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8"/>
  </p:notesMasterIdLst>
  <p:sldIdLst>
    <p:sldId id="257" r:id="rId2"/>
    <p:sldId id="258" r:id="rId3"/>
    <p:sldId id="272" r:id="rId4"/>
    <p:sldId id="271" r:id="rId5"/>
    <p:sldId id="260" r:id="rId6"/>
    <p:sldId id="261" r:id="rId7"/>
    <p:sldId id="270" r:id="rId8"/>
    <p:sldId id="268" r:id="rId9"/>
    <p:sldId id="269" r:id="rId10"/>
    <p:sldId id="275" r:id="rId11"/>
    <p:sldId id="262" r:id="rId12"/>
    <p:sldId id="267" r:id="rId13"/>
    <p:sldId id="273" r:id="rId14"/>
    <p:sldId id="274" r:id="rId15"/>
    <p:sldId id="264" r:id="rId16"/>
    <p:sldId id="265" r:id="rId17"/>
  </p:sldIdLst>
  <p:sldSz cx="12192000" cy="6858000"/>
  <p:notesSz cx="6858000" cy="9144000"/>
  <p:embeddedFontLst>
    <p:embeddedFont>
      <p:font typeface="Calibri" panose="020F0502020204030204" pitchFamily="34" charset="0"/>
      <p:regular r:id="rId19"/>
      <p:bold r:id="rId20"/>
      <p:italic r:id="rId21"/>
      <p:boldItalic r:id="rId22"/>
    </p:embeddedFont>
    <p:embeddedFont>
      <p:font typeface="Quattrocento Sans" panose="020B0502050000020003" pitchFamily="34" charset="0"/>
      <p:regular r:id="rId23"/>
      <p:bold r:id="rId24"/>
      <p:italic r:id="rId25"/>
      <p:boldItalic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792">
          <p15:clr>
            <a:srgbClr val="A4A3A4"/>
          </p15:clr>
        </p15:guide>
        <p15:guide id="2" pos="384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7" roundtripDataSignature="AMtx7mjf/GwwWRS/q0deaTDmj/Ovp9Fe/w=="/>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45F8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703"/>
  </p:normalViewPr>
  <p:slideViewPr>
    <p:cSldViewPr snapToGrid="0">
      <p:cViewPr varScale="1">
        <p:scale>
          <a:sx n="116" d="100"/>
          <a:sy n="116" d="100"/>
        </p:scale>
        <p:origin x="440" y="192"/>
      </p:cViewPr>
      <p:guideLst>
        <p:guide orient="horz" pos="3792"/>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customschemas.google.com/relationships/presentationmetadata" Target="meta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g28fff547074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 name="Google Shape;49;g28fff547074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50" name="Google Shape;50;g28fff547074_0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g28fff547074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 name="Google Shape;49;g28fff547074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 name="Google Shape;50;g28fff547074_0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extLst>
      <p:ext uri="{BB962C8B-B14F-4D97-AF65-F5344CB8AC3E}">
        <p14:creationId xmlns:p14="http://schemas.microsoft.com/office/powerpoint/2010/main" val="26543012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g28fff547074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 name="Google Shape;49;g28fff547074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 name="Google Shape;50;g28fff547074_0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extLst>
      <p:ext uri="{BB962C8B-B14F-4D97-AF65-F5344CB8AC3E}">
        <p14:creationId xmlns:p14="http://schemas.microsoft.com/office/powerpoint/2010/main" val="13207528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g28fff547074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 name="Google Shape;49;g28fff547074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 name="Google Shape;50;g28fff547074_0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extLst>
      <p:ext uri="{BB962C8B-B14F-4D97-AF65-F5344CB8AC3E}">
        <p14:creationId xmlns:p14="http://schemas.microsoft.com/office/powerpoint/2010/main" val="30628572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0aed8749db_1_9:notes"/>
          <p:cNvSpPr txBox="1">
            <a:spLocks noGrp="1"/>
          </p:cNvSpPr>
          <p:nvPr>
            <p:ph type="body" idx="1"/>
          </p:nvPr>
        </p:nvSpPr>
        <p:spPr>
          <a:xfrm>
            <a:off x="701364" y="4416430"/>
            <a:ext cx="5607600" cy="4181400"/>
          </a:xfrm>
          <a:prstGeom prst="rect">
            <a:avLst/>
          </a:prstGeom>
          <a:noFill/>
          <a:ln>
            <a:noFill/>
          </a:ln>
        </p:spPr>
        <p:txBody>
          <a:bodyPr spcFirstLastPara="1" wrap="square" lIns="93800" tIns="46900" rIns="93800" bIns="46900" anchor="t" anchorCtr="0">
            <a:noAutofit/>
          </a:bodyPr>
          <a:lstStyle/>
          <a:p>
            <a:pPr marL="0" lvl="0" indent="0" algn="l" rtl="0">
              <a:lnSpc>
                <a:spcPct val="100000"/>
              </a:lnSpc>
              <a:spcBef>
                <a:spcPts val="360"/>
              </a:spcBef>
              <a:spcAft>
                <a:spcPts val="0"/>
              </a:spcAft>
              <a:buSzPts val="1400"/>
              <a:buNone/>
            </a:pPr>
            <a:endParaRPr/>
          </a:p>
        </p:txBody>
      </p:sp>
      <p:sp>
        <p:nvSpPr>
          <p:cNvPr id="94" name="Google Shape;94;g10aed8749db_1_9:notes"/>
          <p:cNvSpPr>
            <a:spLocks noGrp="1" noRot="1" noChangeAspect="1"/>
          </p:cNvSpPr>
          <p:nvPr>
            <p:ph type="sldImg" idx="2"/>
          </p:nvPr>
        </p:nvSpPr>
        <p:spPr>
          <a:xfrm>
            <a:off x="4064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g28fff547074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 name="Google Shape;49;g28fff547074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 name="Google Shape;50;g28fff547074_0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extLst>
      <p:ext uri="{BB962C8B-B14F-4D97-AF65-F5344CB8AC3E}">
        <p14:creationId xmlns:p14="http://schemas.microsoft.com/office/powerpoint/2010/main" val="41212304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g28fff547074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 name="Google Shape;49;g28fff547074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50" name="Google Shape;50;g28fff547074_0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extLst>
      <p:ext uri="{BB962C8B-B14F-4D97-AF65-F5344CB8AC3E}">
        <p14:creationId xmlns:p14="http://schemas.microsoft.com/office/powerpoint/2010/main" val="36305680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g28fff547074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 name="Google Shape;49;g28fff547074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 name="Google Shape;50;g28fff547074_0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extLst>
      <p:ext uri="{BB962C8B-B14F-4D97-AF65-F5344CB8AC3E}">
        <p14:creationId xmlns:p14="http://schemas.microsoft.com/office/powerpoint/2010/main" val="26133404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g28fff547074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 name="Google Shape;49;g28fff547074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 name="Google Shape;50;g28fff547074_0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extLst>
      <p:ext uri="{BB962C8B-B14F-4D97-AF65-F5344CB8AC3E}">
        <p14:creationId xmlns:p14="http://schemas.microsoft.com/office/powerpoint/2010/main" val="6271979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g28fff547074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 name="Google Shape;49;g28fff547074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 name="Google Shape;50;g28fff547074_0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extLst>
      <p:ext uri="{BB962C8B-B14F-4D97-AF65-F5344CB8AC3E}">
        <p14:creationId xmlns:p14="http://schemas.microsoft.com/office/powerpoint/2010/main" val="38842481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g28fff547074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 name="Google Shape;49;g28fff547074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 name="Google Shape;50;g28fff547074_0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extLst>
      <p:ext uri="{BB962C8B-B14F-4D97-AF65-F5344CB8AC3E}">
        <p14:creationId xmlns:p14="http://schemas.microsoft.com/office/powerpoint/2010/main" val="40882749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g28fff547074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 name="Google Shape;49;g28fff547074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 name="Google Shape;50;g28fff547074_0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extLst>
      <p:ext uri="{BB962C8B-B14F-4D97-AF65-F5344CB8AC3E}">
        <p14:creationId xmlns:p14="http://schemas.microsoft.com/office/powerpoint/2010/main" val="6481868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g28fff547074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 name="Google Shape;49;g28fff547074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 name="Google Shape;50;g28fff547074_0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extLst>
      <p:ext uri="{BB962C8B-B14F-4D97-AF65-F5344CB8AC3E}">
        <p14:creationId xmlns:p14="http://schemas.microsoft.com/office/powerpoint/2010/main" val="13814018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g28fff547074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 name="Google Shape;49;g28fff547074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 name="Google Shape;50;g28fff547074_0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extLst>
      <p:ext uri="{BB962C8B-B14F-4D97-AF65-F5344CB8AC3E}">
        <p14:creationId xmlns:p14="http://schemas.microsoft.com/office/powerpoint/2010/main" val="139481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g28fff547074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 name="Google Shape;49;g28fff547074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 name="Google Shape;50;g28fff547074_0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extLst>
      <p:ext uri="{BB962C8B-B14F-4D97-AF65-F5344CB8AC3E}">
        <p14:creationId xmlns:p14="http://schemas.microsoft.com/office/powerpoint/2010/main" val="10915745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g28fff547074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 name="Google Shape;49;g28fff547074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 name="Google Shape;50;g28fff547074_0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extLst>
      <p:ext uri="{BB962C8B-B14F-4D97-AF65-F5344CB8AC3E}">
        <p14:creationId xmlns:p14="http://schemas.microsoft.com/office/powerpoint/2010/main" val="35939918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13"/>
          <p:cNvSpPr/>
          <p:nvPr/>
        </p:nvSpPr>
        <p:spPr>
          <a:xfrm>
            <a:off x="0" y="0"/>
            <a:ext cx="12192003" cy="1371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94569"/>
              </a:solidFill>
              <a:latin typeface="Arial"/>
              <a:ea typeface="Arial"/>
              <a:cs typeface="Arial"/>
              <a:sym typeface="Arial"/>
            </a:endParaRPr>
          </a:p>
        </p:txBody>
      </p:sp>
      <p:sp>
        <p:nvSpPr>
          <p:cNvPr id="17" name="Google Shape;17;p13"/>
          <p:cNvSpPr txBox="1">
            <a:spLocks noGrp="1"/>
          </p:cNvSpPr>
          <p:nvPr>
            <p:ph type="title"/>
          </p:nvPr>
        </p:nvSpPr>
        <p:spPr>
          <a:xfrm>
            <a:off x="0" y="0"/>
            <a:ext cx="12192000" cy="137160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chemeClr val="lt1"/>
              </a:buClr>
              <a:buSzPts val="4000"/>
              <a:buFont typeface="Quattrocento Sans"/>
              <a:buNone/>
              <a:defRPr sz="4000" b="1" i="0" u="none" strike="noStrike" cap="none">
                <a:solidFill>
                  <a:schemeClr val="lt1"/>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8" name="Google Shape;18;p13"/>
          <p:cNvSpPr txBox="1">
            <a:spLocks noGrp="1"/>
          </p:cNvSpPr>
          <p:nvPr>
            <p:ph type="body" idx="1"/>
          </p:nvPr>
        </p:nvSpPr>
        <p:spPr>
          <a:xfrm>
            <a:off x="448488" y="1520825"/>
            <a:ext cx="11295017" cy="4627426"/>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50000"/>
              </a:lnSpc>
              <a:spcBef>
                <a:spcPts val="1000"/>
              </a:spcBef>
              <a:spcAft>
                <a:spcPts val="0"/>
              </a:spcAft>
              <a:buClr>
                <a:schemeClr val="accent1"/>
              </a:buClr>
              <a:buSzPts val="2800"/>
              <a:buFont typeface="Arial"/>
              <a:buChar char="•"/>
              <a:defRPr sz="2800" b="0" i="0" u="none" strike="noStrike" cap="none">
                <a:solidFill>
                  <a:schemeClr val="accent1"/>
                </a:solidFill>
                <a:latin typeface="Quattrocento Sans"/>
                <a:ea typeface="Quattrocento Sans"/>
                <a:cs typeface="Quattrocento Sans"/>
                <a:sym typeface="Quattrocento Sans"/>
              </a:defRPr>
            </a:lvl1pPr>
            <a:lvl2pPr marL="914400" marR="0" lvl="1" indent="-381000" algn="l" rtl="0">
              <a:lnSpc>
                <a:spcPct val="150000"/>
              </a:lnSpc>
              <a:spcBef>
                <a:spcPts val="500"/>
              </a:spcBef>
              <a:spcAft>
                <a:spcPts val="0"/>
              </a:spcAft>
              <a:buClr>
                <a:schemeClr val="accent1"/>
              </a:buClr>
              <a:buSzPts val="2400"/>
              <a:buFont typeface="Arial"/>
              <a:buChar char="•"/>
              <a:defRPr sz="2400" b="0" i="0" u="none" strike="noStrike" cap="none">
                <a:solidFill>
                  <a:schemeClr val="accent1"/>
                </a:solidFill>
                <a:latin typeface="Quattrocento Sans"/>
                <a:ea typeface="Quattrocento Sans"/>
                <a:cs typeface="Quattrocento Sans"/>
                <a:sym typeface="Quattrocento Sans"/>
              </a:defRPr>
            </a:lvl2pPr>
            <a:lvl3pPr marL="1371600" marR="0" lvl="2" indent="-355600" algn="l" rtl="0">
              <a:lnSpc>
                <a:spcPct val="150000"/>
              </a:lnSpc>
              <a:spcBef>
                <a:spcPts val="500"/>
              </a:spcBef>
              <a:spcAft>
                <a:spcPts val="0"/>
              </a:spcAft>
              <a:buClr>
                <a:schemeClr val="accent1"/>
              </a:buClr>
              <a:buSzPts val="2000"/>
              <a:buFont typeface="Arial"/>
              <a:buChar char="•"/>
              <a:defRPr sz="2000" b="0" i="0" u="none" strike="noStrike" cap="none">
                <a:solidFill>
                  <a:schemeClr val="accent1"/>
                </a:solidFill>
                <a:latin typeface="Quattrocento Sans"/>
                <a:ea typeface="Quattrocento Sans"/>
                <a:cs typeface="Quattrocento Sans"/>
                <a:sym typeface="Quattrocento Sans"/>
              </a:defRPr>
            </a:lvl3pPr>
            <a:lvl4pPr marL="1828800" marR="0" lvl="3" indent="-342900" algn="l" rtl="0">
              <a:lnSpc>
                <a:spcPct val="150000"/>
              </a:lnSpc>
              <a:spcBef>
                <a:spcPts val="500"/>
              </a:spcBef>
              <a:spcAft>
                <a:spcPts val="0"/>
              </a:spcAft>
              <a:buClr>
                <a:schemeClr val="accent1"/>
              </a:buClr>
              <a:buSzPts val="1800"/>
              <a:buFont typeface="Arial"/>
              <a:buChar char="•"/>
              <a:defRPr sz="1800" b="0" i="0" u="none" strike="noStrike" cap="none">
                <a:solidFill>
                  <a:schemeClr val="accent1"/>
                </a:solidFill>
                <a:latin typeface="Quattrocento Sans"/>
                <a:ea typeface="Quattrocento Sans"/>
                <a:cs typeface="Quattrocento Sans"/>
                <a:sym typeface="Quattrocento Sans"/>
              </a:defRPr>
            </a:lvl4pPr>
            <a:lvl5pPr marL="2286000" marR="0" lvl="4" indent="-342900" algn="l" rtl="0">
              <a:lnSpc>
                <a:spcPct val="150000"/>
              </a:lnSpc>
              <a:spcBef>
                <a:spcPts val="500"/>
              </a:spcBef>
              <a:spcAft>
                <a:spcPts val="0"/>
              </a:spcAft>
              <a:buClr>
                <a:schemeClr val="accent1"/>
              </a:buClr>
              <a:buSzPts val="1800"/>
              <a:buFont typeface="Arial"/>
              <a:buChar char="•"/>
              <a:defRPr sz="1800" b="0" i="0" u="none" strike="noStrike" cap="none">
                <a:solidFill>
                  <a:schemeClr val="accent1"/>
                </a:solidFill>
                <a:latin typeface="Quattrocento Sans"/>
                <a:ea typeface="Quattrocento Sans"/>
                <a:cs typeface="Quattrocento Sans"/>
                <a:sym typeface="Quattrocento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9" name="Google Shape;19;p13"/>
          <p:cNvSpPr txBox="1">
            <a:spLocks noGrp="1"/>
          </p:cNvSpPr>
          <p:nvPr>
            <p:ph type="sldNum" idx="12"/>
          </p:nvPr>
        </p:nvSpPr>
        <p:spPr>
          <a:xfrm>
            <a:off x="9352550" y="6440084"/>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Quattrocento Sans"/>
                <a:ea typeface="Quattrocento Sans"/>
                <a:cs typeface="Quattrocento Sans"/>
                <a:sym typeface="Quattrocento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Quattrocento Sans"/>
                <a:ea typeface="Quattrocento Sans"/>
                <a:cs typeface="Quattrocento Sans"/>
                <a:sym typeface="Quattrocento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Quattrocento Sans"/>
                <a:ea typeface="Quattrocento Sans"/>
                <a:cs typeface="Quattrocento Sans"/>
                <a:sym typeface="Quattrocento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Quattrocento Sans"/>
                <a:ea typeface="Quattrocento Sans"/>
                <a:cs typeface="Quattrocento Sans"/>
                <a:sym typeface="Quattrocento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Quattrocento Sans"/>
                <a:ea typeface="Quattrocento Sans"/>
                <a:cs typeface="Quattrocento Sans"/>
                <a:sym typeface="Quattrocento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Quattrocento Sans"/>
                <a:ea typeface="Quattrocento Sans"/>
                <a:cs typeface="Quattrocento Sans"/>
                <a:sym typeface="Quattrocento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Quattrocento Sans"/>
                <a:ea typeface="Quattrocento Sans"/>
                <a:cs typeface="Quattrocento Sans"/>
                <a:sym typeface="Quattrocento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Quattrocento Sans"/>
                <a:ea typeface="Quattrocento Sans"/>
                <a:cs typeface="Quattrocento Sans"/>
                <a:sym typeface="Quattrocento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1" type="tx">
  <p:cSld name="TITLE_AND_BODY">
    <p:spTree>
      <p:nvGrpSpPr>
        <p:cNvPr id="1" name="Shape 20"/>
        <p:cNvGrpSpPr/>
        <p:nvPr/>
      </p:nvGrpSpPr>
      <p:grpSpPr>
        <a:xfrm>
          <a:off x="0" y="0"/>
          <a:ext cx="0" cy="0"/>
          <a:chOff x="0" y="0"/>
          <a:chExt cx="0" cy="0"/>
        </a:xfrm>
      </p:grpSpPr>
      <p:sp>
        <p:nvSpPr>
          <p:cNvPr id="21" name="Google Shape;21;g24dfaab7570_0_141"/>
          <p:cNvSpPr txBox="1">
            <a:spLocks noGrp="1"/>
          </p:cNvSpPr>
          <p:nvPr>
            <p:ph type="title"/>
          </p:nvPr>
        </p:nvSpPr>
        <p:spPr>
          <a:xfrm>
            <a:off x="972600" y="1758200"/>
            <a:ext cx="10251600" cy="713700"/>
          </a:xfrm>
          <a:prstGeom prst="rect">
            <a:avLst/>
          </a:prstGeom>
          <a:noFill/>
          <a:ln>
            <a:noFill/>
          </a:ln>
        </p:spPr>
        <p:txBody>
          <a:bodyPr spcFirstLastPara="1" wrap="square" lIns="91425" tIns="91425" rIns="91425" bIns="91425" anchor="t" anchorCtr="0">
            <a:normAutofit/>
          </a:bodyPr>
          <a:lstStyle>
            <a:lvl1pPr marR="0" lvl="0" algn="l" rtl="0">
              <a:lnSpc>
                <a:spcPct val="90000"/>
              </a:lnSpc>
              <a:spcBef>
                <a:spcPts val="0"/>
              </a:spcBef>
              <a:spcAft>
                <a:spcPts val="0"/>
              </a:spcAft>
              <a:buClr>
                <a:schemeClr val="dk1"/>
              </a:buClr>
              <a:buSzPts val="2600"/>
              <a:buFont typeface="Calibri"/>
              <a:buNone/>
              <a:defRPr sz="34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2600"/>
              <a:buFont typeface="Arial"/>
              <a:buNone/>
              <a:defRPr sz="34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600"/>
              <a:buFont typeface="Arial"/>
              <a:buNone/>
              <a:defRPr sz="34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600"/>
              <a:buFont typeface="Arial"/>
              <a:buNone/>
              <a:defRPr sz="34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600"/>
              <a:buFont typeface="Arial"/>
              <a:buNone/>
              <a:defRPr sz="34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600"/>
              <a:buFont typeface="Arial"/>
              <a:buNone/>
              <a:defRPr sz="34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600"/>
              <a:buFont typeface="Arial"/>
              <a:buNone/>
              <a:defRPr sz="34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600"/>
              <a:buFont typeface="Arial"/>
              <a:buNone/>
              <a:defRPr sz="34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600"/>
              <a:buFont typeface="Arial"/>
              <a:buNone/>
              <a:defRPr sz="3466" b="0" i="0" u="none" strike="noStrike" cap="none">
                <a:solidFill>
                  <a:srgbClr val="000000"/>
                </a:solidFill>
                <a:latin typeface="Arial"/>
                <a:ea typeface="Arial"/>
                <a:cs typeface="Arial"/>
                <a:sym typeface="Arial"/>
              </a:defRPr>
            </a:lvl9pPr>
          </a:lstStyle>
          <a:p>
            <a:endParaRPr/>
          </a:p>
        </p:txBody>
      </p:sp>
      <p:sp>
        <p:nvSpPr>
          <p:cNvPr id="22" name="Google Shape;22;g24dfaab7570_0_141"/>
          <p:cNvSpPr txBox="1">
            <a:spLocks noGrp="1"/>
          </p:cNvSpPr>
          <p:nvPr>
            <p:ph type="body" idx="1"/>
          </p:nvPr>
        </p:nvSpPr>
        <p:spPr>
          <a:xfrm>
            <a:off x="972600" y="2771833"/>
            <a:ext cx="10251600" cy="3014700"/>
          </a:xfrm>
          <a:prstGeom prst="rect">
            <a:avLst/>
          </a:prstGeom>
          <a:noFill/>
          <a:ln>
            <a:noFill/>
          </a:ln>
        </p:spPr>
        <p:txBody>
          <a:bodyPr spcFirstLastPara="1" wrap="square" lIns="91425" tIns="91425" rIns="91425" bIns="91425" anchor="t" anchorCtr="0">
            <a:normAutofit/>
          </a:bodyPr>
          <a:lstStyle>
            <a:lvl1pPr marL="457200" marR="0" lvl="0" indent="-311150" algn="l" rtl="0">
              <a:lnSpc>
                <a:spcPct val="90000"/>
              </a:lnSpc>
              <a:spcBef>
                <a:spcPts val="0"/>
              </a:spcBef>
              <a:spcAft>
                <a:spcPts val="0"/>
              </a:spcAft>
              <a:buClr>
                <a:schemeClr val="dk1"/>
              </a:buClr>
              <a:buSzPts val="1300"/>
              <a:buFont typeface="Arial"/>
              <a:buChar char="●"/>
              <a:defRPr sz="1400" b="0" i="0" u="none" strike="noStrike" cap="none">
                <a:solidFill>
                  <a:srgbClr val="000000"/>
                </a:solidFill>
                <a:latin typeface="Arial"/>
                <a:ea typeface="Arial"/>
                <a:cs typeface="Arial"/>
                <a:sym typeface="Arial"/>
              </a:defRPr>
            </a:lvl1pPr>
            <a:lvl2pPr marL="914400" marR="0" lvl="1" indent="-298450" algn="l" rtl="0">
              <a:lnSpc>
                <a:spcPct val="90000"/>
              </a:lnSpc>
              <a:spcBef>
                <a:spcPts val="0"/>
              </a:spcBef>
              <a:spcAft>
                <a:spcPts val="0"/>
              </a:spcAft>
              <a:buClr>
                <a:schemeClr val="dk1"/>
              </a:buClr>
              <a:buSzPts val="1100"/>
              <a:buFont typeface="Arial"/>
              <a:buChar char="○"/>
              <a:defRPr sz="1400" b="0" i="0" u="none" strike="noStrike" cap="none">
                <a:solidFill>
                  <a:srgbClr val="000000"/>
                </a:solidFill>
                <a:latin typeface="Arial"/>
                <a:ea typeface="Arial"/>
                <a:cs typeface="Arial"/>
                <a:sym typeface="Arial"/>
              </a:defRPr>
            </a:lvl2pPr>
            <a:lvl3pPr marL="1371600" marR="0" lvl="2" indent="-298450" algn="l" rtl="0">
              <a:lnSpc>
                <a:spcPct val="90000"/>
              </a:lnSpc>
              <a:spcBef>
                <a:spcPts val="0"/>
              </a:spcBef>
              <a:spcAft>
                <a:spcPts val="0"/>
              </a:spcAft>
              <a:buClr>
                <a:schemeClr val="dk1"/>
              </a:buClr>
              <a:buSzPts val="1100"/>
              <a:buFont typeface="Arial"/>
              <a:buChar char="■"/>
              <a:defRPr sz="1400" b="0" i="0" u="none" strike="noStrike" cap="none">
                <a:solidFill>
                  <a:srgbClr val="000000"/>
                </a:solidFill>
                <a:latin typeface="Arial"/>
                <a:ea typeface="Arial"/>
                <a:cs typeface="Arial"/>
                <a:sym typeface="Arial"/>
              </a:defRPr>
            </a:lvl3pPr>
            <a:lvl4pPr marL="1828800" marR="0" lvl="3" indent="-298450" algn="l" rtl="0">
              <a:lnSpc>
                <a:spcPct val="90000"/>
              </a:lnSpc>
              <a:spcBef>
                <a:spcPts val="0"/>
              </a:spcBef>
              <a:spcAft>
                <a:spcPts val="0"/>
              </a:spcAft>
              <a:buClr>
                <a:schemeClr val="dk1"/>
              </a:buClr>
              <a:buSzPts val="1100"/>
              <a:buFont typeface="Arial"/>
              <a:buChar char="●"/>
              <a:defRPr sz="1400" b="0" i="0" u="none" strike="noStrike" cap="none">
                <a:solidFill>
                  <a:srgbClr val="000000"/>
                </a:solidFill>
                <a:latin typeface="Arial"/>
                <a:ea typeface="Arial"/>
                <a:cs typeface="Arial"/>
                <a:sym typeface="Arial"/>
              </a:defRPr>
            </a:lvl4pPr>
            <a:lvl5pPr marL="2286000" marR="0" lvl="4" indent="-298450" algn="l" rtl="0">
              <a:lnSpc>
                <a:spcPct val="90000"/>
              </a:lnSpc>
              <a:spcBef>
                <a:spcPts val="0"/>
              </a:spcBef>
              <a:spcAft>
                <a:spcPts val="0"/>
              </a:spcAft>
              <a:buClr>
                <a:schemeClr val="dk1"/>
              </a:buClr>
              <a:buSzPts val="1100"/>
              <a:buFont typeface="Arial"/>
              <a:buChar char="○"/>
              <a:defRPr sz="1400" b="0" i="0" u="none" strike="noStrike" cap="none">
                <a:solidFill>
                  <a:srgbClr val="000000"/>
                </a:solidFill>
                <a:latin typeface="Arial"/>
                <a:ea typeface="Arial"/>
                <a:cs typeface="Arial"/>
                <a:sym typeface="Arial"/>
              </a:defRPr>
            </a:lvl5pPr>
            <a:lvl6pPr marL="2743200" marR="0" lvl="5" indent="-298450" algn="l" rtl="0">
              <a:lnSpc>
                <a:spcPct val="90000"/>
              </a:lnSpc>
              <a:spcBef>
                <a:spcPts val="0"/>
              </a:spcBef>
              <a:spcAft>
                <a:spcPts val="0"/>
              </a:spcAft>
              <a:buClr>
                <a:schemeClr val="dk1"/>
              </a:buClr>
              <a:buSzPts val="1100"/>
              <a:buFont typeface="Arial"/>
              <a:buChar char="■"/>
              <a:defRPr sz="1400" b="0" i="0" u="none" strike="noStrike" cap="none">
                <a:solidFill>
                  <a:srgbClr val="000000"/>
                </a:solidFill>
                <a:latin typeface="Arial"/>
                <a:ea typeface="Arial"/>
                <a:cs typeface="Arial"/>
                <a:sym typeface="Arial"/>
              </a:defRPr>
            </a:lvl6pPr>
            <a:lvl7pPr marL="3200400" marR="0" lvl="6" indent="-298450" algn="l" rtl="0">
              <a:lnSpc>
                <a:spcPct val="90000"/>
              </a:lnSpc>
              <a:spcBef>
                <a:spcPts val="0"/>
              </a:spcBef>
              <a:spcAft>
                <a:spcPts val="0"/>
              </a:spcAft>
              <a:buClr>
                <a:schemeClr val="dk1"/>
              </a:buClr>
              <a:buSzPts val="1100"/>
              <a:buFont typeface="Arial"/>
              <a:buChar char="●"/>
              <a:defRPr sz="1400" b="0" i="0" u="none" strike="noStrike" cap="none">
                <a:solidFill>
                  <a:srgbClr val="000000"/>
                </a:solidFill>
                <a:latin typeface="Arial"/>
                <a:ea typeface="Arial"/>
                <a:cs typeface="Arial"/>
                <a:sym typeface="Arial"/>
              </a:defRPr>
            </a:lvl7pPr>
            <a:lvl8pPr marL="3657600" marR="0" lvl="7" indent="-298450" algn="l" rtl="0">
              <a:lnSpc>
                <a:spcPct val="90000"/>
              </a:lnSpc>
              <a:spcBef>
                <a:spcPts val="0"/>
              </a:spcBef>
              <a:spcAft>
                <a:spcPts val="0"/>
              </a:spcAft>
              <a:buClr>
                <a:schemeClr val="dk1"/>
              </a:buClr>
              <a:buSzPts val="1100"/>
              <a:buFont typeface="Arial"/>
              <a:buChar char="○"/>
              <a:defRPr sz="1400" b="0" i="0" u="none" strike="noStrike" cap="none">
                <a:solidFill>
                  <a:srgbClr val="000000"/>
                </a:solidFill>
                <a:latin typeface="Arial"/>
                <a:ea typeface="Arial"/>
                <a:cs typeface="Arial"/>
                <a:sym typeface="Arial"/>
              </a:defRPr>
            </a:lvl8pPr>
            <a:lvl9pPr marL="4114800" marR="0" lvl="8" indent="-298450" algn="l" rtl="0">
              <a:lnSpc>
                <a:spcPct val="90000"/>
              </a:lnSpc>
              <a:spcBef>
                <a:spcPts val="0"/>
              </a:spcBef>
              <a:spcAft>
                <a:spcPts val="0"/>
              </a:spcAft>
              <a:buClr>
                <a:schemeClr val="dk1"/>
              </a:buClr>
              <a:buSzPts val="11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23" name="Google Shape;23;g24dfaab7570_0_141"/>
          <p:cNvSpPr txBox="1">
            <a:spLocks noGrp="1"/>
          </p:cNvSpPr>
          <p:nvPr>
            <p:ph type="sldNum" idx="12"/>
          </p:nvPr>
        </p:nvSpPr>
        <p:spPr>
          <a:xfrm>
            <a:off x="11381736" y="6333135"/>
            <a:ext cx="731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4"/>
        <p:cNvGrpSpPr/>
        <p:nvPr/>
      </p:nvGrpSpPr>
      <p:grpSpPr>
        <a:xfrm>
          <a:off x="0" y="0"/>
          <a:ext cx="0" cy="0"/>
          <a:chOff x="0" y="0"/>
          <a:chExt cx="0" cy="0"/>
        </a:xfrm>
      </p:grpSpPr>
      <p:sp>
        <p:nvSpPr>
          <p:cNvPr id="25" name="Google Shape;25;p14"/>
          <p:cNvSpPr/>
          <p:nvPr/>
        </p:nvSpPr>
        <p:spPr>
          <a:xfrm>
            <a:off x="0" y="0"/>
            <a:ext cx="12192003" cy="1371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94569"/>
              </a:solidFill>
              <a:latin typeface="Arial"/>
              <a:ea typeface="Arial"/>
              <a:cs typeface="Arial"/>
              <a:sym typeface="Arial"/>
            </a:endParaRPr>
          </a:p>
        </p:txBody>
      </p:sp>
      <p:sp>
        <p:nvSpPr>
          <p:cNvPr id="26" name="Google Shape;26;p14"/>
          <p:cNvSpPr txBox="1">
            <a:spLocks noGrp="1"/>
          </p:cNvSpPr>
          <p:nvPr>
            <p:ph type="title"/>
          </p:nvPr>
        </p:nvSpPr>
        <p:spPr>
          <a:xfrm>
            <a:off x="0" y="0"/>
            <a:ext cx="12192000" cy="137160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chemeClr val="lt1"/>
              </a:buClr>
              <a:buSzPts val="4000"/>
              <a:buFont typeface="Arial"/>
              <a:buNone/>
              <a:defRPr sz="40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7" name="Google Shape;27;p14"/>
          <p:cNvSpPr txBox="1">
            <a:spLocks noGrp="1"/>
          </p:cNvSpPr>
          <p:nvPr>
            <p:ph type="body" idx="1"/>
          </p:nvPr>
        </p:nvSpPr>
        <p:spPr>
          <a:xfrm>
            <a:off x="448488" y="1520825"/>
            <a:ext cx="5181600" cy="4627426"/>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50000"/>
              </a:lnSpc>
              <a:spcBef>
                <a:spcPts val="1000"/>
              </a:spcBef>
              <a:spcAft>
                <a:spcPts val="0"/>
              </a:spcAft>
              <a:buClr>
                <a:schemeClr val="accent1"/>
              </a:buClr>
              <a:buSzPts val="2800"/>
              <a:buFont typeface="Arial"/>
              <a:buChar char="•"/>
              <a:defRPr sz="2800" b="0" i="0" u="none" strike="noStrike" cap="none">
                <a:solidFill>
                  <a:schemeClr val="accent1"/>
                </a:solidFill>
                <a:latin typeface="Quattrocento Sans"/>
                <a:ea typeface="Quattrocento Sans"/>
                <a:cs typeface="Quattrocento Sans"/>
                <a:sym typeface="Quattrocento Sans"/>
              </a:defRPr>
            </a:lvl1pPr>
            <a:lvl2pPr marL="914400" marR="0" lvl="1" indent="-381000" algn="l" rtl="0">
              <a:lnSpc>
                <a:spcPct val="150000"/>
              </a:lnSpc>
              <a:spcBef>
                <a:spcPts val="500"/>
              </a:spcBef>
              <a:spcAft>
                <a:spcPts val="0"/>
              </a:spcAft>
              <a:buClr>
                <a:schemeClr val="accent1"/>
              </a:buClr>
              <a:buSzPts val="2400"/>
              <a:buFont typeface="Arial"/>
              <a:buChar char="•"/>
              <a:defRPr sz="2400" b="0" i="0" u="none" strike="noStrike" cap="none">
                <a:solidFill>
                  <a:schemeClr val="accent1"/>
                </a:solidFill>
                <a:latin typeface="Quattrocento Sans"/>
                <a:ea typeface="Quattrocento Sans"/>
                <a:cs typeface="Quattrocento Sans"/>
                <a:sym typeface="Quattrocento Sans"/>
              </a:defRPr>
            </a:lvl2pPr>
            <a:lvl3pPr marL="1371600" marR="0" lvl="2" indent="-355600" algn="l" rtl="0">
              <a:lnSpc>
                <a:spcPct val="150000"/>
              </a:lnSpc>
              <a:spcBef>
                <a:spcPts val="500"/>
              </a:spcBef>
              <a:spcAft>
                <a:spcPts val="0"/>
              </a:spcAft>
              <a:buClr>
                <a:schemeClr val="accent1"/>
              </a:buClr>
              <a:buSzPts val="2000"/>
              <a:buFont typeface="Arial"/>
              <a:buChar char="•"/>
              <a:defRPr sz="2000" b="0" i="0" u="none" strike="noStrike" cap="none">
                <a:solidFill>
                  <a:schemeClr val="accent1"/>
                </a:solidFill>
                <a:latin typeface="Quattrocento Sans"/>
                <a:ea typeface="Quattrocento Sans"/>
                <a:cs typeface="Quattrocento Sans"/>
                <a:sym typeface="Quattrocento Sans"/>
              </a:defRPr>
            </a:lvl3pPr>
            <a:lvl4pPr marL="1828800" marR="0" lvl="3" indent="-342900" algn="l" rtl="0">
              <a:lnSpc>
                <a:spcPct val="150000"/>
              </a:lnSpc>
              <a:spcBef>
                <a:spcPts val="500"/>
              </a:spcBef>
              <a:spcAft>
                <a:spcPts val="0"/>
              </a:spcAft>
              <a:buClr>
                <a:schemeClr val="accent1"/>
              </a:buClr>
              <a:buSzPts val="1800"/>
              <a:buFont typeface="Arial"/>
              <a:buChar char="•"/>
              <a:defRPr sz="1800" b="0" i="0" u="none" strike="noStrike" cap="none">
                <a:solidFill>
                  <a:schemeClr val="accent1"/>
                </a:solidFill>
                <a:latin typeface="Quattrocento Sans"/>
                <a:ea typeface="Quattrocento Sans"/>
                <a:cs typeface="Quattrocento Sans"/>
                <a:sym typeface="Quattrocento Sans"/>
              </a:defRPr>
            </a:lvl4pPr>
            <a:lvl5pPr marL="2286000" marR="0" lvl="4" indent="-342900" algn="l" rtl="0">
              <a:lnSpc>
                <a:spcPct val="150000"/>
              </a:lnSpc>
              <a:spcBef>
                <a:spcPts val="500"/>
              </a:spcBef>
              <a:spcAft>
                <a:spcPts val="0"/>
              </a:spcAft>
              <a:buClr>
                <a:schemeClr val="accent1"/>
              </a:buClr>
              <a:buSzPts val="1800"/>
              <a:buFont typeface="Arial"/>
              <a:buChar char="•"/>
              <a:defRPr sz="1800" b="0" i="0" u="none" strike="noStrike" cap="none">
                <a:solidFill>
                  <a:schemeClr val="accent1"/>
                </a:solidFill>
                <a:latin typeface="Quattrocento Sans"/>
                <a:ea typeface="Quattrocento Sans"/>
                <a:cs typeface="Quattrocento Sans"/>
                <a:sym typeface="Quattrocento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8" name="Google Shape;28;p14"/>
          <p:cNvSpPr txBox="1">
            <a:spLocks noGrp="1"/>
          </p:cNvSpPr>
          <p:nvPr>
            <p:ph type="body" idx="2"/>
          </p:nvPr>
        </p:nvSpPr>
        <p:spPr>
          <a:xfrm>
            <a:off x="6561914" y="1520824"/>
            <a:ext cx="5181600" cy="4627425"/>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50000"/>
              </a:lnSpc>
              <a:spcBef>
                <a:spcPts val="1000"/>
              </a:spcBef>
              <a:spcAft>
                <a:spcPts val="0"/>
              </a:spcAft>
              <a:buClr>
                <a:schemeClr val="accent1"/>
              </a:buClr>
              <a:buSzPts val="2800"/>
              <a:buFont typeface="Arial"/>
              <a:buChar char="•"/>
              <a:defRPr sz="2800" b="0" i="0" u="none" strike="noStrike" cap="none">
                <a:solidFill>
                  <a:schemeClr val="accent1"/>
                </a:solidFill>
                <a:latin typeface="Quattrocento Sans"/>
                <a:ea typeface="Quattrocento Sans"/>
                <a:cs typeface="Quattrocento Sans"/>
                <a:sym typeface="Quattrocento Sans"/>
              </a:defRPr>
            </a:lvl1pPr>
            <a:lvl2pPr marL="914400" marR="0" lvl="1" indent="-381000" algn="l" rtl="0">
              <a:lnSpc>
                <a:spcPct val="150000"/>
              </a:lnSpc>
              <a:spcBef>
                <a:spcPts val="500"/>
              </a:spcBef>
              <a:spcAft>
                <a:spcPts val="0"/>
              </a:spcAft>
              <a:buClr>
                <a:schemeClr val="accent1"/>
              </a:buClr>
              <a:buSzPts val="2400"/>
              <a:buFont typeface="Arial"/>
              <a:buChar char="•"/>
              <a:defRPr sz="2400" b="0" i="0" u="none" strike="noStrike" cap="none">
                <a:solidFill>
                  <a:schemeClr val="accent1"/>
                </a:solidFill>
                <a:latin typeface="Quattrocento Sans"/>
                <a:ea typeface="Quattrocento Sans"/>
                <a:cs typeface="Quattrocento Sans"/>
                <a:sym typeface="Quattrocento Sans"/>
              </a:defRPr>
            </a:lvl2pPr>
            <a:lvl3pPr marL="1371600" marR="0" lvl="2" indent="-355600" algn="l" rtl="0">
              <a:lnSpc>
                <a:spcPct val="150000"/>
              </a:lnSpc>
              <a:spcBef>
                <a:spcPts val="500"/>
              </a:spcBef>
              <a:spcAft>
                <a:spcPts val="0"/>
              </a:spcAft>
              <a:buClr>
                <a:schemeClr val="accent1"/>
              </a:buClr>
              <a:buSzPts val="2000"/>
              <a:buFont typeface="Arial"/>
              <a:buChar char="•"/>
              <a:defRPr sz="2000" b="0" i="0" u="none" strike="noStrike" cap="none">
                <a:solidFill>
                  <a:schemeClr val="accent1"/>
                </a:solidFill>
                <a:latin typeface="Quattrocento Sans"/>
                <a:ea typeface="Quattrocento Sans"/>
                <a:cs typeface="Quattrocento Sans"/>
                <a:sym typeface="Quattrocento Sans"/>
              </a:defRPr>
            </a:lvl3pPr>
            <a:lvl4pPr marL="1828800" marR="0" lvl="3" indent="-342900" algn="l" rtl="0">
              <a:lnSpc>
                <a:spcPct val="150000"/>
              </a:lnSpc>
              <a:spcBef>
                <a:spcPts val="500"/>
              </a:spcBef>
              <a:spcAft>
                <a:spcPts val="0"/>
              </a:spcAft>
              <a:buClr>
                <a:schemeClr val="accent1"/>
              </a:buClr>
              <a:buSzPts val="1800"/>
              <a:buFont typeface="Arial"/>
              <a:buChar char="•"/>
              <a:defRPr sz="1800" b="0" i="0" u="none" strike="noStrike" cap="none">
                <a:solidFill>
                  <a:schemeClr val="accent1"/>
                </a:solidFill>
                <a:latin typeface="Quattrocento Sans"/>
                <a:ea typeface="Quattrocento Sans"/>
                <a:cs typeface="Quattrocento Sans"/>
                <a:sym typeface="Quattrocento Sans"/>
              </a:defRPr>
            </a:lvl4pPr>
            <a:lvl5pPr marL="2286000" marR="0" lvl="4" indent="-342900" algn="l" rtl="0">
              <a:lnSpc>
                <a:spcPct val="150000"/>
              </a:lnSpc>
              <a:spcBef>
                <a:spcPts val="500"/>
              </a:spcBef>
              <a:spcAft>
                <a:spcPts val="0"/>
              </a:spcAft>
              <a:buClr>
                <a:schemeClr val="accent1"/>
              </a:buClr>
              <a:buSzPts val="1800"/>
              <a:buFont typeface="Arial"/>
              <a:buChar char="•"/>
              <a:defRPr sz="1800" b="0" i="0" u="none" strike="noStrike" cap="none">
                <a:solidFill>
                  <a:schemeClr val="accent1"/>
                </a:solidFill>
                <a:latin typeface="Quattrocento Sans"/>
                <a:ea typeface="Quattrocento Sans"/>
                <a:cs typeface="Quattrocento Sans"/>
                <a:sym typeface="Quattrocento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9" name="Google Shape;29;p14"/>
          <p:cNvSpPr txBox="1">
            <a:spLocks noGrp="1"/>
          </p:cNvSpPr>
          <p:nvPr>
            <p:ph type="sldNum" idx="12"/>
          </p:nvPr>
        </p:nvSpPr>
        <p:spPr>
          <a:xfrm>
            <a:off x="9352550" y="6440084"/>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Quattrocento Sans"/>
                <a:ea typeface="Quattrocento Sans"/>
                <a:cs typeface="Quattrocento Sans"/>
                <a:sym typeface="Quattrocento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Quattrocento Sans"/>
                <a:ea typeface="Quattrocento Sans"/>
                <a:cs typeface="Quattrocento Sans"/>
                <a:sym typeface="Quattrocento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Quattrocento Sans"/>
                <a:ea typeface="Quattrocento Sans"/>
                <a:cs typeface="Quattrocento Sans"/>
                <a:sym typeface="Quattrocento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Quattrocento Sans"/>
                <a:ea typeface="Quattrocento Sans"/>
                <a:cs typeface="Quattrocento Sans"/>
                <a:sym typeface="Quattrocento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Quattrocento Sans"/>
                <a:ea typeface="Quattrocento Sans"/>
                <a:cs typeface="Quattrocento Sans"/>
                <a:sym typeface="Quattrocento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Quattrocento Sans"/>
                <a:ea typeface="Quattrocento Sans"/>
                <a:cs typeface="Quattrocento Sans"/>
                <a:sym typeface="Quattrocento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Quattrocento Sans"/>
                <a:ea typeface="Quattrocento Sans"/>
                <a:cs typeface="Quattrocento Sans"/>
                <a:sym typeface="Quattrocento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Quattrocento Sans"/>
                <a:ea typeface="Quattrocento Sans"/>
                <a:cs typeface="Quattrocento Sans"/>
                <a:sym typeface="Quattrocento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0"/>
        <p:cNvGrpSpPr/>
        <p:nvPr/>
      </p:nvGrpSpPr>
      <p:grpSpPr>
        <a:xfrm>
          <a:off x="0" y="0"/>
          <a:ext cx="0" cy="0"/>
          <a:chOff x="0" y="0"/>
          <a:chExt cx="0" cy="0"/>
        </a:xfrm>
      </p:grpSpPr>
      <p:sp>
        <p:nvSpPr>
          <p:cNvPr id="31" name="Google Shape;31;p15"/>
          <p:cNvSpPr/>
          <p:nvPr/>
        </p:nvSpPr>
        <p:spPr>
          <a:xfrm>
            <a:off x="0" y="0"/>
            <a:ext cx="12192003" cy="1371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94569"/>
              </a:solidFill>
              <a:latin typeface="Arial"/>
              <a:ea typeface="Arial"/>
              <a:cs typeface="Arial"/>
              <a:sym typeface="Arial"/>
            </a:endParaRPr>
          </a:p>
        </p:txBody>
      </p:sp>
      <p:sp>
        <p:nvSpPr>
          <p:cNvPr id="32" name="Google Shape;32;p15"/>
          <p:cNvSpPr txBox="1">
            <a:spLocks noGrp="1"/>
          </p:cNvSpPr>
          <p:nvPr>
            <p:ph type="title"/>
          </p:nvPr>
        </p:nvSpPr>
        <p:spPr>
          <a:xfrm>
            <a:off x="0" y="0"/>
            <a:ext cx="12192000" cy="137160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chemeClr val="lt1"/>
              </a:buClr>
              <a:buSzPts val="4000"/>
              <a:buFont typeface="Quattrocento Sans"/>
              <a:buNone/>
              <a:defRPr sz="4000" b="1" i="0" u="none" strike="noStrike" cap="none">
                <a:solidFill>
                  <a:schemeClr val="lt1"/>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3" name="Google Shape;33;p15"/>
          <p:cNvSpPr txBox="1">
            <a:spLocks noGrp="1"/>
          </p:cNvSpPr>
          <p:nvPr>
            <p:ph type="sldNum" idx="12"/>
          </p:nvPr>
        </p:nvSpPr>
        <p:spPr>
          <a:xfrm>
            <a:off x="9352550" y="6440084"/>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Quattrocento Sans"/>
                <a:ea typeface="Quattrocento Sans"/>
                <a:cs typeface="Quattrocento Sans"/>
                <a:sym typeface="Quattrocento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Quattrocento Sans"/>
                <a:ea typeface="Quattrocento Sans"/>
                <a:cs typeface="Quattrocento Sans"/>
                <a:sym typeface="Quattrocento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Quattrocento Sans"/>
                <a:ea typeface="Quattrocento Sans"/>
                <a:cs typeface="Quattrocento Sans"/>
                <a:sym typeface="Quattrocento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Quattrocento Sans"/>
                <a:ea typeface="Quattrocento Sans"/>
                <a:cs typeface="Quattrocento Sans"/>
                <a:sym typeface="Quattrocento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Quattrocento Sans"/>
                <a:ea typeface="Quattrocento Sans"/>
                <a:cs typeface="Quattrocento Sans"/>
                <a:sym typeface="Quattrocento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Quattrocento Sans"/>
                <a:ea typeface="Quattrocento Sans"/>
                <a:cs typeface="Quattrocento Sans"/>
                <a:sym typeface="Quattrocento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Quattrocento Sans"/>
                <a:ea typeface="Quattrocento Sans"/>
                <a:cs typeface="Quattrocento Sans"/>
                <a:sym typeface="Quattrocento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Quattrocento Sans"/>
                <a:ea typeface="Quattrocento Sans"/>
                <a:cs typeface="Quattrocento Sans"/>
                <a:sym typeface="Quattrocento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4"/>
        <p:cNvGrpSpPr/>
        <p:nvPr/>
      </p:nvGrpSpPr>
      <p:grpSpPr>
        <a:xfrm>
          <a:off x="0" y="0"/>
          <a:ext cx="0" cy="0"/>
          <a:chOff x="0" y="0"/>
          <a:chExt cx="0" cy="0"/>
        </a:xfrm>
      </p:grpSpPr>
      <p:sp>
        <p:nvSpPr>
          <p:cNvPr id="35" name="Google Shape;35;p16"/>
          <p:cNvSpPr txBox="1">
            <a:spLocks noGrp="1"/>
          </p:cNvSpPr>
          <p:nvPr>
            <p:ph type="sldNum" idx="12"/>
          </p:nvPr>
        </p:nvSpPr>
        <p:spPr>
          <a:xfrm>
            <a:off x="9352550" y="6440084"/>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Quattrocento Sans"/>
                <a:ea typeface="Quattrocento Sans"/>
                <a:cs typeface="Quattrocento Sans"/>
                <a:sym typeface="Quattrocento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Quattrocento Sans"/>
                <a:ea typeface="Quattrocento Sans"/>
                <a:cs typeface="Quattrocento Sans"/>
                <a:sym typeface="Quattrocento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Quattrocento Sans"/>
                <a:ea typeface="Quattrocento Sans"/>
                <a:cs typeface="Quattrocento Sans"/>
                <a:sym typeface="Quattrocento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Quattrocento Sans"/>
                <a:ea typeface="Quattrocento Sans"/>
                <a:cs typeface="Quattrocento Sans"/>
                <a:sym typeface="Quattrocento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Quattrocento Sans"/>
                <a:ea typeface="Quattrocento Sans"/>
                <a:cs typeface="Quattrocento Sans"/>
                <a:sym typeface="Quattrocento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Quattrocento Sans"/>
                <a:ea typeface="Quattrocento Sans"/>
                <a:cs typeface="Quattrocento Sans"/>
                <a:sym typeface="Quattrocento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Quattrocento Sans"/>
                <a:ea typeface="Quattrocento Sans"/>
                <a:cs typeface="Quattrocento Sans"/>
                <a:sym typeface="Quattrocento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Quattrocento Sans"/>
                <a:ea typeface="Quattrocento Sans"/>
                <a:cs typeface="Quattrocento Sans"/>
                <a:sym typeface="Quattrocento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1"/>
          <p:cNvSpPr txBox="1">
            <a:spLocks noGrp="1"/>
          </p:cNvSpPr>
          <p:nvPr>
            <p:ph type="sldNum" idx="12"/>
          </p:nvPr>
        </p:nvSpPr>
        <p:spPr>
          <a:xfrm>
            <a:off x="9352550" y="6440084"/>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Quattrocento Sans"/>
                <a:ea typeface="Quattrocento Sans"/>
                <a:cs typeface="Quattrocento Sans"/>
                <a:sym typeface="Quattrocento Sans"/>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Quattrocento Sans"/>
                <a:ea typeface="Quattrocento Sans"/>
                <a:cs typeface="Quattrocento Sans"/>
                <a:sym typeface="Quattrocento Sans"/>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Quattrocento Sans"/>
                <a:ea typeface="Quattrocento Sans"/>
                <a:cs typeface="Quattrocento Sans"/>
                <a:sym typeface="Quattrocento Sans"/>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Quattrocento Sans"/>
                <a:ea typeface="Quattrocento Sans"/>
                <a:cs typeface="Quattrocento Sans"/>
                <a:sym typeface="Quattrocento Sans"/>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Quattrocento Sans"/>
                <a:ea typeface="Quattrocento Sans"/>
                <a:cs typeface="Quattrocento Sans"/>
                <a:sym typeface="Quattrocento Sans"/>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Quattrocento Sans"/>
                <a:ea typeface="Quattrocento Sans"/>
                <a:cs typeface="Quattrocento Sans"/>
                <a:sym typeface="Quattrocento Sans"/>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Quattrocento Sans"/>
                <a:ea typeface="Quattrocento Sans"/>
                <a:cs typeface="Quattrocento Sans"/>
                <a:sym typeface="Quattrocento Sans"/>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Quattrocento Sans"/>
                <a:ea typeface="Quattrocento Sans"/>
                <a:cs typeface="Quattrocento Sans"/>
                <a:sym typeface="Quattrocento Sans"/>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2" name="Google Shape;52;g28fff547074_0_6"/>
          <p:cNvSpPr txBox="1">
            <a:spLocks noGrp="1"/>
          </p:cNvSpPr>
          <p:nvPr>
            <p:ph type="title"/>
          </p:nvPr>
        </p:nvSpPr>
        <p:spPr>
          <a:xfrm>
            <a:off x="0" y="0"/>
            <a:ext cx="12192000" cy="13716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400"/>
              <a:buFont typeface="Quattrocento Sans"/>
              <a:buNone/>
            </a:pPr>
            <a:r>
              <a:rPr lang="en-US" sz="3400" dirty="0"/>
              <a:t>UAS-Based Observations of Surface Properties During SPLASH</a:t>
            </a:r>
            <a:endParaRPr dirty="0"/>
          </a:p>
        </p:txBody>
      </p:sp>
      <p:sp>
        <p:nvSpPr>
          <p:cNvPr id="53" name="Google Shape;53;g28fff547074_0_6"/>
          <p:cNvSpPr txBox="1">
            <a:spLocks noGrp="1"/>
          </p:cNvSpPr>
          <p:nvPr>
            <p:ph type="sldNum" idx="12"/>
          </p:nvPr>
        </p:nvSpPr>
        <p:spPr>
          <a:xfrm>
            <a:off x="9352550" y="6440084"/>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a:t>
            </a:fld>
            <a:endParaRPr/>
          </a:p>
        </p:txBody>
      </p:sp>
      <p:pic>
        <p:nvPicPr>
          <p:cNvPr id="7" name="Picture 6" descr="A cartoon of a robot&#10;&#10;Description automatically generated">
            <a:extLst>
              <a:ext uri="{FF2B5EF4-FFF2-40B4-BE49-F238E27FC236}">
                <a16:creationId xmlns:a16="http://schemas.microsoft.com/office/drawing/2014/main" id="{1F7B41EE-DCEE-4DEC-367B-909EF48D36AD}"/>
              </a:ext>
            </a:extLst>
          </p:cNvPr>
          <p:cNvPicPr>
            <a:picLocks noChangeAspect="1"/>
          </p:cNvPicPr>
          <p:nvPr/>
        </p:nvPicPr>
        <p:blipFill>
          <a:blip r:embed="rId3"/>
          <a:stretch>
            <a:fillRect/>
          </a:stretch>
        </p:blipFill>
        <p:spPr>
          <a:xfrm>
            <a:off x="7912755" y="808470"/>
            <a:ext cx="4639995" cy="6193384"/>
          </a:xfrm>
          <a:prstGeom prst="rect">
            <a:avLst/>
          </a:prstGeom>
        </p:spPr>
      </p:pic>
      <p:pic>
        <p:nvPicPr>
          <p:cNvPr id="9" name="Picture 8" descr="A cartoon of a flying plane&#10;&#10;Description automatically generated">
            <a:extLst>
              <a:ext uri="{FF2B5EF4-FFF2-40B4-BE49-F238E27FC236}">
                <a16:creationId xmlns:a16="http://schemas.microsoft.com/office/drawing/2014/main" id="{73D1149D-0F61-AC99-9B1F-8BF6D1D891DE}"/>
              </a:ext>
            </a:extLst>
          </p:cNvPr>
          <p:cNvPicPr>
            <a:picLocks noChangeAspect="1"/>
          </p:cNvPicPr>
          <p:nvPr/>
        </p:nvPicPr>
        <p:blipFill>
          <a:blip r:embed="rId4"/>
          <a:stretch>
            <a:fillRect/>
          </a:stretch>
        </p:blipFill>
        <p:spPr>
          <a:xfrm>
            <a:off x="2530499" y="808470"/>
            <a:ext cx="4787948" cy="6383930"/>
          </a:xfrm>
          <a:prstGeom prst="rect">
            <a:avLst/>
          </a:prstGeom>
        </p:spPr>
      </p:pic>
      <p:pic>
        <p:nvPicPr>
          <p:cNvPr id="11" name="Picture 10" descr="A cartoon of a robot&#10;&#10;Description automatically generated">
            <a:extLst>
              <a:ext uri="{FF2B5EF4-FFF2-40B4-BE49-F238E27FC236}">
                <a16:creationId xmlns:a16="http://schemas.microsoft.com/office/drawing/2014/main" id="{3E82551D-8A8D-8B5C-6D13-CD6D9F11EADE}"/>
              </a:ext>
            </a:extLst>
          </p:cNvPr>
          <p:cNvPicPr>
            <a:picLocks noChangeAspect="1"/>
          </p:cNvPicPr>
          <p:nvPr/>
        </p:nvPicPr>
        <p:blipFill>
          <a:blip r:embed="rId5"/>
          <a:stretch>
            <a:fillRect/>
          </a:stretch>
        </p:blipFill>
        <p:spPr>
          <a:xfrm>
            <a:off x="5092827" y="2223870"/>
            <a:ext cx="3538223" cy="4717631"/>
          </a:xfrm>
          <a:prstGeom prst="rect">
            <a:avLst/>
          </a:prstGeom>
        </p:spPr>
      </p:pic>
      <p:sp>
        <p:nvSpPr>
          <p:cNvPr id="15" name="TextBox 14">
            <a:extLst>
              <a:ext uri="{FF2B5EF4-FFF2-40B4-BE49-F238E27FC236}">
                <a16:creationId xmlns:a16="http://schemas.microsoft.com/office/drawing/2014/main" id="{886804A6-BD77-082C-9A42-50DEF05CA416}"/>
              </a:ext>
            </a:extLst>
          </p:cNvPr>
          <p:cNvSpPr txBox="1"/>
          <p:nvPr/>
        </p:nvSpPr>
        <p:spPr>
          <a:xfrm>
            <a:off x="75442" y="1371600"/>
            <a:ext cx="3721498" cy="3539430"/>
          </a:xfrm>
          <a:prstGeom prst="rect">
            <a:avLst/>
          </a:prstGeom>
          <a:noFill/>
        </p:spPr>
        <p:txBody>
          <a:bodyPr wrap="square" rtlCol="0">
            <a:spAutoFit/>
          </a:bodyPr>
          <a:lstStyle/>
          <a:p>
            <a:pPr>
              <a:spcAft>
                <a:spcPts val="600"/>
              </a:spcAft>
            </a:pPr>
            <a:r>
              <a:rPr lang="en-US" sz="2400" b="1" dirty="0">
                <a:solidFill>
                  <a:srgbClr val="145F83"/>
                </a:solidFill>
              </a:rPr>
              <a:t>Gijs de Boer</a:t>
            </a:r>
          </a:p>
          <a:p>
            <a:pPr>
              <a:spcAft>
                <a:spcPts val="600"/>
              </a:spcAft>
            </a:pPr>
            <a:r>
              <a:rPr lang="en-US" sz="2000" dirty="0">
                <a:solidFill>
                  <a:srgbClr val="145F83"/>
                </a:solidFill>
              </a:rPr>
              <a:t>Janet </a:t>
            </a:r>
            <a:r>
              <a:rPr lang="en-US" sz="2000" dirty="0" err="1">
                <a:solidFill>
                  <a:srgbClr val="145F83"/>
                </a:solidFill>
              </a:rPr>
              <a:t>Intrieri</a:t>
            </a:r>
            <a:endParaRPr lang="en-US" sz="2000" dirty="0">
              <a:solidFill>
                <a:srgbClr val="145F83"/>
              </a:solidFill>
            </a:endParaRPr>
          </a:p>
          <a:p>
            <a:pPr>
              <a:spcAft>
                <a:spcPts val="600"/>
              </a:spcAft>
            </a:pPr>
            <a:r>
              <a:rPr lang="en-US" sz="2000" dirty="0">
                <a:solidFill>
                  <a:srgbClr val="145F83"/>
                </a:solidFill>
              </a:rPr>
              <a:t>Jonathan Hamilton</a:t>
            </a:r>
          </a:p>
          <a:p>
            <a:pPr>
              <a:spcAft>
                <a:spcPts val="600"/>
              </a:spcAft>
            </a:pPr>
            <a:r>
              <a:rPr lang="en-US" sz="2000" dirty="0">
                <a:solidFill>
                  <a:srgbClr val="145F83"/>
                </a:solidFill>
              </a:rPr>
              <a:t>Darren Jackson</a:t>
            </a:r>
          </a:p>
          <a:p>
            <a:pPr>
              <a:spcAft>
                <a:spcPts val="600"/>
              </a:spcAft>
            </a:pPr>
            <a:r>
              <a:rPr lang="en-US" sz="2000" dirty="0">
                <a:solidFill>
                  <a:srgbClr val="145F83"/>
                </a:solidFill>
              </a:rPr>
              <a:t>Jack </a:t>
            </a:r>
            <a:r>
              <a:rPr lang="en-US" sz="2000" dirty="0" err="1">
                <a:solidFill>
                  <a:srgbClr val="145F83"/>
                </a:solidFill>
              </a:rPr>
              <a:t>Elston</a:t>
            </a:r>
            <a:endParaRPr lang="en-US" sz="2000" dirty="0">
              <a:solidFill>
                <a:srgbClr val="145F83"/>
              </a:solidFill>
            </a:endParaRPr>
          </a:p>
          <a:p>
            <a:pPr>
              <a:spcAft>
                <a:spcPts val="600"/>
              </a:spcAft>
            </a:pPr>
            <a:r>
              <a:rPr lang="en-US" sz="2000" dirty="0">
                <a:solidFill>
                  <a:srgbClr val="145F83"/>
                </a:solidFill>
              </a:rPr>
              <a:t>Maciej </a:t>
            </a:r>
            <a:r>
              <a:rPr lang="en-US" sz="2000" dirty="0" err="1">
                <a:solidFill>
                  <a:srgbClr val="145F83"/>
                </a:solidFill>
              </a:rPr>
              <a:t>Stachura</a:t>
            </a:r>
            <a:endParaRPr lang="en-US" sz="2000" dirty="0">
              <a:solidFill>
                <a:srgbClr val="145F83"/>
              </a:solidFill>
            </a:endParaRPr>
          </a:p>
          <a:p>
            <a:pPr>
              <a:spcAft>
                <a:spcPts val="600"/>
              </a:spcAft>
            </a:pPr>
            <a:r>
              <a:rPr lang="en-US" sz="2000" dirty="0">
                <a:solidFill>
                  <a:srgbClr val="145F83"/>
                </a:solidFill>
              </a:rPr>
              <a:t>Jake Longenecker</a:t>
            </a:r>
          </a:p>
          <a:p>
            <a:pPr>
              <a:spcAft>
                <a:spcPts val="600"/>
              </a:spcAft>
            </a:pPr>
            <a:r>
              <a:rPr lang="en-US" sz="2000" dirty="0">
                <a:solidFill>
                  <a:srgbClr val="145F83"/>
                </a:solidFill>
              </a:rPr>
              <a:t>Michael Rhodes</a:t>
            </a:r>
          </a:p>
          <a:p>
            <a:pPr>
              <a:spcAft>
                <a:spcPts val="600"/>
              </a:spcAft>
            </a:pPr>
            <a:r>
              <a:rPr lang="en-US" sz="2000" dirty="0">
                <a:solidFill>
                  <a:srgbClr val="145F83"/>
                </a:solidFill>
              </a:rPr>
              <a:t>Brian </a:t>
            </a:r>
            <a:r>
              <a:rPr lang="en-US" sz="2000" dirty="0" err="1">
                <a:solidFill>
                  <a:srgbClr val="145F83"/>
                </a:solidFill>
              </a:rPr>
              <a:t>Argrow</a:t>
            </a:r>
            <a:endParaRPr lang="en-US" sz="2000" dirty="0">
              <a:solidFill>
                <a:srgbClr val="145F83"/>
              </a:solidFill>
            </a:endParaRPr>
          </a:p>
        </p:txBody>
      </p:sp>
      <p:pic>
        <p:nvPicPr>
          <p:cNvPr id="2" name="Picture 1" descr="A blue circle with white text&#10;&#10;Description automatically generated">
            <a:extLst>
              <a:ext uri="{FF2B5EF4-FFF2-40B4-BE49-F238E27FC236}">
                <a16:creationId xmlns:a16="http://schemas.microsoft.com/office/drawing/2014/main" id="{6A70B02F-E379-A828-1459-3777DB1049F0}"/>
              </a:ext>
            </a:extLst>
          </p:cNvPr>
          <p:cNvPicPr>
            <a:picLocks noChangeAspect="1"/>
          </p:cNvPicPr>
          <p:nvPr/>
        </p:nvPicPr>
        <p:blipFill>
          <a:blip r:embed="rId6"/>
          <a:stretch>
            <a:fillRect/>
          </a:stretch>
        </p:blipFill>
        <p:spPr>
          <a:xfrm>
            <a:off x="80950" y="4901491"/>
            <a:ext cx="914400" cy="914400"/>
          </a:xfrm>
          <a:prstGeom prst="rect">
            <a:avLst/>
          </a:prstGeom>
        </p:spPr>
      </p:pic>
      <p:pic>
        <p:nvPicPr>
          <p:cNvPr id="3" name="Picture 2">
            <a:extLst>
              <a:ext uri="{FF2B5EF4-FFF2-40B4-BE49-F238E27FC236}">
                <a16:creationId xmlns:a16="http://schemas.microsoft.com/office/drawing/2014/main" id="{7C258E70-E3C0-578A-8D70-8BA4015E3D5E}"/>
              </a:ext>
            </a:extLst>
          </p:cNvPr>
          <p:cNvPicPr>
            <a:picLocks noChangeAspect="1"/>
          </p:cNvPicPr>
          <p:nvPr/>
        </p:nvPicPr>
        <p:blipFill>
          <a:blip r:embed="rId7"/>
          <a:stretch>
            <a:fillRect/>
          </a:stretch>
        </p:blipFill>
        <p:spPr>
          <a:xfrm>
            <a:off x="1234451" y="4901034"/>
            <a:ext cx="1783080" cy="915314"/>
          </a:xfrm>
          <a:prstGeom prst="rect">
            <a:avLst/>
          </a:prstGeom>
        </p:spPr>
      </p:pic>
      <p:pic>
        <p:nvPicPr>
          <p:cNvPr id="4" name="Picture 3" descr="A logo with birds and text&#10;&#10;Description automatically generated">
            <a:extLst>
              <a:ext uri="{FF2B5EF4-FFF2-40B4-BE49-F238E27FC236}">
                <a16:creationId xmlns:a16="http://schemas.microsoft.com/office/drawing/2014/main" id="{3A3F61D8-4CCF-BDF3-44E3-239A6FF8EC4F}"/>
              </a:ext>
            </a:extLst>
          </p:cNvPr>
          <p:cNvPicPr>
            <a:picLocks noChangeAspect="1"/>
          </p:cNvPicPr>
          <p:nvPr/>
        </p:nvPicPr>
        <p:blipFill>
          <a:blip r:embed="rId8"/>
          <a:stretch>
            <a:fillRect/>
          </a:stretch>
        </p:blipFill>
        <p:spPr>
          <a:xfrm>
            <a:off x="402512" y="5862974"/>
            <a:ext cx="1993392" cy="91363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pic>
        <p:nvPicPr>
          <p:cNvPr id="6" name="Picture 5">
            <a:extLst>
              <a:ext uri="{FF2B5EF4-FFF2-40B4-BE49-F238E27FC236}">
                <a16:creationId xmlns:a16="http://schemas.microsoft.com/office/drawing/2014/main" id="{193FED2F-6019-13CB-C967-2BF47CEBCE65}"/>
              </a:ext>
            </a:extLst>
          </p:cNvPr>
          <p:cNvPicPr>
            <a:picLocks noChangeAspect="1"/>
          </p:cNvPicPr>
          <p:nvPr/>
        </p:nvPicPr>
        <p:blipFill rotWithShape="1">
          <a:blip r:embed="rId3"/>
          <a:srcRect t="2328"/>
          <a:stretch/>
        </p:blipFill>
        <p:spPr>
          <a:xfrm>
            <a:off x="97042" y="1371600"/>
            <a:ext cx="7489567" cy="5486400"/>
          </a:xfrm>
          <a:prstGeom prst="rect">
            <a:avLst/>
          </a:prstGeom>
        </p:spPr>
      </p:pic>
      <p:sp>
        <p:nvSpPr>
          <p:cNvPr id="52" name="Google Shape;52;g28fff547074_0_6"/>
          <p:cNvSpPr txBox="1">
            <a:spLocks noGrp="1"/>
          </p:cNvSpPr>
          <p:nvPr>
            <p:ph type="title"/>
          </p:nvPr>
        </p:nvSpPr>
        <p:spPr>
          <a:xfrm>
            <a:off x="0" y="0"/>
            <a:ext cx="12192000" cy="13716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400"/>
              <a:buFont typeface="Quattrocento Sans"/>
              <a:buNone/>
            </a:pPr>
            <a:r>
              <a:rPr lang="en-US" sz="3400" dirty="0"/>
              <a:t>Albedo of Different Features</a:t>
            </a:r>
            <a:endParaRPr dirty="0"/>
          </a:p>
        </p:txBody>
      </p:sp>
      <p:sp>
        <p:nvSpPr>
          <p:cNvPr id="53" name="Google Shape;53;g28fff547074_0_6"/>
          <p:cNvSpPr txBox="1">
            <a:spLocks noGrp="1"/>
          </p:cNvSpPr>
          <p:nvPr>
            <p:ph type="sldNum" idx="12"/>
          </p:nvPr>
        </p:nvSpPr>
        <p:spPr>
          <a:xfrm>
            <a:off x="9352550" y="6440084"/>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10</a:t>
            </a:fld>
            <a:endParaRPr/>
          </a:p>
        </p:txBody>
      </p:sp>
      <p:pic>
        <p:nvPicPr>
          <p:cNvPr id="7" name="Picture 6" descr="Chart, histogram&#10;&#10;Description automatically generated">
            <a:extLst>
              <a:ext uri="{FF2B5EF4-FFF2-40B4-BE49-F238E27FC236}">
                <a16:creationId xmlns:a16="http://schemas.microsoft.com/office/drawing/2014/main" id="{0572D73F-E145-B00A-B3BC-32D4CEFDF239}"/>
              </a:ext>
            </a:extLst>
          </p:cNvPr>
          <p:cNvPicPr>
            <a:picLocks noChangeAspect="1"/>
          </p:cNvPicPr>
          <p:nvPr/>
        </p:nvPicPr>
        <p:blipFill>
          <a:blip r:embed="rId4"/>
          <a:stretch>
            <a:fillRect/>
          </a:stretch>
        </p:blipFill>
        <p:spPr>
          <a:xfrm>
            <a:off x="7586609" y="1554663"/>
            <a:ext cx="4741923" cy="3556442"/>
          </a:xfrm>
          <a:prstGeom prst="rect">
            <a:avLst/>
          </a:prstGeom>
        </p:spPr>
      </p:pic>
      <p:pic>
        <p:nvPicPr>
          <p:cNvPr id="8" name="Picture 7" descr="Chart&#10;&#10;Description automatically generated with medium confidence">
            <a:extLst>
              <a:ext uri="{FF2B5EF4-FFF2-40B4-BE49-F238E27FC236}">
                <a16:creationId xmlns:a16="http://schemas.microsoft.com/office/drawing/2014/main" id="{22C25C7E-3923-7B63-DCB9-68689428A651}"/>
              </a:ext>
            </a:extLst>
          </p:cNvPr>
          <p:cNvPicPr>
            <a:picLocks noChangeAspect="1"/>
          </p:cNvPicPr>
          <p:nvPr/>
        </p:nvPicPr>
        <p:blipFill>
          <a:blip r:embed="rId5">
            <a:alphaModFix/>
          </a:blip>
          <a:stretch>
            <a:fillRect/>
          </a:stretch>
        </p:blipFill>
        <p:spPr>
          <a:xfrm>
            <a:off x="7429323" y="4774228"/>
            <a:ext cx="4911241" cy="1682202"/>
          </a:xfrm>
          <a:prstGeom prst="rect">
            <a:avLst/>
          </a:prstGeom>
        </p:spPr>
      </p:pic>
    </p:spTree>
    <p:extLst>
      <p:ext uri="{BB962C8B-B14F-4D97-AF65-F5344CB8AC3E}">
        <p14:creationId xmlns:p14="http://schemas.microsoft.com/office/powerpoint/2010/main" val="17033796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2" name="Google Shape;52;g28fff547074_0_6"/>
          <p:cNvSpPr txBox="1">
            <a:spLocks noGrp="1"/>
          </p:cNvSpPr>
          <p:nvPr>
            <p:ph type="title"/>
          </p:nvPr>
        </p:nvSpPr>
        <p:spPr>
          <a:xfrm>
            <a:off x="0" y="0"/>
            <a:ext cx="12192000" cy="13716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400"/>
              <a:buFont typeface="Quattrocento Sans"/>
              <a:buNone/>
            </a:pPr>
            <a:r>
              <a:rPr lang="en-US" sz="3400" dirty="0"/>
              <a:t>Albedo of Treed Areas</a:t>
            </a:r>
            <a:endParaRPr dirty="0"/>
          </a:p>
        </p:txBody>
      </p:sp>
      <p:sp>
        <p:nvSpPr>
          <p:cNvPr id="53" name="Google Shape;53;g28fff547074_0_6"/>
          <p:cNvSpPr txBox="1">
            <a:spLocks noGrp="1"/>
          </p:cNvSpPr>
          <p:nvPr>
            <p:ph type="sldNum" idx="12"/>
          </p:nvPr>
        </p:nvSpPr>
        <p:spPr>
          <a:xfrm>
            <a:off x="9352550" y="6440084"/>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11</a:t>
            </a:fld>
            <a:endParaRPr/>
          </a:p>
        </p:txBody>
      </p:sp>
      <p:pic>
        <p:nvPicPr>
          <p:cNvPr id="2" name="Picture 1">
            <a:extLst>
              <a:ext uri="{FF2B5EF4-FFF2-40B4-BE49-F238E27FC236}">
                <a16:creationId xmlns:a16="http://schemas.microsoft.com/office/drawing/2014/main" id="{1E231B75-325D-38EF-C984-6933D8D1BD71}"/>
              </a:ext>
            </a:extLst>
          </p:cNvPr>
          <p:cNvPicPr>
            <a:picLocks noChangeAspect="1"/>
          </p:cNvPicPr>
          <p:nvPr/>
        </p:nvPicPr>
        <p:blipFill>
          <a:blip r:embed="rId3"/>
          <a:srcRect/>
          <a:stretch/>
        </p:blipFill>
        <p:spPr>
          <a:xfrm>
            <a:off x="4874921" y="1416073"/>
            <a:ext cx="6916225" cy="5187169"/>
          </a:xfrm>
          <a:prstGeom prst="rect">
            <a:avLst/>
          </a:prstGeom>
        </p:spPr>
      </p:pic>
      <p:sp>
        <p:nvSpPr>
          <p:cNvPr id="3" name="TextBox 2">
            <a:extLst>
              <a:ext uri="{FF2B5EF4-FFF2-40B4-BE49-F238E27FC236}">
                <a16:creationId xmlns:a16="http://schemas.microsoft.com/office/drawing/2014/main" id="{EC56F568-922D-73E2-9964-8A830C3BA02A}"/>
              </a:ext>
            </a:extLst>
          </p:cNvPr>
          <p:cNvSpPr txBox="1"/>
          <p:nvPr/>
        </p:nvSpPr>
        <p:spPr>
          <a:xfrm rot="16200000">
            <a:off x="9958401" y="3568425"/>
            <a:ext cx="3628366" cy="646331"/>
          </a:xfrm>
          <a:prstGeom prst="rect">
            <a:avLst/>
          </a:prstGeom>
          <a:noFill/>
        </p:spPr>
        <p:txBody>
          <a:bodyPr wrap="none" rtlCol="0">
            <a:spAutoFit/>
          </a:bodyPr>
          <a:lstStyle/>
          <a:p>
            <a:pPr marL="285750" indent="-285750" algn="ctr">
              <a:buFont typeface="Wingdings" pitchFamily="2" charset="2"/>
              <a:buChar char="ß"/>
            </a:pPr>
            <a:r>
              <a:rPr lang="en-US" b="1" dirty="0">
                <a:sym typeface="Wingdings" pitchFamily="2" charset="2"/>
              </a:rPr>
              <a:t>Early In Flight / Late In Flight </a:t>
            </a:r>
          </a:p>
          <a:p>
            <a:pPr algn="ctr"/>
            <a:r>
              <a:rPr lang="en-US" b="1" dirty="0">
                <a:sym typeface="Wingdings" pitchFamily="2" charset="2"/>
              </a:rPr>
              <a:t>Downwelling SW Irradiance (W/m</a:t>
            </a:r>
            <a:r>
              <a:rPr lang="en-US" b="1" baseline="30000" dirty="0">
                <a:sym typeface="Wingdings" pitchFamily="2" charset="2"/>
              </a:rPr>
              <a:t>2</a:t>
            </a:r>
            <a:r>
              <a:rPr lang="en-US" b="1" dirty="0">
                <a:sym typeface="Wingdings" pitchFamily="2" charset="2"/>
              </a:rPr>
              <a:t>)</a:t>
            </a:r>
            <a:endParaRPr lang="en-US" b="1" dirty="0"/>
          </a:p>
        </p:txBody>
      </p:sp>
      <p:pic>
        <p:nvPicPr>
          <p:cNvPr id="4" name="Picture 3" descr="A picture containing diagram&#10;&#10;Description automatically generated">
            <a:extLst>
              <a:ext uri="{FF2B5EF4-FFF2-40B4-BE49-F238E27FC236}">
                <a16:creationId xmlns:a16="http://schemas.microsoft.com/office/drawing/2014/main" id="{8C398E6E-AE49-0204-268E-843EEEB2C257}"/>
              </a:ext>
            </a:extLst>
          </p:cNvPr>
          <p:cNvPicPr>
            <a:picLocks noChangeAspect="1"/>
          </p:cNvPicPr>
          <p:nvPr/>
        </p:nvPicPr>
        <p:blipFill>
          <a:blip r:embed="rId4"/>
          <a:stretch>
            <a:fillRect/>
          </a:stretch>
        </p:blipFill>
        <p:spPr>
          <a:xfrm>
            <a:off x="370640" y="3669599"/>
            <a:ext cx="4194793" cy="3146095"/>
          </a:xfrm>
          <a:prstGeom prst="rect">
            <a:avLst/>
          </a:prstGeom>
        </p:spPr>
      </p:pic>
      <p:sp>
        <p:nvSpPr>
          <p:cNvPr id="5" name="TextBox 4">
            <a:extLst>
              <a:ext uri="{FF2B5EF4-FFF2-40B4-BE49-F238E27FC236}">
                <a16:creationId xmlns:a16="http://schemas.microsoft.com/office/drawing/2014/main" id="{CA409170-DFFA-E5B1-034F-992D372DD371}"/>
              </a:ext>
            </a:extLst>
          </p:cNvPr>
          <p:cNvSpPr txBox="1"/>
          <p:nvPr/>
        </p:nvSpPr>
        <p:spPr>
          <a:xfrm>
            <a:off x="193375" y="1489645"/>
            <a:ext cx="4549322" cy="2308324"/>
          </a:xfrm>
          <a:prstGeom prst="rect">
            <a:avLst/>
          </a:prstGeom>
          <a:noFill/>
        </p:spPr>
        <p:txBody>
          <a:bodyPr wrap="square" rtlCol="0">
            <a:spAutoFit/>
          </a:bodyPr>
          <a:lstStyle/>
          <a:p>
            <a:pPr algn="just"/>
            <a:r>
              <a:rPr lang="en-US" sz="1600" dirty="0"/>
              <a:t>Initial evaluation of HRRR simulations appears to show that the HRRR surface albedo is significantly lower than observed.  As a result, a question was posed about the influence of the mix of surface cover on grid-box-scale albedo.  Using the </a:t>
            </a:r>
            <a:r>
              <a:rPr lang="en-US" sz="1600" dirty="0" err="1"/>
              <a:t>HELiX</a:t>
            </a:r>
            <a:r>
              <a:rPr lang="en-US" sz="1600" dirty="0"/>
              <a:t>, we flew over different surface types to understand the individual contributions of different types of surfaces and vegetations while the underlying is snow-covered.</a:t>
            </a:r>
          </a:p>
        </p:txBody>
      </p:sp>
    </p:spTree>
    <p:extLst>
      <p:ext uri="{BB962C8B-B14F-4D97-AF65-F5344CB8AC3E}">
        <p14:creationId xmlns:p14="http://schemas.microsoft.com/office/powerpoint/2010/main" val="26453058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pic>
        <p:nvPicPr>
          <p:cNvPr id="18" name="Picture 17">
            <a:extLst>
              <a:ext uri="{FF2B5EF4-FFF2-40B4-BE49-F238E27FC236}">
                <a16:creationId xmlns:a16="http://schemas.microsoft.com/office/drawing/2014/main" id="{24EE1F79-5FDC-63B5-28CE-901BB4325A61}"/>
              </a:ext>
            </a:extLst>
          </p:cNvPr>
          <p:cNvPicPr>
            <a:picLocks noChangeAspect="1"/>
          </p:cNvPicPr>
          <p:nvPr/>
        </p:nvPicPr>
        <p:blipFill rotWithShape="1">
          <a:blip r:embed="rId3"/>
          <a:srcRect l="5087" r="8692"/>
          <a:stretch/>
        </p:blipFill>
        <p:spPr>
          <a:xfrm>
            <a:off x="105001" y="1513337"/>
            <a:ext cx="5938346" cy="5165566"/>
          </a:xfrm>
          <a:prstGeom prst="rect">
            <a:avLst/>
          </a:prstGeom>
        </p:spPr>
      </p:pic>
      <p:sp>
        <p:nvSpPr>
          <p:cNvPr id="52" name="Google Shape;52;g28fff547074_0_6"/>
          <p:cNvSpPr txBox="1">
            <a:spLocks noGrp="1"/>
          </p:cNvSpPr>
          <p:nvPr>
            <p:ph type="title"/>
          </p:nvPr>
        </p:nvSpPr>
        <p:spPr>
          <a:xfrm>
            <a:off x="0" y="0"/>
            <a:ext cx="12192000" cy="13716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400"/>
              <a:buFont typeface="Quattrocento Sans"/>
              <a:buNone/>
            </a:pPr>
            <a:r>
              <a:rPr lang="en-US" sz="3400" dirty="0"/>
              <a:t>UAS/Sensor Systems and Deployment Timeline</a:t>
            </a:r>
            <a:endParaRPr dirty="0"/>
          </a:p>
        </p:txBody>
      </p:sp>
      <p:sp>
        <p:nvSpPr>
          <p:cNvPr id="53" name="Google Shape;53;g28fff547074_0_6"/>
          <p:cNvSpPr txBox="1">
            <a:spLocks noGrp="1"/>
          </p:cNvSpPr>
          <p:nvPr>
            <p:ph type="sldNum" idx="12"/>
          </p:nvPr>
        </p:nvSpPr>
        <p:spPr>
          <a:xfrm>
            <a:off x="9352550" y="6440084"/>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12</a:t>
            </a:fld>
            <a:endParaRPr/>
          </a:p>
        </p:txBody>
      </p:sp>
      <p:pic>
        <p:nvPicPr>
          <p:cNvPr id="17" name="Picture 16" descr="A white drone on the ground&#10;&#10;Description automatically generated">
            <a:extLst>
              <a:ext uri="{FF2B5EF4-FFF2-40B4-BE49-F238E27FC236}">
                <a16:creationId xmlns:a16="http://schemas.microsoft.com/office/drawing/2014/main" id="{8D22DB14-DF12-14C5-D375-0E2BE68F177C}"/>
              </a:ext>
            </a:extLst>
          </p:cNvPr>
          <p:cNvPicPr>
            <a:picLocks noChangeAspect="1"/>
          </p:cNvPicPr>
          <p:nvPr/>
        </p:nvPicPr>
        <p:blipFill>
          <a:blip r:embed="rId4"/>
          <a:stretch>
            <a:fillRect/>
          </a:stretch>
        </p:blipFill>
        <p:spPr>
          <a:xfrm>
            <a:off x="6148655" y="1513337"/>
            <a:ext cx="5936606" cy="2848597"/>
          </a:xfrm>
          <a:prstGeom prst="rect">
            <a:avLst/>
          </a:prstGeom>
        </p:spPr>
      </p:pic>
      <p:sp>
        <p:nvSpPr>
          <p:cNvPr id="19" name="TextBox 18">
            <a:extLst>
              <a:ext uri="{FF2B5EF4-FFF2-40B4-BE49-F238E27FC236}">
                <a16:creationId xmlns:a16="http://schemas.microsoft.com/office/drawing/2014/main" id="{66B36677-6884-9A44-1020-7DF4DFCE39B0}"/>
              </a:ext>
            </a:extLst>
          </p:cNvPr>
          <p:cNvSpPr txBox="1"/>
          <p:nvPr/>
        </p:nvSpPr>
        <p:spPr>
          <a:xfrm>
            <a:off x="6159144" y="4793479"/>
            <a:ext cx="5936606" cy="1646605"/>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600" dirty="0"/>
              <a:t>Black Swift Technologies S2 (left) and E2 (above) deployed with L-band radiometer and multispectral camera to measure soil volumetric water content, surface temperature, surface elevation and NDVI.</a:t>
            </a:r>
          </a:p>
          <a:p>
            <a:pPr marL="285750" indent="-285750">
              <a:spcAft>
                <a:spcPts val="600"/>
              </a:spcAft>
              <a:buFont typeface="Arial" panose="020B0604020202020204" pitchFamily="34" charset="0"/>
              <a:buChar char="•"/>
            </a:pPr>
            <a:r>
              <a:rPr lang="en-US" sz="1600" dirty="0"/>
              <a:t>Deployments in mid-October, early June, and early September for two years.</a:t>
            </a:r>
          </a:p>
        </p:txBody>
      </p:sp>
    </p:spTree>
    <p:extLst>
      <p:ext uri="{BB962C8B-B14F-4D97-AF65-F5344CB8AC3E}">
        <p14:creationId xmlns:p14="http://schemas.microsoft.com/office/powerpoint/2010/main" val="9736928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g10aed8749db_1_9"/>
          <p:cNvSpPr txBox="1">
            <a:spLocks noGrp="1"/>
          </p:cNvSpPr>
          <p:nvPr>
            <p:ph type="title"/>
          </p:nvPr>
        </p:nvSpPr>
        <p:spPr>
          <a:xfrm>
            <a:off x="609600" y="277800"/>
            <a:ext cx="11240000" cy="1139600"/>
          </a:xfrm>
          <a:prstGeom prst="rect">
            <a:avLst/>
          </a:prstGeom>
          <a:noFill/>
          <a:ln>
            <a:noFill/>
          </a:ln>
        </p:spPr>
        <p:txBody>
          <a:bodyPr spcFirstLastPara="1" wrap="square" lIns="121900" tIns="60933" rIns="121900" bIns="60933" anchor="ctr" anchorCtr="1">
            <a:noAutofit/>
          </a:bodyPr>
          <a:lstStyle/>
          <a:p>
            <a:pPr algn="l">
              <a:lnSpc>
                <a:spcPct val="100000"/>
              </a:lnSpc>
              <a:buSzPts val="1400"/>
            </a:pPr>
            <a:r>
              <a:rPr lang="en-US" dirty="0"/>
              <a:t>Advancing Technical Readiness</a:t>
            </a:r>
            <a:endParaRPr dirty="0"/>
          </a:p>
        </p:txBody>
      </p:sp>
      <p:pic>
        <p:nvPicPr>
          <p:cNvPr id="7" name="Picture 6" descr="A screenshot of a computer&#10;&#10;Description automatically generated with medium confidence">
            <a:extLst>
              <a:ext uri="{FF2B5EF4-FFF2-40B4-BE49-F238E27FC236}">
                <a16:creationId xmlns:a16="http://schemas.microsoft.com/office/drawing/2014/main" id="{9D3B7957-7BCF-2460-FCE9-5741A7C8B9C9}"/>
              </a:ext>
            </a:extLst>
          </p:cNvPr>
          <p:cNvPicPr>
            <a:picLocks noChangeAspect="1"/>
          </p:cNvPicPr>
          <p:nvPr/>
        </p:nvPicPr>
        <p:blipFill>
          <a:blip r:embed="rId3"/>
          <a:stretch>
            <a:fillRect/>
          </a:stretch>
        </p:blipFill>
        <p:spPr>
          <a:xfrm>
            <a:off x="64281" y="1417400"/>
            <a:ext cx="8561925" cy="5428878"/>
          </a:xfrm>
          <a:prstGeom prst="rect">
            <a:avLst/>
          </a:prstGeom>
        </p:spPr>
      </p:pic>
      <p:sp>
        <p:nvSpPr>
          <p:cNvPr id="3" name="TextBox 2">
            <a:extLst>
              <a:ext uri="{FF2B5EF4-FFF2-40B4-BE49-F238E27FC236}">
                <a16:creationId xmlns:a16="http://schemas.microsoft.com/office/drawing/2014/main" id="{49722679-92D0-CF78-2C99-C968AD5D221F}"/>
              </a:ext>
            </a:extLst>
          </p:cNvPr>
          <p:cNvSpPr txBox="1"/>
          <p:nvPr/>
        </p:nvSpPr>
        <p:spPr>
          <a:xfrm>
            <a:off x="8789607" y="1450207"/>
            <a:ext cx="3338112" cy="4770537"/>
          </a:xfrm>
          <a:prstGeom prst="rect">
            <a:avLst/>
          </a:prstGeom>
          <a:noFill/>
        </p:spPr>
        <p:txBody>
          <a:bodyPr wrap="square" rtlCol="0">
            <a:spAutoFit/>
          </a:bodyPr>
          <a:lstStyle/>
          <a:p>
            <a:pPr algn="just"/>
            <a:r>
              <a:rPr lang="en-US" sz="1600" dirty="0"/>
              <a:t>With funding from the NOAA Weather Program Office, our team has worked to deploy and evaluate the performance of Black Swift Technologies UAS-based soil moisture sensing capabilities.  The system includes an L-band radiometer to detect soil moisture levels in the top ~5 cm of the surface.</a:t>
            </a:r>
          </a:p>
          <a:p>
            <a:pPr algn="just"/>
            <a:endParaRPr lang="en-US" sz="1600" dirty="0"/>
          </a:p>
          <a:p>
            <a:pPr algn="just"/>
            <a:r>
              <a:rPr lang="en-US" sz="1600" dirty="0"/>
              <a:t>As part of this work, the payload was deployed on a new UAS platform (E2).  Additionally, sensor thermal stability was improved, resulting in more consistent soil moisture measurements.  This has helped advance an off-the-shelf sensor system.</a:t>
            </a:r>
          </a:p>
        </p:txBody>
      </p:sp>
      <p:pic>
        <p:nvPicPr>
          <p:cNvPr id="5" name="Google Shape;99;g10aed8749db_1_9">
            <a:extLst>
              <a:ext uri="{FF2B5EF4-FFF2-40B4-BE49-F238E27FC236}">
                <a16:creationId xmlns:a16="http://schemas.microsoft.com/office/drawing/2014/main" id="{C0A04A42-EF7C-3536-03A2-DB572F373EA8}"/>
              </a:ext>
            </a:extLst>
          </p:cNvPr>
          <p:cNvPicPr preferRelativeResize="0"/>
          <p:nvPr/>
        </p:nvPicPr>
        <p:blipFill rotWithShape="1">
          <a:blip r:embed="rId4">
            <a:alphaModFix/>
          </a:blip>
          <a:srcRect/>
          <a:stretch/>
        </p:blipFill>
        <p:spPr>
          <a:xfrm>
            <a:off x="8649659" y="6220744"/>
            <a:ext cx="3639439" cy="62553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2" name="Google Shape;52;g28fff547074_0_6"/>
          <p:cNvSpPr txBox="1">
            <a:spLocks noGrp="1"/>
          </p:cNvSpPr>
          <p:nvPr>
            <p:ph type="title"/>
          </p:nvPr>
        </p:nvSpPr>
        <p:spPr>
          <a:xfrm>
            <a:off x="0" y="0"/>
            <a:ext cx="12192000" cy="13716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400"/>
              <a:buFont typeface="Quattrocento Sans"/>
              <a:buNone/>
            </a:pPr>
            <a:r>
              <a:rPr lang="en-US" sz="3400" dirty="0"/>
              <a:t>Mapping Soil Moisture and Other Surface Properties</a:t>
            </a:r>
            <a:endParaRPr dirty="0"/>
          </a:p>
        </p:txBody>
      </p:sp>
      <p:sp>
        <p:nvSpPr>
          <p:cNvPr id="53" name="Google Shape;53;g28fff547074_0_6"/>
          <p:cNvSpPr txBox="1">
            <a:spLocks noGrp="1"/>
          </p:cNvSpPr>
          <p:nvPr>
            <p:ph type="sldNum" idx="12"/>
          </p:nvPr>
        </p:nvSpPr>
        <p:spPr>
          <a:xfrm>
            <a:off x="9352550" y="6440084"/>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14</a:t>
            </a:fld>
            <a:endParaRPr/>
          </a:p>
        </p:txBody>
      </p:sp>
      <p:pic>
        <p:nvPicPr>
          <p:cNvPr id="3" name="Picture 2">
            <a:extLst>
              <a:ext uri="{FF2B5EF4-FFF2-40B4-BE49-F238E27FC236}">
                <a16:creationId xmlns:a16="http://schemas.microsoft.com/office/drawing/2014/main" id="{2FE874DD-B85B-CBAB-9897-D467F456315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421258"/>
            <a:ext cx="3607874" cy="5389355"/>
          </a:xfrm>
          <a:prstGeom prst="rect">
            <a:avLst/>
          </a:prstGeom>
          <a:noFill/>
          <a:extLst>
            <a:ext uri="{909E8E84-426E-40DD-AFC4-6F175D3DCCD1}">
              <a14:hiddenFill xmlns:a14="http://schemas.microsoft.com/office/drawing/2010/main">
                <a:solidFill>
                  <a:srgbClr val="FFFFFF"/>
                </a:solidFill>
              </a14:hiddenFill>
            </a:ext>
          </a:extLst>
        </p:spPr>
      </p:pic>
      <p:pic>
        <p:nvPicPr>
          <p:cNvPr id="6" name="Google Shape;94;p8">
            <a:extLst>
              <a:ext uri="{FF2B5EF4-FFF2-40B4-BE49-F238E27FC236}">
                <a16:creationId xmlns:a16="http://schemas.microsoft.com/office/drawing/2014/main" id="{38ABD5F5-0ADB-8634-1773-857FB1BC2855}"/>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887033" y="1433744"/>
            <a:ext cx="8113400" cy="2785628"/>
          </a:xfrm>
          <a:prstGeom prst="rect">
            <a:avLst/>
          </a:prstGeom>
          <a:noFill/>
          <a:ln>
            <a:noFill/>
          </a:ln>
        </p:spPr>
      </p:pic>
      <p:pic>
        <p:nvPicPr>
          <p:cNvPr id="7" name="Google Shape;105;p9">
            <a:extLst>
              <a:ext uri="{FF2B5EF4-FFF2-40B4-BE49-F238E27FC236}">
                <a16:creationId xmlns:a16="http://schemas.microsoft.com/office/drawing/2014/main" id="{10EA9B03-5C35-A493-2146-CF82808D411A}"/>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4065251" y="4331552"/>
            <a:ext cx="2350939" cy="2473631"/>
          </a:xfrm>
          <a:prstGeom prst="rect">
            <a:avLst/>
          </a:prstGeom>
          <a:noFill/>
          <a:ln>
            <a:noFill/>
          </a:ln>
        </p:spPr>
      </p:pic>
      <p:pic>
        <p:nvPicPr>
          <p:cNvPr id="8" name="Google Shape;106;p9">
            <a:extLst>
              <a:ext uri="{FF2B5EF4-FFF2-40B4-BE49-F238E27FC236}">
                <a16:creationId xmlns:a16="http://schemas.microsoft.com/office/drawing/2014/main" id="{F0ED7765-B2E0-ABA9-03DB-D86FE961765F}"/>
              </a:ext>
            </a:extLst>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6745252" y="4331553"/>
            <a:ext cx="2396961" cy="2473631"/>
          </a:xfrm>
          <a:prstGeom prst="rect">
            <a:avLst/>
          </a:prstGeom>
          <a:noFill/>
          <a:ln>
            <a:noFill/>
          </a:ln>
        </p:spPr>
      </p:pic>
      <p:pic>
        <p:nvPicPr>
          <p:cNvPr id="9" name="Google Shape;107;p9">
            <a:extLst>
              <a:ext uri="{FF2B5EF4-FFF2-40B4-BE49-F238E27FC236}">
                <a16:creationId xmlns:a16="http://schemas.microsoft.com/office/drawing/2014/main" id="{F7FF60D4-2FCB-B4C5-0FBD-93B1858A9C24}"/>
              </a:ext>
            </a:extLst>
          </p:cNvPr>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9599590" y="4340814"/>
            <a:ext cx="2249120" cy="2473631"/>
          </a:xfrm>
          <a:prstGeom prst="rect">
            <a:avLst/>
          </a:prstGeom>
          <a:noFill/>
          <a:ln>
            <a:noFill/>
          </a:ln>
        </p:spPr>
      </p:pic>
    </p:spTree>
    <p:extLst>
      <p:ext uri="{BB962C8B-B14F-4D97-AF65-F5344CB8AC3E}">
        <p14:creationId xmlns:p14="http://schemas.microsoft.com/office/powerpoint/2010/main" val="27467067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2" name="Google Shape;52;g28fff547074_0_6"/>
          <p:cNvSpPr txBox="1">
            <a:spLocks noGrp="1"/>
          </p:cNvSpPr>
          <p:nvPr>
            <p:ph type="title"/>
          </p:nvPr>
        </p:nvSpPr>
        <p:spPr>
          <a:xfrm>
            <a:off x="0" y="0"/>
            <a:ext cx="12192000" cy="13716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400"/>
              <a:buFont typeface="Quattrocento Sans"/>
              <a:buNone/>
            </a:pPr>
            <a:r>
              <a:rPr lang="en-US" sz="3400" dirty="0"/>
              <a:t>Mapping Soil Moisture and Other Surface Properties</a:t>
            </a:r>
            <a:endParaRPr dirty="0"/>
          </a:p>
        </p:txBody>
      </p:sp>
      <p:sp>
        <p:nvSpPr>
          <p:cNvPr id="53" name="Google Shape;53;g28fff547074_0_6"/>
          <p:cNvSpPr txBox="1">
            <a:spLocks noGrp="1"/>
          </p:cNvSpPr>
          <p:nvPr>
            <p:ph type="sldNum" idx="12"/>
          </p:nvPr>
        </p:nvSpPr>
        <p:spPr>
          <a:xfrm>
            <a:off x="9352550" y="6440084"/>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15</a:t>
            </a:fld>
            <a:endParaRPr/>
          </a:p>
        </p:txBody>
      </p:sp>
      <p:pic>
        <p:nvPicPr>
          <p:cNvPr id="4" name="Picture 3" descr="A collage of a map of a field&#10;&#10;Description automatically generated">
            <a:extLst>
              <a:ext uri="{FF2B5EF4-FFF2-40B4-BE49-F238E27FC236}">
                <a16:creationId xmlns:a16="http://schemas.microsoft.com/office/drawing/2014/main" id="{2194615C-093B-61EA-ADE2-162B7B48B8A0}"/>
              </a:ext>
            </a:extLst>
          </p:cNvPr>
          <p:cNvPicPr>
            <a:picLocks noChangeAspect="1"/>
          </p:cNvPicPr>
          <p:nvPr/>
        </p:nvPicPr>
        <p:blipFill rotWithShape="1">
          <a:blip r:embed="rId3"/>
          <a:srcRect b="47626"/>
          <a:stretch/>
        </p:blipFill>
        <p:spPr>
          <a:xfrm>
            <a:off x="49428" y="1785299"/>
            <a:ext cx="12046322" cy="4406181"/>
          </a:xfrm>
          <a:prstGeom prst="rect">
            <a:avLst/>
          </a:prstGeom>
        </p:spPr>
      </p:pic>
    </p:spTree>
    <p:extLst>
      <p:ext uri="{BB962C8B-B14F-4D97-AF65-F5344CB8AC3E}">
        <p14:creationId xmlns:p14="http://schemas.microsoft.com/office/powerpoint/2010/main" val="35950694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2" name="Google Shape;52;g28fff547074_0_6"/>
          <p:cNvSpPr txBox="1">
            <a:spLocks noGrp="1"/>
          </p:cNvSpPr>
          <p:nvPr>
            <p:ph type="title"/>
          </p:nvPr>
        </p:nvSpPr>
        <p:spPr>
          <a:xfrm>
            <a:off x="0" y="0"/>
            <a:ext cx="12192000" cy="13716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400"/>
              <a:buFont typeface="Quattrocento Sans"/>
              <a:buNone/>
            </a:pPr>
            <a:r>
              <a:rPr lang="en-US" sz="3400" dirty="0"/>
              <a:t>Summary</a:t>
            </a:r>
            <a:endParaRPr dirty="0"/>
          </a:p>
        </p:txBody>
      </p:sp>
      <p:sp>
        <p:nvSpPr>
          <p:cNvPr id="53" name="Google Shape;53;g28fff547074_0_6"/>
          <p:cNvSpPr txBox="1">
            <a:spLocks noGrp="1"/>
          </p:cNvSpPr>
          <p:nvPr>
            <p:ph type="sldNum" idx="12"/>
          </p:nvPr>
        </p:nvSpPr>
        <p:spPr>
          <a:xfrm>
            <a:off x="9352550" y="6440084"/>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16</a:t>
            </a:fld>
            <a:endParaRPr/>
          </a:p>
        </p:txBody>
      </p:sp>
      <p:sp>
        <p:nvSpPr>
          <p:cNvPr id="2" name="TextBox 1">
            <a:extLst>
              <a:ext uri="{FF2B5EF4-FFF2-40B4-BE49-F238E27FC236}">
                <a16:creationId xmlns:a16="http://schemas.microsoft.com/office/drawing/2014/main" id="{8B55A0E9-CC7E-1AF0-8186-E59D09CC5AC2}"/>
              </a:ext>
            </a:extLst>
          </p:cNvPr>
          <p:cNvSpPr txBox="1"/>
          <p:nvPr/>
        </p:nvSpPr>
        <p:spPr>
          <a:xfrm>
            <a:off x="148281" y="4232578"/>
            <a:ext cx="11947469" cy="2693045"/>
          </a:xfrm>
          <a:prstGeom prst="rect">
            <a:avLst/>
          </a:prstGeom>
          <a:noFill/>
        </p:spPr>
        <p:txBody>
          <a:bodyPr wrap="square" rtlCol="0">
            <a:spAutoFit/>
          </a:bodyPr>
          <a:lstStyle/>
          <a:p>
            <a:pPr marL="342900" indent="-342900" algn="just">
              <a:spcAft>
                <a:spcPts val="600"/>
              </a:spcAft>
              <a:buFont typeface="Arial" panose="020B0604020202020204" pitchFamily="34" charset="0"/>
              <a:buChar char="•"/>
            </a:pPr>
            <a:r>
              <a:rPr lang="en-US" sz="2200" dirty="0"/>
              <a:t>UAS were deployed in SPLASH to collect information on the spatial and temporal evolution of surface properties, including albedo, soil moisture, elevation, temperature, and NDVI.</a:t>
            </a:r>
          </a:p>
          <a:p>
            <a:pPr marL="342900" indent="-342900" algn="just">
              <a:spcAft>
                <a:spcPts val="600"/>
              </a:spcAft>
              <a:buFont typeface="Arial" panose="020B0604020202020204" pitchFamily="34" charset="0"/>
              <a:buChar char="•"/>
            </a:pPr>
            <a:r>
              <a:rPr lang="en-US" sz="2200" dirty="0"/>
              <a:t>Datasets are published and available to the public through </a:t>
            </a:r>
            <a:r>
              <a:rPr lang="en-US" sz="2200" dirty="0" err="1"/>
              <a:t>Zenodo</a:t>
            </a:r>
            <a:r>
              <a:rPr lang="en-US" sz="2200" dirty="0"/>
              <a:t>.</a:t>
            </a:r>
          </a:p>
          <a:p>
            <a:pPr marL="342900" indent="-342900" algn="just">
              <a:spcAft>
                <a:spcPts val="600"/>
              </a:spcAft>
              <a:buFont typeface="Arial" panose="020B0604020202020204" pitchFamily="34" charset="0"/>
              <a:buChar char="•"/>
            </a:pPr>
            <a:r>
              <a:rPr lang="en-US" sz="2200" dirty="0"/>
              <a:t>Significant technological advancements were made as a part of this work, improving system readiness and commercial viability.</a:t>
            </a:r>
          </a:p>
          <a:p>
            <a:pPr marL="342900" indent="-342900" algn="just">
              <a:spcAft>
                <a:spcPts val="600"/>
              </a:spcAft>
              <a:buFont typeface="Arial" panose="020B0604020202020204" pitchFamily="34" charset="0"/>
              <a:buChar char="•"/>
            </a:pPr>
            <a:r>
              <a:rPr lang="en-US" sz="2200" dirty="0"/>
              <a:t>Conducting flights throughout the year would help provide a detailed perspective on the complexities associated with the seasonal evolution of key properties.</a:t>
            </a:r>
          </a:p>
        </p:txBody>
      </p:sp>
      <p:pic>
        <p:nvPicPr>
          <p:cNvPr id="5" name="Picture 4" descr="A snow covered mountain with a mountain in the background&#10;&#10;Description automatically generated">
            <a:extLst>
              <a:ext uri="{FF2B5EF4-FFF2-40B4-BE49-F238E27FC236}">
                <a16:creationId xmlns:a16="http://schemas.microsoft.com/office/drawing/2014/main" id="{7E10F78E-4C22-9E72-F032-030D36F3CC9D}"/>
              </a:ext>
            </a:extLst>
          </p:cNvPr>
          <p:cNvPicPr>
            <a:picLocks noChangeAspect="1"/>
          </p:cNvPicPr>
          <p:nvPr/>
        </p:nvPicPr>
        <p:blipFill>
          <a:blip r:embed="rId3"/>
          <a:stretch>
            <a:fillRect/>
          </a:stretch>
        </p:blipFill>
        <p:spPr>
          <a:xfrm>
            <a:off x="0" y="1409468"/>
            <a:ext cx="12192000" cy="2785241"/>
          </a:xfrm>
          <a:prstGeom prst="rect">
            <a:avLst/>
          </a:prstGeom>
        </p:spPr>
      </p:pic>
    </p:spTree>
    <p:extLst>
      <p:ext uri="{BB962C8B-B14F-4D97-AF65-F5344CB8AC3E}">
        <p14:creationId xmlns:p14="http://schemas.microsoft.com/office/powerpoint/2010/main" val="15934638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2" name="Google Shape;52;g28fff547074_0_6"/>
          <p:cNvSpPr txBox="1">
            <a:spLocks noGrp="1"/>
          </p:cNvSpPr>
          <p:nvPr>
            <p:ph type="title"/>
          </p:nvPr>
        </p:nvSpPr>
        <p:spPr>
          <a:xfrm>
            <a:off x="0" y="0"/>
            <a:ext cx="12192000" cy="13716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400"/>
              <a:buFont typeface="Quattrocento Sans"/>
              <a:buNone/>
            </a:pPr>
            <a:r>
              <a:rPr lang="en-US" sz="3400" dirty="0"/>
              <a:t>Traditional Surface Sensing</a:t>
            </a:r>
            <a:endParaRPr dirty="0"/>
          </a:p>
        </p:txBody>
      </p:sp>
      <p:sp>
        <p:nvSpPr>
          <p:cNvPr id="53" name="Google Shape;53;g28fff547074_0_6"/>
          <p:cNvSpPr txBox="1">
            <a:spLocks noGrp="1"/>
          </p:cNvSpPr>
          <p:nvPr>
            <p:ph type="sldNum" idx="12"/>
          </p:nvPr>
        </p:nvSpPr>
        <p:spPr>
          <a:xfrm>
            <a:off x="9352550" y="6440084"/>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a:t>
            </a:fld>
            <a:endParaRPr/>
          </a:p>
        </p:txBody>
      </p:sp>
      <p:sp>
        <p:nvSpPr>
          <p:cNvPr id="9" name="Rectangle 3">
            <a:extLst>
              <a:ext uri="{FF2B5EF4-FFF2-40B4-BE49-F238E27FC236}">
                <a16:creationId xmlns:a16="http://schemas.microsoft.com/office/drawing/2014/main" id="{65B9CC54-28BC-176B-4CE2-969E3E4B5CAE}"/>
              </a:ext>
            </a:extLst>
          </p:cNvPr>
          <p:cNvSpPr>
            <a:spLocks noChangeArrowheads="1"/>
          </p:cNvSpPr>
          <p:nvPr/>
        </p:nvSpPr>
        <p:spPr bwMode="auto">
          <a:xfrm>
            <a:off x="0" y="-9404806"/>
            <a:ext cx="26560476" cy="19266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rPr>
              <a:t>  </a:t>
            </a:r>
            <a:r>
              <a:rPr kumimoji="0" lang="en-US" altLang="en-US" sz="122800" b="0" i="0" u="none" strike="noStrike" cap="none" normalizeH="0" baseline="0" dirty="0">
                <a:ln>
                  <a:noFill/>
                </a:ln>
                <a:solidFill>
                  <a:srgbClr val="000000"/>
                </a:solidFill>
                <a:effectLst/>
                <a:latin typeface="Arial" panose="020B0604020202020204" pitchFamily="34" charset="0"/>
              </a:rPr>
              <a:t>      </a:t>
            </a:r>
            <a:endParaRPr kumimoji="0" lang="en-US" altLang="en-US" sz="1000" b="0" i="0" u="none" strike="noStrike" cap="none" normalizeH="0" baseline="0" dirty="0">
              <a:ln>
                <a:noFill/>
              </a:ln>
              <a:solidFill>
                <a:srgbClr val="000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rgbClr val="000000"/>
              </a:solidFill>
              <a:effectLst/>
              <a:latin typeface="Arial" panose="020B0604020202020204" pitchFamily="34" charset="0"/>
            </a:endParaRPr>
          </a:p>
        </p:txBody>
      </p:sp>
      <p:pic>
        <p:nvPicPr>
          <p:cNvPr id="1028" name="Picture 4">
            <a:extLst>
              <a:ext uri="{FF2B5EF4-FFF2-40B4-BE49-F238E27FC236}">
                <a16:creationId xmlns:a16="http://schemas.microsoft.com/office/drawing/2014/main" id="{50ED04E0-018F-FAC6-6738-01FBC05F67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02" y="1470753"/>
            <a:ext cx="7047441" cy="528558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98CB2921-2932-B774-B421-690D1DEB415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827" r="26489"/>
          <a:stretch/>
        </p:blipFill>
        <p:spPr bwMode="auto">
          <a:xfrm>
            <a:off x="7179645" y="1475217"/>
            <a:ext cx="4946253" cy="5281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15485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2" name="Google Shape;52;g28fff547074_0_6"/>
          <p:cNvSpPr txBox="1">
            <a:spLocks noGrp="1"/>
          </p:cNvSpPr>
          <p:nvPr>
            <p:ph type="title"/>
          </p:nvPr>
        </p:nvSpPr>
        <p:spPr>
          <a:xfrm>
            <a:off x="0" y="0"/>
            <a:ext cx="12192000" cy="13716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400"/>
              <a:buFont typeface="Quattrocento Sans"/>
              <a:buNone/>
            </a:pPr>
            <a:r>
              <a:rPr lang="en-US" sz="3400" dirty="0"/>
              <a:t>Traditional Surface Sensing</a:t>
            </a:r>
            <a:endParaRPr dirty="0"/>
          </a:p>
        </p:txBody>
      </p:sp>
      <p:sp>
        <p:nvSpPr>
          <p:cNvPr id="53" name="Google Shape;53;g28fff547074_0_6"/>
          <p:cNvSpPr txBox="1">
            <a:spLocks noGrp="1"/>
          </p:cNvSpPr>
          <p:nvPr>
            <p:ph type="sldNum" idx="12"/>
          </p:nvPr>
        </p:nvSpPr>
        <p:spPr>
          <a:xfrm>
            <a:off x="9352550" y="6440084"/>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a:t>
            </a:fld>
            <a:endParaRPr/>
          </a:p>
        </p:txBody>
      </p:sp>
      <p:sp>
        <p:nvSpPr>
          <p:cNvPr id="9" name="Rectangle 3">
            <a:extLst>
              <a:ext uri="{FF2B5EF4-FFF2-40B4-BE49-F238E27FC236}">
                <a16:creationId xmlns:a16="http://schemas.microsoft.com/office/drawing/2014/main" id="{65B9CC54-28BC-176B-4CE2-969E3E4B5CAE}"/>
              </a:ext>
            </a:extLst>
          </p:cNvPr>
          <p:cNvSpPr>
            <a:spLocks noChangeArrowheads="1"/>
          </p:cNvSpPr>
          <p:nvPr/>
        </p:nvSpPr>
        <p:spPr bwMode="auto">
          <a:xfrm>
            <a:off x="0" y="-9404806"/>
            <a:ext cx="26560476" cy="19266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rPr>
              <a:t>  </a:t>
            </a:r>
            <a:r>
              <a:rPr kumimoji="0" lang="en-US" altLang="en-US" sz="122800" b="0" i="0" u="none" strike="noStrike" cap="none" normalizeH="0" baseline="0" dirty="0">
                <a:ln>
                  <a:noFill/>
                </a:ln>
                <a:solidFill>
                  <a:srgbClr val="000000"/>
                </a:solidFill>
                <a:effectLst/>
                <a:latin typeface="Arial" panose="020B0604020202020204" pitchFamily="34" charset="0"/>
              </a:rPr>
              <a:t>      </a:t>
            </a:r>
            <a:endParaRPr kumimoji="0" lang="en-US" altLang="en-US" sz="1000" b="0" i="0" u="none" strike="noStrike" cap="none" normalizeH="0" baseline="0" dirty="0">
              <a:ln>
                <a:noFill/>
              </a:ln>
              <a:solidFill>
                <a:srgbClr val="000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rgbClr val="000000"/>
              </a:solidFill>
              <a:effectLst/>
              <a:latin typeface="Arial" panose="020B0604020202020204" pitchFamily="34" charset="0"/>
            </a:endParaRPr>
          </a:p>
        </p:txBody>
      </p:sp>
      <p:pic>
        <p:nvPicPr>
          <p:cNvPr id="5" name="Picture 4" descr="A snowy mountain with trees and a blue sky&#10;&#10;Description automatically generated">
            <a:extLst>
              <a:ext uri="{FF2B5EF4-FFF2-40B4-BE49-F238E27FC236}">
                <a16:creationId xmlns:a16="http://schemas.microsoft.com/office/drawing/2014/main" id="{4AD211FC-A71C-899A-87AB-3545CEB4DA76}"/>
              </a:ext>
            </a:extLst>
          </p:cNvPr>
          <p:cNvPicPr>
            <a:picLocks noChangeAspect="1"/>
          </p:cNvPicPr>
          <p:nvPr/>
        </p:nvPicPr>
        <p:blipFill rotWithShape="1">
          <a:blip r:embed="rId3"/>
          <a:srcRect t="9375" b="35196"/>
          <a:stretch/>
        </p:blipFill>
        <p:spPr>
          <a:xfrm>
            <a:off x="0" y="1371600"/>
            <a:ext cx="12192000" cy="5068484"/>
          </a:xfrm>
          <a:prstGeom prst="rect">
            <a:avLst/>
          </a:prstGeom>
        </p:spPr>
      </p:pic>
    </p:spTree>
    <p:extLst>
      <p:ext uri="{BB962C8B-B14F-4D97-AF65-F5344CB8AC3E}">
        <p14:creationId xmlns:p14="http://schemas.microsoft.com/office/powerpoint/2010/main" val="4293526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2" name="Google Shape;52;g28fff547074_0_6"/>
          <p:cNvSpPr txBox="1">
            <a:spLocks noGrp="1"/>
          </p:cNvSpPr>
          <p:nvPr>
            <p:ph type="title"/>
          </p:nvPr>
        </p:nvSpPr>
        <p:spPr>
          <a:xfrm>
            <a:off x="0" y="0"/>
            <a:ext cx="12192000" cy="13716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400"/>
              <a:buFont typeface="Quattrocento Sans"/>
              <a:buNone/>
            </a:pPr>
            <a:r>
              <a:rPr lang="en-US" sz="3400" dirty="0"/>
              <a:t>UAS/Sensor Systems and Deployment Timeline</a:t>
            </a:r>
            <a:endParaRPr dirty="0"/>
          </a:p>
        </p:txBody>
      </p:sp>
      <p:sp>
        <p:nvSpPr>
          <p:cNvPr id="53" name="Google Shape;53;g28fff547074_0_6"/>
          <p:cNvSpPr txBox="1">
            <a:spLocks noGrp="1"/>
          </p:cNvSpPr>
          <p:nvPr>
            <p:ph type="sldNum" idx="12"/>
          </p:nvPr>
        </p:nvSpPr>
        <p:spPr>
          <a:xfrm>
            <a:off x="9352550" y="6440084"/>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a:t>
            </a:fld>
            <a:endParaRPr/>
          </a:p>
        </p:txBody>
      </p:sp>
      <p:grpSp>
        <p:nvGrpSpPr>
          <p:cNvPr id="21" name="Group 20">
            <a:extLst>
              <a:ext uri="{FF2B5EF4-FFF2-40B4-BE49-F238E27FC236}">
                <a16:creationId xmlns:a16="http://schemas.microsoft.com/office/drawing/2014/main" id="{3860F84A-4003-AB30-1349-95232F87FB48}"/>
              </a:ext>
            </a:extLst>
          </p:cNvPr>
          <p:cNvGrpSpPr/>
          <p:nvPr/>
        </p:nvGrpSpPr>
        <p:grpSpPr>
          <a:xfrm>
            <a:off x="41854" y="1587479"/>
            <a:ext cx="6001405" cy="5165566"/>
            <a:chOff x="54211" y="1587479"/>
            <a:chExt cx="6001405" cy="5165566"/>
          </a:xfrm>
        </p:grpSpPr>
        <p:pic>
          <p:nvPicPr>
            <p:cNvPr id="2" name="Picture 1" descr="A picture containing outdoor, orange&#10;&#10;Description automatically generated">
              <a:extLst>
                <a:ext uri="{FF2B5EF4-FFF2-40B4-BE49-F238E27FC236}">
                  <a16:creationId xmlns:a16="http://schemas.microsoft.com/office/drawing/2014/main" id="{6525807C-67F7-3DDD-0169-012B23C4BF6A}"/>
                </a:ext>
              </a:extLst>
            </p:cNvPr>
            <p:cNvPicPr>
              <a:picLocks noChangeAspect="1"/>
            </p:cNvPicPr>
            <p:nvPr/>
          </p:nvPicPr>
          <p:blipFill rotWithShape="1">
            <a:blip r:embed="rId3"/>
            <a:srcRect r="13780"/>
            <a:stretch/>
          </p:blipFill>
          <p:spPr>
            <a:xfrm>
              <a:off x="117269" y="1587479"/>
              <a:ext cx="5938347" cy="5165566"/>
            </a:xfrm>
            <a:prstGeom prst="rect">
              <a:avLst/>
            </a:prstGeom>
          </p:spPr>
        </p:pic>
        <p:sp>
          <p:nvSpPr>
            <p:cNvPr id="3" name="TextBox 2">
              <a:extLst>
                <a:ext uri="{FF2B5EF4-FFF2-40B4-BE49-F238E27FC236}">
                  <a16:creationId xmlns:a16="http://schemas.microsoft.com/office/drawing/2014/main" id="{48AC2757-0ABA-28E9-AF51-2D877E48345B}"/>
                </a:ext>
              </a:extLst>
            </p:cNvPr>
            <p:cNvSpPr txBox="1"/>
            <p:nvPr/>
          </p:nvSpPr>
          <p:spPr>
            <a:xfrm>
              <a:off x="54211" y="1633269"/>
              <a:ext cx="4051955" cy="307777"/>
            </a:xfrm>
            <a:prstGeom prst="rect">
              <a:avLst/>
            </a:prstGeom>
            <a:noFill/>
          </p:spPr>
          <p:txBody>
            <a:bodyPr wrap="square" rtlCol="0">
              <a:spAutoFit/>
            </a:bodyPr>
            <a:lstStyle/>
            <a:p>
              <a:r>
                <a:rPr lang="en-US" b="1" dirty="0">
                  <a:solidFill>
                    <a:srgbClr val="FF0000"/>
                  </a:solidFill>
                </a:rPr>
                <a:t>Stabilized </a:t>
              </a:r>
              <a:r>
                <a:rPr lang="en-US" b="1" dirty="0" err="1">
                  <a:solidFill>
                    <a:srgbClr val="FF0000"/>
                  </a:solidFill>
                </a:rPr>
                <a:t>Kipp</a:t>
              </a:r>
              <a:r>
                <a:rPr lang="en-US" b="1" dirty="0">
                  <a:solidFill>
                    <a:srgbClr val="FF0000"/>
                  </a:solidFill>
                </a:rPr>
                <a:t> and </a:t>
              </a:r>
              <a:r>
                <a:rPr lang="en-US" b="1" dirty="0" err="1">
                  <a:solidFill>
                    <a:srgbClr val="FF0000"/>
                  </a:solidFill>
                </a:rPr>
                <a:t>Zonen</a:t>
              </a:r>
              <a:r>
                <a:rPr lang="en-US" b="1" dirty="0">
                  <a:solidFill>
                    <a:srgbClr val="FF0000"/>
                  </a:solidFill>
                </a:rPr>
                <a:t> Pyranometer (x2)</a:t>
              </a:r>
            </a:p>
          </p:txBody>
        </p:sp>
        <p:sp>
          <p:nvSpPr>
            <p:cNvPr id="4" name="TextBox 3">
              <a:extLst>
                <a:ext uri="{FF2B5EF4-FFF2-40B4-BE49-F238E27FC236}">
                  <a16:creationId xmlns:a16="http://schemas.microsoft.com/office/drawing/2014/main" id="{CD9876A1-E5B3-C685-CDC4-7C068725C6B6}"/>
                </a:ext>
              </a:extLst>
            </p:cNvPr>
            <p:cNvSpPr txBox="1"/>
            <p:nvPr/>
          </p:nvSpPr>
          <p:spPr>
            <a:xfrm>
              <a:off x="2999466" y="6401279"/>
              <a:ext cx="2932869" cy="307777"/>
            </a:xfrm>
            <a:prstGeom prst="rect">
              <a:avLst/>
            </a:prstGeom>
            <a:noFill/>
          </p:spPr>
          <p:txBody>
            <a:bodyPr wrap="square" rtlCol="0">
              <a:spAutoFit/>
            </a:bodyPr>
            <a:lstStyle/>
            <a:p>
              <a:r>
                <a:rPr lang="en-US" b="1" dirty="0" err="1">
                  <a:solidFill>
                    <a:srgbClr val="FF0000"/>
                  </a:solidFill>
                </a:rPr>
                <a:t>RedEdge</a:t>
              </a:r>
              <a:r>
                <a:rPr lang="en-US" b="1" dirty="0">
                  <a:solidFill>
                    <a:srgbClr val="FF0000"/>
                  </a:solidFill>
                </a:rPr>
                <a:t>-MX 5 channel Camera</a:t>
              </a:r>
            </a:p>
          </p:txBody>
        </p:sp>
        <p:cxnSp>
          <p:nvCxnSpPr>
            <p:cNvPr id="5" name="Straight Arrow Connector 4">
              <a:extLst>
                <a:ext uri="{FF2B5EF4-FFF2-40B4-BE49-F238E27FC236}">
                  <a16:creationId xmlns:a16="http://schemas.microsoft.com/office/drawing/2014/main" id="{96B53AB7-CE90-7021-2445-9D8A7EC319DA}"/>
                </a:ext>
              </a:extLst>
            </p:cNvPr>
            <p:cNvCxnSpPr>
              <a:cxnSpLocks/>
            </p:cNvCxnSpPr>
            <p:nvPr/>
          </p:nvCxnSpPr>
          <p:spPr>
            <a:xfrm>
              <a:off x="1996968" y="1986836"/>
              <a:ext cx="1364678" cy="89177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5593D549-BE84-33FF-4620-B83CB045784A}"/>
                </a:ext>
              </a:extLst>
            </p:cNvPr>
            <p:cNvCxnSpPr>
              <a:cxnSpLocks/>
            </p:cNvCxnSpPr>
            <p:nvPr/>
          </p:nvCxnSpPr>
          <p:spPr>
            <a:xfrm>
              <a:off x="1996968" y="1986836"/>
              <a:ext cx="1244189" cy="270077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DEAD52A8-F039-4F30-BC80-478153D4A2AB}"/>
                </a:ext>
              </a:extLst>
            </p:cNvPr>
            <p:cNvCxnSpPr>
              <a:cxnSpLocks/>
              <a:stCxn id="4" idx="0"/>
            </p:cNvCxnSpPr>
            <p:nvPr/>
          </p:nvCxnSpPr>
          <p:spPr>
            <a:xfrm flipH="1" flipV="1">
              <a:off x="3563009" y="4687614"/>
              <a:ext cx="902892" cy="171366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2" name="TextBox 21">
            <a:extLst>
              <a:ext uri="{FF2B5EF4-FFF2-40B4-BE49-F238E27FC236}">
                <a16:creationId xmlns:a16="http://schemas.microsoft.com/office/drawing/2014/main" id="{8A296951-A9B4-4034-8433-3CA31491EB0D}"/>
              </a:ext>
            </a:extLst>
          </p:cNvPr>
          <p:cNvSpPr txBox="1"/>
          <p:nvPr/>
        </p:nvSpPr>
        <p:spPr>
          <a:xfrm>
            <a:off x="6159144" y="4783275"/>
            <a:ext cx="5936606" cy="1969770"/>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600" dirty="0"/>
              <a:t>University of Colorado </a:t>
            </a:r>
            <a:r>
              <a:rPr lang="en-US" sz="1600" dirty="0" err="1"/>
              <a:t>HELiX</a:t>
            </a:r>
            <a:r>
              <a:rPr lang="en-US" sz="1600" dirty="0"/>
              <a:t> (left) deployed with custom </a:t>
            </a:r>
            <a:r>
              <a:rPr lang="en-US" sz="1600" dirty="0" err="1"/>
              <a:t>Kipp</a:t>
            </a:r>
            <a:r>
              <a:rPr lang="en-US" sz="1600" dirty="0"/>
              <a:t> and </a:t>
            </a:r>
            <a:r>
              <a:rPr lang="en-US" sz="1600" dirty="0" err="1"/>
              <a:t>Zonen</a:t>
            </a:r>
            <a:r>
              <a:rPr lang="en-US" sz="1600" dirty="0"/>
              <a:t> PR-1 Pyranometers and multispectral camera to measure up- and downwelling shortwave irradiance, albedo, surface features, NDVI, and more.</a:t>
            </a:r>
          </a:p>
          <a:p>
            <a:pPr marL="285750" indent="-285750">
              <a:spcAft>
                <a:spcPts val="600"/>
              </a:spcAft>
              <a:buFont typeface="Arial" panose="020B0604020202020204" pitchFamily="34" charset="0"/>
              <a:buChar char="•"/>
            </a:pPr>
            <a:r>
              <a:rPr lang="en-US" sz="1600" dirty="0"/>
              <a:t>Deployments in March, April, May, and June 2022.</a:t>
            </a:r>
          </a:p>
          <a:p>
            <a:pPr marL="285750" indent="-285750">
              <a:spcAft>
                <a:spcPts val="600"/>
              </a:spcAft>
              <a:buFont typeface="Arial" panose="020B0604020202020204" pitchFamily="34" charset="0"/>
              <a:buChar char="•"/>
            </a:pPr>
            <a:r>
              <a:rPr lang="en-US" sz="1600" dirty="0"/>
              <a:t>Observed impacts of dust on snow and surface albedo evolution over spatial area.</a:t>
            </a:r>
          </a:p>
        </p:txBody>
      </p:sp>
      <p:pic>
        <p:nvPicPr>
          <p:cNvPr id="24" name="Picture 23" descr="A group of people standing in the snow&#10;&#10;Description automatically generated">
            <a:extLst>
              <a:ext uri="{FF2B5EF4-FFF2-40B4-BE49-F238E27FC236}">
                <a16:creationId xmlns:a16="http://schemas.microsoft.com/office/drawing/2014/main" id="{C875F0BC-E2D4-2917-9606-1F3D8F8DEA1D}"/>
              </a:ext>
            </a:extLst>
          </p:cNvPr>
          <p:cNvPicPr>
            <a:picLocks noChangeAspect="1"/>
          </p:cNvPicPr>
          <p:nvPr/>
        </p:nvPicPr>
        <p:blipFill rotWithShape="1">
          <a:blip r:embed="rId4"/>
          <a:srcRect t="27506" b="3822"/>
          <a:stretch/>
        </p:blipFill>
        <p:spPr>
          <a:xfrm>
            <a:off x="6083643" y="1587479"/>
            <a:ext cx="6019115" cy="3100135"/>
          </a:xfrm>
          <a:prstGeom prst="rect">
            <a:avLst/>
          </a:prstGeom>
        </p:spPr>
      </p:pic>
    </p:spTree>
    <p:extLst>
      <p:ext uri="{BB962C8B-B14F-4D97-AF65-F5344CB8AC3E}">
        <p14:creationId xmlns:p14="http://schemas.microsoft.com/office/powerpoint/2010/main" val="18777053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2" name="Google Shape;52;g28fff547074_0_6"/>
          <p:cNvSpPr txBox="1">
            <a:spLocks noGrp="1"/>
          </p:cNvSpPr>
          <p:nvPr>
            <p:ph type="title"/>
          </p:nvPr>
        </p:nvSpPr>
        <p:spPr>
          <a:xfrm>
            <a:off x="0" y="0"/>
            <a:ext cx="12192000" cy="13716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400"/>
              <a:buFont typeface="Quattrocento Sans"/>
              <a:buNone/>
            </a:pPr>
            <a:r>
              <a:rPr lang="en-US" sz="3400" dirty="0"/>
              <a:t>Evolution of Surface Albedo</a:t>
            </a:r>
            <a:endParaRPr dirty="0"/>
          </a:p>
        </p:txBody>
      </p:sp>
      <p:sp>
        <p:nvSpPr>
          <p:cNvPr id="53" name="Google Shape;53;g28fff547074_0_6"/>
          <p:cNvSpPr txBox="1">
            <a:spLocks noGrp="1"/>
          </p:cNvSpPr>
          <p:nvPr>
            <p:ph type="sldNum" idx="12"/>
          </p:nvPr>
        </p:nvSpPr>
        <p:spPr>
          <a:xfrm>
            <a:off x="9352550" y="6440084"/>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5</a:t>
            </a:fld>
            <a:endParaRPr/>
          </a:p>
        </p:txBody>
      </p:sp>
      <p:pic>
        <p:nvPicPr>
          <p:cNvPr id="10" name="Picture 9" descr="Chart, scatter chart&#10;&#10;Description automatically generated">
            <a:extLst>
              <a:ext uri="{FF2B5EF4-FFF2-40B4-BE49-F238E27FC236}">
                <a16:creationId xmlns:a16="http://schemas.microsoft.com/office/drawing/2014/main" id="{AB886680-0042-8343-E58D-4E839541C591}"/>
              </a:ext>
            </a:extLst>
          </p:cNvPr>
          <p:cNvPicPr>
            <a:picLocks/>
          </p:cNvPicPr>
          <p:nvPr/>
        </p:nvPicPr>
        <p:blipFill>
          <a:blip r:embed="rId3"/>
          <a:stretch>
            <a:fillRect/>
          </a:stretch>
        </p:blipFill>
        <p:spPr>
          <a:xfrm>
            <a:off x="7844736" y="1371599"/>
            <a:ext cx="4023360" cy="5437939"/>
          </a:xfrm>
          <a:prstGeom prst="rect">
            <a:avLst/>
          </a:prstGeom>
        </p:spPr>
      </p:pic>
      <p:pic>
        <p:nvPicPr>
          <p:cNvPr id="11" name="Picture 10" descr="Chart&#10;&#10;Description automatically generated">
            <a:extLst>
              <a:ext uri="{FF2B5EF4-FFF2-40B4-BE49-F238E27FC236}">
                <a16:creationId xmlns:a16="http://schemas.microsoft.com/office/drawing/2014/main" id="{AE18C7AD-6462-6400-6E04-E362B4497BF6}"/>
              </a:ext>
            </a:extLst>
          </p:cNvPr>
          <p:cNvPicPr>
            <a:picLocks/>
          </p:cNvPicPr>
          <p:nvPr/>
        </p:nvPicPr>
        <p:blipFill>
          <a:blip r:embed="rId4"/>
          <a:stretch>
            <a:fillRect/>
          </a:stretch>
        </p:blipFill>
        <p:spPr>
          <a:xfrm>
            <a:off x="4312061" y="1397223"/>
            <a:ext cx="4023360" cy="5437939"/>
          </a:xfrm>
          <a:prstGeom prst="rect">
            <a:avLst/>
          </a:prstGeom>
        </p:spPr>
      </p:pic>
      <p:pic>
        <p:nvPicPr>
          <p:cNvPr id="12" name="Picture 11" descr="Chart&#10;&#10;Description automatically generated">
            <a:extLst>
              <a:ext uri="{FF2B5EF4-FFF2-40B4-BE49-F238E27FC236}">
                <a16:creationId xmlns:a16="http://schemas.microsoft.com/office/drawing/2014/main" id="{735E8ED1-9238-51AD-2348-8B10E70CA599}"/>
              </a:ext>
            </a:extLst>
          </p:cNvPr>
          <p:cNvPicPr>
            <a:picLocks noChangeAspect="1"/>
          </p:cNvPicPr>
          <p:nvPr/>
        </p:nvPicPr>
        <p:blipFill>
          <a:blip r:embed="rId5"/>
          <a:stretch>
            <a:fillRect/>
          </a:stretch>
        </p:blipFill>
        <p:spPr>
          <a:xfrm>
            <a:off x="775990" y="1397224"/>
            <a:ext cx="4023506" cy="5448745"/>
          </a:xfrm>
          <a:prstGeom prst="rect">
            <a:avLst/>
          </a:prstGeom>
        </p:spPr>
      </p:pic>
      <p:sp>
        <p:nvSpPr>
          <p:cNvPr id="13" name="Rectangle 12">
            <a:extLst>
              <a:ext uri="{FF2B5EF4-FFF2-40B4-BE49-F238E27FC236}">
                <a16:creationId xmlns:a16="http://schemas.microsoft.com/office/drawing/2014/main" id="{89F21177-D459-6EA9-936A-984D3057489C}"/>
              </a:ext>
            </a:extLst>
          </p:cNvPr>
          <p:cNvSpPr/>
          <p:nvPr/>
        </p:nvSpPr>
        <p:spPr>
          <a:xfrm>
            <a:off x="-119257" y="1507524"/>
            <a:ext cx="1383639" cy="48418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51BE14F5-DD57-F060-64FF-71CAA5BE5818}"/>
              </a:ext>
            </a:extLst>
          </p:cNvPr>
          <p:cNvSpPr/>
          <p:nvPr/>
        </p:nvSpPr>
        <p:spPr>
          <a:xfrm>
            <a:off x="300792" y="6251178"/>
            <a:ext cx="12192000" cy="6188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2D5638B7-2799-6C81-1976-A9598D46C07B}"/>
              </a:ext>
            </a:extLst>
          </p:cNvPr>
          <p:cNvSpPr txBox="1"/>
          <p:nvPr/>
        </p:nvSpPr>
        <p:spPr>
          <a:xfrm>
            <a:off x="930447" y="6251179"/>
            <a:ext cx="742511" cy="369332"/>
          </a:xfrm>
          <a:prstGeom prst="rect">
            <a:avLst/>
          </a:prstGeom>
          <a:noFill/>
        </p:spPr>
        <p:txBody>
          <a:bodyPr wrap="none" rtlCol="0">
            <a:spAutoFit/>
          </a:bodyPr>
          <a:lstStyle/>
          <a:p>
            <a:r>
              <a:rPr lang="en-US" dirty="0"/>
              <a:t>03/13</a:t>
            </a:r>
          </a:p>
        </p:txBody>
      </p:sp>
      <p:sp>
        <p:nvSpPr>
          <p:cNvPr id="16" name="TextBox 15">
            <a:extLst>
              <a:ext uri="{FF2B5EF4-FFF2-40B4-BE49-F238E27FC236}">
                <a16:creationId xmlns:a16="http://schemas.microsoft.com/office/drawing/2014/main" id="{E83FDB35-8977-9F6F-85E2-385ABBA1E079}"/>
              </a:ext>
            </a:extLst>
          </p:cNvPr>
          <p:cNvSpPr txBox="1"/>
          <p:nvPr/>
        </p:nvSpPr>
        <p:spPr>
          <a:xfrm>
            <a:off x="1731948" y="6251179"/>
            <a:ext cx="742511" cy="369332"/>
          </a:xfrm>
          <a:prstGeom prst="rect">
            <a:avLst/>
          </a:prstGeom>
          <a:noFill/>
        </p:spPr>
        <p:txBody>
          <a:bodyPr wrap="none" rtlCol="0">
            <a:spAutoFit/>
          </a:bodyPr>
          <a:lstStyle/>
          <a:p>
            <a:r>
              <a:rPr lang="en-US" dirty="0"/>
              <a:t>03/14</a:t>
            </a:r>
          </a:p>
        </p:txBody>
      </p:sp>
      <p:sp>
        <p:nvSpPr>
          <p:cNvPr id="17" name="TextBox 16">
            <a:extLst>
              <a:ext uri="{FF2B5EF4-FFF2-40B4-BE49-F238E27FC236}">
                <a16:creationId xmlns:a16="http://schemas.microsoft.com/office/drawing/2014/main" id="{8DF91AF8-DA29-BB1E-ECF7-AB045BB281CA}"/>
              </a:ext>
            </a:extLst>
          </p:cNvPr>
          <p:cNvSpPr txBox="1"/>
          <p:nvPr/>
        </p:nvSpPr>
        <p:spPr>
          <a:xfrm>
            <a:off x="2533449" y="6251179"/>
            <a:ext cx="742511" cy="369332"/>
          </a:xfrm>
          <a:prstGeom prst="rect">
            <a:avLst/>
          </a:prstGeom>
          <a:noFill/>
        </p:spPr>
        <p:txBody>
          <a:bodyPr wrap="none" rtlCol="0">
            <a:spAutoFit/>
          </a:bodyPr>
          <a:lstStyle/>
          <a:p>
            <a:r>
              <a:rPr lang="en-US" dirty="0"/>
              <a:t>03/15</a:t>
            </a:r>
          </a:p>
        </p:txBody>
      </p:sp>
      <p:sp>
        <p:nvSpPr>
          <p:cNvPr id="19" name="TextBox 18">
            <a:extLst>
              <a:ext uri="{FF2B5EF4-FFF2-40B4-BE49-F238E27FC236}">
                <a16:creationId xmlns:a16="http://schemas.microsoft.com/office/drawing/2014/main" id="{2816D9B3-702A-FAE5-4E55-E94784CC1443}"/>
              </a:ext>
            </a:extLst>
          </p:cNvPr>
          <p:cNvSpPr txBox="1"/>
          <p:nvPr/>
        </p:nvSpPr>
        <p:spPr>
          <a:xfrm>
            <a:off x="3334949" y="6251179"/>
            <a:ext cx="742511" cy="369332"/>
          </a:xfrm>
          <a:prstGeom prst="rect">
            <a:avLst/>
          </a:prstGeom>
          <a:noFill/>
        </p:spPr>
        <p:txBody>
          <a:bodyPr wrap="none" rtlCol="0">
            <a:spAutoFit/>
          </a:bodyPr>
          <a:lstStyle/>
          <a:p>
            <a:r>
              <a:rPr lang="en-US" dirty="0"/>
              <a:t>03/16</a:t>
            </a:r>
          </a:p>
        </p:txBody>
      </p:sp>
      <p:sp>
        <p:nvSpPr>
          <p:cNvPr id="20" name="TextBox 19">
            <a:extLst>
              <a:ext uri="{FF2B5EF4-FFF2-40B4-BE49-F238E27FC236}">
                <a16:creationId xmlns:a16="http://schemas.microsoft.com/office/drawing/2014/main" id="{80C86A86-49D8-703B-B815-790C0FC4F22A}"/>
              </a:ext>
            </a:extLst>
          </p:cNvPr>
          <p:cNvSpPr txBox="1"/>
          <p:nvPr/>
        </p:nvSpPr>
        <p:spPr>
          <a:xfrm>
            <a:off x="5255389" y="6251179"/>
            <a:ext cx="742511" cy="369332"/>
          </a:xfrm>
          <a:prstGeom prst="rect">
            <a:avLst/>
          </a:prstGeom>
          <a:noFill/>
        </p:spPr>
        <p:txBody>
          <a:bodyPr wrap="none" rtlCol="0">
            <a:spAutoFit/>
          </a:bodyPr>
          <a:lstStyle/>
          <a:p>
            <a:r>
              <a:rPr lang="en-US" dirty="0"/>
              <a:t>04/19</a:t>
            </a:r>
          </a:p>
        </p:txBody>
      </p:sp>
      <p:sp>
        <p:nvSpPr>
          <p:cNvPr id="21" name="TextBox 20">
            <a:extLst>
              <a:ext uri="{FF2B5EF4-FFF2-40B4-BE49-F238E27FC236}">
                <a16:creationId xmlns:a16="http://schemas.microsoft.com/office/drawing/2014/main" id="{E99771F3-1809-80B8-0DDB-772CE679EA9E}"/>
              </a:ext>
            </a:extLst>
          </p:cNvPr>
          <p:cNvSpPr txBox="1"/>
          <p:nvPr/>
        </p:nvSpPr>
        <p:spPr>
          <a:xfrm>
            <a:off x="6033214" y="6251179"/>
            <a:ext cx="742511" cy="369332"/>
          </a:xfrm>
          <a:prstGeom prst="rect">
            <a:avLst/>
          </a:prstGeom>
          <a:noFill/>
        </p:spPr>
        <p:txBody>
          <a:bodyPr wrap="none" rtlCol="0">
            <a:spAutoFit/>
          </a:bodyPr>
          <a:lstStyle/>
          <a:p>
            <a:r>
              <a:rPr lang="en-US" dirty="0"/>
              <a:t>04/20</a:t>
            </a:r>
          </a:p>
        </p:txBody>
      </p:sp>
      <p:sp>
        <p:nvSpPr>
          <p:cNvPr id="22" name="TextBox 21">
            <a:extLst>
              <a:ext uri="{FF2B5EF4-FFF2-40B4-BE49-F238E27FC236}">
                <a16:creationId xmlns:a16="http://schemas.microsoft.com/office/drawing/2014/main" id="{8075C57B-42D3-E1B1-BD2C-8CEA1AC88191}"/>
              </a:ext>
            </a:extLst>
          </p:cNvPr>
          <p:cNvSpPr txBox="1"/>
          <p:nvPr/>
        </p:nvSpPr>
        <p:spPr>
          <a:xfrm>
            <a:off x="6811039" y="6251179"/>
            <a:ext cx="742511" cy="369332"/>
          </a:xfrm>
          <a:prstGeom prst="rect">
            <a:avLst/>
          </a:prstGeom>
          <a:noFill/>
        </p:spPr>
        <p:txBody>
          <a:bodyPr wrap="none" rtlCol="0">
            <a:spAutoFit/>
          </a:bodyPr>
          <a:lstStyle/>
          <a:p>
            <a:r>
              <a:rPr lang="en-US" dirty="0"/>
              <a:t>04/21</a:t>
            </a:r>
          </a:p>
        </p:txBody>
      </p:sp>
      <p:sp>
        <p:nvSpPr>
          <p:cNvPr id="23" name="TextBox 22">
            <a:extLst>
              <a:ext uri="{FF2B5EF4-FFF2-40B4-BE49-F238E27FC236}">
                <a16:creationId xmlns:a16="http://schemas.microsoft.com/office/drawing/2014/main" id="{FBCCF33F-74D5-EDFC-F817-569C6A8D3A26}"/>
              </a:ext>
            </a:extLst>
          </p:cNvPr>
          <p:cNvSpPr txBox="1"/>
          <p:nvPr/>
        </p:nvSpPr>
        <p:spPr>
          <a:xfrm>
            <a:off x="7588865" y="6251179"/>
            <a:ext cx="742511" cy="369332"/>
          </a:xfrm>
          <a:prstGeom prst="rect">
            <a:avLst/>
          </a:prstGeom>
          <a:noFill/>
        </p:spPr>
        <p:txBody>
          <a:bodyPr wrap="none" rtlCol="0">
            <a:spAutoFit/>
          </a:bodyPr>
          <a:lstStyle/>
          <a:p>
            <a:r>
              <a:rPr lang="en-US" dirty="0"/>
              <a:t>04/22</a:t>
            </a:r>
          </a:p>
        </p:txBody>
      </p:sp>
      <p:sp>
        <p:nvSpPr>
          <p:cNvPr id="24" name="TextBox 23">
            <a:extLst>
              <a:ext uri="{FF2B5EF4-FFF2-40B4-BE49-F238E27FC236}">
                <a16:creationId xmlns:a16="http://schemas.microsoft.com/office/drawing/2014/main" id="{CE464A6A-F605-F4A5-4AC2-0C28DB12108C}"/>
              </a:ext>
            </a:extLst>
          </p:cNvPr>
          <p:cNvSpPr txBox="1"/>
          <p:nvPr/>
        </p:nvSpPr>
        <p:spPr>
          <a:xfrm>
            <a:off x="4044119" y="6251179"/>
            <a:ext cx="742511" cy="369332"/>
          </a:xfrm>
          <a:prstGeom prst="rect">
            <a:avLst/>
          </a:prstGeom>
          <a:noFill/>
        </p:spPr>
        <p:txBody>
          <a:bodyPr wrap="none" rtlCol="0">
            <a:spAutoFit/>
          </a:bodyPr>
          <a:lstStyle/>
          <a:p>
            <a:r>
              <a:rPr lang="en-US" dirty="0"/>
              <a:t>03/17</a:t>
            </a:r>
          </a:p>
        </p:txBody>
      </p:sp>
      <p:sp>
        <p:nvSpPr>
          <p:cNvPr id="25" name="TextBox 24">
            <a:extLst>
              <a:ext uri="{FF2B5EF4-FFF2-40B4-BE49-F238E27FC236}">
                <a16:creationId xmlns:a16="http://schemas.microsoft.com/office/drawing/2014/main" id="{C6442157-8C76-8FEB-1220-1D01AFDD0BE9}"/>
              </a:ext>
            </a:extLst>
          </p:cNvPr>
          <p:cNvSpPr txBox="1"/>
          <p:nvPr/>
        </p:nvSpPr>
        <p:spPr>
          <a:xfrm>
            <a:off x="8783528" y="6251179"/>
            <a:ext cx="742511" cy="369332"/>
          </a:xfrm>
          <a:prstGeom prst="rect">
            <a:avLst/>
          </a:prstGeom>
          <a:noFill/>
        </p:spPr>
        <p:txBody>
          <a:bodyPr wrap="none" rtlCol="0">
            <a:spAutoFit/>
          </a:bodyPr>
          <a:lstStyle/>
          <a:p>
            <a:r>
              <a:rPr lang="en-US" dirty="0"/>
              <a:t>05/11</a:t>
            </a:r>
          </a:p>
        </p:txBody>
      </p:sp>
      <p:sp>
        <p:nvSpPr>
          <p:cNvPr id="26" name="TextBox 25">
            <a:extLst>
              <a:ext uri="{FF2B5EF4-FFF2-40B4-BE49-F238E27FC236}">
                <a16:creationId xmlns:a16="http://schemas.microsoft.com/office/drawing/2014/main" id="{2E1C80DE-86B2-5480-B250-0548BBEB8EA9}"/>
              </a:ext>
            </a:extLst>
          </p:cNvPr>
          <p:cNvSpPr txBox="1"/>
          <p:nvPr/>
        </p:nvSpPr>
        <p:spPr>
          <a:xfrm>
            <a:off x="9560738" y="6251179"/>
            <a:ext cx="742511" cy="369332"/>
          </a:xfrm>
          <a:prstGeom prst="rect">
            <a:avLst/>
          </a:prstGeom>
          <a:noFill/>
        </p:spPr>
        <p:txBody>
          <a:bodyPr wrap="none" rtlCol="0">
            <a:spAutoFit/>
          </a:bodyPr>
          <a:lstStyle/>
          <a:p>
            <a:r>
              <a:rPr lang="en-US" dirty="0"/>
              <a:t>05/12</a:t>
            </a:r>
          </a:p>
        </p:txBody>
      </p:sp>
      <p:sp>
        <p:nvSpPr>
          <p:cNvPr id="27" name="TextBox 26">
            <a:extLst>
              <a:ext uri="{FF2B5EF4-FFF2-40B4-BE49-F238E27FC236}">
                <a16:creationId xmlns:a16="http://schemas.microsoft.com/office/drawing/2014/main" id="{8A82585B-C263-7DA2-01E4-B65EE2B0DA4C}"/>
              </a:ext>
            </a:extLst>
          </p:cNvPr>
          <p:cNvSpPr txBox="1"/>
          <p:nvPr/>
        </p:nvSpPr>
        <p:spPr>
          <a:xfrm>
            <a:off x="10337948" y="6251179"/>
            <a:ext cx="742511" cy="369332"/>
          </a:xfrm>
          <a:prstGeom prst="rect">
            <a:avLst/>
          </a:prstGeom>
          <a:noFill/>
        </p:spPr>
        <p:txBody>
          <a:bodyPr wrap="none" rtlCol="0">
            <a:spAutoFit/>
          </a:bodyPr>
          <a:lstStyle/>
          <a:p>
            <a:r>
              <a:rPr lang="en-US" dirty="0"/>
              <a:t>05/13</a:t>
            </a:r>
          </a:p>
        </p:txBody>
      </p:sp>
      <p:sp>
        <p:nvSpPr>
          <p:cNvPr id="28" name="TextBox 27">
            <a:extLst>
              <a:ext uri="{FF2B5EF4-FFF2-40B4-BE49-F238E27FC236}">
                <a16:creationId xmlns:a16="http://schemas.microsoft.com/office/drawing/2014/main" id="{C077FA8B-1CE0-B0E9-5DDB-81741C90A5DA}"/>
              </a:ext>
            </a:extLst>
          </p:cNvPr>
          <p:cNvSpPr txBox="1"/>
          <p:nvPr/>
        </p:nvSpPr>
        <p:spPr>
          <a:xfrm>
            <a:off x="11115158" y="6251179"/>
            <a:ext cx="742511" cy="369332"/>
          </a:xfrm>
          <a:prstGeom prst="rect">
            <a:avLst/>
          </a:prstGeom>
          <a:noFill/>
        </p:spPr>
        <p:txBody>
          <a:bodyPr wrap="none" rtlCol="0">
            <a:spAutoFit/>
          </a:bodyPr>
          <a:lstStyle/>
          <a:p>
            <a:r>
              <a:rPr lang="en-US" dirty="0"/>
              <a:t>05/14</a:t>
            </a:r>
          </a:p>
        </p:txBody>
      </p:sp>
      <p:sp>
        <p:nvSpPr>
          <p:cNvPr id="29" name="TextBox 28">
            <a:extLst>
              <a:ext uri="{FF2B5EF4-FFF2-40B4-BE49-F238E27FC236}">
                <a16:creationId xmlns:a16="http://schemas.microsoft.com/office/drawing/2014/main" id="{B2256987-A143-4A2A-DEEB-508AE6E2BBF3}"/>
              </a:ext>
            </a:extLst>
          </p:cNvPr>
          <p:cNvSpPr txBox="1"/>
          <p:nvPr/>
        </p:nvSpPr>
        <p:spPr>
          <a:xfrm>
            <a:off x="5375593" y="6503921"/>
            <a:ext cx="2074479" cy="369332"/>
          </a:xfrm>
          <a:prstGeom prst="rect">
            <a:avLst/>
          </a:prstGeom>
          <a:noFill/>
        </p:spPr>
        <p:txBody>
          <a:bodyPr wrap="none" rtlCol="0">
            <a:spAutoFit/>
          </a:bodyPr>
          <a:lstStyle/>
          <a:p>
            <a:r>
              <a:rPr lang="en-US" b="1" dirty="0"/>
              <a:t>Date (mm/dd) 2022</a:t>
            </a:r>
          </a:p>
        </p:txBody>
      </p:sp>
      <p:sp>
        <p:nvSpPr>
          <p:cNvPr id="30" name="TextBox 29">
            <a:extLst>
              <a:ext uri="{FF2B5EF4-FFF2-40B4-BE49-F238E27FC236}">
                <a16:creationId xmlns:a16="http://schemas.microsoft.com/office/drawing/2014/main" id="{91317546-8E2A-774D-0888-083F7433CDB1}"/>
              </a:ext>
            </a:extLst>
          </p:cNvPr>
          <p:cNvSpPr txBox="1"/>
          <p:nvPr/>
        </p:nvSpPr>
        <p:spPr>
          <a:xfrm rot="16200000">
            <a:off x="52486" y="3244335"/>
            <a:ext cx="865943" cy="369332"/>
          </a:xfrm>
          <a:prstGeom prst="rect">
            <a:avLst/>
          </a:prstGeom>
          <a:noFill/>
        </p:spPr>
        <p:txBody>
          <a:bodyPr wrap="none" rtlCol="0">
            <a:spAutoFit/>
          </a:bodyPr>
          <a:lstStyle/>
          <a:p>
            <a:r>
              <a:rPr lang="en-US" b="1" dirty="0"/>
              <a:t>Albedo</a:t>
            </a:r>
          </a:p>
        </p:txBody>
      </p:sp>
      <p:sp>
        <p:nvSpPr>
          <p:cNvPr id="31" name="TextBox 30">
            <a:extLst>
              <a:ext uri="{FF2B5EF4-FFF2-40B4-BE49-F238E27FC236}">
                <a16:creationId xmlns:a16="http://schemas.microsoft.com/office/drawing/2014/main" id="{58C734A1-1263-23F0-8FBF-D940DC4CE23C}"/>
              </a:ext>
            </a:extLst>
          </p:cNvPr>
          <p:cNvSpPr txBox="1"/>
          <p:nvPr/>
        </p:nvSpPr>
        <p:spPr>
          <a:xfrm>
            <a:off x="984592" y="5939722"/>
            <a:ext cx="301686" cy="369332"/>
          </a:xfrm>
          <a:prstGeom prst="rect">
            <a:avLst/>
          </a:prstGeom>
          <a:noFill/>
        </p:spPr>
        <p:txBody>
          <a:bodyPr wrap="none" rtlCol="0">
            <a:spAutoFit/>
          </a:bodyPr>
          <a:lstStyle/>
          <a:p>
            <a:r>
              <a:rPr lang="en-US" dirty="0"/>
              <a:t>0</a:t>
            </a:r>
          </a:p>
        </p:txBody>
      </p:sp>
      <p:sp>
        <p:nvSpPr>
          <p:cNvPr id="32" name="TextBox 31">
            <a:extLst>
              <a:ext uri="{FF2B5EF4-FFF2-40B4-BE49-F238E27FC236}">
                <a16:creationId xmlns:a16="http://schemas.microsoft.com/office/drawing/2014/main" id="{528EC3A5-039F-9E34-8DA5-AC141EA85BA3}"/>
              </a:ext>
            </a:extLst>
          </p:cNvPr>
          <p:cNvSpPr txBox="1"/>
          <p:nvPr/>
        </p:nvSpPr>
        <p:spPr>
          <a:xfrm>
            <a:off x="984592" y="1614174"/>
            <a:ext cx="301686" cy="369332"/>
          </a:xfrm>
          <a:prstGeom prst="rect">
            <a:avLst/>
          </a:prstGeom>
          <a:noFill/>
        </p:spPr>
        <p:txBody>
          <a:bodyPr wrap="none" rtlCol="0">
            <a:spAutoFit/>
          </a:bodyPr>
          <a:lstStyle/>
          <a:p>
            <a:r>
              <a:rPr lang="en-US" dirty="0"/>
              <a:t>1</a:t>
            </a:r>
          </a:p>
        </p:txBody>
      </p:sp>
      <p:sp>
        <p:nvSpPr>
          <p:cNvPr id="33" name="TextBox 32">
            <a:extLst>
              <a:ext uri="{FF2B5EF4-FFF2-40B4-BE49-F238E27FC236}">
                <a16:creationId xmlns:a16="http://schemas.microsoft.com/office/drawing/2014/main" id="{1D8EDB28-0842-D232-0E2E-6BD641D49240}"/>
              </a:ext>
            </a:extLst>
          </p:cNvPr>
          <p:cNvSpPr txBox="1"/>
          <p:nvPr/>
        </p:nvSpPr>
        <p:spPr>
          <a:xfrm>
            <a:off x="809866" y="5074614"/>
            <a:ext cx="476412" cy="369332"/>
          </a:xfrm>
          <a:prstGeom prst="rect">
            <a:avLst/>
          </a:prstGeom>
          <a:noFill/>
        </p:spPr>
        <p:txBody>
          <a:bodyPr wrap="none" rtlCol="0">
            <a:spAutoFit/>
          </a:bodyPr>
          <a:lstStyle/>
          <a:p>
            <a:r>
              <a:rPr lang="en-US" dirty="0"/>
              <a:t>0.2</a:t>
            </a:r>
          </a:p>
        </p:txBody>
      </p:sp>
      <p:sp>
        <p:nvSpPr>
          <p:cNvPr id="34" name="TextBox 33">
            <a:extLst>
              <a:ext uri="{FF2B5EF4-FFF2-40B4-BE49-F238E27FC236}">
                <a16:creationId xmlns:a16="http://schemas.microsoft.com/office/drawing/2014/main" id="{EEAEA09F-1AFC-584B-EA66-8AA9785795FE}"/>
              </a:ext>
            </a:extLst>
          </p:cNvPr>
          <p:cNvSpPr txBox="1"/>
          <p:nvPr/>
        </p:nvSpPr>
        <p:spPr>
          <a:xfrm>
            <a:off x="809866" y="4209504"/>
            <a:ext cx="476412" cy="369332"/>
          </a:xfrm>
          <a:prstGeom prst="rect">
            <a:avLst/>
          </a:prstGeom>
          <a:noFill/>
        </p:spPr>
        <p:txBody>
          <a:bodyPr wrap="none" rtlCol="0">
            <a:spAutoFit/>
          </a:bodyPr>
          <a:lstStyle/>
          <a:p>
            <a:r>
              <a:rPr lang="en-US" dirty="0"/>
              <a:t>0.4</a:t>
            </a:r>
          </a:p>
        </p:txBody>
      </p:sp>
      <p:sp>
        <p:nvSpPr>
          <p:cNvPr id="35" name="TextBox 34">
            <a:extLst>
              <a:ext uri="{FF2B5EF4-FFF2-40B4-BE49-F238E27FC236}">
                <a16:creationId xmlns:a16="http://schemas.microsoft.com/office/drawing/2014/main" id="{41BBB87B-A92F-CFA1-2C51-7383FF5D9643}"/>
              </a:ext>
            </a:extLst>
          </p:cNvPr>
          <p:cNvSpPr txBox="1"/>
          <p:nvPr/>
        </p:nvSpPr>
        <p:spPr>
          <a:xfrm>
            <a:off x="809866" y="3344394"/>
            <a:ext cx="476412" cy="369332"/>
          </a:xfrm>
          <a:prstGeom prst="rect">
            <a:avLst/>
          </a:prstGeom>
          <a:noFill/>
        </p:spPr>
        <p:txBody>
          <a:bodyPr wrap="none" rtlCol="0">
            <a:spAutoFit/>
          </a:bodyPr>
          <a:lstStyle/>
          <a:p>
            <a:r>
              <a:rPr lang="en-US" dirty="0"/>
              <a:t>0.6</a:t>
            </a:r>
          </a:p>
        </p:txBody>
      </p:sp>
      <p:sp>
        <p:nvSpPr>
          <p:cNvPr id="36" name="TextBox 35">
            <a:extLst>
              <a:ext uri="{FF2B5EF4-FFF2-40B4-BE49-F238E27FC236}">
                <a16:creationId xmlns:a16="http://schemas.microsoft.com/office/drawing/2014/main" id="{34585D63-3995-7850-9375-9C0DA2FBB6D2}"/>
              </a:ext>
            </a:extLst>
          </p:cNvPr>
          <p:cNvSpPr txBox="1"/>
          <p:nvPr/>
        </p:nvSpPr>
        <p:spPr>
          <a:xfrm>
            <a:off x="809866" y="2479284"/>
            <a:ext cx="476412" cy="369332"/>
          </a:xfrm>
          <a:prstGeom prst="rect">
            <a:avLst/>
          </a:prstGeom>
          <a:noFill/>
        </p:spPr>
        <p:txBody>
          <a:bodyPr wrap="none" rtlCol="0">
            <a:spAutoFit/>
          </a:bodyPr>
          <a:lstStyle/>
          <a:p>
            <a:r>
              <a:rPr lang="en-US" dirty="0"/>
              <a:t>0.8</a:t>
            </a:r>
          </a:p>
        </p:txBody>
      </p:sp>
      <p:sp>
        <p:nvSpPr>
          <p:cNvPr id="37" name="Oval 36">
            <a:extLst>
              <a:ext uri="{FF2B5EF4-FFF2-40B4-BE49-F238E27FC236}">
                <a16:creationId xmlns:a16="http://schemas.microsoft.com/office/drawing/2014/main" id="{245F0C5F-EB18-A5EA-E06F-0DCB83B8B833}"/>
              </a:ext>
            </a:extLst>
          </p:cNvPr>
          <p:cNvSpPr/>
          <p:nvPr/>
        </p:nvSpPr>
        <p:spPr>
          <a:xfrm>
            <a:off x="10462026" y="1878559"/>
            <a:ext cx="261041" cy="26104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4B7FD99D-0606-7ECA-7DDD-99B8A8C8AB6E}"/>
              </a:ext>
            </a:extLst>
          </p:cNvPr>
          <p:cNvSpPr/>
          <p:nvPr/>
        </p:nvSpPr>
        <p:spPr>
          <a:xfrm>
            <a:off x="9996880" y="1947159"/>
            <a:ext cx="1191333" cy="12384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862FFEB0-3951-90C1-8AE7-E91318752F87}"/>
              </a:ext>
            </a:extLst>
          </p:cNvPr>
          <p:cNvSpPr/>
          <p:nvPr/>
        </p:nvSpPr>
        <p:spPr>
          <a:xfrm>
            <a:off x="9540986" y="1986220"/>
            <a:ext cx="210312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E5E47BE1-7284-B6E8-5A0F-639A62EF74A8}"/>
              </a:ext>
            </a:extLst>
          </p:cNvPr>
          <p:cNvSpPr txBox="1"/>
          <p:nvPr/>
        </p:nvSpPr>
        <p:spPr>
          <a:xfrm>
            <a:off x="10227703" y="1592577"/>
            <a:ext cx="729687" cy="369332"/>
          </a:xfrm>
          <a:prstGeom prst="rect">
            <a:avLst/>
          </a:prstGeom>
          <a:noFill/>
        </p:spPr>
        <p:txBody>
          <a:bodyPr wrap="none" rtlCol="0">
            <a:spAutoFit/>
          </a:bodyPr>
          <a:lstStyle/>
          <a:p>
            <a:r>
              <a:rPr lang="en-US" dirty="0"/>
              <a:t>Mean</a:t>
            </a:r>
          </a:p>
        </p:txBody>
      </p:sp>
      <p:sp>
        <p:nvSpPr>
          <p:cNvPr id="41" name="TextBox 40">
            <a:extLst>
              <a:ext uri="{FF2B5EF4-FFF2-40B4-BE49-F238E27FC236}">
                <a16:creationId xmlns:a16="http://schemas.microsoft.com/office/drawing/2014/main" id="{85CE89B0-C95D-30F3-4DD6-6C9D4DDD324A}"/>
              </a:ext>
            </a:extLst>
          </p:cNvPr>
          <p:cNvSpPr txBox="1"/>
          <p:nvPr/>
        </p:nvSpPr>
        <p:spPr>
          <a:xfrm>
            <a:off x="9312388" y="2057099"/>
            <a:ext cx="2613216" cy="369332"/>
          </a:xfrm>
          <a:prstGeom prst="rect">
            <a:avLst/>
          </a:prstGeom>
          <a:noFill/>
        </p:spPr>
        <p:txBody>
          <a:bodyPr wrap="none" rtlCol="0">
            <a:spAutoFit/>
          </a:bodyPr>
          <a:lstStyle/>
          <a:p>
            <a:r>
              <a:rPr lang="en-US" dirty="0"/>
              <a:t>10     25                  75   100</a:t>
            </a:r>
          </a:p>
        </p:txBody>
      </p:sp>
      <p:sp>
        <p:nvSpPr>
          <p:cNvPr id="42" name="TextBox 41">
            <a:extLst>
              <a:ext uri="{FF2B5EF4-FFF2-40B4-BE49-F238E27FC236}">
                <a16:creationId xmlns:a16="http://schemas.microsoft.com/office/drawing/2014/main" id="{55034AB5-5685-BDE2-04ED-9B3D94ACECB8}"/>
              </a:ext>
            </a:extLst>
          </p:cNvPr>
          <p:cNvSpPr txBox="1"/>
          <p:nvPr/>
        </p:nvSpPr>
        <p:spPr>
          <a:xfrm>
            <a:off x="1397576" y="5324626"/>
            <a:ext cx="1245726" cy="923330"/>
          </a:xfrm>
          <a:prstGeom prst="rect">
            <a:avLst/>
          </a:prstGeom>
          <a:noFill/>
        </p:spPr>
        <p:txBody>
          <a:bodyPr wrap="none" rtlCol="0">
            <a:spAutoFit/>
          </a:bodyPr>
          <a:lstStyle/>
          <a:p>
            <a:r>
              <a:rPr lang="en-US" b="1" dirty="0" err="1"/>
              <a:t>HELiX</a:t>
            </a:r>
            <a:endParaRPr lang="en-US" b="1" dirty="0"/>
          </a:p>
          <a:p>
            <a:r>
              <a:rPr lang="en-US" b="1" dirty="0">
                <a:solidFill>
                  <a:srgbClr val="FF0000"/>
                </a:solidFill>
              </a:rPr>
              <a:t>Avery ASFS</a:t>
            </a:r>
          </a:p>
          <a:p>
            <a:r>
              <a:rPr lang="en-US" b="1" dirty="0">
                <a:solidFill>
                  <a:srgbClr val="3131FF"/>
                </a:solidFill>
              </a:rPr>
              <a:t>KP ASFS</a:t>
            </a:r>
          </a:p>
        </p:txBody>
      </p:sp>
    </p:spTree>
    <p:extLst>
      <p:ext uri="{BB962C8B-B14F-4D97-AF65-F5344CB8AC3E}">
        <p14:creationId xmlns:p14="http://schemas.microsoft.com/office/powerpoint/2010/main" val="36813341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2" name="Google Shape;52;g28fff547074_0_6"/>
          <p:cNvSpPr txBox="1">
            <a:spLocks noGrp="1"/>
          </p:cNvSpPr>
          <p:nvPr>
            <p:ph type="title"/>
          </p:nvPr>
        </p:nvSpPr>
        <p:spPr>
          <a:xfrm>
            <a:off x="0" y="0"/>
            <a:ext cx="12192000" cy="13716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400"/>
              <a:buFont typeface="Quattrocento Sans"/>
              <a:buNone/>
            </a:pPr>
            <a:r>
              <a:rPr lang="en-US" sz="3400" dirty="0"/>
              <a:t>Influence of Dust on Snow</a:t>
            </a:r>
            <a:endParaRPr dirty="0"/>
          </a:p>
        </p:txBody>
      </p:sp>
      <p:sp>
        <p:nvSpPr>
          <p:cNvPr id="53" name="Google Shape;53;g28fff547074_0_6"/>
          <p:cNvSpPr txBox="1">
            <a:spLocks noGrp="1"/>
          </p:cNvSpPr>
          <p:nvPr>
            <p:ph type="sldNum" idx="12"/>
          </p:nvPr>
        </p:nvSpPr>
        <p:spPr>
          <a:xfrm>
            <a:off x="9352550" y="6440084"/>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6</a:t>
            </a:fld>
            <a:endParaRPr/>
          </a:p>
        </p:txBody>
      </p:sp>
      <p:pic>
        <p:nvPicPr>
          <p:cNvPr id="2" name="Picture 1" descr="A sled in the snow&#10;&#10;Description automatically generated with low confidence">
            <a:extLst>
              <a:ext uri="{FF2B5EF4-FFF2-40B4-BE49-F238E27FC236}">
                <a16:creationId xmlns:a16="http://schemas.microsoft.com/office/drawing/2014/main" id="{1A3B56B8-F3B6-0EDE-AED1-F8B720437968}"/>
              </a:ext>
            </a:extLst>
          </p:cNvPr>
          <p:cNvPicPr>
            <a:picLocks noChangeAspect="1"/>
          </p:cNvPicPr>
          <p:nvPr/>
        </p:nvPicPr>
        <p:blipFill>
          <a:blip r:embed="rId3"/>
          <a:stretch>
            <a:fillRect/>
          </a:stretch>
        </p:blipFill>
        <p:spPr>
          <a:xfrm>
            <a:off x="108217" y="1604842"/>
            <a:ext cx="3043380" cy="2282535"/>
          </a:xfrm>
          <a:prstGeom prst="rect">
            <a:avLst/>
          </a:prstGeom>
        </p:spPr>
      </p:pic>
      <p:pic>
        <p:nvPicPr>
          <p:cNvPr id="3" name="Picture 2" descr="A picture containing map&#10;&#10;Description automatically generated">
            <a:extLst>
              <a:ext uri="{FF2B5EF4-FFF2-40B4-BE49-F238E27FC236}">
                <a16:creationId xmlns:a16="http://schemas.microsoft.com/office/drawing/2014/main" id="{28322EA0-CFBF-2827-1A49-6CAC46D85283}"/>
              </a:ext>
            </a:extLst>
          </p:cNvPr>
          <p:cNvPicPr>
            <a:picLocks noChangeAspect="1"/>
          </p:cNvPicPr>
          <p:nvPr/>
        </p:nvPicPr>
        <p:blipFill>
          <a:blip r:embed="rId4"/>
          <a:stretch>
            <a:fillRect/>
          </a:stretch>
        </p:blipFill>
        <p:spPr>
          <a:xfrm>
            <a:off x="108217" y="4320094"/>
            <a:ext cx="3355848" cy="2516886"/>
          </a:xfrm>
          <a:prstGeom prst="rect">
            <a:avLst/>
          </a:prstGeom>
        </p:spPr>
      </p:pic>
      <p:pic>
        <p:nvPicPr>
          <p:cNvPr id="4" name="Picture 3" descr="A picture containing calendar&#10;&#10;Description automatically generated">
            <a:extLst>
              <a:ext uri="{FF2B5EF4-FFF2-40B4-BE49-F238E27FC236}">
                <a16:creationId xmlns:a16="http://schemas.microsoft.com/office/drawing/2014/main" id="{D35D3A91-F187-C209-8FDA-5D7FCB716413}"/>
              </a:ext>
            </a:extLst>
          </p:cNvPr>
          <p:cNvPicPr>
            <a:picLocks noChangeAspect="1"/>
          </p:cNvPicPr>
          <p:nvPr/>
        </p:nvPicPr>
        <p:blipFill>
          <a:blip r:embed="rId5"/>
          <a:stretch>
            <a:fillRect/>
          </a:stretch>
        </p:blipFill>
        <p:spPr>
          <a:xfrm>
            <a:off x="2948972" y="4320094"/>
            <a:ext cx="3355848" cy="2516886"/>
          </a:xfrm>
          <a:prstGeom prst="rect">
            <a:avLst/>
          </a:prstGeom>
        </p:spPr>
      </p:pic>
      <p:pic>
        <p:nvPicPr>
          <p:cNvPr id="5" name="Picture 4" descr="A picture containing diagram&#10;&#10;Description automatically generated">
            <a:extLst>
              <a:ext uri="{FF2B5EF4-FFF2-40B4-BE49-F238E27FC236}">
                <a16:creationId xmlns:a16="http://schemas.microsoft.com/office/drawing/2014/main" id="{C68A1834-28FB-5970-239B-D594A6110111}"/>
              </a:ext>
            </a:extLst>
          </p:cNvPr>
          <p:cNvPicPr>
            <a:picLocks noChangeAspect="1"/>
          </p:cNvPicPr>
          <p:nvPr/>
        </p:nvPicPr>
        <p:blipFill>
          <a:blip r:embed="rId6"/>
          <a:stretch>
            <a:fillRect/>
          </a:stretch>
        </p:blipFill>
        <p:spPr>
          <a:xfrm>
            <a:off x="5789727" y="4320094"/>
            <a:ext cx="3355848" cy="2516886"/>
          </a:xfrm>
          <a:prstGeom prst="rect">
            <a:avLst/>
          </a:prstGeom>
        </p:spPr>
      </p:pic>
      <p:pic>
        <p:nvPicPr>
          <p:cNvPr id="6" name="Picture 5" descr="A picture containing graphical user interface&#10;&#10;Description automatically generated">
            <a:extLst>
              <a:ext uri="{FF2B5EF4-FFF2-40B4-BE49-F238E27FC236}">
                <a16:creationId xmlns:a16="http://schemas.microsoft.com/office/drawing/2014/main" id="{DAAF7E02-E61A-BCDB-FD1B-7CF5D12C58BD}"/>
              </a:ext>
            </a:extLst>
          </p:cNvPr>
          <p:cNvPicPr>
            <a:picLocks noChangeAspect="1"/>
          </p:cNvPicPr>
          <p:nvPr/>
        </p:nvPicPr>
        <p:blipFill>
          <a:blip r:embed="rId7"/>
          <a:stretch>
            <a:fillRect/>
          </a:stretch>
        </p:blipFill>
        <p:spPr>
          <a:xfrm>
            <a:off x="8630483" y="4320094"/>
            <a:ext cx="3355848" cy="2516886"/>
          </a:xfrm>
          <a:prstGeom prst="rect">
            <a:avLst/>
          </a:prstGeom>
        </p:spPr>
      </p:pic>
      <p:sp>
        <p:nvSpPr>
          <p:cNvPr id="7" name="TextBox 6">
            <a:extLst>
              <a:ext uri="{FF2B5EF4-FFF2-40B4-BE49-F238E27FC236}">
                <a16:creationId xmlns:a16="http://schemas.microsoft.com/office/drawing/2014/main" id="{0D26600E-16BF-5D37-354B-C6D89793DC54}"/>
              </a:ext>
            </a:extLst>
          </p:cNvPr>
          <p:cNvSpPr txBox="1"/>
          <p:nvPr/>
        </p:nvSpPr>
        <p:spPr>
          <a:xfrm>
            <a:off x="1414885" y="4135428"/>
            <a:ext cx="742511" cy="369332"/>
          </a:xfrm>
          <a:prstGeom prst="rect">
            <a:avLst/>
          </a:prstGeom>
          <a:noFill/>
        </p:spPr>
        <p:txBody>
          <a:bodyPr wrap="none" rtlCol="0">
            <a:spAutoFit/>
          </a:bodyPr>
          <a:lstStyle/>
          <a:p>
            <a:r>
              <a:rPr lang="en-US" dirty="0"/>
              <a:t>04/18</a:t>
            </a:r>
          </a:p>
        </p:txBody>
      </p:sp>
      <p:sp>
        <p:nvSpPr>
          <p:cNvPr id="8" name="TextBox 7">
            <a:extLst>
              <a:ext uri="{FF2B5EF4-FFF2-40B4-BE49-F238E27FC236}">
                <a16:creationId xmlns:a16="http://schemas.microsoft.com/office/drawing/2014/main" id="{294F1F55-CB8F-41FF-BCE5-78E22303B2E6}"/>
              </a:ext>
            </a:extLst>
          </p:cNvPr>
          <p:cNvSpPr txBox="1"/>
          <p:nvPr/>
        </p:nvSpPr>
        <p:spPr>
          <a:xfrm>
            <a:off x="4255640" y="4171670"/>
            <a:ext cx="742511" cy="369332"/>
          </a:xfrm>
          <a:prstGeom prst="rect">
            <a:avLst/>
          </a:prstGeom>
          <a:noFill/>
        </p:spPr>
        <p:txBody>
          <a:bodyPr wrap="none" rtlCol="0">
            <a:spAutoFit/>
          </a:bodyPr>
          <a:lstStyle/>
          <a:p>
            <a:r>
              <a:rPr lang="en-US" dirty="0"/>
              <a:t>04/19</a:t>
            </a:r>
          </a:p>
        </p:txBody>
      </p:sp>
      <p:sp>
        <p:nvSpPr>
          <p:cNvPr id="9" name="TextBox 8">
            <a:extLst>
              <a:ext uri="{FF2B5EF4-FFF2-40B4-BE49-F238E27FC236}">
                <a16:creationId xmlns:a16="http://schemas.microsoft.com/office/drawing/2014/main" id="{76241D18-0ED3-8D24-260E-41301E95D157}"/>
              </a:ext>
            </a:extLst>
          </p:cNvPr>
          <p:cNvSpPr txBox="1"/>
          <p:nvPr/>
        </p:nvSpPr>
        <p:spPr>
          <a:xfrm>
            <a:off x="7096395" y="4171670"/>
            <a:ext cx="742511" cy="369332"/>
          </a:xfrm>
          <a:prstGeom prst="rect">
            <a:avLst/>
          </a:prstGeom>
          <a:noFill/>
        </p:spPr>
        <p:txBody>
          <a:bodyPr wrap="none" rtlCol="0">
            <a:spAutoFit/>
          </a:bodyPr>
          <a:lstStyle/>
          <a:p>
            <a:r>
              <a:rPr lang="en-US" dirty="0"/>
              <a:t>04/20</a:t>
            </a:r>
          </a:p>
        </p:txBody>
      </p:sp>
      <p:sp>
        <p:nvSpPr>
          <p:cNvPr id="10" name="TextBox 9">
            <a:extLst>
              <a:ext uri="{FF2B5EF4-FFF2-40B4-BE49-F238E27FC236}">
                <a16:creationId xmlns:a16="http://schemas.microsoft.com/office/drawing/2014/main" id="{1EBFC940-3382-16C4-2349-6F86A98AB843}"/>
              </a:ext>
            </a:extLst>
          </p:cNvPr>
          <p:cNvSpPr txBox="1"/>
          <p:nvPr/>
        </p:nvSpPr>
        <p:spPr>
          <a:xfrm>
            <a:off x="9937150" y="4162230"/>
            <a:ext cx="742511" cy="369332"/>
          </a:xfrm>
          <a:prstGeom prst="rect">
            <a:avLst/>
          </a:prstGeom>
          <a:noFill/>
        </p:spPr>
        <p:txBody>
          <a:bodyPr wrap="none" rtlCol="0">
            <a:spAutoFit/>
          </a:bodyPr>
          <a:lstStyle/>
          <a:p>
            <a:r>
              <a:rPr lang="en-US" dirty="0"/>
              <a:t>04/21</a:t>
            </a:r>
          </a:p>
        </p:txBody>
      </p:sp>
      <p:pic>
        <p:nvPicPr>
          <p:cNvPr id="11" name="Picture 10" descr="A picture containing graphical user interface&#10;&#10;Description automatically generated">
            <a:extLst>
              <a:ext uri="{FF2B5EF4-FFF2-40B4-BE49-F238E27FC236}">
                <a16:creationId xmlns:a16="http://schemas.microsoft.com/office/drawing/2014/main" id="{02735428-B933-3025-118D-832CF9C4A5E6}"/>
              </a:ext>
            </a:extLst>
          </p:cNvPr>
          <p:cNvPicPr>
            <a:picLocks noChangeAspect="1"/>
          </p:cNvPicPr>
          <p:nvPr/>
        </p:nvPicPr>
        <p:blipFill>
          <a:blip r:embed="rId8"/>
          <a:stretch>
            <a:fillRect/>
          </a:stretch>
        </p:blipFill>
        <p:spPr>
          <a:xfrm>
            <a:off x="3320227" y="1604500"/>
            <a:ext cx="3355848" cy="2516886"/>
          </a:xfrm>
          <a:prstGeom prst="rect">
            <a:avLst/>
          </a:prstGeom>
        </p:spPr>
      </p:pic>
      <p:sp>
        <p:nvSpPr>
          <p:cNvPr id="12" name="TextBox 11">
            <a:extLst>
              <a:ext uri="{FF2B5EF4-FFF2-40B4-BE49-F238E27FC236}">
                <a16:creationId xmlns:a16="http://schemas.microsoft.com/office/drawing/2014/main" id="{93BAB2DA-812A-22F8-A525-2379B457BD83}"/>
              </a:ext>
            </a:extLst>
          </p:cNvPr>
          <p:cNvSpPr txBox="1"/>
          <p:nvPr/>
        </p:nvSpPr>
        <p:spPr>
          <a:xfrm>
            <a:off x="4312705" y="1391228"/>
            <a:ext cx="1370888" cy="369332"/>
          </a:xfrm>
          <a:prstGeom prst="rect">
            <a:avLst/>
          </a:prstGeom>
          <a:noFill/>
        </p:spPr>
        <p:txBody>
          <a:bodyPr wrap="none" rtlCol="0">
            <a:spAutoFit/>
          </a:bodyPr>
          <a:lstStyle/>
          <a:p>
            <a:r>
              <a:rPr lang="en-US" dirty="0"/>
              <a:t>03/12-03/16</a:t>
            </a:r>
          </a:p>
        </p:txBody>
      </p:sp>
      <p:sp>
        <p:nvSpPr>
          <p:cNvPr id="13" name="TextBox 12">
            <a:extLst>
              <a:ext uri="{FF2B5EF4-FFF2-40B4-BE49-F238E27FC236}">
                <a16:creationId xmlns:a16="http://schemas.microsoft.com/office/drawing/2014/main" id="{A300E2E2-3672-63F9-A632-AC1102C3A59F}"/>
              </a:ext>
            </a:extLst>
          </p:cNvPr>
          <p:cNvSpPr txBox="1"/>
          <p:nvPr/>
        </p:nvSpPr>
        <p:spPr>
          <a:xfrm>
            <a:off x="6762039" y="1408387"/>
            <a:ext cx="5357854" cy="2800767"/>
          </a:xfrm>
          <a:prstGeom prst="rect">
            <a:avLst/>
          </a:prstGeom>
          <a:noFill/>
        </p:spPr>
        <p:txBody>
          <a:bodyPr wrap="square" rtlCol="0">
            <a:spAutoFit/>
          </a:bodyPr>
          <a:lstStyle/>
          <a:p>
            <a:pPr algn="just"/>
            <a:r>
              <a:rPr lang="en-US" sz="1600" dirty="0"/>
              <a:t>Significant snow melt was observed during the April deployment.  During this time, dust that had previously been deposited in the snowpack emerged at the surface, and the snowpack became significantly wetter.  Together, these events resulted in a substantial reduction of the snow surface albedo.  March flights showed albedos in this area of around </a:t>
            </a:r>
            <a:r>
              <a:rPr lang="en-US" sz="1600" b="1" dirty="0"/>
              <a:t>0.8</a:t>
            </a:r>
            <a:r>
              <a:rPr lang="en-US" sz="1600" dirty="0"/>
              <a:t>, while the April albedos decreased from around </a:t>
            </a:r>
            <a:r>
              <a:rPr lang="en-US" sz="1600" b="1" dirty="0"/>
              <a:t>0.65</a:t>
            </a:r>
            <a:r>
              <a:rPr lang="en-US" sz="1600" dirty="0"/>
              <a:t> to </a:t>
            </a:r>
            <a:r>
              <a:rPr lang="en-US" sz="1600" b="1" dirty="0"/>
              <a:t>0.45</a:t>
            </a:r>
            <a:r>
              <a:rPr lang="en-US" sz="1600" dirty="0"/>
              <a:t> over the course of four days.  Additionally, the river began to open up, resulting in even lower albedos values (</a:t>
            </a:r>
            <a:r>
              <a:rPr lang="en-US" sz="1600" b="1" dirty="0"/>
              <a:t>&lt;0.4</a:t>
            </a:r>
            <a:r>
              <a:rPr lang="en-US" sz="1600" dirty="0"/>
              <a:t>).  All flights in these figures were conducted around 10 am MDT.</a:t>
            </a:r>
          </a:p>
        </p:txBody>
      </p:sp>
      <p:sp>
        <p:nvSpPr>
          <p:cNvPr id="14" name="TextBox 13">
            <a:extLst>
              <a:ext uri="{FF2B5EF4-FFF2-40B4-BE49-F238E27FC236}">
                <a16:creationId xmlns:a16="http://schemas.microsoft.com/office/drawing/2014/main" id="{636808D9-0453-E085-C137-81B51E3F5B20}"/>
              </a:ext>
            </a:extLst>
          </p:cNvPr>
          <p:cNvSpPr txBox="1"/>
          <p:nvPr/>
        </p:nvSpPr>
        <p:spPr>
          <a:xfrm rot="5400000">
            <a:off x="11577875" y="5271682"/>
            <a:ext cx="704039" cy="307777"/>
          </a:xfrm>
          <a:prstGeom prst="rect">
            <a:avLst/>
          </a:prstGeom>
          <a:noFill/>
        </p:spPr>
        <p:txBody>
          <a:bodyPr wrap="none" rtlCol="0">
            <a:spAutoFit/>
          </a:bodyPr>
          <a:lstStyle/>
          <a:p>
            <a:r>
              <a:rPr lang="en-US" sz="1400" dirty="0"/>
              <a:t>Albedo</a:t>
            </a:r>
          </a:p>
        </p:txBody>
      </p:sp>
      <p:sp>
        <p:nvSpPr>
          <p:cNvPr id="15" name="TextBox 14">
            <a:extLst>
              <a:ext uri="{FF2B5EF4-FFF2-40B4-BE49-F238E27FC236}">
                <a16:creationId xmlns:a16="http://schemas.microsoft.com/office/drawing/2014/main" id="{D954F016-7B13-8BA8-8511-1CD74B9F9C1B}"/>
              </a:ext>
            </a:extLst>
          </p:cNvPr>
          <p:cNvSpPr txBox="1"/>
          <p:nvPr/>
        </p:nvSpPr>
        <p:spPr>
          <a:xfrm rot="5400000">
            <a:off x="6209441" y="2618667"/>
            <a:ext cx="704039" cy="307777"/>
          </a:xfrm>
          <a:prstGeom prst="rect">
            <a:avLst/>
          </a:prstGeom>
          <a:noFill/>
        </p:spPr>
        <p:txBody>
          <a:bodyPr wrap="none" rtlCol="0">
            <a:spAutoFit/>
          </a:bodyPr>
          <a:lstStyle/>
          <a:p>
            <a:r>
              <a:rPr lang="en-US" sz="1400" dirty="0"/>
              <a:t>Albedo</a:t>
            </a:r>
          </a:p>
        </p:txBody>
      </p:sp>
    </p:spTree>
    <p:extLst>
      <p:ext uri="{BB962C8B-B14F-4D97-AF65-F5344CB8AC3E}">
        <p14:creationId xmlns:p14="http://schemas.microsoft.com/office/powerpoint/2010/main" val="18418930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2" name="Google Shape;52;g28fff547074_0_6"/>
          <p:cNvSpPr txBox="1">
            <a:spLocks noGrp="1"/>
          </p:cNvSpPr>
          <p:nvPr>
            <p:ph type="title"/>
          </p:nvPr>
        </p:nvSpPr>
        <p:spPr>
          <a:xfrm>
            <a:off x="0" y="0"/>
            <a:ext cx="12192000" cy="13716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400"/>
              <a:buFont typeface="Quattrocento Sans"/>
              <a:buNone/>
            </a:pPr>
            <a:r>
              <a:rPr lang="en-US" sz="3400" dirty="0"/>
              <a:t>Scale-Dependent Representative Albedo Values</a:t>
            </a:r>
            <a:endParaRPr dirty="0"/>
          </a:p>
        </p:txBody>
      </p:sp>
      <p:sp>
        <p:nvSpPr>
          <p:cNvPr id="53" name="Google Shape;53;g28fff547074_0_6"/>
          <p:cNvSpPr txBox="1">
            <a:spLocks noGrp="1"/>
          </p:cNvSpPr>
          <p:nvPr>
            <p:ph type="sldNum" idx="12"/>
          </p:nvPr>
        </p:nvSpPr>
        <p:spPr>
          <a:xfrm>
            <a:off x="9352550" y="6440084"/>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7</a:t>
            </a:fld>
            <a:endParaRPr/>
          </a:p>
        </p:txBody>
      </p:sp>
      <p:pic>
        <p:nvPicPr>
          <p:cNvPr id="16" name="Picture 15" descr="Chart&#10;&#10;Description automatically generated">
            <a:extLst>
              <a:ext uri="{FF2B5EF4-FFF2-40B4-BE49-F238E27FC236}">
                <a16:creationId xmlns:a16="http://schemas.microsoft.com/office/drawing/2014/main" id="{9811259F-9F39-FA5E-D8EF-BB4A7A866B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1696888"/>
            <a:ext cx="6276839" cy="4707925"/>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607C5A15-65AD-E0BA-4F93-206C320F2A6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493" t="11111" r="9599" b="7059"/>
          <a:stretch/>
        </p:blipFill>
        <p:spPr>
          <a:xfrm>
            <a:off x="96250" y="1564978"/>
            <a:ext cx="6051691" cy="4971746"/>
          </a:xfrm>
          <a:prstGeom prst="rect">
            <a:avLst/>
          </a:prstGeom>
        </p:spPr>
      </p:pic>
    </p:spTree>
    <p:extLst>
      <p:ext uri="{BB962C8B-B14F-4D97-AF65-F5344CB8AC3E}">
        <p14:creationId xmlns:p14="http://schemas.microsoft.com/office/powerpoint/2010/main" val="5258935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2" name="Google Shape;52;g28fff547074_0_6"/>
          <p:cNvSpPr txBox="1">
            <a:spLocks noGrp="1"/>
          </p:cNvSpPr>
          <p:nvPr>
            <p:ph type="title"/>
          </p:nvPr>
        </p:nvSpPr>
        <p:spPr>
          <a:xfrm>
            <a:off x="0" y="0"/>
            <a:ext cx="12192000" cy="13716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400"/>
              <a:buFont typeface="Quattrocento Sans"/>
              <a:buNone/>
            </a:pPr>
            <a:r>
              <a:rPr lang="en-US" sz="3400" dirty="0"/>
              <a:t>Scale-Dependent Representative Albedo Values</a:t>
            </a:r>
            <a:endParaRPr dirty="0"/>
          </a:p>
        </p:txBody>
      </p:sp>
      <p:sp>
        <p:nvSpPr>
          <p:cNvPr id="53" name="Google Shape;53;g28fff547074_0_6"/>
          <p:cNvSpPr txBox="1">
            <a:spLocks noGrp="1"/>
          </p:cNvSpPr>
          <p:nvPr>
            <p:ph type="sldNum" idx="12"/>
          </p:nvPr>
        </p:nvSpPr>
        <p:spPr>
          <a:xfrm>
            <a:off x="9352550" y="6440084"/>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8</a:t>
            </a:fld>
            <a:endParaRPr/>
          </a:p>
        </p:txBody>
      </p:sp>
      <p:grpSp>
        <p:nvGrpSpPr>
          <p:cNvPr id="19" name="Group 18">
            <a:extLst>
              <a:ext uri="{FF2B5EF4-FFF2-40B4-BE49-F238E27FC236}">
                <a16:creationId xmlns:a16="http://schemas.microsoft.com/office/drawing/2014/main" id="{63A3D001-0698-682F-59CD-21AA5EC9E86D}"/>
              </a:ext>
            </a:extLst>
          </p:cNvPr>
          <p:cNvGrpSpPr/>
          <p:nvPr/>
        </p:nvGrpSpPr>
        <p:grpSpPr>
          <a:xfrm>
            <a:off x="-3048" y="1618699"/>
            <a:ext cx="6099048" cy="4574286"/>
            <a:chOff x="-68580" y="864082"/>
            <a:chExt cx="6099048" cy="4574286"/>
          </a:xfrm>
        </p:grpSpPr>
        <p:pic>
          <p:nvPicPr>
            <p:cNvPr id="20" name="Picture 19">
              <a:extLst>
                <a:ext uri="{FF2B5EF4-FFF2-40B4-BE49-F238E27FC236}">
                  <a16:creationId xmlns:a16="http://schemas.microsoft.com/office/drawing/2014/main" id="{95FC62BD-EF1E-2EE4-B3C2-B46B63967F19}"/>
                </a:ext>
              </a:extLst>
            </p:cNvPr>
            <p:cNvPicPr>
              <a:picLocks noChangeAspect="1"/>
            </p:cNvPicPr>
            <p:nvPr/>
          </p:nvPicPr>
          <p:blipFill>
            <a:blip r:embed="rId3"/>
            <a:stretch>
              <a:fillRect/>
            </a:stretch>
          </p:blipFill>
          <p:spPr>
            <a:xfrm>
              <a:off x="-68580" y="864082"/>
              <a:ext cx="6099048" cy="4574286"/>
            </a:xfrm>
            <a:prstGeom prst="rect">
              <a:avLst/>
            </a:prstGeom>
          </p:spPr>
        </p:pic>
        <p:sp>
          <p:nvSpPr>
            <p:cNvPr id="21" name="Rectangle 20">
              <a:extLst>
                <a:ext uri="{FF2B5EF4-FFF2-40B4-BE49-F238E27FC236}">
                  <a16:creationId xmlns:a16="http://schemas.microsoft.com/office/drawing/2014/main" id="{EF2DB09B-3524-2922-A092-B4E56C8E774D}"/>
                </a:ext>
              </a:extLst>
            </p:cNvPr>
            <p:cNvSpPr/>
            <p:nvPr/>
          </p:nvSpPr>
          <p:spPr>
            <a:xfrm>
              <a:off x="5314950" y="864082"/>
              <a:ext cx="651510" cy="41422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AC2C48D9-20BB-872B-7962-886CC069F8EE}"/>
                </a:ext>
              </a:extLst>
            </p:cNvPr>
            <p:cNvSpPr txBox="1"/>
            <p:nvPr/>
          </p:nvSpPr>
          <p:spPr>
            <a:xfrm>
              <a:off x="5250121" y="4510787"/>
              <a:ext cx="742511" cy="369332"/>
            </a:xfrm>
            <a:prstGeom prst="rect">
              <a:avLst/>
            </a:prstGeom>
            <a:noFill/>
          </p:spPr>
          <p:txBody>
            <a:bodyPr wrap="none" rtlCol="0">
              <a:spAutoFit/>
            </a:bodyPr>
            <a:lstStyle/>
            <a:p>
              <a:r>
                <a:rPr lang="en-US" dirty="0"/>
                <a:t>03/20</a:t>
              </a:r>
            </a:p>
          </p:txBody>
        </p:sp>
        <p:sp>
          <p:nvSpPr>
            <p:cNvPr id="23" name="TextBox 22">
              <a:extLst>
                <a:ext uri="{FF2B5EF4-FFF2-40B4-BE49-F238E27FC236}">
                  <a16:creationId xmlns:a16="http://schemas.microsoft.com/office/drawing/2014/main" id="{0CFDD146-9145-DA59-C2E4-F2A0004FDD0D}"/>
                </a:ext>
              </a:extLst>
            </p:cNvPr>
            <p:cNvSpPr txBox="1"/>
            <p:nvPr/>
          </p:nvSpPr>
          <p:spPr>
            <a:xfrm>
              <a:off x="5250121" y="4056833"/>
              <a:ext cx="742511" cy="369332"/>
            </a:xfrm>
            <a:prstGeom prst="rect">
              <a:avLst/>
            </a:prstGeom>
            <a:noFill/>
          </p:spPr>
          <p:txBody>
            <a:bodyPr wrap="none" rtlCol="0">
              <a:spAutoFit/>
            </a:bodyPr>
            <a:lstStyle/>
            <a:p>
              <a:r>
                <a:rPr lang="en-US" dirty="0"/>
                <a:t>03/30</a:t>
              </a:r>
            </a:p>
          </p:txBody>
        </p:sp>
        <p:sp>
          <p:nvSpPr>
            <p:cNvPr id="24" name="TextBox 23">
              <a:extLst>
                <a:ext uri="{FF2B5EF4-FFF2-40B4-BE49-F238E27FC236}">
                  <a16:creationId xmlns:a16="http://schemas.microsoft.com/office/drawing/2014/main" id="{F7BCA636-19EB-E5A2-8423-96A60B576660}"/>
                </a:ext>
              </a:extLst>
            </p:cNvPr>
            <p:cNvSpPr txBox="1"/>
            <p:nvPr/>
          </p:nvSpPr>
          <p:spPr>
            <a:xfrm>
              <a:off x="5250121" y="3602876"/>
              <a:ext cx="742511" cy="369332"/>
            </a:xfrm>
            <a:prstGeom prst="rect">
              <a:avLst/>
            </a:prstGeom>
            <a:noFill/>
          </p:spPr>
          <p:txBody>
            <a:bodyPr wrap="none" rtlCol="0">
              <a:spAutoFit/>
            </a:bodyPr>
            <a:lstStyle/>
            <a:p>
              <a:r>
                <a:rPr lang="en-US" dirty="0"/>
                <a:t>04/09</a:t>
              </a:r>
            </a:p>
          </p:txBody>
        </p:sp>
        <p:sp>
          <p:nvSpPr>
            <p:cNvPr id="25" name="TextBox 24">
              <a:extLst>
                <a:ext uri="{FF2B5EF4-FFF2-40B4-BE49-F238E27FC236}">
                  <a16:creationId xmlns:a16="http://schemas.microsoft.com/office/drawing/2014/main" id="{E3A5F857-88AB-9220-26F0-FF2CF2D1512E}"/>
                </a:ext>
              </a:extLst>
            </p:cNvPr>
            <p:cNvSpPr txBox="1"/>
            <p:nvPr/>
          </p:nvSpPr>
          <p:spPr>
            <a:xfrm>
              <a:off x="5250121" y="3148919"/>
              <a:ext cx="742511" cy="369332"/>
            </a:xfrm>
            <a:prstGeom prst="rect">
              <a:avLst/>
            </a:prstGeom>
            <a:noFill/>
          </p:spPr>
          <p:txBody>
            <a:bodyPr wrap="none" rtlCol="0">
              <a:spAutoFit/>
            </a:bodyPr>
            <a:lstStyle/>
            <a:p>
              <a:r>
                <a:rPr lang="en-US" dirty="0"/>
                <a:t>04/19</a:t>
              </a:r>
            </a:p>
          </p:txBody>
        </p:sp>
        <p:sp>
          <p:nvSpPr>
            <p:cNvPr id="26" name="TextBox 25">
              <a:extLst>
                <a:ext uri="{FF2B5EF4-FFF2-40B4-BE49-F238E27FC236}">
                  <a16:creationId xmlns:a16="http://schemas.microsoft.com/office/drawing/2014/main" id="{63ECEDCC-2AD4-CC88-8910-05A0F840EBC0}"/>
                </a:ext>
              </a:extLst>
            </p:cNvPr>
            <p:cNvSpPr txBox="1"/>
            <p:nvPr/>
          </p:nvSpPr>
          <p:spPr>
            <a:xfrm>
              <a:off x="5250121" y="2694962"/>
              <a:ext cx="742511" cy="369332"/>
            </a:xfrm>
            <a:prstGeom prst="rect">
              <a:avLst/>
            </a:prstGeom>
            <a:noFill/>
          </p:spPr>
          <p:txBody>
            <a:bodyPr wrap="none" rtlCol="0">
              <a:spAutoFit/>
            </a:bodyPr>
            <a:lstStyle/>
            <a:p>
              <a:r>
                <a:rPr lang="en-US" dirty="0"/>
                <a:t>04/29</a:t>
              </a:r>
            </a:p>
          </p:txBody>
        </p:sp>
        <p:sp>
          <p:nvSpPr>
            <p:cNvPr id="27" name="TextBox 26">
              <a:extLst>
                <a:ext uri="{FF2B5EF4-FFF2-40B4-BE49-F238E27FC236}">
                  <a16:creationId xmlns:a16="http://schemas.microsoft.com/office/drawing/2014/main" id="{04320A86-0E8E-9CF2-2CB6-A94E12EE4F82}"/>
                </a:ext>
              </a:extLst>
            </p:cNvPr>
            <p:cNvSpPr txBox="1"/>
            <p:nvPr/>
          </p:nvSpPr>
          <p:spPr>
            <a:xfrm>
              <a:off x="5250121" y="2241005"/>
              <a:ext cx="742511" cy="369332"/>
            </a:xfrm>
            <a:prstGeom prst="rect">
              <a:avLst/>
            </a:prstGeom>
            <a:noFill/>
          </p:spPr>
          <p:txBody>
            <a:bodyPr wrap="none" rtlCol="0">
              <a:spAutoFit/>
            </a:bodyPr>
            <a:lstStyle/>
            <a:p>
              <a:r>
                <a:rPr lang="en-US" dirty="0"/>
                <a:t>05/09</a:t>
              </a:r>
            </a:p>
          </p:txBody>
        </p:sp>
        <p:sp>
          <p:nvSpPr>
            <p:cNvPr id="28" name="TextBox 27">
              <a:extLst>
                <a:ext uri="{FF2B5EF4-FFF2-40B4-BE49-F238E27FC236}">
                  <a16:creationId xmlns:a16="http://schemas.microsoft.com/office/drawing/2014/main" id="{4680D185-9B49-4CF6-8C44-B0FB29450DC1}"/>
                </a:ext>
              </a:extLst>
            </p:cNvPr>
            <p:cNvSpPr txBox="1"/>
            <p:nvPr/>
          </p:nvSpPr>
          <p:spPr>
            <a:xfrm>
              <a:off x="5250121" y="1787048"/>
              <a:ext cx="742511" cy="369332"/>
            </a:xfrm>
            <a:prstGeom prst="rect">
              <a:avLst/>
            </a:prstGeom>
            <a:noFill/>
          </p:spPr>
          <p:txBody>
            <a:bodyPr wrap="none" rtlCol="0">
              <a:spAutoFit/>
            </a:bodyPr>
            <a:lstStyle/>
            <a:p>
              <a:r>
                <a:rPr lang="en-US" dirty="0"/>
                <a:t>05/19</a:t>
              </a:r>
            </a:p>
          </p:txBody>
        </p:sp>
        <p:sp>
          <p:nvSpPr>
            <p:cNvPr id="29" name="TextBox 28">
              <a:extLst>
                <a:ext uri="{FF2B5EF4-FFF2-40B4-BE49-F238E27FC236}">
                  <a16:creationId xmlns:a16="http://schemas.microsoft.com/office/drawing/2014/main" id="{17BA0F37-41F7-5ABF-99D7-C5CDE9772877}"/>
                </a:ext>
              </a:extLst>
            </p:cNvPr>
            <p:cNvSpPr txBox="1"/>
            <p:nvPr/>
          </p:nvSpPr>
          <p:spPr>
            <a:xfrm>
              <a:off x="5250121" y="1333091"/>
              <a:ext cx="742511" cy="369332"/>
            </a:xfrm>
            <a:prstGeom prst="rect">
              <a:avLst/>
            </a:prstGeom>
            <a:noFill/>
          </p:spPr>
          <p:txBody>
            <a:bodyPr wrap="none" rtlCol="0">
              <a:spAutoFit/>
            </a:bodyPr>
            <a:lstStyle/>
            <a:p>
              <a:r>
                <a:rPr lang="en-US" dirty="0"/>
                <a:t>05/29</a:t>
              </a:r>
            </a:p>
          </p:txBody>
        </p:sp>
      </p:grpSp>
      <p:pic>
        <p:nvPicPr>
          <p:cNvPr id="30" name="Picture 29">
            <a:extLst>
              <a:ext uri="{FF2B5EF4-FFF2-40B4-BE49-F238E27FC236}">
                <a16:creationId xmlns:a16="http://schemas.microsoft.com/office/drawing/2014/main" id="{5D458F68-3712-17A5-875A-4BD48C20B294}"/>
              </a:ext>
            </a:extLst>
          </p:cNvPr>
          <p:cNvPicPr>
            <a:picLocks noChangeAspect="1"/>
          </p:cNvPicPr>
          <p:nvPr/>
        </p:nvPicPr>
        <p:blipFill>
          <a:blip r:embed="rId4"/>
          <a:stretch>
            <a:fillRect/>
          </a:stretch>
        </p:blipFill>
        <p:spPr>
          <a:xfrm>
            <a:off x="6375654" y="1618699"/>
            <a:ext cx="6099048" cy="4574286"/>
          </a:xfrm>
          <a:prstGeom prst="rect">
            <a:avLst/>
          </a:prstGeom>
        </p:spPr>
      </p:pic>
    </p:spTree>
    <p:extLst>
      <p:ext uri="{BB962C8B-B14F-4D97-AF65-F5344CB8AC3E}">
        <p14:creationId xmlns:p14="http://schemas.microsoft.com/office/powerpoint/2010/main" val="24210171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2" name="Google Shape;52;g28fff547074_0_6"/>
          <p:cNvSpPr txBox="1">
            <a:spLocks noGrp="1"/>
          </p:cNvSpPr>
          <p:nvPr>
            <p:ph type="title"/>
          </p:nvPr>
        </p:nvSpPr>
        <p:spPr>
          <a:xfrm>
            <a:off x="0" y="0"/>
            <a:ext cx="12192000" cy="13716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400"/>
              <a:buFont typeface="Quattrocento Sans"/>
              <a:buNone/>
            </a:pPr>
            <a:r>
              <a:rPr lang="en-US" sz="3400" dirty="0"/>
              <a:t>Scale-Dependent Representative Albedo Values</a:t>
            </a:r>
            <a:endParaRPr dirty="0"/>
          </a:p>
        </p:txBody>
      </p:sp>
      <p:sp>
        <p:nvSpPr>
          <p:cNvPr id="53" name="Google Shape;53;g28fff547074_0_6"/>
          <p:cNvSpPr txBox="1">
            <a:spLocks noGrp="1"/>
          </p:cNvSpPr>
          <p:nvPr>
            <p:ph type="sldNum" idx="12"/>
          </p:nvPr>
        </p:nvSpPr>
        <p:spPr>
          <a:xfrm>
            <a:off x="9352550" y="6440084"/>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9</a:t>
            </a:fld>
            <a:endParaRPr/>
          </a:p>
        </p:txBody>
      </p:sp>
      <p:pic>
        <p:nvPicPr>
          <p:cNvPr id="18" name="Picture 17" descr="A picture containing graphical user interface&#10;&#10;Description automatically generated">
            <a:extLst>
              <a:ext uri="{FF2B5EF4-FFF2-40B4-BE49-F238E27FC236}">
                <a16:creationId xmlns:a16="http://schemas.microsoft.com/office/drawing/2014/main" id="{F57D7F22-B8F7-6D66-757A-39894D22E119}"/>
              </a:ext>
            </a:extLst>
          </p:cNvPr>
          <p:cNvPicPr>
            <a:picLocks noChangeAspect="1"/>
          </p:cNvPicPr>
          <p:nvPr/>
        </p:nvPicPr>
        <p:blipFill>
          <a:blip r:embed="rId3"/>
          <a:stretch>
            <a:fillRect/>
          </a:stretch>
        </p:blipFill>
        <p:spPr>
          <a:xfrm>
            <a:off x="96250" y="1865798"/>
            <a:ext cx="6099048" cy="4574286"/>
          </a:xfrm>
          <a:prstGeom prst="rect">
            <a:avLst/>
          </a:prstGeom>
        </p:spPr>
      </p:pic>
      <p:pic>
        <p:nvPicPr>
          <p:cNvPr id="2" name="Picture 1">
            <a:extLst>
              <a:ext uri="{FF2B5EF4-FFF2-40B4-BE49-F238E27FC236}">
                <a16:creationId xmlns:a16="http://schemas.microsoft.com/office/drawing/2014/main" id="{BA093BA3-5A5B-7F22-2A6D-7D227F9C3A36}"/>
              </a:ext>
            </a:extLst>
          </p:cNvPr>
          <p:cNvPicPr>
            <a:picLocks noChangeAspect="1"/>
          </p:cNvPicPr>
          <p:nvPr/>
        </p:nvPicPr>
        <p:blipFill>
          <a:blip r:embed="rId4"/>
          <a:stretch>
            <a:fillRect/>
          </a:stretch>
        </p:blipFill>
        <p:spPr>
          <a:xfrm>
            <a:off x="6092952" y="1865798"/>
            <a:ext cx="6099048" cy="4574286"/>
          </a:xfrm>
          <a:prstGeom prst="rect">
            <a:avLst/>
          </a:prstGeom>
        </p:spPr>
      </p:pic>
    </p:spTree>
    <p:extLst>
      <p:ext uri="{BB962C8B-B14F-4D97-AF65-F5344CB8AC3E}">
        <p14:creationId xmlns:p14="http://schemas.microsoft.com/office/powerpoint/2010/main" val="193497456"/>
      </p:ext>
    </p:extLst>
  </p:cSld>
  <p:clrMapOvr>
    <a:masterClrMapping/>
  </p:clrMapOvr>
</p:sld>
</file>

<file path=ppt/theme/theme1.xml><?xml version="1.0" encoding="utf-8"?>
<a:theme xmlns:a="http://schemas.openxmlformats.org/drawingml/2006/main" name="Office Theme">
  <a:themeElements>
    <a:clrScheme name="Andy">
      <a:dk1>
        <a:srgbClr val="000000"/>
      </a:dk1>
      <a:lt1>
        <a:srgbClr val="FFFFFF"/>
      </a:lt1>
      <a:dk2>
        <a:srgbClr val="44546A"/>
      </a:dk2>
      <a:lt2>
        <a:srgbClr val="E7E6E6"/>
      </a:lt2>
      <a:accent1>
        <a:srgbClr val="165F83"/>
      </a:accent1>
      <a:accent2>
        <a:srgbClr val="19A7CE"/>
      </a:accent2>
      <a:accent3>
        <a:srgbClr val="AFD3E2"/>
      </a:accent3>
      <a:accent4>
        <a:srgbClr val="F6F1F1"/>
      </a:accent4>
      <a:accent5>
        <a:srgbClr val="DD8FA9"/>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1260</TotalTime>
  <Words>668</Words>
  <Application>Microsoft Macintosh PowerPoint</Application>
  <PresentationFormat>Widescreen</PresentationFormat>
  <Paragraphs>116</Paragraphs>
  <Slides>16</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Calibri</vt:lpstr>
      <vt:lpstr>Wingdings</vt:lpstr>
      <vt:lpstr>Quattrocento Sans</vt:lpstr>
      <vt:lpstr>Arial</vt:lpstr>
      <vt:lpstr>Office Theme</vt:lpstr>
      <vt:lpstr>UAS-Based Observations of Surface Properties During SPLASH</vt:lpstr>
      <vt:lpstr>Traditional Surface Sensing</vt:lpstr>
      <vt:lpstr>Traditional Surface Sensing</vt:lpstr>
      <vt:lpstr>UAS/Sensor Systems and Deployment Timeline</vt:lpstr>
      <vt:lpstr>Evolution of Surface Albedo</vt:lpstr>
      <vt:lpstr>Influence of Dust on Snow</vt:lpstr>
      <vt:lpstr>Scale-Dependent Representative Albedo Values</vt:lpstr>
      <vt:lpstr>Scale-Dependent Representative Albedo Values</vt:lpstr>
      <vt:lpstr>Scale-Dependent Representative Albedo Values</vt:lpstr>
      <vt:lpstr>Albedo of Different Features</vt:lpstr>
      <vt:lpstr>Albedo of Treed Areas</vt:lpstr>
      <vt:lpstr>UAS/Sensor Systems and Deployment Timeline</vt:lpstr>
      <vt:lpstr>Advancing Technical Readiness</vt:lpstr>
      <vt:lpstr>Mapping Soil Moisture and Other Surface Properties</vt:lpstr>
      <vt:lpstr>Mapping Soil Moisture and Other Surface Properties</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UAS Obs of albedo and soil moisture (Gijs de Boer)</dc:title>
  <dc:creator>Andy</dc:creator>
  <cp:lastModifiedBy>Gijs de Boer</cp:lastModifiedBy>
  <cp:revision>4</cp:revision>
  <dcterms:created xsi:type="dcterms:W3CDTF">2023-06-19T15:38:09Z</dcterms:created>
  <dcterms:modified xsi:type="dcterms:W3CDTF">2023-11-03T04:08:48Z</dcterms:modified>
</cp:coreProperties>
</file>