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41" r:id="rId2"/>
    <p:sldId id="315" r:id="rId3"/>
    <p:sldId id="344" r:id="rId4"/>
    <p:sldId id="343" r:id="rId5"/>
    <p:sldId id="345" r:id="rId6"/>
    <p:sldId id="287" r:id="rId7"/>
    <p:sldId id="347" r:id="rId8"/>
    <p:sldId id="346" r:id="rId9"/>
    <p:sldId id="348" r:id="rId10"/>
    <p:sldId id="354" r:id="rId11"/>
    <p:sldId id="351" r:id="rId12"/>
    <p:sldId id="353" r:id="rId13"/>
    <p:sldId id="350" r:id="rId14"/>
    <p:sldId id="261" r:id="rId15"/>
    <p:sldId id="316" r:id="rId16"/>
    <p:sldId id="317" r:id="rId17"/>
    <p:sldId id="352" r:id="rId18"/>
    <p:sldId id="257" r:id="rId19"/>
    <p:sldId id="319" r:id="rId20"/>
    <p:sldId id="262" r:id="rId21"/>
    <p:sldId id="320" r:id="rId22"/>
    <p:sldId id="263" r:id="rId23"/>
    <p:sldId id="290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B01F25-FA18-E747-9CE2-3E7EE1492B44}" v="482" dt="2023-11-03T01:55:31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3"/>
    <p:restoredTop sz="94762"/>
  </p:normalViewPr>
  <p:slideViewPr>
    <p:cSldViewPr snapToGrid="0" snapToObjects="1">
      <p:cViewPr varScale="1">
        <p:scale>
          <a:sx n="106" d="100"/>
          <a:sy n="106" d="100"/>
        </p:scale>
        <p:origin x="20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ian\Library\CloudStorage\OneDrive-RMBL\Geospatial%20Modeling%20Platform\Projects\snow_dynamics\data\bill_barr_snow_11_2021_1_2022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bill_barr_snow_11_2021_1_2022!$D$1</c:f>
              <c:strCache>
                <c:ptCount val="1"/>
                <c:pt idx="0">
                  <c:v>Snow Depth (cm)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bill_barr_snow_11_2021_1_2022!$A$2:$A$93</c:f>
              <c:numCache>
                <c:formatCode>m/d/yy</c:formatCode>
                <c:ptCount val="92"/>
                <c:pt idx="0">
                  <c:v>44501</c:v>
                </c:pt>
                <c:pt idx="1">
                  <c:v>44502</c:v>
                </c:pt>
                <c:pt idx="2">
                  <c:v>44503</c:v>
                </c:pt>
                <c:pt idx="3">
                  <c:v>44504</c:v>
                </c:pt>
                <c:pt idx="4">
                  <c:v>44505</c:v>
                </c:pt>
                <c:pt idx="5">
                  <c:v>44506</c:v>
                </c:pt>
                <c:pt idx="6">
                  <c:v>44507</c:v>
                </c:pt>
                <c:pt idx="7">
                  <c:v>44508</c:v>
                </c:pt>
                <c:pt idx="8">
                  <c:v>44509</c:v>
                </c:pt>
                <c:pt idx="9">
                  <c:v>44510</c:v>
                </c:pt>
                <c:pt idx="10">
                  <c:v>44511</c:v>
                </c:pt>
                <c:pt idx="11">
                  <c:v>44512</c:v>
                </c:pt>
                <c:pt idx="12">
                  <c:v>44513</c:v>
                </c:pt>
                <c:pt idx="13">
                  <c:v>44514</c:v>
                </c:pt>
                <c:pt idx="14">
                  <c:v>44515</c:v>
                </c:pt>
                <c:pt idx="15">
                  <c:v>44516</c:v>
                </c:pt>
                <c:pt idx="16">
                  <c:v>44517</c:v>
                </c:pt>
                <c:pt idx="17">
                  <c:v>44518</c:v>
                </c:pt>
                <c:pt idx="18">
                  <c:v>44519</c:v>
                </c:pt>
                <c:pt idx="19">
                  <c:v>44520</c:v>
                </c:pt>
                <c:pt idx="20">
                  <c:v>44521</c:v>
                </c:pt>
                <c:pt idx="21">
                  <c:v>44522</c:v>
                </c:pt>
                <c:pt idx="22">
                  <c:v>44523</c:v>
                </c:pt>
                <c:pt idx="23">
                  <c:v>44524</c:v>
                </c:pt>
                <c:pt idx="24">
                  <c:v>44525</c:v>
                </c:pt>
                <c:pt idx="25">
                  <c:v>44526</c:v>
                </c:pt>
                <c:pt idx="26">
                  <c:v>44527</c:v>
                </c:pt>
                <c:pt idx="27">
                  <c:v>44528</c:v>
                </c:pt>
                <c:pt idx="28">
                  <c:v>44529</c:v>
                </c:pt>
                <c:pt idx="29">
                  <c:v>44530</c:v>
                </c:pt>
                <c:pt idx="30">
                  <c:v>44531</c:v>
                </c:pt>
                <c:pt idx="31">
                  <c:v>44532</c:v>
                </c:pt>
                <c:pt idx="32">
                  <c:v>44533</c:v>
                </c:pt>
                <c:pt idx="33">
                  <c:v>44534</c:v>
                </c:pt>
                <c:pt idx="34">
                  <c:v>44535</c:v>
                </c:pt>
                <c:pt idx="35">
                  <c:v>44536</c:v>
                </c:pt>
                <c:pt idx="36">
                  <c:v>44537</c:v>
                </c:pt>
                <c:pt idx="37">
                  <c:v>44538</c:v>
                </c:pt>
                <c:pt idx="38">
                  <c:v>44539</c:v>
                </c:pt>
                <c:pt idx="39">
                  <c:v>44540</c:v>
                </c:pt>
                <c:pt idx="40">
                  <c:v>44541</c:v>
                </c:pt>
                <c:pt idx="41">
                  <c:v>44542</c:v>
                </c:pt>
                <c:pt idx="42">
                  <c:v>44543</c:v>
                </c:pt>
                <c:pt idx="43">
                  <c:v>44544</c:v>
                </c:pt>
                <c:pt idx="44">
                  <c:v>44545</c:v>
                </c:pt>
                <c:pt idx="45">
                  <c:v>44546</c:v>
                </c:pt>
                <c:pt idx="46">
                  <c:v>44547</c:v>
                </c:pt>
                <c:pt idx="47">
                  <c:v>44548</c:v>
                </c:pt>
                <c:pt idx="48">
                  <c:v>44549</c:v>
                </c:pt>
                <c:pt idx="49">
                  <c:v>44550</c:v>
                </c:pt>
                <c:pt idx="50">
                  <c:v>44551</c:v>
                </c:pt>
                <c:pt idx="51">
                  <c:v>44552</c:v>
                </c:pt>
                <c:pt idx="52">
                  <c:v>44553</c:v>
                </c:pt>
                <c:pt idx="53">
                  <c:v>44554</c:v>
                </c:pt>
                <c:pt idx="54">
                  <c:v>44555</c:v>
                </c:pt>
                <c:pt idx="55">
                  <c:v>44556</c:v>
                </c:pt>
                <c:pt idx="56">
                  <c:v>44557</c:v>
                </c:pt>
                <c:pt idx="57">
                  <c:v>44558</c:v>
                </c:pt>
                <c:pt idx="58">
                  <c:v>44559</c:v>
                </c:pt>
                <c:pt idx="59">
                  <c:v>44560</c:v>
                </c:pt>
                <c:pt idx="60">
                  <c:v>44561</c:v>
                </c:pt>
                <c:pt idx="61">
                  <c:v>44562</c:v>
                </c:pt>
                <c:pt idx="62">
                  <c:v>44563</c:v>
                </c:pt>
                <c:pt idx="63">
                  <c:v>44564</c:v>
                </c:pt>
                <c:pt idx="64">
                  <c:v>44565</c:v>
                </c:pt>
                <c:pt idx="65">
                  <c:v>44566</c:v>
                </c:pt>
                <c:pt idx="66">
                  <c:v>44567</c:v>
                </c:pt>
                <c:pt idx="67">
                  <c:v>44568</c:v>
                </c:pt>
                <c:pt idx="68">
                  <c:v>44569</c:v>
                </c:pt>
                <c:pt idx="69">
                  <c:v>44570</c:v>
                </c:pt>
                <c:pt idx="70">
                  <c:v>44571</c:v>
                </c:pt>
                <c:pt idx="71">
                  <c:v>44572</c:v>
                </c:pt>
                <c:pt idx="72">
                  <c:v>44573</c:v>
                </c:pt>
                <c:pt idx="73">
                  <c:v>44574</c:v>
                </c:pt>
                <c:pt idx="74">
                  <c:v>44575</c:v>
                </c:pt>
                <c:pt idx="75">
                  <c:v>44576</c:v>
                </c:pt>
                <c:pt idx="76">
                  <c:v>44577</c:v>
                </c:pt>
                <c:pt idx="77">
                  <c:v>44578</c:v>
                </c:pt>
                <c:pt idx="78">
                  <c:v>44579</c:v>
                </c:pt>
                <c:pt idx="79">
                  <c:v>44580</c:v>
                </c:pt>
                <c:pt idx="80">
                  <c:v>44581</c:v>
                </c:pt>
                <c:pt idx="81">
                  <c:v>44582</c:v>
                </c:pt>
                <c:pt idx="82">
                  <c:v>44583</c:v>
                </c:pt>
                <c:pt idx="83">
                  <c:v>44584</c:v>
                </c:pt>
                <c:pt idx="84">
                  <c:v>44585</c:v>
                </c:pt>
                <c:pt idx="85">
                  <c:v>44586</c:v>
                </c:pt>
                <c:pt idx="86">
                  <c:v>44587</c:v>
                </c:pt>
                <c:pt idx="87">
                  <c:v>44588</c:v>
                </c:pt>
                <c:pt idx="88">
                  <c:v>44589</c:v>
                </c:pt>
                <c:pt idx="89">
                  <c:v>44590</c:v>
                </c:pt>
                <c:pt idx="90">
                  <c:v>44591</c:v>
                </c:pt>
                <c:pt idx="91">
                  <c:v>44592</c:v>
                </c:pt>
              </c:numCache>
            </c:numRef>
          </c:cat>
          <c:val>
            <c:numRef>
              <c:f>bill_barr_snow_11_2021_1_2022!$D$2:$D$93</c:f>
              <c:numCache>
                <c:formatCode>General</c:formatCode>
                <c:ptCount val="92"/>
                <c:pt idx="0">
                  <c:v>0</c:v>
                </c:pt>
                <c:pt idx="1">
                  <c:v>5</c:v>
                </c:pt>
                <c:pt idx="2">
                  <c:v>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11</c:v>
                </c:pt>
                <c:pt idx="10">
                  <c:v>10</c:v>
                </c:pt>
                <c:pt idx="11">
                  <c:v>8</c:v>
                </c:pt>
                <c:pt idx="12">
                  <c:v>5</c:v>
                </c:pt>
                <c:pt idx="13">
                  <c:v>3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3</c:v>
                </c:pt>
                <c:pt idx="20">
                  <c:v>3</c:v>
                </c:pt>
                <c:pt idx="21">
                  <c:v>2</c:v>
                </c:pt>
                <c:pt idx="22">
                  <c:v>0</c:v>
                </c:pt>
                <c:pt idx="23">
                  <c:v>8</c:v>
                </c:pt>
                <c:pt idx="24">
                  <c:v>8</c:v>
                </c:pt>
                <c:pt idx="25">
                  <c:v>7</c:v>
                </c:pt>
                <c:pt idx="26">
                  <c:v>6</c:v>
                </c:pt>
                <c:pt idx="27">
                  <c:v>6</c:v>
                </c:pt>
                <c:pt idx="28">
                  <c:v>5</c:v>
                </c:pt>
                <c:pt idx="29">
                  <c:v>4</c:v>
                </c:pt>
                <c:pt idx="30">
                  <c:v>4</c:v>
                </c:pt>
                <c:pt idx="31">
                  <c:v>3</c:v>
                </c:pt>
                <c:pt idx="32">
                  <c:v>3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10</c:v>
                </c:pt>
                <c:pt idx="37">
                  <c:v>14</c:v>
                </c:pt>
                <c:pt idx="38">
                  <c:v>31</c:v>
                </c:pt>
                <c:pt idx="39">
                  <c:v>65</c:v>
                </c:pt>
                <c:pt idx="40">
                  <c:v>59</c:v>
                </c:pt>
                <c:pt idx="41">
                  <c:v>55</c:v>
                </c:pt>
                <c:pt idx="42">
                  <c:v>51</c:v>
                </c:pt>
                <c:pt idx="43">
                  <c:v>48</c:v>
                </c:pt>
                <c:pt idx="44">
                  <c:v>52</c:v>
                </c:pt>
                <c:pt idx="45">
                  <c:v>48</c:v>
                </c:pt>
                <c:pt idx="46">
                  <c:v>48</c:v>
                </c:pt>
                <c:pt idx="47">
                  <c:v>46</c:v>
                </c:pt>
                <c:pt idx="48">
                  <c:v>46</c:v>
                </c:pt>
                <c:pt idx="49">
                  <c:v>45</c:v>
                </c:pt>
                <c:pt idx="50">
                  <c:v>43</c:v>
                </c:pt>
                <c:pt idx="51">
                  <c:v>43</c:v>
                </c:pt>
                <c:pt idx="52">
                  <c:v>55</c:v>
                </c:pt>
                <c:pt idx="53">
                  <c:v>106</c:v>
                </c:pt>
                <c:pt idx="54">
                  <c:v>103</c:v>
                </c:pt>
                <c:pt idx="55">
                  <c:v>98</c:v>
                </c:pt>
                <c:pt idx="56">
                  <c:v>106</c:v>
                </c:pt>
                <c:pt idx="57">
                  <c:v>109</c:v>
                </c:pt>
                <c:pt idx="58">
                  <c:v>118</c:v>
                </c:pt>
                <c:pt idx="59">
                  <c:v>132</c:v>
                </c:pt>
                <c:pt idx="60">
                  <c:v>173</c:v>
                </c:pt>
                <c:pt idx="61">
                  <c:v>155</c:v>
                </c:pt>
                <c:pt idx="62">
                  <c:v>147</c:v>
                </c:pt>
                <c:pt idx="63">
                  <c:v>141</c:v>
                </c:pt>
                <c:pt idx="64">
                  <c:v>131</c:v>
                </c:pt>
                <c:pt idx="65">
                  <c:v>126</c:v>
                </c:pt>
                <c:pt idx="66">
                  <c:v>125</c:v>
                </c:pt>
                <c:pt idx="67">
                  <c:v>122</c:v>
                </c:pt>
                <c:pt idx="68">
                  <c:v>135</c:v>
                </c:pt>
                <c:pt idx="69">
                  <c:v>130</c:v>
                </c:pt>
                <c:pt idx="70">
                  <c:v>127</c:v>
                </c:pt>
                <c:pt idx="71">
                  <c:v>124</c:v>
                </c:pt>
                <c:pt idx="72">
                  <c:v>122</c:v>
                </c:pt>
                <c:pt idx="73">
                  <c:v>120</c:v>
                </c:pt>
                <c:pt idx="74">
                  <c:v>118</c:v>
                </c:pt>
                <c:pt idx="75">
                  <c:v>116</c:v>
                </c:pt>
                <c:pt idx="76">
                  <c:v>114</c:v>
                </c:pt>
                <c:pt idx="77">
                  <c:v>113</c:v>
                </c:pt>
                <c:pt idx="78">
                  <c:v>112</c:v>
                </c:pt>
                <c:pt idx="79">
                  <c:v>111</c:v>
                </c:pt>
                <c:pt idx="80">
                  <c:v>109</c:v>
                </c:pt>
                <c:pt idx="81">
                  <c:v>112</c:v>
                </c:pt>
                <c:pt idx="82">
                  <c:v>114</c:v>
                </c:pt>
                <c:pt idx="83">
                  <c:v>113</c:v>
                </c:pt>
                <c:pt idx="84">
                  <c:v>112</c:v>
                </c:pt>
                <c:pt idx="85">
                  <c:v>112</c:v>
                </c:pt>
                <c:pt idx="86">
                  <c:v>111</c:v>
                </c:pt>
                <c:pt idx="87">
                  <c:v>110</c:v>
                </c:pt>
                <c:pt idx="88">
                  <c:v>109</c:v>
                </c:pt>
                <c:pt idx="89">
                  <c:v>108</c:v>
                </c:pt>
                <c:pt idx="90">
                  <c:v>108</c:v>
                </c:pt>
                <c:pt idx="91">
                  <c:v>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91-A444-B241-EBF4F220D5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6764159"/>
        <c:axId val="88036607"/>
      </c:lineChart>
      <c:dateAx>
        <c:axId val="96764159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036607"/>
        <c:crosses val="autoZero"/>
        <c:auto val="1"/>
        <c:lblOffset val="100"/>
        <c:baseTimeUnit val="days"/>
      </c:dateAx>
      <c:valAx>
        <c:axId val="8803660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6415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BA5BC-7258-7944-8888-44489F8722AC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9712F-B4C7-0B46-86ED-76BD335F0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2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9712F-B4C7-0B46-86ED-76BD335F0D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6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19A7D-12A2-8C4B-945D-9CDC7E8F5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6B18F-B817-834C-AC9E-53AD8AF17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46B78-0D70-7142-95D7-16907F7A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B312-0323-2A43-BF20-B7D6979F7DAA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F2E39-D030-084D-9C03-D9CDAC28B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C472D-8C76-584B-87C2-39DFB23D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C9D1-E1F7-5A45-9B33-7A107AC1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95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85E77-C5D9-B548-815C-1DA5BE3C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6B4F8E-9B32-A34E-8E7D-E5AC4EFBD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05998-2277-D840-BDFE-AFE74CE2C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B312-0323-2A43-BF20-B7D6979F7DAA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602C7-30C7-484B-A94D-F63952051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DACD8-16FB-2346-B45A-F166AFC2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C9D1-E1F7-5A45-9B33-7A107AC1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3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581C79-758A-5C41-AAC0-910D23562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CA3C5E-AA5A-9346-80EF-4ABB1190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6511F-24B0-D846-8AE3-2508417B7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B312-0323-2A43-BF20-B7D6979F7DAA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A59B5-7610-8947-90A8-0A13CF54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ADDF2-7D06-5543-961D-D4EE4E62B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C9D1-E1F7-5A45-9B33-7A107AC1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200C9-190D-D742-922E-BFEC36F7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A779-4A61-494A-BA89-5AB8434D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9ECB4-7BF2-DB46-9DD2-FCFC8902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B312-0323-2A43-BF20-B7D6979F7DAA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2D5F2-BA5A-4048-A645-44391AE43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36460-29AE-AD4B-81A4-B8A2C44D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C9D1-E1F7-5A45-9B33-7A107AC1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7080A-4CC9-254D-9077-E703FF4DE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65BB9-2857-B749-B529-A0C827D00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F5B5F-B08B-6C4F-A749-62C72804A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B312-0323-2A43-BF20-B7D6979F7DAA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31968-A896-2843-90C9-87BD19A0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96E40-719D-904C-904E-89E3AA84B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C9D1-E1F7-5A45-9B33-7A107AC1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DC50B-1D52-0841-9C23-5C0E2FEC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FD648-1E58-644E-A480-53BB586EF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B152A-ED59-EA4B-A56C-CE0CFB1B1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7A78C-3EA2-CD47-B7B1-E2EC86EC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B312-0323-2A43-BF20-B7D6979F7DAA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413FF-4967-BF40-AAA8-AEABA1E5E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2C3DD-4552-5442-B55A-F05AAB2E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C9D1-E1F7-5A45-9B33-7A107AC1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3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C9AF0-BD37-0341-8D61-BEEB8ED4A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54FDC-702F-014B-BA96-6B783E7F3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2F8DF-6589-8D40-BF08-E801045F9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44849A-EEDF-394E-9745-B552BD76A0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516083-2F9F-3342-AA17-DFED67822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99EF9E-5916-9942-B419-BCA57370D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B312-0323-2A43-BF20-B7D6979F7DAA}" type="datetimeFigureOut">
              <a:rPr lang="en-US" smtClean="0"/>
              <a:t>11/2/23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967409-E2D5-294E-BC46-808BD24B7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1E494E-0C6F-884F-B7C3-EC683AD9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C9D1-E1F7-5A45-9B33-7A107AC1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90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41AE-D338-6947-ACD3-3C566A31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4F76F3-EFFD-F145-A7BC-6630EAFC8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B312-0323-2A43-BF20-B7D6979F7DAA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A3159-C435-4248-B6A6-2FD0EB520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DE87B-C2FB-C546-84C6-234BE89C2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C9D1-E1F7-5A45-9B33-7A107AC1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2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1D844F-9498-254D-97D4-AD25F5C04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B312-0323-2A43-BF20-B7D6979F7DAA}" type="datetimeFigureOut">
              <a:rPr lang="en-US" smtClean="0"/>
              <a:t>11/2/23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12B61E-2EF2-CB44-89AB-0BA9AFBA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0E220-C1A9-6F4F-9723-52221CA72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C9D1-E1F7-5A45-9B33-7A107AC1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2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593C7-0FBB-9B45-B8C0-DDFD081B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63232-8C89-804F-8FFC-A2F5EB6FE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97038-085D-884E-A62B-6FE39EB9B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B65BD-3112-AC4F-921C-45439868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B312-0323-2A43-BF20-B7D6979F7DAA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E1358-A32C-0941-8622-1DE2552B9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5DB1-587A-7246-A216-793D759F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C9D1-E1F7-5A45-9B33-7A107AC1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32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DB90A-BBC5-404D-AD3F-78926C692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270FA7-3870-364B-9735-F4A7F69592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89261-D8DA-DA4B-9A38-82E29C59B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4223B-DB35-624A-80B3-A025F6E86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B312-0323-2A43-BF20-B7D6979F7DAA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C0C8F-4C4E-3F4C-8294-8E1D5AA21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C0921-FE8F-694A-AEAF-5B3CF307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C9D1-E1F7-5A45-9B33-7A107AC1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2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23423-3D77-0942-94D0-9A2A08A9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7E320-AA72-FB44-9CC1-68D75D1EF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4DE72-C0EB-DC4D-8DA7-F9E775B38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FB312-0323-2A43-BF20-B7D6979F7DAA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227D6-5E1D-D848-A6C6-B952847A2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E4A2B-03AA-6A47-AA9B-9547B2B9D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0C9D1-E1F7-5A45-9B33-7A107AC18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9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plant.org/" TargetMode="External"/><Relationship Id="rId2" Type="http://schemas.openxmlformats.org/officeDocument/2006/relationships/hyperlink" Target="mailto:ikb@rmbl.or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CP_0313">
            <a:extLst>
              <a:ext uri="{FF2B5EF4-FFF2-40B4-BE49-F238E27FC236}">
                <a16:creationId xmlns:a16="http://schemas.microsoft.com/office/drawing/2014/main" id="{857217FB-376F-808F-DF0F-DF4ACDAAED32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CA1678-3931-C31C-C680-77EB05762611}"/>
              </a:ext>
            </a:extLst>
          </p:cNvPr>
          <p:cNvSpPr/>
          <p:nvPr/>
        </p:nvSpPr>
        <p:spPr>
          <a:xfrm>
            <a:off x="1492443" y="2060182"/>
            <a:ext cx="10054515" cy="1517195"/>
          </a:xfrm>
          <a:prstGeom prst="rect">
            <a:avLst/>
          </a:prstGeom>
          <a:solidFill>
            <a:schemeClr val="bg1">
              <a:lumMod val="75000"/>
              <a:alpha val="4995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63FF6-6CC0-24FF-3069-EFF825137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9600" y="2452902"/>
            <a:ext cx="8449879" cy="915994"/>
          </a:xfrm>
        </p:spPr>
        <p:txBody>
          <a:bodyPr>
            <a:noAutofit/>
          </a:bodyPr>
          <a:lstStyle/>
          <a:p>
            <a:r>
              <a:rPr lang="en-US" sz="3600" dirty="0"/>
              <a:t>Tracking Fine-scale Land Surface </a:t>
            </a:r>
            <a:br>
              <a:rPr lang="en-US" sz="3600" dirty="0"/>
            </a:br>
            <a:r>
              <a:rPr lang="en-US" sz="3600" dirty="0"/>
              <a:t>Dynamics Using UAS Imagery</a:t>
            </a:r>
          </a:p>
        </p:txBody>
      </p:sp>
      <p:pic>
        <p:nvPicPr>
          <p:cNvPr id="6" name="Picture 5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1B85840D-C927-C3D8-2E73-2367C2DFB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" r="2516"/>
          <a:stretch/>
        </p:blipFill>
        <p:spPr>
          <a:xfrm>
            <a:off x="866192" y="2060181"/>
            <a:ext cx="2968347" cy="15171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7F1371-715E-5E96-9827-8A6C0D0C83C7}"/>
              </a:ext>
            </a:extLst>
          </p:cNvPr>
          <p:cNvSpPr/>
          <p:nvPr/>
        </p:nvSpPr>
        <p:spPr>
          <a:xfrm>
            <a:off x="5976771" y="3779970"/>
            <a:ext cx="3270421" cy="934695"/>
          </a:xfrm>
          <a:prstGeom prst="rect">
            <a:avLst/>
          </a:prstGeom>
          <a:solidFill>
            <a:schemeClr val="bg1">
              <a:lumMod val="75000"/>
              <a:alpha val="503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0758913-9588-EDB6-5C98-2090B8CE24B9}"/>
              </a:ext>
            </a:extLst>
          </p:cNvPr>
          <p:cNvSpPr txBox="1">
            <a:spLocks/>
          </p:cNvSpPr>
          <p:nvPr/>
        </p:nvSpPr>
        <p:spPr>
          <a:xfrm>
            <a:off x="5483529" y="3878481"/>
            <a:ext cx="4256904" cy="907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Ian Breckheimer, PhD </a:t>
            </a:r>
          </a:p>
          <a:p>
            <a:r>
              <a:rPr lang="en-US" sz="2000" dirty="0"/>
              <a:t>Research Scientist, RMBL</a:t>
            </a:r>
          </a:p>
        </p:txBody>
      </p:sp>
    </p:spTree>
    <p:extLst>
      <p:ext uri="{BB962C8B-B14F-4D97-AF65-F5344CB8AC3E}">
        <p14:creationId xmlns:p14="http://schemas.microsoft.com/office/powerpoint/2010/main" val="1110958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3268645-DAAA-6684-E68D-F162CDE37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33" y="-2304047"/>
            <a:ext cx="12456695" cy="934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64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2D9372-77DB-0450-DC84-0DF175C9E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15191"/>
            <a:ext cx="4152192" cy="53660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3FB4795-B49D-1CCA-92C9-851C1037A16C}"/>
              </a:ext>
            </a:extLst>
          </p:cNvPr>
          <p:cNvSpPr txBox="1">
            <a:spLocks/>
          </p:cNvSpPr>
          <p:nvPr/>
        </p:nvSpPr>
        <p:spPr>
          <a:xfrm>
            <a:off x="838200" y="341063"/>
            <a:ext cx="10515600" cy="874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/>
              <a:t>Water-limited Seasonal Pattern?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5154AF-14BF-C175-1ECA-78829EB5E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746" y="1576138"/>
            <a:ext cx="4370768" cy="46822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FF5E91-5EDE-A913-8BF5-2B18D9A45EA9}"/>
              </a:ext>
            </a:extLst>
          </p:cNvPr>
          <p:cNvSpPr txBox="1"/>
          <p:nvPr/>
        </p:nvSpPr>
        <p:spPr>
          <a:xfrm>
            <a:off x="0" y="6540220"/>
            <a:ext cx="2609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Breckheimer</a:t>
            </a:r>
            <a:r>
              <a:rPr lang="en-US" dirty="0"/>
              <a:t> et al. </a:t>
            </a:r>
            <a:r>
              <a:rPr lang="en-US" i="1" dirty="0"/>
              <a:t>in prep</a:t>
            </a:r>
          </a:p>
        </p:txBody>
      </p:sp>
    </p:spTree>
    <p:extLst>
      <p:ext uri="{BB962C8B-B14F-4D97-AF65-F5344CB8AC3E}">
        <p14:creationId xmlns:p14="http://schemas.microsoft.com/office/powerpoint/2010/main" val="52459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F03382-D4D5-7A0F-E1F6-33677734D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16589" cy="812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39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DA52F4-E168-0040-6F84-168F5C4DE333}"/>
              </a:ext>
            </a:extLst>
          </p:cNvPr>
          <p:cNvGrpSpPr/>
          <p:nvPr/>
        </p:nvGrpSpPr>
        <p:grpSpPr>
          <a:xfrm>
            <a:off x="433140" y="505322"/>
            <a:ext cx="3492733" cy="6307977"/>
            <a:chOff x="433140" y="505322"/>
            <a:chExt cx="3492733" cy="6307977"/>
          </a:xfrm>
        </p:grpSpPr>
        <p:pic>
          <p:nvPicPr>
            <p:cNvPr id="5" name="Picture 4" descr="A group of maps with different colors&#10;&#10;Description automatically generated">
              <a:extLst>
                <a:ext uri="{FF2B5EF4-FFF2-40B4-BE49-F238E27FC236}">
                  <a16:creationId xmlns:a16="http://schemas.microsoft.com/office/drawing/2014/main" id="{D15F622B-A44B-0B68-CD0E-ECF9A0DAC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1444"/>
            <a:stretch/>
          </p:blipFill>
          <p:spPr>
            <a:xfrm>
              <a:off x="433140" y="505322"/>
              <a:ext cx="3260555" cy="6307977"/>
            </a:xfrm>
            <a:prstGeom prst="rect">
              <a:avLst/>
            </a:prstGeom>
          </p:spPr>
        </p:pic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00FEB9E6-8B8D-2442-8F22-18D50F94B782}"/>
                </a:ext>
              </a:extLst>
            </p:cNvPr>
            <p:cNvSpPr/>
            <p:nvPr/>
          </p:nvSpPr>
          <p:spPr>
            <a:xfrm flipH="1" flipV="1">
              <a:off x="2827421" y="1483428"/>
              <a:ext cx="1098452" cy="2586789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BA4D2B-97A5-9798-339F-F0ACD81F3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589"/>
            <a:ext cx="10515600" cy="874128"/>
          </a:xfrm>
        </p:spPr>
        <p:txBody>
          <a:bodyPr/>
          <a:lstStyle/>
          <a:p>
            <a:r>
              <a:rPr lang="en-US" i="1" dirty="0"/>
              <a:t>ECOR Footprint Representativeness?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D3437-5741-51E2-A864-2859B9F79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466" y="1483428"/>
            <a:ext cx="5896334" cy="4664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16DE1C-B974-58D4-CB46-D32300E95FCF}"/>
              </a:ext>
            </a:extLst>
          </p:cNvPr>
          <p:cNvSpPr txBox="1"/>
          <p:nvPr/>
        </p:nvSpPr>
        <p:spPr>
          <a:xfrm>
            <a:off x="3280056" y="5501805"/>
            <a:ext cx="1059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ECOR</a:t>
            </a:r>
          </a:p>
          <a:p>
            <a:r>
              <a:rPr lang="en-US" dirty="0"/>
              <a:t>Footprint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DC7402-CC15-9FE8-806C-4587E990E577}"/>
              </a:ext>
            </a:extLst>
          </p:cNvPr>
          <p:cNvSpPr txBox="1"/>
          <p:nvPr/>
        </p:nvSpPr>
        <p:spPr>
          <a:xfrm>
            <a:off x="3163966" y="1819974"/>
            <a:ext cx="117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Landscape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8B94C8-B28C-0954-420C-199CBCBF74B3}"/>
              </a:ext>
            </a:extLst>
          </p:cNvPr>
          <p:cNvSpPr/>
          <p:nvPr/>
        </p:nvSpPr>
        <p:spPr>
          <a:xfrm>
            <a:off x="2081465" y="5129631"/>
            <a:ext cx="794082" cy="7977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AF828F-ABCD-9323-5D35-8F721E701ADB}"/>
              </a:ext>
            </a:extLst>
          </p:cNvPr>
          <p:cNvSpPr txBox="1"/>
          <p:nvPr/>
        </p:nvSpPr>
        <p:spPr>
          <a:xfrm>
            <a:off x="9582824" y="6488668"/>
            <a:ext cx="2609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Breckheimer</a:t>
            </a:r>
            <a:r>
              <a:rPr lang="en-US" dirty="0"/>
              <a:t> et al. </a:t>
            </a:r>
            <a:r>
              <a:rPr lang="en-US" i="1" dirty="0"/>
              <a:t>in prep</a:t>
            </a:r>
          </a:p>
        </p:txBody>
      </p:sp>
    </p:spTree>
    <p:extLst>
      <p:ext uri="{BB962C8B-B14F-4D97-AF65-F5344CB8AC3E}">
        <p14:creationId xmlns:p14="http://schemas.microsoft.com/office/powerpoint/2010/main" val="3195449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D959E-717C-E342-A38B-317C2DCB9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leaf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24DC6DC-952B-8642-907F-AA983B078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E4533A-375D-584F-AD51-D6004D918D05}"/>
              </a:ext>
            </a:extLst>
          </p:cNvPr>
          <p:cNvSpPr txBox="1"/>
          <p:nvPr/>
        </p:nvSpPr>
        <p:spPr>
          <a:xfrm>
            <a:off x="1292087" y="797073"/>
            <a:ext cx="3435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itchFamily="2" charset="0"/>
                <a:cs typeface="Futura Medium" panose="020B0602020204020303" pitchFamily="34" charset="-79"/>
              </a:rPr>
              <a:t>What about thermal IR?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125B19-A88A-9147-B4F3-0882A5A31A6C}"/>
              </a:ext>
            </a:extLst>
          </p:cNvPr>
          <p:cNvGrpSpPr/>
          <p:nvPr/>
        </p:nvGrpSpPr>
        <p:grpSpPr>
          <a:xfrm>
            <a:off x="6492089" y="5521081"/>
            <a:ext cx="1951024" cy="307777"/>
            <a:chOff x="3105856" y="5023054"/>
            <a:chExt cx="1951024" cy="3077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4879DB-D1E4-A74A-A13D-440B4969940D}"/>
                </a:ext>
              </a:extLst>
            </p:cNvPr>
            <p:cNvSpPr/>
            <p:nvPr/>
          </p:nvSpPr>
          <p:spPr>
            <a:xfrm>
              <a:off x="3105856" y="5139336"/>
              <a:ext cx="1123122" cy="75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0EC727-6435-3A4E-AADF-32B4A279F6E9}"/>
                </a:ext>
              </a:extLst>
            </p:cNvPr>
            <p:cNvSpPr txBox="1"/>
            <p:nvPr/>
          </p:nvSpPr>
          <p:spPr>
            <a:xfrm>
              <a:off x="4228978" y="5023054"/>
              <a:ext cx="8279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" pitchFamily="2" charset="0"/>
                </a:rPr>
                <a:t>100 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F8D5D9-3F2F-354E-91FD-781433E59A03}"/>
              </a:ext>
            </a:extLst>
          </p:cNvPr>
          <p:cNvGrpSpPr/>
          <p:nvPr/>
        </p:nvGrpSpPr>
        <p:grpSpPr>
          <a:xfrm>
            <a:off x="3667417" y="4920132"/>
            <a:ext cx="714022" cy="457200"/>
            <a:chOff x="6427136" y="5405524"/>
            <a:chExt cx="714022" cy="457200"/>
          </a:xfrm>
        </p:grpSpPr>
        <p:sp>
          <p:nvSpPr>
            <p:cNvPr id="11" name="Chevron 10">
              <a:extLst>
                <a:ext uri="{FF2B5EF4-FFF2-40B4-BE49-F238E27FC236}">
                  <a16:creationId xmlns:a16="http://schemas.microsoft.com/office/drawing/2014/main" id="{E3F3DB49-AE55-3141-8877-6FC985A60D0F}"/>
                </a:ext>
              </a:extLst>
            </p:cNvPr>
            <p:cNvSpPr/>
            <p:nvPr/>
          </p:nvSpPr>
          <p:spPr>
            <a:xfrm rot="12334300">
              <a:off x="6427136" y="5413867"/>
              <a:ext cx="345989" cy="18535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409B53-0455-C946-A868-FE4A993176BA}"/>
                </a:ext>
              </a:extLst>
            </p:cNvPr>
            <p:cNvSpPr txBox="1"/>
            <p:nvPr/>
          </p:nvSpPr>
          <p:spPr>
            <a:xfrm rot="17730965">
              <a:off x="6727892" y="544945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N</a:t>
              </a:r>
            </a:p>
          </p:txBody>
        </p:sp>
      </p:grp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47A7E5-8264-D747-8493-B16BE9D61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85" b="37651"/>
          <a:stretch/>
        </p:blipFill>
        <p:spPr>
          <a:xfrm>
            <a:off x="7053650" y="1446814"/>
            <a:ext cx="2362200" cy="96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1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32E68-DB82-4542-9F4D-419487DBF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5694C-74CF-9D41-802E-9428A6FE1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m-scale variability in vegetation seasonal dynamics (30 – 60 days in a small landscape.</a:t>
            </a:r>
          </a:p>
          <a:p>
            <a:endParaRPr lang="en-US" dirty="0"/>
          </a:p>
          <a:p>
            <a:r>
              <a:rPr lang="en-US" dirty="0"/>
              <a:t>Latent heat fluxes closely match vegetation seasonal greenness pattern. Spectral proxies might work well for meadows.</a:t>
            </a:r>
          </a:p>
          <a:p>
            <a:endParaRPr lang="en-US" dirty="0"/>
          </a:p>
          <a:p>
            <a:r>
              <a:rPr lang="en-US" dirty="0"/>
              <a:t>Gothic ECOR is representative of landscape for start-of-season, but not end-of-season.</a:t>
            </a:r>
          </a:p>
        </p:txBody>
      </p:sp>
    </p:spTree>
    <p:extLst>
      <p:ext uri="{BB962C8B-B14F-4D97-AF65-F5344CB8AC3E}">
        <p14:creationId xmlns:p14="http://schemas.microsoft.com/office/powerpoint/2010/main" val="78111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87D9-B795-CB43-B71E-2D8B6BB57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0FC83A-E309-1244-A73D-B7315DFAB983}"/>
              </a:ext>
            </a:extLst>
          </p:cNvPr>
          <p:cNvSpPr txBox="1">
            <a:spLocks/>
          </p:cNvSpPr>
          <p:nvPr/>
        </p:nvSpPr>
        <p:spPr>
          <a:xfrm>
            <a:off x="4466529" y="2566010"/>
            <a:ext cx="3236343" cy="825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Contact Me: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2FD1F4-CBE1-8941-A505-3724178DCE62}"/>
              </a:ext>
            </a:extLst>
          </p:cNvPr>
          <p:cNvSpPr txBox="1"/>
          <p:nvPr/>
        </p:nvSpPr>
        <p:spPr>
          <a:xfrm>
            <a:off x="4124213" y="3230479"/>
            <a:ext cx="39435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Ian Breckheimer</a:t>
            </a:r>
          </a:p>
          <a:p>
            <a:pPr algn="ctr"/>
            <a:r>
              <a:rPr lang="en-US" dirty="0">
                <a:hlinkClick r:id="rId2"/>
              </a:rPr>
              <a:t>ikb@rmbl.org</a:t>
            </a:r>
            <a:r>
              <a:rPr lang="en-US" dirty="0"/>
              <a:t> 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Github</a:t>
            </a:r>
            <a:r>
              <a:rPr lang="en-US" dirty="0"/>
              <a:t>: @</a:t>
            </a:r>
            <a:r>
              <a:rPr lang="en-US" dirty="0" err="1"/>
              <a:t>ibreckhe</a:t>
            </a:r>
            <a:endParaRPr lang="en-US" dirty="0"/>
          </a:p>
          <a:p>
            <a:pPr algn="ctr"/>
            <a:r>
              <a:rPr lang="en-US" dirty="0" err="1"/>
              <a:t>Mastadon</a:t>
            </a:r>
            <a:r>
              <a:rPr lang="en-US" dirty="0"/>
              <a:t>: </a:t>
            </a:r>
            <a:r>
              <a:rPr lang="en-US" dirty="0" err="1"/>
              <a:t>tinyplant@mapstodon.space</a:t>
            </a:r>
            <a:endParaRPr lang="en-US" dirty="0"/>
          </a:p>
          <a:p>
            <a:pPr algn="ctr"/>
            <a:r>
              <a:rPr lang="en-US" dirty="0"/>
              <a:t>Website: </a:t>
            </a:r>
            <a:r>
              <a:rPr lang="en-US" dirty="0">
                <a:hlinkClick r:id="rId3"/>
              </a:rPr>
              <a:t>https://tinyplant.org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8926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9D31C-54FC-AE72-474C-34F17E6E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716" y="2494714"/>
            <a:ext cx="10515600" cy="1325563"/>
          </a:xfrm>
        </p:spPr>
        <p:txBody>
          <a:bodyPr/>
          <a:lstStyle/>
          <a:p>
            <a:r>
              <a:rPr lang="en-US" dirty="0"/>
              <a:t>Supplemental Slides</a:t>
            </a:r>
          </a:p>
        </p:txBody>
      </p:sp>
    </p:spTree>
    <p:extLst>
      <p:ext uri="{BB962C8B-B14F-4D97-AF65-F5344CB8AC3E}">
        <p14:creationId xmlns:p14="http://schemas.microsoft.com/office/powerpoint/2010/main" val="746699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51A4E-081F-2341-9D03-2D51CBB71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83E401-9069-C24B-9D49-175EB8130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63D4F4-F019-8146-B345-533C65AEE64A}"/>
              </a:ext>
            </a:extLst>
          </p:cNvPr>
          <p:cNvSpPr txBox="1"/>
          <p:nvPr/>
        </p:nvSpPr>
        <p:spPr>
          <a:xfrm>
            <a:off x="1292087" y="797073"/>
            <a:ext cx="2375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itchFamily="2" charset="0"/>
                <a:cs typeface="Futura Medium" panose="020B0602020204020303" pitchFamily="34" charset="-79"/>
              </a:rPr>
              <a:t>RGB True Color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5F0E26-D9A7-9A45-8EB0-6E4DF431468A}"/>
              </a:ext>
            </a:extLst>
          </p:cNvPr>
          <p:cNvGrpSpPr/>
          <p:nvPr/>
        </p:nvGrpSpPr>
        <p:grpSpPr>
          <a:xfrm>
            <a:off x="6492089" y="5521081"/>
            <a:ext cx="1951024" cy="307777"/>
            <a:chOff x="3105856" y="5023054"/>
            <a:chExt cx="1951024" cy="3077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F708D2-8B0B-2747-B0BF-154CFAFC15BF}"/>
                </a:ext>
              </a:extLst>
            </p:cNvPr>
            <p:cNvSpPr/>
            <p:nvPr/>
          </p:nvSpPr>
          <p:spPr>
            <a:xfrm>
              <a:off x="3105856" y="5139336"/>
              <a:ext cx="1123122" cy="75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5E9DA5-EA73-054E-BE69-669243DA20AA}"/>
                </a:ext>
              </a:extLst>
            </p:cNvPr>
            <p:cNvSpPr txBox="1"/>
            <p:nvPr/>
          </p:nvSpPr>
          <p:spPr>
            <a:xfrm>
              <a:off x="4228978" y="5023054"/>
              <a:ext cx="8279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" pitchFamily="2" charset="0"/>
                </a:rPr>
                <a:t>100 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6BB65D-F99A-E841-8318-3608E9CB29AB}"/>
              </a:ext>
            </a:extLst>
          </p:cNvPr>
          <p:cNvGrpSpPr/>
          <p:nvPr/>
        </p:nvGrpSpPr>
        <p:grpSpPr>
          <a:xfrm>
            <a:off x="3667417" y="4920132"/>
            <a:ext cx="714022" cy="457200"/>
            <a:chOff x="6427136" y="5405524"/>
            <a:chExt cx="714022" cy="457200"/>
          </a:xfrm>
        </p:grpSpPr>
        <p:sp>
          <p:nvSpPr>
            <p:cNvPr id="9" name="Chevron 8">
              <a:extLst>
                <a:ext uri="{FF2B5EF4-FFF2-40B4-BE49-F238E27FC236}">
                  <a16:creationId xmlns:a16="http://schemas.microsoft.com/office/drawing/2014/main" id="{0C306EA4-F1F6-DA49-B2F3-6C9E8F1591B5}"/>
                </a:ext>
              </a:extLst>
            </p:cNvPr>
            <p:cNvSpPr/>
            <p:nvPr/>
          </p:nvSpPr>
          <p:spPr>
            <a:xfrm rot="12334300">
              <a:off x="6427136" y="5413867"/>
              <a:ext cx="345989" cy="18535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016B1E-D998-0A41-94C0-22BC59CAAE75}"/>
                </a:ext>
              </a:extLst>
            </p:cNvPr>
            <p:cNvSpPr txBox="1"/>
            <p:nvPr/>
          </p:nvSpPr>
          <p:spPr>
            <a:xfrm rot="17730965">
              <a:off x="6727892" y="544945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79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14619-896A-6D40-8A88-9279658BE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FB86741-E8F7-BD4F-AB34-38F528067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81FF4C-44B4-E042-BD86-232DE85B9BC4}"/>
              </a:ext>
            </a:extLst>
          </p:cNvPr>
          <p:cNvSpPr txBox="1"/>
          <p:nvPr/>
        </p:nvSpPr>
        <p:spPr>
          <a:xfrm>
            <a:off x="1292087" y="797073"/>
            <a:ext cx="237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itchFamily="2" charset="0"/>
                <a:cs typeface="Futura Medium" panose="020B0602020204020303" pitchFamily="34" charset="-79"/>
              </a:rPr>
              <a:t>CIR False Color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9D86C4-E0F6-AB44-AF74-D570883F2F6D}"/>
              </a:ext>
            </a:extLst>
          </p:cNvPr>
          <p:cNvGrpSpPr/>
          <p:nvPr/>
        </p:nvGrpSpPr>
        <p:grpSpPr>
          <a:xfrm>
            <a:off x="6492089" y="5521081"/>
            <a:ext cx="1951024" cy="307777"/>
            <a:chOff x="3105856" y="5023054"/>
            <a:chExt cx="1951024" cy="3077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7E8A27-6712-4548-BA54-39F31F88A5AB}"/>
                </a:ext>
              </a:extLst>
            </p:cNvPr>
            <p:cNvSpPr/>
            <p:nvPr/>
          </p:nvSpPr>
          <p:spPr>
            <a:xfrm>
              <a:off x="3105856" y="5139336"/>
              <a:ext cx="1123122" cy="75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F2774C-895F-A144-B824-1DAB767DBCD5}"/>
                </a:ext>
              </a:extLst>
            </p:cNvPr>
            <p:cNvSpPr txBox="1"/>
            <p:nvPr/>
          </p:nvSpPr>
          <p:spPr>
            <a:xfrm>
              <a:off x="4228978" y="5023054"/>
              <a:ext cx="8279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" pitchFamily="2" charset="0"/>
                </a:rPr>
                <a:t>100 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D9EEF1-F285-3C44-87E9-21221090A5D2}"/>
              </a:ext>
            </a:extLst>
          </p:cNvPr>
          <p:cNvGrpSpPr/>
          <p:nvPr/>
        </p:nvGrpSpPr>
        <p:grpSpPr>
          <a:xfrm>
            <a:off x="3667417" y="4920132"/>
            <a:ext cx="714022" cy="457200"/>
            <a:chOff x="6427136" y="5405524"/>
            <a:chExt cx="714022" cy="457200"/>
          </a:xfrm>
        </p:grpSpPr>
        <p:sp>
          <p:nvSpPr>
            <p:cNvPr id="11" name="Chevron 10">
              <a:extLst>
                <a:ext uri="{FF2B5EF4-FFF2-40B4-BE49-F238E27FC236}">
                  <a16:creationId xmlns:a16="http://schemas.microsoft.com/office/drawing/2014/main" id="{C0A8747C-78AB-AE48-9F35-73ADD2A86CDD}"/>
                </a:ext>
              </a:extLst>
            </p:cNvPr>
            <p:cNvSpPr/>
            <p:nvPr/>
          </p:nvSpPr>
          <p:spPr>
            <a:xfrm rot="12334300">
              <a:off x="6427136" y="5413867"/>
              <a:ext cx="345989" cy="18535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5BEA8B-1AE7-3740-891A-F17B7C8D6A1A}"/>
                </a:ext>
              </a:extLst>
            </p:cNvPr>
            <p:cNvSpPr txBox="1"/>
            <p:nvPr/>
          </p:nvSpPr>
          <p:spPr>
            <a:xfrm rot="17730965">
              <a:off x="6727892" y="544945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62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2179C-50FE-8D4F-B112-B9BFE16FC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348"/>
            <a:ext cx="3662531" cy="1325563"/>
          </a:xfrm>
        </p:spPr>
        <p:txBody>
          <a:bodyPr/>
          <a:lstStyle/>
          <a:p>
            <a:pPr algn="ctr"/>
            <a:r>
              <a:rPr lang="en-US" i="1" dirty="0"/>
              <a:t>Landscape </a:t>
            </a:r>
            <a:br>
              <a:rPr lang="en-US" i="1" dirty="0"/>
            </a:br>
            <a:r>
              <a:rPr lang="en-US" i="1" dirty="0"/>
              <a:t>Ecology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F6065E-07D1-A54C-8E36-00E78C67239C}"/>
              </a:ext>
            </a:extLst>
          </p:cNvPr>
          <p:cNvGrpSpPr/>
          <p:nvPr/>
        </p:nvGrpSpPr>
        <p:grpSpPr>
          <a:xfrm>
            <a:off x="657363" y="2228112"/>
            <a:ext cx="4298567" cy="2653635"/>
            <a:chOff x="699403" y="2532910"/>
            <a:chExt cx="4298567" cy="265363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22BA25-327B-1441-8930-44CBBA7E018F}"/>
                </a:ext>
              </a:extLst>
            </p:cNvPr>
            <p:cNvSpPr txBox="1"/>
            <p:nvPr/>
          </p:nvSpPr>
          <p:spPr>
            <a:xfrm>
              <a:off x="699403" y="3527708"/>
              <a:ext cx="1254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Pattern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D208D1-26A0-8A4F-9404-ED6A803BB2E3}"/>
                </a:ext>
              </a:extLst>
            </p:cNvPr>
            <p:cNvSpPr txBox="1"/>
            <p:nvPr/>
          </p:nvSpPr>
          <p:spPr>
            <a:xfrm>
              <a:off x="3706591" y="3517901"/>
              <a:ext cx="12913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Process</a:t>
              </a:r>
            </a:p>
          </p:txBody>
        </p:sp>
        <p:sp>
          <p:nvSpPr>
            <p:cNvPr id="6" name="U-Turn Arrow 5">
              <a:extLst>
                <a:ext uri="{FF2B5EF4-FFF2-40B4-BE49-F238E27FC236}">
                  <a16:creationId xmlns:a16="http://schemas.microsoft.com/office/drawing/2014/main" id="{E3024A3E-8D38-0549-ABBB-0C56615FEF83}"/>
                </a:ext>
              </a:extLst>
            </p:cNvPr>
            <p:cNvSpPr/>
            <p:nvPr/>
          </p:nvSpPr>
          <p:spPr>
            <a:xfrm>
              <a:off x="1326786" y="2532910"/>
              <a:ext cx="3173947" cy="984991"/>
            </a:xfrm>
            <a:prstGeom prst="uturnArrow">
              <a:avLst>
                <a:gd name="adj1" fmla="val 12770"/>
                <a:gd name="adj2" fmla="val 10765"/>
                <a:gd name="adj3" fmla="val 26095"/>
                <a:gd name="adj4" fmla="val 43750"/>
                <a:gd name="adj5" fmla="val 10000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U-Turn Arrow 6">
              <a:extLst>
                <a:ext uri="{FF2B5EF4-FFF2-40B4-BE49-F238E27FC236}">
                  <a16:creationId xmlns:a16="http://schemas.microsoft.com/office/drawing/2014/main" id="{4ECDFB21-9D35-424F-BDEA-EAA65344AB29}"/>
                </a:ext>
              </a:extLst>
            </p:cNvPr>
            <p:cNvSpPr/>
            <p:nvPr/>
          </p:nvSpPr>
          <p:spPr>
            <a:xfrm rot="10800000">
              <a:off x="1326786" y="4201556"/>
              <a:ext cx="3173945" cy="984989"/>
            </a:xfrm>
            <a:prstGeom prst="uturnArrow">
              <a:avLst>
                <a:gd name="adj1" fmla="val 12770"/>
                <a:gd name="adj2" fmla="val 10765"/>
                <a:gd name="adj3" fmla="val 26095"/>
                <a:gd name="adj4" fmla="val 43750"/>
                <a:gd name="adj5" fmla="val 10000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63FED98-C827-2B48-9421-4FD158AB5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99" t="7601" r="13949" b="24756"/>
          <a:stretch/>
        </p:blipFill>
        <p:spPr>
          <a:xfrm>
            <a:off x="5583159" y="514820"/>
            <a:ext cx="5282055" cy="2550593"/>
          </a:xfrm>
          <a:prstGeom prst="rect">
            <a:avLst/>
          </a:prstGeom>
        </p:spPr>
      </p:pic>
      <p:pic>
        <p:nvPicPr>
          <p:cNvPr id="9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162C86-EE01-DC48-A00D-53E25B4B7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03"/>
          <a:stretch/>
        </p:blipFill>
        <p:spPr>
          <a:xfrm>
            <a:off x="5583159" y="3428999"/>
            <a:ext cx="6498913" cy="334116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C324A1-2F32-43DE-59E8-9DA8C563B2E6}"/>
              </a:ext>
            </a:extLst>
          </p:cNvPr>
          <p:cNvSpPr txBox="1"/>
          <p:nvPr/>
        </p:nvSpPr>
        <p:spPr>
          <a:xfrm>
            <a:off x="753988" y="5491829"/>
            <a:ext cx="4266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What controls carbon and water fluxes </a:t>
            </a:r>
          </a:p>
          <a:p>
            <a:r>
              <a:rPr lang="en-US" sz="2000" dirty="0"/>
              <a:t>in complex landscapes?</a:t>
            </a:r>
          </a:p>
        </p:txBody>
      </p:sp>
    </p:spTree>
    <p:extLst>
      <p:ext uri="{BB962C8B-B14F-4D97-AF65-F5344CB8AC3E}">
        <p14:creationId xmlns:p14="http://schemas.microsoft.com/office/powerpoint/2010/main" val="195115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54CE0-7981-BB4F-B1C3-2E3B93A4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underpants&#10;&#10;Description automatically generated">
            <a:extLst>
              <a:ext uri="{FF2B5EF4-FFF2-40B4-BE49-F238E27FC236}">
                <a16:creationId xmlns:a16="http://schemas.microsoft.com/office/drawing/2014/main" id="{F6288380-2591-814A-98A1-7B2873F8C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7D31A9-5AE5-A248-A95C-171E70238BA5}"/>
              </a:ext>
            </a:extLst>
          </p:cNvPr>
          <p:cNvSpPr txBox="1"/>
          <p:nvPr/>
        </p:nvSpPr>
        <p:spPr>
          <a:xfrm>
            <a:off x="1292087" y="797073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Helvetica" pitchFamily="2" charset="0"/>
                <a:cs typeface="Futura Medium" panose="020B0602020204020303" pitchFamily="34" charset="-79"/>
              </a:rPr>
              <a:t>NIRv</a:t>
            </a:r>
            <a:endParaRPr lang="en-US" sz="2400" dirty="0">
              <a:solidFill>
                <a:schemeClr val="bg1"/>
              </a:solidFill>
              <a:latin typeface="Helvetica" pitchFamily="2" charset="0"/>
              <a:cs typeface="Futura Medium" panose="020B0602020204020303" pitchFamily="34" charset="-79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209030-9B57-BF40-A4ED-C0D79E87FF71}"/>
              </a:ext>
            </a:extLst>
          </p:cNvPr>
          <p:cNvGrpSpPr/>
          <p:nvPr/>
        </p:nvGrpSpPr>
        <p:grpSpPr>
          <a:xfrm>
            <a:off x="6492089" y="5521081"/>
            <a:ext cx="1951024" cy="307777"/>
            <a:chOff x="3105856" y="5023054"/>
            <a:chExt cx="1951024" cy="3077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4BC92A-957C-1745-B9BE-D033C324DDAD}"/>
                </a:ext>
              </a:extLst>
            </p:cNvPr>
            <p:cNvSpPr/>
            <p:nvPr/>
          </p:nvSpPr>
          <p:spPr>
            <a:xfrm>
              <a:off x="3105856" y="5139336"/>
              <a:ext cx="1123122" cy="75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D3933B-CDD3-974D-887A-DC53CE1723EA}"/>
                </a:ext>
              </a:extLst>
            </p:cNvPr>
            <p:cNvSpPr txBox="1"/>
            <p:nvPr/>
          </p:nvSpPr>
          <p:spPr>
            <a:xfrm>
              <a:off x="4228978" y="5023054"/>
              <a:ext cx="8279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" pitchFamily="2" charset="0"/>
                </a:rPr>
                <a:t>100 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B1DDBD-5B65-9B42-A7A8-4FD46E6AC449}"/>
              </a:ext>
            </a:extLst>
          </p:cNvPr>
          <p:cNvGrpSpPr/>
          <p:nvPr/>
        </p:nvGrpSpPr>
        <p:grpSpPr>
          <a:xfrm>
            <a:off x="3667417" y="4920132"/>
            <a:ext cx="714022" cy="457200"/>
            <a:chOff x="6427136" y="5405524"/>
            <a:chExt cx="714022" cy="457200"/>
          </a:xfrm>
        </p:grpSpPr>
        <p:sp>
          <p:nvSpPr>
            <p:cNvPr id="11" name="Chevron 10">
              <a:extLst>
                <a:ext uri="{FF2B5EF4-FFF2-40B4-BE49-F238E27FC236}">
                  <a16:creationId xmlns:a16="http://schemas.microsoft.com/office/drawing/2014/main" id="{4D5926F3-C057-4A47-AF1E-CB93C0E12E29}"/>
                </a:ext>
              </a:extLst>
            </p:cNvPr>
            <p:cNvSpPr/>
            <p:nvPr/>
          </p:nvSpPr>
          <p:spPr>
            <a:xfrm rot="12334300">
              <a:off x="6427136" y="5413867"/>
              <a:ext cx="345989" cy="18535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D855B5-D83E-DE42-B1B5-65394CBB0DC3}"/>
                </a:ext>
              </a:extLst>
            </p:cNvPr>
            <p:cNvSpPr txBox="1"/>
            <p:nvPr/>
          </p:nvSpPr>
          <p:spPr>
            <a:xfrm rot="17730965">
              <a:off x="6727892" y="544945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N</a:t>
              </a:r>
            </a:p>
          </p:txBody>
        </p:sp>
      </p:grp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FE5072-86F8-D547-90F8-E9A1D3C1A4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903" t="5846" r="3903" b="76190"/>
          <a:stretch/>
        </p:blipFill>
        <p:spPr>
          <a:xfrm>
            <a:off x="6967153" y="1325593"/>
            <a:ext cx="2362200" cy="96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BB8AB-2EFB-8649-89EF-28DC5E633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FA5E49-F572-144A-82D7-1740ABF09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9E1B6-FDFF-EF4B-BD23-1234D59DF20B}"/>
              </a:ext>
            </a:extLst>
          </p:cNvPr>
          <p:cNvSpPr txBox="1"/>
          <p:nvPr/>
        </p:nvSpPr>
        <p:spPr>
          <a:xfrm>
            <a:off x="1292087" y="797073"/>
            <a:ext cx="311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itchFamily="2" charset="0"/>
                <a:cs typeface="Futura Medium" panose="020B0602020204020303" pitchFamily="34" charset="-79"/>
              </a:rPr>
              <a:t>Digital Surface Model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8E1068-FF8E-C841-B85C-090D5E114669}"/>
              </a:ext>
            </a:extLst>
          </p:cNvPr>
          <p:cNvGrpSpPr/>
          <p:nvPr/>
        </p:nvGrpSpPr>
        <p:grpSpPr>
          <a:xfrm>
            <a:off x="6492089" y="5521081"/>
            <a:ext cx="1951024" cy="307777"/>
            <a:chOff x="3105856" y="5023054"/>
            <a:chExt cx="1951024" cy="3077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38696E-AFA5-3F42-B1B0-911448CF8FCA}"/>
                </a:ext>
              </a:extLst>
            </p:cNvPr>
            <p:cNvSpPr/>
            <p:nvPr/>
          </p:nvSpPr>
          <p:spPr>
            <a:xfrm>
              <a:off x="3105856" y="5139336"/>
              <a:ext cx="1123122" cy="75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729E36-19B4-1E45-B5C3-2EFAAE123A0F}"/>
                </a:ext>
              </a:extLst>
            </p:cNvPr>
            <p:cNvSpPr txBox="1"/>
            <p:nvPr/>
          </p:nvSpPr>
          <p:spPr>
            <a:xfrm>
              <a:off x="4228978" y="5023054"/>
              <a:ext cx="8279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" pitchFamily="2" charset="0"/>
                </a:rPr>
                <a:t>100 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9586FD-93D0-014F-8F14-A825707C07ED}"/>
              </a:ext>
            </a:extLst>
          </p:cNvPr>
          <p:cNvGrpSpPr/>
          <p:nvPr/>
        </p:nvGrpSpPr>
        <p:grpSpPr>
          <a:xfrm>
            <a:off x="3667417" y="4920132"/>
            <a:ext cx="714022" cy="457200"/>
            <a:chOff x="6427136" y="5405524"/>
            <a:chExt cx="714022" cy="457200"/>
          </a:xfrm>
        </p:grpSpPr>
        <p:sp>
          <p:nvSpPr>
            <p:cNvPr id="11" name="Chevron 10">
              <a:extLst>
                <a:ext uri="{FF2B5EF4-FFF2-40B4-BE49-F238E27FC236}">
                  <a16:creationId xmlns:a16="http://schemas.microsoft.com/office/drawing/2014/main" id="{C35B2617-4123-B149-9369-7180E3D9A591}"/>
                </a:ext>
              </a:extLst>
            </p:cNvPr>
            <p:cNvSpPr/>
            <p:nvPr/>
          </p:nvSpPr>
          <p:spPr>
            <a:xfrm rot="12334300">
              <a:off x="6427136" y="5413867"/>
              <a:ext cx="345989" cy="18535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14260E-1DDE-6C46-B71B-BC020D07B9AF}"/>
                </a:ext>
              </a:extLst>
            </p:cNvPr>
            <p:cNvSpPr txBox="1"/>
            <p:nvPr/>
          </p:nvSpPr>
          <p:spPr>
            <a:xfrm rot="17730965">
              <a:off x="6727892" y="544945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N</a:t>
              </a:r>
            </a:p>
          </p:txBody>
        </p:sp>
      </p:grp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ED183-8396-9548-AF25-E3CCC7D60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799" b="21237"/>
          <a:stretch/>
        </p:blipFill>
        <p:spPr>
          <a:xfrm>
            <a:off x="7066007" y="1360315"/>
            <a:ext cx="2362200" cy="96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3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69BF2-F8FB-E641-9C25-8BC71E50A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65B59C-5615-374D-B0A1-137CBF4D1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307330" cy="692287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6205B9-5C28-2E4C-9FC2-78A8246BD568}"/>
              </a:ext>
            </a:extLst>
          </p:cNvPr>
          <p:cNvSpPr txBox="1"/>
          <p:nvPr/>
        </p:nvSpPr>
        <p:spPr>
          <a:xfrm>
            <a:off x="1292087" y="797073"/>
            <a:ext cx="2598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itchFamily="2" charset="0"/>
                <a:cs typeface="Futura Medium" panose="020B0602020204020303" pitchFamily="34" charset="-79"/>
              </a:rPr>
              <a:t>Winter True Color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3F7813-079E-E142-BD0A-584AFE24D484}"/>
              </a:ext>
            </a:extLst>
          </p:cNvPr>
          <p:cNvGrpSpPr/>
          <p:nvPr/>
        </p:nvGrpSpPr>
        <p:grpSpPr>
          <a:xfrm>
            <a:off x="6492089" y="5521081"/>
            <a:ext cx="1951024" cy="307777"/>
            <a:chOff x="3105856" y="5023054"/>
            <a:chExt cx="1951024" cy="3077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3B04-CD17-094B-841C-7E82F52F3CE2}"/>
                </a:ext>
              </a:extLst>
            </p:cNvPr>
            <p:cNvSpPr/>
            <p:nvPr/>
          </p:nvSpPr>
          <p:spPr>
            <a:xfrm>
              <a:off x="3105856" y="5139336"/>
              <a:ext cx="1123122" cy="75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2F9B82-0C3A-5A4E-AD01-FC72C2B0A3FC}"/>
                </a:ext>
              </a:extLst>
            </p:cNvPr>
            <p:cNvSpPr txBox="1"/>
            <p:nvPr/>
          </p:nvSpPr>
          <p:spPr>
            <a:xfrm>
              <a:off x="4228978" y="5023054"/>
              <a:ext cx="8279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" pitchFamily="2" charset="0"/>
                </a:rPr>
                <a:t>100 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345617-98F0-6244-814B-EC77411DD06A}"/>
              </a:ext>
            </a:extLst>
          </p:cNvPr>
          <p:cNvGrpSpPr/>
          <p:nvPr/>
        </p:nvGrpSpPr>
        <p:grpSpPr>
          <a:xfrm>
            <a:off x="3667417" y="4920132"/>
            <a:ext cx="714022" cy="457200"/>
            <a:chOff x="6427136" y="5405524"/>
            <a:chExt cx="714022" cy="457200"/>
          </a:xfrm>
        </p:grpSpPr>
        <p:sp>
          <p:nvSpPr>
            <p:cNvPr id="11" name="Chevron 10">
              <a:extLst>
                <a:ext uri="{FF2B5EF4-FFF2-40B4-BE49-F238E27FC236}">
                  <a16:creationId xmlns:a16="http://schemas.microsoft.com/office/drawing/2014/main" id="{CFBD0890-5B45-0048-BACE-EFDCB84B8616}"/>
                </a:ext>
              </a:extLst>
            </p:cNvPr>
            <p:cNvSpPr/>
            <p:nvPr/>
          </p:nvSpPr>
          <p:spPr>
            <a:xfrm rot="12334300">
              <a:off x="6427136" y="5413867"/>
              <a:ext cx="345989" cy="18535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A2CA4A-A180-2F4C-81F4-4B468CE705DB}"/>
                </a:ext>
              </a:extLst>
            </p:cNvPr>
            <p:cNvSpPr txBox="1"/>
            <p:nvPr/>
          </p:nvSpPr>
          <p:spPr>
            <a:xfrm rot="17730965">
              <a:off x="6727892" y="544945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7286EA-3755-A745-A9F3-B38903B0B9BB}"/>
              </a:ext>
            </a:extLst>
          </p:cNvPr>
          <p:cNvGrpSpPr/>
          <p:nvPr/>
        </p:nvGrpSpPr>
        <p:grpSpPr>
          <a:xfrm>
            <a:off x="7537622" y="3723503"/>
            <a:ext cx="2033573" cy="583277"/>
            <a:chOff x="7537622" y="3723503"/>
            <a:chExt cx="2033573" cy="58327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227082-D0CE-5947-99D9-25EC18B732F3}"/>
                </a:ext>
              </a:extLst>
            </p:cNvPr>
            <p:cNvSpPr/>
            <p:nvPr/>
          </p:nvSpPr>
          <p:spPr>
            <a:xfrm>
              <a:off x="7537622" y="3723503"/>
              <a:ext cx="313037" cy="263611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F8A998-3665-9542-9276-8E9982BF5FE7}"/>
                </a:ext>
              </a:extLst>
            </p:cNvPr>
            <p:cNvSpPr txBox="1"/>
            <p:nvPr/>
          </p:nvSpPr>
          <p:spPr>
            <a:xfrm>
              <a:off x="7850659" y="3937448"/>
              <a:ext cx="1720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AMF2 Base Area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AD7759AF-863A-014B-864D-09A19DCFACEB}"/>
              </a:ext>
            </a:extLst>
          </p:cNvPr>
          <p:cNvSpPr/>
          <p:nvPr/>
        </p:nvSpPr>
        <p:spPr>
          <a:xfrm>
            <a:off x="2471055" y="3215055"/>
            <a:ext cx="313037" cy="26361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1044D3-9590-3947-8277-D1339FD46AE3}"/>
              </a:ext>
            </a:extLst>
          </p:cNvPr>
          <p:cNvSpPr txBox="1"/>
          <p:nvPr/>
        </p:nvSpPr>
        <p:spPr>
          <a:xfrm>
            <a:off x="1844978" y="2568724"/>
            <a:ext cx="1067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billy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barr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r>
              <a:rPr lang="en-US" dirty="0">
                <a:solidFill>
                  <a:srgbClr val="C00000"/>
                </a:solidFill>
              </a:rPr>
              <a:t>cabin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CE0703-5DD3-3C44-87D9-966A6C5A7B8F}"/>
              </a:ext>
            </a:extLst>
          </p:cNvPr>
          <p:cNvSpPr txBox="1"/>
          <p:nvPr/>
        </p:nvSpPr>
        <p:spPr>
          <a:xfrm>
            <a:off x="1803105" y="1166935"/>
            <a:ext cx="15761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January 7</a:t>
            </a:r>
            <a:r>
              <a:rPr lang="en-US" sz="1400" baseline="30000" dirty="0">
                <a:solidFill>
                  <a:schemeClr val="bg1"/>
                </a:solidFill>
                <a:latin typeface="Helvetica" pitchFamily="2" charset="0"/>
              </a:rPr>
              <a:t>th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33869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73508-2E95-2546-B815-75E30EB09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D60E928-B284-1848-8321-32F8B0132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67740" cy="6956854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95B97E-8E3E-6A41-8FE7-CBD6BC8E5DE0}"/>
              </a:ext>
            </a:extLst>
          </p:cNvPr>
          <p:cNvSpPr txBox="1"/>
          <p:nvPr/>
        </p:nvSpPr>
        <p:spPr>
          <a:xfrm>
            <a:off x="1292087" y="797073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itchFamily="2" charset="0"/>
                <a:cs typeface="Futura Medium" panose="020B0602020204020303" pitchFamily="34" charset="-79"/>
              </a:rPr>
              <a:t>Snow Depth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3EDC30-0ACF-D047-8858-8F6E8387AE1C}"/>
              </a:ext>
            </a:extLst>
          </p:cNvPr>
          <p:cNvGrpSpPr/>
          <p:nvPr/>
        </p:nvGrpSpPr>
        <p:grpSpPr>
          <a:xfrm>
            <a:off x="6492089" y="5521081"/>
            <a:ext cx="1951024" cy="307777"/>
            <a:chOff x="3105856" y="5023054"/>
            <a:chExt cx="1951024" cy="30777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A64A44-CF44-A241-939F-FB1FF4D13CD8}"/>
                </a:ext>
              </a:extLst>
            </p:cNvPr>
            <p:cNvSpPr/>
            <p:nvPr/>
          </p:nvSpPr>
          <p:spPr>
            <a:xfrm>
              <a:off x="3105856" y="5139336"/>
              <a:ext cx="1123122" cy="75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C3F90F-86FD-DA4A-8517-BEB38F423475}"/>
                </a:ext>
              </a:extLst>
            </p:cNvPr>
            <p:cNvSpPr txBox="1"/>
            <p:nvPr/>
          </p:nvSpPr>
          <p:spPr>
            <a:xfrm>
              <a:off x="4228978" y="5023054"/>
              <a:ext cx="8279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" pitchFamily="2" charset="0"/>
                </a:rPr>
                <a:t>100 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1E2FBD-B2CB-8742-97E8-3859FFC47081}"/>
              </a:ext>
            </a:extLst>
          </p:cNvPr>
          <p:cNvGrpSpPr/>
          <p:nvPr/>
        </p:nvGrpSpPr>
        <p:grpSpPr>
          <a:xfrm>
            <a:off x="3667417" y="4920132"/>
            <a:ext cx="714022" cy="457200"/>
            <a:chOff x="6427136" y="5405524"/>
            <a:chExt cx="714022" cy="457200"/>
          </a:xfrm>
        </p:grpSpPr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FB9D83DB-A03A-9F4B-8747-1E1307B7D58B}"/>
                </a:ext>
              </a:extLst>
            </p:cNvPr>
            <p:cNvSpPr/>
            <p:nvPr/>
          </p:nvSpPr>
          <p:spPr>
            <a:xfrm rot="12334300">
              <a:off x="6427136" y="5413867"/>
              <a:ext cx="345989" cy="18535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EE77A8-ABA2-6147-B292-6D060C1DBE76}"/>
                </a:ext>
              </a:extLst>
            </p:cNvPr>
            <p:cNvSpPr txBox="1"/>
            <p:nvPr/>
          </p:nvSpPr>
          <p:spPr>
            <a:xfrm rot="17730965">
              <a:off x="6727892" y="544945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N</a:t>
              </a:r>
            </a:p>
          </p:txBody>
        </p:sp>
      </p:grp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CE882A-533D-C945-BE97-5B575586B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" t="79475" r="-523" b="2561"/>
          <a:stretch/>
        </p:blipFill>
        <p:spPr>
          <a:xfrm>
            <a:off x="7066007" y="1397386"/>
            <a:ext cx="2362200" cy="9627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FAA8B1-C1B6-EC43-B3AD-27872BF4B927}"/>
              </a:ext>
            </a:extLst>
          </p:cNvPr>
          <p:cNvSpPr txBox="1"/>
          <p:nvPr/>
        </p:nvSpPr>
        <p:spPr>
          <a:xfrm>
            <a:off x="1435537" y="1243497"/>
            <a:ext cx="15761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January 7</a:t>
            </a:r>
            <a:r>
              <a:rPr lang="en-US" sz="1400" baseline="30000" dirty="0">
                <a:solidFill>
                  <a:schemeClr val="bg1"/>
                </a:solidFill>
                <a:latin typeface="Helvetica" pitchFamily="2" charset="0"/>
              </a:rPr>
              <a:t>th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21911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F08F17A-0BD1-0E4F-BCC4-DEF3BD3A8E0F}"/>
              </a:ext>
            </a:extLst>
          </p:cNvPr>
          <p:cNvGrpSpPr/>
          <p:nvPr/>
        </p:nvGrpSpPr>
        <p:grpSpPr>
          <a:xfrm>
            <a:off x="4631961" y="26807"/>
            <a:ext cx="7173790" cy="6831193"/>
            <a:chOff x="4631961" y="26807"/>
            <a:chExt cx="7173790" cy="68311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4E55B61-ACB1-2E43-85A3-58E53CE0F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718"/>
            <a:stretch/>
          </p:blipFill>
          <p:spPr>
            <a:xfrm>
              <a:off x="5299113" y="26807"/>
              <a:ext cx="6506638" cy="68311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4D3A39-38DE-0A46-AD39-DF89016D7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20" t="90418" r="60617" b="2623"/>
            <a:stretch/>
          </p:blipFill>
          <p:spPr>
            <a:xfrm>
              <a:off x="4631961" y="6295870"/>
              <a:ext cx="1389089" cy="47536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12B060-E796-1142-8F68-A9EA670E8700}"/>
              </a:ext>
            </a:extLst>
          </p:cNvPr>
          <p:cNvGrpSpPr/>
          <p:nvPr/>
        </p:nvGrpSpPr>
        <p:grpSpPr>
          <a:xfrm>
            <a:off x="481812" y="730953"/>
            <a:ext cx="4521200" cy="2711450"/>
            <a:chOff x="481812" y="730953"/>
            <a:chExt cx="4521200" cy="2711450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486ED1EC-E904-0B41-922D-A3E8B6E3D79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08588681"/>
                </p:ext>
              </p:extLst>
            </p:nvPr>
          </p:nvGraphicFramePr>
          <p:xfrm>
            <a:off x="481812" y="730953"/>
            <a:ext cx="4521200" cy="27114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9EB9498-C9A7-7D45-BDBD-270596246782}"/>
                </a:ext>
              </a:extLst>
            </p:cNvPr>
            <p:cNvCxnSpPr/>
            <p:nvPr/>
          </p:nvCxnSpPr>
          <p:spPr>
            <a:xfrm>
              <a:off x="1124262" y="1199213"/>
              <a:ext cx="0" cy="1678898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C205A6-D587-4B49-A137-6FAC7ABEA5E8}"/>
                </a:ext>
              </a:extLst>
            </p:cNvPr>
            <p:cNvCxnSpPr/>
            <p:nvPr/>
          </p:nvCxnSpPr>
          <p:spPr>
            <a:xfrm>
              <a:off x="1576465" y="1186720"/>
              <a:ext cx="0" cy="1678898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10E6195-AAB5-A948-898A-F7C6A2EFDB2C}"/>
                </a:ext>
              </a:extLst>
            </p:cNvPr>
            <p:cNvCxnSpPr/>
            <p:nvPr/>
          </p:nvCxnSpPr>
          <p:spPr>
            <a:xfrm>
              <a:off x="2043659" y="1186720"/>
              <a:ext cx="0" cy="1678898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2018BD-4FC0-6E46-889B-8BFCE4E01952}"/>
                </a:ext>
              </a:extLst>
            </p:cNvPr>
            <p:cNvCxnSpPr/>
            <p:nvPr/>
          </p:nvCxnSpPr>
          <p:spPr>
            <a:xfrm>
              <a:off x="2630773" y="1186720"/>
              <a:ext cx="0" cy="1678898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F8BD4A5-41D0-EC46-920C-747180C149D3}"/>
                </a:ext>
              </a:extLst>
            </p:cNvPr>
            <p:cNvCxnSpPr/>
            <p:nvPr/>
          </p:nvCxnSpPr>
          <p:spPr>
            <a:xfrm>
              <a:off x="3652603" y="1186720"/>
              <a:ext cx="0" cy="1678898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3C500B-A2E5-5F49-9C74-A8904E4E2272}"/>
                </a:ext>
              </a:extLst>
            </p:cNvPr>
            <p:cNvCxnSpPr/>
            <p:nvPr/>
          </p:nvCxnSpPr>
          <p:spPr>
            <a:xfrm>
              <a:off x="4449580" y="1186720"/>
              <a:ext cx="0" cy="1678898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190EABF-935C-0647-9E58-FED2552910EA}"/>
              </a:ext>
            </a:extLst>
          </p:cNvPr>
          <p:cNvSpPr/>
          <p:nvPr/>
        </p:nvSpPr>
        <p:spPr>
          <a:xfrm>
            <a:off x="3357799" y="907479"/>
            <a:ext cx="1645213" cy="2578308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5246E216-7AE6-A04D-98AB-DC972FC85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55" y="3749952"/>
            <a:ext cx="4159427" cy="233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D14E32-F5EA-F142-9940-F4416E7CEAE5}"/>
              </a:ext>
            </a:extLst>
          </p:cNvPr>
          <p:cNvSpPr txBox="1"/>
          <p:nvPr/>
        </p:nvSpPr>
        <p:spPr>
          <a:xfrm>
            <a:off x="29980" y="6532605"/>
            <a:ext cx="3042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Data: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billy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barr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Photo: Benn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Schmatz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732E04-3613-9D40-B873-583831CA99D9}"/>
              </a:ext>
            </a:extLst>
          </p:cNvPr>
          <p:cNvGrpSpPr/>
          <p:nvPr/>
        </p:nvGrpSpPr>
        <p:grpSpPr>
          <a:xfrm>
            <a:off x="9653666" y="206240"/>
            <a:ext cx="1590767" cy="1212651"/>
            <a:chOff x="9653666" y="206240"/>
            <a:chExt cx="1590767" cy="1212651"/>
          </a:xfrm>
        </p:grpSpPr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3755D5BB-1535-1444-8FBB-B933866A88B3}"/>
                </a:ext>
              </a:extLst>
            </p:cNvPr>
            <p:cNvSpPr/>
            <p:nvPr/>
          </p:nvSpPr>
          <p:spPr>
            <a:xfrm rot="19961237">
              <a:off x="9653666" y="306054"/>
              <a:ext cx="389744" cy="1112837"/>
            </a:xfrm>
            <a:prstGeom prst="downArrow">
              <a:avLst>
                <a:gd name="adj1" fmla="val 34616"/>
                <a:gd name="adj2" fmla="val 103846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D4E40D-A42A-CD4D-A835-36317B5D99BC}"/>
                </a:ext>
              </a:extLst>
            </p:cNvPr>
            <p:cNvSpPr txBox="1"/>
            <p:nvPr/>
          </p:nvSpPr>
          <p:spPr>
            <a:xfrm>
              <a:off x="9848538" y="206240"/>
              <a:ext cx="1395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Storm Winds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7004DD-333E-5E47-BBCA-8D3825E55D6E}"/>
              </a:ext>
            </a:extLst>
          </p:cNvPr>
          <p:cNvGrpSpPr/>
          <p:nvPr/>
        </p:nvGrpSpPr>
        <p:grpSpPr>
          <a:xfrm>
            <a:off x="5762978" y="2302933"/>
            <a:ext cx="3054017" cy="1016000"/>
            <a:chOff x="5762978" y="2302933"/>
            <a:chExt cx="3054017" cy="1016000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CEA11F3-4321-904E-9C16-E029E0E05E03}"/>
                </a:ext>
              </a:extLst>
            </p:cNvPr>
            <p:cNvSpPr/>
            <p:nvPr/>
          </p:nvSpPr>
          <p:spPr>
            <a:xfrm>
              <a:off x="5762978" y="2302933"/>
              <a:ext cx="993606" cy="1016000"/>
            </a:xfrm>
            <a:custGeom>
              <a:avLst/>
              <a:gdLst>
                <a:gd name="connsiteX0" fmla="*/ 0 w 993606"/>
                <a:gd name="connsiteY0" fmla="*/ 28223 h 1016000"/>
                <a:gd name="connsiteX1" fmla="*/ 327378 w 993606"/>
                <a:gd name="connsiteY1" fmla="*/ 0 h 1016000"/>
                <a:gd name="connsiteX2" fmla="*/ 462844 w 993606"/>
                <a:gd name="connsiteY2" fmla="*/ 28223 h 1016000"/>
                <a:gd name="connsiteX3" fmla="*/ 598311 w 993606"/>
                <a:gd name="connsiteY3" fmla="*/ 73378 h 1016000"/>
                <a:gd name="connsiteX4" fmla="*/ 711200 w 993606"/>
                <a:gd name="connsiteY4" fmla="*/ 95956 h 1016000"/>
                <a:gd name="connsiteX5" fmla="*/ 750711 w 993606"/>
                <a:gd name="connsiteY5" fmla="*/ 174978 h 1016000"/>
                <a:gd name="connsiteX6" fmla="*/ 784578 w 993606"/>
                <a:gd name="connsiteY6" fmla="*/ 225778 h 1016000"/>
                <a:gd name="connsiteX7" fmla="*/ 818444 w 993606"/>
                <a:gd name="connsiteY7" fmla="*/ 220134 h 1016000"/>
                <a:gd name="connsiteX8" fmla="*/ 891822 w 993606"/>
                <a:gd name="connsiteY8" fmla="*/ 208845 h 1016000"/>
                <a:gd name="connsiteX9" fmla="*/ 931333 w 993606"/>
                <a:gd name="connsiteY9" fmla="*/ 237067 h 1016000"/>
                <a:gd name="connsiteX10" fmla="*/ 920044 w 993606"/>
                <a:gd name="connsiteY10" fmla="*/ 282223 h 1016000"/>
                <a:gd name="connsiteX11" fmla="*/ 886178 w 993606"/>
                <a:gd name="connsiteY11" fmla="*/ 310445 h 1016000"/>
                <a:gd name="connsiteX12" fmla="*/ 863600 w 993606"/>
                <a:gd name="connsiteY12" fmla="*/ 344311 h 1016000"/>
                <a:gd name="connsiteX13" fmla="*/ 852311 w 993606"/>
                <a:gd name="connsiteY13" fmla="*/ 383823 h 1016000"/>
                <a:gd name="connsiteX14" fmla="*/ 886178 w 993606"/>
                <a:gd name="connsiteY14" fmla="*/ 400756 h 1016000"/>
                <a:gd name="connsiteX15" fmla="*/ 925689 w 993606"/>
                <a:gd name="connsiteY15" fmla="*/ 406400 h 1016000"/>
                <a:gd name="connsiteX16" fmla="*/ 970844 w 993606"/>
                <a:gd name="connsiteY16" fmla="*/ 428978 h 1016000"/>
                <a:gd name="connsiteX17" fmla="*/ 993422 w 993606"/>
                <a:gd name="connsiteY17" fmla="*/ 451556 h 1016000"/>
                <a:gd name="connsiteX18" fmla="*/ 982133 w 993606"/>
                <a:gd name="connsiteY18" fmla="*/ 479778 h 1016000"/>
                <a:gd name="connsiteX19" fmla="*/ 982133 w 993606"/>
                <a:gd name="connsiteY19" fmla="*/ 491067 h 1016000"/>
                <a:gd name="connsiteX20" fmla="*/ 936978 w 993606"/>
                <a:gd name="connsiteY20" fmla="*/ 513645 h 1016000"/>
                <a:gd name="connsiteX21" fmla="*/ 897466 w 993606"/>
                <a:gd name="connsiteY21" fmla="*/ 524934 h 1016000"/>
                <a:gd name="connsiteX22" fmla="*/ 869244 w 993606"/>
                <a:gd name="connsiteY22" fmla="*/ 536223 h 1016000"/>
                <a:gd name="connsiteX23" fmla="*/ 852311 w 993606"/>
                <a:gd name="connsiteY23" fmla="*/ 575734 h 1016000"/>
                <a:gd name="connsiteX24" fmla="*/ 891822 w 993606"/>
                <a:gd name="connsiteY24" fmla="*/ 603956 h 1016000"/>
                <a:gd name="connsiteX25" fmla="*/ 903111 w 993606"/>
                <a:gd name="connsiteY25" fmla="*/ 626534 h 1016000"/>
                <a:gd name="connsiteX26" fmla="*/ 880533 w 993606"/>
                <a:gd name="connsiteY26" fmla="*/ 666045 h 1016000"/>
                <a:gd name="connsiteX27" fmla="*/ 841022 w 993606"/>
                <a:gd name="connsiteY27" fmla="*/ 682978 h 1016000"/>
                <a:gd name="connsiteX28" fmla="*/ 795866 w 993606"/>
                <a:gd name="connsiteY28" fmla="*/ 699911 h 1016000"/>
                <a:gd name="connsiteX29" fmla="*/ 778933 w 993606"/>
                <a:gd name="connsiteY29" fmla="*/ 716845 h 1016000"/>
                <a:gd name="connsiteX30" fmla="*/ 745066 w 993606"/>
                <a:gd name="connsiteY30" fmla="*/ 778934 h 1016000"/>
                <a:gd name="connsiteX31" fmla="*/ 682978 w 993606"/>
                <a:gd name="connsiteY31" fmla="*/ 869245 h 1016000"/>
                <a:gd name="connsiteX32" fmla="*/ 191911 w 993606"/>
                <a:gd name="connsiteY32" fmla="*/ 101600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93606" h="1016000">
                  <a:moveTo>
                    <a:pt x="0" y="28223"/>
                  </a:moveTo>
                  <a:cubicBezTo>
                    <a:pt x="125118" y="14111"/>
                    <a:pt x="250237" y="0"/>
                    <a:pt x="327378" y="0"/>
                  </a:cubicBezTo>
                  <a:cubicBezTo>
                    <a:pt x="404519" y="0"/>
                    <a:pt x="417689" y="15993"/>
                    <a:pt x="462844" y="28223"/>
                  </a:cubicBezTo>
                  <a:cubicBezTo>
                    <a:pt x="507999" y="40453"/>
                    <a:pt x="556918" y="62089"/>
                    <a:pt x="598311" y="73378"/>
                  </a:cubicBezTo>
                  <a:cubicBezTo>
                    <a:pt x="639704" y="84667"/>
                    <a:pt x="685800" y="79023"/>
                    <a:pt x="711200" y="95956"/>
                  </a:cubicBezTo>
                  <a:cubicBezTo>
                    <a:pt x="736600" y="112889"/>
                    <a:pt x="738481" y="153341"/>
                    <a:pt x="750711" y="174978"/>
                  </a:cubicBezTo>
                  <a:cubicBezTo>
                    <a:pt x="762941" y="196615"/>
                    <a:pt x="773289" y="218252"/>
                    <a:pt x="784578" y="225778"/>
                  </a:cubicBezTo>
                  <a:cubicBezTo>
                    <a:pt x="795867" y="233304"/>
                    <a:pt x="818444" y="220134"/>
                    <a:pt x="818444" y="220134"/>
                  </a:cubicBezTo>
                  <a:cubicBezTo>
                    <a:pt x="836318" y="217312"/>
                    <a:pt x="873007" y="206023"/>
                    <a:pt x="891822" y="208845"/>
                  </a:cubicBezTo>
                  <a:cubicBezTo>
                    <a:pt x="910637" y="211667"/>
                    <a:pt x="926629" y="224837"/>
                    <a:pt x="931333" y="237067"/>
                  </a:cubicBezTo>
                  <a:cubicBezTo>
                    <a:pt x="936037" y="249297"/>
                    <a:pt x="920044" y="282223"/>
                    <a:pt x="920044" y="282223"/>
                  </a:cubicBezTo>
                  <a:cubicBezTo>
                    <a:pt x="912518" y="294453"/>
                    <a:pt x="895585" y="300097"/>
                    <a:pt x="886178" y="310445"/>
                  </a:cubicBezTo>
                  <a:cubicBezTo>
                    <a:pt x="876771" y="320793"/>
                    <a:pt x="869244" y="332081"/>
                    <a:pt x="863600" y="344311"/>
                  </a:cubicBezTo>
                  <a:cubicBezTo>
                    <a:pt x="857956" y="356541"/>
                    <a:pt x="852311" y="383823"/>
                    <a:pt x="852311" y="383823"/>
                  </a:cubicBezTo>
                  <a:cubicBezTo>
                    <a:pt x="856074" y="393230"/>
                    <a:pt x="873948" y="396993"/>
                    <a:pt x="886178" y="400756"/>
                  </a:cubicBezTo>
                  <a:cubicBezTo>
                    <a:pt x="898408" y="404519"/>
                    <a:pt x="911578" y="401696"/>
                    <a:pt x="925689" y="406400"/>
                  </a:cubicBezTo>
                  <a:cubicBezTo>
                    <a:pt x="939800" y="411104"/>
                    <a:pt x="970844" y="428978"/>
                    <a:pt x="970844" y="428978"/>
                  </a:cubicBezTo>
                  <a:cubicBezTo>
                    <a:pt x="982133" y="436504"/>
                    <a:pt x="993422" y="451556"/>
                    <a:pt x="993422" y="451556"/>
                  </a:cubicBezTo>
                  <a:cubicBezTo>
                    <a:pt x="995304" y="460023"/>
                    <a:pt x="982133" y="479778"/>
                    <a:pt x="982133" y="479778"/>
                  </a:cubicBezTo>
                  <a:cubicBezTo>
                    <a:pt x="980252" y="486363"/>
                    <a:pt x="982133" y="491067"/>
                    <a:pt x="982133" y="491067"/>
                  </a:cubicBezTo>
                  <a:cubicBezTo>
                    <a:pt x="974607" y="496711"/>
                    <a:pt x="951089" y="508001"/>
                    <a:pt x="936978" y="513645"/>
                  </a:cubicBezTo>
                  <a:cubicBezTo>
                    <a:pt x="922867" y="519290"/>
                    <a:pt x="897466" y="524934"/>
                    <a:pt x="897466" y="524934"/>
                  </a:cubicBezTo>
                  <a:cubicBezTo>
                    <a:pt x="886177" y="528697"/>
                    <a:pt x="876770" y="527756"/>
                    <a:pt x="869244" y="536223"/>
                  </a:cubicBezTo>
                  <a:cubicBezTo>
                    <a:pt x="861718" y="544690"/>
                    <a:pt x="852311" y="575734"/>
                    <a:pt x="852311" y="575734"/>
                  </a:cubicBezTo>
                  <a:cubicBezTo>
                    <a:pt x="856074" y="587023"/>
                    <a:pt x="891822" y="603956"/>
                    <a:pt x="891822" y="603956"/>
                  </a:cubicBezTo>
                  <a:cubicBezTo>
                    <a:pt x="900289" y="612423"/>
                    <a:pt x="904992" y="616186"/>
                    <a:pt x="903111" y="626534"/>
                  </a:cubicBezTo>
                  <a:cubicBezTo>
                    <a:pt x="901230" y="636882"/>
                    <a:pt x="890881" y="656638"/>
                    <a:pt x="880533" y="666045"/>
                  </a:cubicBezTo>
                  <a:cubicBezTo>
                    <a:pt x="870185" y="675452"/>
                    <a:pt x="855133" y="677334"/>
                    <a:pt x="841022" y="682978"/>
                  </a:cubicBezTo>
                  <a:cubicBezTo>
                    <a:pt x="826911" y="688622"/>
                    <a:pt x="795866" y="699911"/>
                    <a:pt x="795866" y="699911"/>
                  </a:cubicBezTo>
                  <a:cubicBezTo>
                    <a:pt x="785518" y="705556"/>
                    <a:pt x="787400" y="703674"/>
                    <a:pt x="778933" y="716845"/>
                  </a:cubicBezTo>
                  <a:cubicBezTo>
                    <a:pt x="770466" y="730016"/>
                    <a:pt x="761058" y="753534"/>
                    <a:pt x="745066" y="778934"/>
                  </a:cubicBezTo>
                  <a:cubicBezTo>
                    <a:pt x="729074" y="804334"/>
                    <a:pt x="775171" y="829734"/>
                    <a:pt x="682978" y="869245"/>
                  </a:cubicBezTo>
                  <a:cubicBezTo>
                    <a:pt x="590786" y="908756"/>
                    <a:pt x="391348" y="962378"/>
                    <a:pt x="191911" y="10160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C7F8B4-B1C5-B040-BA43-F926D09BCB3A}"/>
                </a:ext>
              </a:extLst>
            </p:cNvPr>
            <p:cNvSpPr txBox="1"/>
            <p:nvPr/>
          </p:nvSpPr>
          <p:spPr>
            <a:xfrm>
              <a:off x="6600812" y="2899719"/>
              <a:ext cx="2216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Avalanche Runout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A2ADDCF-E01D-114D-B349-74FFF3D57A3D}"/>
              </a:ext>
            </a:extLst>
          </p:cNvPr>
          <p:cNvSpPr txBox="1"/>
          <p:nvPr/>
        </p:nvSpPr>
        <p:spPr>
          <a:xfrm rot="16200000">
            <a:off x="-537402" y="1948178"/>
            <a:ext cx="1847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billy</a:t>
            </a:r>
            <a:r>
              <a:rPr lang="en-US" sz="1200" dirty="0"/>
              <a:t> </a:t>
            </a:r>
            <a:r>
              <a:rPr lang="en-US" sz="1200" dirty="0" err="1"/>
              <a:t>barr</a:t>
            </a:r>
            <a:r>
              <a:rPr lang="en-US" sz="1200" dirty="0"/>
              <a:t> Snow Depth (cm)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130B01-4D76-A846-BD84-31B6C25049C8}"/>
              </a:ext>
            </a:extLst>
          </p:cNvPr>
          <p:cNvSpPr txBox="1"/>
          <p:nvPr/>
        </p:nvSpPr>
        <p:spPr>
          <a:xfrm>
            <a:off x="362210" y="129296"/>
            <a:ext cx="4691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Winter Flights Every 2-3 Weeks</a:t>
            </a:r>
          </a:p>
        </p:txBody>
      </p:sp>
    </p:spTree>
    <p:extLst>
      <p:ext uri="{BB962C8B-B14F-4D97-AF65-F5344CB8AC3E}">
        <p14:creationId xmlns:p14="http://schemas.microsoft.com/office/powerpoint/2010/main" val="296207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96BF5-773C-B816-A6BE-01EA2152D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3772"/>
          </a:xfrm>
        </p:spPr>
        <p:txBody>
          <a:bodyPr/>
          <a:lstStyle/>
          <a:p>
            <a:r>
              <a:rPr lang="en-US" i="1" dirty="0"/>
              <a:t>Spectral Proxies for ET and GPP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3C0B99-D598-E94A-4FEA-694F53DDD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1"/>
          <a:stretch/>
        </p:blipFill>
        <p:spPr bwMode="auto">
          <a:xfrm>
            <a:off x="7037771" y="1900163"/>
            <a:ext cx="4479416" cy="429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DBB760-DA63-4553-A744-7973DF8DB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231" y="1763668"/>
            <a:ext cx="4870669" cy="4679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4BEB7-AAAB-E369-C132-1C62A667DC9A}"/>
              </a:ext>
            </a:extLst>
          </p:cNvPr>
          <p:cNvSpPr txBox="1"/>
          <p:nvPr/>
        </p:nvSpPr>
        <p:spPr>
          <a:xfrm>
            <a:off x="3193118" y="1711352"/>
            <a:ext cx="63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NIRv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F33887-EEA4-C6C5-5D52-FC6CD7D3FBC0}"/>
              </a:ext>
            </a:extLst>
          </p:cNvPr>
          <p:cNvSpPr txBox="1"/>
          <p:nvPr/>
        </p:nvSpPr>
        <p:spPr>
          <a:xfrm>
            <a:off x="3519541" y="6126117"/>
            <a:ext cx="196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Badgley</a:t>
            </a:r>
            <a:r>
              <a:rPr lang="en-US" dirty="0"/>
              <a:t> et al. 2019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25E92-D96E-FEAC-34A7-DF15896C3983}"/>
              </a:ext>
            </a:extLst>
          </p:cNvPr>
          <p:cNvSpPr/>
          <p:nvPr/>
        </p:nvSpPr>
        <p:spPr>
          <a:xfrm>
            <a:off x="9299764" y="1418898"/>
            <a:ext cx="679458" cy="185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5671D2-4E35-0240-23DF-72ADEBFE6815}"/>
              </a:ext>
            </a:extLst>
          </p:cNvPr>
          <p:cNvSpPr/>
          <p:nvPr/>
        </p:nvSpPr>
        <p:spPr>
          <a:xfrm>
            <a:off x="6853343" y="3753854"/>
            <a:ext cx="4663844" cy="2556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6D01AD-F93D-C617-7FE7-ACC6DC616872}"/>
              </a:ext>
            </a:extLst>
          </p:cNvPr>
          <p:cNvSpPr txBox="1"/>
          <p:nvPr/>
        </p:nvSpPr>
        <p:spPr>
          <a:xfrm>
            <a:off x="7139961" y="5828233"/>
            <a:ext cx="409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Assumption: processes are energy limited</a:t>
            </a:r>
          </a:p>
        </p:txBody>
      </p:sp>
    </p:spTree>
    <p:extLst>
      <p:ext uri="{BB962C8B-B14F-4D97-AF65-F5344CB8AC3E}">
        <p14:creationId xmlns:p14="http://schemas.microsoft.com/office/powerpoint/2010/main" val="319886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 animBg="1"/>
      <p:bldP spid="8" grpId="1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0BCB7-F582-E50A-BA0A-FAC137327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57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Energy and Water Limitation in the SAIL Domain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81F23B-135F-D439-F43F-0B98FE5E5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172" y="1353800"/>
            <a:ext cx="4234398" cy="49271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B280F2-8C27-0F5B-B8EF-38E02C1A9E29}"/>
              </a:ext>
            </a:extLst>
          </p:cNvPr>
          <p:cNvSpPr txBox="1"/>
          <p:nvPr/>
        </p:nvSpPr>
        <p:spPr>
          <a:xfrm>
            <a:off x="9248765" y="6348488"/>
            <a:ext cx="262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Figures: Carroll et al. 2020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F5888A-1E7F-E66A-DE8B-EED7BB8D0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86" y="1726736"/>
            <a:ext cx="5187134" cy="432566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E3B666D-D243-C50C-7A73-BDC17C6A3EF8}"/>
              </a:ext>
            </a:extLst>
          </p:cNvPr>
          <p:cNvSpPr/>
          <p:nvPr/>
        </p:nvSpPr>
        <p:spPr>
          <a:xfrm>
            <a:off x="3236495" y="4487779"/>
            <a:ext cx="144379" cy="1323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67AF22-03B2-AD3E-95C3-763CD9886F31}"/>
              </a:ext>
            </a:extLst>
          </p:cNvPr>
          <p:cNvSpPr txBox="1"/>
          <p:nvPr/>
        </p:nvSpPr>
        <p:spPr>
          <a:xfrm>
            <a:off x="3472444" y="4242954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Gothic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53C977-0CD8-2B0D-E073-6517F6BBC8CC}"/>
              </a:ext>
            </a:extLst>
          </p:cNvPr>
          <p:cNvCxnSpPr/>
          <p:nvPr/>
        </p:nvCxnSpPr>
        <p:spPr>
          <a:xfrm>
            <a:off x="4848726" y="4487779"/>
            <a:ext cx="2646948" cy="469232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2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BA23-48C5-0F27-FC20-D890B5894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Driving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34671-663E-F2DA-CB98-76561EB30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much variability is there in the vegetation seasonal cycle at small scales?</a:t>
            </a:r>
          </a:p>
          <a:p>
            <a:endParaRPr lang="en-US" dirty="0"/>
          </a:p>
          <a:p>
            <a:r>
              <a:rPr lang="en-US" dirty="0"/>
              <a:t>Is the seasonal pattern of vegetation greenness in Gothic consistent with an energy limited system?</a:t>
            </a:r>
          </a:p>
          <a:p>
            <a:endParaRPr lang="en-US" dirty="0"/>
          </a:p>
          <a:p>
            <a:r>
              <a:rPr lang="en-US" dirty="0"/>
              <a:t>How representative is the footprint of the ARM Eddy Covariance system (ECOR)?</a:t>
            </a:r>
          </a:p>
        </p:txBody>
      </p:sp>
    </p:spTree>
    <p:extLst>
      <p:ext uri="{BB962C8B-B14F-4D97-AF65-F5344CB8AC3E}">
        <p14:creationId xmlns:p14="http://schemas.microsoft.com/office/powerpoint/2010/main" val="14788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3DA15-95FF-2A48-AB9F-B8F42876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9622"/>
          </a:xfrm>
        </p:spPr>
        <p:txBody>
          <a:bodyPr/>
          <a:lstStyle/>
          <a:p>
            <a:r>
              <a:rPr lang="en-US" i="1" dirty="0"/>
              <a:t>Data: RMBL UAS Platform and Sensors</a:t>
            </a:r>
          </a:p>
        </p:txBody>
      </p:sp>
      <p:pic>
        <p:nvPicPr>
          <p:cNvPr id="4" name="Picture 4" descr="DJI M300 RTK Multispectral Kit">
            <a:extLst>
              <a:ext uri="{FF2B5EF4-FFF2-40B4-BE49-F238E27FC236}">
                <a16:creationId xmlns:a16="http://schemas.microsoft.com/office/drawing/2014/main" id="{CB71A0FB-D7D2-7D45-BB2C-0382FB279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956" y="2203910"/>
            <a:ext cx="4750157" cy="334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Zenmuse P1 - Full-frame Aerial Surveying - DJI">
            <a:extLst>
              <a:ext uri="{FF2B5EF4-FFF2-40B4-BE49-F238E27FC236}">
                <a16:creationId xmlns:a16="http://schemas.microsoft.com/office/drawing/2014/main" id="{CE76A8BD-A7C8-144D-8CC1-C3A819EE7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73" y="2148518"/>
            <a:ext cx="1512373" cy="151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F1A02C-9FA3-6143-B8FF-EF338A956373}"/>
              </a:ext>
            </a:extLst>
          </p:cNvPr>
          <p:cNvSpPr txBox="1"/>
          <p:nvPr/>
        </p:nvSpPr>
        <p:spPr>
          <a:xfrm>
            <a:off x="2535752" y="1779186"/>
            <a:ext cx="1484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DJI m300 RTK</a:t>
            </a:r>
          </a:p>
        </p:txBody>
      </p:sp>
      <p:pic>
        <p:nvPicPr>
          <p:cNvPr id="5124" name="Picture 4" descr="Micasense Altum">
            <a:extLst>
              <a:ext uri="{FF2B5EF4-FFF2-40B4-BE49-F238E27FC236}">
                <a16:creationId xmlns:a16="http://schemas.microsoft.com/office/drawing/2014/main" id="{59ABFF4A-4B3C-5147-9806-57BEE6D74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73" y="4131369"/>
            <a:ext cx="1676959" cy="167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D760C5-08AE-4E4B-98B8-FB741FA53E0D}"/>
              </a:ext>
            </a:extLst>
          </p:cNvPr>
          <p:cNvSpPr txBox="1"/>
          <p:nvPr/>
        </p:nvSpPr>
        <p:spPr>
          <a:xfrm>
            <a:off x="5854873" y="3893758"/>
            <a:ext cx="197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Micasense</a:t>
            </a:r>
            <a:r>
              <a:rPr lang="en-US" dirty="0"/>
              <a:t> </a:t>
            </a:r>
            <a:r>
              <a:rPr lang="en-US" dirty="0" err="1"/>
              <a:t>Altum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E5D09D-75E1-6141-A4CF-54A1E82C63AE}"/>
              </a:ext>
            </a:extLst>
          </p:cNvPr>
          <p:cNvSpPr txBox="1"/>
          <p:nvPr/>
        </p:nvSpPr>
        <p:spPr>
          <a:xfrm>
            <a:off x="6139250" y="1823725"/>
            <a:ext cx="1072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DJI P1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6FF3B-577C-D242-A810-F502ACC86BA2}"/>
              </a:ext>
            </a:extLst>
          </p:cNvPr>
          <p:cNvSpPr txBox="1"/>
          <p:nvPr/>
        </p:nvSpPr>
        <p:spPr>
          <a:xfrm>
            <a:off x="8294007" y="1779186"/>
            <a:ext cx="32267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 ha coverage / flight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cm RGB, 5 cm Multispectral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60 cm Thermal 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cm DEMs and DSMs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cm </a:t>
            </a:r>
            <a:r>
              <a:rPr lang="en-US" dirty="0" err="1"/>
              <a:t>georeference</a:t>
            </a:r>
            <a:r>
              <a:rPr lang="en-US" dirty="0"/>
              <a:t> accuracy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2E70BF-4D80-944A-A594-C39CF59E9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5776" y="3893758"/>
            <a:ext cx="2504689" cy="230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1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3DA15-95FF-2A48-AB9F-B8F42876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5686"/>
          </a:xfrm>
        </p:spPr>
        <p:txBody>
          <a:bodyPr/>
          <a:lstStyle/>
          <a:p>
            <a:r>
              <a:rPr lang="en-US" i="1" dirty="0"/>
              <a:t>Data: RMBL UAS Platform and Sensors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FAEF2-95B2-8D50-2B42-79B40CEF4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55" y="1070812"/>
            <a:ext cx="10412931" cy="542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8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A4D2B-97A5-9798-339F-F0ACD81F3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4" y="365125"/>
            <a:ext cx="5682916" cy="1325563"/>
          </a:xfrm>
        </p:spPr>
        <p:txBody>
          <a:bodyPr>
            <a:normAutofit/>
          </a:bodyPr>
          <a:lstStyle/>
          <a:p>
            <a:r>
              <a:rPr lang="en-US" i="1" dirty="0"/>
              <a:t>2022 Gothic UAS Field </a:t>
            </a:r>
            <a:br>
              <a:rPr lang="en-US" i="1" dirty="0"/>
            </a:br>
            <a:r>
              <a:rPr lang="en-US" i="1" dirty="0"/>
              <a:t>Campaign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47A33B-B292-737B-BF5F-FDB9E9067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66" r="42406"/>
          <a:stretch/>
        </p:blipFill>
        <p:spPr>
          <a:xfrm>
            <a:off x="6260432" y="42560"/>
            <a:ext cx="5931568" cy="6815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DAF127-AF69-9A16-2299-A4AD099DD620}"/>
              </a:ext>
            </a:extLst>
          </p:cNvPr>
          <p:cNvSpPr txBox="1"/>
          <p:nvPr/>
        </p:nvSpPr>
        <p:spPr>
          <a:xfrm>
            <a:off x="505404" y="2013253"/>
            <a:ext cx="534441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~Weekly April – November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22 Mosaics passed QA / QC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5 cm apparent reflectance 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B, G, R, Red-edge, NIR Bands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Data up on ESS-Dive in December</a:t>
            </a:r>
          </a:p>
        </p:txBody>
      </p:sp>
    </p:spTree>
    <p:extLst>
      <p:ext uri="{BB962C8B-B14F-4D97-AF65-F5344CB8AC3E}">
        <p14:creationId xmlns:p14="http://schemas.microsoft.com/office/powerpoint/2010/main" val="126175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aps with different colors&#10;&#10;Description automatically generated">
            <a:extLst>
              <a:ext uri="{FF2B5EF4-FFF2-40B4-BE49-F238E27FC236}">
                <a16:creationId xmlns:a16="http://schemas.microsoft.com/office/drawing/2014/main" id="{33545C67-BAAE-8CEA-53F6-E496EDE66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40" y="505322"/>
            <a:ext cx="11417969" cy="6307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A4D2B-97A5-9798-339F-F0ACD81F3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725"/>
            <a:ext cx="10515600" cy="324854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Small-scale variability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3005B7-747C-2267-1D34-D216140444E7}"/>
              </a:ext>
            </a:extLst>
          </p:cNvPr>
          <p:cNvSpPr/>
          <p:nvPr/>
        </p:nvSpPr>
        <p:spPr>
          <a:xfrm>
            <a:off x="2394284" y="5390148"/>
            <a:ext cx="144379" cy="1323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95DAC5-4E1F-45EB-FB63-CEAFF4C0CF33}"/>
              </a:ext>
            </a:extLst>
          </p:cNvPr>
          <p:cNvSpPr txBox="1"/>
          <p:nvPr/>
        </p:nvSpPr>
        <p:spPr>
          <a:xfrm>
            <a:off x="1652621" y="5177228"/>
            <a:ext cx="69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ECOR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5C76420-6CA9-7422-4EAD-4F9695C9309B}"/>
              </a:ext>
            </a:extLst>
          </p:cNvPr>
          <p:cNvSpPr/>
          <p:nvPr/>
        </p:nvSpPr>
        <p:spPr>
          <a:xfrm flipH="1" flipV="1">
            <a:off x="5584658" y="1040733"/>
            <a:ext cx="1022683" cy="316430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9E0FD3-9EE2-FD49-1195-F7A6EC17C6AB}"/>
              </a:ext>
            </a:extLst>
          </p:cNvPr>
          <p:cNvSpPr/>
          <p:nvPr/>
        </p:nvSpPr>
        <p:spPr>
          <a:xfrm>
            <a:off x="6481336" y="667748"/>
            <a:ext cx="5438273" cy="59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8084EB-B666-AC0C-7E1C-CEA1A9FC9F49}"/>
              </a:ext>
            </a:extLst>
          </p:cNvPr>
          <p:cNvSpPr txBox="1"/>
          <p:nvPr/>
        </p:nvSpPr>
        <p:spPr>
          <a:xfrm>
            <a:off x="0" y="6540220"/>
            <a:ext cx="2609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Breckheimer</a:t>
            </a:r>
            <a:r>
              <a:rPr lang="en-US" dirty="0"/>
              <a:t> et al. </a:t>
            </a:r>
            <a:r>
              <a:rPr lang="en-US" i="1" dirty="0"/>
              <a:t>in prep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E5AD7D-F70E-8B94-6079-C7A1DE03CD2F}"/>
              </a:ext>
            </a:extLst>
          </p:cNvPr>
          <p:cNvSpPr/>
          <p:nvPr/>
        </p:nvSpPr>
        <p:spPr>
          <a:xfrm>
            <a:off x="7832558" y="3633537"/>
            <a:ext cx="1082842" cy="938463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03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6763</TotalTime>
  <Words>395</Words>
  <Application>Microsoft Macintosh PowerPoint</Application>
  <PresentationFormat>Widescreen</PresentationFormat>
  <Paragraphs>99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Office Theme</vt:lpstr>
      <vt:lpstr>Tracking Fine-scale Land Surface  Dynamics Using UAS Imagery</vt:lpstr>
      <vt:lpstr>Landscape  Ecology </vt:lpstr>
      <vt:lpstr>Spectral Proxies for ET and GPP</vt:lpstr>
      <vt:lpstr>Energy and Water Limitation in the SAIL Domain</vt:lpstr>
      <vt:lpstr>Driving questions:</vt:lpstr>
      <vt:lpstr>Data: RMBL UAS Platform and Sensors</vt:lpstr>
      <vt:lpstr>Data: RMBL UAS Platform and Sensors</vt:lpstr>
      <vt:lpstr>2022 Gothic UAS Field  Campaign</vt:lpstr>
      <vt:lpstr>Small-scale variability</vt:lpstr>
      <vt:lpstr>PowerPoint Presentation</vt:lpstr>
      <vt:lpstr>PowerPoint Presentation</vt:lpstr>
      <vt:lpstr>PowerPoint Presentation</vt:lpstr>
      <vt:lpstr>ECOR Footprint Representativeness?</vt:lpstr>
      <vt:lpstr>PowerPoint Presentation</vt:lpstr>
      <vt:lpstr>In Summary</vt:lpstr>
      <vt:lpstr>Thanks!</vt:lpstr>
      <vt:lpstr>Supplemental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Downscaling Land Surface Processes in the Gunnison Basin Using UAS Imagery and Distributed Sensor Networks</dc:title>
  <dc:creator>Ian Breckheimer</dc:creator>
  <cp:lastModifiedBy>Ian Breckheimer</cp:lastModifiedBy>
  <cp:revision>4</cp:revision>
  <dcterms:created xsi:type="dcterms:W3CDTF">2022-02-01T16:00:26Z</dcterms:created>
  <dcterms:modified xsi:type="dcterms:W3CDTF">2023-11-03T01:55:36Z</dcterms:modified>
</cp:coreProperties>
</file>