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90" r:id="rId3"/>
    <p:sldId id="285" r:id="rId4"/>
    <p:sldId id="318" r:id="rId5"/>
    <p:sldId id="319" r:id="rId6"/>
    <p:sldId id="294" r:id="rId7"/>
    <p:sldId id="316" r:id="rId8"/>
    <p:sldId id="314" r:id="rId9"/>
    <p:sldId id="317" r:id="rId10"/>
    <p:sldId id="306" r:id="rId11"/>
    <p:sldId id="307" r:id="rId12"/>
    <p:sldId id="311" r:id="rId13"/>
    <p:sldId id="313" r:id="rId14"/>
    <p:sldId id="309" r:id="rId15"/>
    <p:sldId id="315" r:id="rId16"/>
    <p:sldId id="300" r:id="rId17"/>
    <p:sldId id="299" r:id="rId18"/>
    <p:sldId id="301"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117ACA-31EB-E299-A03D-37ECB6F56C35}" name="elilouis" initials="ES" userId="S::elilouis@uw.edu::be797781-f067-477d-898d-69d08049be1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2B7B2"/>
    <a:srgbClr val="F48418"/>
    <a:srgbClr val="4C78A8"/>
    <a:srgbClr val="7F7F7F"/>
    <a:srgbClr val="4B78A8"/>
    <a:srgbClr val="FFFF00"/>
    <a:srgbClr val="3A85F9"/>
    <a:srgbClr val="2DE3B2"/>
    <a:srgbClr val="8FFC54"/>
    <a:srgbClr val="FAC0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13"/>
    <p:restoredTop sz="77535"/>
  </p:normalViewPr>
  <p:slideViewPr>
    <p:cSldViewPr snapToGrid="0">
      <p:cViewPr varScale="1">
        <p:scale>
          <a:sx n="90" d="100"/>
          <a:sy n="90" d="100"/>
        </p:scale>
        <p:origin x="1248" y="1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CFBB74-CACF-CD48-932E-D54593140FD4}" type="datetimeFigureOut">
              <a:rPr lang="en-US" smtClean="0"/>
              <a:t>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F1E60-7328-C545-BA23-C39113B22EB8}" type="slidenum">
              <a:rPr lang="en-US" smtClean="0"/>
              <a:t>‹#›</a:t>
            </a:fld>
            <a:endParaRPr lang="en-US"/>
          </a:p>
        </p:txBody>
      </p:sp>
    </p:spTree>
    <p:extLst>
      <p:ext uri="{BB962C8B-B14F-4D97-AF65-F5344CB8AC3E}">
        <p14:creationId xmlns:p14="http://schemas.microsoft.com/office/powerpoint/2010/main" val="109434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a:t>
            </a:r>
          </a:p>
          <a:p>
            <a:r>
              <a:rPr lang="en-US" dirty="0"/>
              <a:t>- The mystery of missing water in the Colorado river – per unit of </a:t>
            </a:r>
            <a:r>
              <a:rPr lang="en-US" dirty="0" err="1"/>
              <a:t>precip</a:t>
            </a:r>
            <a:r>
              <a:rPr lang="en-US" dirty="0"/>
              <a:t>, less water is ending up as streamflow</a:t>
            </a:r>
          </a:p>
          <a:p>
            <a:r>
              <a:rPr lang="en-US" dirty="0"/>
              <a:t>- Some have hypothesized that sublimation could be the cause of this missing water – some model runs in the UCRB have estimated 40% of the snowpack is lost to sublimation</a:t>
            </a:r>
          </a:p>
        </p:txBody>
      </p:sp>
      <p:sp>
        <p:nvSpPr>
          <p:cNvPr id="4" name="Slide Number Placeholder 3"/>
          <p:cNvSpPr>
            <a:spLocks noGrp="1"/>
          </p:cNvSpPr>
          <p:nvPr>
            <p:ph type="sldNum" sz="quarter" idx="5"/>
          </p:nvPr>
        </p:nvSpPr>
        <p:spPr/>
        <p:txBody>
          <a:bodyPr/>
          <a:lstStyle/>
          <a:p>
            <a:fld id="{AA0F1E60-7328-C545-BA23-C39113B22EB8}" type="slidenum">
              <a:rPr lang="en-US" smtClean="0"/>
              <a:t>1</a:t>
            </a:fld>
            <a:endParaRPr lang="en-US"/>
          </a:p>
        </p:txBody>
      </p:sp>
    </p:spTree>
    <p:extLst>
      <p:ext uri="{BB962C8B-B14F-4D97-AF65-F5344CB8AC3E}">
        <p14:creationId xmlns:p14="http://schemas.microsoft.com/office/powerpoint/2010/main" val="1264489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do we care? We see that turbulent fluxes calculated with MOST are sensitive to surface temperatures. If our two measurements of surface temperature disagree enough to change the total seasonal sublimation, than we can be pretty sure that models (like VIC, </a:t>
            </a:r>
            <a:r>
              <a:rPr lang="en-US" dirty="0" err="1"/>
              <a:t>NoahMP</a:t>
            </a:r>
            <a:r>
              <a:rPr lang="en-US" dirty="0"/>
              <a:t>), which often get surface temperature very wrong, are in part unable to correctly predict sublimation because of incorrect surface temperature.</a:t>
            </a:r>
          </a:p>
          <a:p>
            <a:endParaRPr lang="en-US" dirty="0"/>
          </a:p>
          <a:p>
            <a:endParaRPr lang="en-US" dirty="0"/>
          </a:p>
          <a:p>
            <a:r>
              <a:rPr lang="en-US" dirty="0"/>
              <a:t>EXTRA NOTES:</a:t>
            </a:r>
          </a:p>
          <a:p>
            <a:pPr marL="171450" indent="-171450">
              <a:buFont typeface="Arial" panose="020B0604020202020204" pitchFamily="34" charset="0"/>
              <a:buChar char="•"/>
            </a:pPr>
            <a:r>
              <a:rPr lang="en-US" dirty="0"/>
              <a:t>The profiles shown are from 2000 (8pm) on February 2</a:t>
            </a:r>
            <a:r>
              <a:rPr lang="en-US" baseline="30000" dirty="0"/>
              <a:t>nd</a:t>
            </a:r>
          </a:p>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11</a:t>
            </a:fld>
            <a:endParaRPr lang="en-US"/>
          </a:p>
        </p:txBody>
      </p:sp>
    </p:spTree>
    <p:extLst>
      <p:ext uri="{BB962C8B-B14F-4D97-AF65-F5344CB8AC3E}">
        <p14:creationId xmlns:p14="http://schemas.microsoft.com/office/powerpoint/2010/main" val="380545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this uncertainty leads us to two thoughts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one, it would be nice to have more measurements of sublimation,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two, it would be nice to have more measurements of surface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12</a:t>
            </a:fld>
            <a:endParaRPr lang="en-US"/>
          </a:p>
        </p:txBody>
      </p:sp>
    </p:spTree>
    <p:extLst>
      <p:ext uri="{BB962C8B-B14F-4D97-AF65-F5344CB8AC3E}">
        <p14:creationId xmlns:p14="http://schemas.microsoft.com/office/powerpoint/2010/main" val="83673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13</a:t>
            </a:fld>
            <a:endParaRPr lang="en-US"/>
          </a:p>
        </p:txBody>
      </p:sp>
    </p:spTree>
    <p:extLst>
      <p:ext uri="{BB962C8B-B14F-4D97-AF65-F5344CB8AC3E}">
        <p14:creationId xmlns:p14="http://schemas.microsoft.com/office/powerpoint/2010/main" val="2225234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14</a:t>
            </a:fld>
            <a:endParaRPr lang="en-US"/>
          </a:p>
        </p:txBody>
      </p:sp>
    </p:spTree>
    <p:extLst>
      <p:ext uri="{BB962C8B-B14F-4D97-AF65-F5344CB8AC3E}">
        <p14:creationId xmlns:p14="http://schemas.microsoft.com/office/powerpoint/2010/main" val="3324042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15</a:t>
            </a:fld>
            <a:endParaRPr lang="en-US"/>
          </a:p>
        </p:txBody>
      </p:sp>
    </p:spTree>
    <p:extLst>
      <p:ext uri="{BB962C8B-B14F-4D97-AF65-F5344CB8AC3E}">
        <p14:creationId xmlns:p14="http://schemas.microsoft.com/office/powerpoint/2010/main" val="2349202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16</a:t>
            </a:fld>
            <a:endParaRPr lang="en-US"/>
          </a:p>
        </p:txBody>
      </p:sp>
    </p:spTree>
    <p:extLst>
      <p:ext uri="{BB962C8B-B14F-4D97-AF65-F5344CB8AC3E}">
        <p14:creationId xmlns:p14="http://schemas.microsoft.com/office/powerpoint/2010/main" val="3822268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17</a:t>
            </a:fld>
            <a:endParaRPr lang="en-US"/>
          </a:p>
        </p:txBody>
      </p:sp>
    </p:spTree>
    <p:extLst>
      <p:ext uri="{BB962C8B-B14F-4D97-AF65-F5344CB8AC3E}">
        <p14:creationId xmlns:p14="http://schemas.microsoft.com/office/powerpoint/2010/main" val="3286857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18</a:t>
            </a:fld>
            <a:endParaRPr lang="en-US"/>
          </a:p>
        </p:txBody>
      </p:sp>
    </p:spTree>
    <p:extLst>
      <p:ext uri="{BB962C8B-B14F-4D97-AF65-F5344CB8AC3E}">
        <p14:creationId xmlns:p14="http://schemas.microsoft.com/office/powerpoint/2010/main" val="1662864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19</a:t>
            </a:fld>
            <a:endParaRPr lang="en-US"/>
          </a:p>
        </p:txBody>
      </p:sp>
    </p:spTree>
    <p:extLst>
      <p:ext uri="{BB962C8B-B14F-4D97-AF65-F5344CB8AC3E}">
        <p14:creationId xmlns:p14="http://schemas.microsoft.com/office/powerpoint/2010/main" val="413526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EXTRA NOTES: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measured sublimation during the “snow-on” season, which we define as the time period with complete snow cover at Kettle Ponds, approximately November 30 to May 10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Precipitation was measured by SPLASH/NOAH (Tilden’s dataset, </a:t>
            </a:r>
            <a:r>
              <a:rPr lang="en-US" dirty="0" err="1"/>
              <a:t>precip</a:t>
            </a:r>
            <a:r>
              <a:rPr lang="en-US" dirty="0"/>
              <a:t> </a:t>
            </a:r>
            <a:r>
              <a:rPr lang="en-US" dirty="0" err="1"/>
              <a:t>guage</a:t>
            </a:r>
            <a:r>
              <a:rPr lang="en-US" dirty="0"/>
              <a:t> with the Wyoming shield)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SWE measured with SOS’ C tower snow pillow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Sublimation during blowing snow includes 5-minute measurements where either of the two </a:t>
            </a:r>
            <a:r>
              <a:rPr lang="en-US" dirty="0" err="1"/>
              <a:t>FlowCapt</a:t>
            </a:r>
            <a:r>
              <a:rPr lang="en-US" dirty="0"/>
              <a:t> sensor measured any blowing snow flow. The </a:t>
            </a:r>
            <a:r>
              <a:rPr lang="en-US" dirty="0" err="1"/>
              <a:t>FlowCapt</a:t>
            </a:r>
            <a:r>
              <a:rPr lang="en-US" dirty="0"/>
              <a:t> sensor appears to be sensitive even at its detection threshold of 0.01 g/m^2/s (instrument is accurate to 0.01).</a:t>
            </a:r>
          </a:p>
        </p:txBody>
      </p:sp>
      <p:sp>
        <p:nvSpPr>
          <p:cNvPr id="4" name="Slide Number Placeholder 3"/>
          <p:cNvSpPr>
            <a:spLocks noGrp="1"/>
          </p:cNvSpPr>
          <p:nvPr>
            <p:ph type="sldNum" sz="quarter" idx="5"/>
          </p:nvPr>
        </p:nvSpPr>
        <p:spPr/>
        <p:txBody>
          <a:bodyPr/>
          <a:lstStyle/>
          <a:p>
            <a:fld id="{AA0F1E60-7328-C545-BA23-C39113B22EB8}" type="slidenum">
              <a:rPr lang="en-US" smtClean="0"/>
              <a:t>3</a:t>
            </a:fld>
            <a:endParaRPr lang="en-US"/>
          </a:p>
        </p:txBody>
      </p:sp>
    </p:spTree>
    <p:extLst>
      <p:ext uri="{BB962C8B-B14F-4D97-AF65-F5344CB8AC3E}">
        <p14:creationId xmlns:p14="http://schemas.microsoft.com/office/powerpoint/2010/main" val="374685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EXTRA NOTES: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measured sublimation during the “snow-on” season, which we define as the time period with complete snow cover at Kettle Ponds, approximately November 30 to May 10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Precipitation was measured by SPLASH/NOAH (Tilden’s dataset, </a:t>
            </a:r>
            <a:r>
              <a:rPr lang="en-US" dirty="0" err="1"/>
              <a:t>precip</a:t>
            </a:r>
            <a:r>
              <a:rPr lang="en-US" dirty="0"/>
              <a:t> </a:t>
            </a:r>
            <a:r>
              <a:rPr lang="en-US" dirty="0" err="1"/>
              <a:t>guage</a:t>
            </a:r>
            <a:r>
              <a:rPr lang="en-US" dirty="0"/>
              <a:t> with the Wyoming shield)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SWE measured with SOS’ C tower snow pillow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Sublimation during blowing snow includes 5-minute measurements where either of the two </a:t>
            </a:r>
            <a:r>
              <a:rPr lang="en-US" dirty="0" err="1"/>
              <a:t>FlowCapt</a:t>
            </a:r>
            <a:r>
              <a:rPr lang="en-US" dirty="0"/>
              <a:t> sensor measured any blowing snow flow. The </a:t>
            </a:r>
            <a:r>
              <a:rPr lang="en-US" dirty="0" err="1"/>
              <a:t>FlowCapt</a:t>
            </a:r>
            <a:r>
              <a:rPr lang="en-US" dirty="0"/>
              <a:t> sensor appears to be sensitive even at its detection threshold of 0.01 g/m^2/s (instrument is accurate to 0.01).</a:t>
            </a:r>
          </a:p>
        </p:txBody>
      </p:sp>
      <p:sp>
        <p:nvSpPr>
          <p:cNvPr id="4" name="Slide Number Placeholder 3"/>
          <p:cNvSpPr>
            <a:spLocks noGrp="1"/>
          </p:cNvSpPr>
          <p:nvPr>
            <p:ph type="sldNum" sz="quarter" idx="5"/>
          </p:nvPr>
        </p:nvSpPr>
        <p:spPr/>
        <p:txBody>
          <a:bodyPr/>
          <a:lstStyle/>
          <a:p>
            <a:fld id="{AA0F1E60-7328-C545-BA23-C39113B22EB8}" type="slidenum">
              <a:rPr lang="en-US" smtClean="0"/>
              <a:t>4</a:t>
            </a:fld>
            <a:endParaRPr lang="en-US"/>
          </a:p>
        </p:txBody>
      </p:sp>
    </p:spTree>
    <p:extLst>
      <p:ext uri="{BB962C8B-B14F-4D97-AF65-F5344CB8AC3E}">
        <p14:creationId xmlns:p14="http://schemas.microsoft.com/office/powerpoint/2010/main" val="317083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EXTRA NOTES: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measured sublimation during the “snow-on” season, which we define as the time period with complete snow cover at Kettle Ponds, approximately November 30 to May 10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Precipitation was measured by SPLASH/NOAH (Tilden’s dataset, </a:t>
            </a:r>
            <a:r>
              <a:rPr lang="en-US" dirty="0" err="1"/>
              <a:t>precip</a:t>
            </a:r>
            <a:r>
              <a:rPr lang="en-US" dirty="0"/>
              <a:t> </a:t>
            </a:r>
            <a:r>
              <a:rPr lang="en-US" dirty="0" err="1"/>
              <a:t>guage</a:t>
            </a:r>
            <a:r>
              <a:rPr lang="en-US" dirty="0"/>
              <a:t> with the Wyoming shield)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SWE measured with SOS’ C tower snow pillow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Sublimation during blowing snow includes 5-minute measurements where either of the two </a:t>
            </a:r>
            <a:r>
              <a:rPr lang="en-US" dirty="0" err="1"/>
              <a:t>FlowCapt</a:t>
            </a:r>
            <a:r>
              <a:rPr lang="en-US" dirty="0"/>
              <a:t> sensor measured any blowing snow flow. The </a:t>
            </a:r>
            <a:r>
              <a:rPr lang="en-US" dirty="0" err="1"/>
              <a:t>FlowCapt</a:t>
            </a:r>
            <a:r>
              <a:rPr lang="en-US" dirty="0"/>
              <a:t> sensor appears to be sensitive even at its detection threshold of 0.01 g/m^2/s (instrument is accurate to 0.01).</a:t>
            </a:r>
          </a:p>
        </p:txBody>
      </p:sp>
      <p:sp>
        <p:nvSpPr>
          <p:cNvPr id="4" name="Slide Number Placeholder 3"/>
          <p:cNvSpPr>
            <a:spLocks noGrp="1"/>
          </p:cNvSpPr>
          <p:nvPr>
            <p:ph type="sldNum" sz="quarter" idx="5"/>
          </p:nvPr>
        </p:nvSpPr>
        <p:spPr/>
        <p:txBody>
          <a:bodyPr/>
          <a:lstStyle/>
          <a:p>
            <a:fld id="{AA0F1E60-7328-C545-BA23-C39113B22EB8}" type="slidenum">
              <a:rPr lang="en-US" smtClean="0"/>
              <a:t>5</a:t>
            </a:fld>
            <a:endParaRPr lang="en-US"/>
          </a:p>
        </p:txBody>
      </p:sp>
    </p:spTree>
    <p:extLst>
      <p:ext uri="{BB962C8B-B14F-4D97-AF65-F5344CB8AC3E}">
        <p14:creationId xmlns:p14="http://schemas.microsoft.com/office/powerpoint/2010/main" val="276415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Extra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…or… 8-34% of seasonal max SWE (437mm)</a:t>
            </a:r>
            <a:r>
              <a:rPr lang="en-US" dirty="0"/>
              <a:t> </a:t>
            </a:r>
          </a:p>
          <a:p>
            <a:pPr marL="171450" indent="-171450">
              <a:buFont typeface="Arial" panose="020B0604020202020204" pitchFamily="34" charset="0"/>
              <a:buChar char="•"/>
            </a:pPr>
            <a:r>
              <a:rPr lang="en-US" dirty="0"/>
              <a:t>Lowest model - Louis b = 12 </a:t>
            </a:r>
            <a:r>
              <a:rPr lang="en-US" dirty="0" err="1"/>
              <a:t>Tsurf_c</a:t>
            </a:r>
            <a:r>
              <a:rPr lang="en-US" dirty="0"/>
              <a:t> </a:t>
            </a:r>
            <a:r>
              <a:rPr lang="en-US" dirty="0" err="1"/>
              <a:t>e_sat_alduchov</a:t>
            </a:r>
            <a:r>
              <a:rPr lang="en-US" dirty="0"/>
              <a:t> 1e-05 – 33.7</a:t>
            </a:r>
          </a:p>
          <a:p>
            <a:pPr marL="171450" indent="-171450">
              <a:buFont typeface="Arial" panose="020B0604020202020204" pitchFamily="34" charset="0"/>
              <a:buChar char="•"/>
            </a:pPr>
            <a:r>
              <a:rPr lang="en-US" dirty="0"/>
              <a:t>Highest model - MO </a:t>
            </a:r>
            <a:r>
              <a:rPr lang="en-US" dirty="0" err="1"/>
              <a:t>Beljaars</a:t>
            </a:r>
            <a:r>
              <a:rPr lang="en-US" dirty="0"/>
              <a:t> </a:t>
            </a:r>
            <a:r>
              <a:rPr lang="en-US" dirty="0" err="1"/>
              <a:t>Holtslag</a:t>
            </a:r>
            <a:r>
              <a:rPr lang="en-US" dirty="0"/>
              <a:t> </a:t>
            </a:r>
            <a:r>
              <a:rPr lang="en-US" dirty="0" err="1"/>
              <a:t>Tsurf_rad_d</a:t>
            </a:r>
            <a:r>
              <a:rPr lang="en-US" dirty="0"/>
              <a:t> </a:t>
            </a:r>
            <a:r>
              <a:rPr lang="en-US" dirty="0" err="1"/>
              <a:t>e_sat_metpy</a:t>
            </a:r>
            <a:r>
              <a:rPr lang="en-US" dirty="0"/>
              <a:t> 0.001 </a:t>
            </a:r>
            <a:r>
              <a:rPr lang="en-US" dirty="0">
                <a:effectLst/>
              </a:rPr>
              <a:t>148.754604</a:t>
            </a:r>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6</a:t>
            </a:fld>
            <a:endParaRPr lang="en-US"/>
          </a:p>
        </p:txBody>
      </p:sp>
    </p:spTree>
    <p:extLst>
      <p:ext uri="{BB962C8B-B14F-4D97-AF65-F5344CB8AC3E}">
        <p14:creationId xmlns:p14="http://schemas.microsoft.com/office/powerpoint/2010/main" val="204980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7</a:t>
            </a:fld>
            <a:endParaRPr lang="en-US"/>
          </a:p>
        </p:txBody>
      </p:sp>
    </p:spTree>
    <p:extLst>
      <p:ext uri="{BB962C8B-B14F-4D97-AF65-F5344CB8AC3E}">
        <p14:creationId xmlns:p14="http://schemas.microsoft.com/office/powerpoint/2010/main" val="576418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8</a:t>
            </a:fld>
            <a:endParaRPr lang="en-US"/>
          </a:p>
        </p:txBody>
      </p:sp>
    </p:spTree>
    <p:extLst>
      <p:ext uri="{BB962C8B-B14F-4D97-AF65-F5344CB8AC3E}">
        <p14:creationId xmlns:p14="http://schemas.microsoft.com/office/powerpoint/2010/main" val="108437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0F1E60-7328-C545-BA23-C39113B22EB8}" type="slidenum">
              <a:rPr lang="en-US" smtClean="0"/>
              <a:t>9</a:t>
            </a:fld>
            <a:endParaRPr lang="en-US"/>
          </a:p>
        </p:txBody>
      </p:sp>
    </p:spTree>
    <p:extLst>
      <p:ext uri="{BB962C8B-B14F-4D97-AF65-F5344CB8AC3E}">
        <p14:creationId xmlns:p14="http://schemas.microsoft.com/office/powerpoint/2010/main" val="3416984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these two model runs, the different T_s measurements result in a 150% increase in estimated sublimation (although that only means an increase from 5.7 to 8.5% of total winter </a:t>
            </a:r>
            <a:r>
              <a:rPr lang="en-US" dirty="0" err="1"/>
              <a:t>precip</a:t>
            </a:r>
            <a:r>
              <a:rPr lang="en-US" dirty="0"/>
              <a:t>)</a:t>
            </a:r>
          </a:p>
          <a:p>
            <a:endParaRPr lang="en-US" dirty="0"/>
          </a:p>
          <a:p>
            <a:r>
              <a:rPr lang="en-US" dirty="0"/>
              <a:t>What we're seeing here is the effect of the surface temperature sensors measuring different temperatures...</a:t>
            </a:r>
          </a:p>
        </p:txBody>
      </p:sp>
      <p:sp>
        <p:nvSpPr>
          <p:cNvPr id="4" name="Slide Number Placeholder 3"/>
          <p:cNvSpPr>
            <a:spLocks noGrp="1"/>
          </p:cNvSpPr>
          <p:nvPr>
            <p:ph type="sldNum" sz="quarter" idx="5"/>
          </p:nvPr>
        </p:nvSpPr>
        <p:spPr/>
        <p:txBody>
          <a:bodyPr/>
          <a:lstStyle/>
          <a:p>
            <a:fld id="{AA0F1E60-7328-C545-BA23-C39113B22EB8}" type="slidenum">
              <a:rPr lang="en-US" smtClean="0"/>
              <a:t>10</a:t>
            </a:fld>
            <a:endParaRPr lang="en-US"/>
          </a:p>
        </p:txBody>
      </p:sp>
    </p:spTree>
    <p:extLst>
      <p:ext uri="{BB962C8B-B14F-4D97-AF65-F5344CB8AC3E}">
        <p14:creationId xmlns:p14="http://schemas.microsoft.com/office/powerpoint/2010/main" val="1859554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D9DA-18D6-68CE-7384-FDDE11C8E7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F60838-0E9F-436F-A809-3EBE63E94C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56399-013C-E086-6EA6-E5641895E2B9}"/>
              </a:ext>
            </a:extLst>
          </p:cNvPr>
          <p:cNvSpPr>
            <a:spLocks noGrp="1"/>
          </p:cNvSpPr>
          <p:nvPr>
            <p:ph type="dt" sz="half" idx="10"/>
          </p:nvPr>
        </p:nvSpPr>
        <p:spPr/>
        <p:txBody>
          <a:bodyPr/>
          <a:lstStyle/>
          <a:p>
            <a:fld id="{971501A7-1FDA-D341-9AB8-6706410AE2B0}" type="datetime1">
              <a:rPr lang="en-US" smtClean="0"/>
              <a:t>11/3/23</a:t>
            </a:fld>
            <a:endParaRPr lang="en-US"/>
          </a:p>
        </p:txBody>
      </p:sp>
      <p:sp>
        <p:nvSpPr>
          <p:cNvPr id="5" name="Footer Placeholder 4">
            <a:extLst>
              <a:ext uri="{FF2B5EF4-FFF2-40B4-BE49-F238E27FC236}">
                <a16:creationId xmlns:a16="http://schemas.microsoft.com/office/drawing/2014/main" id="{3D5455BB-B089-0830-9989-AC37D98A7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44DF9-4F46-4622-88D3-2E3BE51E50EF}"/>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109587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40F4-C3D3-58D3-97AE-4A54AEA1E9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767BA1-B684-452E-E0AD-89F6B4AAB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D7368-1CFD-910E-26F6-2EC90631DCD1}"/>
              </a:ext>
            </a:extLst>
          </p:cNvPr>
          <p:cNvSpPr>
            <a:spLocks noGrp="1"/>
          </p:cNvSpPr>
          <p:nvPr>
            <p:ph type="dt" sz="half" idx="10"/>
          </p:nvPr>
        </p:nvSpPr>
        <p:spPr/>
        <p:txBody>
          <a:bodyPr/>
          <a:lstStyle/>
          <a:p>
            <a:fld id="{3916BDE0-28E2-E640-B75B-109FAFA0E03D}" type="datetime1">
              <a:rPr lang="en-US" smtClean="0"/>
              <a:t>11/3/23</a:t>
            </a:fld>
            <a:endParaRPr lang="en-US"/>
          </a:p>
        </p:txBody>
      </p:sp>
      <p:sp>
        <p:nvSpPr>
          <p:cNvPr id="5" name="Footer Placeholder 4">
            <a:extLst>
              <a:ext uri="{FF2B5EF4-FFF2-40B4-BE49-F238E27FC236}">
                <a16:creationId xmlns:a16="http://schemas.microsoft.com/office/drawing/2014/main" id="{589C9419-7C8D-D29C-8195-B998EA97B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9310C-776F-53A5-3F5D-2EC394DC6FC5}"/>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4030470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E9AD8-F1E6-E47A-367F-4DEE24D300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68D235-3521-5CB3-E22D-ACCE44E29D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86FBA-3529-F81C-798B-B9EC20CB8879}"/>
              </a:ext>
            </a:extLst>
          </p:cNvPr>
          <p:cNvSpPr>
            <a:spLocks noGrp="1"/>
          </p:cNvSpPr>
          <p:nvPr>
            <p:ph type="dt" sz="half" idx="10"/>
          </p:nvPr>
        </p:nvSpPr>
        <p:spPr/>
        <p:txBody>
          <a:bodyPr/>
          <a:lstStyle/>
          <a:p>
            <a:fld id="{1BF13732-58E1-FC48-B275-13FF7C7D4663}" type="datetime1">
              <a:rPr lang="en-US" smtClean="0"/>
              <a:t>11/3/23</a:t>
            </a:fld>
            <a:endParaRPr lang="en-US"/>
          </a:p>
        </p:txBody>
      </p:sp>
      <p:sp>
        <p:nvSpPr>
          <p:cNvPr id="5" name="Footer Placeholder 4">
            <a:extLst>
              <a:ext uri="{FF2B5EF4-FFF2-40B4-BE49-F238E27FC236}">
                <a16:creationId xmlns:a16="http://schemas.microsoft.com/office/drawing/2014/main" id="{F8D61BE7-181E-72FC-3835-846BDDE86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E0C57-80DB-E7C2-3207-966FA3B0F5D7}"/>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137297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39EC-6F9F-F733-D21D-4F873421E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DA30BB-03EB-4282-1034-BF1FE2D44F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838247-F1D3-63D2-C176-9666F43F6532}"/>
              </a:ext>
            </a:extLst>
          </p:cNvPr>
          <p:cNvSpPr>
            <a:spLocks noGrp="1"/>
          </p:cNvSpPr>
          <p:nvPr>
            <p:ph type="dt" sz="half" idx="10"/>
          </p:nvPr>
        </p:nvSpPr>
        <p:spPr/>
        <p:txBody>
          <a:bodyPr/>
          <a:lstStyle/>
          <a:p>
            <a:fld id="{152A350F-FDD0-5F49-BE12-20BDE702C896}" type="datetime1">
              <a:rPr lang="en-US" smtClean="0"/>
              <a:t>11/3/23</a:t>
            </a:fld>
            <a:endParaRPr lang="en-US"/>
          </a:p>
        </p:txBody>
      </p:sp>
      <p:sp>
        <p:nvSpPr>
          <p:cNvPr id="5" name="Footer Placeholder 4">
            <a:extLst>
              <a:ext uri="{FF2B5EF4-FFF2-40B4-BE49-F238E27FC236}">
                <a16:creationId xmlns:a16="http://schemas.microsoft.com/office/drawing/2014/main" id="{7EF19FB8-CAC9-1428-26D6-8E5A984D9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62666F-03F8-C269-6CD5-155A0B36939B}"/>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821178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D2B5-A445-E36E-CBE4-3AA75D76EE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42C58B-9BB1-2888-5156-EC095746E9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06814-4788-90D9-95D4-9821A274280F}"/>
              </a:ext>
            </a:extLst>
          </p:cNvPr>
          <p:cNvSpPr>
            <a:spLocks noGrp="1"/>
          </p:cNvSpPr>
          <p:nvPr>
            <p:ph type="dt" sz="half" idx="10"/>
          </p:nvPr>
        </p:nvSpPr>
        <p:spPr/>
        <p:txBody>
          <a:bodyPr/>
          <a:lstStyle/>
          <a:p>
            <a:fld id="{BE56CEF1-BCE4-214B-B211-4C2D39292806}" type="datetime1">
              <a:rPr lang="en-US" smtClean="0"/>
              <a:t>11/3/23</a:t>
            </a:fld>
            <a:endParaRPr lang="en-US"/>
          </a:p>
        </p:txBody>
      </p:sp>
      <p:sp>
        <p:nvSpPr>
          <p:cNvPr id="5" name="Footer Placeholder 4">
            <a:extLst>
              <a:ext uri="{FF2B5EF4-FFF2-40B4-BE49-F238E27FC236}">
                <a16:creationId xmlns:a16="http://schemas.microsoft.com/office/drawing/2014/main" id="{D555EB5F-BF7E-832E-7967-33CE125EC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B68E-71B5-C03E-F79C-E41E6510A950}"/>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203287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7844-59DD-8CAA-F61F-E96E5AB67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DE90EA-74A7-D413-3CC6-7F037AF07A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18F5BF-5B24-DFE7-69B1-FBA5FD4735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9C03DC-5E85-088C-0DDC-9A97A68AB66F}"/>
              </a:ext>
            </a:extLst>
          </p:cNvPr>
          <p:cNvSpPr>
            <a:spLocks noGrp="1"/>
          </p:cNvSpPr>
          <p:nvPr>
            <p:ph type="dt" sz="half" idx="10"/>
          </p:nvPr>
        </p:nvSpPr>
        <p:spPr/>
        <p:txBody>
          <a:bodyPr/>
          <a:lstStyle/>
          <a:p>
            <a:fld id="{94270B3D-3479-9244-A49A-EF94C5EAABE9}" type="datetime1">
              <a:rPr lang="en-US" smtClean="0"/>
              <a:t>11/3/23</a:t>
            </a:fld>
            <a:endParaRPr lang="en-US"/>
          </a:p>
        </p:txBody>
      </p:sp>
      <p:sp>
        <p:nvSpPr>
          <p:cNvPr id="6" name="Footer Placeholder 5">
            <a:extLst>
              <a:ext uri="{FF2B5EF4-FFF2-40B4-BE49-F238E27FC236}">
                <a16:creationId xmlns:a16="http://schemas.microsoft.com/office/drawing/2014/main" id="{39C258E4-573B-6B40-8922-D727CBCFBF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6A633-7FA4-C7F9-3631-DFFCD6041CED}"/>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1543599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2C96-A393-34FB-0EEE-4897B57994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109EDA-CD9C-F15A-79DC-28C39EB43A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97ABF3-4C7D-30CB-4B45-8F33CF75A7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ED939-4189-CB61-4246-5747624148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DF9585-28CA-2FE1-89DD-E2003E2679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8F60A-4E91-F662-0ACF-7C7EAF5DC10C}"/>
              </a:ext>
            </a:extLst>
          </p:cNvPr>
          <p:cNvSpPr>
            <a:spLocks noGrp="1"/>
          </p:cNvSpPr>
          <p:nvPr>
            <p:ph type="dt" sz="half" idx="10"/>
          </p:nvPr>
        </p:nvSpPr>
        <p:spPr/>
        <p:txBody>
          <a:bodyPr/>
          <a:lstStyle/>
          <a:p>
            <a:fld id="{BA3164F0-DFE3-8C47-AB63-700E63014D88}" type="datetime1">
              <a:rPr lang="en-US" smtClean="0"/>
              <a:t>11/3/23</a:t>
            </a:fld>
            <a:endParaRPr lang="en-US"/>
          </a:p>
        </p:txBody>
      </p:sp>
      <p:sp>
        <p:nvSpPr>
          <p:cNvPr id="8" name="Footer Placeholder 7">
            <a:extLst>
              <a:ext uri="{FF2B5EF4-FFF2-40B4-BE49-F238E27FC236}">
                <a16:creationId xmlns:a16="http://schemas.microsoft.com/office/drawing/2014/main" id="{7DA7A8F4-45BD-1A94-A773-19D034DDA8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85DF9-B8C6-DFE2-58B4-8580654CEEBE}"/>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1994052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59D1-A5A5-4D0F-FC10-03202B2AD0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CE6F06-A60C-093E-AEAB-C23738DABE36}"/>
              </a:ext>
            </a:extLst>
          </p:cNvPr>
          <p:cNvSpPr>
            <a:spLocks noGrp="1"/>
          </p:cNvSpPr>
          <p:nvPr>
            <p:ph type="dt" sz="half" idx="10"/>
          </p:nvPr>
        </p:nvSpPr>
        <p:spPr/>
        <p:txBody>
          <a:bodyPr/>
          <a:lstStyle/>
          <a:p>
            <a:fld id="{CD598F5F-C510-F04E-A726-54693D59E90D}" type="datetime1">
              <a:rPr lang="en-US" smtClean="0"/>
              <a:t>11/3/23</a:t>
            </a:fld>
            <a:endParaRPr lang="en-US"/>
          </a:p>
        </p:txBody>
      </p:sp>
      <p:sp>
        <p:nvSpPr>
          <p:cNvPr id="4" name="Footer Placeholder 3">
            <a:extLst>
              <a:ext uri="{FF2B5EF4-FFF2-40B4-BE49-F238E27FC236}">
                <a16:creationId xmlns:a16="http://schemas.microsoft.com/office/drawing/2014/main" id="{58E4C1CB-1818-62D5-8C47-5974415FEA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CCE426-AA82-83DE-C718-6A62562213FF}"/>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1226894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FC7D78-22B9-1B8C-E1B9-4AB05819E239}"/>
              </a:ext>
            </a:extLst>
          </p:cNvPr>
          <p:cNvSpPr>
            <a:spLocks noGrp="1"/>
          </p:cNvSpPr>
          <p:nvPr>
            <p:ph type="dt" sz="half" idx="10"/>
          </p:nvPr>
        </p:nvSpPr>
        <p:spPr/>
        <p:txBody>
          <a:bodyPr/>
          <a:lstStyle/>
          <a:p>
            <a:fld id="{6E91C9F1-0976-1D48-92EF-9B4391AE85C5}" type="datetime1">
              <a:rPr lang="en-US" smtClean="0"/>
              <a:t>11/3/23</a:t>
            </a:fld>
            <a:endParaRPr lang="en-US"/>
          </a:p>
        </p:txBody>
      </p:sp>
      <p:sp>
        <p:nvSpPr>
          <p:cNvPr id="3" name="Footer Placeholder 2">
            <a:extLst>
              <a:ext uri="{FF2B5EF4-FFF2-40B4-BE49-F238E27FC236}">
                <a16:creationId xmlns:a16="http://schemas.microsoft.com/office/drawing/2014/main" id="{CA05B272-3C05-46FA-B935-A0A04C2E00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E58F8D-1B68-DD38-4D91-88028BEF60B4}"/>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278443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BBDB-338B-38B8-CD7B-19D0471727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5E6D02-92C2-67FB-6807-CD98ACD7AC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1636D0-7CC4-4EA6-A456-D2FC0C74A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95308-C58F-E417-825B-B4113B99D401}"/>
              </a:ext>
            </a:extLst>
          </p:cNvPr>
          <p:cNvSpPr>
            <a:spLocks noGrp="1"/>
          </p:cNvSpPr>
          <p:nvPr>
            <p:ph type="dt" sz="half" idx="10"/>
          </p:nvPr>
        </p:nvSpPr>
        <p:spPr/>
        <p:txBody>
          <a:bodyPr/>
          <a:lstStyle/>
          <a:p>
            <a:fld id="{57FB1CC6-0E24-2944-9DED-9DD216F1ED44}" type="datetime1">
              <a:rPr lang="en-US" smtClean="0"/>
              <a:t>11/3/23</a:t>
            </a:fld>
            <a:endParaRPr lang="en-US"/>
          </a:p>
        </p:txBody>
      </p:sp>
      <p:sp>
        <p:nvSpPr>
          <p:cNvPr id="6" name="Footer Placeholder 5">
            <a:extLst>
              <a:ext uri="{FF2B5EF4-FFF2-40B4-BE49-F238E27FC236}">
                <a16:creationId xmlns:a16="http://schemas.microsoft.com/office/drawing/2014/main" id="{921B83C3-AB03-D7F5-064A-37FB2CE7EB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2B1CB-DA6C-B871-4B05-27813A909E3C}"/>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1888439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5845-DA8A-7058-E9F9-1C081DDFA3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62DAAD-66A3-59AF-E91E-7F8128D0AF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53D518-56A7-D04E-7743-EFAFCB4E4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7CE6E5-88CD-9098-7EAF-03C6BECAF9AE}"/>
              </a:ext>
            </a:extLst>
          </p:cNvPr>
          <p:cNvSpPr>
            <a:spLocks noGrp="1"/>
          </p:cNvSpPr>
          <p:nvPr>
            <p:ph type="dt" sz="half" idx="10"/>
          </p:nvPr>
        </p:nvSpPr>
        <p:spPr/>
        <p:txBody>
          <a:bodyPr/>
          <a:lstStyle/>
          <a:p>
            <a:fld id="{B056C0A8-639E-604A-A5D8-BA59A32F98BF}" type="datetime1">
              <a:rPr lang="en-US" smtClean="0"/>
              <a:t>11/3/23</a:t>
            </a:fld>
            <a:endParaRPr lang="en-US"/>
          </a:p>
        </p:txBody>
      </p:sp>
      <p:sp>
        <p:nvSpPr>
          <p:cNvPr id="6" name="Footer Placeholder 5">
            <a:extLst>
              <a:ext uri="{FF2B5EF4-FFF2-40B4-BE49-F238E27FC236}">
                <a16:creationId xmlns:a16="http://schemas.microsoft.com/office/drawing/2014/main" id="{D82667E2-7F9B-EF30-4363-11CD16CC0B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C4F952-13FD-45C1-8C12-611678F8CFFD}"/>
              </a:ext>
            </a:extLst>
          </p:cNvPr>
          <p:cNvSpPr>
            <a:spLocks noGrp="1"/>
          </p:cNvSpPr>
          <p:nvPr>
            <p:ph type="sldNum" sz="quarter" idx="12"/>
          </p:nvPr>
        </p:nvSpPr>
        <p:spPr/>
        <p:txBody>
          <a:bodyPr/>
          <a:lstStyle/>
          <a:p>
            <a:fld id="{E9F7B2C0-869E-E348-AB17-651B959D809F}" type="slidenum">
              <a:rPr lang="en-US" smtClean="0"/>
              <a:t>‹#›</a:t>
            </a:fld>
            <a:endParaRPr lang="en-US"/>
          </a:p>
        </p:txBody>
      </p:sp>
    </p:spTree>
    <p:extLst>
      <p:ext uri="{BB962C8B-B14F-4D97-AF65-F5344CB8AC3E}">
        <p14:creationId xmlns:p14="http://schemas.microsoft.com/office/powerpoint/2010/main" val="222782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C22EB9-A52C-4FD2-B0EB-0E920128C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EB01E9-57BC-0107-64C2-62B51DAAF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7E346-6CB8-8C87-084C-AA36967F40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885B8-013F-F64D-9653-F69C353248A8}" type="datetime1">
              <a:rPr lang="en-US" smtClean="0"/>
              <a:t>11/3/23</a:t>
            </a:fld>
            <a:endParaRPr lang="en-US"/>
          </a:p>
        </p:txBody>
      </p:sp>
      <p:sp>
        <p:nvSpPr>
          <p:cNvPr id="5" name="Footer Placeholder 4">
            <a:extLst>
              <a:ext uri="{FF2B5EF4-FFF2-40B4-BE49-F238E27FC236}">
                <a16:creationId xmlns:a16="http://schemas.microsoft.com/office/drawing/2014/main" id="{9EE552AD-2DC3-0100-81CD-7AAC0F029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7E169F-6085-4606-AB89-BBBB94F90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7B2C0-869E-E348-AB17-651B959D809F}" type="slidenum">
              <a:rPr lang="en-US" smtClean="0"/>
              <a:t>‹#›</a:t>
            </a:fld>
            <a:endParaRPr lang="en-US"/>
          </a:p>
        </p:txBody>
      </p:sp>
    </p:spTree>
    <p:extLst>
      <p:ext uri="{BB962C8B-B14F-4D97-AF65-F5344CB8AC3E}">
        <p14:creationId xmlns:p14="http://schemas.microsoft.com/office/powerpoint/2010/main" val="125027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png"/><Relationship Id="rId7" Type="http://schemas.openxmlformats.org/officeDocument/2006/relationships/image" Target="../media/image1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alking in the snow&#10;&#10;Description automatically generated">
            <a:extLst>
              <a:ext uri="{FF2B5EF4-FFF2-40B4-BE49-F238E27FC236}">
                <a16:creationId xmlns:a16="http://schemas.microsoft.com/office/drawing/2014/main" id="{C802549B-4707-E4BE-A614-93944D557AEE}"/>
              </a:ext>
            </a:extLst>
          </p:cNvPr>
          <p:cNvPicPr>
            <a:picLocks noChangeAspect="1"/>
          </p:cNvPicPr>
          <p:nvPr/>
        </p:nvPicPr>
        <p:blipFill rotWithShape="1">
          <a:blip r:embed="rId3"/>
          <a:srcRect t="12299" b="11625"/>
          <a:stretch/>
        </p:blipFill>
        <p:spPr>
          <a:xfrm>
            <a:off x="-2" y="-98424"/>
            <a:ext cx="12192001" cy="6956424"/>
          </a:xfrm>
          <a:prstGeom prst="rect">
            <a:avLst/>
          </a:prstGeom>
        </p:spPr>
      </p:pic>
      <p:sp>
        <p:nvSpPr>
          <p:cNvPr id="2" name="Title 1">
            <a:extLst>
              <a:ext uri="{FF2B5EF4-FFF2-40B4-BE49-F238E27FC236}">
                <a16:creationId xmlns:a16="http://schemas.microsoft.com/office/drawing/2014/main" id="{AEC43CEA-5B53-6CD8-BA05-3930418C61AB}"/>
              </a:ext>
            </a:extLst>
          </p:cNvPr>
          <p:cNvSpPr>
            <a:spLocks noGrp="1"/>
          </p:cNvSpPr>
          <p:nvPr>
            <p:ph type="ctrTitle"/>
          </p:nvPr>
        </p:nvSpPr>
        <p:spPr>
          <a:xfrm>
            <a:off x="1159933" y="-925859"/>
            <a:ext cx="9872133" cy="2387600"/>
          </a:xfrm>
        </p:spPr>
        <p:txBody>
          <a:bodyPr>
            <a:normAutofit fontScale="90000"/>
          </a:bodyPr>
          <a:lstStyle/>
          <a:p>
            <a:r>
              <a:rPr lang="en-US" dirty="0">
                <a:solidFill>
                  <a:schemeClr val="bg2"/>
                </a:solidFill>
              </a:rPr>
              <a:t>How much snow sublimated during the Winter of 2022-2023?</a:t>
            </a:r>
          </a:p>
        </p:txBody>
      </p:sp>
      <p:sp>
        <p:nvSpPr>
          <p:cNvPr id="3" name="Subtitle 2">
            <a:extLst>
              <a:ext uri="{FF2B5EF4-FFF2-40B4-BE49-F238E27FC236}">
                <a16:creationId xmlns:a16="http://schemas.microsoft.com/office/drawing/2014/main" id="{62EB8479-D2D4-F52E-A13E-BA083C5101FF}"/>
              </a:ext>
            </a:extLst>
          </p:cNvPr>
          <p:cNvSpPr>
            <a:spLocks noGrp="1"/>
          </p:cNvSpPr>
          <p:nvPr>
            <p:ph type="subTitle" idx="1"/>
          </p:nvPr>
        </p:nvSpPr>
        <p:spPr>
          <a:xfrm>
            <a:off x="1" y="4714567"/>
            <a:ext cx="12192000" cy="1655762"/>
          </a:xfrm>
        </p:spPr>
        <p:txBody>
          <a:bodyPr/>
          <a:lstStyle/>
          <a:p>
            <a:r>
              <a:rPr lang="en-US" dirty="0"/>
              <a:t>Measuring and modeling seasonal sublimation with measurements from the SoS campaign</a:t>
            </a:r>
          </a:p>
          <a:p>
            <a:r>
              <a:rPr lang="en-US" dirty="0"/>
              <a:t>…and ideas for collaborating with the SAIL and SPLASH Campaigns</a:t>
            </a:r>
          </a:p>
        </p:txBody>
      </p:sp>
      <p:sp>
        <p:nvSpPr>
          <p:cNvPr id="5" name="Slide Number Placeholder 4">
            <a:extLst>
              <a:ext uri="{FF2B5EF4-FFF2-40B4-BE49-F238E27FC236}">
                <a16:creationId xmlns:a16="http://schemas.microsoft.com/office/drawing/2014/main" id="{FF2FB1B7-BEB2-0065-BC1C-E18E2459C6DD}"/>
              </a:ext>
            </a:extLst>
          </p:cNvPr>
          <p:cNvSpPr>
            <a:spLocks noGrp="1"/>
          </p:cNvSpPr>
          <p:nvPr>
            <p:ph type="sldNum" sz="quarter" idx="12"/>
          </p:nvPr>
        </p:nvSpPr>
        <p:spPr/>
        <p:txBody>
          <a:bodyPr/>
          <a:lstStyle/>
          <a:p>
            <a:fld id="{E9F7B2C0-869E-E348-AB17-651B959D809F}" type="slidenum">
              <a:rPr lang="en-US" smtClean="0"/>
              <a:t>1</a:t>
            </a:fld>
            <a:endParaRPr lang="en-US"/>
          </a:p>
        </p:txBody>
      </p:sp>
      <p:pic>
        <p:nvPicPr>
          <p:cNvPr id="1026" name="Picture 2">
            <a:extLst>
              <a:ext uri="{FF2B5EF4-FFF2-40B4-BE49-F238E27FC236}">
                <a16:creationId xmlns:a16="http://schemas.microsoft.com/office/drawing/2014/main" id="{839BFD0F-B686-49C0-77E9-562A2559F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7342" y="5162203"/>
            <a:ext cx="1655763" cy="1655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CBD9BD-8A99-AD6A-F932-D67AAA8537D2}"/>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614325BC-46BA-187F-8B23-6D54E871E5B1}"/>
              </a:ext>
            </a:extLst>
          </p:cNvPr>
          <p:cNvGrpSpPr/>
          <p:nvPr/>
        </p:nvGrpSpPr>
        <p:grpSpPr>
          <a:xfrm>
            <a:off x="0" y="5359475"/>
            <a:ext cx="4329113" cy="1056882"/>
            <a:chOff x="0" y="5257800"/>
            <a:chExt cx="4745588" cy="1158557"/>
          </a:xfrm>
        </p:grpSpPr>
        <p:pic>
          <p:nvPicPr>
            <p:cNvPr id="1028" name="Picture 4" descr="University of Washington Logo and symbol, meaning, history ...">
              <a:extLst>
                <a:ext uri="{FF2B5EF4-FFF2-40B4-BE49-F238E27FC236}">
                  <a16:creationId xmlns:a16="http://schemas.microsoft.com/office/drawing/2014/main" id="{1E9BE0A0-9D5E-0E3E-B756-097A2A394A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8838" b="28809"/>
            <a:stretch/>
          </p:blipFill>
          <p:spPr bwMode="auto">
            <a:xfrm>
              <a:off x="59076" y="5827096"/>
              <a:ext cx="4686512" cy="5892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iversity of Washington Logo and symbol, meaning, history ...">
              <a:extLst>
                <a:ext uri="{FF2B5EF4-FFF2-40B4-BE49-F238E27FC236}">
                  <a16:creationId xmlns:a16="http://schemas.microsoft.com/office/drawing/2014/main" id="{D89BCEEB-273D-E6F1-E555-07DD9C0EB1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336" t="29823" b="48581"/>
            <a:stretch/>
          </p:blipFill>
          <p:spPr bwMode="auto">
            <a:xfrm>
              <a:off x="0" y="5257800"/>
              <a:ext cx="2796154" cy="5692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5108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3B2293-9602-0206-18AB-792B566257C3}"/>
              </a:ext>
            </a:extLst>
          </p:cNvPr>
          <p:cNvPicPr>
            <a:picLocks noChangeAspect="1"/>
          </p:cNvPicPr>
          <p:nvPr/>
        </p:nvPicPr>
        <p:blipFill>
          <a:blip r:embed="rId3"/>
          <a:stretch>
            <a:fillRect/>
          </a:stretch>
        </p:blipFill>
        <p:spPr>
          <a:xfrm>
            <a:off x="66847" y="2831315"/>
            <a:ext cx="4019377" cy="4026684"/>
          </a:xfrm>
          <a:prstGeom prst="rect">
            <a:avLst/>
          </a:prstGeom>
        </p:spPr>
      </p:pic>
      <p:pic>
        <p:nvPicPr>
          <p:cNvPr id="25" name="Picture 24" descr="A mathematical equation with black text&#10;&#10;Description automatically generated">
            <a:extLst>
              <a:ext uri="{FF2B5EF4-FFF2-40B4-BE49-F238E27FC236}">
                <a16:creationId xmlns:a16="http://schemas.microsoft.com/office/drawing/2014/main" id="{6C26CCC7-F2C8-0578-1868-D5B2C07CA7D0}"/>
              </a:ext>
            </a:extLst>
          </p:cNvPr>
          <p:cNvPicPr>
            <a:picLocks noChangeAspect="1"/>
          </p:cNvPicPr>
          <p:nvPr/>
        </p:nvPicPr>
        <p:blipFill rotWithShape="1">
          <a:blip r:embed="rId4"/>
          <a:srcRect l="11475" r="2402"/>
          <a:stretch/>
        </p:blipFill>
        <p:spPr>
          <a:xfrm>
            <a:off x="6096000" y="5413585"/>
            <a:ext cx="2539922" cy="1111689"/>
          </a:xfrm>
          <a:prstGeom prst="rect">
            <a:avLst/>
          </a:prstGeom>
        </p:spPr>
      </p:pic>
      <p:sp>
        <p:nvSpPr>
          <p:cNvPr id="26" name="Rectangle 25">
            <a:extLst>
              <a:ext uri="{FF2B5EF4-FFF2-40B4-BE49-F238E27FC236}">
                <a16:creationId xmlns:a16="http://schemas.microsoft.com/office/drawing/2014/main" id="{479E13D0-739D-D594-7310-88EF5CCE830D}"/>
              </a:ext>
            </a:extLst>
          </p:cNvPr>
          <p:cNvSpPr/>
          <p:nvPr/>
        </p:nvSpPr>
        <p:spPr>
          <a:xfrm>
            <a:off x="6559550" y="5492537"/>
            <a:ext cx="1027694" cy="391061"/>
          </a:xfrm>
          <a:prstGeom prst="rect">
            <a:avLst/>
          </a:prstGeom>
          <a:solidFill>
            <a:srgbClr val="FFFF00">
              <a:alpha val="2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12AD9F3-58D6-45D9-5A84-9C6202DABCDF}"/>
              </a:ext>
            </a:extLst>
          </p:cNvPr>
          <p:cNvSpPr txBox="1">
            <a:spLocks/>
          </p:cNvSpPr>
          <p:nvPr/>
        </p:nvSpPr>
        <p:spPr>
          <a:xfrm>
            <a:off x="584200" y="365125"/>
            <a:ext cx="5623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Modeling seasonal cumulative sublimation</a:t>
            </a:r>
            <a:endParaRPr lang="en-US" sz="3600" baseline="30000" dirty="0"/>
          </a:p>
        </p:txBody>
      </p:sp>
      <p:grpSp>
        <p:nvGrpSpPr>
          <p:cNvPr id="5" name="Group 4">
            <a:extLst>
              <a:ext uri="{FF2B5EF4-FFF2-40B4-BE49-F238E27FC236}">
                <a16:creationId xmlns:a16="http://schemas.microsoft.com/office/drawing/2014/main" id="{CB658458-B434-BFB6-F407-27AFD66732C7}"/>
              </a:ext>
            </a:extLst>
          </p:cNvPr>
          <p:cNvGrpSpPr/>
          <p:nvPr/>
        </p:nvGrpSpPr>
        <p:grpSpPr>
          <a:xfrm>
            <a:off x="4775986" y="5339391"/>
            <a:ext cx="1842814" cy="1174911"/>
            <a:chOff x="7436687" y="3067644"/>
            <a:chExt cx="1842814" cy="1174911"/>
          </a:xfrm>
        </p:grpSpPr>
        <p:sp>
          <p:nvSpPr>
            <p:cNvPr id="34" name="Rectangle 33">
              <a:extLst>
                <a:ext uri="{FF2B5EF4-FFF2-40B4-BE49-F238E27FC236}">
                  <a16:creationId xmlns:a16="http://schemas.microsoft.com/office/drawing/2014/main" id="{2BF4BF04-3839-EFF0-C759-2B7255274D44}"/>
                </a:ext>
              </a:extLst>
            </p:cNvPr>
            <p:cNvSpPr/>
            <p:nvPr/>
          </p:nvSpPr>
          <p:spPr>
            <a:xfrm>
              <a:off x="7800661" y="3067644"/>
              <a:ext cx="897011" cy="1107995"/>
            </a:xfrm>
            <a:prstGeom prst="rect">
              <a:avLst/>
            </a:prstGeom>
            <a:solidFill>
              <a:srgbClr val="FFFF00">
                <a:alpha val="2862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99079D9-981D-8FF3-5F0A-A32183AD6FFC}"/>
                    </a:ext>
                  </a:extLst>
                </p:cNvPr>
                <p:cNvSpPr txBox="1"/>
                <p:nvPr/>
              </p:nvSpPr>
              <p:spPr>
                <a:xfrm>
                  <a:off x="7436687" y="3134559"/>
                  <a:ext cx="1842814" cy="11079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𝑙𝑎𝑡𝑒𝑛𝑡</m:t>
                        </m:r>
                        <m:r>
                          <a:rPr lang="en-US" sz="2400" b="0" i="1" smtClean="0">
                            <a:latin typeface="Cambria Math" panose="02040503050406030204" pitchFamily="18" charset="0"/>
                          </a:rPr>
                          <m:t> </m:t>
                        </m:r>
                      </m:oMath>
                    </m:oMathPara>
                  </a14:m>
                  <a:endParaRPr lang="en-US"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h𝑒𝑎𝑡</m:t>
                        </m:r>
                        <m:r>
                          <a:rPr lang="en-US" sz="2400" b="0" i="1" smtClean="0">
                            <a:latin typeface="Cambria Math" panose="02040503050406030204" pitchFamily="18" charset="0"/>
                          </a:rPr>
                          <m:t> </m:t>
                        </m:r>
                      </m:oMath>
                    </m:oMathPara>
                  </a14:m>
                  <a:endParaRPr lang="en-US"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𝑓𝑙𝑢𝑥</m:t>
                        </m:r>
                      </m:oMath>
                    </m:oMathPara>
                  </a14:m>
                  <a:endParaRPr lang="en-US" sz="2400" dirty="0"/>
                </a:p>
              </p:txBody>
            </p:sp>
          </mc:Choice>
          <mc:Fallback xmlns="">
            <p:sp>
              <p:nvSpPr>
                <p:cNvPr id="30" name="TextBox 29">
                  <a:extLst>
                    <a:ext uri="{FF2B5EF4-FFF2-40B4-BE49-F238E27FC236}">
                      <a16:creationId xmlns:a16="http://schemas.microsoft.com/office/drawing/2014/main" id="{999079D9-981D-8FF3-5F0A-A32183AD6FFC}"/>
                    </a:ext>
                  </a:extLst>
                </p:cNvPr>
                <p:cNvSpPr txBox="1">
                  <a:spLocks noRot="1" noChangeAspect="1" noMove="1" noResize="1" noEditPoints="1" noAdjustHandles="1" noChangeArrowheads="1" noChangeShapeType="1" noTextEdit="1"/>
                </p:cNvSpPr>
                <p:nvPr/>
              </p:nvSpPr>
              <p:spPr>
                <a:xfrm>
                  <a:off x="7436687" y="3134559"/>
                  <a:ext cx="1842814" cy="1107996"/>
                </a:xfrm>
                <a:prstGeom prst="rect">
                  <a:avLst/>
                </a:prstGeom>
                <a:blipFill>
                  <a:blip r:embed="rId5"/>
                  <a:stretch>
                    <a:fillRect t="-3371" b="-8989"/>
                  </a:stretch>
                </a:blipFill>
              </p:spPr>
              <p:txBody>
                <a:bodyPr/>
                <a:lstStyle/>
                <a:p>
                  <a:r>
                    <a:rPr lang="en-US">
                      <a:noFill/>
                    </a:rPr>
                    <a:t> </a:t>
                  </a:r>
                </a:p>
              </p:txBody>
            </p:sp>
          </mc:Fallback>
        </mc:AlternateContent>
      </p:grpSp>
      <p:sp>
        <p:nvSpPr>
          <p:cNvPr id="3" name="Slide Number Placeholder 2">
            <a:extLst>
              <a:ext uri="{FF2B5EF4-FFF2-40B4-BE49-F238E27FC236}">
                <a16:creationId xmlns:a16="http://schemas.microsoft.com/office/drawing/2014/main" id="{890E2DBD-F50F-82CC-B446-535112CB30FC}"/>
              </a:ext>
            </a:extLst>
          </p:cNvPr>
          <p:cNvSpPr>
            <a:spLocks noGrp="1"/>
          </p:cNvSpPr>
          <p:nvPr>
            <p:ph type="sldNum" sz="quarter" idx="12"/>
          </p:nvPr>
        </p:nvSpPr>
        <p:spPr/>
        <p:txBody>
          <a:bodyPr/>
          <a:lstStyle/>
          <a:p>
            <a:fld id="{E9F7B2C0-869E-E348-AB17-651B959D809F}" type="slidenum">
              <a:rPr lang="en-US" smtClean="0"/>
              <a:t>10</a:t>
            </a:fld>
            <a:endParaRPr lang="en-US"/>
          </a:p>
        </p:txBody>
      </p:sp>
      <p:pic>
        <p:nvPicPr>
          <p:cNvPr id="8" name="Picture 7">
            <a:extLst>
              <a:ext uri="{FF2B5EF4-FFF2-40B4-BE49-F238E27FC236}">
                <a16:creationId xmlns:a16="http://schemas.microsoft.com/office/drawing/2014/main" id="{7392D675-B1C0-8FF0-E86C-32D6D3EBAF04}"/>
              </a:ext>
            </a:extLst>
          </p:cNvPr>
          <p:cNvPicPr>
            <a:picLocks noChangeAspect="1"/>
          </p:cNvPicPr>
          <p:nvPr/>
        </p:nvPicPr>
        <p:blipFill>
          <a:blip r:embed="rId6"/>
          <a:stretch>
            <a:fillRect/>
          </a:stretch>
        </p:blipFill>
        <p:spPr>
          <a:xfrm>
            <a:off x="9787819" y="3842129"/>
            <a:ext cx="2277767" cy="201839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0C99607-7136-1BD9-9088-F21BEF2CABFC}"/>
                  </a:ext>
                </a:extLst>
              </p:cNvPr>
              <p:cNvSpPr txBox="1"/>
              <p:nvPr/>
            </p:nvSpPr>
            <p:spPr>
              <a:xfrm>
                <a:off x="10690806" y="5869186"/>
                <a:ext cx="111822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 (˚</m:t>
                      </m:r>
                      <m:r>
                        <a:rPr lang="en-US" sz="2000" b="0" i="1" smtClean="0">
                          <a:latin typeface="Cambria Math" panose="02040503050406030204" pitchFamily="18" charset="0"/>
                        </a:rPr>
                        <m:t>𝐶</m:t>
                      </m:r>
                      <m:r>
                        <a:rPr lang="en-US" sz="2000" b="0" i="1" smtClean="0">
                          <a:latin typeface="Cambria Math" panose="02040503050406030204" pitchFamily="18" charset="0"/>
                        </a:rPr>
                        <m:t>)</m:t>
                      </m:r>
                    </m:oMath>
                  </m:oMathPara>
                </a14:m>
                <a:endParaRPr lang="en-US" sz="2000" dirty="0"/>
              </a:p>
            </p:txBody>
          </p:sp>
        </mc:Choice>
        <mc:Fallback xmlns="">
          <p:sp>
            <p:nvSpPr>
              <p:cNvPr id="9" name="TextBox 8">
                <a:extLst>
                  <a:ext uri="{FF2B5EF4-FFF2-40B4-BE49-F238E27FC236}">
                    <a16:creationId xmlns:a16="http://schemas.microsoft.com/office/drawing/2014/main" id="{60C99607-7136-1BD9-9088-F21BEF2CABFC}"/>
                  </a:ext>
                </a:extLst>
              </p:cNvPr>
              <p:cNvSpPr txBox="1">
                <a:spLocks noRot="1" noChangeAspect="1" noMove="1" noResize="1" noEditPoints="1" noAdjustHandles="1" noChangeArrowheads="1" noChangeShapeType="1" noTextEdit="1"/>
              </p:cNvSpPr>
              <p:nvPr/>
            </p:nvSpPr>
            <p:spPr>
              <a:xfrm>
                <a:off x="10690806" y="5869186"/>
                <a:ext cx="1118227" cy="307777"/>
              </a:xfrm>
              <a:prstGeom prst="rect">
                <a:avLst/>
              </a:prstGeom>
              <a:blipFill>
                <a:blip r:embed="rId7"/>
                <a:stretch>
                  <a:fillRect t="-8000"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DFFC06-C88B-47CD-70ED-ADBDF21EE8B5}"/>
                  </a:ext>
                </a:extLst>
              </p:cNvPr>
              <p:cNvSpPr txBox="1"/>
              <p:nvPr/>
            </p:nvSpPr>
            <p:spPr>
              <a:xfrm>
                <a:off x="8762264" y="4460566"/>
                <a:ext cx="1842814" cy="6289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𝑞</m:t>
                          </m:r>
                        </m:e>
                        <m:sub>
                          <m:r>
                            <a:rPr lang="en-US" sz="2000" i="1">
                              <a:latin typeface="Cambria Math" panose="02040503050406030204" pitchFamily="18" charset="0"/>
                            </a:rPr>
                            <m:t>𝑠</m:t>
                          </m:r>
                          <m:r>
                            <a:rPr lang="en-US" sz="2000" b="0" i="1" smtClean="0">
                              <a:latin typeface="Cambria Math" panose="02040503050406030204" pitchFamily="18" charset="0"/>
                            </a:rPr>
                            <m:t>,0</m:t>
                          </m:r>
                        </m:sub>
                      </m:sSub>
                      <m:r>
                        <a:rPr lang="en-US" sz="2000" b="0" i="1" smtClean="0">
                          <a:latin typeface="Cambria Math" panose="02040503050406030204" pitchFamily="18" charset="0"/>
                        </a:rPr>
                        <m:t> </m:t>
                      </m:r>
                    </m:oMath>
                  </m:oMathPara>
                </a14:m>
                <a:endParaRPr lang="en-US"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rPr>
                        <m:t>𝑃𝑎</m:t>
                      </m:r>
                      <m:r>
                        <a:rPr lang="en-US" sz="2000" b="0" i="1" smtClean="0">
                          <a:latin typeface="Cambria Math" panose="02040503050406030204" pitchFamily="18" charset="0"/>
                        </a:rPr>
                        <m:t>)</m:t>
                      </m:r>
                    </m:oMath>
                  </m:oMathPara>
                </a14:m>
                <a:endParaRPr lang="en-US" sz="2000" dirty="0"/>
              </a:p>
            </p:txBody>
          </p:sp>
        </mc:Choice>
        <mc:Fallback xmlns="">
          <p:sp>
            <p:nvSpPr>
              <p:cNvPr id="10" name="TextBox 9">
                <a:extLst>
                  <a:ext uri="{FF2B5EF4-FFF2-40B4-BE49-F238E27FC236}">
                    <a16:creationId xmlns:a16="http://schemas.microsoft.com/office/drawing/2014/main" id="{A1DFFC06-C88B-47CD-70ED-ADBDF21EE8B5}"/>
                  </a:ext>
                </a:extLst>
              </p:cNvPr>
              <p:cNvSpPr txBox="1">
                <a:spLocks noRot="1" noChangeAspect="1" noMove="1" noResize="1" noEditPoints="1" noAdjustHandles="1" noChangeArrowheads="1" noChangeShapeType="1" noTextEdit="1"/>
              </p:cNvSpPr>
              <p:nvPr/>
            </p:nvSpPr>
            <p:spPr>
              <a:xfrm>
                <a:off x="8762264" y="4460566"/>
                <a:ext cx="1842814" cy="628955"/>
              </a:xfrm>
              <a:prstGeom prst="rect">
                <a:avLst/>
              </a:prstGeom>
              <a:blipFill>
                <a:blip r:embed="rId8"/>
                <a:stretch>
                  <a:fillRect t="-4000" b="-1600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A00F8AE6-53A5-719E-1538-628E4074758B}"/>
              </a:ext>
            </a:extLst>
          </p:cNvPr>
          <p:cNvSpPr txBox="1"/>
          <p:nvPr/>
        </p:nvSpPr>
        <p:spPr>
          <a:xfrm>
            <a:off x="10194426" y="3876930"/>
            <a:ext cx="1600609" cy="597025"/>
          </a:xfrm>
          <a:prstGeom prst="rect">
            <a:avLst/>
          </a:prstGeom>
          <a:noFill/>
        </p:spPr>
        <p:txBody>
          <a:bodyPr wrap="square" rtlCol="0">
            <a:spAutoFit/>
          </a:bodyPr>
          <a:lstStyle/>
          <a:p>
            <a:r>
              <a:rPr lang="en-US" sz="1600" dirty="0"/>
              <a:t>Saturation vapor pressure curve</a:t>
            </a:r>
          </a:p>
        </p:txBody>
      </p:sp>
      <p:sp>
        <p:nvSpPr>
          <p:cNvPr id="27" name="TextBox 26">
            <a:extLst>
              <a:ext uri="{FF2B5EF4-FFF2-40B4-BE49-F238E27FC236}">
                <a16:creationId xmlns:a16="http://schemas.microsoft.com/office/drawing/2014/main" id="{2B850F7B-5AB0-913E-4AC7-9AAFA3956E5E}"/>
              </a:ext>
            </a:extLst>
          </p:cNvPr>
          <p:cNvSpPr txBox="1"/>
          <p:nvPr/>
        </p:nvSpPr>
        <p:spPr>
          <a:xfrm>
            <a:off x="4027965" y="3653026"/>
            <a:ext cx="1669428" cy="369332"/>
          </a:xfrm>
          <a:prstGeom prst="rect">
            <a:avLst/>
          </a:prstGeom>
          <a:noFill/>
        </p:spPr>
        <p:txBody>
          <a:bodyPr wrap="square" rtlCol="0">
            <a:spAutoFit/>
          </a:bodyPr>
          <a:lstStyle/>
          <a:p>
            <a:r>
              <a:rPr lang="en-US" dirty="0">
                <a:solidFill>
                  <a:srgbClr val="4B78A8"/>
                </a:solidFill>
              </a:rPr>
              <a:t>Pyrgeometer</a:t>
            </a:r>
          </a:p>
        </p:txBody>
      </p:sp>
      <p:sp>
        <p:nvSpPr>
          <p:cNvPr id="28" name="TextBox 27">
            <a:extLst>
              <a:ext uri="{FF2B5EF4-FFF2-40B4-BE49-F238E27FC236}">
                <a16:creationId xmlns:a16="http://schemas.microsoft.com/office/drawing/2014/main" id="{BA4009E4-DD40-50C8-91F7-A8DE75293113}"/>
              </a:ext>
            </a:extLst>
          </p:cNvPr>
          <p:cNvSpPr txBox="1"/>
          <p:nvPr/>
        </p:nvSpPr>
        <p:spPr>
          <a:xfrm>
            <a:off x="4001501" y="3011350"/>
            <a:ext cx="1905585" cy="369332"/>
          </a:xfrm>
          <a:prstGeom prst="rect">
            <a:avLst/>
          </a:prstGeom>
          <a:noFill/>
        </p:spPr>
        <p:txBody>
          <a:bodyPr wrap="square" rtlCol="0">
            <a:spAutoFit/>
          </a:bodyPr>
          <a:lstStyle/>
          <a:p>
            <a:r>
              <a:rPr lang="en-US" dirty="0">
                <a:solidFill>
                  <a:srgbClr val="F48418"/>
                </a:solidFill>
              </a:rPr>
              <a:t>LW radiometer</a:t>
            </a:r>
          </a:p>
        </p:txBody>
      </p:sp>
      <p:sp>
        <p:nvSpPr>
          <p:cNvPr id="38" name="TextBox 37">
            <a:extLst>
              <a:ext uri="{FF2B5EF4-FFF2-40B4-BE49-F238E27FC236}">
                <a16:creationId xmlns:a16="http://schemas.microsoft.com/office/drawing/2014/main" id="{2ABD8AEE-8E1C-474D-11C7-49930A3A5493}"/>
              </a:ext>
            </a:extLst>
          </p:cNvPr>
          <p:cNvSpPr txBox="1"/>
          <p:nvPr/>
        </p:nvSpPr>
        <p:spPr>
          <a:xfrm>
            <a:off x="584200" y="2876379"/>
            <a:ext cx="3291800" cy="1200329"/>
          </a:xfrm>
          <a:prstGeom prst="rect">
            <a:avLst/>
          </a:prstGeom>
          <a:noFill/>
        </p:spPr>
        <p:txBody>
          <a:bodyPr wrap="square" rtlCol="0">
            <a:spAutoFit/>
          </a:bodyPr>
          <a:lstStyle/>
          <a:p>
            <a:r>
              <a:rPr lang="en-US" dirty="0"/>
              <a:t>Seasonal cumulative sublimation estimated by 2 model runs, </a:t>
            </a:r>
          </a:p>
          <a:p>
            <a:r>
              <a:rPr lang="en-US" dirty="0"/>
              <a:t>varying only by the input T</a:t>
            </a:r>
            <a:r>
              <a:rPr lang="en-US" baseline="-25000" dirty="0"/>
              <a:t>s </a:t>
            </a:r>
            <a:r>
              <a:rPr lang="en-US" dirty="0"/>
              <a:t>measurement</a:t>
            </a:r>
          </a:p>
        </p:txBody>
      </p:sp>
      <p:sp>
        <p:nvSpPr>
          <p:cNvPr id="39" name="TextBox 38">
            <a:extLst>
              <a:ext uri="{FF2B5EF4-FFF2-40B4-BE49-F238E27FC236}">
                <a16:creationId xmlns:a16="http://schemas.microsoft.com/office/drawing/2014/main" id="{2AA1CB73-DBC0-BB88-8B9D-5BC70029F18F}"/>
              </a:ext>
            </a:extLst>
          </p:cNvPr>
          <p:cNvSpPr txBox="1"/>
          <p:nvPr/>
        </p:nvSpPr>
        <p:spPr>
          <a:xfrm>
            <a:off x="2853679" y="5110839"/>
            <a:ext cx="2100615" cy="369332"/>
          </a:xfrm>
          <a:prstGeom prst="rect">
            <a:avLst/>
          </a:prstGeom>
          <a:noFill/>
        </p:spPr>
        <p:txBody>
          <a:bodyPr wrap="square" rtlCol="0">
            <a:spAutoFit/>
          </a:bodyPr>
          <a:lstStyle/>
          <a:p>
            <a:r>
              <a:rPr lang="en-US" dirty="0"/>
              <a:t>SOS Measured</a:t>
            </a:r>
          </a:p>
        </p:txBody>
      </p:sp>
      <p:sp>
        <p:nvSpPr>
          <p:cNvPr id="41" name="Content Placeholder 8">
            <a:extLst>
              <a:ext uri="{FF2B5EF4-FFF2-40B4-BE49-F238E27FC236}">
                <a16:creationId xmlns:a16="http://schemas.microsoft.com/office/drawing/2014/main" id="{EA398191-1EBF-77F3-F5D1-53BA574001A8}"/>
              </a:ext>
            </a:extLst>
          </p:cNvPr>
          <p:cNvSpPr txBox="1">
            <a:spLocks/>
          </p:cNvSpPr>
          <p:nvPr/>
        </p:nvSpPr>
        <p:spPr>
          <a:xfrm>
            <a:off x="838199" y="1690688"/>
            <a:ext cx="107641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Focus on 2 model runs that (relatively) closely match measurements, varying only by surface temperature measurement used (Pyrgeometer vs LW Radiometer)</a:t>
            </a:r>
          </a:p>
        </p:txBody>
      </p:sp>
      <p:sp>
        <p:nvSpPr>
          <p:cNvPr id="42" name="Content Placeholder 8">
            <a:extLst>
              <a:ext uri="{FF2B5EF4-FFF2-40B4-BE49-F238E27FC236}">
                <a16:creationId xmlns:a16="http://schemas.microsoft.com/office/drawing/2014/main" id="{025C9140-BA04-1247-820A-AF638031563E}"/>
              </a:ext>
            </a:extLst>
          </p:cNvPr>
          <p:cNvSpPr txBox="1">
            <a:spLocks/>
          </p:cNvSpPr>
          <p:nvPr/>
        </p:nvSpPr>
        <p:spPr>
          <a:xfrm>
            <a:off x="5103763" y="4248287"/>
            <a:ext cx="3740955" cy="1973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accent1"/>
                </a:solidFill>
              </a:rPr>
              <a:t>MOST states that sublimation ∝ vapor pressure gradient, which depends on the saturated vapor pressure at the snow surface, a function of T</a:t>
            </a:r>
            <a:r>
              <a:rPr lang="en-US" sz="1800" baseline="-25000" dirty="0">
                <a:solidFill>
                  <a:schemeClr val="accent1"/>
                </a:solidFill>
              </a:rPr>
              <a:t>s</a:t>
            </a:r>
            <a:endParaRPr lang="en-US" sz="1800" dirty="0">
              <a:solidFill>
                <a:schemeClr val="accent1"/>
              </a:solidFill>
            </a:endParaRPr>
          </a:p>
        </p:txBody>
      </p:sp>
    </p:spTree>
    <p:extLst>
      <p:ext uri="{BB962C8B-B14F-4D97-AF65-F5344CB8AC3E}">
        <p14:creationId xmlns:p14="http://schemas.microsoft.com/office/powerpoint/2010/main" val="3246705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12AD9F3-58D6-45D9-5A84-9C6202DABCDF}"/>
              </a:ext>
            </a:extLst>
          </p:cNvPr>
          <p:cNvSpPr txBox="1">
            <a:spLocks/>
          </p:cNvSpPr>
          <p:nvPr/>
        </p:nvSpPr>
        <p:spPr>
          <a:xfrm>
            <a:off x="584200" y="365125"/>
            <a:ext cx="5623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Modeling seasonal cumulative sublimation</a:t>
            </a:r>
            <a:endParaRPr lang="en-US" sz="3600" baseline="30000" dirty="0"/>
          </a:p>
        </p:txBody>
      </p:sp>
      <p:pic>
        <p:nvPicPr>
          <p:cNvPr id="3" name="Picture 2">
            <a:extLst>
              <a:ext uri="{FF2B5EF4-FFF2-40B4-BE49-F238E27FC236}">
                <a16:creationId xmlns:a16="http://schemas.microsoft.com/office/drawing/2014/main" id="{F4D27E0A-B99F-F6CA-E815-179B84A99EF6}"/>
              </a:ext>
            </a:extLst>
          </p:cNvPr>
          <p:cNvPicPr>
            <a:picLocks noChangeAspect="1"/>
          </p:cNvPicPr>
          <p:nvPr/>
        </p:nvPicPr>
        <p:blipFill rotWithShape="1">
          <a:blip r:embed="rId3"/>
          <a:srcRect t="14163" r="63101"/>
          <a:stretch/>
        </p:blipFill>
        <p:spPr>
          <a:xfrm>
            <a:off x="3033651" y="2895659"/>
            <a:ext cx="3062349" cy="3962338"/>
          </a:xfrm>
          <a:prstGeom prst="rect">
            <a:avLst/>
          </a:prstGeom>
        </p:spPr>
      </p:pic>
      <p:sp>
        <p:nvSpPr>
          <p:cNvPr id="4" name="Rectangle 3">
            <a:extLst>
              <a:ext uri="{FF2B5EF4-FFF2-40B4-BE49-F238E27FC236}">
                <a16:creationId xmlns:a16="http://schemas.microsoft.com/office/drawing/2014/main" id="{C4FA5B44-3722-4349-3D5A-54012B65F9BE}"/>
              </a:ext>
            </a:extLst>
          </p:cNvPr>
          <p:cNvSpPr/>
          <p:nvPr/>
        </p:nvSpPr>
        <p:spPr>
          <a:xfrm>
            <a:off x="6392624" y="3217004"/>
            <a:ext cx="191056" cy="2724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8">
            <a:extLst>
              <a:ext uri="{FF2B5EF4-FFF2-40B4-BE49-F238E27FC236}">
                <a16:creationId xmlns:a16="http://schemas.microsoft.com/office/drawing/2014/main" id="{F4950EEE-C1E6-D0C4-2C48-5CEF2F4F91A6}"/>
              </a:ext>
            </a:extLst>
          </p:cNvPr>
          <p:cNvSpPr txBox="1">
            <a:spLocks/>
          </p:cNvSpPr>
          <p:nvPr/>
        </p:nvSpPr>
        <p:spPr>
          <a:xfrm>
            <a:off x="838199" y="1825625"/>
            <a:ext cx="107641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We observed frequent disagreement between temperatures calculated using the pyrgeometer and the downward-facing LW radiometer</a:t>
            </a:r>
          </a:p>
          <a:p>
            <a:r>
              <a:rPr lang="en-US" sz="2000" dirty="0"/>
              <a:t>And small differences in surface temperature result in significant differences in near-surface vapor pressure gradient</a:t>
            </a:r>
          </a:p>
        </p:txBody>
      </p:sp>
      <p:sp>
        <p:nvSpPr>
          <p:cNvPr id="10" name="TextBox 9">
            <a:extLst>
              <a:ext uri="{FF2B5EF4-FFF2-40B4-BE49-F238E27FC236}">
                <a16:creationId xmlns:a16="http://schemas.microsoft.com/office/drawing/2014/main" id="{9F78BDDA-E0FB-25E4-9F80-FB6AD90F870B}"/>
              </a:ext>
            </a:extLst>
          </p:cNvPr>
          <p:cNvSpPr txBox="1"/>
          <p:nvPr/>
        </p:nvSpPr>
        <p:spPr>
          <a:xfrm>
            <a:off x="898949" y="4282375"/>
            <a:ext cx="2125276" cy="1015663"/>
          </a:xfrm>
          <a:prstGeom prst="rect">
            <a:avLst/>
          </a:prstGeom>
          <a:noFill/>
        </p:spPr>
        <p:txBody>
          <a:bodyPr wrap="square" rtlCol="0">
            <a:spAutoFit/>
          </a:bodyPr>
          <a:lstStyle/>
          <a:p>
            <a:r>
              <a:rPr lang="en-US" sz="2000" dirty="0"/>
              <a:t>Surface temp. (T</a:t>
            </a:r>
            <a:r>
              <a:rPr lang="en-US" sz="2000" baseline="-25000" dirty="0"/>
              <a:t>s</a:t>
            </a:r>
            <a:r>
              <a:rPr lang="en-US" sz="2000" dirty="0"/>
              <a:t>) </a:t>
            </a:r>
          </a:p>
          <a:p>
            <a:r>
              <a:rPr lang="en-US" sz="2000" dirty="0"/>
              <a:t>measurements, </a:t>
            </a:r>
          </a:p>
          <a:p>
            <a:r>
              <a:rPr lang="en-US" sz="2000" dirty="0"/>
              <a:t>Feb. 1-2, 2023</a:t>
            </a:r>
          </a:p>
        </p:txBody>
      </p:sp>
      <p:sp>
        <p:nvSpPr>
          <p:cNvPr id="14" name="TextBox 13">
            <a:extLst>
              <a:ext uri="{FF2B5EF4-FFF2-40B4-BE49-F238E27FC236}">
                <a16:creationId xmlns:a16="http://schemas.microsoft.com/office/drawing/2014/main" id="{269B35A5-9705-703E-1E76-2511C50ED741}"/>
              </a:ext>
            </a:extLst>
          </p:cNvPr>
          <p:cNvSpPr txBox="1"/>
          <p:nvPr/>
        </p:nvSpPr>
        <p:spPr>
          <a:xfrm>
            <a:off x="6096000" y="5410312"/>
            <a:ext cx="1669428" cy="369332"/>
          </a:xfrm>
          <a:prstGeom prst="rect">
            <a:avLst/>
          </a:prstGeom>
          <a:noFill/>
        </p:spPr>
        <p:txBody>
          <a:bodyPr wrap="square" rtlCol="0">
            <a:spAutoFit/>
          </a:bodyPr>
          <a:lstStyle/>
          <a:p>
            <a:r>
              <a:rPr lang="en-US" dirty="0">
                <a:solidFill>
                  <a:srgbClr val="4B78A8"/>
                </a:solidFill>
              </a:rPr>
              <a:t>Pyrgeometer</a:t>
            </a:r>
          </a:p>
        </p:txBody>
      </p:sp>
      <p:sp>
        <p:nvSpPr>
          <p:cNvPr id="15" name="TextBox 14">
            <a:extLst>
              <a:ext uri="{FF2B5EF4-FFF2-40B4-BE49-F238E27FC236}">
                <a16:creationId xmlns:a16="http://schemas.microsoft.com/office/drawing/2014/main" id="{8051EFF9-A49F-6656-633F-15D7821B54D7}"/>
              </a:ext>
            </a:extLst>
          </p:cNvPr>
          <p:cNvSpPr txBox="1"/>
          <p:nvPr/>
        </p:nvSpPr>
        <p:spPr>
          <a:xfrm>
            <a:off x="6142395" y="5145773"/>
            <a:ext cx="1905585" cy="369332"/>
          </a:xfrm>
          <a:prstGeom prst="rect">
            <a:avLst/>
          </a:prstGeom>
          <a:noFill/>
        </p:spPr>
        <p:txBody>
          <a:bodyPr wrap="square" rtlCol="0">
            <a:spAutoFit/>
          </a:bodyPr>
          <a:lstStyle/>
          <a:p>
            <a:r>
              <a:rPr lang="en-US" dirty="0">
                <a:solidFill>
                  <a:srgbClr val="F48418"/>
                </a:solidFill>
              </a:rPr>
              <a:t>LW radiometer</a:t>
            </a:r>
          </a:p>
        </p:txBody>
      </p:sp>
      <p:pic>
        <p:nvPicPr>
          <p:cNvPr id="17" name="Picture 16">
            <a:extLst>
              <a:ext uri="{FF2B5EF4-FFF2-40B4-BE49-F238E27FC236}">
                <a16:creationId xmlns:a16="http://schemas.microsoft.com/office/drawing/2014/main" id="{D73CB6A9-7061-B7A3-3D46-ACD57542BEA6}"/>
              </a:ext>
            </a:extLst>
          </p:cNvPr>
          <p:cNvPicPr>
            <a:picLocks noChangeAspect="1"/>
          </p:cNvPicPr>
          <p:nvPr/>
        </p:nvPicPr>
        <p:blipFill>
          <a:blip r:embed="rId4"/>
          <a:stretch>
            <a:fillRect/>
          </a:stretch>
        </p:blipFill>
        <p:spPr>
          <a:xfrm>
            <a:off x="7995119" y="3908351"/>
            <a:ext cx="2749081" cy="2779374"/>
          </a:xfrm>
          <a:prstGeom prst="rect">
            <a:avLst/>
          </a:prstGeom>
        </p:spPr>
      </p:pic>
      <p:sp>
        <p:nvSpPr>
          <p:cNvPr id="16" name="TextBox 15">
            <a:extLst>
              <a:ext uri="{FF2B5EF4-FFF2-40B4-BE49-F238E27FC236}">
                <a16:creationId xmlns:a16="http://schemas.microsoft.com/office/drawing/2014/main" id="{A4C23A9F-F0D4-1DFD-0C2E-A90345276CCF}"/>
              </a:ext>
            </a:extLst>
          </p:cNvPr>
          <p:cNvSpPr txBox="1"/>
          <p:nvPr/>
        </p:nvSpPr>
        <p:spPr>
          <a:xfrm>
            <a:off x="8461672" y="3275358"/>
            <a:ext cx="2555707" cy="830997"/>
          </a:xfrm>
          <a:prstGeom prst="rect">
            <a:avLst/>
          </a:prstGeom>
          <a:noFill/>
        </p:spPr>
        <p:txBody>
          <a:bodyPr wrap="square" rtlCol="0">
            <a:spAutoFit/>
          </a:bodyPr>
          <a:lstStyle/>
          <a:p>
            <a:pPr algn="ctr"/>
            <a:r>
              <a:rPr lang="en-US" sz="1600" dirty="0"/>
              <a:t>Nighttime vapor pressure profile based on two measures of T</a:t>
            </a:r>
            <a:r>
              <a:rPr lang="en-US" sz="1600" baseline="-25000" dirty="0"/>
              <a:t>s</a:t>
            </a:r>
          </a:p>
        </p:txBody>
      </p:sp>
      <p:sp>
        <p:nvSpPr>
          <p:cNvPr id="44" name="Slide Number Placeholder 43">
            <a:extLst>
              <a:ext uri="{FF2B5EF4-FFF2-40B4-BE49-F238E27FC236}">
                <a16:creationId xmlns:a16="http://schemas.microsoft.com/office/drawing/2014/main" id="{64435C50-AE3C-7B02-E5B3-1418ECAB9AD9}"/>
              </a:ext>
            </a:extLst>
          </p:cNvPr>
          <p:cNvSpPr>
            <a:spLocks noGrp="1"/>
          </p:cNvSpPr>
          <p:nvPr>
            <p:ph type="sldNum" sz="quarter" idx="12"/>
          </p:nvPr>
        </p:nvSpPr>
        <p:spPr/>
        <p:txBody>
          <a:bodyPr/>
          <a:lstStyle/>
          <a:p>
            <a:fld id="{E9F7B2C0-869E-E348-AB17-651B959D809F}" type="slidenum">
              <a:rPr lang="en-US" smtClean="0"/>
              <a:t>11</a:t>
            </a:fld>
            <a:endParaRPr lang="en-US"/>
          </a:p>
        </p:txBody>
      </p:sp>
      <p:sp>
        <p:nvSpPr>
          <p:cNvPr id="47" name="Right Brace 46">
            <a:extLst>
              <a:ext uri="{FF2B5EF4-FFF2-40B4-BE49-F238E27FC236}">
                <a16:creationId xmlns:a16="http://schemas.microsoft.com/office/drawing/2014/main" id="{F595EEB2-7181-E6D5-744C-0215E0FAD1B7}"/>
              </a:ext>
            </a:extLst>
          </p:cNvPr>
          <p:cNvSpPr/>
          <p:nvPr/>
        </p:nvSpPr>
        <p:spPr>
          <a:xfrm rot="16200000" flipH="1">
            <a:off x="5666318" y="5939317"/>
            <a:ext cx="155356" cy="180019"/>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a:extLst>
              <a:ext uri="{FF2B5EF4-FFF2-40B4-BE49-F238E27FC236}">
                <a16:creationId xmlns:a16="http://schemas.microsoft.com/office/drawing/2014/main" id="{8BCA91D4-8252-1204-A0EA-095FB9F9E4B6}"/>
              </a:ext>
            </a:extLst>
          </p:cNvPr>
          <p:cNvSpPr/>
          <p:nvPr/>
        </p:nvSpPr>
        <p:spPr>
          <a:xfrm>
            <a:off x="5748278" y="5986462"/>
            <a:ext cx="2367018" cy="408717"/>
          </a:xfrm>
          <a:custGeom>
            <a:avLst/>
            <a:gdLst>
              <a:gd name="connsiteX0" fmla="*/ 0 w 6200775"/>
              <a:gd name="connsiteY0" fmla="*/ 228600 h 408717"/>
              <a:gd name="connsiteX1" fmla="*/ 1471612 w 6200775"/>
              <a:gd name="connsiteY1" fmla="*/ 400050 h 408717"/>
              <a:gd name="connsiteX2" fmla="*/ 4700587 w 6200775"/>
              <a:gd name="connsiteY2" fmla="*/ 342900 h 408717"/>
              <a:gd name="connsiteX3" fmla="*/ 6200775 w 6200775"/>
              <a:gd name="connsiteY3" fmla="*/ 0 h 408717"/>
            </a:gdLst>
            <a:ahLst/>
            <a:cxnLst>
              <a:cxn ang="0">
                <a:pos x="connsiteX0" y="connsiteY0"/>
              </a:cxn>
              <a:cxn ang="0">
                <a:pos x="connsiteX1" y="connsiteY1"/>
              </a:cxn>
              <a:cxn ang="0">
                <a:pos x="connsiteX2" y="connsiteY2"/>
              </a:cxn>
              <a:cxn ang="0">
                <a:pos x="connsiteX3" y="connsiteY3"/>
              </a:cxn>
            </a:cxnLst>
            <a:rect l="l" t="t" r="r" b="b"/>
            <a:pathLst>
              <a:path w="6200775" h="408717">
                <a:moveTo>
                  <a:pt x="0" y="228600"/>
                </a:moveTo>
                <a:cubicBezTo>
                  <a:pt x="344090" y="304800"/>
                  <a:pt x="1471612" y="400050"/>
                  <a:pt x="1471612" y="400050"/>
                </a:cubicBezTo>
                <a:cubicBezTo>
                  <a:pt x="2255043" y="419100"/>
                  <a:pt x="3912393" y="409575"/>
                  <a:pt x="4700587" y="342900"/>
                </a:cubicBezTo>
                <a:cubicBezTo>
                  <a:pt x="5488781" y="276225"/>
                  <a:pt x="5844778" y="138112"/>
                  <a:pt x="6200775" y="0"/>
                </a:cubicBezTo>
              </a:path>
            </a:pathLst>
          </a:custGeom>
          <a:noFill/>
          <a:ln w="1905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9190BD5-126D-DDBB-A56B-1D33C136408A}"/>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873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6BCC17-5027-0734-7F9B-907B98621B22}"/>
              </a:ext>
            </a:extLst>
          </p:cNvPr>
          <p:cNvPicPr>
            <a:picLocks noChangeAspect="1"/>
          </p:cNvPicPr>
          <p:nvPr/>
        </p:nvPicPr>
        <p:blipFill>
          <a:blip r:embed="rId3"/>
          <a:stretch>
            <a:fillRect/>
          </a:stretch>
        </p:blipFill>
        <p:spPr>
          <a:xfrm>
            <a:off x="0" y="3832752"/>
            <a:ext cx="5681358" cy="3047437"/>
          </a:xfrm>
          <a:prstGeom prst="rect">
            <a:avLst/>
          </a:prstGeom>
        </p:spPr>
      </p:pic>
      <p:sp>
        <p:nvSpPr>
          <p:cNvPr id="7" name="Title 1">
            <a:extLst>
              <a:ext uri="{FF2B5EF4-FFF2-40B4-BE49-F238E27FC236}">
                <a16:creationId xmlns:a16="http://schemas.microsoft.com/office/drawing/2014/main" id="{112AD9F3-58D6-45D9-5A84-9C6202DABCDF}"/>
              </a:ext>
            </a:extLst>
          </p:cNvPr>
          <p:cNvSpPr txBox="1">
            <a:spLocks/>
          </p:cNvSpPr>
          <p:nvPr/>
        </p:nvSpPr>
        <p:spPr>
          <a:xfrm>
            <a:off x="580791" y="365125"/>
            <a:ext cx="5623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Modeling seasonal cumulative sublimation</a:t>
            </a:r>
            <a:endParaRPr lang="en-US" sz="3600" baseline="30000" dirty="0"/>
          </a:p>
        </p:txBody>
      </p:sp>
      <p:sp>
        <p:nvSpPr>
          <p:cNvPr id="20" name="TextBox 19">
            <a:extLst>
              <a:ext uri="{FF2B5EF4-FFF2-40B4-BE49-F238E27FC236}">
                <a16:creationId xmlns:a16="http://schemas.microsoft.com/office/drawing/2014/main" id="{ABDE46A0-B659-12B0-A334-84E8C0B6B923}"/>
              </a:ext>
            </a:extLst>
          </p:cNvPr>
          <p:cNvSpPr txBox="1"/>
          <p:nvPr/>
        </p:nvSpPr>
        <p:spPr>
          <a:xfrm>
            <a:off x="869718" y="3647121"/>
            <a:ext cx="5894318" cy="707886"/>
          </a:xfrm>
          <a:prstGeom prst="rect">
            <a:avLst/>
          </a:prstGeom>
          <a:noFill/>
        </p:spPr>
        <p:txBody>
          <a:bodyPr wrap="square" rtlCol="0">
            <a:spAutoFit/>
          </a:bodyPr>
          <a:lstStyle/>
          <a:p>
            <a:r>
              <a:rPr lang="en-US" sz="2000" b="1" dirty="0"/>
              <a:t>Modeled and measured latent heat flux, </a:t>
            </a:r>
          </a:p>
          <a:p>
            <a:r>
              <a:rPr lang="en-US" sz="2000" b="1" dirty="0"/>
              <a:t>January 19, 2023</a:t>
            </a:r>
          </a:p>
        </p:txBody>
      </p:sp>
      <p:sp>
        <p:nvSpPr>
          <p:cNvPr id="22" name="TextBox 21">
            <a:extLst>
              <a:ext uri="{FF2B5EF4-FFF2-40B4-BE49-F238E27FC236}">
                <a16:creationId xmlns:a16="http://schemas.microsoft.com/office/drawing/2014/main" id="{B88DBA8A-6713-6D4E-AAC0-FF9A87BB54CF}"/>
              </a:ext>
            </a:extLst>
          </p:cNvPr>
          <p:cNvSpPr txBox="1"/>
          <p:nvPr/>
        </p:nvSpPr>
        <p:spPr>
          <a:xfrm>
            <a:off x="3773262" y="4371600"/>
            <a:ext cx="1784648" cy="646331"/>
          </a:xfrm>
          <a:prstGeom prst="rect">
            <a:avLst/>
          </a:prstGeom>
          <a:noFill/>
        </p:spPr>
        <p:txBody>
          <a:bodyPr wrap="square" rtlCol="0">
            <a:spAutoFit/>
          </a:bodyPr>
          <a:lstStyle/>
          <a:p>
            <a:r>
              <a:rPr lang="en-US" dirty="0">
                <a:solidFill>
                  <a:srgbClr val="4B78A8"/>
                </a:solidFill>
              </a:rPr>
              <a:t>Model run using</a:t>
            </a:r>
          </a:p>
          <a:p>
            <a:r>
              <a:rPr lang="en-US" dirty="0">
                <a:solidFill>
                  <a:srgbClr val="4B78A8"/>
                </a:solidFill>
              </a:rPr>
              <a:t>Pyrgeometer</a:t>
            </a:r>
          </a:p>
        </p:txBody>
      </p:sp>
      <p:sp>
        <p:nvSpPr>
          <p:cNvPr id="24" name="TextBox 23">
            <a:extLst>
              <a:ext uri="{FF2B5EF4-FFF2-40B4-BE49-F238E27FC236}">
                <a16:creationId xmlns:a16="http://schemas.microsoft.com/office/drawing/2014/main" id="{8A4F1BCE-B64B-7203-CD51-5931EB68CBA1}"/>
              </a:ext>
            </a:extLst>
          </p:cNvPr>
          <p:cNvSpPr txBox="1"/>
          <p:nvPr/>
        </p:nvSpPr>
        <p:spPr>
          <a:xfrm>
            <a:off x="1406956" y="4388398"/>
            <a:ext cx="1905585" cy="646331"/>
          </a:xfrm>
          <a:prstGeom prst="rect">
            <a:avLst/>
          </a:prstGeom>
          <a:noFill/>
        </p:spPr>
        <p:txBody>
          <a:bodyPr wrap="square" rtlCol="0">
            <a:spAutoFit/>
          </a:bodyPr>
          <a:lstStyle/>
          <a:p>
            <a:r>
              <a:rPr lang="en-US" dirty="0">
                <a:solidFill>
                  <a:srgbClr val="F48418"/>
                </a:solidFill>
              </a:rPr>
              <a:t>Model run using</a:t>
            </a:r>
          </a:p>
          <a:p>
            <a:r>
              <a:rPr lang="en-US" dirty="0">
                <a:solidFill>
                  <a:srgbClr val="F48418"/>
                </a:solidFill>
              </a:rPr>
              <a:t>LW radiometer</a:t>
            </a:r>
          </a:p>
        </p:txBody>
      </p:sp>
      <p:sp>
        <p:nvSpPr>
          <p:cNvPr id="29" name="Slide Number Placeholder 28">
            <a:extLst>
              <a:ext uri="{FF2B5EF4-FFF2-40B4-BE49-F238E27FC236}">
                <a16:creationId xmlns:a16="http://schemas.microsoft.com/office/drawing/2014/main" id="{15CB3C0B-1E3B-3682-0858-C7D7DF85E0CB}"/>
              </a:ext>
            </a:extLst>
          </p:cNvPr>
          <p:cNvSpPr>
            <a:spLocks noGrp="1"/>
          </p:cNvSpPr>
          <p:nvPr>
            <p:ph type="sldNum" sz="quarter" idx="12"/>
          </p:nvPr>
        </p:nvSpPr>
        <p:spPr/>
        <p:txBody>
          <a:bodyPr/>
          <a:lstStyle/>
          <a:p>
            <a:fld id="{E9F7B2C0-869E-E348-AB17-651B959D809F}" type="slidenum">
              <a:rPr lang="en-US" smtClean="0"/>
              <a:t>12</a:t>
            </a:fld>
            <a:endParaRPr lang="en-US"/>
          </a:p>
        </p:txBody>
      </p:sp>
      <p:sp>
        <p:nvSpPr>
          <p:cNvPr id="30" name="Content Placeholder 8">
            <a:extLst>
              <a:ext uri="{FF2B5EF4-FFF2-40B4-BE49-F238E27FC236}">
                <a16:creationId xmlns:a16="http://schemas.microsoft.com/office/drawing/2014/main" id="{F828B721-7558-3EFB-6E8B-6CC3831B23C3}"/>
              </a:ext>
            </a:extLst>
          </p:cNvPr>
          <p:cNvSpPr txBox="1">
            <a:spLocks/>
          </p:cNvSpPr>
          <p:nvPr/>
        </p:nvSpPr>
        <p:spPr>
          <a:xfrm>
            <a:off x="822433" y="1711321"/>
            <a:ext cx="52735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This is what the difference in choice of T</a:t>
            </a:r>
            <a:r>
              <a:rPr lang="en-US" sz="2000" baseline="-25000" dirty="0"/>
              <a:t>s</a:t>
            </a:r>
            <a:r>
              <a:rPr lang="en-US" sz="2000" dirty="0"/>
              <a:t> measurement looks like on a single day</a:t>
            </a:r>
          </a:p>
          <a:p>
            <a:r>
              <a:rPr lang="en-US" sz="2000" dirty="0"/>
              <a:t>Switching gears slightly…</a:t>
            </a:r>
          </a:p>
        </p:txBody>
      </p:sp>
      <p:sp>
        <p:nvSpPr>
          <p:cNvPr id="31" name="TextBox 30">
            <a:extLst>
              <a:ext uri="{FF2B5EF4-FFF2-40B4-BE49-F238E27FC236}">
                <a16:creationId xmlns:a16="http://schemas.microsoft.com/office/drawing/2014/main" id="{95E5741B-4336-A26D-D57A-B7E69B9B0720}"/>
              </a:ext>
            </a:extLst>
          </p:cNvPr>
          <p:cNvSpPr txBox="1"/>
          <p:nvPr/>
        </p:nvSpPr>
        <p:spPr>
          <a:xfrm>
            <a:off x="4905661" y="5639661"/>
            <a:ext cx="2100615" cy="369332"/>
          </a:xfrm>
          <a:prstGeom prst="rect">
            <a:avLst/>
          </a:prstGeom>
          <a:noFill/>
        </p:spPr>
        <p:txBody>
          <a:bodyPr wrap="square" rtlCol="0">
            <a:spAutoFit/>
          </a:bodyPr>
          <a:lstStyle/>
          <a:p>
            <a:r>
              <a:rPr lang="en-US" dirty="0">
                <a:solidFill>
                  <a:srgbClr val="7F7F7F"/>
                </a:solidFill>
              </a:rPr>
              <a:t>SOS Measured</a:t>
            </a:r>
          </a:p>
        </p:txBody>
      </p:sp>
      <p:cxnSp>
        <p:nvCxnSpPr>
          <p:cNvPr id="32" name="Straight Arrow Connector 31">
            <a:extLst>
              <a:ext uri="{FF2B5EF4-FFF2-40B4-BE49-F238E27FC236}">
                <a16:creationId xmlns:a16="http://schemas.microsoft.com/office/drawing/2014/main" id="{090331C3-D247-A35B-9BB9-29C4C1F6DA7E}"/>
              </a:ext>
            </a:extLst>
          </p:cNvPr>
          <p:cNvCxnSpPr>
            <a:cxnSpLocks/>
            <a:stCxn id="31" idx="1"/>
          </p:cNvCxnSpPr>
          <p:nvPr/>
        </p:nvCxnSpPr>
        <p:spPr>
          <a:xfrm flipH="1" flipV="1">
            <a:off x="4411362" y="5453197"/>
            <a:ext cx="494299" cy="371130"/>
          </a:xfrm>
          <a:prstGeom prst="straightConnector1">
            <a:avLst/>
          </a:prstGeom>
          <a:ln w="12700">
            <a:solidFill>
              <a:srgbClr val="7F7F7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45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ED1EEC-1D1D-328C-3368-55D2321F005C}"/>
              </a:ext>
            </a:extLst>
          </p:cNvPr>
          <p:cNvPicPr>
            <a:picLocks noChangeAspect="1"/>
          </p:cNvPicPr>
          <p:nvPr/>
        </p:nvPicPr>
        <p:blipFill>
          <a:blip r:embed="rId3"/>
          <a:stretch>
            <a:fillRect/>
          </a:stretch>
        </p:blipFill>
        <p:spPr>
          <a:xfrm>
            <a:off x="0" y="3832752"/>
            <a:ext cx="5681358" cy="3047437"/>
          </a:xfrm>
          <a:prstGeom prst="rect">
            <a:avLst/>
          </a:prstGeom>
        </p:spPr>
      </p:pic>
      <p:sp>
        <p:nvSpPr>
          <p:cNvPr id="7" name="Title 1">
            <a:extLst>
              <a:ext uri="{FF2B5EF4-FFF2-40B4-BE49-F238E27FC236}">
                <a16:creationId xmlns:a16="http://schemas.microsoft.com/office/drawing/2014/main" id="{112AD9F3-58D6-45D9-5A84-9C6202DABCDF}"/>
              </a:ext>
            </a:extLst>
          </p:cNvPr>
          <p:cNvSpPr txBox="1">
            <a:spLocks/>
          </p:cNvSpPr>
          <p:nvPr/>
        </p:nvSpPr>
        <p:spPr>
          <a:xfrm>
            <a:off x="568434" y="365125"/>
            <a:ext cx="5623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Modeling seasonal cumulative sublimation</a:t>
            </a:r>
            <a:endParaRPr lang="en-US" sz="3600" baseline="30000" dirty="0"/>
          </a:p>
        </p:txBody>
      </p:sp>
      <p:sp>
        <p:nvSpPr>
          <p:cNvPr id="19" name="TextBox 18">
            <a:extLst>
              <a:ext uri="{FF2B5EF4-FFF2-40B4-BE49-F238E27FC236}">
                <a16:creationId xmlns:a16="http://schemas.microsoft.com/office/drawing/2014/main" id="{4944D799-04E8-FD2B-6EBE-7C0D52B560D1}"/>
              </a:ext>
            </a:extLst>
          </p:cNvPr>
          <p:cNvSpPr txBox="1"/>
          <p:nvPr/>
        </p:nvSpPr>
        <p:spPr>
          <a:xfrm>
            <a:off x="869718" y="3647121"/>
            <a:ext cx="5894318" cy="707886"/>
          </a:xfrm>
          <a:prstGeom prst="rect">
            <a:avLst/>
          </a:prstGeom>
          <a:noFill/>
        </p:spPr>
        <p:txBody>
          <a:bodyPr wrap="square" rtlCol="0">
            <a:spAutoFit/>
          </a:bodyPr>
          <a:lstStyle/>
          <a:p>
            <a:r>
              <a:rPr lang="en-US" sz="2000" b="1" dirty="0"/>
              <a:t>Modeled and measured latent heat flux, </a:t>
            </a:r>
          </a:p>
          <a:p>
            <a:r>
              <a:rPr lang="en-US" sz="2000" b="1" dirty="0"/>
              <a:t>January 19, 2023</a:t>
            </a:r>
          </a:p>
        </p:txBody>
      </p:sp>
      <p:sp>
        <p:nvSpPr>
          <p:cNvPr id="3" name="TextBox 2">
            <a:extLst>
              <a:ext uri="{FF2B5EF4-FFF2-40B4-BE49-F238E27FC236}">
                <a16:creationId xmlns:a16="http://schemas.microsoft.com/office/drawing/2014/main" id="{A22AC2FF-169E-8B9E-2677-6723A724697D}"/>
              </a:ext>
            </a:extLst>
          </p:cNvPr>
          <p:cNvSpPr txBox="1"/>
          <p:nvPr/>
        </p:nvSpPr>
        <p:spPr>
          <a:xfrm>
            <a:off x="6929070" y="2878377"/>
            <a:ext cx="2621330" cy="1015663"/>
          </a:xfrm>
          <a:prstGeom prst="rect">
            <a:avLst/>
          </a:prstGeom>
          <a:noFill/>
        </p:spPr>
        <p:txBody>
          <a:bodyPr wrap="square" rtlCol="0">
            <a:spAutoFit/>
          </a:bodyPr>
          <a:lstStyle/>
          <a:p>
            <a:r>
              <a:rPr lang="en-US" sz="2000" b="1" dirty="0"/>
              <a:t>Measured latent heat flux as multiple sites,</a:t>
            </a:r>
          </a:p>
          <a:p>
            <a:r>
              <a:rPr lang="en-US" sz="2000" b="1" dirty="0"/>
              <a:t>January 19, 2023</a:t>
            </a:r>
          </a:p>
        </p:txBody>
      </p:sp>
      <p:pic>
        <p:nvPicPr>
          <p:cNvPr id="5" name="Picture 4">
            <a:extLst>
              <a:ext uri="{FF2B5EF4-FFF2-40B4-BE49-F238E27FC236}">
                <a16:creationId xmlns:a16="http://schemas.microsoft.com/office/drawing/2014/main" id="{20FFADFC-8A36-F180-A682-755FEF15A06C}"/>
              </a:ext>
            </a:extLst>
          </p:cNvPr>
          <p:cNvPicPr>
            <a:picLocks noChangeAspect="1"/>
          </p:cNvPicPr>
          <p:nvPr/>
        </p:nvPicPr>
        <p:blipFill>
          <a:blip r:embed="rId4"/>
          <a:stretch>
            <a:fillRect/>
          </a:stretch>
        </p:blipFill>
        <p:spPr>
          <a:xfrm>
            <a:off x="6510642" y="3879078"/>
            <a:ext cx="5681358" cy="2978922"/>
          </a:xfrm>
          <a:prstGeom prst="rect">
            <a:avLst/>
          </a:prstGeom>
        </p:spPr>
      </p:pic>
      <p:sp>
        <p:nvSpPr>
          <p:cNvPr id="9" name="TextBox 8">
            <a:extLst>
              <a:ext uri="{FF2B5EF4-FFF2-40B4-BE49-F238E27FC236}">
                <a16:creationId xmlns:a16="http://schemas.microsoft.com/office/drawing/2014/main" id="{168CE399-6F83-4FAA-BB7A-07843CB57565}"/>
              </a:ext>
            </a:extLst>
          </p:cNvPr>
          <p:cNvSpPr txBox="1"/>
          <p:nvPr/>
        </p:nvSpPr>
        <p:spPr>
          <a:xfrm>
            <a:off x="3773262" y="4371600"/>
            <a:ext cx="1784648" cy="646331"/>
          </a:xfrm>
          <a:prstGeom prst="rect">
            <a:avLst/>
          </a:prstGeom>
          <a:noFill/>
        </p:spPr>
        <p:txBody>
          <a:bodyPr wrap="square" rtlCol="0">
            <a:spAutoFit/>
          </a:bodyPr>
          <a:lstStyle/>
          <a:p>
            <a:r>
              <a:rPr lang="en-US" dirty="0">
                <a:solidFill>
                  <a:srgbClr val="4B78A8"/>
                </a:solidFill>
              </a:rPr>
              <a:t>Model run using</a:t>
            </a:r>
          </a:p>
          <a:p>
            <a:r>
              <a:rPr lang="en-US" dirty="0">
                <a:solidFill>
                  <a:srgbClr val="4B78A8"/>
                </a:solidFill>
              </a:rPr>
              <a:t>Pyrgeometer</a:t>
            </a:r>
          </a:p>
        </p:txBody>
      </p:sp>
      <p:sp>
        <p:nvSpPr>
          <p:cNvPr id="10" name="TextBox 9">
            <a:extLst>
              <a:ext uri="{FF2B5EF4-FFF2-40B4-BE49-F238E27FC236}">
                <a16:creationId xmlns:a16="http://schemas.microsoft.com/office/drawing/2014/main" id="{DEA28660-4D8D-21A9-7D9A-2E1D4E630C9C}"/>
              </a:ext>
            </a:extLst>
          </p:cNvPr>
          <p:cNvSpPr txBox="1"/>
          <p:nvPr/>
        </p:nvSpPr>
        <p:spPr>
          <a:xfrm>
            <a:off x="1406956" y="4388398"/>
            <a:ext cx="1905585" cy="646331"/>
          </a:xfrm>
          <a:prstGeom prst="rect">
            <a:avLst/>
          </a:prstGeom>
          <a:noFill/>
        </p:spPr>
        <p:txBody>
          <a:bodyPr wrap="square" rtlCol="0">
            <a:spAutoFit/>
          </a:bodyPr>
          <a:lstStyle/>
          <a:p>
            <a:r>
              <a:rPr lang="en-US" dirty="0">
                <a:solidFill>
                  <a:srgbClr val="F48418"/>
                </a:solidFill>
              </a:rPr>
              <a:t>Model run using</a:t>
            </a:r>
          </a:p>
          <a:p>
            <a:r>
              <a:rPr lang="en-US" dirty="0">
                <a:solidFill>
                  <a:srgbClr val="F48418"/>
                </a:solidFill>
              </a:rPr>
              <a:t>LW radiometer</a:t>
            </a:r>
          </a:p>
        </p:txBody>
      </p:sp>
      <p:sp>
        <p:nvSpPr>
          <p:cNvPr id="11" name="TextBox 10">
            <a:extLst>
              <a:ext uri="{FF2B5EF4-FFF2-40B4-BE49-F238E27FC236}">
                <a16:creationId xmlns:a16="http://schemas.microsoft.com/office/drawing/2014/main" id="{218BF957-4BAC-FFBB-7E0D-E7334626F8CC}"/>
              </a:ext>
            </a:extLst>
          </p:cNvPr>
          <p:cNvSpPr txBox="1"/>
          <p:nvPr/>
        </p:nvSpPr>
        <p:spPr>
          <a:xfrm>
            <a:off x="4905661" y="5639661"/>
            <a:ext cx="2100615" cy="369332"/>
          </a:xfrm>
          <a:prstGeom prst="rect">
            <a:avLst/>
          </a:prstGeom>
          <a:noFill/>
        </p:spPr>
        <p:txBody>
          <a:bodyPr wrap="square" rtlCol="0">
            <a:spAutoFit/>
          </a:bodyPr>
          <a:lstStyle/>
          <a:p>
            <a:r>
              <a:rPr lang="en-US" dirty="0">
                <a:solidFill>
                  <a:srgbClr val="7F7F7F"/>
                </a:solidFill>
              </a:rPr>
              <a:t>SOS Measured</a:t>
            </a:r>
          </a:p>
        </p:txBody>
      </p:sp>
      <p:cxnSp>
        <p:nvCxnSpPr>
          <p:cNvPr id="12" name="Straight Arrow Connector 11">
            <a:extLst>
              <a:ext uri="{FF2B5EF4-FFF2-40B4-BE49-F238E27FC236}">
                <a16:creationId xmlns:a16="http://schemas.microsoft.com/office/drawing/2014/main" id="{B6B2DACE-939C-2841-AE83-C4543E83C2CC}"/>
              </a:ext>
            </a:extLst>
          </p:cNvPr>
          <p:cNvCxnSpPr>
            <a:cxnSpLocks/>
            <a:stCxn id="11" idx="1"/>
          </p:cNvCxnSpPr>
          <p:nvPr/>
        </p:nvCxnSpPr>
        <p:spPr>
          <a:xfrm flipH="1" flipV="1">
            <a:off x="4411362" y="5453197"/>
            <a:ext cx="494299" cy="371130"/>
          </a:xfrm>
          <a:prstGeom prst="straightConnector1">
            <a:avLst/>
          </a:prstGeom>
          <a:ln w="12700">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17DAB15-85EB-908F-A5DD-C4DFDDE3C26A}"/>
              </a:ext>
            </a:extLst>
          </p:cNvPr>
          <p:cNvCxnSpPr>
            <a:cxnSpLocks/>
          </p:cNvCxnSpPr>
          <p:nvPr/>
        </p:nvCxnSpPr>
        <p:spPr>
          <a:xfrm flipV="1">
            <a:off x="6376086" y="5368539"/>
            <a:ext cx="1523201" cy="455788"/>
          </a:xfrm>
          <a:prstGeom prst="straightConnector1">
            <a:avLst/>
          </a:prstGeom>
          <a:ln w="12700">
            <a:solidFill>
              <a:srgbClr val="7F7F7F"/>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B05A26E-E1C9-FD68-65A5-5FEC72AA556D}"/>
              </a:ext>
            </a:extLst>
          </p:cNvPr>
          <p:cNvPicPr>
            <a:picLocks noChangeAspect="1"/>
          </p:cNvPicPr>
          <p:nvPr/>
        </p:nvPicPr>
        <p:blipFill>
          <a:blip r:embed="rId5"/>
          <a:stretch>
            <a:fillRect/>
          </a:stretch>
        </p:blipFill>
        <p:spPr>
          <a:xfrm>
            <a:off x="9389487" y="2978922"/>
            <a:ext cx="2790155" cy="1015663"/>
          </a:xfrm>
          <a:prstGeom prst="rect">
            <a:avLst/>
          </a:prstGeom>
        </p:spPr>
      </p:pic>
      <p:sp>
        <p:nvSpPr>
          <p:cNvPr id="24" name="Slide Number Placeholder 23">
            <a:extLst>
              <a:ext uri="{FF2B5EF4-FFF2-40B4-BE49-F238E27FC236}">
                <a16:creationId xmlns:a16="http://schemas.microsoft.com/office/drawing/2014/main" id="{4D0CA602-25CC-7B5B-BD74-526EB5A7B3AC}"/>
              </a:ext>
            </a:extLst>
          </p:cNvPr>
          <p:cNvSpPr>
            <a:spLocks noGrp="1"/>
          </p:cNvSpPr>
          <p:nvPr>
            <p:ph type="sldNum" sz="quarter" idx="12"/>
          </p:nvPr>
        </p:nvSpPr>
        <p:spPr>
          <a:xfrm>
            <a:off x="8853488" y="6356350"/>
            <a:ext cx="2743200" cy="365125"/>
          </a:xfrm>
        </p:spPr>
        <p:txBody>
          <a:bodyPr/>
          <a:lstStyle/>
          <a:p>
            <a:fld id="{E9F7B2C0-869E-E348-AB17-651B959D809F}" type="slidenum">
              <a:rPr lang="en-US" smtClean="0"/>
              <a:t>13</a:t>
            </a:fld>
            <a:endParaRPr lang="en-US" dirty="0"/>
          </a:p>
        </p:txBody>
      </p:sp>
      <p:sp>
        <p:nvSpPr>
          <p:cNvPr id="28" name="Content Placeholder 8">
            <a:extLst>
              <a:ext uri="{FF2B5EF4-FFF2-40B4-BE49-F238E27FC236}">
                <a16:creationId xmlns:a16="http://schemas.microsoft.com/office/drawing/2014/main" id="{9043618C-26B2-117F-647E-BF6914A54265}"/>
              </a:ext>
            </a:extLst>
          </p:cNvPr>
          <p:cNvSpPr txBox="1">
            <a:spLocks/>
          </p:cNvSpPr>
          <p:nvPr/>
        </p:nvSpPr>
        <p:spPr>
          <a:xfrm>
            <a:off x="6811321" y="215819"/>
            <a:ext cx="52735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Differences in turbulence measurements across sites/campaigns are of similar order of magnitude as differences in modeled sublimation due to different T</a:t>
            </a:r>
            <a:r>
              <a:rPr lang="en-US" sz="2000" baseline="-25000" dirty="0"/>
              <a:t>s</a:t>
            </a:r>
            <a:r>
              <a:rPr lang="en-US" sz="2000" dirty="0"/>
              <a:t> measurements</a:t>
            </a:r>
          </a:p>
          <a:p>
            <a:r>
              <a:rPr lang="en-US" sz="2000" dirty="0"/>
              <a:t>Different amounts of noise in measurements indicate that cleaning/preprocessing methods influence calculated turbulent fluxes</a:t>
            </a:r>
          </a:p>
        </p:txBody>
      </p:sp>
      <p:sp>
        <p:nvSpPr>
          <p:cNvPr id="2" name="Content Placeholder 8">
            <a:extLst>
              <a:ext uri="{FF2B5EF4-FFF2-40B4-BE49-F238E27FC236}">
                <a16:creationId xmlns:a16="http://schemas.microsoft.com/office/drawing/2014/main" id="{DBE84E18-3F0D-79A2-015B-D1788FFAEDDB}"/>
              </a:ext>
            </a:extLst>
          </p:cNvPr>
          <p:cNvSpPr txBox="1">
            <a:spLocks/>
          </p:cNvSpPr>
          <p:nvPr/>
        </p:nvSpPr>
        <p:spPr>
          <a:xfrm>
            <a:off x="822433" y="1711321"/>
            <a:ext cx="527356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This is what the difference in choice of T</a:t>
            </a:r>
            <a:r>
              <a:rPr lang="en-US" sz="2000" baseline="-25000" dirty="0"/>
              <a:t>s</a:t>
            </a:r>
            <a:r>
              <a:rPr lang="en-US" sz="2000" dirty="0"/>
              <a:t> measurement looks like on a single day</a:t>
            </a:r>
          </a:p>
          <a:p>
            <a:r>
              <a:rPr lang="en-US" sz="2000" dirty="0"/>
              <a:t>Switching gears slightly…</a:t>
            </a:r>
          </a:p>
        </p:txBody>
      </p:sp>
    </p:spTree>
    <p:extLst>
      <p:ext uri="{BB962C8B-B14F-4D97-AF65-F5344CB8AC3E}">
        <p14:creationId xmlns:p14="http://schemas.microsoft.com/office/powerpoint/2010/main" val="1647140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A4A6267-2B86-7B2E-5751-1B01A577A381}"/>
              </a:ext>
            </a:extLst>
          </p:cNvPr>
          <p:cNvPicPr>
            <a:picLocks noChangeAspect="1"/>
          </p:cNvPicPr>
          <p:nvPr/>
        </p:nvPicPr>
        <p:blipFill>
          <a:blip r:embed="rId3"/>
          <a:stretch>
            <a:fillRect/>
          </a:stretch>
        </p:blipFill>
        <p:spPr>
          <a:xfrm>
            <a:off x="934749" y="1568159"/>
            <a:ext cx="5293304" cy="5153316"/>
          </a:xfrm>
          <a:prstGeom prst="rect">
            <a:avLst/>
          </a:prstGeom>
        </p:spPr>
      </p:pic>
      <p:sp>
        <p:nvSpPr>
          <p:cNvPr id="6" name="TextBox 5">
            <a:extLst>
              <a:ext uri="{FF2B5EF4-FFF2-40B4-BE49-F238E27FC236}">
                <a16:creationId xmlns:a16="http://schemas.microsoft.com/office/drawing/2014/main" id="{67116269-7F00-A394-114F-1D9572A12A64}"/>
              </a:ext>
            </a:extLst>
          </p:cNvPr>
          <p:cNvSpPr txBox="1"/>
          <p:nvPr/>
        </p:nvSpPr>
        <p:spPr>
          <a:xfrm>
            <a:off x="3859439" y="3306471"/>
            <a:ext cx="2206301" cy="307777"/>
          </a:xfrm>
          <a:prstGeom prst="rect">
            <a:avLst/>
          </a:prstGeom>
          <a:noFill/>
        </p:spPr>
        <p:txBody>
          <a:bodyPr wrap="square" rtlCol="0">
            <a:spAutoFit/>
          </a:bodyPr>
          <a:lstStyle/>
          <a:p>
            <a:r>
              <a:rPr lang="en-US" sz="1400" dirty="0">
                <a:solidFill>
                  <a:srgbClr val="AFAFAF"/>
                </a:solidFill>
              </a:rPr>
              <a:t>MOST Ensemble</a:t>
            </a:r>
          </a:p>
        </p:txBody>
      </p:sp>
      <p:sp>
        <p:nvSpPr>
          <p:cNvPr id="11" name="TextBox 10">
            <a:extLst>
              <a:ext uri="{FF2B5EF4-FFF2-40B4-BE49-F238E27FC236}">
                <a16:creationId xmlns:a16="http://schemas.microsoft.com/office/drawing/2014/main" id="{A5EB90CA-00B1-6C80-E3B0-E626D5918CD2}"/>
              </a:ext>
            </a:extLst>
          </p:cNvPr>
          <p:cNvSpPr txBox="1"/>
          <p:nvPr/>
        </p:nvSpPr>
        <p:spPr>
          <a:xfrm>
            <a:off x="4736489" y="5352560"/>
            <a:ext cx="1950062" cy="307777"/>
          </a:xfrm>
          <a:prstGeom prst="rect">
            <a:avLst/>
          </a:prstGeom>
          <a:noFill/>
        </p:spPr>
        <p:txBody>
          <a:bodyPr wrap="square" rtlCol="0">
            <a:spAutoFit/>
          </a:bodyPr>
          <a:lstStyle/>
          <a:p>
            <a:r>
              <a:rPr lang="en-US" sz="1400" dirty="0">
                <a:solidFill>
                  <a:srgbClr val="4BAC4B"/>
                </a:solidFill>
              </a:rPr>
              <a:t>SOS, Kettle Ponds</a:t>
            </a:r>
          </a:p>
        </p:txBody>
      </p:sp>
      <p:sp>
        <p:nvSpPr>
          <p:cNvPr id="12" name="TextBox 11">
            <a:extLst>
              <a:ext uri="{FF2B5EF4-FFF2-40B4-BE49-F238E27FC236}">
                <a16:creationId xmlns:a16="http://schemas.microsoft.com/office/drawing/2014/main" id="{E4C59414-A22B-E8A9-E11A-A4A955714A8B}"/>
              </a:ext>
            </a:extLst>
          </p:cNvPr>
          <p:cNvSpPr txBox="1"/>
          <p:nvPr/>
        </p:nvSpPr>
        <p:spPr>
          <a:xfrm>
            <a:off x="2451787" y="4361253"/>
            <a:ext cx="1950062" cy="307777"/>
          </a:xfrm>
          <a:prstGeom prst="rect">
            <a:avLst/>
          </a:prstGeom>
          <a:noFill/>
        </p:spPr>
        <p:txBody>
          <a:bodyPr wrap="square" rtlCol="0">
            <a:spAutoFit/>
          </a:bodyPr>
          <a:lstStyle/>
          <a:p>
            <a:r>
              <a:rPr lang="en-US" sz="1400" dirty="0">
                <a:solidFill>
                  <a:srgbClr val="D62425"/>
                </a:solidFill>
              </a:rPr>
              <a:t>SAIL ECOR, Gothic</a:t>
            </a:r>
          </a:p>
        </p:txBody>
      </p:sp>
      <p:sp>
        <p:nvSpPr>
          <p:cNvPr id="13" name="TextBox 12">
            <a:extLst>
              <a:ext uri="{FF2B5EF4-FFF2-40B4-BE49-F238E27FC236}">
                <a16:creationId xmlns:a16="http://schemas.microsoft.com/office/drawing/2014/main" id="{023656E5-5A5B-A036-781B-02769FA4EAB3}"/>
              </a:ext>
            </a:extLst>
          </p:cNvPr>
          <p:cNvSpPr txBox="1"/>
          <p:nvPr/>
        </p:nvSpPr>
        <p:spPr>
          <a:xfrm>
            <a:off x="2005501" y="4604721"/>
            <a:ext cx="2206300" cy="307777"/>
          </a:xfrm>
          <a:prstGeom prst="rect">
            <a:avLst/>
          </a:prstGeom>
          <a:noFill/>
        </p:spPr>
        <p:txBody>
          <a:bodyPr wrap="square" rtlCol="0">
            <a:spAutoFit/>
          </a:bodyPr>
          <a:lstStyle/>
          <a:p>
            <a:r>
              <a:rPr lang="en-US" sz="1400" dirty="0">
                <a:solidFill>
                  <a:srgbClr val="9061BB"/>
                </a:solidFill>
              </a:rPr>
              <a:t>SAIL ECOR, Kettle Ponds</a:t>
            </a:r>
          </a:p>
        </p:txBody>
      </p:sp>
      <p:sp>
        <p:nvSpPr>
          <p:cNvPr id="25" name="Slide Number Placeholder 24">
            <a:extLst>
              <a:ext uri="{FF2B5EF4-FFF2-40B4-BE49-F238E27FC236}">
                <a16:creationId xmlns:a16="http://schemas.microsoft.com/office/drawing/2014/main" id="{56571E7F-500D-EE47-DDE8-90D5587281BA}"/>
              </a:ext>
            </a:extLst>
          </p:cNvPr>
          <p:cNvSpPr>
            <a:spLocks noGrp="1"/>
          </p:cNvSpPr>
          <p:nvPr>
            <p:ph type="sldNum" sz="quarter" idx="12"/>
          </p:nvPr>
        </p:nvSpPr>
        <p:spPr/>
        <p:txBody>
          <a:bodyPr/>
          <a:lstStyle/>
          <a:p>
            <a:fld id="{E9F7B2C0-869E-E348-AB17-651B959D809F}" type="slidenum">
              <a:rPr lang="en-US" smtClean="0"/>
              <a:t>14</a:t>
            </a:fld>
            <a:endParaRPr lang="en-US"/>
          </a:p>
        </p:txBody>
      </p:sp>
      <p:cxnSp>
        <p:nvCxnSpPr>
          <p:cNvPr id="27" name="Straight Arrow Connector 26">
            <a:extLst>
              <a:ext uri="{FF2B5EF4-FFF2-40B4-BE49-F238E27FC236}">
                <a16:creationId xmlns:a16="http://schemas.microsoft.com/office/drawing/2014/main" id="{E807F756-DECE-3F71-0376-C98368238B66}"/>
              </a:ext>
            </a:extLst>
          </p:cNvPr>
          <p:cNvCxnSpPr/>
          <p:nvPr/>
        </p:nvCxnSpPr>
        <p:spPr>
          <a:xfrm flipH="1">
            <a:off x="6207858" y="4471988"/>
            <a:ext cx="635855" cy="132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F5CDD78-460C-470B-4548-7482FBFADE43}"/>
              </a:ext>
            </a:extLst>
          </p:cNvPr>
          <p:cNvSpPr txBox="1"/>
          <p:nvPr/>
        </p:nvSpPr>
        <p:spPr>
          <a:xfrm>
            <a:off x="6878327" y="3800475"/>
            <a:ext cx="3542789" cy="923330"/>
          </a:xfrm>
          <a:prstGeom prst="rect">
            <a:avLst/>
          </a:prstGeom>
          <a:noFill/>
        </p:spPr>
        <p:txBody>
          <a:bodyPr wrap="square" rtlCol="0">
            <a:spAutoFit/>
          </a:bodyPr>
          <a:lstStyle/>
          <a:p>
            <a:r>
              <a:rPr lang="en-US" dirty="0"/>
              <a:t>SAIL turbulent flux measurements result in very close sublimation estimates despite being ~2km away</a:t>
            </a:r>
          </a:p>
        </p:txBody>
      </p:sp>
      <p:cxnSp>
        <p:nvCxnSpPr>
          <p:cNvPr id="30" name="Straight Arrow Connector 29">
            <a:extLst>
              <a:ext uri="{FF2B5EF4-FFF2-40B4-BE49-F238E27FC236}">
                <a16:creationId xmlns:a16="http://schemas.microsoft.com/office/drawing/2014/main" id="{029AA2AD-29B0-5DA1-AFCE-F0E6F780B339}"/>
              </a:ext>
            </a:extLst>
          </p:cNvPr>
          <p:cNvCxnSpPr>
            <a:cxnSpLocks/>
            <a:stCxn id="31" idx="1"/>
          </p:cNvCxnSpPr>
          <p:nvPr/>
        </p:nvCxnSpPr>
        <p:spPr>
          <a:xfrm flipH="1" flipV="1">
            <a:off x="6207858" y="5114745"/>
            <a:ext cx="670469" cy="237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970E944-C49D-01F4-A22E-112B5124CC84}"/>
              </a:ext>
            </a:extLst>
          </p:cNvPr>
          <p:cNvSpPr txBox="1"/>
          <p:nvPr/>
        </p:nvSpPr>
        <p:spPr>
          <a:xfrm>
            <a:off x="6878327" y="4890895"/>
            <a:ext cx="3542789" cy="923330"/>
          </a:xfrm>
          <a:prstGeom prst="rect">
            <a:avLst/>
          </a:prstGeom>
          <a:noFill/>
        </p:spPr>
        <p:txBody>
          <a:bodyPr wrap="square" rtlCol="0">
            <a:spAutoFit/>
          </a:bodyPr>
          <a:lstStyle/>
          <a:p>
            <a:r>
              <a:rPr lang="en-US" dirty="0"/>
              <a:t>More variability in turb. flux measurements that are all at the same site</a:t>
            </a:r>
          </a:p>
        </p:txBody>
      </p:sp>
      <p:sp>
        <p:nvSpPr>
          <p:cNvPr id="33" name="Title 1">
            <a:extLst>
              <a:ext uri="{FF2B5EF4-FFF2-40B4-BE49-F238E27FC236}">
                <a16:creationId xmlns:a16="http://schemas.microsoft.com/office/drawing/2014/main" id="{8ED1927B-DD8A-559C-15AF-280513919118}"/>
              </a:ext>
            </a:extLst>
          </p:cNvPr>
          <p:cNvSpPr>
            <a:spLocks noGrp="1"/>
          </p:cNvSpPr>
          <p:nvPr>
            <p:ph type="title"/>
          </p:nvPr>
        </p:nvSpPr>
        <p:spPr>
          <a:xfrm>
            <a:off x="584200" y="365125"/>
            <a:ext cx="5873750" cy="1325563"/>
          </a:xfrm>
        </p:spPr>
        <p:txBody>
          <a:bodyPr>
            <a:noAutofit/>
          </a:bodyPr>
          <a:lstStyle/>
          <a:p>
            <a:r>
              <a:rPr lang="en-US" sz="3600" dirty="0"/>
              <a:t>Measuring seasonal cumulative sublimation… again</a:t>
            </a:r>
            <a:endParaRPr lang="en-US" sz="3600" baseline="30000" dirty="0"/>
          </a:p>
        </p:txBody>
      </p:sp>
      <p:sp>
        <p:nvSpPr>
          <p:cNvPr id="2" name="TextBox 1">
            <a:extLst>
              <a:ext uri="{FF2B5EF4-FFF2-40B4-BE49-F238E27FC236}">
                <a16:creationId xmlns:a16="http://schemas.microsoft.com/office/drawing/2014/main" id="{F055C91D-CC94-2FF5-2116-46121BB80650}"/>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67655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12AD9F3-58D6-45D9-5A84-9C6202DABCDF}"/>
              </a:ext>
            </a:extLst>
          </p:cNvPr>
          <p:cNvSpPr txBox="1">
            <a:spLocks/>
          </p:cNvSpPr>
          <p:nvPr/>
        </p:nvSpPr>
        <p:spPr>
          <a:xfrm>
            <a:off x="584200" y="365125"/>
            <a:ext cx="5623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Incorporating SAIL and SPLASH measurements</a:t>
            </a:r>
            <a:endParaRPr lang="en-US" sz="3600" baseline="30000" dirty="0"/>
          </a:p>
        </p:txBody>
      </p:sp>
      <p:sp>
        <p:nvSpPr>
          <p:cNvPr id="24" name="Content Placeholder 8">
            <a:extLst>
              <a:ext uri="{FF2B5EF4-FFF2-40B4-BE49-F238E27FC236}">
                <a16:creationId xmlns:a16="http://schemas.microsoft.com/office/drawing/2014/main" id="{60A668CD-7F5E-B0E5-41D4-5A3823E10612}"/>
              </a:ext>
            </a:extLst>
          </p:cNvPr>
          <p:cNvSpPr txBox="1">
            <a:spLocks/>
          </p:cNvSpPr>
          <p:nvPr/>
        </p:nvSpPr>
        <p:spPr>
          <a:xfrm>
            <a:off x="514201" y="2912602"/>
            <a:ext cx="10864742" cy="38309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Moving forward:</a:t>
            </a:r>
          </a:p>
          <a:p>
            <a:pPr lvl="1"/>
            <a:r>
              <a:rPr lang="en-US" sz="1800" dirty="0"/>
              <a:t>Calculate z</a:t>
            </a:r>
            <a:r>
              <a:rPr lang="en-US" sz="1800" baseline="-25000" dirty="0"/>
              <a:t>0 </a:t>
            </a:r>
            <a:r>
              <a:rPr lang="en-US" sz="1800" dirty="0"/>
              <a:t>for the study sites, identify the “best” MOST model runs</a:t>
            </a:r>
          </a:p>
          <a:p>
            <a:pPr lvl="1"/>
            <a:r>
              <a:rPr lang="en-US" sz="1800" dirty="0"/>
              <a:t>Explore hypothesis that EC measurements under-measure surface fluxes – </a:t>
            </a:r>
          </a:p>
          <a:p>
            <a:pPr lvl="2"/>
            <a:r>
              <a:rPr lang="en-US" sz="1400" dirty="0"/>
              <a:t>Why does MOST almost always overestimates sublimation? </a:t>
            </a:r>
          </a:p>
          <a:p>
            <a:pPr lvl="2"/>
            <a:r>
              <a:rPr lang="en-US" sz="1400" dirty="0"/>
              <a:t>Could lateral advection of moisture mean that EC measurements to not represent the surface flux?</a:t>
            </a:r>
          </a:p>
          <a:p>
            <a:r>
              <a:rPr lang="en-US" sz="2400" dirty="0"/>
              <a:t>Ideas for collaboration:</a:t>
            </a:r>
          </a:p>
          <a:p>
            <a:pPr lvl="1"/>
            <a:r>
              <a:rPr lang="en-US" sz="1800" dirty="0"/>
              <a:t>Compile all raw turbulent flux measurements, apply same processing/cleaning steps</a:t>
            </a:r>
          </a:p>
          <a:p>
            <a:pPr lvl="1"/>
            <a:r>
              <a:rPr lang="en-US" sz="1800" dirty="0"/>
              <a:t>Use MEP model to calculate sublimation</a:t>
            </a:r>
          </a:p>
          <a:p>
            <a:pPr lvl="1"/>
            <a:r>
              <a:rPr lang="en-US" sz="1800" dirty="0"/>
              <a:t>Compile all T</a:t>
            </a:r>
            <a:r>
              <a:rPr lang="en-US" sz="1800" baseline="-25000" dirty="0"/>
              <a:t>s</a:t>
            </a:r>
            <a:r>
              <a:rPr lang="en-US" sz="1800" dirty="0"/>
              <a:t> measurements, explore novel methods for estimating T</a:t>
            </a:r>
            <a:r>
              <a:rPr lang="en-US" sz="1800" baseline="-25000" dirty="0"/>
              <a:t>s</a:t>
            </a:r>
            <a:r>
              <a:rPr lang="en-US" sz="1800" dirty="0"/>
              <a:t> </a:t>
            </a:r>
          </a:p>
          <a:p>
            <a:pPr lvl="1"/>
            <a:r>
              <a:rPr lang="en-US" sz="1800" dirty="0"/>
              <a:t>Examine land surface model runs, compare estimated and measured T</a:t>
            </a:r>
            <a:r>
              <a:rPr lang="en-US" sz="1800" baseline="-25000" dirty="0"/>
              <a:t>s</a:t>
            </a:r>
            <a:endParaRPr lang="en-US" sz="1800" dirty="0"/>
          </a:p>
        </p:txBody>
      </p:sp>
      <p:sp>
        <p:nvSpPr>
          <p:cNvPr id="25" name="Slide Number Placeholder 24">
            <a:extLst>
              <a:ext uri="{FF2B5EF4-FFF2-40B4-BE49-F238E27FC236}">
                <a16:creationId xmlns:a16="http://schemas.microsoft.com/office/drawing/2014/main" id="{56571E7F-500D-EE47-DDE8-90D5587281BA}"/>
              </a:ext>
            </a:extLst>
          </p:cNvPr>
          <p:cNvSpPr>
            <a:spLocks noGrp="1"/>
          </p:cNvSpPr>
          <p:nvPr>
            <p:ph type="sldNum" sz="quarter" idx="12"/>
          </p:nvPr>
        </p:nvSpPr>
        <p:spPr/>
        <p:txBody>
          <a:bodyPr/>
          <a:lstStyle/>
          <a:p>
            <a:fld id="{E9F7B2C0-869E-E348-AB17-651B959D809F}" type="slidenum">
              <a:rPr lang="en-US" smtClean="0"/>
              <a:t>15</a:t>
            </a:fld>
            <a:endParaRPr lang="en-US"/>
          </a:p>
        </p:txBody>
      </p:sp>
      <p:sp>
        <p:nvSpPr>
          <p:cNvPr id="2" name="TextBox 1">
            <a:extLst>
              <a:ext uri="{FF2B5EF4-FFF2-40B4-BE49-F238E27FC236}">
                <a16:creationId xmlns:a16="http://schemas.microsoft.com/office/drawing/2014/main" id="{C27A0CBC-49B1-12E7-836A-7AF66C21E5AC}"/>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5B67CB6D-5F28-95DE-F77C-C2E8F73CA7D0}"/>
              </a:ext>
            </a:extLst>
          </p:cNvPr>
          <p:cNvGrpSpPr/>
          <p:nvPr/>
        </p:nvGrpSpPr>
        <p:grpSpPr>
          <a:xfrm>
            <a:off x="4983573" y="328955"/>
            <a:ext cx="4892066" cy="3108395"/>
            <a:chOff x="9258063" y="1597025"/>
            <a:chExt cx="3618733" cy="2299325"/>
          </a:xfrm>
        </p:grpSpPr>
        <p:pic>
          <p:nvPicPr>
            <p:cNvPr id="5" name="Picture 4">
              <a:extLst>
                <a:ext uri="{FF2B5EF4-FFF2-40B4-BE49-F238E27FC236}">
                  <a16:creationId xmlns:a16="http://schemas.microsoft.com/office/drawing/2014/main" id="{5C686C2B-BB7B-EC68-33F9-66F18A6B7C25}"/>
                </a:ext>
              </a:extLst>
            </p:cNvPr>
            <p:cNvPicPr>
              <a:picLocks noChangeAspect="1"/>
            </p:cNvPicPr>
            <p:nvPr/>
          </p:nvPicPr>
          <p:blipFill rotWithShape="1">
            <a:blip r:embed="rId3"/>
            <a:srcRect l="1497" t="23271" r="55179"/>
            <a:stretch/>
          </p:blipFill>
          <p:spPr>
            <a:xfrm>
              <a:off x="9258063" y="1597025"/>
              <a:ext cx="2835318" cy="2299325"/>
            </a:xfrm>
            <a:prstGeom prst="rect">
              <a:avLst/>
            </a:prstGeom>
          </p:spPr>
        </p:pic>
        <p:grpSp>
          <p:nvGrpSpPr>
            <p:cNvPr id="16" name="Group 15">
              <a:extLst>
                <a:ext uri="{FF2B5EF4-FFF2-40B4-BE49-F238E27FC236}">
                  <a16:creationId xmlns:a16="http://schemas.microsoft.com/office/drawing/2014/main" id="{4479C03F-8A72-B123-8B83-85B24DF6504B}"/>
                </a:ext>
              </a:extLst>
            </p:cNvPr>
            <p:cNvGrpSpPr/>
            <p:nvPr/>
          </p:nvGrpSpPr>
          <p:grpSpPr>
            <a:xfrm>
              <a:off x="9714139" y="1736317"/>
              <a:ext cx="3162657" cy="1446851"/>
              <a:chOff x="9714139" y="1736317"/>
              <a:chExt cx="3162657" cy="1446851"/>
            </a:xfrm>
          </p:grpSpPr>
          <p:sp>
            <p:nvSpPr>
              <p:cNvPr id="8" name="TextBox 7">
                <a:extLst>
                  <a:ext uri="{FF2B5EF4-FFF2-40B4-BE49-F238E27FC236}">
                    <a16:creationId xmlns:a16="http://schemas.microsoft.com/office/drawing/2014/main" id="{AC0CFEB8-C8A5-B857-BF4F-F3552FC047DD}"/>
                  </a:ext>
                </a:extLst>
              </p:cNvPr>
              <p:cNvSpPr txBox="1"/>
              <p:nvPr/>
            </p:nvSpPr>
            <p:spPr>
              <a:xfrm>
                <a:off x="9714139" y="1739230"/>
                <a:ext cx="1950062" cy="523220"/>
              </a:xfrm>
              <a:prstGeom prst="rect">
                <a:avLst/>
              </a:prstGeom>
              <a:noFill/>
            </p:spPr>
            <p:txBody>
              <a:bodyPr wrap="square" rtlCol="0">
                <a:spAutoFit/>
              </a:bodyPr>
              <a:lstStyle/>
              <a:p>
                <a:r>
                  <a:rPr lang="en-US" sz="1400" dirty="0">
                    <a:solidFill>
                      <a:srgbClr val="4C78A8"/>
                    </a:solidFill>
                  </a:rPr>
                  <a:t>Stossel box/</a:t>
                </a:r>
              </a:p>
              <a:p>
                <a:r>
                  <a:rPr lang="en-US" sz="1400" dirty="0">
                    <a:solidFill>
                      <a:srgbClr val="4C78A8"/>
                    </a:solidFill>
                  </a:rPr>
                  <a:t>lysimeter</a:t>
                </a:r>
              </a:p>
            </p:txBody>
          </p:sp>
          <p:sp>
            <p:nvSpPr>
              <p:cNvPr id="9" name="TextBox 8">
                <a:extLst>
                  <a:ext uri="{FF2B5EF4-FFF2-40B4-BE49-F238E27FC236}">
                    <a16:creationId xmlns:a16="http://schemas.microsoft.com/office/drawing/2014/main" id="{6A239CFB-32A7-90AE-6B2D-DAAD353AEFB1}"/>
                  </a:ext>
                </a:extLst>
              </p:cNvPr>
              <p:cNvSpPr txBox="1"/>
              <p:nvPr/>
            </p:nvSpPr>
            <p:spPr>
              <a:xfrm>
                <a:off x="10926734" y="1736317"/>
                <a:ext cx="1950062" cy="523220"/>
              </a:xfrm>
              <a:prstGeom prst="rect">
                <a:avLst/>
              </a:prstGeom>
              <a:noFill/>
            </p:spPr>
            <p:txBody>
              <a:bodyPr wrap="square" rtlCol="0">
                <a:spAutoFit/>
              </a:bodyPr>
              <a:lstStyle/>
              <a:p>
                <a:r>
                  <a:rPr lang="en-US" sz="1400" dirty="0">
                    <a:solidFill>
                      <a:srgbClr val="F48418"/>
                    </a:solidFill>
                  </a:rPr>
                  <a:t>Eddy </a:t>
                </a:r>
              </a:p>
              <a:p>
                <a:r>
                  <a:rPr lang="en-US" sz="1400" dirty="0">
                    <a:solidFill>
                      <a:srgbClr val="F48418"/>
                    </a:solidFill>
                  </a:rPr>
                  <a:t>Covariance</a:t>
                </a:r>
              </a:p>
            </p:txBody>
          </p:sp>
          <p:cxnSp>
            <p:nvCxnSpPr>
              <p:cNvPr id="11" name="Straight Arrow Connector 10">
                <a:extLst>
                  <a:ext uri="{FF2B5EF4-FFF2-40B4-BE49-F238E27FC236}">
                    <a16:creationId xmlns:a16="http://schemas.microsoft.com/office/drawing/2014/main" id="{398F0F47-B7A3-822D-19D4-8A9214CB8202}"/>
                  </a:ext>
                </a:extLst>
              </p:cNvPr>
              <p:cNvCxnSpPr/>
              <p:nvPr/>
            </p:nvCxnSpPr>
            <p:spPr>
              <a:xfrm>
                <a:off x="10092018" y="2185147"/>
                <a:ext cx="242047" cy="423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A24647-8BCD-D118-02EC-AF78DC294A78}"/>
                  </a:ext>
                </a:extLst>
              </p:cNvPr>
              <p:cNvCxnSpPr>
                <a:cxnSpLocks/>
              </p:cNvCxnSpPr>
              <p:nvPr/>
            </p:nvCxnSpPr>
            <p:spPr>
              <a:xfrm flipH="1">
                <a:off x="10520528" y="2162046"/>
                <a:ext cx="514946" cy="86354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FE5F20F5-79F6-A173-8790-1C447E820F87}"/>
                  </a:ext>
                </a:extLst>
              </p:cNvPr>
              <p:cNvSpPr/>
              <p:nvPr/>
            </p:nvSpPr>
            <p:spPr>
              <a:xfrm>
                <a:off x="10334065" y="2608730"/>
                <a:ext cx="262217" cy="57443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2E9830-AE51-40BD-CF76-5DEE68E9A102}"/>
                  </a:ext>
                </a:extLst>
              </p:cNvPr>
              <p:cNvSpPr/>
              <p:nvPr/>
            </p:nvSpPr>
            <p:spPr>
              <a:xfrm>
                <a:off x="11496952" y="2593817"/>
                <a:ext cx="596429" cy="574438"/>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3DE780A3-8091-BDCA-CCDE-D569C0738BA2}"/>
              </a:ext>
            </a:extLst>
          </p:cNvPr>
          <p:cNvGrpSpPr/>
          <p:nvPr/>
        </p:nvGrpSpPr>
        <p:grpSpPr>
          <a:xfrm>
            <a:off x="8838011" y="2303552"/>
            <a:ext cx="4306231" cy="4297471"/>
            <a:chOff x="8838011" y="458188"/>
            <a:chExt cx="4306231" cy="4297471"/>
          </a:xfrm>
        </p:grpSpPr>
        <p:grpSp>
          <p:nvGrpSpPr>
            <p:cNvPr id="13" name="Group 12">
              <a:extLst>
                <a:ext uri="{FF2B5EF4-FFF2-40B4-BE49-F238E27FC236}">
                  <a16:creationId xmlns:a16="http://schemas.microsoft.com/office/drawing/2014/main" id="{62487CC3-4949-5230-5842-43F0A59E926A}"/>
                </a:ext>
              </a:extLst>
            </p:cNvPr>
            <p:cNvGrpSpPr/>
            <p:nvPr/>
          </p:nvGrpSpPr>
          <p:grpSpPr>
            <a:xfrm>
              <a:off x="8838011" y="458188"/>
              <a:ext cx="3342523" cy="4297471"/>
              <a:chOff x="4686869" y="3688159"/>
              <a:chExt cx="2344924" cy="3014861"/>
            </a:xfrm>
          </p:grpSpPr>
          <p:pic>
            <p:nvPicPr>
              <p:cNvPr id="3" name="Picture 2">
                <a:extLst>
                  <a:ext uri="{FF2B5EF4-FFF2-40B4-BE49-F238E27FC236}">
                    <a16:creationId xmlns:a16="http://schemas.microsoft.com/office/drawing/2014/main" id="{D07940F2-09AD-D5F1-FE48-F8EF4DD07C62}"/>
                  </a:ext>
                </a:extLst>
              </p:cNvPr>
              <p:cNvPicPr>
                <a:picLocks noChangeAspect="1"/>
              </p:cNvPicPr>
              <p:nvPr/>
            </p:nvPicPr>
            <p:blipFill rotWithShape="1">
              <a:blip r:embed="rId4"/>
              <a:srcRect r="50000" b="19138"/>
              <a:stretch/>
            </p:blipFill>
            <p:spPr>
              <a:xfrm>
                <a:off x="4686869" y="3688159"/>
                <a:ext cx="2344924" cy="1369616"/>
              </a:xfrm>
              <a:prstGeom prst="rect">
                <a:avLst/>
              </a:prstGeom>
            </p:spPr>
          </p:pic>
          <p:pic>
            <p:nvPicPr>
              <p:cNvPr id="6" name="Picture 5">
                <a:extLst>
                  <a:ext uri="{FF2B5EF4-FFF2-40B4-BE49-F238E27FC236}">
                    <a16:creationId xmlns:a16="http://schemas.microsoft.com/office/drawing/2014/main" id="{4C3FA3EF-4FF0-F9AB-7434-8A1F07BA87E6}"/>
                  </a:ext>
                </a:extLst>
              </p:cNvPr>
              <p:cNvPicPr>
                <a:picLocks noChangeAspect="1"/>
              </p:cNvPicPr>
              <p:nvPr/>
            </p:nvPicPr>
            <p:blipFill rotWithShape="1">
              <a:blip r:embed="rId4"/>
              <a:srcRect l="51575" t="2865"/>
              <a:stretch/>
            </p:blipFill>
            <p:spPr>
              <a:xfrm>
                <a:off x="4726346" y="5057775"/>
                <a:ext cx="2271067" cy="1645245"/>
              </a:xfrm>
              <a:prstGeom prst="rect">
                <a:avLst/>
              </a:prstGeom>
            </p:spPr>
          </p:pic>
          <p:sp>
            <p:nvSpPr>
              <p:cNvPr id="18" name="TextBox 17">
                <a:extLst>
                  <a:ext uri="{FF2B5EF4-FFF2-40B4-BE49-F238E27FC236}">
                    <a16:creationId xmlns:a16="http://schemas.microsoft.com/office/drawing/2014/main" id="{328AF557-B385-4206-266D-13933240EF9F}"/>
                  </a:ext>
                </a:extLst>
              </p:cNvPr>
              <p:cNvSpPr txBox="1"/>
              <p:nvPr/>
            </p:nvSpPr>
            <p:spPr>
              <a:xfrm>
                <a:off x="5946572" y="5405993"/>
                <a:ext cx="828675" cy="369332"/>
              </a:xfrm>
              <a:prstGeom prst="rect">
                <a:avLst/>
              </a:prstGeom>
              <a:noFill/>
            </p:spPr>
            <p:txBody>
              <a:bodyPr wrap="square" rtlCol="0">
                <a:spAutoFit/>
              </a:bodyPr>
              <a:lstStyle/>
              <a:p>
                <a:r>
                  <a:rPr lang="en-US" dirty="0">
                    <a:solidFill>
                      <a:srgbClr val="72B7B2"/>
                    </a:solidFill>
                  </a:rPr>
                  <a:t>12pm</a:t>
                </a:r>
              </a:p>
            </p:txBody>
          </p:sp>
          <p:sp>
            <p:nvSpPr>
              <p:cNvPr id="10" name="TextBox 9">
                <a:extLst>
                  <a:ext uri="{FF2B5EF4-FFF2-40B4-BE49-F238E27FC236}">
                    <a16:creationId xmlns:a16="http://schemas.microsoft.com/office/drawing/2014/main" id="{AC360675-027D-AC1E-C3EE-8BC25409C4A8}"/>
                  </a:ext>
                </a:extLst>
              </p:cNvPr>
              <p:cNvSpPr txBox="1"/>
              <p:nvPr/>
            </p:nvSpPr>
            <p:spPr>
              <a:xfrm>
                <a:off x="5859331" y="4417710"/>
                <a:ext cx="828675" cy="369332"/>
              </a:xfrm>
              <a:prstGeom prst="rect">
                <a:avLst/>
              </a:prstGeom>
              <a:noFill/>
            </p:spPr>
            <p:txBody>
              <a:bodyPr wrap="square" rtlCol="0">
                <a:spAutoFit/>
              </a:bodyPr>
              <a:lstStyle/>
              <a:p>
                <a:r>
                  <a:rPr lang="en-US" dirty="0">
                    <a:solidFill>
                      <a:srgbClr val="72B7B2"/>
                    </a:solidFill>
                  </a:rPr>
                  <a:t>12pm</a:t>
                </a:r>
              </a:p>
            </p:txBody>
          </p:sp>
        </p:grpSp>
        <p:sp>
          <p:nvSpPr>
            <p:cNvPr id="19" name="TextBox 18">
              <a:extLst>
                <a:ext uri="{FF2B5EF4-FFF2-40B4-BE49-F238E27FC236}">
                  <a16:creationId xmlns:a16="http://schemas.microsoft.com/office/drawing/2014/main" id="{E3D912EF-6343-FC72-54A0-DD7D3840B067}"/>
                </a:ext>
              </a:extLst>
            </p:cNvPr>
            <p:cNvSpPr txBox="1"/>
            <p:nvPr/>
          </p:nvSpPr>
          <p:spPr>
            <a:xfrm>
              <a:off x="10677230" y="716610"/>
              <a:ext cx="2444176" cy="307777"/>
            </a:xfrm>
            <a:prstGeom prst="rect">
              <a:avLst/>
            </a:prstGeom>
            <a:noFill/>
          </p:spPr>
          <p:txBody>
            <a:bodyPr wrap="square" rtlCol="0">
              <a:spAutoFit/>
            </a:bodyPr>
            <a:lstStyle/>
            <a:p>
              <a:r>
                <a:rPr lang="en-US" sz="1400" dirty="0"/>
                <a:t>Winter (Feb 2)</a:t>
              </a:r>
            </a:p>
          </p:txBody>
        </p:sp>
        <p:sp>
          <p:nvSpPr>
            <p:cNvPr id="20" name="TextBox 19">
              <a:extLst>
                <a:ext uri="{FF2B5EF4-FFF2-40B4-BE49-F238E27FC236}">
                  <a16:creationId xmlns:a16="http://schemas.microsoft.com/office/drawing/2014/main" id="{A0F4204B-D40F-3FDE-E2BB-52687C0756AC}"/>
                </a:ext>
              </a:extLst>
            </p:cNvPr>
            <p:cNvSpPr txBox="1"/>
            <p:nvPr/>
          </p:nvSpPr>
          <p:spPr>
            <a:xfrm>
              <a:off x="10700066" y="2514907"/>
              <a:ext cx="2444176" cy="307777"/>
            </a:xfrm>
            <a:prstGeom prst="rect">
              <a:avLst/>
            </a:prstGeom>
            <a:noFill/>
          </p:spPr>
          <p:txBody>
            <a:bodyPr wrap="square" rtlCol="0">
              <a:spAutoFit/>
            </a:bodyPr>
            <a:lstStyle/>
            <a:p>
              <a:r>
                <a:rPr lang="en-US" sz="1400" dirty="0"/>
                <a:t>Spring (Mar 30)</a:t>
              </a:r>
            </a:p>
          </p:txBody>
        </p:sp>
      </p:grpSp>
      <p:sp>
        <p:nvSpPr>
          <p:cNvPr id="23" name="Title 1">
            <a:extLst>
              <a:ext uri="{FF2B5EF4-FFF2-40B4-BE49-F238E27FC236}">
                <a16:creationId xmlns:a16="http://schemas.microsoft.com/office/drawing/2014/main" id="{83B9FDC0-FC2F-EF76-8CD1-44C5E9503637}"/>
              </a:ext>
            </a:extLst>
          </p:cNvPr>
          <p:cNvSpPr txBox="1">
            <a:spLocks/>
          </p:cNvSpPr>
          <p:nvPr/>
        </p:nvSpPr>
        <p:spPr>
          <a:xfrm>
            <a:off x="5567062" y="-293399"/>
            <a:ext cx="3643697" cy="117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Daily sublimation measured two ways</a:t>
            </a:r>
            <a:endParaRPr lang="en-US" sz="1600" b="1" baseline="30000" dirty="0"/>
          </a:p>
        </p:txBody>
      </p:sp>
      <p:sp>
        <p:nvSpPr>
          <p:cNvPr id="4" name="Title 1">
            <a:extLst>
              <a:ext uri="{FF2B5EF4-FFF2-40B4-BE49-F238E27FC236}">
                <a16:creationId xmlns:a16="http://schemas.microsoft.com/office/drawing/2014/main" id="{ACFF937D-DB7F-D9DE-0778-87000C67A735}"/>
              </a:ext>
            </a:extLst>
          </p:cNvPr>
          <p:cNvSpPr txBox="1">
            <a:spLocks/>
          </p:cNvSpPr>
          <p:nvPr/>
        </p:nvSpPr>
        <p:spPr>
          <a:xfrm>
            <a:off x="9424093" y="1488814"/>
            <a:ext cx="2756441" cy="117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Vertical profiles of Latent heat flux, Kettle Ponds</a:t>
            </a:r>
            <a:endParaRPr lang="en-US" sz="1600" b="1" baseline="30000" dirty="0"/>
          </a:p>
        </p:txBody>
      </p:sp>
      <p:pic>
        <p:nvPicPr>
          <p:cNvPr id="26" name="Picture 25">
            <a:extLst>
              <a:ext uri="{FF2B5EF4-FFF2-40B4-BE49-F238E27FC236}">
                <a16:creationId xmlns:a16="http://schemas.microsoft.com/office/drawing/2014/main" id="{2CB16638-95C2-5E50-052A-63336E03A3B1}"/>
              </a:ext>
            </a:extLst>
          </p:cNvPr>
          <p:cNvPicPr>
            <a:picLocks noChangeAspect="1"/>
          </p:cNvPicPr>
          <p:nvPr/>
        </p:nvPicPr>
        <p:blipFill rotWithShape="1">
          <a:blip r:embed="rId5"/>
          <a:srcRect r="5682" b="6507"/>
          <a:stretch/>
        </p:blipFill>
        <p:spPr>
          <a:xfrm>
            <a:off x="9484429" y="10696"/>
            <a:ext cx="2002722" cy="1665795"/>
          </a:xfrm>
          <a:prstGeom prst="rect">
            <a:avLst/>
          </a:prstGeom>
        </p:spPr>
      </p:pic>
      <p:sp>
        <p:nvSpPr>
          <p:cNvPr id="27" name="Title 1">
            <a:extLst>
              <a:ext uri="{FF2B5EF4-FFF2-40B4-BE49-F238E27FC236}">
                <a16:creationId xmlns:a16="http://schemas.microsoft.com/office/drawing/2014/main" id="{84898D11-30B4-0DF5-A2D7-71B86C4F297D}"/>
              </a:ext>
            </a:extLst>
          </p:cNvPr>
          <p:cNvSpPr txBox="1">
            <a:spLocks/>
          </p:cNvSpPr>
          <p:nvPr/>
        </p:nvSpPr>
        <p:spPr>
          <a:xfrm>
            <a:off x="9433119" y="-455330"/>
            <a:ext cx="3643697" cy="1173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t>Stossel box</a:t>
            </a:r>
            <a:endParaRPr lang="en-US" sz="1600" b="1" baseline="30000" dirty="0"/>
          </a:p>
        </p:txBody>
      </p:sp>
    </p:spTree>
    <p:extLst>
      <p:ext uri="{BB962C8B-B14F-4D97-AF65-F5344CB8AC3E}">
        <p14:creationId xmlns:p14="http://schemas.microsoft.com/office/powerpoint/2010/main" val="2806227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09972E5-5EB9-9F65-20A8-9EA651A3455A}"/>
              </a:ext>
            </a:extLst>
          </p:cNvPr>
          <p:cNvSpPr>
            <a:spLocks noGrp="1"/>
          </p:cNvSpPr>
          <p:nvPr>
            <p:ph idx="1"/>
          </p:nvPr>
        </p:nvSpPr>
        <p:spPr/>
        <p:txBody>
          <a:bodyPr>
            <a:normAutofit/>
          </a:bodyPr>
          <a:lstStyle/>
          <a:p>
            <a:pPr marL="0" indent="-457200">
              <a:buNone/>
            </a:pPr>
            <a:r>
              <a:rPr lang="en-US" sz="1800" dirty="0" err="1">
                <a:solidFill>
                  <a:srgbClr val="37393C"/>
                </a:solidFill>
                <a:latin typeface="Arial" panose="020B0604020202020204" pitchFamily="34" charset="0"/>
              </a:rPr>
              <a:t>Abatzoglou</a:t>
            </a:r>
            <a:r>
              <a:rPr lang="en-US" sz="1800" dirty="0">
                <a:solidFill>
                  <a:srgbClr val="37393C"/>
                </a:solidFill>
                <a:latin typeface="Arial" panose="020B0604020202020204" pitchFamily="34" charset="0"/>
              </a:rPr>
              <a:t>, J. T., </a:t>
            </a:r>
            <a:r>
              <a:rPr lang="en-US" sz="1800" dirty="0" err="1">
                <a:solidFill>
                  <a:srgbClr val="37393C"/>
                </a:solidFill>
                <a:latin typeface="Arial" panose="020B0604020202020204" pitchFamily="34" charset="0"/>
              </a:rPr>
              <a:t>Rallings</a:t>
            </a:r>
            <a:r>
              <a:rPr lang="en-US" sz="1800" dirty="0">
                <a:solidFill>
                  <a:srgbClr val="37393C"/>
                </a:solidFill>
                <a:latin typeface="Arial" panose="020B0604020202020204" pitchFamily="34" charset="0"/>
              </a:rPr>
              <a:t>, A., </a:t>
            </a:r>
            <a:r>
              <a:rPr lang="en-US" sz="1800" dirty="0" err="1">
                <a:solidFill>
                  <a:srgbClr val="37393C"/>
                </a:solidFill>
                <a:latin typeface="Arial" panose="020B0604020202020204" pitchFamily="34" charset="0"/>
              </a:rPr>
              <a:t>Bernacchi</a:t>
            </a:r>
            <a:r>
              <a:rPr lang="en-US" sz="1800" dirty="0">
                <a:solidFill>
                  <a:srgbClr val="37393C"/>
                </a:solidFill>
                <a:latin typeface="Arial" panose="020B0604020202020204" pitchFamily="34" charset="0"/>
              </a:rPr>
              <a:t>, L., </a:t>
            </a:r>
            <a:r>
              <a:rPr lang="en-US" sz="1800" dirty="0" err="1">
                <a:solidFill>
                  <a:srgbClr val="37393C"/>
                </a:solidFill>
                <a:latin typeface="Arial" panose="020B0604020202020204" pitchFamily="34" charset="0"/>
              </a:rPr>
              <a:t>Viers</a:t>
            </a:r>
            <a:r>
              <a:rPr lang="en-US" sz="1800" dirty="0">
                <a:solidFill>
                  <a:srgbClr val="37393C"/>
                </a:solidFill>
                <a:latin typeface="Arial" panose="020B0604020202020204" pitchFamily="34" charset="0"/>
              </a:rPr>
              <a:t>, J. &amp; Medellín-</a:t>
            </a:r>
            <a:r>
              <a:rPr lang="en-US" sz="1800" dirty="0" err="1">
                <a:solidFill>
                  <a:srgbClr val="37393C"/>
                </a:solidFill>
                <a:latin typeface="Arial" panose="020B0604020202020204" pitchFamily="34" charset="0"/>
              </a:rPr>
              <a:t>Azuara</a:t>
            </a:r>
            <a:r>
              <a:rPr lang="en-US" sz="1800" dirty="0">
                <a:solidFill>
                  <a:srgbClr val="37393C"/>
                </a:solidFill>
                <a:latin typeface="Arial" panose="020B0604020202020204" pitchFamily="34" charset="0"/>
              </a:rPr>
              <a:t>, J. California’s Missing Forecast Flows in Spring 2021 – Challenges for seasonal flow forecasting. California </a:t>
            </a:r>
            <a:r>
              <a:rPr lang="en-US" sz="1800" dirty="0" err="1">
                <a:solidFill>
                  <a:srgbClr val="37393C"/>
                </a:solidFill>
                <a:latin typeface="Arial" panose="020B0604020202020204" pitchFamily="34" charset="0"/>
              </a:rPr>
              <a:t>WaterBlog</a:t>
            </a:r>
            <a:r>
              <a:rPr lang="en-US" sz="1800" dirty="0">
                <a:solidFill>
                  <a:srgbClr val="37393C"/>
                </a:solidFill>
                <a:latin typeface="Arial" panose="020B0604020202020204" pitchFamily="34" charset="0"/>
              </a:rPr>
              <a:t> https://</a:t>
            </a:r>
            <a:r>
              <a:rPr lang="en-US" sz="1800" dirty="0" err="1">
                <a:solidFill>
                  <a:srgbClr val="37393C"/>
                </a:solidFill>
                <a:latin typeface="Arial" panose="020B0604020202020204" pitchFamily="34" charset="0"/>
              </a:rPr>
              <a:t>californiawaterblog.com</a:t>
            </a:r>
            <a:r>
              <a:rPr lang="en-US" sz="1800" dirty="0">
                <a:solidFill>
                  <a:srgbClr val="37393C"/>
                </a:solidFill>
                <a:latin typeface="Arial" panose="020B0604020202020204" pitchFamily="34" charset="0"/>
              </a:rPr>
              <a:t>/2021/07/18/californias-missing-forecast-flows-in-spring-2021-challenges-for-seasonal-flow-forecasting/ (2021).</a:t>
            </a:r>
          </a:p>
          <a:p>
            <a:pPr marL="0" indent="-457200">
              <a:buNone/>
            </a:pPr>
            <a:endParaRPr lang="en-US" sz="1800" b="0" i="0" u="none" strike="noStrike" dirty="0">
              <a:solidFill>
                <a:srgbClr val="37393C"/>
              </a:solidFill>
              <a:effectLst/>
              <a:latin typeface="Arial" panose="020B0604020202020204" pitchFamily="34" charset="0"/>
            </a:endParaRPr>
          </a:p>
          <a:p>
            <a:pPr marL="0" indent="-457200">
              <a:buNone/>
            </a:pPr>
            <a:r>
              <a:rPr lang="en-US" sz="1800" b="0" i="0" u="none" strike="noStrike" dirty="0" err="1">
                <a:solidFill>
                  <a:srgbClr val="37393C"/>
                </a:solidFill>
                <a:effectLst/>
                <a:latin typeface="Arial" panose="020B0604020202020204" pitchFamily="34" charset="0"/>
              </a:rPr>
              <a:t>Alduchov</a:t>
            </a:r>
            <a:r>
              <a:rPr lang="en-US" sz="1800" b="0" i="0" u="none" strike="noStrike" dirty="0">
                <a:solidFill>
                  <a:srgbClr val="37393C"/>
                </a:solidFill>
                <a:effectLst/>
                <a:latin typeface="Arial" panose="020B0604020202020204" pitchFamily="34" charset="0"/>
              </a:rPr>
              <a:t>, O. A. &amp; Eskridge, R. E. Improved Magnus form approximation of saturation vapor pressure. </a:t>
            </a:r>
            <a:r>
              <a:rPr lang="en-US" sz="1800" b="0" i="1" u="none" strike="noStrike" dirty="0">
                <a:solidFill>
                  <a:srgbClr val="37393C"/>
                </a:solidFill>
                <a:effectLst/>
                <a:latin typeface="Arial" panose="020B0604020202020204" pitchFamily="34" charset="0"/>
              </a:rPr>
              <a:t>J. Appl. </a:t>
            </a:r>
            <a:r>
              <a:rPr lang="en-US" sz="1800" b="0" i="1" u="none" strike="noStrike" dirty="0" err="1">
                <a:solidFill>
                  <a:srgbClr val="37393C"/>
                </a:solidFill>
                <a:effectLst/>
                <a:latin typeface="Arial" panose="020B0604020202020204" pitchFamily="34" charset="0"/>
              </a:rPr>
              <a:t>Meteorol</a:t>
            </a:r>
            <a:r>
              <a:rPr lang="en-US" sz="1800" b="0" i="1" u="none" strike="noStrike" dirty="0">
                <a:solidFill>
                  <a:srgbClr val="37393C"/>
                </a:solidFill>
                <a:effectLst/>
                <a:latin typeface="Arial" panose="020B0604020202020204" pitchFamily="34" charset="0"/>
              </a:rPr>
              <a:t>.</a:t>
            </a:r>
            <a:r>
              <a:rPr lang="en-US" sz="1800" b="0" i="0" u="none" strike="noStrike" dirty="0">
                <a:solidFill>
                  <a:srgbClr val="37393C"/>
                </a:solidFill>
                <a:effectLst/>
                <a:latin typeface="Arial" panose="020B0604020202020204" pitchFamily="34" charset="0"/>
              </a:rPr>
              <a:t> </a:t>
            </a:r>
            <a:r>
              <a:rPr lang="en-US" sz="1800" b="1" i="0" u="none" strike="noStrike" dirty="0">
                <a:solidFill>
                  <a:srgbClr val="37393C"/>
                </a:solidFill>
                <a:effectLst/>
                <a:latin typeface="Arial" panose="020B0604020202020204" pitchFamily="34" charset="0"/>
              </a:rPr>
              <a:t>35</a:t>
            </a:r>
            <a:r>
              <a:rPr lang="en-US" sz="1800" b="0" i="0" u="none" strike="noStrike" dirty="0">
                <a:solidFill>
                  <a:srgbClr val="37393C"/>
                </a:solidFill>
                <a:effectLst/>
                <a:latin typeface="Arial" panose="020B0604020202020204" pitchFamily="34" charset="0"/>
              </a:rPr>
              <a:t>, 601–609 (1996).</a:t>
            </a:r>
          </a:p>
          <a:p>
            <a:pPr marL="0" indent="-457200">
              <a:buNone/>
            </a:pPr>
            <a:endParaRPr lang="en-US" sz="1800" b="0" i="0" u="none" strike="noStrike" dirty="0">
              <a:solidFill>
                <a:srgbClr val="37393C"/>
              </a:solidFill>
              <a:effectLst/>
              <a:latin typeface="Arial" panose="020B0604020202020204" pitchFamily="34" charset="0"/>
            </a:endParaRPr>
          </a:p>
          <a:p>
            <a:pPr marL="0" indent="-457200">
              <a:buNone/>
            </a:pPr>
            <a:r>
              <a:rPr lang="en-US" sz="1800" dirty="0">
                <a:solidFill>
                  <a:srgbClr val="37393C"/>
                </a:solidFill>
                <a:latin typeface="Arial" panose="020B0604020202020204" pitchFamily="34" charset="0"/>
              </a:rPr>
              <a:t>Bolton, D., 1980: The computation of equivalent potential temperature. Mon. Wea. Rev., 108.</a:t>
            </a:r>
          </a:p>
          <a:p>
            <a:pPr marL="0" indent="-457200">
              <a:buNone/>
            </a:pPr>
            <a:endParaRPr lang="en-US" sz="1800" b="0" i="0" u="none" strike="noStrike" dirty="0">
              <a:solidFill>
                <a:srgbClr val="37393C"/>
              </a:solidFill>
              <a:effectLst/>
              <a:latin typeface="Arial" panose="020B0604020202020204" pitchFamily="34" charset="0"/>
            </a:endParaRPr>
          </a:p>
          <a:p>
            <a:pPr marL="0" indent="-457200">
              <a:buNone/>
            </a:pPr>
            <a:r>
              <a:rPr lang="en-US" sz="1800" dirty="0" err="1">
                <a:solidFill>
                  <a:srgbClr val="37393C"/>
                </a:solidFill>
                <a:latin typeface="Arial" panose="020B0604020202020204" pitchFamily="34" charset="0"/>
              </a:rPr>
              <a:t>Lapo</a:t>
            </a:r>
            <a:r>
              <a:rPr lang="en-US" sz="1800" dirty="0">
                <a:solidFill>
                  <a:srgbClr val="37393C"/>
                </a:solidFill>
                <a:latin typeface="Arial" panose="020B0604020202020204" pitchFamily="34" charset="0"/>
              </a:rPr>
              <a:t>, K. E. (2018). </a:t>
            </a:r>
            <a:r>
              <a:rPr lang="en-US" sz="1800" dirty="0" err="1">
                <a:solidFill>
                  <a:srgbClr val="37393C"/>
                </a:solidFill>
                <a:latin typeface="Arial" panose="020B0604020202020204" pitchFamily="34" charset="0"/>
              </a:rPr>
              <a:t>Turbpy</a:t>
            </a:r>
            <a:r>
              <a:rPr lang="en-US" sz="1800" dirty="0">
                <a:solidFill>
                  <a:srgbClr val="37393C"/>
                </a:solidFill>
                <a:latin typeface="Arial" panose="020B0604020202020204" pitchFamily="34" charset="0"/>
              </a:rPr>
              <a:t> Python package for simulating turbulence. Seattle, WA: University of Washington. https://</a:t>
            </a:r>
            <a:r>
              <a:rPr lang="en-US" sz="1800" dirty="0" err="1">
                <a:solidFill>
                  <a:srgbClr val="37393C"/>
                </a:solidFill>
                <a:latin typeface="Arial" panose="020B0604020202020204" pitchFamily="34" charset="0"/>
              </a:rPr>
              <a:t>doi.org</a:t>
            </a:r>
            <a:r>
              <a:rPr lang="en-US" sz="1800" dirty="0">
                <a:solidFill>
                  <a:srgbClr val="37393C"/>
                </a:solidFill>
                <a:latin typeface="Arial" panose="020B0604020202020204" pitchFamily="34" charset="0"/>
              </a:rPr>
              <a:t>/10.5281/ zenodo.1421061</a:t>
            </a:r>
          </a:p>
        </p:txBody>
      </p:sp>
      <p:sp>
        <p:nvSpPr>
          <p:cNvPr id="4" name="Title 3">
            <a:extLst>
              <a:ext uri="{FF2B5EF4-FFF2-40B4-BE49-F238E27FC236}">
                <a16:creationId xmlns:a16="http://schemas.microsoft.com/office/drawing/2014/main" id="{0A5865A6-3CE5-03BE-90A0-8F68F07A94E1}"/>
              </a:ext>
            </a:extLst>
          </p:cNvPr>
          <p:cNvSpPr>
            <a:spLocks noGrp="1"/>
          </p:cNvSpPr>
          <p:nvPr>
            <p:ph type="title"/>
          </p:nvPr>
        </p:nvSpPr>
        <p:spPr/>
        <p:txBody>
          <a:bodyPr>
            <a:normAutofit/>
          </a:bodyPr>
          <a:lstStyle/>
          <a:p>
            <a:r>
              <a:rPr lang="en-US" dirty="0"/>
              <a:t>References</a:t>
            </a:r>
          </a:p>
        </p:txBody>
      </p:sp>
      <p:sp>
        <p:nvSpPr>
          <p:cNvPr id="2" name="Slide Number Placeholder 1">
            <a:extLst>
              <a:ext uri="{FF2B5EF4-FFF2-40B4-BE49-F238E27FC236}">
                <a16:creationId xmlns:a16="http://schemas.microsoft.com/office/drawing/2014/main" id="{CC7B4A96-0EA8-8EC5-BC70-7FA16AC99D7C}"/>
              </a:ext>
            </a:extLst>
          </p:cNvPr>
          <p:cNvSpPr>
            <a:spLocks noGrp="1"/>
          </p:cNvSpPr>
          <p:nvPr>
            <p:ph type="sldNum" sz="quarter" idx="12"/>
          </p:nvPr>
        </p:nvSpPr>
        <p:spPr/>
        <p:txBody>
          <a:bodyPr/>
          <a:lstStyle/>
          <a:p>
            <a:fld id="{E9F7B2C0-869E-E348-AB17-651B959D809F}" type="slidenum">
              <a:rPr lang="en-US" smtClean="0"/>
              <a:t>16</a:t>
            </a:fld>
            <a:endParaRPr lang="en-US"/>
          </a:p>
        </p:txBody>
      </p:sp>
      <p:sp>
        <p:nvSpPr>
          <p:cNvPr id="3" name="TextBox 2">
            <a:extLst>
              <a:ext uri="{FF2B5EF4-FFF2-40B4-BE49-F238E27FC236}">
                <a16:creationId xmlns:a16="http://schemas.microsoft.com/office/drawing/2014/main" id="{AC2A0354-2F2D-CF6E-FAFE-28D32D65977A}"/>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6013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FFC30-1670-0EF5-BB0C-7905920B844C}"/>
              </a:ext>
            </a:extLst>
          </p:cNvPr>
          <p:cNvPicPr>
            <a:picLocks noChangeAspect="1"/>
          </p:cNvPicPr>
          <p:nvPr/>
        </p:nvPicPr>
        <p:blipFill>
          <a:blip r:embed="rId3"/>
          <a:stretch>
            <a:fillRect/>
          </a:stretch>
        </p:blipFill>
        <p:spPr>
          <a:xfrm>
            <a:off x="166751" y="3400094"/>
            <a:ext cx="3503206" cy="3457906"/>
          </a:xfrm>
          <a:prstGeom prst="rect">
            <a:avLst/>
          </a:prstGeom>
        </p:spPr>
      </p:pic>
      <p:sp>
        <p:nvSpPr>
          <p:cNvPr id="2" name="Title 1">
            <a:extLst>
              <a:ext uri="{FF2B5EF4-FFF2-40B4-BE49-F238E27FC236}">
                <a16:creationId xmlns:a16="http://schemas.microsoft.com/office/drawing/2014/main" id="{8560A845-E2A3-EB8C-2C01-832240C7CA2F}"/>
              </a:ext>
            </a:extLst>
          </p:cNvPr>
          <p:cNvSpPr>
            <a:spLocks noGrp="1"/>
          </p:cNvSpPr>
          <p:nvPr>
            <p:ph type="title"/>
          </p:nvPr>
        </p:nvSpPr>
        <p:spPr>
          <a:xfrm>
            <a:off x="838199" y="365125"/>
            <a:ext cx="10837333" cy="1325563"/>
          </a:xfrm>
        </p:spPr>
        <p:txBody>
          <a:bodyPr>
            <a:normAutofit fontScale="90000"/>
          </a:bodyPr>
          <a:lstStyle/>
          <a:p>
            <a:r>
              <a:rPr lang="en-US" dirty="0"/>
              <a:t>Seasonal cumulative sublimation estimates using different surface temperature measurements (RQ3)</a:t>
            </a:r>
          </a:p>
        </p:txBody>
      </p:sp>
      <p:sp>
        <p:nvSpPr>
          <p:cNvPr id="17" name="TextBox 16">
            <a:extLst>
              <a:ext uri="{FF2B5EF4-FFF2-40B4-BE49-F238E27FC236}">
                <a16:creationId xmlns:a16="http://schemas.microsoft.com/office/drawing/2014/main" id="{DFE1A1FB-8067-3742-F894-D9B41149AD16}"/>
              </a:ext>
            </a:extLst>
          </p:cNvPr>
          <p:cNvSpPr txBox="1"/>
          <p:nvPr/>
        </p:nvSpPr>
        <p:spPr>
          <a:xfrm>
            <a:off x="2397413" y="5506967"/>
            <a:ext cx="921026" cy="307777"/>
          </a:xfrm>
          <a:prstGeom prst="rect">
            <a:avLst/>
          </a:prstGeom>
          <a:noFill/>
        </p:spPr>
        <p:txBody>
          <a:bodyPr wrap="square" rtlCol="0">
            <a:spAutoFit/>
          </a:bodyPr>
          <a:lstStyle/>
          <a:p>
            <a:r>
              <a:rPr lang="en-US" sz="1400" dirty="0"/>
              <a:t>Measured</a:t>
            </a:r>
          </a:p>
        </p:txBody>
      </p:sp>
      <p:sp>
        <p:nvSpPr>
          <p:cNvPr id="24" name="Content Placeholder 8">
            <a:extLst>
              <a:ext uri="{FF2B5EF4-FFF2-40B4-BE49-F238E27FC236}">
                <a16:creationId xmlns:a16="http://schemas.microsoft.com/office/drawing/2014/main" id="{74A3A55B-1E33-B96E-1105-77E6F19AB7BA}"/>
              </a:ext>
            </a:extLst>
          </p:cNvPr>
          <p:cNvSpPr txBox="1">
            <a:spLocks/>
          </p:cNvSpPr>
          <p:nvPr/>
        </p:nvSpPr>
        <p:spPr>
          <a:xfrm>
            <a:off x="838199" y="1825625"/>
            <a:ext cx="106041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Only looking at lowest model runs (z</a:t>
            </a:r>
            <a:r>
              <a:rPr lang="en-US" sz="1800" baseline="-25000" dirty="0"/>
              <a:t>0</a:t>
            </a:r>
            <a:r>
              <a:rPr lang="en-US" sz="1800" dirty="0"/>
              <a:t>=1e-5)</a:t>
            </a:r>
          </a:p>
          <a:p>
            <a:r>
              <a:rPr lang="en-US" sz="1800" dirty="0"/>
              <a:t>Choice of temperature sensor influences modeled sublimation due to systematic cold-bias at night of the Pyrgeometer, and its occasional cold bias during daytime</a:t>
            </a:r>
          </a:p>
          <a:p>
            <a:r>
              <a:rPr lang="en-US" sz="1800" dirty="0"/>
              <a:t>Choice of </a:t>
            </a:r>
            <a:r>
              <a:rPr lang="en-US" sz="1800" dirty="0" err="1"/>
              <a:t>e</a:t>
            </a:r>
            <a:r>
              <a:rPr lang="en-US" sz="1800" baseline="-25000" dirty="0" err="1"/>
              <a:t>sat</a:t>
            </a:r>
            <a:r>
              <a:rPr lang="en-US" sz="1800" dirty="0"/>
              <a:t> curve matters (for calculating saturated vapor pressure at snow surface from surface temperature)</a:t>
            </a:r>
          </a:p>
        </p:txBody>
      </p:sp>
      <p:pic>
        <p:nvPicPr>
          <p:cNvPr id="26" name="Picture 25">
            <a:extLst>
              <a:ext uri="{FF2B5EF4-FFF2-40B4-BE49-F238E27FC236}">
                <a16:creationId xmlns:a16="http://schemas.microsoft.com/office/drawing/2014/main" id="{F32BBAB9-DBE2-A80B-2D54-7BF55138C2B1}"/>
              </a:ext>
            </a:extLst>
          </p:cNvPr>
          <p:cNvPicPr>
            <a:picLocks noChangeAspect="1"/>
          </p:cNvPicPr>
          <p:nvPr/>
        </p:nvPicPr>
        <p:blipFill>
          <a:blip r:embed="rId4"/>
          <a:stretch>
            <a:fillRect/>
          </a:stretch>
        </p:blipFill>
        <p:spPr>
          <a:xfrm>
            <a:off x="810214" y="3576154"/>
            <a:ext cx="2047712" cy="713881"/>
          </a:xfrm>
          <a:prstGeom prst="rect">
            <a:avLst/>
          </a:prstGeom>
        </p:spPr>
      </p:pic>
      <p:sp>
        <p:nvSpPr>
          <p:cNvPr id="27" name="TextBox 26">
            <a:extLst>
              <a:ext uri="{FF2B5EF4-FFF2-40B4-BE49-F238E27FC236}">
                <a16:creationId xmlns:a16="http://schemas.microsoft.com/office/drawing/2014/main" id="{0F60930C-17ED-C9EA-247A-93C86265EC1F}"/>
              </a:ext>
            </a:extLst>
          </p:cNvPr>
          <p:cNvSpPr txBox="1"/>
          <p:nvPr/>
        </p:nvSpPr>
        <p:spPr>
          <a:xfrm>
            <a:off x="1105062" y="3782075"/>
            <a:ext cx="1525298" cy="307777"/>
          </a:xfrm>
          <a:prstGeom prst="rect">
            <a:avLst/>
          </a:prstGeom>
          <a:solidFill>
            <a:schemeClr val="bg1"/>
          </a:solidFill>
        </p:spPr>
        <p:txBody>
          <a:bodyPr wrap="square" rtlCol="0">
            <a:spAutoFit/>
          </a:bodyPr>
          <a:lstStyle/>
          <a:p>
            <a:r>
              <a:rPr lang="en-US" sz="1400" dirty="0" err="1"/>
              <a:t>Pyregometer</a:t>
            </a:r>
            <a:endParaRPr lang="en-US" sz="1400" dirty="0"/>
          </a:p>
        </p:txBody>
      </p:sp>
      <p:sp>
        <p:nvSpPr>
          <p:cNvPr id="28" name="TextBox 27">
            <a:extLst>
              <a:ext uri="{FF2B5EF4-FFF2-40B4-BE49-F238E27FC236}">
                <a16:creationId xmlns:a16="http://schemas.microsoft.com/office/drawing/2014/main" id="{93509996-5D78-D03F-1D69-4F7AE56F6ECB}"/>
              </a:ext>
            </a:extLst>
          </p:cNvPr>
          <p:cNvSpPr txBox="1"/>
          <p:nvPr/>
        </p:nvSpPr>
        <p:spPr>
          <a:xfrm>
            <a:off x="1105062" y="4035149"/>
            <a:ext cx="1525298" cy="307777"/>
          </a:xfrm>
          <a:prstGeom prst="rect">
            <a:avLst/>
          </a:prstGeom>
          <a:solidFill>
            <a:schemeClr val="bg1"/>
          </a:solidFill>
        </p:spPr>
        <p:txBody>
          <a:bodyPr wrap="square" rtlCol="0">
            <a:spAutoFit/>
          </a:bodyPr>
          <a:lstStyle/>
          <a:p>
            <a:r>
              <a:rPr lang="en-US" sz="1400" dirty="0"/>
              <a:t>LW Radiometer</a:t>
            </a:r>
          </a:p>
        </p:txBody>
      </p:sp>
      <p:pic>
        <p:nvPicPr>
          <p:cNvPr id="8" name="Picture 7">
            <a:extLst>
              <a:ext uri="{FF2B5EF4-FFF2-40B4-BE49-F238E27FC236}">
                <a16:creationId xmlns:a16="http://schemas.microsoft.com/office/drawing/2014/main" id="{679DCFEA-0CC0-7C91-8FE1-FAC2ADC0A02E}"/>
              </a:ext>
            </a:extLst>
          </p:cNvPr>
          <p:cNvPicPr>
            <a:picLocks noChangeAspect="1"/>
          </p:cNvPicPr>
          <p:nvPr/>
        </p:nvPicPr>
        <p:blipFill>
          <a:blip r:embed="rId5"/>
          <a:stretch>
            <a:fillRect/>
          </a:stretch>
        </p:blipFill>
        <p:spPr>
          <a:xfrm>
            <a:off x="838200" y="4284027"/>
            <a:ext cx="1138882" cy="807990"/>
          </a:xfrm>
          <a:prstGeom prst="rect">
            <a:avLst/>
          </a:prstGeom>
        </p:spPr>
      </p:pic>
      <p:sp>
        <p:nvSpPr>
          <p:cNvPr id="9" name="TextBox 8">
            <a:extLst>
              <a:ext uri="{FF2B5EF4-FFF2-40B4-BE49-F238E27FC236}">
                <a16:creationId xmlns:a16="http://schemas.microsoft.com/office/drawing/2014/main" id="{45E6EF21-B19D-6DDB-0AD4-2B11F28A7F0D}"/>
              </a:ext>
            </a:extLst>
          </p:cNvPr>
          <p:cNvSpPr txBox="1"/>
          <p:nvPr/>
        </p:nvSpPr>
        <p:spPr>
          <a:xfrm>
            <a:off x="1133047" y="4494054"/>
            <a:ext cx="1504954" cy="307777"/>
          </a:xfrm>
          <a:prstGeom prst="rect">
            <a:avLst/>
          </a:prstGeom>
          <a:solidFill>
            <a:schemeClr val="bg1"/>
          </a:solidFill>
        </p:spPr>
        <p:txBody>
          <a:bodyPr wrap="square" rtlCol="0">
            <a:spAutoFit/>
          </a:bodyPr>
          <a:lstStyle/>
          <a:p>
            <a:r>
              <a:rPr lang="en-US" sz="1400" dirty="0" err="1"/>
              <a:t>Alduchov</a:t>
            </a:r>
            <a:r>
              <a:rPr lang="en-US" sz="1400" dirty="0"/>
              <a:t> (1996)</a:t>
            </a:r>
          </a:p>
        </p:txBody>
      </p:sp>
      <p:sp>
        <p:nvSpPr>
          <p:cNvPr id="10" name="TextBox 9">
            <a:extLst>
              <a:ext uri="{FF2B5EF4-FFF2-40B4-BE49-F238E27FC236}">
                <a16:creationId xmlns:a16="http://schemas.microsoft.com/office/drawing/2014/main" id="{3009C8F4-C68C-6A28-8EB3-121F1AEE4CBE}"/>
              </a:ext>
            </a:extLst>
          </p:cNvPr>
          <p:cNvSpPr txBox="1"/>
          <p:nvPr/>
        </p:nvSpPr>
        <p:spPr>
          <a:xfrm>
            <a:off x="1133047" y="4747128"/>
            <a:ext cx="1264366" cy="307777"/>
          </a:xfrm>
          <a:prstGeom prst="rect">
            <a:avLst/>
          </a:prstGeom>
          <a:solidFill>
            <a:schemeClr val="bg1"/>
          </a:solidFill>
        </p:spPr>
        <p:txBody>
          <a:bodyPr wrap="square" rtlCol="0">
            <a:spAutoFit/>
          </a:bodyPr>
          <a:lstStyle/>
          <a:p>
            <a:r>
              <a:rPr lang="en-US" sz="1400" dirty="0"/>
              <a:t>Bolton (1980)</a:t>
            </a:r>
          </a:p>
        </p:txBody>
      </p:sp>
      <p:sp>
        <p:nvSpPr>
          <p:cNvPr id="3" name="Slide Number Placeholder 2">
            <a:extLst>
              <a:ext uri="{FF2B5EF4-FFF2-40B4-BE49-F238E27FC236}">
                <a16:creationId xmlns:a16="http://schemas.microsoft.com/office/drawing/2014/main" id="{AAEFC77D-52FA-5214-91E3-8B1416DB9D28}"/>
              </a:ext>
            </a:extLst>
          </p:cNvPr>
          <p:cNvSpPr>
            <a:spLocks noGrp="1"/>
          </p:cNvSpPr>
          <p:nvPr>
            <p:ph type="sldNum" sz="quarter" idx="12"/>
          </p:nvPr>
        </p:nvSpPr>
        <p:spPr/>
        <p:txBody>
          <a:bodyPr/>
          <a:lstStyle/>
          <a:p>
            <a:fld id="{E9F7B2C0-869E-E348-AB17-651B959D809F}" type="slidenum">
              <a:rPr lang="en-US" smtClean="0"/>
              <a:t>17</a:t>
            </a:fld>
            <a:endParaRPr lang="en-US"/>
          </a:p>
        </p:txBody>
      </p:sp>
    </p:spTree>
    <p:extLst>
      <p:ext uri="{BB962C8B-B14F-4D97-AF65-F5344CB8AC3E}">
        <p14:creationId xmlns:p14="http://schemas.microsoft.com/office/powerpoint/2010/main" val="1065555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C620F-1C22-610B-9CF8-39ADD4CBAB45}"/>
              </a:ext>
            </a:extLst>
          </p:cNvPr>
          <p:cNvPicPr>
            <a:picLocks noChangeAspect="1"/>
          </p:cNvPicPr>
          <p:nvPr/>
        </p:nvPicPr>
        <p:blipFill rotWithShape="1">
          <a:blip r:embed="rId3"/>
          <a:srcRect l="10732" t="12915" r="-1" b="1"/>
          <a:stretch/>
        </p:blipFill>
        <p:spPr>
          <a:xfrm>
            <a:off x="7502523" y="3809632"/>
            <a:ext cx="4009850" cy="3004947"/>
          </a:xfrm>
          <a:prstGeom prst="rect">
            <a:avLst/>
          </a:prstGeom>
        </p:spPr>
      </p:pic>
      <p:pic>
        <p:nvPicPr>
          <p:cNvPr id="7" name="Picture 6">
            <a:extLst>
              <a:ext uri="{FF2B5EF4-FFF2-40B4-BE49-F238E27FC236}">
                <a16:creationId xmlns:a16="http://schemas.microsoft.com/office/drawing/2014/main" id="{717FFC30-1670-0EF5-BB0C-7905920B844C}"/>
              </a:ext>
            </a:extLst>
          </p:cNvPr>
          <p:cNvPicPr>
            <a:picLocks noChangeAspect="1"/>
          </p:cNvPicPr>
          <p:nvPr/>
        </p:nvPicPr>
        <p:blipFill>
          <a:blip r:embed="rId4"/>
          <a:stretch>
            <a:fillRect/>
          </a:stretch>
        </p:blipFill>
        <p:spPr>
          <a:xfrm>
            <a:off x="166751" y="3400094"/>
            <a:ext cx="3503206" cy="3457906"/>
          </a:xfrm>
          <a:prstGeom prst="rect">
            <a:avLst/>
          </a:prstGeom>
        </p:spPr>
      </p:pic>
      <p:sp>
        <p:nvSpPr>
          <p:cNvPr id="2" name="Title 1">
            <a:extLst>
              <a:ext uri="{FF2B5EF4-FFF2-40B4-BE49-F238E27FC236}">
                <a16:creationId xmlns:a16="http://schemas.microsoft.com/office/drawing/2014/main" id="{8560A845-E2A3-EB8C-2C01-832240C7CA2F}"/>
              </a:ext>
            </a:extLst>
          </p:cNvPr>
          <p:cNvSpPr>
            <a:spLocks noGrp="1"/>
          </p:cNvSpPr>
          <p:nvPr>
            <p:ph type="title"/>
          </p:nvPr>
        </p:nvSpPr>
        <p:spPr>
          <a:xfrm>
            <a:off x="838199" y="365125"/>
            <a:ext cx="10837333" cy="1325563"/>
          </a:xfrm>
        </p:spPr>
        <p:txBody>
          <a:bodyPr>
            <a:normAutofit fontScale="90000"/>
          </a:bodyPr>
          <a:lstStyle/>
          <a:p>
            <a:r>
              <a:rPr lang="en-US" dirty="0"/>
              <a:t>Seasonal cumulative sublimation estimates using different surface temperature measurements (RQ3)</a:t>
            </a:r>
          </a:p>
        </p:txBody>
      </p:sp>
      <p:sp>
        <p:nvSpPr>
          <p:cNvPr id="17" name="TextBox 16">
            <a:extLst>
              <a:ext uri="{FF2B5EF4-FFF2-40B4-BE49-F238E27FC236}">
                <a16:creationId xmlns:a16="http://schemas.microsoft.com/office/drawing/2014/main" id="{DFE1A1FB-8067-3742-F894-D9B41149AD16}"/>
              </a:ext>
            </a:extLst>
          </p:cNvPr>
          <p:cNvSpPr txBox="1"/>
          <p:nvPr/>
        </p:nvSpPr>
        <p:spPr>
          <a:xfrm>
            <a:off x="2397412" y="5506967"/>
            <a:ext cx="1504953" cy="307777"/>
          </a:xfrm>
          <a:prstGeom prst="rect">
            <a:avLst/>
          </a:prstGeom>
          <a:noFill/>
        </p:spPr>
        <p:txBody>
          <a:bodyPr wrap="square" rtlCol="0">
            <a:spAutoFit/>
          </a:bodyPr>
          <a:lstStyle/>
          <a:p>
            <a:r>
              <a:rPr lang="en-US" sz="1400" dirty="0"/>
              <a:t>Measured (EC)</a:t>
            </a:r>
          </a:p>
        </p:txBody>
      </p:sp>
      <p:sp>
        <p:nvSpPr>
          <p:cNvPr id="24" name="Content Placeholder 8">
            <a:extLst>
              <a:ext uri="{FF2B5EF4-FFF2-40B4-BE49-F238E27FC236}">
                <a16:creationId xmlns:a16="http://schemas.microsoft.com/office/drawing/2014/main" id="{74A3A55B-1E33-B96E-1105-77E6F19AB7BA}"/>
              </a:ext>
            </a:extLst>
          </p:cNvPr>
          <p:cNvSpPr txBox="1">
            <a:spLocks/>
          </p:cNvSpPr>
          <p:nvPr/>
        </p:nvSpPr>
        <p:spPr>
          <a:xfrm>
            <a:off x="838199" y="1825625"/>
            <a:ext cx="1060415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Look at model runs with z</a:t>
            </a:r>
            <a:r>
              <a:rPr lang="en-US" sz="1800" baseline="-25000" dirty="0"/>
              <a:t>0</a:t>
            </a:r>
            <a:r>
              <a:rPr lang="en-US" sz="1800" dirty="0"/>
              <a:t>=1e-5, selecting one stability function for simplicity (limiting to n=4 model runs)</a:t>
            </a:r>
          </a:p>
          <a:p>
            <a:r>
              <a:rPr lang="en-US" sz="1800" dirty="0"/>
              <a:t>Choice of temperature sensor influences modeled sublimation due to systematic cold-bias at night of the Pyrgeometer, and its occasional cold bias during daytime</a:t>
            </a:r>
          </a:p>
          <a:p>
            <a:r>
              <a:rPr lang="en-US" sz="1800" dirty="0"/>
              <a:t>Choice of </a:t>
            </a:r>
            <a:r>
              <a:rPr lang="en-US" sz="1800" dirty="0" err="1"/>
              <a:t>e</a:t>
            </a:r>
            <a:r>
              <a:rPr lang="en-US" sz="1800" baseline="-25000" dirty="0" err="1"/>
              <a:t>sat</a:t>
            </a:r>
            <a:r>
              <a:rPr lang="en-US" sz="1800" dirty="0"/>
              <a:t> curve matters (for calculating saturated vapor pressure at snow surface from surface temperature) – especially during winter-time, when near-surface vapor pressure gradients are small</a:t>
            </a:r>
          </a:p>
        </p:txBody>
      </p:sp>
      <p:pic>
        <p:nvPicPr>
          <p:cNvPr id="26" name="Picture 25">
            <a:extLst>
              <a:ext uri="{FF2B5EF4-FFF2-40B4-BE49-F238E27FC236}">
                <a16:creationId xmlns:a16="http://schemas.microsoft.com/office/drawing/2014/main" id="{F32BBAB9-DBE2-A80B-2D54-7BF55138C2B1}"/>
              </a:ext>
            </a:extLst>
          </p:cNvPr>
          <p:cNvPicPr>
            <a:picLocks noChangeAspect="1"/>
          </p:cNvPicPr>
          <p:nvPr/>
        </p:nvPicPr>
        <p:blipFill>
          <a:blip r:embed="rId5"/>
          <a:stretch>
            <a:fillRect/>
          </a:stretch>
        </p:blipFill>
        <p:spPr>
          <a:xfrm>
            <a:off x="810214" y="3576154"/>
            <a:ext cx="2047712" cy="713881"/>
          </a:xfrm>
          <a:prstGeom prst="rect">
            <a:avLst/>
          </a:prstGeom>
        </p:spPr>
      </p:pic>
      <p:sp>
        <p:nvSpPr>
          <p:cNvPr id="27" name="TextBox 26">
            <a:extLst>
              <a:ext uri="{FF2B5EF4-FFF2-40B4-BE49-F238E27FC236}">
                <a16:creationId xmlns:a16="http://schemas.microsoft.com/office/drawing/2014/main" id="{0F60930C-17ED-C9EA-247A-93C86265EC1F}"/>
              </a:ext>
            </a:extLst>
          </p:cNvPr>
          <p:cNvSpPr txBox="1"/>
          <p:nvPr/>
        </p:nvSpPr>
        <p:spPr>
          <a:xfrm>
            <a:off x="1105062" y="3782075"/>
            <a:ext cx="1525298" cy="307777"/>
          </a:xfrm>
          <a:prstGeom prst="rect">
            <a:avLst/>
          </a:prstGeom>
          <a:solidFill>
            <a:schemeClr val="bg1"/>
          </a:solidFill>
        </p:spPr>
        <p:txBody>
          <a:bodyPr wrap="square" rtlCol="0">
            <a:spAutoFit/>
          </a:bodyPr>
          <a:lstStyle/>
          <a:p>
            <a:r>
              <a:rPr lang="en-US" sz="1400" dirty="0" err="1"/>
              <a:t>Pyregometer</a:t>
            </a:r>
            <a:endParaRPr lang="en-US" sz="1400" dirty="0"/>
          </a:p>
        </p:txBody>
      </p:sp>
      <p:sp>
        <p:nvSpPr>
          <p:cNvPr id="28" name="TextBox 27">
            <a:extLst>
              <a:ext uri="{FF2B5EF4-FFF2-40B4-BE49-F238E27FC236}">
                <a16:creationId xmlns:a16="http://schemas.microsoft.com/office/drawing/2014/main" id="{93509996-5D78-D03F-1D69-4F7AE56F6ECB}"/>
              </a:ext>
            </a:extLst>
          </p:cNvPr>
          <p:cNvSpPr txBox="1"/>
          <p:nvPr/>
        </p:nvSpPr>
        <p:spPr>
          <a:xfrm>
            <a:off x="1105062" y="4035149"/>
            <a:ext cx="1525298" cy="307777"/>
          </a:xfrm>
          <a:prstGeom prst="rect">
            <a:avLst/>
          </a:prstGeom>
          <a:solidFill>
            <a:schemeClr val="bg1"/>
          </a:solidFill>
        </p:spPr>
        <p:txBody>
          <a:bodyPr wrap="square" rtlCol="0">
            <a:spAutoFit/>
          </a:bodyPr>
          <a:lstStyle/>
          <a:p>
            <a:r>
              <a:rPr lang="en-US" sz="1400" dirty="0"/>
              <a:t>LW Radiometer</a:t>
            </a:r>
          </a:p>
        </p:txBody>
      </p:sp>
      <p:pic>
        <p:nvPicPr>
          <p:cNvPr id="8" name="Picture 7">
            <a:extLst>
              <a:ext uri="{FF2B5EF4-FFF2-40B4-BE49-F238E27FC236}">
                <a16:creationId xmlns:a16="http://schemas.microsoft.com/office/drawing/2014/main" id="{679DCFEA-0CC0-7C91-8FE1-FAC2ADC0A02E}"/>
              </a:ext>
            </a:extLst>
          </p:cNvPr>
          <p:cNvPicPr>
            <a:picLocks noChangeAspect="1"/>
          </p:cNvPicPr>
          <p:nvPr/>
        </p:nvPicPr>
        <p:blipFill>
          <a:blip r:embed="rId6"/>
          <a:stretch>
            <a:fillRect/>
          </a:stretch>
        </p:blipFill>
        <p:spPr>
          <a:xfrm>
            <a:off x="838200" y="4284027"/>
            <a:ext cx="1138882" cy="807990"/>
          </a:xfrm>
          <a:prstGeom prst="rect">
            <a:avLst/>
          </a:prstGeom>
        </p:spPr>
      </p:pic>
      <p:sp>
        <p:nvSpPr>
          <p:cNvPr id="9" name="TextBox 8">
            <a:extLst>
              <a:ext uri="{FF2B5EF4-FFF2-40B4-BE49-F238E27FC236}">
                <a16:creationId xmlns:a16="http://schemas.microsoft.com/office/drawing/2014/main" id="{45E6EF21-B19D-6DDB-0AD4-2B11F28A7F0D}"/>
              </a:ext>
            </a:extLst>
          </p:cNvPr>
          <p:cNvSpPr txBox="1"/>
          <p:nvPr/>
        </p:nvSpPr>
        <p:spPr>
          <a:xfrm>
            <a:off x="1133047" y="4494054"/>
            <a:ext cx="1504954" cy="307777"/>
          </a:xfrm>
          <a:prstGeom prst="rect">
            <a:avLst/>
          </a:prstGeom>
          <a:solidFill>
            <a:schemeClr val="bg1"/>
          </a:solidFill>
        </p:spPr>
        <p:txBody>
          <a:bodyPr wrap="square" rtlCol="0">
            <a:spAutoFit/>
          </a:bodyPr>
          <a:lstStyle/>
          <a:p>
            <a:r>
              <a:rPr lang="en-US" sz="1400" dirty="0" err="1"/>
              <a:t>Alduchov</a:t>
            </a:r>
            <a:r>
              <a:rPr lang="en-US" sz="1400" dirty="0"/>
              <a:t> (1996)</a:t>
            </a:r>
          </a:p>
        </p:txBody>
      </p:sp>
      <p:sp>
        <p:nvSpPr>
          <p:cNvPr id="10" name="TextBox 9">
            <a:extLst>
              <a:ext uri="{FF2B5EF4-FFF2-40B4-BE49-F238E27FC236}">
                <a16:creationId xmlns:a16="http://schemas.microsoft.com/office/drawing/2014/main" id="{3009C8F4-C68C-6A28-8EB3-121F1AEE4CBE}"/>
              </a:ext>
            </a:extLst>
          </p:cNvPr>
          <p:cNvSpPr txBox="1"/>
          <p:nvPr/>
        </p:nvSpPr>
        <p:spPr>
          <a:xfrm>
            <a:off x="1133047" y="4747128"/>
            <a:ext cx="1264366" cy="307777"/>
          </a:xfrm>
          <a:prstGeom prst="rect">
            <a:avLst/>
          </a:prstGeom>
          <a:solidFill>
            <a:schemeClr val="bg1"/>
          </a:solidFill>
        </p:spPr>
        <p:txBody>
          <a:bodyPr wrap="square" rtlCol="0">
            <a:spAutoFit/>
          </a:bodyPr>
          <a:lstStyle/>
          <a:p>
            <a:r>
              <a:rPr lang="en-US" sz="1400" dirty="0"/>
              <a:t>Bolton (1980)</a:t>
            </a:r>
          </a:p>
        </p:txBody>
      </p:sp>
      <p:pic>
        <p:nvPicPr>
          <p:cNvPr id="11" name="Picture 10">
            <a:extLst>
              <a:ext uri="{FF2B5EF4-FFF2-40B4-BE49-F238E27FC236}">
                <a16:creationId xmlns:a16="http://schemas.microsoft.com/office/drawing/2014/main" id="{5CA64955-F7E2-3393-AF85-8329E7CD87AC}"/>
              </a:ext>
            </a:extLst>
          </p:cNvPr>
          <p:cNvPicPr>
            <a:picLocks noChangeAspect="1"/>
          </p:cNvPicPr>
          <p:nvPr/>
        </p:nvPicPr>
        <p:blipFill rotWithShape="1">
          <a:blip r:embed="rId7"/>
          <a:srcRect t="11776" r="29523"/>
          <a:stretch/>
        </p:blipFill>
        <p:spPr>
          <a:xfrm>
            <a:off x="4529819" y="3804753"/>
            <a:ext cx="3151363" cy="3053247"/>
          </a:xfrm>
          <a:prstGeom prst="rect">
            <a:avLst/>
          </a:prstGeom>
        </p:spPr>
      </p:pic>
      <p:sp>
        <p:nvSpPr>
          <p:cNvPr id="13" name="TextBox 12">
            <a:extLst>
              <a:ext uri="{FF2B5EF4-FFF2-40B4-BE49-F238E27FC236}">
                <a16:creationId xmlns:a16="http://schemas.microsoft.com/office/drawing/2014/main" id="{34396186-6079-F3F7-8BA9-DF399B243BA9}"/>
              </a:ext>
            </a:extLst>
          </p:cNvPr>
          <p:cNvSpPr txBox="1"/>
          <p:nvPr/>
        </p:nvSpPr>
        <p:spPr>
          <a:xfrm>
            <a:off x="5108430" y="3889903"/>
            <a:ext cx="1525298" cy="707886"/>
          </a:xfrm>
          <a:prstGeom prst="rect">
            <a:avLst/>
          </a:prstGeom>
          <a:noFill/>
        </p:spPr>
        <p:txBody>
          <a:bodyPr wrap="square" rtlCol="0">
            <a:spAutoFit/>
          </a:bodyPr>
          <a:lstStyle/>
          <a:p>
            <a:r>
              <a:rPr lang="en-US" sz="2000" dirty="0"/>
              <a:t>February 1, 2023</a:t>
            </a:r>
          </a:p>
        </p:txBody>
      </p:sp>
      <p:sp>
        <p:nvSpPr>
          <p:cNvPr id="14" name="TextBox 13">
            <a:extLst>
              <a:ext uri="{FF2B5EF4-FFF2-40B4-BE49-F238E27FC236}">
                <a16:creationId xmlns:a16="http://schemas.microsoft.com/office/drawing/2014/main" id="{1199A873-2052-F419-E483-9FA96A596481}"/>
              </a:ext>
            </a:extLst>
          </p:cNvPr>
          <p:cNvSpPr txBox="1"/>
          <p:nvPr/>
        </p:nvSpPr>
        <p:spPr>
          <a:xfrm>
            <a:off x="7722233" y="3889902"/>
            <a:ext cx="1525298" cy="707886"/>
          </a:xfrm>
          <a:prstGeom prst="rect">
            <a:avLst/>
          </a:prstGeom>
          <a:noFill/>
        </p:spPr>
        <p:txBody>
          <a:bodyPr wrap="square" rtlCol="0">
            <a:spAutoFit/>
          </a:bodyPr>
          <a:lstStyle/>
          <a:p>
            <a:r>
              <a:rPr lang="en-US" sz="2000" dirty="0"/>
              <a:t>March 28, 2023</a:t>
            </a:r>
          </a:p>
        </p:txBody>
      </p:sp>
      <p:grpSp>
        <p:nvGrpSpPr>
          <p:cNvPr id="22" name="Group 21">
            <a:extLst>
              <a:ext uri="{FF2B5EF4-FFF2-40B4-BE49-F238E27FC236}">
                <a16:creationId xmlns:a16="http://schemas.microsoft.com/office/drawing/2014/main" id="{51D55465-C8C2-FEAE-3682-237C80191E26}"/>
              </a:ext>
            </a:extLst>
          </p:cNvPr>
          <p:cNvGrpSpPr/>
          <p:nvPr/>
        </p:nvGrpSpPr>
        <p:grpSpPr>
          <a:xfrm>
            <a:off x="10314003" y="3597299"/>
            <a:ext cx="1799801" cy="807990"/>
            <a:chOff x="10792091" y="2980487"/>
            <a:chExt cx="1799801" cy="807990"/>
          </a:xfrm>
        </p:grpSpPr>
        <p:pic>
          <p:nvPicPr>
            <p:cNvPr id="23" name="Picture 22">
              <a:extLst>
                <a:ext uri="{FF2B5EF4-FFF2-40B4-BE49-F238E27FC236}">
                  <a16:creationId xmlns:a16="http://schemas.microsoft.com/office/drawing/2014/main" id="{73180917-211E-7730-0399-247F40FBD713}"/>
                </a:ext>
              </a:extLst>
            </p:cNvPr>
            <p:cNvPicPr>
              <a:picLocks noChangeAspect="1"/>
            </p:cNvPicPr>
            <p:nvPr/>
          </p:nvPicPr>
          <p:blipFill>
            <a:blip r:embed="rId6"/>
            <a:stretch>
              <a:fillRect/>
            </a:stretch>
          </p:blipFill>
          <p:spPr>
            <a:xfrm>
              <a:off x="10792091" y="2980487"/>
              <a:ext cx="1138882" cy="807990"/>
            </a:xfrm>
            <a:prstGeom prst="rect">
              <a:avLst/>
            </a:prstGeom>
          </p:spPr>
        </p:pic>
        <p:sp>
          <p:nvSpPr>
            <p:cNvPr id="25" name="TextBox 24">
              <a:extLst>
                <a:ext uri="{FF2B5EF4-FFF2-40B4-BE49-F238E27FC236}">
                  <a16:creationId xmlns:a16="http://schemas.microsoft.com/office/drawing/2014/main" id="{CFA19CB6-963C-7707-F388-09095F9A4BC8}"/>
                </a:ext>
              </a:extLst>
            </p:cNvPr>
            <p:cNvSpPr txBox="1"/>
            <p:nvPr/>
          </p:nvSpPr>
          <p:spPr>
            <a:xfrm>
              <a:off x="11086938" y="3190514"/>
              <a:ext cx="1504954" cy="307777"/>
            </a:xfrm>
            <a:prstGeom prst="rect">
              <a:avLst/>
            </a:prstGeom>
            <a:solidFill>
              <a:schemeClr val="bg1"/>
            </a:solidFill>
          </p:spPr>
          <p:txBody>
            <a:bodyPr wrap="square" rtlCol="0">
              <a:spAutoFit/>
            </a:bodyPr>
            <a:lstStyle/>
            <a:p>
              <a:r>
                <a:rPr lang="en-US" sz="1400" dirty="0" err="1"/>
                <a:t>Alduchov</a:t>
              </a:r>
              <a:r>
                <a:rPr lang="en-US" sz="1400" dirty="0"/>
                <a:t> (1996)</a:t>
              </a:r>
            </a:p>
          </p:txBody>
        </p:sp>
        <p:sp>
          <p:nvSpPr>
            <p:cNvPr id="29" name="TextBox 28">
              <a:extLst>
                <a:ext uri="{FF2B5EF4-FFF2-40B4-BE49-F238E27FC236}">
                  <a16:creationId xmlns:a16="http://schemas.microsoft.com/office/drawing/2014/main" id="{83766BD5-42B0-06B0-D85E-D93436224F1A}"/>
                </a:ext>
              </a:extLst>
            </p:cNvPr>
            <p:cNvSpPr txBox="1"/>
            <p:nvPr/>
          </p:nvSpPr>
          <p:spPr>
            <a:xfrm>
              <a:off x="11086938" y="3443588"/>
              <a:ext cx="1264366" cy="307777"/>
            </a:xfrm>
            <a:prstGeom prst="rect">
              <a:avLst/>
            </a:prstGeom>
            <a:solidFill>
              <a:schemeClr val="bg1"/>
            </a:solidFill>
          </p:spPr>
          <p:txBody>
            <a:bodyPr wrap="square" rtlCol="0">
              <a:spAutoFit/>
            </a:bodyPr>
            <a:lstStyle/>
            <a:p>
              <a:r>
                <a:rPr lang="en-US" sz="1400" dirty="0"/>
                <a:t>Bolton (1980)</a:t>
              </a:r>
            </a:p>
          </p:txBody>
        </p:sp>
      </p:grpSp>
      <p:sp>
        <p:nvSpPr>
          <p:cNvPr id="3" name="Slide Number Placeholder 2">
            <a:extLst>
              <a:ext uri="{FF2B5EF4-FFF2-40B4-BE49-F238E27FC236}">
                <a16:creationId xmlns:a16="http://schemas.microsoft.com/office/drawing/2014/main" id="{82B279B5-634C-C41C-48DF-36339C3ACB00}"/>
              </a:ext>
            </a:extLst>
          </p:cNvPr>
          <p:cNvSpPr>
            <a:spLocks noGrp="1"/>
          </p:cNvSpPr>
          <p:nvPr>
            <p:ph type="sldNum" sz="quarter" idx="12"/>
          </p:nvPr>
        </p:nvSpPr>
        <p:spPr/>
        <p:txBody>
          <a:bodyPr/>
          <a:lstStyle/>
          <a:p>
            <a:fld id="{E9F7B2C0-869E-E348-AB17-651B959D809F}" type="slidenum">
              <a:rPr lang="en-US" smtClean="0"/>
              <a:t>18</a:t>
            </a:fld>
            <a:endParaRPr lang="en-US"/>
          </a:p>
        </p:txBody>
      </p:sp>
    </p:spTree>
    <p:extLst>
      <p:ext uri="{BB962C8B-B14F-4D97-AF65-F5344CB8AC3E}">
        <p14:creationId xmlns:p14="http://schemas.microsoft.com/office/powerpoint/2010/main" val="360180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47675C-BF75-9F33-1BEF-DB0A85B3D9B1}"/>
              </a:ext>
            </a:extLst>
          </p:cNvPr>
          <p:cNvPicPr>
            <a:picLocks noChangeAspect="1"/>
          </p:cNvPicPr>
          <p:nvPr/>
        </p:nvPicPr>
        <p:blipFill rotWithShape="1">
          <a:blip r:embed="rId3"/>
          <a:srcRect t="50001" r="50900" b="-1"/>
          <a:stretch/>
        </p:blipFill>
        <p:spPr>
          <a:xfrm>
            <a:off x="1394254" y="2406973"/>
            <a:ext cx="2733465" cy="397654"/>
          </a:xfrm>
          <a:prstGeom prst="rect">
            <a:avLst/>
          </a:prstGeom>
        </p:spPr>
      </p:pic>
      <p:sp>
        <p:nvSpPr>
          <p:cNvPr id="41" name="Rectangle 40">
            <a:extLst>
              <a:ext uri="{FF2B5EF4-FFF2-40B4-BE49-F238E27FC236}">
                <a16:creationId xmlns:a16="http://schemas.microsoft.com/office/drawing/2014/main" id="{0D802B89-DE20-BE40-A208-571BF8D18578}"/>
              </a:ext>
            </a:extLst>
          </p:cNvPr>
          <p:cNvSpPr/>
          <p:nvPr/>
        </p:nvSpPr>
        <p:spPr>
          <a:xfrm>
            <a:off x="1940011" y="2448651"/>
            <a:ext cx="889686" cy="24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38860A1-E039-EC27-21B6-35D124FC91F2}"/>
              </a:ext>
            </a:extLst>
          </p:cNvPr>
          <p:cNvSpPr/>
          <p:nvPr/>
        </p:nvSpPr>
        <p:spPr>
          <a:xfrm>
            <a:off x="3360402" y="2448650"/>
            <a:ext cx="889686" cy="24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60A845-E2A3-EB8C-2C01-832240C7CA2F}"/>
              </a:ext>
            </a:extLst>
          </p:cNvPr>
          <p:cNvSpPr>
            <a:spLocks noGrp="1"/>
          </p:cNvSpPr>
          <p:nvPr>
            <p:ph type="title"/>
          </p:nvPr>
        </p:nvSpPr>
        <p:spPr/>
        <p:txBody>
          <a:bodyPr>
            <a:normAutofit/>
          </a:bodyPr>
          <a:lstStyle/>
          <a:p>
            <a:r>
              <a:rPr lang="en-US" dirty="0"/>
              <a:t>Effect of sat vapor pressure curve</a:t>
            </a:r>
          </a:p>
        </p:txBody>
      </p:sp>
      <p:pic>
        <p:nvPicPr>
          <p:cNvPr id="30" name="Picture 29">
            <a:extLst>
              <a:ext uri="{FF2B5EF4-FFF2-40B4-BE49-F238E27FC236}">
                <a16:creationId xmlns:a16="http://schemas.microsoft.com/office/drawing/2014/main" id="{E8079CA9-98EE-D76F-CCA5-26E0AD03CEAD}"/>
              </a:ext>
            </a:extLst>
          </p:cNvPr>
          <p:cNvPicPr>
            <a:picLocks noChangeAspect="1"/>
          </p:cNvPicPr>
          <p:nvPr/>
        </p:nvPicPr>
        <p:blipFill>
          <a:blip r:embed="rId4"/>
          <a:stretch>
            <a:fillRect/>
          </a:stretch>
        </p:blipFill>
        <p:spPr>
          <a:xfrm>
            <a:off x="547083" y="2590229"/>
            <a:ext cx="3873500" cy="3924300"/>
          </a:xfrm>
          <a:prstGeom prst="rect">
            <a:avLst/>
          </a:prstGeom>
        </p:spPr>
      </p:pic>
      <p:pic>
        <p:nvPicPr>
          <p:cNvPr id="31" name="Picture 30">
            <a:extLst>
              <a:ext uri="{FF2B5EF4-FFF2-40B4-BE49-F238E27FC236}">
                <a16:creationId xmlns:a16="http://schemas.microsoft.com/office/drawing/2014/main" id="{CA7DA105-2652-CD79-4029-082C06D7B2FA}"/>
              </a:ext>
            </a:extLst>
          </p:cNvPr>
          <p:cNvPicPr>
            <a:picLocks noChangeAspect="1"/>
          </p:cNvPicPr>
          <p:nvPr/>
        </p:nvPicPr>
        <p:blipFill rotWithShape="1">
          <a:blip r:embed="rId5"/>
          <a:srcRect b="20649"/>
          <a:stretch/>
        </p:blipFill>
        <p:spPr>
          <a:xfrm>
            <a:off x="8221165" y="1491392"/>
            <a:ext cx="2876889" cy="2197673"/>
          </a:xfrm>
          <a:prstGeom prst="rect">
            <a:avLst/>
          </a:prstGeom>
        </p:spPr>
      </p:pic>
      <p:pic>
        <p:nvPicPr>
          <p:cNvPr id="32" name="Picture 31">
            <a:extLst>
              <a:ext uri="{FF2B5EF4-FFF2-40B4-BE49-F238E27FC236}">
                <a16:creationId xmlns:a16="http://schemas.microsoft.com/office/drawing/2014/main" id="{DA605E21-2BF5-31E8-14B1-B4DCE94F68B4}"/>
              </a:ext>
            </a:extLst>
          </p:cNvPr>
          <p:cNvPicPr>
            <a:picLocks noChangeAspect="1"/>
          </p:cNvPicPr>
          <p:nvPr/>
        </p:nvPicPr>
        <p:blipFill>
          <a:blip r:embed="rId6"/>
          <a:stretch>
            <a:fillRect/>
          </a:stretch>
        </p:blipFill>
        <p:spPr>
          <a:xfrm>
            <a:off x="8229600" y="3723333"/>
            <a:ext cx="2868454" cy="2769542"/>
          </a:xfrm>
          <a:prstGeom prst="rect">
            <a:avLst/>
          </a:prstGeom>
        </p:spPr>
      </p:pic>
      <p:sp>
        <p:nvSpPr>
          <p:cNvPr id="33" name="TextBox 32">
            <a:extLst>
              <a:ext uri="{FF2B5EF4-FFF2-40B4-BE49-F238E27FC236}">
                <a16:creationId xmlns:a16="http://schemas.microsoft.com/office/drawing/2014/main" id="{7C88AFA7-F68A-944E-54B5-1F326417B220}"/>
              </a:ext>
            </a:extLst>
          </p:cNvPr>
          <p:cNvSpPr txBox="1"/>
          <p:nvPr/>
        </p:nvSpPr>
        <p:spPr>
          <a:xfrm rot="20573529">
            <a:off x="4860333" y="3039556"/>
            <a:ext cx="2046816" cy="338554"/>
          </a:xfrm>
          <a:prstGeom prst="rect">
            <a:avLst/>
          </a:prstGeom>
          <a:noFill/>
        </p:spPr>
        <p:txBody>
          <a:bodyPr wrap="square" rtlCol="0">
            <a:spAutoFit/>
          </a:bodyPr>
          <a:lstStyle/>
          <a:p>
            <a:pPr algn="r"/>
            <a:r>
              <a:rPr lang="en-US" sz="1600" dirty="0" err="1"/>
              <a:t>e</a:t>
            </a:r>
            <a:r>
              <a:rPr lang="en-US" sz="1600" baseline="-25000" dirty="0" err="1"/>
              <a:t>sat</a:t>
            </a:r>
            <a:r>
              <a:rPr lang="en-US" sz="1600" dirty="0"/>
              <a:t> Bolton (1980)</a:t>
            </a:r>
          </a:p>
        </p:txBody>
      </p:sp>
      <p:sp>
        <p:nvSpPr>
          <p:cNvPr id="34" name="TextBox 33">
            <a:extLst>
              <a:ext uri="{FF2B5EF4-FFF2-40B4-BE49-F238E27FC236}">
                <a16:creationId xmlns:a16="http://schemas.microsoft.com/office/drawing/2014/main" id="{D43CDC52-8A29-85D7-D1A6-0DB12FBAE510}"/>
              </a:ext>
            </a:extLst>
          </p:cNvPr>
          <p:cNvSpPr txBox="1"/>
          <p:nvPr/>
        </p:nvSpPr>
        <p:spPr>
          <a:xfrm rot="900000">
            <a:off x="5072592" y="4597518"/>
            <a:ext cx="2046816" cy="338554"/>
          </a:xfrm>
          <a:prstGeom prst="rect">
            <a:avLst/>
          </a:prstGeom>
          <a:noFill/>
        </p:spPr>
        <p:txBody>
          <a:bodyPr wrap="square" rtlCol="0">
            <a:spAutoFit/>
          </a:bodyPr>
          <a:lstStyle/>
          <a:p>
            <a:pPr algn="r"/>
            <a:r>
              <a:rPr lang="en-US" sz="1600" dirty="0" err="1"/>
              <a:t>e</a:t>
            </a:r>
            <a:r>
              <a:rPr lang="en-US" sz="1600" baseline="-25000" dirty="0" err="1"/>
              <a:t>sat</a:t>
            </a:r>
            <a:r>
              <a:rPr lang="en-US" sz="1600" dirty="0"/>
              <a:t> </a:t>
            </a:r>
            <a:r>
              <a:rPr lang="en-US" sz="1600" dirty="0" err="1"/>
              <a:t>Alduchov</a:t>
            </a:r>
            <a:r>
              <a:rPr lang="en-US" sz="1600" dirty="0"/>
              <a:t> (1996)</a:t>
            </a:r>
          </a:p>
        </p:txBody>
      </p:sp>
      <p:cxnSp>
        <p:nvCxnSpPr>
          <p:cNvPr id="36" name="Straight Arrow Connector 35">
            <a:extLst>
              <a:ext uri="{FF2B5EF4-FFF2-40B4-BE49-F238E27FC236}">
                <a16:creationId xmlns:a16="http://schemas.microsoft.com/office/drawing/2014/main" id="{8E827B9F-1CAF-CEDC-7E71-FC27444BAFB4}"/>
              </a:ext>
            </a:extLst>
          </p:cNvPr>
          <p:cNvCxnSpPr>
            <a:cxnSpLocks/>
            <a:endCxn id="31" idx="1"/>
          </p:cNvCxnSpPr>
          <p:nvPr/>
        </p:nvCxnSpPr>
        <p:spPr>
          <a:xfrm flipV="1">
            <a:off x="4452599" y="2590229"/>
            <a:ext cx="3768566" cy="1253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7E63C89-48FF-360D-2D13-8B389DD48B1A}"/>
              </a:ext>
            </a:extLst>
          </p:cNvPr>
          <p:cNvCxnSpPr>
            <a:cxnSpLocks/>
            <a:endCxn id="32" idx="1"/>
          </p:cNvCxnSpPr>
          <p:nvPr/>
        </p:nvCxnSpPr>
        <p:spPr>
          <a:xfrm>
            <a:off x="4410364" y="4235495"/>
            <a:ext cx="3819236" cy="872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7CD89E4-9538-F650-23A7-FA0A0B140F77}"/>
              </a:ext>
            </a:extLst>
          </p:cNvPr>
          <p:cNvSpPr txBox="1"/>
          <p:nvPr/>
        </p:nvSpPr>
        <p:spPr>
          <a:xfrm>
            <a:off x="1361446" y="2087688"/>
            <a:ext cx="2046816" cy="400110"/>
          </a:xfrm>
          <a:prstGeom prst="rect">
            <a:avLst/>
          </a:prstGeom>
          <a:noFill/>
        </p:spPr>
        <p:txBody>
          <a:bodyPr wrap="square" rtlCol="0">
            <a:spAutoFit/>
          </a:bodyPr>
          <a:lstStyle/>
          <a:p>
            <a:pPr algn="r"/>
            <a:r>
              <a:rPr lang="en-US" sz="2000" dirty="0"/>
              <a:t>T</a:t>
            </a:r>
            <a:r>
              <a:rPr lang="en-US" sz="2000" baseline="-25000" dirty="0"/>
              <a:t>s</a:t>
            </a:r>
            <a:r>
              <a:rPr lang="en-US" sz="2000" dirty="0"/>
              <a:t> measurement</a:t>
            </a:r>
          </a:p>
        </p:txBody>
      </p:sp>
      <p:sp>
        <p:nvSpPr>
          <p:cNvPr id="18" name="TextBox 17">
            <a:extLst>
              <a:ext uri="{FF2B5EF4-FFF2-40B4-BE49-F238E27FC236}">
                <a16:creationId xmlns:a16="http://schemas.microsoft.com/office/drawing/2014/main" id="{6EE76C32-73E0-65D5-EA53-93D8E7858D86}"/>
              </a:ext>
            </a:extLst>
          </p:cNvPr>
          <p:cNvSpPr txBox="1"/>
          <p:nvPr/>
        </p:nvSpPr>
        <p:spPr>
          <a:xfrm>
            <a:off x="3290954" y="2404214"/>
            <a:ext cx="1231904" cy="307777"/>
          </a:xfrm>
          <a:prstGeom prst="rect">
            <a:avLst/>
          </a:prstGeom>
          <a:noFill/>
        </p:spPr>
        <p:txBody>
          <a:bodyPr wrap="square" rtlCol="0">
            <a:spAutoFit/>
          </a:bodyPr>
          <a:lstStyle/>
          <a:p>
            <a:r>
              <a:rPr lang="en-US" sz="1400" dirty="0"/>
              <a:t>Pyrgeometer</a:t>
            </a:r>
          </a:p>
        </p:txBody>
      </p:sp>
      <p:sp>
        <p:nvSpPr>
          <p:cNvPr id="3" name="Slide Number Placeholder 2">
            <a:extLst>
              <a:ext uri="{FF2B5EF4-FFF2-40B4-BE49-F238E27FC236}">
                <a16:creationId xmlns:a16="http://schemas.microsoft.com/office/drawing/2014/main" id="{44E8BA46-955E-1B70-B039-8F0052261E0B}"/>
              </a:ext>
            </a:extLst>
          </p:cNvPr>
          <p:cNvSpPr>
            <a:spLocks noGrp="1"/>
          </p:cNvSpPr>
          <p:nvPr>
            <p:ph type="sldNum" sz="quarter" idx="12"/>
          </p:nvPr>
        </p:nvSpPr>
        <p:spPr/>
        <p:txBody>
          <a:bodyPr/>
          <a:lstStyle/>
          <a:p>
            <a:fld id="{E9F7B2C0-869E-E348-AB17-651B959D809F}" type="slidenum">
              <a:rPr lang="en-US" smtClean="0"/>
              <a:t>19</a:t>
            </a:fld>
            <a:endParaRPr lang="en-US"/>
          </a:p>
        </p:txBody>
      </p:sp>
    </p:spTree>
    <p:extLst>
      <p:ext uri="{BB962C8B-B14F-4D97-AF65-F5344CB8AC3E}">
        <p14:creationId xmlns:p14="http://schemas.microsoft.com/office/powerpoint/2010/main" val="367415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AFCC-A8A2-3C00-977E-E6C7C4ADB52A}"/>
              </a:ext>
            </a:extLst>
          </p:cNvPr>
          <p:cNvSpPr>
            <a:spLocks noGrp="1"/>
          </p:cNvSpPr>
          <p:nvPr>
            <p:ph type="title"/>
          </p:nvPr>
        </p:nvSpPr>
        <p:spPr/>
        <p:txBody>
          <a:bodyPr/>
          <a:lstStyle/>
          <a:p>
            <a:r>
              <a:rPr lang="en-US" sz="4400" dirty="0"/>
              <a:t>Research Questions</a:t>
            </a:r>
            <a:endParaRPr lang="en-US" dirty="0"/>
          </a:p>
        </p:txBody>
      </p:sp>
      <p:sp>
        <p:nvSpPr>
          <p:cNvPr id="3" name="Content Placeholder 2">
            <a:extLst>
              <a:ext uri="{FF2B5EF4-FFF2-40B4-BE49-F238E27FC236}">
                <a16:creationId xmlns:a16="http://schemas.microsoft.com/office/drawing/2014/main" id="{2CED8765-A5E7-D0CF-9D3A-DB61B26B6B03}"/>
              </a:ext>
            </a:extLst>
          </p:cNvPr>
          <p:cNvSpPr>
            <a:spLocks noGrp="1"/>
          </p:cNvSpPr>
          <p:nvPr>
            <p:ph idx="1"/>
          </p:nvPr>
        </p:nvSpPr>
        <p:spPr/>
        <p:txBody>
          <a:bodyPr>
            <a:normAutofit/>
          </a:bodyPr>
          <a:lstStyle/>
          <a:p>
            <a:pPr marL="514350" indent="-514350">
              <a:buFont typeface="+mj-lt"/>
              <a:buAutoNum type="arabicPeriod"/>
            </a:pPr>
            <a:r>
              <a:rPr lang="en-US" dirty="0"/>
              <a:t>How much sublimation did we measure at Kettle Ponds over the 2022-23 snow season? </a:t>
            </a:r>
            <a:r>
              <a:rPr lang="en-US" sz="2800" dirty="0"/>
              <a:t>How much sublimation occurs during blowing snow and non-blowing snow conditions? </a:t>
            </a:r>
          </a:p>
          <a:p>
            <a:pPr marL="514350" indent="-514350">
              <a:buFont typeface="+mj-lt"/>
              <a:buAutoNum type="arabicPeriod"/>
            </a:pPr>
            <a:r>
              <a:rPr lang="en-US" dirty="0"/>
              <a:t>How do estimates by the eddy covariance measurements and mean-profile (MOST/bulk aerodynamic) methods compare? </a:t>
            </a:r>
            <a:endParaRPr lang="en-US" dirty="0">
              <a:solidFill>
                <a:srgbClr val="FF0000"/>
              </a:solidFill>
            </a:endParaRPr>
          </a:p>
        </p:txBody>
      </p:sp>
      <p:sp>
        <p:nvSpPr>
          <p:cNvPr id="4" name="Slide Number Placeholder 3">
            <a:extLst>
              <a:ext uri="{FF2B5EF4-FFF2-40B4-BE49-F238E27FC236}">
                <a16:creationId xmlns:a16="http://schemas.microsoft.com/office/drawing/2014/main" id="{9B38681C-6929-A4D9-A8EF-D54B5C3D8AA2}"/>
              </a:ext>
            </a:extLst>
          </p:cNvPr>
          <p:cNvSpPr>
            <a:spLocks noGrp="1"/>
          </p:cNvSpPr>
          <p:nvPr>
            <p:ph type="sldNum" sz="quarter" idx="12"/>
          </p:nvPr>
        </p:nvSpPr>
        <p:spPr/>
        <p:txBody>
          <a:bodyPr/>
          <a:lstStyle/>
          <a:p>
            <a:fld id="{E9F7B2C0-869E-E348-AB17-651B959D809F}" type="slidenum">
              <a:rPr lang="en-US" smtClean="0"/>
              <a:t>2</a:t>
            </a:fld>
            <a:endParaRPr lang="en-US"/>
          </a:p>
        </p:txBody>
      </p:sp>
      <p:sp>
        <p:nvSpPr>
          <p:cNvPr id="5" name="TextBox 4">
            <a:extLst>
              <a:ext uri="{FF2B5EF4-FFF2-40B4-BE49-F238E27FC236}">
                <a16:creationId xmlns:a16="http://schemas.microsoft.com/office/drawing/2014/main" id="{D1F219F7-9ECF-992E-EEB0-63ACEAE8E2E3}"/>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pic>
        <p:nvPicPr>
          <p:cNvPr id="7" name="Picture 6" descr="Close up of ice crystals&#10;&#10;Description automatically generated">
            <a:extLst>
              <a:ext uri="{FF2B5EF4-FFF2-40B4-BE49-F238E27FC236}">
                <a16:creationId xmlns:a16="http://schemas.microsoft.com/office/drawing/2014/main" id="{19527D50-8F86-B83A-E6A4-AC9D8F8E8667}"/>
              </a:ext>
            </a:extLst>
          </p:cNvPr>
          <p:cNvPicPr>
            <a:picLocks noChangeAspect="1"/>
          </p:cNvPicPr>
          <p:nvPr/>
        </p:nvPicPr>
        <p:blipFill rotWithShape="1">
          <a:blip r:embed="rId2"/>
          <a:srcRect t="30850" b="10067"/>
          <a:stretch/>
        </p:blipFill>
        <p:spPr>
          <a:xfrm>
            <a:off x="3136106" y="4134168"/>
            <a:ext cx="5838825" cy="2587307"/>
          </a:xfrm>
          <a:prstGeom prst="rect">
            <a:avLst/>
          </a:prstGeom>
        </p:spPr>
      </p:pic>
    </p:spTree>
    <p:extLst>
      <p:ext uri="{BB962C8B-B14F-4D97-AF65-F5344CB8AC3E}">
        <p14:creationId xmlns:p14="http://schemas.microsoft.com/office/powerpoint/2010/main" val="485283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0A845-E2A3-EB8C-2C01-832240C7CA2F}"/>
              </a:ext>
            </a:extLst>
          </p:cNvPr>
          <p:cNvSpPr>
            <a:spLocks noGrp="1"/>
          </p:cNvSpPr>
          <p:nvPr>
            <p:ph type="title"/>
          </p:nvPr>
        </p:nvSpPr>
        <p:spPr>
          <a:xfrm>
            <a:off x="584200" y="365125"/>
            <a:ext cx="5623658" cy="1325563"/>
          </a:xfrm>
        </p:spPr>
        <p:txBody>
          <a:bodyPr>
            <a:noAutofit/>
          </a:bodyPr>
          <a:lstStyle/>
          <a:p>
            <a:r>
              <a:rPr lang="en-US" sz="3600" dirty="0"/>
              <a:t>Measuring seasonal cumulative sublimation</a:t>
            </a:r>
            <a:endParaRPr lang="en-US" sz="3600" baseline="30000" dirty="0"/>
          </a:p>
        </p:txBody>
      </p:sp>
      <p:grpSp>
        <p:nvGrpSpPr>
          <p:cNvPr id="27" name="Group 26">
            <a:extLst>
              <a:ext uri="{FF2B5EF4-FFF2-40B4-BE49-F238E27FC236}">
                <a16:creationId xmlns:a16="http://schemas.microsoft.com/office/drawing/2014/main" id="{75E6D059-AA90-6BF4-AD61-98F980C4A68F}"/>
              </a:ext>
            </a:extLst>
          </p:cNvPr>
          <p:cNvGrpSpPr/>
          <p:nvPr/>
        </p:nvGrpSpPr>
        <p:grpSpPr>
          <a:xfrm>
            <a:off x="6183144" y="2172567"/>
            <a:ext cx="5982730" cy="4653007"/>
            <a:chOff x="5827971" y="2172567"/>
            <a:chExt cx="5982730" cy="4653007"/>
          </a:xfrm>
        </p:grpSpPr>
        <p:pic>
          <p:nvPicPr>
            <p:cNvPr id="22" name="Picture 21">
              <a:extLst>
                <a:ext uri="{FF2B5EF4-FFF2-40B4-BE49-F238E27FC236}">
                  <a16:creationId xmlns:a16="http://schemas.microsoft.com/office/drawing/2014/main" id="{4EAB4374-591E-A6AD-4630-E5C73F1AE820}"/>
                </a:ext>
              </a:extLst>
            </p:cNvPr>
            <p:cNvPicPr>
              <a:picLocks noChangeAspect="1"/>
            </p:cNvPicPr>
            <p:nvPr/>
          </p:nvPicPr>
          <p:blipFill rotWithShape="1">
            <a:blip r:embed="rId3"/>
            <a:srcRect b="4562"/>
            <a:stretch/>
          </p:blipFill>
          <p:spPr>
            <a:xfrm>
              <a:off x="5827971" y="2172567"/>
              <a:ext cx="5982730" cy="4653007"/>
            </a:xfrm>
            <a:prstGeom prst="rect">
              <a:avLst/>
            </a:prstGeom>
          </p:spPr>
        </p:pic>
        <p:pic>
          <p:nvPicPr>
            <p:cNvPr id="23" name="Picture 22">
              <a:extLst>
                <a:ext uri="{FF2B5EF4-FFF2-40B4-BE49-F238E27FC236}">
                  <a16:creationId xmlns:a16="http://schemas.microsoft.com/office/drawing/2014/main" id="{D299D02D-8F71-B92A-B44E-E98C01E2E428}"/>
                </a:ext>
              </a:extLst>
            </p:cNvPr>
            <p:cNvPicPr>
              <a:picLocks noChangeAspect="1"/>
            </p:cNvPicPr>
            <p:nvPr/>
          </p:nvPicPr>
          <p:blipFill>
            <a:blip r:embed="rId4"/>
            <a:stretch>
              <a:fillRect/>
            </a:stretch>
          </p:blipFill>
          <p:spPr>
            <a:xfrm>
              <a:off x="6593114" y="2384572"/>
              <a:ext cx="1605654" cy="1627550"/>
            </a:xfrm>
            <a:prstGeom prst="rect">
              <a:avLst/>
            </a:prstGeom>
          </p:spPr>
        </p:pic>
      </p:grpSp>
      <p:sp>
        <p:nvSpPr>
          <p:cNvPr id="29" name="Content Placeholder 8">
            <a:extLst>
              <a:ext uri="{FF2B5EF4-FFF2-40B4-BE49-F238E27FC236}">
                <a16:creationId xmlns:a16="http://schemas.microsoft.com/office/drawing/2014/main" id="{882609FC-9F16-ED36-7DAE-A08261DA75D2}"/>
              </a:ext>
            </a:extLst>
          </p:cNvPr>
          <p:cNvSpPr txBox="1">
            <a:spLocks/>
          </p:cNvSpPr>
          <p:nvPr/>
        </p:nvSpPr>
        <p:spPr>
          <a:xfrm>
            <a:off x="838199" y="1652134"/>
            <a:ext cx="5289743" cy="1973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 – 5% of winter precipitation (702mm) </a:t>
            </a:r>
            <a:r>
              <a:rPr lang="en-US" sz="2000" dirty="0"/>
              <a:t>(5-8% of seasonal max SWE, 437mm)</a:t>
            </a:r>
          </a:p>
        </p:txBody>
      </p:sp>
      <p:sp>
        <p:nvSpPr>
          <p:cNvPr id="31" name="Content Placeholder 8">
            <a:extLst>
              <a:ext uri="{FF2B5EF4-FFF2-40B4-BE49-F238E27FC236}">
                <a16:creationId xmlns:a16="http://schemas.microsoft.com/office/drawing/2014/main" id="{C348F2D6-2481-835E-33E1-1EE0FDC60439}"/>
              </a:ext>
            </a:extLst>
          </p:cNvPr>
          <p:cNvSpPr txBox="1">
            <a:spLocks/>
          </p:cNvSpPr>
          <p:nvPr/>
        </p:nvSpPr>
        <p:spPr>
          <a:xfrm>
            <a:off x="6934962" y="2384572"/>
            <a:ext cx="443738" cy="333227"/>
          </a:xfrm>
          <a:prstGeom prst="rect">
            <a:avLst/>
          </a:prstGeom>
          <a:solidFill>
            <a:srgbClr val="FFFFFF">
              <a:alpha val="47843"/>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a:t>EC</a:t>
            </a:r>
          </a:p>
        </p:txBody>
      </p:sp>
      <p:sp>
        <p:nvSpPr>
          <p:cNvPr id="3" name="Slide Number Placeholder 2">
            <a:extLst>
              <a:ext uri="{FF2B5EF4-FFF2-40B4-BE49-F238E27FC236}">
                <a16:creationId xmlns:a16="http://schemas.microsoft.com/office/drawing/2014/main" id="{F54F53F1-C9DC-D7FC-B87A-C4C8820303CB}"/>
              </a:ext>
            </a:extLst>
          </p:cNvPr>
          <p:cNvSpPr>
            <a:spLocks noGrp="1"/>
          </p:cNvSpPr>
          <p:nvPr>
            <p:ph type="sldNum" sz="quarter" idx="12"/>
          </p:nvPr>
        </p:nvSpPr>
        <p:spPr/>
        <p:txBody>
          <a:bodyPr/>
          <a:lstStyle/>
          <a:p>
            <a:fld id="{E9F7B2C0-869E-E348-AB17-651B959D809F}" type="slidenum">
              <a:rPr lang="en-US" smtClean="0"/>
              <a:t>3</a:t>
            </a:fld>
            <a:endParaRPr lang="en-US"/>
          </a:p>
        </p:txBody>
      </p:sp>
      <p:sp>
        <p:nvSpPr>
          <p:cNvPr id="7" name="TextBox 6">
            <a:extLst>
              <a:ext uri="{FF2B5EF4-FFF2-40B4-BE49-F238E27FC236}">
                <a16:creationId xmlns:a16="http://schemas.microsoft.com/office/drawing/2014/main" id="{2446F866-635D-2777-3BCE-1C4A7334464F}"/>
              </a:ext>
            </a:extLst>
          </p:cNvPr>
          <p:cNvSpPr txBox="1"/>
          <p:nvPr/>
        </p:nvSpPr>
        <p:spPr>
          <a:xfrm>
            <a:off x="8085993" y="5776923"/>
            <a:ext cx="3512139" cy="707886"/>
          </a:xfrm>
          <a:prstGeom prst="rect">
            <a:avLst/>
          </a:prstGeom>
          <a:noFill/>
        </p:spPr>
        <p:txBody>
          <a:bodyPr wrap="square" rtlCol="0">
            <a:spAutoFit/>
          </a:bodyPr>
          <a:lstStyle/>
          <a:p>
            <a:r>
              <a:rPr lang="en-US" sz="2000" b="1" dirty="0"/>
              <a:t>Seasonal cumulative sublimation (mm SWE)</a:t>
            </a:r>
          </a:p>
        </p:txBody>
      </p:sp>
      <p:sp>
        <p:nvSpPr>
          <p:cNvPr id="4" name="TextBox 3">
            <a:extLst>
              <a:ext uri="{FF2B5EF4-FFF2-40B4-BE49-F238E27FC236}">
                <a16:creationId xmlns:a16="http://schemas.microsoft.com/office/drawing/2014/main" id="{862D17FC-6B14-36CA-D42F-83A03AEBE5B7}"/>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802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2601A-987E-0EC0-77E2-CAEF5042C7DF}"/>
              </a:ext>
            </a:extLst>
          </p:cNvPr>
          <p:cNvPicPr>
            <a:picLocks noChangeAspect="1"/>
          </p:cNvPicPr>
          <p:nvPr/>
        </p:nvPicPr>
        <p:blipFill rotWithShape="1">
          <a:blip r:embed="rId3"/>
          <a:srcRect t="7327" r="19737"/>
          <a:stretch/>
        </p:blipFill>
        <p:spPr>
          <a:xfrm>
            <a:off x="6240418" y="379973"/>
            <a:ext cx="4949615" cy="1824452"/>
          </a:xfrm>
          <a:prstGeom prst="rect">
            <a:avLst/>
          </a:prstGeom>
        </p:spPr>
      </p:pic>
      <p:sp>
        <p:nvSpPr>
          <p:cNvPr id="2" name="Title 1">
            <a:extLst>
              <a:ext uri="{FF2B5EF4-FFF2-40B4-BE49-F238E27FC236}">
                <a16:creationId xmlns:a16="http://schemas.microsoft.com/office/drawing/2014/main" id="{8560A845-E2A3-EB8C-2C01-832240C7CA2F}"/>
              </a:ext>
            </a:extLst>
          </p:cNvPr>
          <p:cNvSpPr>
            <a:spLocks noGrp="1"/>
          </p:cNvSpPr>
          <p:nvPr>
            <p:ph type="title"/>
          </p:nvPr>
        </p:nvSpPr>
        <p:spPr>
          <a:xfrm>
            <a:off x="584200" y="365125"/>
            <a:ext cx="5623658" cy="1325563"/>
          </a:xfrm>
        </p:spPr>
        <p:txBody>
          <a:bodyPr>
            <a:noAutofit/>
          </a:bodyPr>
          <a:lstStyle/>
          <a:p>
            <a:r>
              <a:rPr lang="en-US" sz="3600" dirty="0"/>
              <a:t>Measuring seasonal cumulative sublimation</a:t>
            </a:r>
            <a:endParaRPr lang="en-US" sz="3600" baseline="30000" dirty="0"/>
          </a:p>
        </p:txBody>
      </p:sp>
      <p:sp>
        <p:nvSpPr>
          <p:cNvPr id="11" name="Content Placeholder 8">
            <a:extLst>
              <a:ext uri="{FF2B5EF4-FFF2-40B4-BE49-F238E27FC236}">
                <a16:creationId xmlns:a16="http://schemas.microsoft.com/office/drawing/2014/main" id="{283540EB-899D-1055-D45E-7EDDAAFF24C3}"/>
              </a:ext>
            </a:extLst>
          </p:cNvPr>
          <p:cNvSpPr>
            <a:spLocks noGrp="1"/>
          </p:cNvSpPr>
          <p:nvPr>
            <p:ph idx="1"/>
          </p:nvPr>
        </p:nvSpPr>
        <p:spPr>
          <a:xfrm>
            <a:off x="1104900" y="3198347"/>
            <a:ext cx="1871477" cy="1973126"/>
          </a:xfrm>
        </p:spPr>
        <p:txBody>
          <a:bodyPr>
            <a:noAutofit/>
          </a:bodyPr>
          <a:lstStyle/>
          <a:p>
            <a:pPr marL="0" indent="0">
              <a:buNone/>
            </a:pPr>
            <a:r>
              <a:rPr lang="en-US" dirty="0"/>
              <a:t>accounted for ~43% of moisture lost</a:t>
            </a:r>
          </a:p>
          <a:p>
            <a:pPr marL="0" indent="0">
              <a:buNone/>
            </a:pPr>
            <a:endParaRPr lang="en-US" dirty="0"/>
          </a:p>
        </p:txBody>
      </p:sp>
      <p:grpSp>
        <p:nvGrpSpPr>
          <p:cNvPr id="27" name="Group 26">
            <a:extLst>
              <a:ext uri="{FF2B5EF4-FFF2-40B4-BE49-F238E27FC236}">
                <a16:creationId xmlns:a16="http://schemas.microsoft.com/office/drawing/2014/main" id="{75E6D059-AA90-6BF4-AD61-98F980C4A68F}"/>
              </a:ext>
            </a:extLst>
          </p:cNvPr>
          <p:cNvGrpSpPr/>
          <p:nvPr/>
        </p:nvGrpSpPr>
        <p:grpSpPr>
          <a:xfrm>
            <a:off x="6183144" y="2172567"/>
            <a:ext cx="5982730" cy="4653007"/>
            <a:chOff x="5827971" y="2172567"/>
            <a:chExt cx="5982730" cy="4653007"/>
          </a:xfrm>
        </p:grpSpPr>
        <p:pic>
          <p:nvPicPr>
            <p:cNvPr id="22" name="Picture 21">
              <a:extLst>
                <a:ext uri="{FF2B5EF4-FFF2-40B4-BE49-F238E27FC236}">
                  <a16:creationId xmlns:a16="http://schemas.microsoft.com/office/drawing/2014/main" id="{4EAB4374-591E-A6AD-4630-E5C73F1AE820}"/>
                </a:ext>
              </a:extLst>
            </p:cNvPr>
            <p:cNvPicPr>
              <a:picLocks noChangeAspect="1"/>
            </p:cNvPicPr>
            <p:nvPr/>
          </p:nvPicPr>
          <p:blipFill rotWithShape="1">
            <a:blip r:embed="rId4"/>
            <a:srcRect b="4562"/>
            <a:stretch/>
          </p:blipFill>
          <p:spPr>
            <a:xfrm>
              <a:off x="5827971" y="2172567"/>
              <a:ext cx="5982730" cy="4653007"/>
            </a:xfrm>
            <a:prstGeom prst="rect">
              <a:avLst/>
            </a:prstGeom>
          </p:spPr>
        </p:pic>
        <p:pic>
          <p:nvPicPr>
            <p:cNvPr id="23" name="Picture 22">
              <a:extLst>
                <a:ext uri="{FF2B5EF4-FFF2-40B4-BE49-F238E27FC236}">
                  <a16:creationId xmlns:a16="http://schemas.microsoft.com/office/drawing/2014/main" id="{D299D02D-8F71-B92A-B44E-E98C01E2E428}"/>
                </a:ext>
              </a:extLst>
            </p:cNvPr>
            <p:cNvPicPr>
              <a:picLocks noChangeAspect="1"/>
            </p:cNvPicPr>
            <p:nvPr/>
          </p:nvPicPr>
          <p:blipFill>
            <a:blip r:embed="rId5"/>
            <a:stretch>
              <a:fillRect/>
            </a:stretch>
          </p:blipFill>
          <p:spPr>
            <a:xfrm>
              <a:off x="6593114" y="2384572"/>
              <a:ext cx="1605654" cy="1627550"/>
            </a:xfrm>
            <a:prstGeom prst="rect">
              <a:avLst/>
            </a:prstGeom>
          </p:spPr>
        </p:pic>
      </p:grpSp>
      <p:pic>
        <p:nvPicPr>
          <p:cNvPr id="24" name="Picture 23">
            <a:extLst>
              <a:ext uri="{FF2B5EF4-FFF2-40B4-BE49-F238E27FC236}">
                <a16:creationId xmlns:a16="http://schemas.microsoft.com/office/drawing/2014/main" id="{55824ACB-D0B6-CE75-19D9-143DBA32F3BF}"/>
              </a:ext>
            </a:extLst>
          </p:cNvPr>
          <p:cNvPicPr>
            <a:picLocks noChangeAspect="1"/>
          </p:cNvPicPr>
          <p:nvPr/>
        </p:nvPicPr>
        <p:blipFill rotWithShape="1">
          <a:blip r:embed="rId6"/>
          <a:srcRect r="9334"/>
          <a:stretch/>
        </p:blipFill>
        <p:spPr>
          <a:xfrm>
            <a:off x="2976377" y="3429000"/>
            <a:ext cx="3174207" cy="3076620"/>
          </a:xfrm>
          <a:prstGeom prst="rect">
            <a:avLst/>
          </a:prstGeom>
        </p:spPr>
      </p:pic>
      <p:pic>
        <p:nvPicPr>
          <p:cNvPr id="25" name="Picture 24">
            <a:extLst>
              <a:ext uri="{FF2B5EF4-FFF2-40B4-BE49-F238E27FC236}">
                <a16:creationId xmlns:a16="http://schemas.microsoft.com/office/drawing/2014/main" id="{B01A668E-BB8E-3023-BAE1-901449A4ABD0}"/>
              </a:ext>
            </a:extLst>
          </p:cNvPr>
          <p:cNvPicPr>
            <a:picLocks noChangeAspect="1"/>
          </p:cNvPicPr>
          <p:nvPr/>
        </p:nvPicPr>
        <p:blipFill rotWithShape="1">
          <a:blip r:embed="rId7"/>
          <a:srcRect t="34572" r="40969" b="9586"/>
          <a:stretch/>
        </p:blipFill>
        <p:spPr>
          <a:xfrm>
            <a:off x="11190033" y="1109826"/>
            <a:ext cx="833047" cy="463076"/>
          </a:xfrm>
          <a:prstGeom prst="rect">
            <a:avLst/>
          </a:prstGeom>
        </p:spPr>
      </p:pic>
      <p:sp>
        <p:nvSpPr>
          <p:cNvPr id="29" name="Content Placeholder 8">
            <a:extLst>
              <a:ext uri="{FF2B5EF4-FFF2-40B4-BE49-F238E27FC236}">
                <a16:creationId xmlns:a16="http://schemas.microsoft.com/office/drawing/2014/main" id="{882609FC-9F16-ED36-7DAE-A08261DA75D2}"/>
              </a:ext>
            </a:extLst>
          </p:cNvPr>
          <p:cNvSpPr txBox="1">
            <a:spLocks/>
          </p:cNvSpPr>
          <p:nvPr/>
        </p:nvSpPr>
        <p:spPr>
          <a:xfrm>
            <a:off x="838199" y="1652134"/>
            <a:ext cx="5289743" cy="1973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 – 5% of winter precipitation (702mm) </a:t>
            </a:r>
            <a:r>
              <a:rPr lang="en-US" sz="2000" dirty="0"/>
              <a:t>(5-8% of seasonal max SWE, 437mm)</a:t>
            </a:r>
          </a:p>
          <a:p>
            <a:r>
              <a:rPr lang="en-US" dirty="0"/>
              <a:t>Sublimation during blowing snow</a:t>
            </a:r>
          </a:p>
        </p:txBody>
      </p:sp>
      <p:sp>
        <p:nvSpPr>
          <p:cNvPr id="30" name="Content Placeholder 8">
            <a:extLst>
              <a:ext uri="{FF2B5EF4-FFF2-40B4-BE49-F238E27FC236}">
                <a16:creationId xmlns:a16="http://schemas.microsoft.com/office/drawing/2014/main" id="{43DDFBBC-443F-041C-6166-4C769AD50886}"/>
              </a:ext>
            </a:extLst>
          </p:cNvPr>
          <p:cNvSpPr txBox="1">
            <a:spLocks/>
          </p:cNvSpPr>
          <p:nvPr/>
        </p:nvSpPr>
        <p:spPr>
          <a:xfrm>
            <a:off x="4911786" y="5788988"/>
            <a:ext cx="1245415" cy="716632"/>
          </a:xfrm>
          <a:prstGeom prst="rect">
            <a:avLst/>
          </a:prstGeom>
          <a:solidFill>
            <a:srgbClr val="FFFFFF">
              <a:alpha val="68627"/>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err="1"/>
              <a:t>FlowCapt</a:t>
            </a:r>
            <a:r>
              <a:rPr lang="en-US" sz="1600" b="1" dirty="0"/>
              <a:t> blowing snow sensor</a:t>
            </a:r>
          </a:p>
        </p:txBody>
      </p:sp>
      <p:sp>
        <p:nvSpPr>
          <p:cNvPr id="31" name="Content Placeholder 8">
            <a:extLst>
              <a:ext uri="{FF2B5EF4-FFF2-40B4-BE49-F238E27FC236}">
                <a16:creationId xmlns:a16="http://schemas.microsoft.com/office/drawing/2014/main" id="{C348F2D6-2481-835E-33E1-1EE0FDC60439}"/>
              </a:ext>
            </a:extLst>
          </p:cNvPr>
          <p:cNvSpPr txBox="1">
            <a:spLocks/>
          </p:cNvSpPr>
          <p:nvPr/>
        </p:nvSpPr>
        <p:spPr>
          <a:xfrm>
            <a:off x="6934962" y="2384572"/>
            <a:ext cx="443738" cy="333227"/>
          </a:xfrm>
          <a:prstGeom prst="rect">
            <a:avLst/>
          </a:prstGeom>
          <a:solidFill>
            <a:srgbClr val="FFFFFF">
              <a:alpha val="47843"/>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a:t>EC</a:t>
            </a:r>
          </a:p>
        </p:txBody>
      </p:sp>
      <p:sp>
        <p:nvSpPr>
          <p:cNvPr id="3" name="Slide Number Placeholder 2">
            <a:extLst>
              <a:ext uri="{FF2B5EF4-FFF2-40B4-BE49-F238E27FC236}">
                <a16:creationId xmlns:a16="http://schemas.microsoft.com/office/drawing/2014/main" id="{F54F53F1-C9DC-D7FC-B87A-C4C8820303CB}"/>
              </a:ext>
            </a:extLst>
          </p:cNvPr>
          <p:cNvSpPr>
            <a:spLocks noGrp="1"/>
          </p:cNvSpPr>
          <p:nvPr>
            <p:ph type="sldNum" sz="quarter" idx="12"/>
          </p:nvPr>
        </p:nvSpPr>
        <p:spPr/>
        <p:txBody>
          <a:bodyPr/>
          <a:lstStyle/>
          <a:p>
            <a:fld id="{E9F7B2C0-869E-E348-AB17-651B959D809F}" type="slidenum">
              <a:rPr lang="en-US" smtClean="0"/>
              <a:t>4</a:t>
            </a:fld>
            <a:endParaRPr lang="en-US"/>
          </a:p>
        </p:txBody>
      </p:sp>
      <p:sp>
        <p:nvSpPr>
          <p:cNvPr id="5" name="Content Placeholder 8">
            <a:extLst>
              <a:ext uri="{FF2B5EF4-FFF2-40B4-BE49-F238E27FC236}">
                <a16:creationId xmlns:a16="http://schemas.microsoft.com/office/drawing/2014/main" id="{92DD9D6A-6687-839F-EAEE-BB664080F648}"/>
              </a:ext>
            </a:extLst>
          </p:cNvPr>
          <p:cNvSpPr txBox="1">
            <a:spLocks/>
          </p:cNvSpPr>
          <p:nvPr/>
        </p:nvSpPr>
        <p:spPr>
          <a:xfrm>
            <a:off x="11162818" y="578286"/>
            <a:ext cx="1003056" cy="531540"/>
          </a:xfrm>
          <a:prstGeom prst="rect">
            <a:avLst/>
          </a:prstGeom>
          <a:solidFill>
            <a:srgbClr val="FFFFFF">
              <a:alpha val="47843"/>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a:t>Blowing Snow</a:t>
            </a:r>
          </a:p>
        </p:txBody>
      </p:sp>
      <p:sp>
        <p:nvSpPr>
          <p:cNvPr id="6" name="TextBox 5">
            <a:extLst>
              <a:ext uri="{FF2B5EF4-FFF2-40B4-BE49-F238E27FC236}">
                <a16:creationId xmlns:a16="http://schemas.microsoft.com/office/drawing/2014/main" id="{7AA04BF6-8644-A60A-8385-59E2B1F84ABE}"/>
              </a:ext>
            </a:extLst>
          </p:cNvPr>
          <p:cNvSpPr txBox="1"/>
          <p:nvPr/>
        </p:nvSpPr>
        <p:spPr>
          <a:xfrm>
            <a:off x="7507885" y="484845"/>
            <a:ext cx="3512139" cy="707886"/>
          </a:xfrm>
          <a:prstGeom prst="rect">
            <a:avLst/>
          </a:prstGeom>
          <a:noFill/>
        </p:spPr>
        <p:txBody>
          <a:bodyPr wrap="square" rtlCol="0">
            <a:spAutoFit/>
          </a:bodyPr>
          <a:lstStyle/>
          <a:p>
            <a:r>
              <a:rPr lang="en-US" sz="2000" b="1" dirty="0"/>
              <a:t>Daily sublimation </a:t>
            </a:r>
          </a:p>
          <a:p>
            <a:r>
              <a:rPr lang="en-US" sz="2000" b="1" dirty="0"/>
              <a:t>(mm SWE)</a:t>
            </a:r>
          </a:p>
        </p:txBody>
      </p:sp>
      <p:sp>
        <p:nvSpPr>
          <p:cNvPr id="7" name="TextBox 6">
            <a:extLst>
              <a:ext uri="{FF2B5EF4-FFF2-40B4-BE49-F238E27FC236}">
                <a16:creationId xmlns:a16="http://schemas.microsoft.com/office/drawing/2014/main" id="{2446F866-635D-2777-3BCE-1C4A7334464F}"/>
              </a:ext>
            </a:extLst>
          </p:cNvPr>
          <p:cNvSpPr txBox="1"/>
          <p:nvPr/>
        </p:nvSpPr>
        <p:spPr>
          <a:xfrm>
            <a:off x="8085993" y="5776923"/>
            <a:ext cx="3512139" cy="707886"/>
          </a:xfrm>
          <a:prstGeom prst="rect">
            <a:avLst/>
          </a:prstGeom>
          <a:noFill/>
        </p:spPr>
        <p:txBody>
          <a:bodyPr wrap="square" rtlCol="0">
            <a:spAutoFit/>
          </a:bodyPr>
          <a:lstStyle/>
          <a:p>
            <a:r>
              <a:rPr lang="en-US" sz="2000" b="1" dirty="0"/>
              <a:t>Seasonal cumulative sublimation (mm SWE)</a:t>
            </a:r>
          </a:p>
        </p:txBody>
      </p:sp>
      <p:sp>
        <p:nvSpPr>
          <p:cNvPr id="8" name="TextBox 7">
            <a:extLst>
              <a:ext uri="{FF2B5EF4-FFF2-40B4-BE49-F238E27FC236}">
                <a16:creationId xmlns:a16="http://schemas.microsoft.com/office/drawing/2014/main" id="{5F7F6E5D-5E51-D0A7-D979-DC56843EE689}"/>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8079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42601A-987E-0EC0-77E2-CAEF5042C7DF}"/>
              </a:ext>
            </a:extLst>
          </p:cNvPr>
          <p:cNvPicPr>
            <a:picLocks noChangeAspect="1"/>
          </p:cNvPicPr>
          <p:nvPr/>
        </p:nvPicPr>
        <p:blipFill rotWithShape="1">
          <a:blip r:embed="rId3"/>
          <a:srcRect t="7327" r="19737"/>
          <a:stretch/>
        </p:blipFill>
        <p:spPr>
          <a:xfrm>
            <a:off x="6240418" y="379973"/>
            <a:ext cx="4949615" cy="1824452"/>
          </a:xfrm>
          <a:prstGeom prst="rect">
            <a:avLst/>
          </a:prstGeom>
        </p:spPr>
      </p:pic>
      <p:sp>
        <p:nvSpPr>
          <p:cNvPr id="2" name="Title 1">
            <a:extLst>
              <a:ext uri="{FF2B5EF4-FFF2-40B4-BE49-F238E27FC236}">
                <a16:creationId xmlns:a16="http://schemas.microsoft.com/office/drawing/2014/main" id="{8560A845-E2A3-EB8C-2C01-832240C7CA2F}"/>
              </a:ext>
            </a:extLst>
          </p:cNvPr>
          <p:cNvSpPr>
            <a:spLocks noGrp="1"/>
          </p:cNvSpPr>
          <p:nvPr>
            <p:ph type="title"/>
          </p:nvPr>
        </p:nvSpPr>
        <p:spPr>
          <a:xfrm>
            <a:off x="584200" y="365125"/>
            <a:ext cx="5623658" cy="1325563"/>
          </a:xfrm>
        </p:spPr>
        <p:txBody>
          <a:bodyPr>
            <a:noAutofit/>
          </a:bodyPr>
          <a:lstStyle/>
          <a:p>
            <a:r>
              <a:rPr lang="en-US" sz="3600" dirty="0"/>
              <a:t>Measuring seasonal cumulative sublimation</a:t>
            </a:r>
            <a:endParaRPr lang="en-US" sz="3600" baseline="30000" dirty="0"/>
          </a:p>
        </p:txBody>
      </p:sp>
      <p:sp>
        <p:nvSpPr>
          <p:cNvPr id="11" name="Content Placeholder 8">
            <a:extLst>
              <a:ext uri="{FF2B5EF4-FFF2-40B4-BE49-F238E27FC236}">
                <a16:creationId xmlns:a16="http://schemas.microsoft.com/office/drawing/2014/main" id="{283540EB-899D-1055-D45E-7EDDAAFF24C3}"/>
              </a:ext>
            </a:extLst>
          </p:cNvPr>
          <p:cNvSpPr>
            <a:spLocks noGrp="1"/>
          </p:cNvSpPr>
          <p:nvPr>
            <p:ph idx="1"/>
          </p:nvPr>
        </p:nvSpPr>
        <p:spPr>
          <a:xfrm>
            <a:off x="1104900" y="3198347"/>
            <a:ext cx="1871477" cy="1973126"/>
          </a:xfrm>
        </p:spPr>
        <p:txBody>
          <a:bodyPr>
            <a:noAutofit/>
          </a:bodyPr>
          <a:lstStyle/>
          <a:p>
            <a:pPr marL="0" indent="0">
              <a:buNone/>
            </a:pPr>
            <a:r>
              <a:rPr lang="en-US" dirty="0"/>
              <a:t>accounted for ~43% of moisture lost</a:t>
            </a:r>
          </a:p>
          <a:p>
            <a:pPr marL="0" indent="0">
              <a:buNone/>
            </a:pPr>
            <a:endParaRPr lang="en-US" dirty="0"/>
          </a:p>
        </p:txBody>
      </p:sp>
      <p:grpSp>
        <p:nvGrpSpPr>
          <p:cNvPr id="27" name="Group 26">
            <a:extLst>
              <a:ext uri="{FF2B5EF4-FFF2-40B4-BE49-F238E27FC236}">
                <a16:creationId xmlns:a16="http://schemas.microsoft.com/office/drawing/2014/main" id="{75E6D059-AA90-6BF4-AD61-98F980C4A68F}"/>
              </a:ext>
            </a:extLst>
          </p:cNvPr>
          <p:cNvGrpSpPr/>
          <p:nvPr/>
        </p:nvGrpSpPr>
        <p:grpSpPr>
          <a:xfrm>
            <a:off x="6183144" y="2172567"/>
            <a:ext cx="5982730" cy="4653007"/>
            <a:chOff x="5827971" y="2172567"/>
            <a:chExt cx="5982730" cy="4653007"/>
          </a:xfrm>
        </p:grpSpPr>
        <p:pic>
          <p:nvPicPr>
            <p:cNvPr id="22" name="Picture 21">
              <a:extLst>
                <a:ext uri="{FF2B5EF4-FFF2-40B4-BE49-F238E27FC236}">
                  <a16:creationId xmlns:a16="http://schemas.microsoft.com/office/drawing/2014/main" id="{4EAB4374-591E-A6AD-4630-E5C73F1AE820}"/>
                </a:ext>
              </a:extLst>
            </p:cNvPr>
            <p:cNvPicPr>
              <a:picLocks noChangeAspect="1"/>
            </p:cNvPicPr>
            <p:nvPr/>
          </p:nvPicPr>
          <p:blipFill rotWithShape="1">
            <a:blip r:embed="rId4"/>
            <a:srcRect b="4562"/>
            <a:stretch/>
          </p:blipFill>
          <p:spPr>
            <a:xfrm>
              <a:off x="5827971" y="2172567"/>
              <a:ext cx="5982730" cy="4653007"/>
            </a:xfrm>
            <a:prstGeom prst="rect">
              <a:avLst/>
            </a:prstGeom>
          </p:spPr>
        </p:pic>
        <p:pic>
          <p:nvPicPr>
            <p:cNvPr id="23" name="Picture 22">
              <a:extLst>
                <a:ext uri="{FF2B5EF4-FFF2-40B4-BE49-F238E27FC236}">
                  <a16:creationId xmlns:a16="http://schemas.microsoft.com/office/drawing/2014/main" id="{D299D02D-8F71-B92A-B44E-E98C01E2E428}"/>
                </a:ext>
              </a:extLst>
            </p:cNvPr>
            <p:cNvPicPr>
              <a:picLocks noChangeAspect="1"/>
            </p:cNvPicPr>
            <p:nvPr/>
          </p:nvPicPr>
          <p:blipFill>
            <a:blip r:embed="rId5"/>
            <a:stretch>
              <a:fillRect/>
            </a:stretch>
          </p:blipFill>
          <p:spPr>
            <a:xfrm>
              <a:off x="6593114" y="2384572"/>
              <a:ext cx="1605654" cy="1627550"/>
            </a:xfrm>
            <a:prstGeom prst="rect">
              <a:avLst/>
            </a:prstGeom>
          </p:spPr>
        </p:pic>
      </p:grpSp>
      <p:pic>
        <p:nvPicPr>
          <p:cNvPr id="24" name="Picture 23">
            <a:extLst>
              <a:ext uri="{FF2B5EF4-FFF2-40B4-BE49-F238E27FC236}">
                <a16:creationId xmlns:a16="http://schemas.microsoft.com/office/drawing/2014/main" id="{55824ACB-D0B6-CE75-19D9-143DBA32F3BF}"/>
              </a:ext>
            </a:extLst>
          </p:cNvPr>
          <p:cNvPicPr>
            <a:picLocks noChangeAspect="1"/>
          </p:cNvPicPr>
          <p:nvPr/>
        </p:nvPicPr>
        <p:blipFill rotWithShape="1">
          <a:blip r:embed="rId6"/>
          <a:srcRect r="9334"/>
          <a:stretch/>
        </p:blipFill>
        <p:spPr>
          <a:xfrm>
            <a:off x="2976377" y="3429000"/>
            <a:ext cx="3174207" cy="3076620"/>
          </a:xfrm>
          <a:prstGeom prst="rect">
            <a:avLst/>
          </a:prstGeom>
        </p:spPr>
      </p:pic>
      <p:pic>
        <p:nvPicPr>
          <p:cNvPr id="25" name="Picture 24">
            <a:extLst>
              <a:ext uri="{FF2B5EF4-FFF2-40B4-BE49-F238E27FC236}">
                <a16:creationId xmlns:a16="http://schemas.microsoft.com/office/drawing/2014/main" id="{B01A668E-BB8E-3023-BAE1-901449A4ABD0}"/>
              </a:ext>
            </a:extLst>
          </p:cNvPr>
          <p:cNvPicPr>
            <a:picLocks noChangeAspect="1"/>
          </p:cNvPicPr>
          <p:nvPr/>
        </p:nvPicPr>
        <p:blipFill rotWithShape="1">
          <a:blip r:embed="rId7"/>
          <a:srcRect t="34572" r="40969" b="9586"/>
          <a:stretch/>
        </p:blipFill>
        <p:spPr>
          <a:xfrm>
            <a:off x="11190033" y="1109826"/>
            <a:ext cx="833047" cy="463076"/>
          </a:xfrm>
          <a:prstGeom prst="rect">
            <a:avLst/>
          </a:prstGeom>
        </p:spPr>
      </p:pic>
      <p:sp>
        <p:nvSpPr>
          <p:cNvPr id="29" name="Content Placeholder 8">
            <a:extLst>
              <a:ext uri="{FF2B5EF4-FFF2-40B4-BE49-F238E27FC236}">
                <a16:creationId xmlns:a16="http://schemas.microsoft.com/office/drawing/2014/main" id="{882609FC-9F16-ED36-7DAE-A08261DA75D2}"/>
              </a:ext>
            </a:extLst>
          </p:cNvPr>
          <p:cNvSpPr txBox="1">
            <a:spLocks/>
          </p:cNvSpPr>
          <p:nvPr/>
        </p:nvSpPr>
        <p:spPr>
          <a:xfrm>
            <a:off x="838199" y="1652134"/>
            <a:ext cx="5289743" cy="1973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 – 5% of winter precipitation (702mm) </a:t>
            </a:r>
            <a:r>
              <a:rPr lang="en-US" sz="2000" dirty="0"/>
              <a:t>(5-8% of seasonal max SWE, 437mm)</a:t>
            </a:r>
          </a:p>
          <a:p>
            <a:r>
              <a:rPr lang="en-US" dirty="0"/>
              <a:t>Sublimation during blowing snow</a:t>
            </a:r>
          </a:p>
        </p:txBody>
      </p:sp>
      <p:sp>
        <p:nvSpPr>
          <p:cNvPr id="30" name="Content Placeholder 8">
            <a:extLst>
              <a:ext uri="{FF2B5EF4-FFF2-40B4-BE49-F238E27FC236}">
                <a16:creationId xmlns:a16="http://schemas.microsoft.com/office/drawing/2014/main" id="{43DDFBBC-443F-041C-6166-4C769AD50886}"/>
              </a:ext>
            </a:extLst>
          </p:cNvPr>
          <p:cNvSpPr txBox="1">
            <a:spLocks/>
          </p:cNvSpPr>
          <p:nvPr/>
        </p:nvSpPr>
        <p:spPr>
          <a:xfrm>
            <a:off x="4911786" y="5788988"/>
            <a:ext cx="1245415" cy="716632"/>
          </a:xfrm>
          <a:prstGeom prst="rect">
            <a:avLst/>
          </a:prstGeom>
          <a:solidFill>
            <a:srgbClr val="FFFFFF">
              <a:alpha val="68627"/>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err="1"/>
              <a:t>FlowCapt</a:t>
            </a:r>
            <a:r>
              <a:rPr lang="en-US" sz="1600" b="1" dirty="0"/>
              <a:t> blowing snow sensor</a:t>
            </a:r>
          </a:p>
        </p:txBody>
      </p:sp>
      <p:sp>
        <p:nvSpPr>
          <p:cNvPr id="31" name="Content Placeholder 8">
            <a:extLst>
              <a:ext uri="{FF2B5EF4-FFF2-40B4-BE49-F238E27FC236}">
                <a16:creationId xmlns:a16="http://schemas.microsoft.com/office/drawing/2014/main" id="{C348F2D6-2481-835E-33E1-1EE0FDC60439}"/>
              </a:ext>
            </a:extLst>
          </p:cNvPr>
          <p:cNvSpPr txBox="1">
            <a:spLocks/>
          </p:cNvSpPr>
          <p:nvPr/>
        </p:nvSpPr>
        <p:spPr>
          <a:xfrm>
            <a:off x="6934962" y="2384572"/>
            <a:ext cx="443738" cy="333227"/>
          </a:xfrm>
          <a:prstGeom prst="rect">
            <a:avLst/>
          </a:prstGeom>
          <a:solidFill>
            <a:srgbClr val="FFFFFF">
              <a:alpha val="47843"/>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a:t>EC</a:t>
            </a:r>
          </a:p>
        </p:txBody>
      </p:sp>
      <p:sp>
        <p:nvSpPr>
          <p:cNvPr id="3" name="Slide Number Placeholder 2">
            <a:extLst>
              <a:ext uri="{FF2B5EF4-FFF2-40B4-BE49-F238E27FC236}">
                <a16:creationId xmlns:a16="http://schemas.microsoft.com/office/drawing/2014/main" id="{F54F53F1-C9DC-D7FC-B87A-C4C8820303CB}"/>
              </a:ext>
            </a:extLst>
          </p:cNvPr>
          <p:cNvSpPr>
            <a:spLocks noGrp="1"/>
          </p:cNvSpPr>
          <p:nvPr>
            <p:ph type="sldNum" sz="quarter" idx="12"/>
          </p:nvPr>
        </p:nvSpPr>
        <p:spPr/>
        <p:txBody>
          <a:bodyPr/>
          <a:lstStyle/>
          <a:p>
            <a:fld id="{E9F7B2C0-869E-E348-AB17-651B959D809F}" type="slidenum">
              <a:rPr lang="en-US" smtClean="0"/>
              <a:t>5</a:t>
            </a:fld>
            <a:endParaRPr lang="en-US"/>
          </a:p>
        </p:txBody>
      </p:sp>
      <p:sp>
        <p:nvSpPr>
          <p:cNvPr id="5" name="Content Placeholder 8">
            <a:extLst>
              <a:ext uri="{FF2B5EF4-FFF2-40B4-BE49-F238E27FC236}">
                <a16:creationId xmlns:a16="http://schemas.microsoft.com/office/drawing/2014/main" id="{92DD9D6A-6687-839F-EAEE-BB664080F648}"/>
              </a:ext>
            </a:extLst>
          </p:cNvPr>
          <p:cNvSpPr txBox="1">
            <a:spLocks/>
          </p:cNvSpPr>
          <p:nvPr/>
        </p:nvSpPr>
        <p:spPr>
          <a:xfrm>
            <a:off x="11162818" y="578286"/>
            <a:ext cx="1003056" cy="531540"/>
          </a:xfrm>
          <a:prstGeom prst="rect">
            <a:avLst/>
          </a:prstGeom>
          <a:solidFill>
            <a:srgbClr val="FFFFFF">
              <a:alpha val="47843"/>
            </a:srgb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dirty="0"/>
              <a:t>Blowing Snow</a:t>
            </a:r>
          </a:p>
        </p:txBody>
      </p:sp>
      <p:sp>
        <p:nvSpPr>
          <p:cNvPr id="6" name="TextBox 5">
            <a:extLst>
              <a:ext uri="{FF2B5EF4-FFF2-40B4-BE49-F238E27FC236}">
                <a16:creationId xmlns:a16="http://schemas.microsoft.com/office/drawing/2014/main" id="{7AA04BF6-8644-A60A-8385-59E2B1F84ABE}"/>
              </a:ext>
            </a:extLst>
          </p:cNvPr>
          <p:cNvSpPr txBox="1"/>
          <p:nvPr/>
        </p:nvSpPr>
        <p:spPr>
          <a:xfrm>
            <a:off x="7507885" y="484845"/>
            <a:ext cx="3512139" cy="707886"/>
          </a:xfrm>
          <a:prstGeom prst="rect">
            <a:avLst/>
          </a:prstGeom>
          <a:noFill/>
        </p:spPr>
        <p:txBody>
          <a:bodyPr wrap="square" rtlCol="0">
            <a:spAutoFit/>
          </a:bodyPr>
          <a:lstStyle/>
          <a:p>
            <a:r>
              <a:rPr lang="en-US" sz="2000" b="1" dirty="0"/>
              <a:t>Daily sublimation </a:t>
            </a:r>
          </a:p>
          <a:p>
            <a:r>
              <a:rPr lang="en-US" sz="2000" b="1" dirty="0"/>
              <a:t>(mm SWE)</a:t>
            </a:r>
          </a:p>
        </p:txBody>
      </p:sp>
      <p:sp>
        <p:nvSpPr>
          <p:cNvPr id="7" name="TextBox 6">
            <a:extLst>
              <a:ext uri="{FF2B5EF4-FFF2-40B4-BE49-F238E27FC236}">
                <a16:creationId xmlns:a16="http://schemas.microsoft.com/office/drawing/2014/main" id="{2446F866-635D-2777-3BCE-1C4A7334464F}"/>
              </a:ext>
            </a:extLst>
          </p:cNvPr>
          <p:cNvSpPr txBox="1"/>
          <p:nvPr/>
        </p:nvSpPr>
        <p:spPr>
          <a:xfrm>
            <a:off x="8085993" y="5776923"/>
            <a:ext cx="3512139" cy="707886"/>
          </a:xfrm>
          <a:prstGeom prst="rect">
            <a:avLst/>
          </a:prstGeom>
          <a:noFill/>
        </p:spPr>
        <p:txBody>
          <a:bodyPr wrap="square" rtlCol="0">
            <a:spAutoFit/>
          </a:bodyPr>
          <a:lstStyle/>
          <a:p>
            <a:r>
              <a:rPr lang="en-US" sz="2000" b="1" dirty="0"/>
              <a:t>Seasonal cumulative sublimation (mm SWE)</a:t>
            </a:r>
          </a:p>
        </p:txBody>
      </p:sp>
      <p:sp>
        <p:nvSpPr>
          <p:cNvPr id="8" name="Content Placeholder 8">
            <a:extLst>
              <a:ext uri="{FF2B5EF4-FFF2-40B4-BE49-F238E27FC236}">
                <a16:creationId xmlns:a16="http://schemas.microsoft.com/office/drawing/2014/main" id="{C6A6560D-DF5F-2A0E-335C-1D75886CA629}"/>
              </a:ext>
            </a:extLst>
          </p:cNvPr>
          <p:cNvSpPr txBox="1">
            <a:spLocks/>
          </p:cNvSpPr>
          <p:nvPr/>
        </p:nvSpPr>
        <p:spPr>
          <a:xfrm rot="20682515">
            <a:off x="375117" y="4709105"/>
            <a:ext cx="2719399" cy="1973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1"/>
                </a:solidFill>
              </a:rPr>
              <a:t>Sublimation cannot account for missing CO river water?</a:t>
            </a:r>
          </a:p>
        </p:txBody>
      </p:sp>
      <p:sp>
        <p:nvSpPr>
          <p:cNvPr id="9" name="TextBox 8">
            <a:extLst>
              <a:ext uri="{FF2B5EF4-FFF2-40B4-BE49-F238E27FC236}">
                <a16:creationId xmlns:a16="http://schemas.microsoft.com/office/drawing/2014/main" id="{909C0D55-D161-0C52-15C5-D17310131660}"/>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909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DC943B-5D03-969D-ABE9-8B0477B0ABB3}"/>
              </a:ext>
            </a:extLst>
          </p:cNvPr>
          <p:cNvGrpSpPr/>
          <p:nvPr/>
        </p:nvGrpSpPr>
        <p:grpSpPr>
          <a:xfrm>
            <a:off x="6096000" y="1389338"/>
            <a:ext cx="5816073" cy="5468661"/>
            <a:chOff x="6219568" y="1389338"/>
            <a:chExt cx="5816073" cy="5468661"/>
          </a:xfrm>
        </p:grpSpPr>
        <p:pic>
          <p:nvPicPr>
            <p:cNvPr id="8" name="Picture 7">
              <a:extLst>
                <a:ext uri="{FF2B5EF4-FFF2-40B4-BE49-F238E27FC236}">
                  <a16:creationId xmlns:a16="http://schemas.microsoft.com/office/drawing/2014/main" id="{C5720BBC-ACE2-71B4-3560-AC2BADAEC2AB}"/>
                </a:ext>
              </a:extLst>
            </p:cNvPr>
            <p:cNvPicPr>
              <a:picLocks noChangeAspect="1"/>
            </p:cNvPicPr>
            <p:nvPr/>
          </p:nvPicPr>
          <p:blipFill>
            <a:blip r:embed="rId3"/>
            <a:stretch>
              <a:fillRect/>
            </a:stretch>
          </p:blipFill>
          <p:spPr>
            <a:xfrm>
              <a:off x="6219568" y="1389338"/>
              <a:ext cx="5634938" cy="5468661"/>
            </a:xfrm>
            <a:prstGeom prst="rect">
              <a:avLst/>
            </a:prstGeom>
          </p:spPr>
        </p:pic>
        <p:sp>
          <p:nvSpPr>
            <p:cNvPr id="4" name="TextBox 3">
              <a:extLst>
                <a:ext uri="{FF2B5EF4-FFF2-40B4-BE49-F238E27FC236}">
                  <a16:creationId xmlns:a16="http://schemas.microsoft.com/office/drawing/2014/main" id="{B686A8B4-1EF4-0A3A-8DA2-08A2BAD3F55F}"/>
                </a:ext>
              </a:extLst>
            </p:cNvPr>
            <p:cNvSpPr txBox="1"/>
            <p:nvPr/>
          </p:nvSpPr>
          <p:spPr>
            <a:xfrm>
              <a:off x="8440465" y="4025348"/>
              <a:ext cx="1974574" cy="307777"/>
            </a:xfrm>
            <a:prstGeom prst="rect">
              <a:avLst/>
            </a:prstGeom>
            <a:noFill/>
          </p:spPr>
          <p:txBody>
            <a:bodyPr wrap="square" rtlCol="0">
              <a:spAutoFit/>
            </a:bodyPr>
            <a:lstStyle/>
            <a:p>
              <a:r>
                <a:rPr lang="en-US" sz="1400" dirty="0">
                  <a:solidFill>
                    <a:srgbClr val="AFAFAF"/>
                  </a:solidFill>
                </a:rPr>
                <a:t>MOST Ensemble</a:t>
              </a:r>
            </a:p>
          </p:txBody>
        </p:sp>
        <p:sp>
          <p:nvSpPr>
            <p:cNvPr id="7" name="TextBox 6">
              <a:extLst>
                <a:ext uri="{FF2B5EF4-FFF2-40B4-BE49-F238E27FC236}">
                  <a16:creationId xmlns:a16="http://schemas.microsoft.com/office/drawing/2014/main" id="{9CAF9080-0A4D-D5F4-FDAA-F4308C3B07EB}"/>
                </a:ext>
              </a:extLst>
            </p:cNvPr>
            <p:cNvSpPr txBox="1"/>
            <p:nvPr/>
          </p:nvSpPr>
          <p:spPr>
            <a:xfrm>
              <a:off x="10290393" y="5468662"/>
              <a:ext cx="1745248" cy="523220"/>
            </a:xfrm>
            <a:prstGeom prst="rect">
              <a:avLst/>
            </a:prstGeom>
            <a:noFill/>
          </p:spPr>
          <p:txBody>
            <a:bodyPr wrap="square" rtlCol="0">
              <a:spAutoFit/>
            </a:bodyPr>
            <a:lstStyle/>
            <a:p>
              <a:r>
                <a:rPr lang="en-US" sz="1400" dirty="0">
                  <a:solidFill>
                    <a:srgbClr val="4BAC4B"/>
                  </a:solidFill>
                </a:rPr>
                <a:t>SOS EC measurements</a:t>
              </a:r>
            </a:p>
          </p:txBody>
        </p:sp>
      </p:grpSp>
      <p:sp>
        <p:nvSpPr>
          <p:cNvPr id="15" name="Title 1">
            <a:extLst>
              <a:ext uri="{FF2B5EF4-FFF2-40B4-BE49-F238E27FC236}">
                <a16:creationId xmlns:a16="http://schemas.microsoft.com/office/drawing/2014/main" id="{9E79CE90-7BFC-93F7-FE29-CD3E573742E3}"/>
              </a:ext>
            </a:extLst>
          </p:cNvPr>
          <p:cNvSpPr txBox="1">
            <a:spLocks/>
          </p:cNvSpPr>
          <p:nvPr/>
        </p:nvSpPr>
        <p:spPr>
          <a:xfrm>
            <a:off x="584200" y="365125"/>
            <a:ext cx="5623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Modeling seasonal cumulative sublimation</a:t>
            </a:r>
            <a:endParaRPr lang="en-US" sz="3600" baseline="30000" dirty="0"/>
          </a:p>
        </p:txBody>
      </p:sp>
      <p:cxnSp>
        <p:nvCxnSpPr>
          <p:cNvPr id="5" name="Straight Arrow Connector 4">
            <a:extLst>
              <a:ext uri="{FF2B5EF4-FFF2-40B4-BE49-F238E27FC236}">
                <a16:creationId xmlns:a16="http://schemas.microsoft.com/office/drawing/2014/main" id="{1FA09A95-17D4-3647-5B5A-BB8CEF49E190}"/>
              </a:ext>
            </a:extLst>
          </p:cNvPr>
          <p:cNvCxnSpPr>
            <a:cxnSpLocks/>
          </p:cNvCxnSpPr>
          <p:nvPr/>
        </p:nvCxnSpPr>
        <p:spPr>
          <a:xfrm flipH="1">
            <a:off x="11718238" y="4864100"/>
            <a:ext cx="473762"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F1BC3B-F4FE-EEE8-B429-00ADD6D600FE}"/>
              </a:ext>
            </a:extLst>
          </p:cNvPr>
          <p:cNvCxnSpPr>
            <a:cxnSpLocks/>
          </p:cNvCxnSpPr>
          <p:nvPr/>
        </p:nvCxnSpPr>
        <p:spPr>
          <a:xfrm flipH="1">
            <a:off x="11675192" y="1787525"/>
            <a:ext cx="473762"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8">
            <a:extLst>
              <a:ext uri="{FF2B5EF4-FFF2-40B4-BE49-F238E27FC236}">
                <a16:creationId xmlns:a16="http://schemas.microsoft.com/office/drawing/2014/main" id="{E8E7EF5E-2E88-76A2-9A86-477192AABB5E}"/>
              </a:ext>
            </a:extLst>
          </p:cNvPr>
          <p:cNvSpPr txBox="1">
            <a:spLocks/>
          </p:cNvSpPr>
          <p:nvPr/>
        </p:nvSpPr>
        <p:spPr>
          <a:xfrm>
            <a:off x="11610496" y="4220887"/>
            <a:ext cx="614658" cy="120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1">
                    <a:lumMod val="50000"/>
                    <a:lumOff val="50000"/>
                  </a:schemeClr>
                </a:solidFill>
              </a:rPr>
              <a:t>Min model run 33.7mm</a:t>
            </a:r>
          </a:p>
        </p:txBody>
      </p:sp>
      <p:sp>
        <p:nvSpPr>
          <p:cNvPr id="14" name="Content Placeholder 8">
            <a:extLst>
              <a:ext uri="{FF2B5EF4-FFF2-40B4-BE49-F238E27FC236}">
                <a16:creationId xmlns:a16="http://schemas.microsoft.com/office/drawing/2014/main" id="{5FFE08E6-5AB0-27A8-EF7F-7C4009E44B7B}"/>
              </a:ext>
            </a:extLst>
          </p:cNvPr>
          <p:cNvSpPr txBox="1">
            <a:spLocks/>
          </p:cNvSpPr>
          <p:nvPr/>
        </p:nvSpPr>
        <p:spPr>
          <a:xfrm>
            <a:off x="11627671" y="1795843"/>
            <a:ext cx="614658" cy="120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1">
                    <a:lumMod val="50000"/>
                    <a:lumOff val="50000"/>
                  </a:schemeClr>
                </a:solidFill>
              </a:rPr>
              <a:t>max model run 149mm</a:t>
            </a:r>
          </a:p>
        </p:txBody>
      </p:sp>
      <p:sp>
        <p:nvSpPr>
          <p:cNvPr id="28" name="Slide Number Placeholder 27">
            <a:extLst>
              <a:ext uri="{FF2B5EF4-FFF2-40B4-BE49-F238E27FC236}">
                <a16:creationId xmlns:a16="http://schemas.microsoft.com/office/drawing/2014/main" id="{49324040-DCFD-0EBE-9B2E-E8F680C4E70C}"/>
              </a:ext>
            </a:extLst>
          </p:cNvPr>
          <p:cNvSpPr>
            <a:spLocks noGrp="1"/>
          </p:cNvSpPr>
          <p:nvPr>
            <p:ph type="sldNum" sz="quarter" idx="12"/>
          </p:nvPr>
        </p:nvSpPr>
        <p:spPr>
          <a:xfrm>
            <a:off x="8524872" y="6356350"/>
            <a:ext cx="2743200" cy="365125"/>
          </a:xfrm>
        </p:spPr>
        <p:txBody>
          <a:bodyPr/>
          <a:lstStyle/>
          <a:p>
            <a:fld id="{E9F7B2C0-869E-E348-AB17-651B959D809F}" type="slidenum">
              <a:rPr lang="en-US" smtClean="0"/>
              <a:t>6</a:t>
            </a:fld>
            <a:endParaRPr lang="en-US" dirty="0"/>
          </a:p>
        </p:txBody>
      </p:sp>
      <p:sp>
        <p:nvSpPr>
          <p:cNvPr id="2" name="Content Placeholder 8">
            <a:extLst>
              <a:ext uri="{FF2B5EF4-FFF2-40B4-BE49-F238E27FC236}">
                <a16:creationId xmlns:a16="http://schemas.microsoft.com/office/drawing/2014/main" id="{D8CB7F6D-B00A-2D76-F52B-D16BC1BD6C91}"/>
              </a:ext>
            </a:extLst>
          </p:cNvPr>
          <p:cNvSpPr txBox="1">
            <a:spLocks/>
          </p:cNvSpPr>
          <p:nvPr/>
        </p:nvSpPr>
        <p:spPr>
          <a:xfrm>
            <a:off x="838199" y="1838326"/>
            <a:ext cx="5480319" cy="32623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“offline” turbulence method  (</a:t>
            </a:r>
            <a:r>
              <a:rPr lang="en-US" dirty="0" err="1"/>
              <a:t>Monin</a:t>
            </a:r>
            <a:r>
              <a:rPr lang="en-US" dirty="0"/>
              <a:t> </a:t>
            </a:r>
            <a:r>
              <a:rPr lang="en-US" dirty="0" err="1"/>
              <a:t>Obukhov</a:t>
            </a:r>
            <a:r>
              <a:rPr lang="en-US" dirty="0"/>
              <a:t> Similarity Theory) to run model ensemble (n=240) </a:t>
            </a:r>
            <a:r>
              <a:rPr lang="en-US" sz="2000" dirty="0"/>
              <a:t>(</a:t>
            </a:r>
            <a:r>
              <a:rPr lang="en-US" sz="2000" dirty="0" err="1"/>
              <a:t>Lapo</a:t>
            </a:r>
            <a:r>
              <a:rPr lang="en-US" sz="2000" dirty="0"/>
              <a:t>, 2018) </a:t>
            </a:r>
          </a:p>
          <a:p>
            <a:pPr lvl="1"/>
            <a:r>
              <a:rPr lang="en-US" sz="1800" dirty="0"/>
              <a:t>Many different stability functions</a:t>
            </a:r>
          </a:p>
          <a:p>
            <a:pPr lvl="1"/>
            <a:r>
              <a:rPr lang="en-US" sz="1800" dirty="0"/>
              <a:t>Range of z</a:t>
            </a:r>
            <a:r>
              <a:rPr lang="en-US" sz="1800" baseline="-25000" dirty="0"/>
              <a:t>0</a:t>
            </a:r>
            <a:r>
              <a:rPr lang="en-US" sz="1800" dirty="0"/>
              <a:t>, 1e-5 to 1e-3</a:t>
            </a:r>
          </a:p>
          <a:p>
            <a:pPr lvl="1"/>
            <a:r>
              <a:rPr lang="en-US" sz="1800" dirty="0"/>
              <a:t>Multiple surface temperature measurements</a:t>
            </a:r>
          </a:p>
          <a:p>
            <a:r>
              <a:rPr lang="en-US" dirty="0"/>
              <a:t>Models estimate between 5 – 21% of winter precipitation (702mm)</a:t>
            </a:r>
          </a:p>
        </p:txBody>
      </p:sp>
      <p:sp>
        <p:nvSpPr>
          <p:cNvPr id="3" name="TextBox 2">
            <a:extLst>
              <a:ext uri="{FF2B5EF4-FFF2-40B4-BE49-F238E27FC236}">
                <a16:creationId xmlns:a16="http://schemas.microsoft.com/office/drawing/2014/main" id="{BFCD23A7-86C7-058E-8A85-2115CCF56E41}"/>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055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DC943B-5D03-969D-ABE9-8B0477B0ABB3}"/>
              </a:ext>
            </a:extLst>
          </p:cNvPr>
          <p:cNvGrpSpPr/>
          <p:nvPr/>
        </p:nvGrpSpPr>
        <p:grpSpPr>
          <a:xfrm>
            <a:off x="6096000" y="1389338"/>
            <a:ext cx="5816073" cy="5468661"/>
            <a:chOff x="6219568" y="1389338"/>
            <a:chExt cx="5816073" cy="5468661"/>
          </a:xfrm>
        </p:grpSpPr>
        <p:pic>
          <p:nvPicPr>
            <p:cNvPr id="8" name="Picture 7">
              <a:extLst>
                <a:ext uri="{FF2B5EF4-FFF2-40B4-BE49-F238E27FC236}">
                  <a16:creationId xmlns:a16="http://schemas.microsoft.com/office/drawing/2014/main" id="{C5720BBC-ACE2-71B4-3560-AC2BADAEC2AB}"/>
                </a:ext>
              </a:extLst>
            </p:cNvPr>
            <p:cNvPicPr>
              <a:picLocks noChangeAspect="1"/>
            </p:cNvPicPr>
            <p:nvPr/>
          </p:nvPicPr>
          <p:blipFill>
            <a:blip r:embed="rId3"/>
            <a:stretch>
              <a:fillRect/>
            </a:stretch>
          </p:blipFill>
          <p:spPr>
            <a:xfrm>
              <a:off x="6219568" y="1389338"/>
              <a:ext cx="5634938" cy="5468661"/>
            </a:xfrm>
            <a:prstGeom prst="rect">
              <a:avLst/>
            </a:prstGeom>
          </p:spPr>
        </p:pic>
        <p:sp>
          <p:nvSpPr>
            <p:cNvPr id="4" name="TextBox 3">
              <a:extLst>
                <a:ext uri="{FF2B5EF4-FFF2-40B4-BE49-F238E27FC236}">
                  <a16:creationId xmlns:a16="http://schemas.microsoft.com/office/drawing/2014/main" id="{B686A8B4-1EF4-0A3A-8DA2-08A2BAD3F55F}"/>
                </a:ext>
              </a:extLst>
            </p:cNvPr>
            <p:cNvSpPr txBox="1"/>
            <p:nvPr/>
          </p:nvSpPr>
          <p:spPr>
            <a:xfrm>
              <a:off x="8440465" y="4025348"/>
              <a:ext cx="1974574" cy="307777"/>
            </a:xfrm>
            <a:prstGeom prst="rect">
              <a:avLst/>
            </a:prstGeom>
            <a:noFill/>
          </p:spPr>
          <p:txBody>
            <a:bodyPr wrap="square" rtlCol="0">
              <a:spAutoFit/>
            </a:bodyPr>
            <a:lstStyle/>
            <a:p>
              <a:r>
                <a:rPr lang="en-US" sz="1400" dirty="0">
                  <a:solidFill>
                    <a:srgbClr val="AFAFAF"/>
                  </a:solidFill>
                </a:rPr>
                <a:t>MOST Ensemble</a:t>
              </a:r>
            </a:p>
          </p:txBody>
        </p:sp>
        <p:sp>
          <p:nvSpPr>
            <p:cNvPr id="7" name="TextBox 6">
              <a:extLst>
                <a:ext uri="{FF2B5EF4-FFF2-40B4-BE49-F238E27FC236}">
                  <a16:creationId xmlns:a16="http://schemas.microsoft.com/office/drawing/2014/main" id="{9CAF9080-0A4D-D5F4-FDAA-F4308C3B07EB}"/>
                </a:ext>
              </a:extLst>
            </p:cNvPr>
            <p:cNvSpPr txBox="1"/>
            <p:nvPr/>
          </p:nvSpPr>
          <p:spPr>
            <a:xfrm>
              <a:off x="10290393" y="5468662"/>
              <a:ext cx="1745248" cy="523220"/>
            </a:xfrm>
            <a:prstGeom prst="rect">
              <a:avLst/>
            </a:prstGeom>
            <a:noFill/>
          </p:spPr>
          <p:txBody>
            <a:bodyPr wrap="square" rtlCol="0">
              <a:spAutoFit/>
            </a:bodyPr>
            <a:lstStyle/>
            <a:p>
              <a:r>
                <a:rPr lang="en-US" sz="1400" dirty="0">
                  <a:solidFill>
                    <a:srgbClr val="4BAC4B"/>
                  </a:solidFill>
                </a:rPr>
                <a:t>SOS EC measurements</a:t>
              </a:r>
            </a:p>
          </p:txBody>
        </p:sp>
      </p:grpSp>
      <p:sp>
        <p:nvSpPr>
          <p:cNvPr id="15" name="Title 1">
            <a:extLst>
              <a:ext uri="{FF2B5EF4-FFF2-40B4-BE49-F238E27FC236}">
                <a16:creationId xmlns:a16="http://schemas.microsoft.com/office/drawing/2014/main" id="{9E79CE90-7BFC-93F7-FE29-CD3E573742E3}"/>
              </a:ext>
            </a:extLst>
          </p:cNvPr>
          <p:cNvSpPr txBox="1">
            <a:spLocks/>
          </p:cNvSpPr>
          <p:nvPr/>
        </p:nvSpPr>
        <p:spPr>
          <a:xfrm>
            <a:off x="584200" y="365125"/>
            <a:ext cx="5623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Modeling seasonal cumulative sublimation</a:t>
            </a:r>
            <a:endParaRPr lang="en-US" sz="3600" baseline="30000" dirty="0"/>
          </a:p>
        </p:txBody>
      </p:sp>
      <p:cxnSp>
        <p:nvCxnSpPr>
          <p:cNvPr id="5" name="Straight Arrow Connector 4">
            <a:extLst>
              <a:ext uri="{FF2B5EF4-FFF2-40B4-BE49-F238E27FC236}">
                <a16:creationId xmlns:a16="http://schemas.microsoft.com/office/drawing/2014/main" id="{1FA09A95-17D4-3647-5B5A-BB8CEF49E190}"/>
              </a:ext>
            </a:extLst>
          </p:cNvPr>
          <p:cNvCxnSpPr>
            <a:cxnSpLocks/>
          </p:cNvCxnSpPr>
          <p:nvPr/>
        </p:nvCxnSpPr>
        <p:spPr>
          <a:xfrm flipH="1">
            <a:off x="11718238" y="4864100"/>
            <a:ext cx="473762"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F1BC3B-F4FE-EEE8-B429-00ADD6D600FE}"/>
              </a:ext>
            </a:extLst>
          </p:cNvPr>
          <p:cNvCxnSpPr>
            <a:cxnSpLocks/>
          </p:cNvCxnSpPr>
          <p:nvPr/>
        </p:nvCxnSpPr>
        <p:spPr>
          <a:xfrm flipH="1">
            <a:off x="11675192" y="1787525"/>
            <a:ext cx="473762"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8">
            <a:extLst>
              <a:ext uri="{FF2B5EF4-FFF2-40B4-BE49-F238E27FC236}">
                <a16:creationId xmlns:a16="http://schemas.microsoft.com/office/drawing/2014/main" id="{E8E7EF5E-2E88-76A2-9A86-477192AABB5E}"/>
              </a:ext>
            </a:extLst>
          </p:cNvPr>
          <p:cNvSpPr txBox="1">
            <a:spLocks/>
          </p:cNvSpPr>
          <p:nvPr/>
        </p:nvSpPr>
        <p:spPr>
          <a:xfrm>
            <a:off x="11610496" y="4220887"/>
            <a:ext cx="614658" cy="120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1">
                    <a:lumMod val="50000"/>
                    <a:lumOff val="50000"/>
                  </a:schemeClr>
                </a:solidFill>
              </a:rPr>
              <a:t>Min model run 33.7mm</a:t>
            </a:r>
          </a:p>
        </p:txBody>
      </p:sp>
      <p:sp>
        <p:nvSpPr>
          <p:cNvPr id="14" name="Content Placeholder 8">
            <a:extLst>
              <a:ext uri="{FF2B5EF4-FFF2-40B4-BE49-F238E27FC236}">
                <a16:creationId xmlns:a16="http://schemas.microsoft.com/office/drawing/2014/main" id="{5FFE08E6-5AB0-27A8-EF7F-7C4009E44B7B}"/>
              </a:ext>
            </a:extLst>
          </p:cNvPr>
          <p:cNvSpPr txBox="1">
            <a:spLocks/>
          </p:cNvSpPr>
          <p:nvPr/>
        </p:nvSpPr>
        <p:spPr>
          <a:xfrm>
            <a:off x="11627671" y="1795843"/>
            <a:ext cx="614658" cy="1209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1">
                    <a:lumMod val="50000"/>
                    <a:lumOff val="50000"/>
                  </a:schemeClr>
                </a:solidFill>
              </a:rPr>
              <a:t>max model run 149mm</a:t>
            </a:r>
          </a:p>
        </p:txBody>
      </p:sp>
      <p:sp>
        <p:nvSpPr>
          <p:cNvPr id="18" name="Right Brace 17">
            <a:extLst>
              <a:ext uri="{FF2B5EF4-FFF2-40B4-BE49-F238E27FC236}">
                <a16:creationId xmlns:a16="http://schemas.microsoft.com/office/drawing/2014/main" id="{9317125B-68C8-81C1-F622-21083BD1102E}"/>
              </a:ext>
            </a:extLst>
          </p:cNvPr>
          <p:cNvSpPr/>
          <p:nvPr/>
        </p:nvSpPr>
        <p:spPr>
          <a:xfrm flipH="1">
            <a:off x="10423639" y="3005518"/>
            <a:ext cx="369839" cy="176700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B7DA70CF-2054-46FD-3172-0E780C9FDC01}"/>
              </a:ext>
            </a:extLst>
          </p:cNvPr>
          <p:cNvSpPr/>
          <p:nvPr/>
        </p:nvSpPr>
        <p:spPr>
          <a:xfrm flipH="1">
            <a:off x="10844693" y="2591517"/>
            <a:ext cx="369839" cy="1767008"/>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09628D7E-A35F-DA90-2E9A-F0C6892D2AD3}"/>
              </a:ext>
            </a:extLst>
          </p:cNvPr>
          <p:cNvSpPr/>
          <p:nvPr/>
        </p:nvSpPr>
        <p:spPr>
          <a:xfrm flipH="1">
            <a:off x="11241233" y="1825624"/>
            <a:ext cx="369839" cy="1958975"/>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8778F977-0C60-9FD8-A553-E1F7A98C1153}"/>
              </a:ext>
            </a:extLst>
          </p:cNvPr>
          <p:cNvSpPr txBox="1"/>
          <p:nvPr/>
        </p:nvSpPr>
        <p:spPr>
          <a:xfrm rot="19800000">
            <a:off x="10865851" y="1879990"/>
            <a:ext cx="1075318" cy="369332"/>
          </a:xfrm>
          <a:prstGeom prst="rect">
            <a:avLst/>
          </a:prstGeom>
          <a:noFill/>
        </p:spPr>
        <p:txBody>
          <a:bodyPr wrap="square" rtlCol="0">
            <a:spAutoFit/>
          </a:bodyPr>
          <a:lstStyle/>
          <a:p>
            <a:r>
              <a:rPr lang="en-US" dirty="0"/>
              <a:t>Z</a:t>
            </a:r>
            <a:r>
              <a:rPr lang="en-US" baseline="-25000" dirty="0"/>
              <a:t>0</a:t>
            </a:r>
            <a:r>
              <a:rPr lang="en-US" dirty="0"/>
              <a:t>=1e-3</a:t>
            </a:r>
          </a:p>
        </p:txBody>
      </p:sp>
      <p:sp>
        <p:nvSpPr>
          <p:cNvPr id="22" name="TextBox 21">
            <a:extLst>
              <a:ext uri="{FF2B5EF4-FFF2-40B4-BE49-F238E27FC236}">
                <a16:creationId xmlns:a16="http://schemas.microsoft.com/office/drawing/2014/main" id="{AFDA6A97-624C-15E0-7CFC-7BA77EDD70BF}"/>
              </a:ext>
            </a:extLst>
          </p:cNvPr>
          <p:cNvSpPr txBox="1"/>
          <p:nvPr/>
        </p:nvSpPr>
        <p:spPr>
          <a:xfrm rot="19800000">
            <a:off x="10495147" y="2914483"/>
            <a:ext cx="1075318" cy="369332"/>
          </a:xfrm>
          <a:prstGeom prst="rect">
            <a:avLst/>
          </a:prstGeom>
          <a:noFill/>
        </p:spPr>
        <p:txBody>
          <a:bodyPr wrap="square" rtlCol="0">
            <a:spAutoFit/>
          </a:bodyPr>
          <a:lstStyle/>
          <a:p>
            <a:r>
              <a:rPr lang="en-US" dirty="0"/>
              <a:t>Z</a:t>
            </a:r>
            <a:r>
              <a:rPr lang="en-US" baseline="-25000" dirty="0"/>
              <a:t>0</a:t>
            </a:r>
            <a:r>
              <a:rPr lang="en-US" dirty="0"/>
              <a:t>=1e-4</a:t>
            </a:r>
          </a:p>
        </p:txBody>
      </p:sp>
      <p:sp>
        <p:nvSpPr>
          <p:cNvPr id="23" name="TextBox 22">
            <a:extLst>
              <a:ext uri="{FF2B5EF4-FFF2-40B4-BE49-F238E27FC236}">
                <a16:creationId xmlns:a16="http://schemas.microsoft.com/office/drawing/2014/main" id="{98D1BCEF-1505-E21A-DC84-F8D038579158}"/>
              </a:ext>
            </a:extLst>
          </p:cNvPr>
          <p:cNvSpPr txBox="1"/>
          <p:nvPr/>
        </p:nvSpPr>
        <p:spPr>
          <a:xfrm rot="19800000">
            <a:off x="9984343" y="3948769"/>
            <a:ext cx="1075318" cy="369332"/>
          </a:xfrm>
          <a:prstGeom prst="rect">
            <a:avLst/>
          </a:prstGeom>
          <a:noFill/>
        </p:spPr>
        <p:txBody>
          <a:bodyPr wrap="square" rtlCol="0">
            <a:spAutoFit/>
          </a:bodyPr>
          <a:lstStyle/>
          <a:p>
            <a:r>
              <a:rPr lang="en-US" dirty="0"/>
              <a:t>Z</a:t>
            </a:r>
            <a:r>
              <a:rPr lang="en-US" baseline="-25000" dirty="0"/>
              <a:t>0</a:t>
            </a:r>
            <a:r>
              <a:rPr lang="en-US" dirty="0"/>
              <a:t>=1e-5</a:t>
            </a:r>
          </a:p>
        </p:txBody>
      </p:sp>
      <p:sp>
        <p:nvSpPr>
          <p:cNvPr id="16" name="Slide Number Placeholder 15">
            <a:extLst>
              <a:ext uri="{FF2B5EF4-FFF2-40B4-BE49-F238E27FC236}">
                <a16:creationId xmlns:a16="http://schemas.microsoft.com/office/drawing/2014/main" id="{4D9B565F-05D7-49CE-937B-CCECC2E1D436}"/>
              </a:ext>
            </a:extLst>
          </p:cNvPr>
          <p:cNvSpPr>
            <a:spLocks noGrp="1"/>
          </p:cNvSpPr>
          <p:nvPr>
            <p:ph type="sldNum" sz="quarter" idx="12"/>
          </p:nvPr>
        </p:nvSpPr>
        <p:spPr>
          <a:xfrm>
            <a:off x="8524872" y="6356350"/>
            <a:ext cx="2743200" cy="365125"/>
          </a:xfrm>
        </p:spPr>
        <p:txBody>
          <a:bodyPr/>
          <a:lstStyle/>
          <a:p>
            <a:fld id="{E9F7B2C0-869E-E348-AB17-651B959D809F}" type="slidenum">
              <a:rPr lang="en-US" smtClean="0"/>
              <a:t>7</a:t>
            </a:fld>
            <a:endParaRPr lang="en-US" dirty="0"/>
          </a:p>
        </p:txBody>
      </p:sp>
      <p:sp>
        <p:nvSpPr>
          <p:cNvPr id="17" name="Content Placeholder 8">
            <a:extLst>
              <a:ext uri="{FF2B5EF4-FFF2-40B4-BE49-F238E27FC236}">
                <a16:creationId xmlns:a16="http://schemas.microsoft.com/office/drawing/2014/main" id="{76532A5C-B5C3-9CD7-83ED-41E21F8D7DA4}"/>
              </a:ext>
            </a:extLst>
          </p:cNvPr>
          <p:cNvSpPr txBox="1">
            <a:spLocks/>
          </p:cNvSpPr>
          <p:nvPr/>
        </p:nvSpPr>
        <p:spPr>
          <a:xfrm>
            <a:off x="838199" y="1838325"/>
            <a:ext cx="5480319" cy="46672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“offline” turbulence method  (</a:t>
            </a:r>
            <a:r>
              <a:rPr lang="en-US" sz="2800" dirty="0" err="1"/>
              <a:t>Monin</a:t>
            </a:r>
            <a:r>
              <a:rPr lang="en-US" sz="2800" dirty="0"/>
              <a:t> </a:t>
            </a:r>
            <a:r>
              <a:rPr lang="en-US" sz="2800" dirty="0" err="1"/>
              <a:t>Obukhov</a:t>
            </a:r>
            <a:r>
              <a:rPr lang="en-US" sz="2800" dirty="0"/>
              <a:t> Similarity Theory) </a:t>
            </a:r>
            <a:r>
              <a:rPr lang="en-US" dirty="0"/>
              <a:t>to run model ensemble (n=240) </a:t>
            </a:r>
            <a:r>
              <a:rPr lang="en-US" sz="2000" dirty="0"/>
              <a:t>(</a:t>
            </a:r>
            <a:r>
              <a:rPr lang="en-US" sz="2000" dirty="0" err="1"/>
              <a:t>Lapo</a:t>
            </a:r>
            <a:r>
              <a:rPr lang="en-US" sz="2000" dirty="0"/>
              <a:t>, 2018) </a:t>
            </a:r>
          </a:p>
          <a:p>
            <a:pPr lvl="1"/>
            <a:r>
              <a:rPr lang="en-US" sz="1800" dirty="0"/>
              <a:t>Many different stability functions</a:t>
            </a:r>
          </a:p>
          <a:p>
            <a:pPr lvl="1"/>
            <a:r>
              <a:rPr lang="en-US" sz="1800" dirty="0"/>
              <a:t>Range of z</a:t>
            </a:r>
            <a:r>
              <a:rPr lang="en-US" sz="1800" baseline="-25000" dirty="0"/>
              <a:t>0</a:t>
            </a:r>
            <a:r>
              <a:rPr lang="en-US" sz="1800" dirty="0"/>
              <a:t>, 1e-5 to 1e-3</a:t>
            </a:r>
          </a:p>
          <a:p>
            <a:pPr lvl="1"/>
            <a:r>
              <a:rPr lang="en-US" sz="1800" dirty="0"/>
              <a:t>Multiple surface temperature measurements</a:t>
            </a:r>
          </a:p>
          <a:p>
            <a:r>
              <a:rPr lang="en-US" dirty="0"/>
              <a:t>Models estimate between 5 – 21% of winter precipitation (702mm)</a:t>
            </a:r>
          </a:p>
          <a:p>
            <a:r>
              <a:rPr lang="en-US" dirty="0"/>
              <a:t>Models very sensitive to z</a:t>
            </a:r>
            <a:r>
              <a:rPr lang="en-US" baseline="-25000" dirty="0"/>
              <a:t>0</a:t>
            </a:r>
            <a:r>
              <a:rPr lang="en-US" dirty="0"/>
              <a:t>, insensitive to stability function</a:t>
            </a:r>
          </a:p>
          <a:p>
            <a:r>
              <a:rPr lang="en-US" dirty="0"/>
              <a:t>Models sensitive to T</a:t>
            </a:r>
            <a:r>
              <a:rPr lang="en-US" baseline="-25000" dirty="0"/>
              <a:t>s</a:t>
            </a:r>
            <a:endParaRPr lang="en-US" dirty="0"/>
          </a:p>
        </p:txBody>
      </p:sp>
      <p:sp>
        <p:nvSpPr>
          <p:cNvPr id="2" name="TextBox 1">
            <a:extLst>
              <a:ext uri="{FF2B5EF4-FFF2-40B4-BE49-F238E27FC236}">
                <a16:creationId xmlns:a16="http://schemas.microsoft.com/office/drawing/2014/main" id="{F8E8E20E-6B54-C4DD-E7E9-56C57DF701D7}"/>
              </a:ext>
            </a:extLst>
          </p:cNvPr>
          <p:cNvSpPr txBox="1"/>
          <p:nvPr/>
        </p:nvSpPr>
        <p:spPr>
          <a:xfrm>
            <a:off x="0" y="6416357"/>
            <a:ext cx="350043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elilouis@uw.edu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4427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FEB2A-9A6C-F8E6-F419-30572D90C3F1}"/>
              </a:ext>
            </a:extLst>
          </p:cNvPr>
          <p:cNvPicPr>
            <a:picLocks noChangeAspect="1"/>
          </p:cNvPicPr>
          <p:nvPr/>
        </p:nvPicPr>
        <p:blipFill>
          <a:blip r:embed="rId3"/>
          <a:stretch>
            <a:fillRect/>
          </a:stretch>
        </p:blipFill>
        <p:spPr>
          <a:xfrm>
            <a:off x="66847" y="2831315"/>
            <a:ext cx="4019377" cy="4026684"/>
          </a:xfrm>
          <a:prstGeom prst="rect">
            <a:avLst/>
          </a:prstGeom>
        </p:spPr>
      </p:pic>
      <p:sp>
        <p:nvSpPr>
          <p:cNvPr id="23" name="Content Placeholder 8">
            <a:extLst>
              <a:ext uri="{FF2B5EF4-FFF2-40B4-BE49-F238E27FC236}">
                <a16:creationId xmlns:a16="http://schemas.microsoft.com/office/drawing/2014/main" id="{F4950EEE-C1E6-D0C4-2C48-5CEF2F4F91A6}"/>
              </a:ext>
            </a:extLst>
          </p:cNvPr>
          <p:cNvSpPr txBox="1">
            <a:spLocks/>
          </p:cNvSpPr>
          <p:nvPr/>
        </p:nvSpPr>
        <p:spPr>
          <a:xfrm>
            <a:off x="838199" y="1690688"/>
            <a:ext cx="107641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Focus on 2 model runs that (relatively) closely match measurements, varying only by surface temperature measurement used (Pyrgeometer vs LW Radiometer)</a:t>
            </a:r>
          </a:p>
        </p:txBody>
      </p:sp>
      <p:sp>
        <p:nvSpPr>
          <p:cNvPr id="7" name="Title 1">
            <a:extLst>
              <a:ext uri="{FF2B5EF4-FFF2-40B4-BE49-F238E27FC236}">
                <a16:creationId xmlns:a16="http://schemas.microsoft.com/office/drawing/2014/main" id="{112AD9F3-58D6-45D9-5A84-9C6202DABCDF}"/>
              </a:ext>
            </a:extLst>
          </p:cNvPr>
          <p:cNvSpPr txBox="1">
            <a:spLocks/>
          </p:cNvSpPr>
          <p:nvPr/>
        </p:nvSpPr>
        <p:spPr>
          <a:xfrm>
            <a:off x="584200" y="365125"/>
            <a:ext cx="5623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Modeling seasonal cumulative sublimation</a:t>
            </a:r>
            <a:endParaRPr lang="en-US" sz="3600" baseline="30000" dirty="0"/>
          </a:p>
        </p:txBody>
      </p:sp>
      <p:sp>
        <p:nvSpPr>
          <p:cNvPr id="19" name="TextBox 18">
            <a:extLst>
              <a:ext uri="{FF2B5EF4-FFF2-40B4-BE49-F238E27FC236}">
                <a16:creationId xmlns:a16="http://schemas.microsoft.com/office/drawing/2014/main" id="{8C3945C2-85A6-A2EE-0E09-7A5F8A8F0FA4}"/>
              </a:ext>
            </a:extLst>
          </p:cNvPr>
          <p:cNvSpPr txBox="1"/>
          <p:nvPr/>
        </p:nvSpPr>
        <p:spPr>
          <a:xfrm>
            <a:off x="4027965" y="3653026"/>
            <a:ext cx="1669428" cy="369332"/>
          </a:xfrm>
          <a:prstGeom prst="rect">
            <a:avLst/>
          </a:prstGeom>
          <a:noFill/>
        </p:spPr>
        <p:txBody>
          <a:bodyPr wrap="square" rtlCol="0">
            <a:spAutoFit/>
          </a:bodyPr>
          <a:lstStyle/>
          <a:p>
            <a:r>
              <a:rPr lang="en-US" dirty="0">
                <a:solidFill>
                  <a:srgbClr val="4B78A8"/>
                </a:solidFill>
              </a:rPr>
              <a:t>Pyrgeometer</a:t>
            </a:r>
          </a:p>
        </p:txBody>
      </p:sp>
      <p:sp>
        <p:nvSpPr>
          <p:cNvPr id="20" name="TextBox 19">
            <a:extLst>
              <a:ext uri="{FF2B5EF4-FFF2-40B4-BE49-F238E27FC236}">
                <a16:creationId xmlns:a16="http://schemas.microsoft.com/office/drawing/2014/main" id="{E0D8918B-1C7A-62E6-1301-0D185BB1CE72}"/>
              </a:ext>
            </a:extLst>
          </p:cNvPr>
          <p:cNvSpPr txBox="1"/>
          <p:nvPr/>
        </p:nvSpPr>
        <p:spPr>
          <a:xfrm>
            <a:off x="4001501" y="3011350"/>
            <a:ext cx="1905585" cy="369332"/>
          </a:xfrm>
          <a:prstGeom prst="rect">
            <a:avLst/>
          </a:prstGeom>
          <a:noFill/>
        </p:spPr>
        <p:txBody>
          <a:bodyPr wrap="square" rtlCol="0">
            <a:spAutoFit/>
          </a:bodyPr>
          <a:lstStyle/>
          <a:p>
            <a:r>
              <a:rPr lang="en-US" dirty="0">
                <a:solidFill>
                  <a:srgbClr val="F48418"/>
                </a:solidFill>
              </a:rPr>
              <a:t>LW radiometer</a:t>
            </a:r>
          </a:p>
        </p:txBody>
      </p:sp>
      <p:sp>
        <p:nvSpPr>
          <p:cNvPr id="29" name="TextBox 28">
            <a:extLst>
              <a:ext uri="{FF2B5EF4-FFF2-40B4-BE49-F238E27FC236}">
                <a16:creationId xmlns:a16="http://schemas.microsoft.com/office/drawing/2014/main" id="{6647E7C1-294F-6D35-AAC1-5E3B8B74D379}"/>
              </a:ext>
            </a:extLst>
          </p:cNvPr>
          <p:cNvSpPr txBox="1"/>
          <p:nvPr/>
        </p:nvSpPr>
        <p:spPr>
          <a:xfrm>
            <a:off x="584200" y="2876379"/>
            <a:ext cx="3291800" cy="1200329"/>
          </a:xfrm>
          <a:prstGeom prst="rect">
            <a:avLst/>
          </a:prstGeom>
          <a:noFill/>
        </p:spPr>
        <p:txBody>
          <a:bodyPr wrap="square" rtlCol="0">
            <a:spAutoFit/>
          </a:bodyPr>
          <a:lstStyle/>
          <a:p>
            <a:r>
              <a:rPr lang="en-US" dirty="0"/>
              <a:t>Seasonal cumulative sublimation estimated by 2 model runs, </a:t>
            </a:r>
          </a:p>
          <a:p>
            <a:r>
              <a:rPr lang="en-US" dirty="0"/>
              <a:t>varying only by the input T</a:t>
            </a:r>
            <a:r>
              <a:rPr lang="en-US" baseline="-25000" dirty="0"/>
              <a:t>s </a:t>
            </a:r>
            <a:r>
              <a:rPr lang="en-US" dirty="0"/>
              <a:t>measurement</a:t>
            </a:r>
          </a:p>
        </p:txBody>
      </p:sp>
      <p:sp>
        <p:nvSpPr>
          <p:cNvPr id="3" name="Slide Number Placeholder 2">
            <a:extLst>
              <a:ext uri="{FF2B5EF4-FFF2-40B4-BE49-F238E27FC236}">
                <a16:creationId xmlns:a16="http://schemas.microsoft.com/office/drawing/2014/main" id="{890E2DBD-F50F-82CC-B446-535112CB30FC}"/>
              </a:ext>
            </a:extLst>
          </p:cNvPr>
          <p:cNvSpPr>
            <a:spLocks noGrp="1"/>
          </p:cNvSpPr>
          <p:nvPr>
            <p:ph type="sldNum" sz="quarter" idx="12"/>
          </p:nvPr>
        </p:nvSpPr>
        <p:spPr/>
        <p:txBody>
          <a:bodyPr/>
          <a:lstStyle/>
          <a:p>
            <a:fld id="{E9F7B2C0-869E-E348-AB17-651B959D809F}" type="slidenum">
              <a:rPr lang="en-US" smtClean="0"/>
              <a:t>8</a:t>
            </a:fld>
            <a:endParaRPr lang="en-US"/>
          </a:p>
        </p:txBody>
      </p:sp>
      <p:sp>
        <p:nvSpPr>
          <p:cNvPr id="6" name="TextBox 5">
            <a:extLst>
              <a:ext uri="{FF2B5EF4-FFF2-40B4-BE49-F238E27FC236}">
                <a16:creationId xmlns:a16="http://schemas.microsoft.com/office/drawing/2014/main" id="{CC39BF57-9138-D0FC-D59C-0C8BA5F2AA34}"/>
              </a:ext>
            </a:extLst>
          </p:cNvPr>
          <p:cNvSpPr txBox="1"/>
          <p:nvPr/>
        </p:nvSpPr>
        <p:spPr>
          <a:xfrm>
            <a:off x="2853679" y="5110839"/>
            <a:ext cx="2100615" cy="369332"/>
          </a:xfrm>
          <a:prstGeom prst="rect">
            <a:avLst/>
          </a:prstGeom>
          <a:noFill/>
        </p:spPr>
        <p:txBody>
          <a:bodyPr wrap="square" rtlCol="0">
            <a:spAutoFit/>
          </a:bodyPr>
          <a:lstStyle/>
          <a:p>
            <a:r>
              <a:rPr lang="en-US" dirty="0"/>
              <a:t>SOS Measured</a:t>
            </a:r>
          </a:p>
        </p:txBody>
      </p:sp>
    </p:spTree>
    <p:extLst>
      <p:ext uri="{BB962C8B-B14F-4D97-AF65-F5344CB8AC3E}">
        <p14:creationId xmlns:p14="http://schemas.microsoft.com/office/powerpoint/2010/main" val="4293215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FEB2A-9A6C-F8E6-F419-30572D90C3F1}"/>
              </a:ext>
            </a:extLst>
          </p:cNvPr>
          <p:cNvPicPr>
            <a:picLocks noChangeAspect="1"/>
          </p:cNvPicPr>
          <p:nvPr/>
        </p:nvPicPr>
        <p:blipFill>
          <a:blip r:embed="rId3"/>
          <a:stretch>
            <a:fillRect/>
          </a:stretch>
        </p:blipFill>
        <p:spPr>
          <a:xfrm>
            <a:off x="66847" y="2831315"/>
            <a:ext cx="4019377" cy="4026684"/>
          </a:xfrm>
          <a:prstGeom prst="rect">
            <a:avLst/>
          </a:prstGeom>
        </p:spPr>
      </p:pic>
      <p:sp>
        <p:nvSpPr>
          <p:cNvPr id="7" name="Title 1">
            <a:extLst>
              <a:ext uri="{FF2B5EF4-FFF2-40B4-BE49-F238E27FC236}">
                <a16:creationId xmlns:a16="http://schemas.microsoft.com/office/drawing/2014/main" id="{112AD9F3-58D6-45D9-5A84-9C6202DABCDF}"/>
              </a:ext>
            </a:extLst>
          </p:cNvPr>
          <p:cNvSpPr txBox="1">
            <a:spLocks/>
          </p:cNvSpPr>
          <p:nvPr/>
        </p:nvSpPr>
        <p:spPr>
          <a:xfrm>
            <a:off x="584200" y="365125"/>
            <a:ext cx="56236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Modeling seasonal cumulative sublimation</a:t>
            </a:r>
            <a:endParaRPr lang="en-US" sz="3600" baseline="30000" dirty="0"/>
          </a:p>
        </p:txBody>
      </p:sp>
      <p:sp>
        <p:nvSpPr>
          <p:cNvPr id="19" name="TextBox 18">
            <a:extLst>
              <a:ext uri="{FF2B5EF4-FFF2-40B4-BE49-F238E27FC236}">
                <a16:creationId xmlns:a16="http://schemas.microsoft.com/office/drawing/2014/main" id="{8C3945C2-85A6-A2EE-0E09-7A5F8A8F0FA4}"/>
              </a:ext>
            </a:extLst>
          </p:cNvPr>
          <p:cNvSpPr txBox="1"/>
          <p:nvPr/>
        </p:nvSpPr>
        <p:spPr>
          <a:xfrm>
            <a:off x="4027965" y="3653026"/>
            <a:ext cx="1669428" cy="369332"/>
          </a:xfrm>
          <a:prstGeom prst="rect">
            <a:avLst/>
          </a:prstGeom>
          <a:noFill/>
        </p:spPr>
        <p:txBody>
          <a:bodyPr wrap="square" rtlCol="0">
            <a:spAutoFit/>
          </a:bodyPr>
          <a:lstStyle/>
          <a:p>
            <a:r>
              <a:rPr lang="en-US" dirty="0">
                <a:solidFill>
                  <a:srgbClr val="4B78A8"/>
                </a:solidFill>
              </a:rPr>
              <a:t>Pyrgeometer</a:t>
            </a:r>
          </a:p>
        </p:txBody>
      </p:sp>
      <p:sp>
        <p:nvSpPr>
          <p:cNvPr id="20" name="TextBox 19">
            <a:extLst>
              <a:ext uri="{FF2B5EF4-FFF2-40B4-BE49-F238E27FC236}">
                <a16:creationId xmlns:a16="http://schemas.microsoft.com/office/drawing/2014/main" id="{E0D8918B-1C7A-62E6-1301-0D185BB1CE72}"/>
              </a:ext>
            </a:extLst>
          </p:cNvPr>
          <p:cNvSpPr txBox="1"/>
          <p:nvPr/>
        </p:nvSpPr>
        <p:spPr>
          <a:xfrm>
            <a:off x="4001501" y="3011350"/>
            <a:ext cx="1905585" cy="369332"/>
          </a:xfrm>
          <a:prstGeom prst="rect">
            <a:avLst/>
          </a:prstGeom>
          <a:noFill/>
        </p:spPr>
        <p:txBody>
          <a:bodyPr wrap="square" rtlCol="0">
            <a:spAutoFit/>
          </a:bodyPr>
          <a:lstStyle/>
          <a:p>
            <a:r>
              <a:rPr lang="en-US" dirty="0">
                <a:solidFill>
                  <a:srgbClr val="F48418"/>
                </a:solidFill>
              </a:rPr>
              <a:t>LW radiometer</a:t>
            </a:r>
          </a:p>
        </p:txBody>
      </p:sp>
      <p:sp>
        <p:nvSpPr>
          <p:cNvPr id="29" name="TextBox 28">
            <a:extLst>
              <a:ext uri="{FF2B5EF4-FFF2-40B4-BE49-F238E27FC236}">
                <a16:creationId xmlns:a16="http://schemas.microsoft.com/office/drawing/2014/main" id="{6647E7C1-294F-6D35-AAC1-5E3B8B74D379}"/>
              </a:ext>
            </a:extLst>
          </p:cNvPr>
          <p:cNvSpPr txBox="1"/>
          <p:nvPr/>
        </p:nvSpPr>
        <p:spPr>
          <a:xfrm>
            <a:off x="584200" y="2876379"/>
            <a:ext cx="3291800" cy="1200329"/>
          </a:xfrm>
          <a:prstGeom prst="rect">
            <a:avLst/>
          </a:prstGeom>
          <a:noFill/>
        </p:spPr>
        <p:txBody>
          <a:bodyPr wrap="square" rtlCol="0">
            <a:spAutoFit/>
          </a:bodyPr>
          <a:lstStyle/>
          <a:p>
            <a:r>
              <a:rPr lang="en-US" dirty="0"/>
              <a:t>Seasonal cumulative sublimation estimated by 2 model runs, </a:t>
            </a:r>
          </a:p>
          <a:p>
            <a:r>
              <a:rPr lang="en-US" dirty="0"/>
              <a:t>varying only by the input T</a:t>
            </a:r>
            <a:r>
              <a:rPr lang="en-US" baseline="-25000" dirty="0"/>
              <a:t>s </a:t>
            </a:r>
            <a:r>
              <a:rPr lang="en-US" dirty="0"/>
              <a:t>measurement</a:t>
            </a:r>
          </a:p>
        </p:txBody>
      </p:sp>
      <p:sp>
        <p:nvSpPr>
          <p:cNvPr id="3" name="Slide Number Placeholder 2">
            <a:extLst>
              <a:ext uri="{FF2B5EF4-FFF2-40B4-BE49-F238E27FC236}">
                <a16:creationId xmlns:a16="http://schemas.microsoft.com/office/drawing/2014/main" id="{890E2DBD-F50F-82CC-B446-535112CB30FC}"/>
              </a:ext>
            </a:extLst>
          </p:cNvPr>
          <p:cNvSpPr>
            <a:spLocks noGrp="1"/>
          </p:cNvSpPr>
          <p:nvPr>
            <p:ph type="sldNum" sz="quarter" idx="12"/>
          </p:nvPr>
        </p:nvSpPr>
        <p:spPr/>
        <p:txBody>
          <a:bodyPr/>
          <a:lstStyle/>
          <a:p>
            <a:fld id="{E9F7B2C0-869E-E348-AB17-651B959D809F}" type="slidenum">
              <a:rPr lang="en-US" smtClean="0"/>
              <a:t>9</a:t>
            </a:fld>
            <a:endParaRPr lang="en-US"/>
          </a:p>
        </p:txBody>
      </p:sp>
      <p:sp>
        <p:nvSpPr>
          <p:cNvPr id="6" name="TextBox 5">
            <a:extLst>
              <a:ext uri="{FF2B5EF4-FFF2-40B4-BE49-F238E27FC236}">
                <a16:creationId xmlns:a16="http://schemas.microsoft.com/office/drawing/2014/main" id="{CC39BF57-9138-D0FC-D59C-0C8BA5F2AA34}"/>
              </a:ext>
            </a:extLst>
          </p:cNvPr>
          <p:cNvSpPr txBox="1"/>
          <p:nvPr/>
        </p:nvSpPr>
        <p:spPr>
          <a:xfrm>
            <a:off x="2853679" y="5110839"/>
            <a:ext cx="2100615" cy="369332"/>
          </a:xfrm>
          <a:prstGeom prst="rect">
            <a:avLst/>
          </a:prstGeom>
          <a:noFill/>
        </p:spPr>
        <p:txBody>
          <a:bodyPr wrap="square" rtlCol="0">
            <a:spAutoFit/>
          </a:bodyPr>
          <a:lstStyle/>
          <a:p>
            <a:r>
              <a:rPr lang="en-US" dirty="0"/>
              <a:t>SOS Measured</a:t>
            </a:r>
          </a:p>
        </p:txBody>
      </p:sp>
      <p:sp>
        <p:nvSpPr>
          <p:cNvPr id="4" name="Content Placeholder 8">
            <a:extLst>
              <a:ext uri="{FF2B5EF4-FFF2-40B4-BE49-F238E27FC236}">
                <a16:creationId xmlns:a16="http://schemas.microsoft.com/office/drawing/2014/main" id="{BA31A808-9EBB-79B0-5719-ED5515F2FAA6}"/>
              </a:ext>
            </a:extLst>
          </p:cNvPr>
          <p:cNvSpPr txBox="1">
            <a:spLocks/>
          </p:cNvSpPr>
          <p:nvPr/>
        </p:nvSpPr>
        <p:spPr>
          <a:xfrm rot="21279227">
            <a:off x="6605199" y="3608420"/>
            <a:ext cx="3205881" cy="1973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accent1"/>
                </a:solidFill>
              </a:rPr>
              <a:t>Why do surface temperatures matter?</a:t>
            </a:r>
          </a:p>
        </p:txBody>
      </p:sp>
      <p:sp>
        <p:nvSpPr>
          <p:cNvPr id="5" name="Content Placeholder 8">
            <a:extLst>
              <a:ext uri="{FF2B5EF4-FFF2-40B4-BE49-F238E27FC236}">
                <a16:creationId xmlns:a16="http://schemas.microsoft.com/office/drawing/2014/main" id="{5DB8E4CB-DEEF-60DC-6240-36A788D376B0}"/>
              </a:ext>
            </a:extLst>
          </p:cNvPr>
          <p:cNvSpPr txBox="1">
            <a:spLocks/>
          </p:cNvSpPr>
          <p:nvPr/>
        </p:nvSpPr>
        <p:spPr>
          <a:xfrm>
            <a:off x="838199" y="1690688"/>
            <a:ext cx="1076418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Focus on 2 model runs that (relatively) closely match measurements, varying only by surface temperature measurement used (Pyrgeometer vs LW Radiometer)</a:t>
            </a:r>
          </a:p>
        </p:txBody>
      </p:sp>
    </p:spTree>
    <p:extLst>
      <p:ext uri="{BB962C8B-B14F-4D97-AF65-F5344CB8AC3E}">
        <p14:creationId xmlns:p14="http://schemas.microsoft.com/office/powerpoint/2010/main" val="224953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18461</TotalTime>
  <Words>2052</Words>
  <Application>Microsoft Macintosh PowerPoint</Application>
  <PresentationFormat>Widescreen</PresentationFormat>
  <Paragraphs>265</Paragraphs>
  <Slides>19</Slides>
  <Notes>18</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 Math</vt:lpstr>
      <vt:lpstr>Helvetica Neue</vt:lpstr>
      <vt:lpstr>Times New Roman</vt:lpstr>
      <vt:lpstr>Office Theme</vt:lpstr>
      <vt:lpstr>How much snow sublimated during the Winter of 2022-2023?</vt:lpstr>
      <vt:lpstr>Research Questions</vt:lpstr>
      <vt:lpstr>Measuring seasonal cumulative sublimation</vt:lpstr>
      <vt:lpstr>Measuring seasonal cumulative sublimation</vt:lpstr>
      <vt:lpstr>Measuring seasonal cumulative sublimation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Measuring seasonal cumulative sublimation… again</vt:lpstr>
      <vt:lpstr>PowerPoint Presentation</vt:lpstr>
      <vt:lpstr>References</vt:lpstr>
      <vt:lpstr>Seasonal cumulative sublimation estimates using different surface temperature measurements (RQ3)</vt:lpstr>
      <vt:lpstr>Seasonal cumulative sublimation estimates using different surface temperature measurements (RQ3)</vt:lpstr>
      <vt:lpstr>Effect of sat vapor pressure curve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Sensitivity of modeled/predicted seasonal sublimation to model parameterizations</dc:title>
  <dc:creator>elilouis</dc:creator>
  <cp:lastModifiedBy>elilouis</cp:lastModifiedBy>
  <cp:revision>27</cp:revision>
  <cp:lastPrinted>2023-10-13T23:11:50Z</cp:lastPrinted>
  <dcterms:created xsi:type="dcterms:W3CDTF">2023-10-13T17:07:20Z</dcterms:created>
  <dcterms:modified xsi:type="dcterms:W3CDTF">2023-11-03T13:43:58Z</dcterms:modified>
</cp:coreProperties>
</file>