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0;p3" descr="Google Shape;10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3400" y="225425"/>
            <a:ext cx="819150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Google Shape;11;p3"/>
          <p:cNvSpPr/>
          <p:nvPr/>
        </p:nvSpPr>
        <p:spPr>
          <a:xfrm>
            <a:off x="0" y="6394450"/>
            <a:ext cx="9144000" cy="463550"/>
          </a:xfrm>
          <a:prstGeom prst="rect">
            <a:avLst/>
          </a:prstGeom>
          <a:solidFill>
            <a:srgbClr val="19194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600"/>
            </a:pPr>
          </a:p>
        </p:txBody>
      </p:sp>
      <p:sp>
        <p:nvSpPr>
          <p:cNvPr id="18" name="Google Shape;12;p3"/>
          <p:cNvSpPr txBox="1"/>
          <p:nvPr/>
        </p:nvSpPr>
        <p:spPr>
          <a:xfrm>
            <a:off x="1203012" y="6435725"/>
            <a:ext cx="6880850" cy="264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200">
                <a:solidFill>
                  <a:srgbClr val="B7DEE8"/>
                </a:solidFill>
              </a:defRPr>
            </a:lvl1pPr>
          </a:lstStyle>
          <a:p>
            <a:pPr/>
            <a:r>
              <a:t>EARTH AND ENVIRONMENTAL SCIENCES • LAWRENCE BERKELEY NATIONAL LABORATORY</a:t>
            </a:r>
          </a:p>
        </p:txBody>
      </p:sp>
      <p:pic>
        <p:nvPicPr>
          <p:cNvPr id="19" name="Google Shape;13;p3" descr="Google Shape;13;p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562" y="228600"/>
            <a:ext cx="3322638" cy="82232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31800" indent="-406400" algn="ctr">
              <a:spcBef>
                <a:spcPts val="600"/>
              </a:spcBef>
              <a:buClrTx/>
              <a:buSzTx/>
              <a:buFontTx/>
              <a:buNone/>
            </a:lvl1pPr>
            <a:lvl2pPr marL="972457" indent="-464457" algn="ctr">
              <a:spcBef>
                <a:spcPts val="600"/>
              </a:spcBef>
              <a:buClrTx/>
              <a:buFontTx/>
            </a:lvl2pPr>
            <a:lvl3pPr marL="1498600" indent="-508000" algn="ctr">
              <a:spcBef>
                <a:spcPts val="600"/>
              </a:spcBef>
              <a:buClrTx/>
              <a:buFontTx/>
            </a:lvl3pPr>
            <a:lvl4pPr marL="2042160" indent="-568960" algn="ctr">
              <a:spcBef>
                <a:spcPts val="600"/>
              </a:spcBef>
              <a:buClrTx/>
              <a:buFontTx/>
            </a:lvl4pPr>
            <a:lvl5pPr marL="2499360" indent="-568960" algn="ctr">
              <a:spcBef>
                <a:spcPts val="600"/>
              </a:spcBef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311699" y="593366"/>
            <a:ext cx="8520602" cy="7635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311699" y="1536633"/>
            <a:ext cx="3999902" cy="4555200"/>
          </a:xfrm>
          <a:prstGeom prst="rect">
            <a:avLst/>
          </a:prstGeom>
        </p:spPr>
        <p:txBody>
          <a:bodyPr/>
          <a:lstStyle>
            <a:lvl1pPr indent="-317500">
              <a:spcBef>
                <a:spcPts val="600"/>
              </a:spcBef>
              <a:buSzPts val="1400"/>
              <a:defRPr sz="1400"/>
            </a:lvl1pPr>
            <a:lvl2pPr marL="965200" indent="-355600">
              <a:spcBef>
                <a:spcPts val="600"/>
              </a:spcBef>
              <a:buSzPts val="1400"/>
              <a:defRPr sz="1400"/>
            </a:lvl2pPr>
            <a:lvl3pPr marL="1422400" indent="-355600">
              <a:spcBef>
                <a:spcPts val="600"/>
              </a:spcBef>
              <a:buSzPts val="1400"/>
              <a:defRPr sz="1400"/>
            </a:lvl3pPr>
            <a:lvl4pPr marL="1879600" indent="-355600">
              <a:spcBef>
                <a:spcPts val="600"/>
              </a:spcBef>
              <a:buSzPts val="1400"/>
              <a:defRPr sz="1400"/>
            </a:lvl4pPr>
            <a:lvl5pPr marL="2336800" indent="-355600">
              <a:spcBef>
                <a:spcPts val="600"/>
              </a:spcBef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Google Shape;33;g2296c31b80b_0_97"/>
          <p:cNvSpPr txBox="1"/>
          <p:nvPr>
            <p:ph type="body" sz="half" idx="21"/>
          </p:nvPr>
        </p:nvSpPr>
        <p:spPr>
          <a:xfrm>
            <a:off x="4832399" y="1536632"/>
            <a:ext cx="3999902" cy="4555202"/>
          </a:xfrm>
          <a:prstGeom prst="rect">
            <a:avLst/>
          </a:prstGeom>
        </p:spPr>
        <p:txBody>
          <a:bodyPr/>
          <a:lstStyle/>
          <a:p>
            <a:pPr indent="-317500">
              <a:spcBef>
                <a:spcPts val="600"/>
              </a:spcBef>
              <a:buSzPts val="1400"/>
              <a:defRPr sz="1400"/>
            </a:pP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8472458" y="6289855"/>
            <a:ext cx="393318" cy="380234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5"/>
          <p:cNvSpPr/>
          <p:nvPr/>
        </p:nvSpPr>
        <p:spPr>
          <a:xfrm>
            <a:off x="0" y="6394450"/>
            <a:ext cx="9144000" cy="463550"/>
          </a:xfrm>
          <a:prstGeom prst="rect">
            <a:avLst/>
          </a:prstGeom>
          <a:solidFill>
            <a:srgbClr val="19194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600"/>
            </a:pPr>
          </a:p>
        </p:txBody>
      </p:sp>
      <p:pic>
        <p:nvPicPr>
          <p:cNvPr id="3" name="Google Shape;23;p5" descr="Google Shape;23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4711" y="6362700"/>
            <a:ext cx="460376" cy="34766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24;p5"/>
          <p:cNvSpPr txBox="1"/>
          <p:nvPr/>
        </p:nvSpPr>
        <p:spPr>
          <a:xfrm>
            <a:off x="1480825" y="6435725"/>
            <a:ext cx="6325226" cy="2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100">
                <a:solidFill>
                  <a:srgbClr val="B7DEE8"/>
                </a:solidFill>
              </a:defRPr>
            </a:lvl1pPr>
          </a:lstStyle>
          <a:p>
            <a:pPr/>
            <a:r>
              <a:t>EARTH AND ENVIRONMENTAL SCIENCES • LAWRENCE BERKELEY NATIONAL LABORATORY</a:t>
            </a:r>
          </a:p>
        </p:txBody>
      </p:sp>
      <p:pic>
        <p:nvPicPr>
          <p:cNvPr id="5" name="Google Shape;25;p5" descr="Google Shape;25;p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6711" y="6351587"/>
            <a:ext cx="4191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26;p5" descr="Google Shape;26;p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" y="6477000"/>
            <a:ext cx="965200" cy="30321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/>
          <p:nvPr>
            <p:ph type="title"/>
          </p:nvPr>
        </p:nvSpPr>
        <p:spPr>
          <a:xfrm>
            <a:off x="762000" y="274636"/>
            <a:ext cx="7620000" cy="86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963385" marR="0" indent="-391885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485900" marR="0" indent="-4572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2034539" marR="0" indent="-54863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491739" marR="0" indent="-54863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948939" marR="0" indent="-54863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406140" marR="0" indent="-54864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863340" marR="0" indent="-54864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320540" marR="0" indent="-54864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WilliamRudisill@lbl.gov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40;p1"/>
          <p:cNvSpPr txBox="1"/>
          <p:nvPr>
            <p:ph type="title"/>
          </p:nvPr>
        </p:nvSpPr>
        <p:spPr>
          <a:xfrm>
            <a:off x="685800" y="1522586"/>
            <a:ext cx="7772400" cy="2679560"/>
          </a:xfrm>
          <a:prstGeom prst="rect">
            <a:avLst/>
          </a:prstGeom>
        </p:spPr>
        <p:txBody>
          <a:bodyPr/>
          <a:lstStyle/>
          <a:p>
            <a:pPr defTabSz="585215">
              <a:defRPr sz="2559"/>
            </a:pPr>
            <a:r>
              <a:t>Observed Relationships Between Daily Cycles of Radiation, Clouds, and Streamflow in the East River Watershed</a:t>
            </a:r>
          </a:p>
          <a:p>
            <a:pPr defTabSz="585215">
              <a:defRPr sz="2559"/>
            </a:pPr>
          </a:p>
          <a:p>
            <a:pPr defTabSz="585215">
              <a:defRPr sz="1792">
                <a:solidFill>
                  <a:srgbClr val="595959"/>
                </a:solidFill>
              </a:defRPr>
            </a:pPr>
            <a:r>
              <a:t> William Rudisill and Dan Feldman</a:t>
            </a:r>
          </a:p>
          <a:p>
            <a:pPr defTabSz="585215">
              <a:spcBef>
                <a:spcPts val="300"/>
              </a:spcBef>
              <a:defRPr sz="2048"/>
            </a:pPr>
            <a:endParaRPr sz="2559"/>
          </a:p>
        </p:txBody>
      </p:sp>
      <p:sp>
        <p:nvSpPr>
          <p:cNvPr id="51" name="Google Shape;41;p1"/>
          <p:cNvSpPr txBox="1"/>
          <p:nvPr>
            <p:ph type="body" sz="quarter" idx="1"/>
          </p:nvPr>
        </p:nvSpPr>
        <p:spPr>
          <a:xfrm>
            <a:off x="1371600" y="4421997"/>
            <a:ext cx="6400800" cy="1752601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sz="2800">
                <a:solidFill>
                  <a:srgbClr val="595959"/>
                </a:solidFill>
              </a:rPr>
              <a:t>SAIL/SPLASH/SOS Science Meeting</a:t>
            </a:r>
            <a:endParaRPr sz="2800">
              <a:solidFill>
                <a:srgbClr val="595959"/>
              </a:solidFill>
            </a:endParaRPr>
          </a:p>
          <a:p>
            <a:pPr marL="0" indent="0"/>
            <a:r>
              <a:rPr sz="2800">
                <a:solidFill>
                  <a:srgbClr val="595959"/>
                </a:solidFill>
              </a:rPr>
              <a:t>November 2, 2023 </a:t>
            </a:r>
            <a:endParaRPr sz="2800">
              <a:solidFill>
                <a:srgbClr val="595959"/>
              </a:solidFill>
            </a:endParaRPr>
          </a:p>
          <a:p>
            <a:pPr marL="0" indent="0"/>
            <a:r>
              <a:rPr sz="2800">
                <a:solidFill>
                  <a:srgbClr val="595959"/>
                </a:solidFill>
              </a:rPr>
              <a:t>Boulder, 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Emergence of Sub Daily Cycles of Cloud Cover"/>
          <p:cNvSpPr txBox="1"/>
          <p:nvPr>
            <p:ph type="title"/>
          </p:nvPr>
        </p:nvSpPr>
        <p:spPr>
          <a:xfrm>
            <a:off x="762000" y="435764"/>
            <a:ext cx="7620000" cy="868363"/>
          </a:xfrm>
          <a:prstGeom prst="rect">
            <a:avLst/>
          </a:prstGeom>
        </p:spPr>
        <p:txBody>
          <a:bodyPr/>
          <a:lstStyle>
            <a:lvl1pPr defTabSz="713231">
              <a:defRPr sz="2807"/>
            </a:lvl1pPr>
          </a:lstStyle>
          <a:p>
            <a:pPr/>
            <a:r>
              <a:t>Emergence of Sub Daily Cycles of Cloud Cover</a:t>
            </a:r>
          </a:p>
        </p:txBody>
      </p:sp>
      <p:sp>
        <p:nvSpPr>
          <p:cNvPr id="112" name="Notes:…"/>
          <p:cNvSpPr txBox="1"/>
          <p:nvPr/>
        </p:nvSpPr>
        <p:spPr>
          <a:xfrm>
            <a:off x="6056754" y="2877074"/>
            <a:ext cx="3030263" cy="2914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</a:p>
          <a:p>
            <a:pPr>
              <a:lnSpc>
                <a:spcPct val="150000"/>
              </a:lnSpc>
              <a:defRPr i="1"/>
            </a:pPr>
            <a:r>
              <a:t>Notes:</a:t>
            </a:r>
          </a:p>
          <a:p>
            <a:pPr>
              <a:lnSpc>
                <a:spcPct val="150000"/>
              </a:lnSpc>
              <a:defRPr i="1"/>
            </a:pPr>
            <a:r>
              <a:t>4-minute data from Kollias algorithm VAP (“ARSCLKAZR1KOLLIAS”)</a:t>
            </a:r>
          </a:p>
          <a:p>
            <a:pPr>
              <a:lnSpc>
                <a:spcPct val="150000"/>
              </a:lnSpc>
              <a:defRPr i="1"/>
            </a:pPr>
            <a:r>
              <a:t>is assigned “1” if a cloud base is detected and “0” if not. </a:t>
            </a:r>
          </a:p>
          <a:p>
            <a:pPr>
              <a:lnSpc>
                <a:spcPct val="150000"/>
              </a:lnSpc>
              <a:defRPr i="1"/>
            </a:pPr>
          </a:p>
          <a:p>
            <a:pPr>
              <a:lnSpc>
                <a:spcPct val="150000"/>
              </a:lnSpc>
              <a:defRPr i="1"/>
            </a:pPr>
            <a:r>
              <a:t>Uses micropulse lidar, cielometer, KAZR backscatter — ultimately ingested into the ARSCL VAP (?)</a:t>
            </a:r>
          </a:p>
        </p:txBody>
      </p:sp>
      <p:sp>
        <p:nvSpPr>
          <p:cNvPr id="113" name="Blue: cloud detection probability"/>
          <p:cNvSpPr txBox="1"/>
          <p:nvPr/>
        </p:nvSpPr>
        <p:spPr>
          <a:xfrm>
            <a:off x="6157894" y="1612067"/>
            <a:ext cx="282798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Blue: cloud detection probability </a:t>
            </a:r>
          </a:p>
        </p:txBody>
      </p:sp>
      <p:sp>
        <p:nvSpPr>
          <p:cNvPr id="114" name="Red: Clear Sky SW downwelling (rrtmg no-clouds)…"/>
          <p:cNvSpPr txBox="1"/>
          <p:nvPr/>
        </p:nvSpPr>
        <p:spPr>
          <a:xfrm>
            <a:off x="6161927" y="1911660"/>
            <a:ext cx="2819917" cy="101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>
                <a:solidFill>
                  <a:schemeClr val="accent2">
                    <a:satOff val="-16666"/>
                    <a:lumOff val="15000"/>
                  </a:schemeClr>
                </a:solidFill>
              </a:defRPr>
            </a:pPr>
            <a:r>
              <a:rPr>
                <a:solidFill>
                  <a:srgbClr val="AD0E38"/>
                </a:solidFill>
              </a:rPr>
              <a:t>Red: Clear Sky SW downwelling (rrtmg no-clouds)</a:t>
            </a:r>
            <a:endParaRPr>
              <a:solidFill>
                <a:srgbClr val="AD0E38"/>
              </a:solidFill>
            </a:endParaRPr>
          </a:p>
          <a:p>
            <a:pPr>
              <a:defRPr b="1">
                <a:solidFill>
                  <a:schemeClr val="accent2">
                    <a:satOff val="-16666"/>
                    <a:lumOff val="15000"/>
                  </a:schemeClr>
                </a:solidFill>
              </a:defRPr>
            </a:pPr>
          </a:p>
          <a:p>
            <a:pPr>
              <a:defRPr b="1">
                <a:solidFill>
                  <a:schemeClr val="accent2">
                    <a:satOff val="-16666"/>
                    <a:lumOff val="15000"/>
                  </a:schemeClr>
                </a:solidFill>
              </a:defRPr>
            </a:pPr>
            <a:r>
              <a:rPr>
                <a:solidFill>
                  <a:srgbClr val="4AAD24"/>
                </a:solidFill>
              </a:rPr>
              <a:t>Green: SEBS Observed downwelling SW (M1)</a:t>
            </a:r>
          </a:p>
        </p:txBody>
      </p:sp>
      <p:sp>
        <p:nvSpPr>
          <p:cNvPr id="115" name="Seasonal characteristics of the…"/>
          <p:cNvSpPr txBox="1"/>
          <p:nvPr/>
        </p:nvSpPr>
        <p:spPr>
          <a:xfrm>
            <a:off x="1551367" y="1381104"/>
            <a:ext cx="3435655" cy="49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b="1"/>
            </a:pPr>
            <a:r>
              <a:t>Seasonal characteristics of the </a:t>
            </a:r>
          </a:p>
          <a:p>
            <a:pPr>
              <a:lnSpc>
                <a:spcPct val="150000"/>
              </a:lnSpc>
              <a:defRPr b="1"/>
            </a:pPr>
            <a:r>
              <a:t>diurnal cycle of cloud detection</a:t>
            </a:r>
          </a:p>
        </p:txBody>
      </p:sp>
      <p:pic>
        <p:nvPicPr>
          <p:cNvPr id="1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549" y="2127423"/>
            <a:ext cx="5437956" cy="4061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sults: Relationship between Daily Avg. CRE and Cloud Properties"/>
          <p:cNvSpPr txBox="1"/>
          <p:nvPr>
            <p:ph type="title"/>
          </p:nvPr>
        </p:nvSpPr>
        <p:spPr>
          <a:xfrm>
            <a:off x="762000" y="435764"/>
            <a:ext cx="7620000" cy="868363"/>
          </a:xfrm>
          <a:prstGeom prst="rect">
            <a:avLst/>
          </a:prstGeom>
        </p:spPr>
        <p:txBody>
          <a:bodyPr/>
          <a:lstStyle>
            <a:lvl1pPr defTabSz="685800">
              <a:defRPr sz="2700"/>
            </a:lvl1pPr>
          </a:lstStyle>
          <a:p>
            <a:pPr/>
            <a:r>
              <a:t>Results: Relationship between Daily Avg. CRE and Cloud Properties </a:t>
            </a:r>
          </a:p>
        </p:txBody>
      </p:sp>
      <p:sp>
        <p:nvSpPr>
          <p:cNvPr id="119" name="Left: Daily avg. relationships between average liquid water path (LWP) retrieved from the SAIL microwave radiometer, cloud cover percentage from the the total-sky imager, and CRE (Clear - All-Sky)"/>
          <p:cNvSpPr txBox="1"/>
          <p:nvPr/>
        </p:nvSpPr>
        <p:spPr>
          <a:xfrm>
            <a:off x="5859902" y="1653811"/>
            <a:ext cx="2793467" cy="2008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t>Left: </a:t>
            </a:r>
            <a:r>
              <a:rPr b="1"/>
              <a:t>Daily avg. </a:t>
            </a:r>
            <a:r>
              <a:t>relationships</a:t>
            </a:r>
            <a:r>
              <a:rPr b="1"/>
              <a:t> </a:t>
            </a:r>
            <a:r>
              <a:t>between average </a:t>
            </a:r>
            <a:r>
              <a:rPr b="1"/>
              <a:t>liquid water path </a:t>
            </a:r>
            <a:r>
              <a:t>(LWP) retrieved from the SAIL microwave radiometer, </a:t>
            </a:r>
            <a:r>
              <a:rPr b="1"/>
              <a:t>cloud cover percentage</a:t>
            </a:r>
            <a:r>
              <a:t> from the the total-sky imager, and </a:t>
            </a:r>
            <a:r>
              <a:rPr b="1"/>
              <a:t>CRE</a:t>
            </a:r>
            <a:r>
              <a:t> (Clear - All-Sky) </a:t>
            </a:r>
          </a:p>
        </p:txBody>
      </p:sp>
      <p:sp>
        <p:nvSpPr>
          <p:cNvPr id="120" name="Reflection by surrounding terrain during dry, cloudless days (also at low sun angles; not shown)?"/>
          <p:cNvSpPr txBox="1"/>
          <p:nvPr/>
        </p:nvSpPr>
        <p:spPr>
          <a:xfrm>
            <a:off x="2117886" y="5664167"/>
            <a:ext cx="4098351" cy="49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50000"/>
              </a:lnSpc>
              <a:defRPr i="1"/>
            </a:lvl1pPr>
          </a:lstStyle>
          <a:p>
            <a:pPr/>
            <a:r>
              <a:t>Reflection by surrounding terrain during dry, cloudless days (also at low sun angles; not shown)? </a:t>
            </a:r>
          </a:p>
        </p:txBody>
      </p:sp>
      <p:sp>
        <p:nvSpPr>
          <p:cNvPr id="121" name="High CRE SW values are achieved when the liquid water path is high"/>
          <p:cNvSpPr txBox="1"/>
          <p:nvPr/>
        </p:nvSpPr>
        <p:spPr>
          <a:xfrm>
            <a:off x="5859902" y="4334484"/>
            <a:ext cx="3099610" cy="49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50000"/>
              </a:lnSpc>
              <a:defRPr i="1"/>
            </a:lvl1pPr>
          </a:lstStyle>
          <a:p>
            <a:pPr/>
            <a:r>
              <a:t>High CRE SW values are achieved when the liquid water path is high 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04" y="1466114"/>
            <a:ext cx="5234362" cy="392577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Line"/>
          <p:cNvSpPr/>
          <p:nvPr/>
        </p:nvSpPr>
        <p:spPr>
          <a:xfrm flipH="1" flipV="1">
            <a:off x="1169616" y="4766737"/>
            <a:ext cx="813754" cy="110752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"/>
          <p:cNvSpPr/>
          <p:nvPr/>
        </p:nvSpPr>
        <p:spPr>
          <a:xfrm>
            <a:off x="4974066" y="3268475"/>
            <a:ext cx="2503395" cy="2324406"/>
          </a:xfrm>
          <a:prstGeom prst="roundRect">
            <a:avLst>
              <a:gd name="adj" fmla="val 8196"/>
            </a:avLst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26" name="hH5fUfCe2hDWV5mpSznTQ5tQ-1iiA3OsVr0uF2yWZkhhEWLQqh2seQIkIrKUKrLp3EGImVmlwTkJYZvbNr1RZE-VTVMNKKlhZO3wkY-yfJDRBBYXtsvVQHmVVPktWdfT1dyxvOhEuYqrE4GQC3kYaFen6A=s2048.png" descr="hH5fUfCe2hDWV5mpSznTQ5tQ-1iiA3OsVr0uF2yWZkhhEWLQqh2seQIkIrKUKrLp3EGImVmlwTkJYZvbNr1RZE-VTVMNKKlhZO3wkY-yfJDRBBYXtsvVQHmVVPktWdfT1dyxvOhEuYqrE4GQC3kYaFen6A=s2048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77"/>
          <a:stretch>
            <a:fillRect/>
          </a:stretch>
        </p:blipFill>
        <p:spPr>
          <a:xfrm>
            <a:off x="191561" y="1672887"/>
            <a:ext cx="3770741" cy="359308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Oval"/>
          <p:cNvSpPr/>
          <p:nvPr/>
        </p:nvSpPr>
        <p:spPr>
          <a:xfrm>
            <a:off x="2451585" y="4948874"/>
            <a:ext cx="140964" cy="128066"/>
          </a:xfrm>
          <a:prstGeom prst="ellipse">
            <a:avLst/>
          </a:prstGeom>
          <a:solidFill>
            <a:srgbClr val="B962FF"/>
          </a:solidFill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8" name="Observed Streamflow"/>
          <p:cNvSpPr txBox="1"/>
          <p:nvPr/>
        </p:nvSpPr>
        <p:spPr>
          <a:xfrm>
            <a:off x="5390509" y="3330308"/>
            <a:ext cx="1840707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/>
            </a:lvl1pPr>
          </a:lstStyle>
          <a:p>
            <a:pPr/>
            <a:r>
              <a:t>Observed Streamflow</a:t>
            </a:r>
          </a:p>
        </p:txBody>
      </p:sp>
      <p:sp>
        <p:nvSpPr>
          <p:cNvPr id="129" name="Streamflow in snow-dominated watersheds shows daily fluctuations in response to the land surface energy balance through snowmelt and evapotranspiration (opposite relationship with solar radiation!)"/>
          <p:cNvSpPr txBox="1"/>
          <p:nvPr>
            <p:ph type="body" sz="quarter" idx="1"/>
          </p:nvPr>
        </p:nvSpPr>
        <p:spPr>
          <a:xfrm>
            <a:off x="4062820" y="1204771"/>
            <a:ext cx="4716320" cy="1915110"/>
          </a:xfrm>
          <a:prstGeom prst="rect">
            <a:avLst/>
          </a:prstGeom>
        </p:spPr>
        <p:txBody>
          <a:bodyPr/>
          <a:lstStyle/>
          <a:p>
            <a:pPr marL="200526" indent="-200526">
              <a:buClrTx/>
              <a:buSzPct val="100000"/>
              <a:buFontTx/>
              <a:defRPr sz="2000"/>
            </a:pPr>
            <a:r>
              <a:rPr b="1"/>
              <a:t>Streamflow</a:t>
            </a:r>
            <a:r>
              <a:t> in snow-dominated watersheds shows </a:t>
            </a:r>
            <a:r>
              <a:rPr b="1"/>
              <a:t>daily fluctuations</a:t>
            </a:r>
            <a:r>
              <a:t> in response to the land surface energy balance through </a:t>
            </a:r>
            <a:r>
              <a:rPr b="1"/>
              <a:t>snowmelt</a:t>
            </a:r>
            <a:r>
              <a:t> and </a:t>
            </a:r>
            <a:r>
              <a:rPr b="1"/>
              <a:t>evapotranspiration</a:t>
            </a:r>
            <a:r>
              <a:t> (opposite relationship with solar radiation!) </a:t>
            </a:r>
          </a:p>
        </p:txBody>
      </p:sp>
      <p:sp>
        <p:nvSpPr>
          <p:cNvPr id="130" name="Google Shape;46;p2"/>
          <p:cNvSpPr txBox="1"/>
          <p:nvPr/>
        </p:nvSpPr>
        <p:spPr>
          <a:xfrm>
            <a:off x="311699" y="403750"/>
            <a:ext cx="8520602" cy="752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 defTabSz="758951">
              <a:defRPr sz="3652"/>
            </a:lvl1pPr>
          </a:lstStyle>
          <a:p>
            <a:pPr/>
            <a:r>
              <a:t>How does (??) this relate to streamflow?</a:t>
            </a:r>
          </a:p>
        </p:txBody>
      </p:sp>
      <p:sp>
        <p:nvSpPr>
          <p:cNvPr id="131" name="The East River Watershed"/>
          <p:cNvSpPr txBox="1"/>
          <p:nvPr/>
        </p:nvSpPr>
        <p:spPr>
          <a:xfrm>
            <a:off x="542156" y="1395103"/>
            <a:ext cx="2249091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/>
            </a:lvl1pPr>
          </a:lstStyle>
          <a:p>
            <a:pPr/>
            <a:r>
              <a:t>The East River Watershed </a:t>
            </a:r>
          </a:p>
        </p:txBody>
      </p:sp>
      <p:sp>
        <p:nvSpPr>
          <p:cNvPr id="132" name="Star"/>
          <p:cNvSpPr/>
          <p:nvPr/>
        </p:nvSpPr>
        <p:spPr>
          <a:xfrm>
            <a:off x="1826114" y="3828308"/>
            <a:ext cx="271799" cy="2269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3">
              <a:lumOff val="44000"/>
            </a:schemeClr>
          </a:solidFill>
          <a:ln w="25400">
            <a:solidFill>
              <a:srgbClr val="DAE350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rgbClr val="FDFF3D"/>
                </a:solidFill>
              </a:defRPr>
            </a:pP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6451" y="3610844"/>
            <a:ext cx="2277380" cy="196830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Line"/>
          <p:cNvSpPr/>
          <p:nvPr/>
        </p:nvSpPr>
        <p:spPr>
          <a:xfrm flipV="1">
            <a:off x="2620076" y="4235186"/>
            <a:ext cx="1956613" cy="72265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135" name="Stream gauge at “pumphouse” station collected…"/>
          <p:cNvSpPr txBox="1"/>
          <p:nvPr/>
        </p:nvSpPr>
        <p:spPr>
          <a:xfrm>
            <a:off x="401855" y="5569506"/>
            <a:ext cx="4031397" cy="603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i="1"/>
            </a:pPr>
            <a:r>
              <a:t>Stream gauge at “pumphouse” station collected </a:t>
            </a:r>
          </a:p>
          <a:p>
            <a:pPr>
              <a:defRPr i="1"/>
            </a:pPr>
            <a:r>
              <a:t>by the East River SFA (Carroll et. al; available on ESS-DIVE)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46;p2"/>
          <p:cNvSpPr txBox="1"/>
          <p:nvPr/>
        </p:nvSpPr>
        <p:spPr>
          <a:xfrm>
            <a:off x="311699" y="403750"/>
            <a:ext cx="8520602" cy="752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 defTabSz="758951">
              <a:defRPr sz="3652"/>
            </a:lvl1pPr>
          </a:lstStyle>
          <a:p>
            <a:pPr/>
            <a:r>
              <a:t>How does (??) this relate to streamflow?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91" y="1599105"/>
            <a:ext cx="5956929" cy="443460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Overnight T2m below zero inhibits melt+streamflow…"/>
          <p:cNvSpPr txBox="1"/>
          <p:nvPr/>
        </p:nvSpPr>
        <p:spPr>
          <a:xfrm>
            <a:off x="6251029" y="1578468"/>
            <a:ext cx="2678926" cy="373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500"/>
            </a:pPr>
          </a:p>
          <a:p>
            <a:pPr marL="150394" indent="-150394">
              <a:lnSpc>
                <a:spcPct val="150000"/>
              </a:lnSpc>
              <a:buSzPct val="100000"/>
              <a:buChar char="•"/>
              <a:defRPr sz="1500"/>
            </a:pPr>
            <a:r>
              <a:t>Overnight </a:t>
            </a:r>
            <a:r>
              <a:rPr b="1"/>
              <a:t>T2m below zero</a:t>
            </a:r>
            <a:r>
              <a:t> inhibits melt+streamflow  </a:t>
            </a:r>
          </a:p>
          <a:p>
            <a:pPr marL="150394" indent="-150394">
              <a:lnSpc>
                <a:spcPct val="150000"/>
              </a:lnSpc>
              <a:buSzPct val="100000"/>
              <a:buChar char="•"/>
              <a:defRPr sz="1500"/>
            </a:pPr>
          </a:p>
          <a:p>
            <a:pPr marL="150394" indent="-150394">
              <a:lnSpc>
                <a:spcPct val="150000"/>
              </a:lnSpc>
              <a:buSzPct val="100000"/>
              <a:buChar char="•"/>
              <a:defRPr sz="1500"/>
            </a:pPr>
            <a:r>
              <a:t>Cloud cover and CRE are not well correlated with T2m anomalies (not shown)</a:t>
            </a:r>
          </a:p>
          <a:p>
            <a:pPr>
              <a:lnSpc>
                <a:spcPct val="150000"/>
              </a:lnSpc>
              <a:defRPr sz="1500"/>
            </a:pPr>
          </a:p>
          <a:p>
            <a:pPr marL="150394" indent="-150394">
              <a:lnSpc>
                <a:spcPct val="150000"/>
              </a:lnSpc>
              <a:buSzPct val="100000"/>
              <a:buChar char="•"/>
              <a:defRPr sz="1500"/>
            </a:pPr>
            <a:r>
              <a:t>Streamflow does not rise rise with T2m, beginning around  ~6/7 (suggesting snow limitation)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quation"/>
          <p:cNvSpPr txBox="1"/>
          <p:nvPr/>
        </p:nvSpPr>
        <p:spPr>
          <a:xfrm>
            <a:off x="516478" y="2420420"/>
            <a:ext cx="2309984" cy="26555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limUpp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lim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m:rPr>
                          <m:sty m:val="p"/>
                        </m:rP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</m:eqArr>
                </m:oMath>
              </m:oMathPara>
            </a14:m>
            <a:endParaRPr sz="1700"/>
          </a:p>
        </p:txBody>
      </p:sp>
      <p:sp>
        <p:nvSpPr>
          <p:cNvPr id="142" name="Google Shape;46;p2"/>
          <p:cNvSpPr txBox="1"/>
          <p:nvPr/>
        </p:nvSpPr>
        <p:spPr>
          <a:xfrm>
            <a:off x="311699" y="403750"/>
            <a:ext cx="8520602" cy="752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 defTabSz="758951">
              <a:defRPr sz="3652"/>
            </a:lvl1pPr>
          </a:lstStyle>
          <a:p>
            <a:pPr/>
            <a:r>
              <a:t>How does (??) this relate to streamflow?</a:t>
            </a:r>
          </a:p>
        </p:txBody>
      </p:sp>
      <p:sp>
        <p:nvSpPr>
          <p:cNvPr id="143" name="Orange: observed streamflow…"/>
          <p:cNvSpPr txBox="1"/>
          <p:nvPr/>
        </p:nvSpPr>
        <p:spPr>
          <a:xfrm>
            <a:off x="4134521" y="5337217"/>
            <a:ext cx="3297994" cy="400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i="1">
                <a:solidFill>
                  <a:srgbClr val="CA650F"/>
                </a:solidFill>
              </a:defRPr>
            </a:pPr>
            <a:r>
              <a:t>Orange: observed streamflow</a:t>
            </a:r>
          </a:p>
          <a:p>
            <a:pPr>
              <a:defRPr i="1">
                <a:solidFill>
                  <a:srgbClr val="3D4AD3"/>
                </a:solidFill>
              </a:defRPr>
            </a:pPr>
            <a:r>
              <a:t>Blue: fitted sine wave </a:t>
            </a:r>
          </a:p>
        </p:txBody>
      </p:sp>
      <p:sp>
        <p:nvSpPr>
          <p:cNvPr id="144" name="streamflow…"/>
          <p:cNvSpPr txBox="1"/>
          <p:nvPr/>
        </p:nvSpPr>
        <p:spPr>
          <a:xfrm rot="16200000">
            <a:off x="3084687" y="3392688"/>
            <a:ext cx="921669" cy="400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i="1"/>
            </a:pPr>
            <a:r>
              <a:t>streamflow </a:t>
            </a:r>
          </a:p>
          <a:p>
            <a:pPr>
              <a:defRPr i="1"/>
            </a:pPr>
            <a:r>
              <a:t>(cms) </a:t>
            </a:r>
          </a:p>
        </p:txBody>
      </p:sp>
      <p:sp>
        <p:nvSpPr>
          <p:cNvPr id="145" name="Date — 2022"/>
          <p:cNvSpPr txBox="1"/>
          <p:nvPr/>
        </p:nvSpPr>
        <p:spPr>
          <a:xfrm>
            <a:off x="5540042" y="1301803"/>
            <a:ext cx="107021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/>
            </a:lvl1pPr>
          </a:lstStyle>
          <a:p>
            <a:pPr/>
            <a:r>
              <a:t>Date — 2022</a:t>
            </a:r>
          </a:p>
        </p:txBody>
      </p:sp>
      <p:grpSp>
        <p:nvGrpSpPr>
          <p:cNvPr id="159" name="Group"/>
          <p:cNvGrpSpPr/>
          <p:nvPr/>
        </p:nvGrpSpPr>
        <p:grpSpPr>
          <a:xfrm>
            <a:off x="553958" y="2864351"/>
            <a:ext cx="2235024" cy="1862836"/>
            <a:chOff x="0" y="0"/>
            <a:chExt cx="2235023" cy="1862835"/>
          </a:xfrm>
        </p:grpSpPr>
        <p:sp>
          <p:nvSpPr>
            <p:cNvPr id="146" name="Rounded Rectangle"/>
            <p:cNvSpPr/>
            <p:nvPr/>
          </p:nvSpPr>
          <p:spPr>
            <a:xfrm>
              <a:off x="0" y="0"/>
              <a:ext cx="2235024" cy="1862836"/>
            </a:xfrm>
            <a:prstGeom prst="roundRect">
              <a:avLst>
                <a:gd name="adj" fmla="val 5748"/>
              </a:avLst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47" name=": the hourly (t) detrended streamflow"/>
            <p:cNvSpPr txBox="1"/>
            <p:nvPr/>
          </p:nvSpPr>
          <p:spPr>
            <a:xfrm>
              <a:off x="556803" y="176982"/>
              <a:ext cx="1615907" cy="111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800"/>
              </a:lvl1pPr>
            </a:lstStyle>
            <a:p>
              <a:pPr/>
              <a:r>
                <a:t>: the hourly (t) detrended streamflow</a:t>
              </a:r>
            </a:p>
          </p:txBody>
        </p:sp>
        <p:sp>
          <p:nvSpPr>
            <p:cNvPr id="148" name="Equation"/>
            <p:cNvSpPr txBox="1"/>
            <p:nvPr/>
          </p:nvSpPr>
          <p:spPr>
            <a:xfrm>
              <a:off x="133054" y="155505"/>
              <a:ext cx="268145" cy="159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atinLnBrk="1">
                <a:defRPr sz="1800"/>
              </a:pPr>
              <a14:m>
                <m:oMathPara>
                  <m:oMathParaPr>
                    <m:jc m:val="centerGroup"/>
                  </m:oMathParaPr>
                  <m:oMath>
                    <m:eqArr>
                      <m:eqArrPr>
                        <m:ctrlPr>
                          <a:rPr xmlns:a="http://schemas.openxmlformats.org/drawingml/2006/main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limUpp>
                          <m:e>
                            <m:argPr>
                              <m:scrLvl m:val="0"/>
                            </m:argPr>
                            <m:r>
                              <a:rPr xmlns:a="http://schemas.openxmlformats.org/drawingml/2006/main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lim>
                            <m:argPr>
                              <m:scrLvl m:val="0"/>
                            </m:argPr>
                            <m:r>
                              <a:rPr xmlns:a="http://schemas.openxmlformats.org/drawingml/2006/main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̂</m:t>
                            </m:r>
                          </m:lim>
                        </m:limUpp>
                        <m:r>
                          <a:rPr xmlns:a="http://schemas.openxmlformats.org/drawingml/2006/main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eqArr>
                  </m:oMath>
                </m:oMathPara>
              </a14:m>
              <a:endParaRPr sz="1400"/>
            </a:p>
          </p:txBody>
        </p:sp>
        <p:sp>
          <p:nvSpPr>
            <p:cNvPr id="149" name="Equation"/>
            <p:cNvSpPr txBox="1"/>
            <p:nvPr/>
          </p:nvSpPr>
          <p:spPr>
            <a:xfrm>
              <a:off x="178311" y="694093"/>
              <a:ext cx="119330" cy="103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atinLnBrk="1">
                <a:defRPr sz="1800"/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m:oMathPara>
              </a14:m>
            </a:p>
          </p:txBody>
        </p:sp>
        <p:sp>
          <p:nvSpPr>
            <p:cNvPr id="150" name=": amplitude of the wave"/>
            <p:cNvSpPr txBox="1"/>
            <p:nvPr/>
          </p:nvSpPr>
          <p:spPr>
            <a:xfrm>
              <a:off x="552001" y="676463"/>
              <a:ext cx="1064920" cy="1111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900"/>
              </a:lvl1pPr>
            </a:lstStyle>
            <a:p>
              <a:pPr/>
              <a:r>
                <a:t>: amplitude of the wave </a:t>
              </a:r>
            </a:p>
          </p:txBody>
        </p:sp>
        <p:sp>
          <p:nvSpPr>
            <p:cNvPr id="151" name=": phase velocity (cycles per period)"/>
            <p:cNvSpPr txBox="1"/>
            <p:nvPr/>
          </p:nvSpPr>
          <p:spPr>
            <a:xfrm>
              <a:off x="541741" y="986148"/>
              <a:ext cx="1549056" cy="1111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900"/>
              </a:lvl1pPr>
            </a:lstStyle>
            <a:p>
              <a:pPr/>
              <a:r>
                <a:t>: phase velocity (cycles per period)</a:t>
              </a:r>
            </a:p>
          </p:txBody>
        </p:sp>
        <p:sp>
          <p:nvSpPr>
            <p:cNvPr id="152" name="Equation"/>
            <p:cNvSpPr txBox="1"/>
            <p:nvPr/>
          </p:nvSpPr>
          <p:spPr>
            <a:xfrm>
              <a:off x="178311" y="969422"/>
              <a:ext cx="144705" cy="1049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atinLnBrk="1">
                <a:defRPr sz="1800"/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oMath>
                </m:oMathPara>
              </a14:m>
            </a:p>
          </p:txBody>
        </p:sp>
        <p:sp>
          <p:nvSpPr>
            <p:cNvPr id="153" name=": phase"/>
            <p:cNvSpPr txBox="1"/>
            <p:nvPr/>
          </p:nvSpPr>
          <p:spPr>
            <a:xfrm>
              <a:off x="541741" y="1295833"/>
              <a:ext cx="363508" cy="1111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900"/>
              </a:lvl1pPr>
            </a:lstStyle>
            <a:p>
              <a:pPr/>
              <a:r>
                <a:t>: phase </a:t>
              </a:r>
            </a:p>
          </p:txBody>
        </p:sp>
        <p:sp>
          <p:nvSpPr>
            <p:cNvPr id="154" name="Equation"/>
            <p:cNvSpPr txBox="1"/>
            <p:nvPr/>
          </p:nvSpPr>
          <p:spPr>
            <a:xfrm>
              <a:off x="185984" y="1246404"/>
              <a:ext cx="129845" cy="202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atinLnBrk="1">
                <a:defRPr sz="1800"/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ϕ</m:t>
                    </m:r>
                  </m:oMath>
                </m:oMathPara>
              </a14:m>
            </a:p>
          </p:txBody>
        </p:sp>
        <p:sp>
          <p:nvSpPr>
            <p:cNvPr id="155" name=": hour in radians"/>
            <p:cNvSpPr txBox="1"/>
            <p:nvPr/>
          </p:nvSpPr>
          <p:spPr>
            <a:xfrm>
              <a:off x="552001" y="442113"/>
              <a:ext cx="753165" cy="1111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900"/>
              </a:lvl1pPr>
            </a:lstStyle>
            <a:p>
              <a:pPr/>
              <a:r>
                <a:t>: hour in radians </a:t>
              </a:r>
            </a:p>
          </p:txBody>
        </p:sp>
        <p:sp>
          <p:nvSpPr>
            <p:cNvPr id="156" name="Equation"/>
            <p:cNvSpPr txBox="1"/>
            <p:nvPr/>
          </p:nvSpPr>
          <p:spPr>
            <a:xfrm>
              <a:off x="209473" y="431958"/>
              <a:ext cx="58980" cy="127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atinLnBrk="1">
                <a:defRPr sz="1800"/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m:oMathPara>
              </a14:m>
            </a:p>
          </p:txBody>
        </p:sp>
        <p:sp>
          <p:nvSpPr>
            <p:cNvPr id="157" name="Equation"/>
            <p:cNvSpPr txBox="1"/>
            <p:nvPr/>
          </p:nvSpPr>
          <p:spPr>
            <a:xfrm>
              <a:off x="185984" y="1558607"/>
              <a:ext cx="117044" cy="159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atinLnBrk="1">
                <a:defRPr sz="1800"/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m:oMathPara>
              </a14:m>
            </a:p>
          </p:txBody>
        </p:sp>
        <p:sp>
          <p:nvSpPr>
            <p:cNvPr id="158" name=": gain"/>
            <p:cNvSpPr txBox="1"/>
            <p:nvPr/>
          </p:nvSpPr>
          <p:spPr>
            <a:xfrm>
              <a:off x="541741" y="1585168"/>
              <a:ext cx="599633" cy="112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900"/>
              </a:lvl1pPr>
            </a:lstStyle>
            <a:p>
              <a:pPr/>
              <a:r>
                <a:t>: gain</a:t>
              </a:r>
            </a:p>
          </p:txBody>
        </p:sp>
      </p:grpSp>
      <p:sp>
        <p:nvSpPr>
          <p:cNvPr id="160" name="***hour is in UTC"/>
          <p:cNvSpPr txBox="1"/>
          <p:nvPr/>
        </p:nvSpPr>
        <p:spPr>
          <a:xfrm>
            <a:off x="7199782" y="5438817"/>
            <a:ext cx="1356532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i="1"/>
            </a:lvl1pPr>
          </a:lstStyle>
          <a:p>
            <a:pPr/>
            <a:r>
              <a:t>***hour is in UTC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9459" y="1805374"/>
            <a:ext cx="4461338" cy="3376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ounded Rectangle"/>
          <p:cNvSpPr/>
          <p:nvPr/>
        </p:nvSpPr>
        <p:spPr>
          <a:xfrm>
            <a:off x="5202951" y="2186650"/>
            <a:ext cx="3667348" cy="2855656"/>
          </a:xfrm>
          <a:prstGeom prst="roundRect">
            <a:avLst>
              <a:gd name="adj" fmla="val 6671"/>
            </a:avLst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4" name="Google Shape;46;p2"/>
          <p:cNvSpPr txBox="1"/>
          <p:nvPr/>
        </p:nvSpPr>
        <p:spPr>
          <a:xfrm>
            <a:off x="311699" y="403750"/>
            <a:ext cx="8520602" cy="752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 defTabSz="758951">
              <a:defRPr sz="3652"/>
            </a:lvl1pPr>
          </a:lstStyle>
          <a:p>
            <a:pPr/>
            <a:r>
              <a:t>How does (??) this relate to streamflow?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39" y="2316314"/>
            <a:ext cx="4930768" cy="364016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Daily Streamflow amplitude vs. daily avg. CRE for the snowmelt period (April-15 to July-15)"/>
          <p:cNvSpPr txBox="1"/>
          <p:nvPr/>
        </p:nvSpPr>
        <p:spPr>
          <a:xfrm>
            <a:off x="636853" y="1602951"/>
            <a:ext cx="4252579" cy="530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i="1" sz="1500"/>
            </a:pPr>
            <a:r>
              <a:rPr u="sng"/>
              <a:t>Daily</a:t>
            </a:r>
            <a:r>
              <a:t> Streamflow amplitude vs. </a:t>
            </a:r>
            <a:r>
              <a:rPr u="sng"/>
              <a:t>daily</a:t>
            </a:r>
            <a:r>
              <a:t> avg. CRE for the snowmelt period (April-15 to July-15)</a:t>
            </a:r>
          </a:p>
        </p:txBody>
      </p:sp>
      <p:sp>
        <p:nvSpPr>
          <p:cNvPr id="167" name="Amplitudes are a significant fraction of the total discharge (sometimes ~25%)…"/>
          <p:cNvSpPr txBox="1"/>
          <p:nvPr/>
        </p:nvSpPr>
        <p:spPr>
          <a:xfrm>
            <a:off x="5317295" y="2008369"/>
            <a:ext cx="3438661" cy="2775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500"/>
            </a:pPr>
          </a:p>
          <a:p>
            <a:pPr marL="150394" indent="-150394">
              <a:lnSpc>
                <a:spcPct val="150000"/>
              </a:lnSpc>
              <a:buSzPct val="100000"/>
              <a:buChar char="•"/>
              <a:defRPr sz="1500"/>
            </a:pPr>
            <a:r>
              <a:t>Amplitudes are a significant fraction of the total discharge (sometimes ~25%)</a:t>
            </a:r>
          </a:p>
          <a:p>
            <a:pPr marL="150394" indent="-150394">
              <a:lnSpc>
                <a:spcPct val="150000"/>
              </a:lnSpc>
              <a:buSzPct val="100000"/>
              <a:buChar char="•"/>
              <a:defRPr sz="1500"/>
            </a:pPr>
          </a:p>
          <a:p>
            <a:pPr marL="150394" indent="-150394">
              <a:lnSpc>
                <a:spcPct val="150000"/>
              </a:lnSpc>
              <a:buSzPct val="100000"/>
              <a:buChar char="•"/>
              <a:defRPr sz="1500"/>
            </a:pPr>
            <a:r>
              <a:t>The highest amplitude days generally happen when skies are clear </a:t>
            </a:r>
          </a:p>
          <a:p>
            <a:pPr>
              <a:lnSpc>
                <a:spcPct val="150000"/>
              </a:lnSpc>
              <a:defRPr sz="1500"/>
            </a:pPr>
          </a:p>
          <a:p>
            <a:pPr marL="150394" indent="-150394">
              <a:lnSpc>
                <a:spcPct val="150000"/>
              </a:lnSpc>
              <a:buSzPct val="100000"/>
              <a:buChar char="•"/>
              <a:defRPr sz="1500"/>
            </a:pPr>
            <a:r>
              <a:t>Rainfall likely has an impact as well (high CRE with moderate amplitude)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40;g2296c31b80b_0_265"/>
          <p:cNvSpPr txBox="1"/>
          <p:nvPr>
            <p:ph type="title"/>
          </p:nvPr>
        </p:nvSpPr>
        <p:spPr>
          <a:xfrm>
            <a:off x="762000" y="274636"/>
            <a:ext cx="7620000" cy="868501"/>
          </a:xfrm>
          <a:prstGeom prst="rect">
            <a:avLst/>
          </a:prstGeom>
        </p:spPr>
        <p:txBody>
          <a:bodyPr/>
          <a:lstStyle/>
          <a:p>
            <a:pPr/>
            <a:r>
              <a:t>Conclusions and Next Steps</a:t>
            </a:r>
          </a:p>
        </p:txBody>
      </p:sp>
      <p:sp>
        <p:nvSpPr>
          <p:cNvPr id="170" name="Google Shape;141;g2296c31b80b_0_265"/>
          <p:cNvSpPr txBox="1"/>
          <p:nvPr>
            <p:ph type="body" sz="half" idx="1"/>
          </p:nvPr>
        </p:nvSpPr>
        <p:spPr>
          <a:xfrm>
            <a:off x="676653" y="1351600"/>
            <a:ext cx="4880417" cy="4524730"/>
          </a:xfrm>
          <a:prstGeom prst="rect">
            <a:avLst/>
          </a:prstGeom>
        </p:spPr>
        <p:txBody>
          <a:bodyPr/>
          <a:lstStyle/>
          <a:p>
            <a:pPr marL="224188" indent="-224188" defTabSz="786384">
              <a:spcBef>
                <a:spcPts val="200"/>
              </a:spcBef>
              <a:buClrTx/>
              <a:buSzPct val="100000"/>
              <a:buFontTx/>
              <a:defRPr sz="2236"/>
            </a:pPr>
            <a:r>
              <a:rPr u="sng"/>
              <a:t>Shortwave</a:t>
            </a:r>
            <a:r>
              <a:t> </a:t>
            </a:r>
            <a:r>
              <a:rPr b="1"/>
              <a:t>CRE</a:t>
            </a:r>
            <a:r>
              <a:t> and </a:t>
            </a:r>
            <a:r>
              <a:rPr b="1"/>
              <a:t>CRF</a:t>
            </a:r>
            <a:r>
              <a:t> are the strongest in May — October (monsoon flow)</a:t>
            </a:r>
          </a:p>
          <a:p>
            <a:pPr marL="224188" indent="-224188" defTabSz="786384">
              <a:spcBef>
                <a:spcPts val="200"/>
              </a:spcBef>
              <a:buClrTx/>
              <a:buSzPct val="100000"/>
              <a:buFontTx/>
              <a:defRPr sz="2236"/>
            </a:pPr>
          </a:p>
          <a:p>
            <a:pPr marL="224188" indent="-224188" defTabSz="786384">
              <a:spcBef>
                <a:spcPts val="200"/>
              </a:spcBef>
              <a:buClrTx/>
              <a:buSzPct val="100000"/>
              <a:buFontTx/>
              <a:defRPr sz="2236"/>
            </a:pPr>
            <a:r>
              <a:t>We can detect the emergence of a diurnal cloud cycle that emerges during the summer time (do models, e.g. HRRR show the same?)</a:t>
            </a:r>
          </a:p>
          <a:p>
            <a:pPr marL="224188" indent="-224188" defTabSz="786384">
              <a:spcBef>
                <a:spcPts val="200"/>
              </a:spcBef>
              <a:buClrTx/>
              <a:buSzPct val="100000"/>
              <a:buFontTx/>
              <a:defRPr sz="2236"/>
            </a:pPr>
          </a:p>
          <a:p>
            <a:pPr marL="224188" indent="-224188" defTabSz="786384">
              <a:spcBef>
                <a:spcPts val="200"/>
              </a:spcBef>
              <a:buClrTx/>
              <a:buSzPct val="100000"/>
              <a:buFontTx/>
              <a:defRPr sz="2236"/>
            </a:pPr>
            <a:r>
              <a:t>Clouds appear to influence streamflow amplitudes during peak melt (what about summer time ET induced cycles?)</a:t>
            </a:r>
          </a:p>
        </p:txBody>
      </p:sp>
      <p:grpSp>
        <p:nvGrpSpPr>
          <p:cNvPr id="174" name="Group"/>
          <p:cNvGrpSpPr/>
          <p:nvPr/>
        </p:nvGrpSpPr>
        <p:grpSpPr>
          <a:xfrm>
            <a:off x="5886108" y="1469998"/>
            <a:ext cx="2990477" cy="1994648"/>
            <a:chOff x="0" y="0"/>
            <a:chExt cx="2990476" cy="1994647"/>
          </a:xfrm>
        </p:grpSpPr>
        <p:pic>
          <p:nvPicPr>
            <p:cNvPr id="171" name="sGrrgWMjvz94gQoIbl6sf6isdA9bXga7rFcWdXVlpNUM-9YYbjY9Nd2E93ZGFzWOMnje1-sbqhVIZFGsr6kSLBm68Ng7OexzPn56EYWmizWysjjfq5yDGj8mjfWjIox2SQuYyLe23YmINGR2jAr2pyOxBw=s2048.png" descr="sGrrgWMjvz94gQoIbl6sf6isdA9bXga7rFcWdXVlpNUM-9YYbjY9Nd2E93ZGFzWOMnje1-sbqhVIZFGsr6kSLBm68Ng7OexzPn56EYWmizWysjjfq5yDGj8mjfWjIox2SQuYyLe23YmINGR2jAr2pyOxBw=s204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90477" cy="199464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254000" dist="127000" dir="16200000">
                <a:srgbClr val="000000">
                  <a:alpha val="70000"/>
                </a:srgbClr>
              </a:outerShdw>
            </a:effectLst>
          </p:spPr>
        </p:pic>
        <p:sp>
          <p:nvSpPr>
            <p:cNvPr id="172" name="Line"/>
            <p:cNvSpPr/>
            <p:nvPr/>
          </p:nvSpPr>
          <p:spPr>
            <a:xfrm>
              <a:off x="450943" y="471322"/>
              <a:ext cx="542426" cy="37530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73" name="Sun"/>
            <p:cNvSpPr/>
            <p:nvPr/>
          </p:nvSpPr>
          <p:spPr>
            <a:xfrm>
              <a:off x="10230" y="36231"/>
              <a:ext cx="447393" cy="44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C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40;g2296c31b80b_0_265"/>
          <p:cNvSpPr txBox="1"/>
          <p:nvPr>
            <p:ph type="title"/>
          </p:nvPr>
        </p:nvSpPr>
        <p:spPr>
          <a:xfrm>
            <a:off x="762000" y="274636"/>
            <a:ext cx="7620000" cy="868501"/>
          </a:xfrm>
          <a:prstGeom prst="rect">
            <a:avLst/>
          </a:prstGeom>
        </p:spPr>
        <p:txBody>
          <a:bodyPr/>
          <a:lstStyle/>
          <a:p>
            <a:pPr/>
            <a:r>
              <a:t>Conclusions and Next Steps</a:t>
            </a:r>
          </a:p>
        </p:txBody>
      </p:sp>
      <p:sp>
        <p:nvSpPr>
          <p:cNvPr id="177" name="Google Shape;141;g2296c31b80b_0_265"/>
          <p:cNvSpPr txBox="1"/>
          <p:nvPr>
            <p:ph type="body" sz="half" idx="1"/>
          </p:nvPr>
        </p:nvSpPr>
        <p:spPr>
          <a:xfrm>
            <a:off x="676653" y="1506428"/>
            <a:ext cx="4911085" cy="4524731"/>
          </a:xfrm>
          <a:prstGeom prst="rect">
            <a:avLst/>
          </a:prstGeom>
        </p:spPr>
        <p:txBody>
          <a:bodyPr/>
          <a:lstStyle/>
          <a:p>
            <a:pPr marL="247650" indent="-247650" defTabSz="868680">
              <a:spcBef>
                <a:spcPts val="200"/>
              </a:spcBef>
              <a:buClrTx/>
              <a:buSzPct val="100000"/>
              <a:buFontTx/>
              <a:defRPr sz="2470" u="sng"/>
            </a:pPr>
            <a:r>
              <a:t>To Do Items:</a:t>
            </a:r>
          </a:p>
          <a:p>
            <a:pPr marL="247650" indent="-247650" defTabSz="868680">
              <a:spcBef>
                <a:spcPts val="200"/>
              </a:spcBef>
              <a:buClrTx/>
              <a:buSzPct val="100000"/>
              <a:buFontTx/>
              <a:defRPr sz="2470"/>
            </a:pPr>
          </a:p>
          <a:p>
            <a:pPr marL="247650" indent="-247650" defTabSz="868680">
              <a:spcBef>
                <a:spcPts val="200"/>
              </a:spcBef>
              <a:buClrTx/>
              <a:buSzPct val="100000"/>
              <a:buFontTx/>
              <a:defRPr sz="2470"/>
            </a:pPr>
            <a:r>
              <a:t>Quantify CRE in the longwave — overnight LW might be interesting </a:t>
            </a:r>
          </a:p>
          <a:p>
            <a:pPr marL="247650" indent="-247650" defTabSz="868680">
              <a:spcBef>
                <a:spcPts val="200"/>
              </a:spcBef>
              <a:buClrTx/>
              <a:buSzPct val="100000"/>
              <a:buFontTx/>
              <a:defRPr sz="2470"/>
            </a:pPr>
          </a:p>
          <a:p>
            <a:pPr marL="247650" indent="-247650" defTabSz="868680">
              <a:spcBef>
                <a:spcPts val="200"/>
              </a:spcBef>
              <a:buClrTx/>
              <a:buSzPct val="100000"/>
              <a:buFontTx/>
              <a:defRPr sz="2470"/>
            </a:pPr>
            <a:r>
              <a:t>Characterize the </a:t>
            </a:r>
            <a:r>
              <a:rPr b="1"/>
              <a:t>sensitivity</a:t>
            </a:r>
            <a:r>
              <a:t> of the diurnal character of streamflow to </a:t>
            </a:r>
            <a:r>
              <a:rPr b="1"/>
              <a:t>CRE</a:t>
            </a:r>
            <a:r>
              <a:t> and </a:t>
            </a:r>
            <a:r>
              <a:rPr b="1"/>
              <a:t>other snowmelt fluxes </a:t>
            </a:r>
            <a:r>
              <a:t>(LW and sensible heat flux in particular — neural network??) </a:t>
            </a:r>
          </a:p>
        </p:txBody>
      </p:sp>
      <p:grpSp>
        <p:nvGrpSpPr>
          <p:cNvPr id="181" name="Group"/>
          <p:cNvGrpSpPr/>
          <p:nvPr/>
        </p:nvGrpSpPr>
        <p:grpSpPr>
          <a:xfrm>
            <a:off x="5886108" y="1506428"/>
            <a:ext cx="2990477" cy="1994649"/>
            <a:chOff x="0" y="0"/>
            <a:chExt cx="2990476" cy="1994647"/>
          </a:xfrm>
        </p:grpSpPr>
        <p:pic>
          <p:nvPicPr>
            <p:cNvPr id="178" name="sGrrgWMjvz94gQoIbl6sf6isdA9bXga7rFcWdXVlpNUM-9YYbjY9Nd2E93ZGFzWOMnje1-sbqhVIZFGsr6kSLBm68Ng7OexzPn56EYWmizWysjjfq5yDGj8mjfWjIox2SQuYyLe23YmINGR2jAr2pyOxBw=s2048.png" descr="sGrrgWMjvz94gQoIbl6sf6isdA9bXga7rFcWdXVlpNUM-9YYbjY9Nd2E93ZGFzWOMnje1-sbqhVIZFGsr6kSLBm68Ng7OexzPn56EYWmizWysjjfq5yDGj8mjfWjIox2SQuYyLe23YmINGR2jAr2pyOxBw=s204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90477" cy="199464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254000" dist="127000" dir="16200000">
                <a:srgbClr val="000000">
                  <a:alpha val="70000"/>
                </a:srgbClr>
              </a:outerShdw>
            </a:effectLst>
          </p:spPr>
        </p:pic>
        <p:sp>
          <p:nvSpPr>
            <p:cNvPr id="179" name="Line"/>
            <p:cNvSpPr/>
            <p:nvPr/>
          </p:nvSpPr>
          <p:spPr>
            <a:xfrm>
              <a:off x="450943" y="471322"/>
              <a:ext cx="542426" cy="37530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80" name="Sun"/>
            <p:cNvSpPr/>
            <p:nvPr/>
          </p:nvSpPr>
          <p:spPr>
            <a:xfrm>
              <a:off x="10230" y="36231"/>
              <a:ext cx="447393" cy="44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C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40;g2296c31b80b_0_265"/>
          <p:cNvSpPr txBox="1"/>
          <p:nvPr>
            <p:ph type="title"/>
          </p:nvPr>
        </p:nvSpPr>
        <p:spPr>
          <a:xfrm>
            <a:off x="762000" y="274636"/>
            <a:ext cx="7620000" cy="868501"/>
          </a:xfrm>
          <a:prstGeom prst="rect">
            <a:avLst/>
          </a:prstGeom>
        </p:spPr>
        <p:txBody>
          <a:bodyPr/>
          <a:lstStyle/>
          <a:p>
            <a:pPr/>
            <a:r>
              <a:t>Thank you</a:t>
            </a:r>
          </a:p>
        </p:txBody>
      </p:sp>
      <p:sp>
        <p:nvSpPr>
          <p:cNvPr id="184" name="Google Shape;141;g2296c31b80b_0_265"/>
          <p:cNvSpPr txBox="1"/>
          <p:nvPr>
            <p:ph type="body" idx="1"/>
          </p:nvPr>
        </p:nvSpPr>
        <p:spPr>
          <a:xfrm>
            <a:off x="457200" y="1295400"/>
            <a:ext cx="8229600" cy="48309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Would you like to collaborate? 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  <a:defRPr u="sng">
                <a:solidFill>
                  <a:srgbClr val="009999"/>
                </a:solidFill>
              </a:defRPr>
            </a:pPr>
            <a:r>
              <a:rPr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WilliamRudisill@lbl.gov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Thanks!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46;p2"/>
          <p:cNvSpPr txBox="1"/>
          <p:nvPr/>
        </p:nvSpPr>
        <p:spPr>
          <a:xfrm>
            <a:off x="311699" y="445025"/>
            <a:ext cx="8520602" cy="58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defTabSz="877823">
              <a:lnSpc>
                <a:spcPct val="90000"/>
              </a:lnSpc>
              <a:defRPr sz="2688"/>
            </a:lvl1pPr>
          </a:lstStyle>
          <a:p>
            <a:pPr/>
            <a:r>
              <a:t>Problem Statement and Motivation </a:t>
            </a:r>
          </a:p>
        </p:txBody>
      </p:sp>
      <p:sp>
        <p:nvSpPr>
          <p:cNvPr id="54" name="The impact on clouds on the surface energy balance (SEB), snowmelt, and streamflow in snow-dominated, mountain watersheds is relatively poorly explored…"/>
          <p:cNvSpPr txBox="1"/>
          <p:nvPr>
            <p:ph type="body" sz="half" idx="1"/>
          </p:nvPr>
        </p:nvSpPr>
        <p:spPr>
          <a:xfrm>
            <a:off x="777612" y="1449036"/>
            <a:ext cx="3828066" cy="4273924"/>
          </a:xfrm>
          <a:prstGeom prst="rect">
            <a:avLst/>
          </a:prstGeom>
        </p:spPr>
        <p:txBody>
          <a:bodyPr/>
          <a:lstStyle/>
          <a:p>
            <a:pPr marL="200526" indent="-200526">
              <a:buClrTx/>
              <a:buSzPct val="100000"/>
              <a:buFontTx/>
              <a:defRPr sz="2000"/>
            </a:pPr>
            <a:r>
              <a:t>The impact on </a:t>
            </a:r>
            <a:r>
              <a:rPr b="1"/>
              <a:t>clouds</a:t>
            </a:r>
            <a:r>
              <a:t> on the </a:t>
            </a:r>
            <a:r>
              <a:rPr b="1"/>
              <a:t>surface energy balance</a:t>
            </a:r>
            <a:r>
              <a:t> </a:t>
            </a:r>
            <a:r>
              <a:rPr b="1"/>
              <a:t>(SEB), </a:t>
            </a:r>
            <a:r>
              <a:t>snowmelt, and streamflow in snow-dominated, mountain watersheds is relatively </a:t>
            </a:r>
            <a:r>
              <a:rPr b="1"/>
              <a:t>poorly explored</a:t>
            </a:r>
            <a:endParaRPr b="1"/>
          </a:p>
          <a:p>
            <a:pPr marL="200526" indent="-200526">
              <a:buClrTx/>
              <a:buSzPct val="100000"/>
              <a:buFontTx/>
              <a:defRPr sz="2000"/>
            </a:pPr>
          </a:p>
          <a:p>
            <a:pPr marL="200526" indent="-200526">
              <a:buClrTx/>
              <a:buSzPct val="100000"/>
              <a:buFontTx/>
              <a:defRPr sz="2000"/>
            </a:pPr>
            <a:r>
              <a:t>How do the </a:t>
            </a:r>
            <a:r>
              <a:rPr b="1"/>
              <a:t>radiative impacts of clouds</a:t>
            </a:r>
            <a:r>
              <a:t> impact </a:t>
            </a:r>
            <a:r>
              <a:rPr b="1"/>
              <a:t>streamflow responses? </a:t>
            </a:r>
            <a:r>
              <a:t>Is there a relationship between cloud cover and diurnal streamflow amplitudes? </a:t>
            </a:r>
          </a:p>
        </p:txBody>
      </p:sp>
      <p:pic>
        <p:nvPicPr>
          <p:cNvPr id="55" name="sGrrgWMjvz94gQoIbl6sf6isdA9bXga7rFcWdXVlpNUM-9YYbjY9Nd2E93ZGFzWOMnje1-sbqhVIZFGsr6kSLBm68Ng7OexzPn56EYWmizWysjjfq5yDGj8mjfWjIox2SQuYyLe23YmINGR2jAr2pyOxBw=s2048.png" descr="sGrrgWMjvz94gQoIbl6sf6isdA9bXga7rFcWdXVlpNUM-9YYbjY9Nd2E93ZGFzWOMnje1-sbqhVIZFGsr6kSLBm68Ng7OexzPn56EYWmizWysjjfq5yDGj8mjfWjIox2SQuYyLe23YmINGR2jAr2pyOxBw=s20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449" y="1948332"/>
            <a:ext cx="3828067" cy="25533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56" name="Liquid water path…"/>
          <p:cNvSpPr txBox="1"/>
          <p:nvPr/>
        </p:nvSpPr>
        <p:spPr>
          <a:xfrm>
            <a:off x="-4094630" y="-3953436"/>
            <a:ext cx="3724590" cy="156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marL="457200" indent="-317500" defTabSz="457200">
              <a:buSzPct val="100000"/>
              <a:buFont typeface="Arial"/>
              <a:buChar char="•"/>
              <a:defRPr sz="1866"/>
            </a:pPr>
            <a:r>
              <a:t>Liquid water path</a:t>
            </a:r>
          </a:p>
          <a:p>
            <a:pPr marL="457200" indent="-317500" defTabSz="457200">
              <a:buSzPct val="100000"/>
              <a:buFont typeface="Arial"/>
              <a:buChar char="•"/>
              <a:defRPr sz="1866"/>
            </a:pPr>
            <a:r>
              <a:t>Ice water path </a:t>
            </a:r>
          </a:p>
          <a:p>
            <a:pPr marL="457200" indent="-317500" defTabSz="457200">
              <a:buSzPct val="100000"/>
              <a:buFont typeface="Arial"/>
              <a:buChar char="•"/>
              <a:defRPr sz="1866"/>
            </a:pPr>
            <a:r>
              <a:t>Cloud depth </a:t>
            </a:r>
          </a:p>
          <a:p>
            <a:pPr marL="457200" indent="-317500" defTabSz="457200">
              <a:buSzPct val="100000"/>
              <a:buFont typeface="Arial"/>
              <a:buChar char="•"/>
              <a:defRPr sz="1866"/>
            </a:pPr>
            <a:r>
              <a:t>Cloud temperature (longwave) </a:t>
            </a:r>
          </a:p>
        </p:txBody>
      </p:sp>
      <p:sp>
        <p:nvSpPr>
          <p:cNvPr id="57" name="Line"/>
          <p:cNvSpPr/>
          <p:nvPr/>
        </p:nvSpPr>
        <p:spPr>
          <a:xfrm>
            <a:off x="6709743" y="4243962"/>
            <a:ext cx="1" cy="811192"/>
          </a:xfrm>
          <a:prstGeom prst="line">
            <a:avLst/>
          </a:prstGeom>
          <a:ln w="25400">
            <a:solidFill>
              <a:srgbClr val="E20E2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58" name="Sun"/>
          <p:cNvSpPr/>
          <p:nvPr/>
        </p:nvSpPr>
        <p:spPr>
          <a:xfrm>
            <a:off x="5107331" y="1921851"/>
            <a:ext cx="572701" cy="57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EC32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9" name="Line"/>
          <p:cNvSpPr/>
          <p:nvPr/>
        </p:nvSpPr>
        <p:spPr>
          <a:xfrm>
            <a:off x="5789373" y="2523837"/>
            <a:ext cx="694351" cy="48041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60" name="Line"/>
          <p:cNvSpPr/>
          <p:nvPr/>
        </p:nvSpPr>
        <p:spPr>
          <a:xfrm>
            <a:off x="7875006" y="4243962"/>
            <a:ext cx="1" cy="811192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61" name="- Shortwave"/>
          <p:cNvSpPr txBox="1"/>
          <p:nvPr/>
        </p:nvSpPr>
        <p:spPr>
          <a:xfrm>
            <a:off x="8026870" y="5088069"/>
            <a:ext cx="961344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- Shortwave</a:t>
            </a:r>
          </a:p>
        </p:txBody>
      </p:sp>
      <p:sp>
        <p:nvSpPr>
          <p:cNvPr id="62" name="+ Longwave"/>
          <p:cNvSpPr txBox="1"/>
          <p:nvPr/>
        </p:nvSpPr>
        <p:spPr>
          <a:xfrm>
            <a:off x="6221476" y="5206060"/>
            <a:ext cx="976536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+ Longwave</a:t>
            </a:r>
          </a:p>
        </p:txBody>
      </p:sp>
      <p:sp>
        <p:nvSpPr>
          <p:cNvPr id="63" name="(?)"/>
          <p:cNvSpPr txBox="1"/>
          <p:nvPr/>
        </p:nvSpPr>
        <p:spPr>
          <a:xfrm>
            <a:off x="6594743" y="5432175"/>
            <a:ext cx="230002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(?)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etermining Cloud Radiative Effec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Determining </a:t>
            </a:r>
            <a:r>
              <a:rPr b="1"/>
              <a:t>C</a:t>
            </a:r>
            <a:r>
              <a:t>loud </a:t>
            </a:r>
            <a:r>
              <a:rPr b="1"/>
              <a:t>R</a:t>
            </a:r>
            <a:r>
              <a:t>adiative </a:t>
            </a:r>
            <a:r>
              <a:rPr b="1"/>
              <a:t>E</a:t>
            </a:r>
            <a:r>
              <a:t>ffects</a:t>
            </a:r>
          </a:p>
        </p:txBody>
      </p:sp>
      <p:sp>
        <p:nvSpPr>
          <p:cNvPr id="66" name="Double-click to edit"/>
          <p:cNvSpPr txBox="1"/>
          <p:nvPr>
            <p:ph type="body" sz="quarter" idx="1"/>
          </p:nvPr>
        </p:nvSpPr>
        <p:spPr>
          <a:xfrm>
            <a:off x="457200" y="1961029"/>
            <a:ext cx="8229600" cy="1407633"/>
          </a:xfrm>
          <a:prstGeom prst="rect">
            <a:avLst/>
          </a:prstGeom>
        </p:spPr>
        <p:txBody>
          <a:bodyPr/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↓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↓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etermining Cloud Radiative Effec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Determining </a:t>
            </a:r>
            <a:r>
              <a:rPr b="1"/>
              <a:t>C</a:t>
            </a:r>
            <a:r>
              <a:t>loud </a:t>
            </a:r>
            <a:r>
              <a:rPr b="1"/>
              <a:t>R</a:t>
            </a:r>
            <a:r>
              <a:t>adiative </a:t>
            </a:r>
            <a:r>
              <a:rPr b="1"/>
              <a:t>E</a:t>
            </a:r>
            <a:r>
              <a:t>ffects</a:t>
            </a:r>
          </a:p>
        </p:txBody>
      </p:sp>
      <p:sp>
        <p:nvSpPr>
          <p:cNvPr id="69" name="Double-click to edit"/>
          <p:cNvSpPr txBox="1"/>
          <p:nvPr>
            <p:ph type="body" sz="quarter" idx="1"/>
          </p:nvPr>
        </p:nvSpPr>
        <p:spPr>
          <a:xfrm>
            <a:off x="457200" y="1961029"/>
            <a:ext cx="8229600" cy="1407633"/>
          </a:xfrm>
          <a:prstGeom prst="rect">
            <a:avLst/>
          </a:prstGeom>
        </p:spPr>
        <p:txBody>
          <a:bodyPr/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↓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↓</m:t>
                  </m:r>
                </m:oMath>
              </m:oMathPara>
            </a14:m>
          </a:p>
        </p:txBody>
      </p:sp>
      <p:sp>
        <p:nvSpPr>
          <p:cNvPr id="70" name="Rectangle"/>
          <p:cNvSpPr/>
          <p:nvPr/>
        </p:nvSpPr>
        <p:spPr>
          <a:xfrm>
            <a:off x="5056763" y="1937143"/>
            <a:ext cx="2147382" cy="946484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1" name="Rectangle"/>
          <p:cNvSpPr/>
          <p:nvPr/>
        </p:nvSpPr>
        <p:spPr>
          <a:xfrm>
            <a:off x="5344832" y="3325635"/>
            <a:ext cx="3561726" cy="282801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" name="Observed by SAIL SEBS system"/>
          <p:cNvSpPr txBox="1"/>
          <p:nvPr/>
        </p:nvSpPr>
        <p:spPr>
          <a:xfrm>
            <a:off x="5440854" y="3432490"/>
            <a:ext cx="3369682" cy="550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900"/>
            </a:lvl1pPr>
          </a:lstStyle>
          <a:p>
            <a:pPr/>
            <a:r>
              <a:t>Observed by SAIL SEBS system</a:t>
            </a:r>
          </a:p>
        </p:txBody>
      </p:sp>
      <p:sp>
        <p:nvSpPr>
          <p:cNvPr id="73" name="Rectangle"/>
          <p:cNvSpPr/>
          <p:nvPr/>
        </p:nvSpPr>
        <p:spPr>
          <a:xfrm>
            <a:off x="751914" y="3955183"/>
            <a:ext cx="3561727" cy="1270001"/>
          </a:xfrm>
          <a:prstGeom prst="rect">
            <a:avLst/>
          </a:prstGeom>
          <a:ln w="25400">
            <a:solidFill>
              <a:srgbClr val="E31328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4" name="Modeled using RRTMG radiative transfer model with clouds turned OFF"/>
          <p:cNvSpPr txBox="1"/>
          <p:nvPr/>
        </p:nvSpPr>
        <p:spPr>
          <a:xfrm>
            <a:off x="919073" y="4137345"/>
            <a:ext cx="3227409" cy="90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100"/>
            </a:pPr>
            <a:r>
              <a:t>Modeled using </a:t>
            </a:r>
            <a:r>
              <a:rPr b="1"/>
              <a:t>RRTMG</a:t>
            </a:r>
            <a:r>
              <a:t> radiative transfer model with </a:t>
            </a:r>
            <a:r>
              <a:rPr b="1"/>
              <a:t>clouds turned OFF</a:t>
            </a:r>
          </a:p>
        </p:txBody>
      </p:sp>
      <p:sp>
        <p:nvSpPr>
          <p:cNvPr id="75" name="Rectangle"/>
          <p:cNvSpPr/>
          <p:nvPr/>
        </p:nvSpPr>
        <p:spPr>
          <a:xfrm>
            <a:off x="2934013" y="1937183"/>
            <a:ext cx="1875592" cy="946405"/>
          </a:xfrm>
          <a:prstGeom prst="rect">
            <a:avLst/>
          </a:prstGeom>
          <a:ln w="25400">
            <a:solidFill>
              <a:srgbClr val="E31328"/>
            </a:solidFill>
          </a:ln>
        </p:spPr>
        <p:txBody>
          <a:bodyPr lIns="0" tIns="0" rIns="0" bIns="0"/>
          <a:lstStyle/>
          <a:p>
            <a:pPr/>
          </a:p>
        </p:txBody>
      </p:sp>
      <p:graphicFrame>
        <p:nvGraphicFramePr>
          <p:cNvPr id="76" name="Table"/>
          <p:cNvGraphicFramePr/>
          <p:nvPr/>
        </p:nvGraphicFramePr>
        <p:xfrm>
          <a:off x="5560231" y="4137345"/>
          <a:ext cx="3140454" cy="183751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1381678"/>
                <a:gridCol w="1749250"/>
              </a:tblGrid>
              <a:tr h="5570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300"/>
                        <a:t>Location</a:t>
                      </a: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9E9E9E"/>
                      </a:solidFill>
                      <a:miter lim="400000"/>
                    </a:lnL>
                    <a:lnT w="25400">
                      <a:solidFill>
                        <a:srgbClr val="9E9E9E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/>
                        <a:t>SAIL AMF2 —
 M1 (Gothic) </a:t>
                      </a:r>
                    </a:p>
                  </a:txBody>
                  <a:tcPr marL="0" marR="0" marT="0" marB="0" anchor="t" anchorCtr="0" horzOverflow="overflow">
                    <a:lnR w="25400">
                      <a:solidFill>
                        <a:srgbClr val="9E9E9E"/>
                      </a:solidFill>
                      <a:miter lim="400000"/>
                    </a:lnR>
                    <a:lnT w="25400">
                      <a:solidFill>
                        <a:srgbClr val="9E9E9E"/>
                      </a:solidFill>
                      <a:miter lim="400000"/>
                    </a:lnT>
                  </a:tcPr>
                </a:tc>
              </a:tr>
              <a:tr h="5570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300"/>
                        <a:t>Net Radiometer</a:t>
                      </a: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9E9E9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/>
                        <a:t>Kipp and Konen
CNR4/CNF4</a:t>
                      </a:r>
                    </a:p>
                  </a:txBody>
                  <a:tcPr marL="0" marR="0" marT="0" marB="0" anchor="t" anchorCtr="0" horzOverflow="overflow">
                    <a:lnR w="25400">
                      <a:solidFill>
                        <a:srgbClr val="9E9E9E"/>
                      </a:solidFill>
                      <a:miter lim="400000"/>
                    </a:lnR>
                  </a:tcPr>
                </a:tc>
              </a:tr>
              <a:tr h="7138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300"/>
                        <a:t>Spectral range</a:t>
                      </a: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9E9E9E"/>
                      </a:solidFill>
                      <a:miter lim="400000"/>
                    </a:lnL>
                    <a:lnB w="25400">
                      <a:solidFill>
                        <a:srgbClr val="9E9E9E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/>
                        <a:t>300 to 2800 
nm (shortwave)</a:t>
                      </a:r>
                    </a:p>
                  </a:txBody>
                  <a:tcPr marL="0" marR="0" marT="0" marB="0" anchor="t" anchorCtr="0" horzOverflow="overflow">
                    <a:lnR w="25400">
                      <a:solidFill>
                        <a:srgbClr val="9E9E9E"/>
                      </a:solidFill>
                      <a:miter lim="400000"/>
                    </a:lnR>
                    <a:lnB w="25400">
                      <a:solidFill>
                        <a:srgbClr val="9E9E9E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Determining Cloud Radiative Effec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Determining </a:t>
            </a:r>
            <a:r>
              <a:rPr b="1"/>
              <a:t>C</a:t>
            </a:r>
            <a:r>
              <a:t>loud </a:t>
            </a:r>
            <a:r>
              <a:rPr b="1"/>
              <a:t>R</a:t>
            </a:r>
            <a:r>
              <a:t>adiative </a:t>
            </a:r>
            <a:r>
              <a:rPr b="1"/>
              <a:t>E</a:t>
            </a:r>
            <a:r>
              <a:t>ffects</a:t>
            </a:r>
          </a:p>
        </p:txBody>
      </p:sp>
      <p:sp>
        <p:nvSpPr>
          <p:cNvPr id="79" name="Double-click to edit"/>
          <p:cNvSpPr txBox="1"/>
          <p:nvPr>
            <p:ph type="body" sz="quarter" idx="1"/>
          </p:nvPr>
        </p:nvSpPr>
        <p:spPr>
          <a:xfrm>
            <a:off x="457200" y="1961029"/>
            <a:ext cx="8229600" cy="1407633"/>
          </a:xfrm>
          <a:prstGeom prst="rect">
            <a:avLst/>
          </a:prstGeom>
        </p:spPr>
        <p:txBody>
          <a:bodyPr/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↓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↓</m:t>
                  </m:r>
                </m:oMath>
              </m:oMathPara>
            </a14:m>
          </a:p>
        </p:txBody>
      </p:sp>
      <p:sp>
        <p:nvSpPr>
          <p:cNvPr id="80" name="Rectangle"/>
          <p:cNvSpPr/>
          <p:nvPr/>
        </p:nvSpPr>
        <p:spPr>
          <a:xfrm>
            <a:off x="3909210" y="3476323"/>
            <a:ext cx="530966" cy="946483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" name="Rectangle"/>
          <p:cNvSpPr txBox="1"/>
          <p:nvPr/>
        </p:nvSpPr>
        <p:spPr>
          <a:xfrm>
            <a:off x="528637" y="3481784"/>
            <a:ext cx="8229601" cy="1407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>
            <a:lvl1pPr marL="457200" indent="-342900">
              <a:spcBef>
                <a:spcPts val="300"/>
              </a:spcBef>
              <a:buClr>
                <a:srgbClr val="000000"/>
              </a:buClr>
              <a:buSzPts val="3200"/>
              <a:buFont typeface="Arial"/>
              <a:buChar char="•"/>
              <a:defRPr sz="3200"/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</m:oMath>
              </m:oMathPara>
            </a14:m>
          </a:p>
        </p:txBody>
      </p:sp>
      <p:sp>
        <p:nvSpPr>
          <p:cNvPr id="82" name="Rectangle"/>
          <p:cNvSpPr/>
          <p:nvPr/>
        </p:nvSpPr>
        <p:spPr>
          <a:xfrm>
            <a:off x="1750210" y="4705339"/>
            <a:ext cx="4087686" cy="129499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3" name="Broadband shortwave albedo (daily avg.)"/>
          <p:cNvSpPr txBox="1"/>
          <p:nvPr/>
        </p:nvSpPr>
        <p:spPr>
          <a:xfrm>
            <a:off x="2007808" y="4848481"/>
            <a:ext cx="3572489" cy="550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900"/>
            </a:lvl1pPr>
          </a:lstStyle>
          <a:p>
            <a:pPr/>
            <a:r>
              <a:t>Broadband shortwave albedo (daily avg.)  </a:t>
            </a:r>
          </a:p>
        </p:txBody>
      </p:sp>
      <p:sp>
        <p:nvSpPr>
          <p:cNvPr id="84" name="Rectangle"/>
          <p:cNvSpPr txBox="1"/>
          <p:nvPr/>
        </p:nvSpPr>
        <p:spPr>
          <a:xfrm>
            <a:off x="3382056" y="5207752"/>
            <a:ext cx="1585274" cy="868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>
            <a:lvl1pPr>
              <a:spcBef>
                <a:spcPts val="300"/>
              </a:spcBef>
              <a:defRPr sz="1800"/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↓</m:t>
                      </m:r>
                    </m:den>
                  </m:f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RTMG Configu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RRTMG Configuration</a:t>
            </a:r>
          </a:p>
        </p:txBody>
      </p:sp>
      <p:graphicFrame>
        <p:nvGraphicFramePr>
          <p:cNvPr id="87" name="Table"/>
          <p:cNvGraphicFramePr/>
          <p:nvPr/>
        </p:nvGraphicFramePr>
        <p:xfrm>
          <a:off x="460813" y="1472219"/>
          <a:ext cx="4271953" cy="435683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896023"/>
                <a:gridCol w="2366402"/>
              </a:tblGrid>
              <a:tr h="4842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>
                          <a:solidFill>
                            <a:srgbClr val="CC1129"/>
                          </a:solidFill>
                        </a:rPr>
                        <a:t>Model Input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/>
                        <a:t>Source </a:t>
                      </a:r>
                    </a:p>
                  </a:txBody>
                  <a:tcPr marL="0" marR="0" marT="0" marB="0" anchor="ctr" anchorCtr="0" horzOverflow="overflow"/>
                </a:tc>
              </a:tr>
              <a:tr h="88980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300">
                          <a:solidFill>
                            <a:srgbClr val="CC1129"/>
                          </a:solidFill>
                        </a:rPr>
                        <a:t>Aerosol optical depth at 550 nm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300"/>
                      </a:pPr>
                      <a:r>
                        <a:t>Cimel </a:t>
                      </a:r>
                      <a:r>
                        <a:rPr b="1"/>
                        <a:t>sun photometer.</a:t>
                      </a:r>
                      <a:r>
                        <a:t> Monthly averaged values are used.</a:t>
                      </a:r>
                    </a:p>
                  </a:txBody>
                  <a:tcPr marL="0" marR="0" marT="0" marB="0" anchor="ctr" anchorCtr="0" horzOverflow="overflow"/>
                </a:tc>
              </a:tr>
              <a:tr h="83736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300">
                          <a:solidFill>
                            <a:srgbClr val="CC1129"/>
                          </a:solidFill>
                        </a:rPr>
                        <a:t>Water vapor profile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300"/>
                      </a:pPr>
                      <a:r>
                        <a:rPr b="1"/>
                        <a:t>Interpsonde</a:t>
                      </a:r>
                      <a:r>
                        <a:t>. RH is scaled by microwave radiometer retrievals. Lowest level from met stations. </a:t>
                      </a:r>
                    </a:p>
                  </a:txBody>
                  <a:tcPr marL="0" marR="0" marT="0" marB="0" anchor="ctr" anchorCtr="0" horzOverflow="overflow"/>
                </a:tc>
              </a:tr>
              <a:tr h="7010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300">
                          <a:solidFill>
                            <a:srgbClr val="CC1129"/>
                          </a:solidFill>
                        </a:rPr>
                        <a:t>Temperature profile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300"/>
                      </a:pPr>
                      <a:r>
                        <a:rPr b="1"/>
                        <a:t>Interpsonde</a:t>
                      </a:r>
                      <a:r>
                        <a:t>. Lowest from met stations. </a:t>
                      </a:r>
                    </a:p>
                  </a:txBody>
                  <a:tcPr marL="0" marR="0" marT="0" marB="0" anchor="ctr" anchorCtr="0" horzOverflow="overflow"/>
                </a:tc>
              </a:tr>
              <a:tr h="7845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300">
                          <a:solidFill>
                            <a:srgbClr val="CC1129"/>
                          </a:solidFill>
                        </a:rPr>
                        <a:t>Barometric pressure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300"/>
                      </a:pPr>
                      <a:r>
                        <a:rPr b="1"/>
                        <a:t>Interpsonde</a:t>
                      </a:r>
                      <a:r>
                        <a:t>. Lowest level from met stations. </a:t>
                      </a:r>
                    </a:p>
                  </a:txBody>
                  <a:tcPr marL="0" marR="0" marT="0" marB="0" anchor="ctr" anchorCtr="0" horzOverflow="overflow"/>
                </a:tc>
              </a:tr>
              <a:tr h="6502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300">
                          <a:solidFill>
                            <a:srgbClr val="CC1129"/>
                          </a:solidFill>
                        </a:rPr>
                        <a:t>Ozone profile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300"/>
                      </a:pPr>
                      <a:r>
                        <a:rPr b="1"/>
                        <a:t>NOAA</a:t>
                      </a:r>
                      <a:r>
                        <a:t> </a:t>
                      </a:r>
                      <a:r>
                        <a:rPr b="1"/>
                        <a:t>ozone sonde</a:t>
                      </a:r>
                      <a:r>
                        <a:t> located in Boulder (currently using 1 profile)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88" name="Using RRTMG Version 4…"/>
          <p:cNvSpPr txBox="1"/>
          <p:nvPr/>
        </p:nvSpPr>
        <p:spPr>
          <a:xfrm>
            <a:off x="4943201" y="1522134"/>
            <a:ext cx="4040581" cy="399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8599" indent="-228599">
              <a:buSzPct val="100000"/>
              <a:buChar char="•"/>
              <a:defRPr sz="1800"/>
            </a:pPr>
            <a:r>
              <a:t>Using RRTMG Version 4</a:t>
            </a:r>
          </a:p>
          <a:p>
            <a:pPr>
              <a:defRPr sz="1800"/>
            </a:pPr>
          </a:p>
          <a:p>
            <a:pPr marL="228599" indent="-228599">
              <a:buSzPct val="100000"/>
              <a:buChar char="•"/>
              <a:defRPr sz="1800"/>
            </a:pPr>
            <a:r>
              <a:t>Correlated K-method with 14 spectral bands</a:t>
            </a:r>
          </a:p>
          <a:p>
            <a:pPr marL="228599" indent="-228599">
              <a:buSzPct val="100000"/>
              <a:buChar char="•"/>
              <a:defRPr sz="1800"/>
            </a:pPr>
          </a:p>
          <a:p>
            <a:pPr marL="228599" indent="-228599">
              <a:buSzPct val="100000"/>
              <a:buChar char="•"/>
              <a:defRPr sz="1800"/>
            </a:pPr>
            <a:r>
              <a:t>Used in NWP models, GCMs, etc.</a:t>
            </a:r>
          </a:p>
          <a:p>
            <a:pPr marL="228599" indent="-228599">
              <a:buSzPct val="100000"/>
              <a:buChar char="•"/>
              <a:defRPr sz="1800"/>
            </a:pPr>
          </a:p>
          <a:p>
            <a:pPr marL="228599" indent="-228599">
              <a:buSzPct val="100000"/>
              <a:buChar char="•"/>
              <a:defRPr sz="1800"/>
            </a:pPr>
            <a:r>
              <a:t>Models extinction of radiation by water vapor, carbon dioxide, ozone, methane, oxygen, nitrogen, aerosols, and Rayleigh scattering.</a:t>
            </a:r>
          </a:p>
          <a:p>
            <a:pPr>
              <a:defRPr sz="1800"/>
            </a:pPr>
          </a:p>
          <a:p>
            <a:pPr marL="228599" indent="-228599">
              <a:buSzPct val="100000"/>
              <a:buChar char="•"/>
              <a:defRPr sz="1800"/>
            </a:pPr>
            <a:r>
              <a:t>Climlab—RRTMG provides pre-compiled binaries with a python wrapper function)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"/>
          <p:cNvSpPr/>
          <p:nvPr/>
        </p:nvSpPr>
        <p:spPr>
          <a:xfrm>
            <a:off x="5989882" y="3978288"/>
            <a:ext cx="2208053" cy="1971305"/>
          </a:xfrm>
          <a:prstGeom prst="roundRect">
            <a:avLst>
              <a:gd name="adj" fmla="val 9664"/>
            </a:avLst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rgbClr val="FF0027"/>
                </a:solidFill>
              </a:defRPr>
            </a:pPr>
          </a:p>
        </p:txBody>
      </p:sp>
      <p:sp>
        <p:nvSpPr>
          <p:cNvPr id="91" name="RRTMG: Clear S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RRTMG: Clear Sky</a:t>
            </a:r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750" y="1765415"/>
            <a:ext cx="5370575" cy="400661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Left: RRTMG Modeled downwelling shortwave flux compared against SAIL observations at the M1 site."/>
          <p:cNvSpPr txBox="1"/>
          <p:nvPr/>
        </p:nvSpPr>
        <p:spPr>
          <a:xfrm>
            <a:off x="6084764" y="1942240"/>
            <a:ext cx="2018288" cy="140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t>Left: RRTMG Modeled </a:t>
            </a:r>
            <a:r>
              <a:rPr b="1"/>
              <a:t>downwelling shortwave flux</a:t>
            </a:r>
            <a:r>
              <a:t> compared against SAIL observations at the M1 site. </a:t>
            </a:r>
          </a:p>
        </p:txBody>
      </p:sp>
      <p:sp>
        <p:nvSpPr>
          <p:cNvPr id="94" name="Downwelling Shortwave Flux (w/m2)"/>
          <p:cNvSpPr txBox="1"/>
          <p:nvPr/>
        </p:nvSpPr>
        <p:spPr>
          <a:xfrm>
            <a:off x="1735982" y="1355515"/>
            <a:ext cx="3128416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/>
            </a:pPr>
            <a:r>
              <a:t>Downwelling Shortwave Flux (w/m</a:t>
            </a:r>
            <a:r>
              <a:rPr baseline="31999"/>
              <a:t>2</a:t>
            </a:r>
            <a:r>
              <a:t>)</a:t>
            </a:r>
          </a:p>
        </p:txBody>
      </p:sp>
      <p:sp>
        <p:nvSpPr>
          <p:cNvPr id="95" name="To do: verify AOD information is being used appropriately. Using ECMWF aerosol option with AOD at 550 nm input"/>
          <p:cNvSpPr txBox="1"/>
          <p:nvPr/>
        </p:nvSpPr>
        <p:spPr>
          <a:xfrm>
            <a:off x="6084764" y="4110520"/>
            <a:ext cx="2018288" cy="170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2">
              <a:lnSpc>
                <a:spcPct val="150000"/>
              </a:lnSpc>
              <a:defRPr i="1"/>
            </a:pPr>
            <a:r>
              <a:t>To do: verify AOD information is being used appropriately. Using ECMWF aerosol option with AOD at 550 nm input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utput.gif" descr="output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5726" y="1109424"/>
            <a:ext cx="4797606" cy="35982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Aside: Terrain Shadow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Aside: Terrain Shadowing</a:t>
            </a:r>
          </a:p>
        </p:txBody>
      </p:sp>
      <p:pic>
        <p:nvPicPr>
          <p:cNvPr id="9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6665" y="1304776"/>
            <a:ext cx="4574484" cy="320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A) Terrain shadow mask (blue) and terrain elevation By hour for 2022-09-10. Based on the NEON digital elevation model upscaled to 5 meters."/>
          <p:cNvSpPr txBox="1"/>
          <p:nvPr/>
        </p:nvSpPr>
        <p:spPr>
          <a:xfrm>
            <a:off x="309963" y="4726824"/>
            <a:ext cx="3357461" cy="80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/>
            <a:r>
              <a:rPr b="1"/>
              <a:t>A) </a:t>
            </a:r>
            <a:r>
              <a:rPr>
                <a:solidFill>
                  <a:schemeClr val="accent2"/>
                </a:solidFill>
              </a:rPr>
              <a:t>Terrain shadow mask (blue)</a:t>
            </a:r>
            <a:r>
              <a:t> and terrain elevation By hour for 2022-09-10. Based on the </a:t>
            </a:r>
            <a:r>
              <a:rPr b="1"/>
              <a:t>NEON digital elevation model </a:t>
            </a:r>
            <a:r>
              <a:t>upscaled to 5 meters.</a:t>
            </a:r>
          </a:p>
        </p:txBody>
      </p:sp>
      <p:sp>
        <p:nvSpPr>
          <p:cNvPr id="101" name="B) Cosine of the solar zenith angle (red), modeled downwelling solar radiation (orange), observed downwelling solar radiation (blue), and presence/absence of shadows (black) for September 10, 2022. Time is in UTC"/>
          <p:cNvSpPr txBox="1"/>
          <p:nvPr/>
        </p:nvSpPr>
        <p:spPr>
          <a:xfrm>
            <a:off x="4504900" y="4674052"/>
            <a:ext cx="3758014" cy="1010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/>
            <a:r>
              <a:rPr b="1"/>
              <a:t>B) </a:t>
            </a:r>
            <a:r>
              <a:rPr>
                <a:solidFill>
                  <a:srgbClr val="DE1A2E"/>
                </a:solidFill>
              </a:rPr>
              <a:t>Cosine of the solar zenith angle (red)</a:t>
            </a:r>
            <a:r>
              <a:t>, </a:t>
            </a:r>
            <a:r>
              <a:rPr>
                <a:solidFill>
                  <a:srgbClr val="D79E4A"/>
                </a:solidFill>
              </a:rPr>
              <a:t>modeled</a:t>
            </a:r>
            <a:r>
              <a:t> </a:t>
            </a:r>
            <a:r>
              <a:rPr>
                <a:solidFill>
                  <a:srgbClr val="D79E4A"/>
                </a:solidFill>
              </a:rPr>
              <a:t>downwelling solar radiation (orange)</a:t>
            </a:r>
            <a:r>
              <a:t>, </a:t>
            </a:r>
            <a:r>
              <a:rPr>
                <a:solidFill>
                  <a:srgbClr val="057ABA"/>
                </a:solidFill>
              </a:rPr>
              <a:t>observed downwelling solar radiation (blue), </a:t>
            </a:r>
            <a:r>
              <a:t>and presence/absence of shadows (black) for September 10, 2022. Time is in UTC </a:t>
            </a:r>
          </a:p>
        </p:txBody>
      </p:sp>
      <p:sp>
        <p:nvSpPr>
          <p:cNvPr id="102" name="**13:00 UTC is 07:00 a.m local time"/>
          <p:cNvSpPr txBox="1"/>
          <p:nvPr/>
        </p:nvSpPr>
        <p:spPr>
          <a:xfrm>
            <a:off x="4555680" y="5961288"/>
            <a:ext cx="2829112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i="1"/>
            </a:lvl1pPr>
          </a:lstStyle>
          <a:p>
            <a:pPr/>
            <a:r>
              <a:t>**13:00 UTC is 07:00 a.m local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"/>
          <p:cNvSpPr/>
          <p:nvPr/>
        </p:nvSpPr>
        <p:spPr>
          <a:xfrm>
            <a:off x="5488266" y="1784622"/>
            <a:ext cx="3343385" cy="2711326"/>
          </a:xfrm>
          <a:prstGeom prst="roundRect">
            <a:avLst>
              <a:gd name="adj" fmla="val 7266"/>
            </a:avLst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5" name="Results: Shortwave Cloud Radiative Forcing and Cloud Radiative Effe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85800">
              <a:defRPr sz="2700"/>
            </a:pPr>
            <a:r>
              <a:t>Results: Shortwave </a:t>
            </a:r>
            <a:r>
              <a:rPr b="1"/>
              <a:t>C</a:t>
            </a:r>
            <a:r>
              <a:t>loud </a:t>
            </a:r>
            <a:r>
              <a:rPr b="1"/>
              <a:t>R</a:t>
            </a:r>
            <a:r>
              <a:t>adiative </a:t>
            </a:r>
            <a:r>
              <a:rPr b="1"/>
              <a:t>F</a:t>
            </a:r>
            <a:r>
              <a:t>orcing and </a:t>
            </a:r>
            <a:r>
              <a:rPr b="1"/>
              <a:t>C</a:t>
            </a:r>
            <a:r>
              <a:t>loud </a:t>
            </a:r>
            <a:r>
              <a:rPr b="1"/>
              <a:t>R</a:t>
            </a:r>
            <a:r>
              <a:t>adiative </a:t>
            </a:r>
            <a:r>
              <a:rPr b="1"/>
              <a:t>E</a:t>
            </a:r>
            <a:r>
              <a:t>ffect </a:t>
            </a:r>
          </a:p>
        </p:txBody>
      </p:sp>
      <p:pic>
        <p:nvPicPr>
          <p:cNvPr id="1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501" y="1513618"/>
            <a:ext cx="4972922" cy="455148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Daily and Weekly averaged quantities:…"/>
          <p:cNvSpPr txBox="1"/>
          <p:nvPr/>
        </p:nvSpPr>
        <p:spPr>
          <a:xfrm>
            <a:off x="5610154" y="1919671"/>
            <a:ext cx="3099610" cy="2310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b="1"/>
            </a:pPr>
            <a:r>
              <a:t>Daily and Weekly averaged quantities:</a:t>
            </a:r>
          </a:p>
          <a:p>
            <a:pPr marL="233947" indent="-233947">
              <a:lnSpc>
                <a:spcPct val="150000"/>
              </a:lnSpc>
              <a:buSzPct val="100000"/>
              <a:buAutoNum type="alphaLcParenR" startAt="1"/>
              <a:defRPr>
                <a:solidFill>
                  <a:srgbClr val="FF0101"/>
                </a:solidFill>
              </a:defRPr>
            </a:pPr>
            <a:r>
              <a:t>Daytime cloud fraction measured by the total-sky imager </a:t>
            </a:r>
          </a:p>
          <a:p>
            <a:pPr marL="233947" indent="-233947">
              <a:lnSpc>
                <a:spcPct val="150000"/>
              </a:lnSpc>
              <a:buSzPct val="100000"/>
              <a:buAutoNum type="alphaLcParenR" startAt="1"/>
              <a:defRPr>
                <a:solidFill>
                  <a:srgbClr val="018F01"/>
                </a:solidFill>
              </a:defRPr>
            </a:pPr>
            <a:r>
              <a:t>Land surface albedo measured by the SEBS at M1</a:t>
            </a:r>
          </a:p>
          <a:p>
            <a:pPr marL="233947" indent="-233947">
              <a:lnSpc>
                <a:spcPct val="150000"/>
              </a:lnSpc>
              <a:buSzPct val="100000"/>
              <a:buAutoNum type="alphaLcParenR" startAt="1"/>
              <a:defRPr>
                <a:solidFill>
                  <a:srgbClr val="4B4CFF"/>
                </a:solidFill>
              </a:defRPr>
            </a:pPr>
            <a:r>
              <a:t>Cloud Radiative Effect</a:t>
            </a:r>
          </a:p>
          <a:p>
            <a:pPr marL="233947" indent="-233947">
              <a:lnSpc>
                <a:spcPct val="150000"/>
              </a:lnSpc>
              <a:buSzPct val="100000"/>
              <a:buAutoNum type="alphaLcParenR" startAt="1"/>
              <a:defRPr>
                <a:solidFill>
                  <a:srgbClr val="FFA002"/>
                </a:solidFill>
              </a:defRPr>
            </a:pPr>
            <a:r>
              <a:t> Cloud Radiative forcing</a:t>
            </a:r>
          </a:p>
        </p:txBody>
      </p:sp>
      <p:sp>
        <p:nvSpPr>
          <p:cNvPr id="108" name="Rounded Rectangle"/>
          <p:cNvSpPr/>
          <p:nvPr/>
        </p:nvSpPr>
        <p:spPr>
          <a:xfrm>
            <a:off x="5556851" y="4781652"/>
            <a:ext cx="3005625" cy="1061443"/>
          </a:xfrm>
          <a:prstGeom prst="roundRect">
            <a:avLst>
              <a:gd name="adj" fmla="val 18559"/>
            </a:avLst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9" name="Both CRE and CRF are at their maximum during the warm season — more potent clouds and lower albedo"/>
          <p:cNvSpPr txBox="1"/>
          <p:nvPr/>
        </p:nvSpPr>
        <p:spPr>
          <a:xfrm>
            <a:off x="5839792" y="4908881"/>
            <a:ext cx="2439743" cy="806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/>
            </a:lvl1pPr>
          </a:lstStyle>
          <a:p>
            <a:pPr/>
            <a:r>
              <a:t>Both CRE and CRF are at their maximum during the warm season — more potent clouds and lower albedo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Default Design">
  <a:themeElements>
    <a:clrScheme name="1_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1_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Default Design">
  <a:themeElements>
    <a:clrScheme name="1_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1_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