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8" r:id="rId1"/>
    <p:sldMasterId id="2147483679" r:id="rId2"/>
    <p:sldMasterId id="2147483680" r:id="rId3"/>
  </p:sldMasterIdLst>
  <p:notesMasterIdLst>
    <p:notesMasterId r:id="rId15"/>
  </p:notesMasterIdLst>
  <p:handoutMasterIdLst>
    <p:handoutMasterId r:id="rId16"/>
  </p:handoutMasterIdLst>
  <p:sldIdLst>
    <p:sldId id="256" r:id="rId4"/>
    <p:sldId id="267" r:id="rId5"/>
    <p:sldId id="266" r:id="rId6"/>
    <p:sldId id="268" r:id="rId7"/>
    <p:sldId id="269" r:id="rId8"/>
    <p:sldId id="274" r:id="rId9"/>
    <p:sldId id="270" r:id="rId10"/>
    <p:sldId id="273" r:id="rId11"/>
    <p:sldId id="272" r:id="rId12"/>
    <p:sldId id="271" r:id="rId13"/>
    <p:sldId id="263" r:id="rId14"/>
  </p:sldIdLst>
  <p:sldSz cx="12192000" cy="6858000"/>
  <p:notesSz cx="7010400" cy="9296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lvetica Neue" panose="02000503000000020004" pitchFamily="2" charset="0"/>
      <p:regular r:id="rId21"/>
      <p:bold r:id="rId22"/>
      <p:italic r:id="rId23"/>
      <p:boldItalic r:id="rId24"/>
    </p:embeddedFont>
    <p:embeddedFont>
      <p:font typeface="Trebuchet MS" panose="020B0703020202090204" pitchFamily="34" charset="0"/>
      <p:regular r:id="rId25"/>
      <p:bold r:id="rId26"/>
      <p: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6"/>
    <p:restoredTop sz="94626"/>
  </p:normalViewPr>
  <p:slideViewPr>
    <p:cSldViewPr snapToGrid="0">
      <p:cViewPr varScale="1">
        <p:scale>
          <a:sx n="116" d="100"/>
          <a:sy n="116" d="100"/>
        </p:scale>
        <p:origin x="912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468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D36412A-252E-8042-AF04-63F486C222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0F7ECD-886C-E943-BCCF-9480F8311C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FFD0B-CE21-3D4E-9A5E-4C77B1A239C0}" type="datetimeFigureOut">
              <a:rPr lang="en-US" smtClean="0"/>
              <a:t>11/1/23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1A8A93-AAC6-D549-B527-40B2ABCAAD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29187-5290-DD40-B652-86A0D71F8A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A1B97-DAA4-D44C-8202-7BBB7F7B5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92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rtl="0"/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NOTE: Background image can be used as is or changed for a particular presentation in the “Slide Master” button found under the “View” tab.  </a:t>
            </a:r>
            <a:endParaRPr lang="en-US" b="0" dirty="0">
              <a:effectLst/>
            </a:endParaRPr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609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2"/>
          </p:nvPr>
        </p:nvSpPr>
        <p:spPr>
          <a:xfrm>
            <a:off x="6197600" y="1600207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0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611556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rgbClr val="9E9E9E"/>
              </a:buClr>
              <a:buSzPts val="1765"/>
              <a:buFont typeface="Arial"/>
              <a:buNone/>
              <a:defRPr sz="176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18"/>
              </a:spcBef>
              <a:spcAft>
                <a:spcPts val="0"/>
              </a:spcAft>
              <a:buClr>
                <a:srgbClr val="9E9E9E"/>
              </a:buClr>
              <a:buSzPts val="1588"/>
              <a:buFont typeface="Arial"/>
              <a:buNone/>
              <a:defRPr sz="1588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282"/>
              </a:spcBef>
              <a:spcAft>
                <a:spcPts val="0"/>
              </a:spcAft>
              <a:buClr>
                <a:srgbClr val="9E9E9E"/>
              </a:buClr>
              <a:buSzPts val="1412"/>
              <a:buFont typeface="Arial"/>
              <a:buNone/>
              <a:defRPr sz="1412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47"/>
              </a:spcBef>
              <a:spcAft>
                <a:spcPts val="0"/>
              </a:spcAft>
              <a:buClr>
                <a:srgbClr val="9E9E9E"/>
              </a:buClr>
              <a:buSzPts val="1235"/>
              <a:buFont typeface="Arial"/>
              <a:buNone/>
              <a:defRPr sz="1235" b="0" i="0" u="none" strike="noStrike" cap="none">
                <a:solidFill>
                  <a:srgbClr val="9E9E9E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609602" y="1535119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6193380" y="1535119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None/>
              <a:defRPr sz="1588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None/>
              <a:defRPr sz="1412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609605" y="273064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766733" y="273067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29437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–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•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–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95846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Char char="»"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609605" y="1435104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2389717" y="4800615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65"/>
              <a:buFont typeface="Helvetica Neue"/>
              <a:buNone/>
              <a:defRPr sz="1765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565"/>
              </a:spcBef>
              <a:spcAft>
                <a:spcPts val="0"/>
              </a:spcAft>
              <a:buClr>
                <a:schemeClr val="dk1"/>
              </a:buClr>
              <a:buSzPts val="2824"/>
              <a:buFont typeface="Arial"/>
              <a:buNone/>
              <a:defRPr sz="282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494"/>
              </a:spcBef>
              <a:spcAft>
                <a:spcPts val="0"/>
              </a:spcAft>
              <a:buClr>
                <a:schemeClr val="dk1"/>
              </a:buClr>
              <a:buSzPts val="2471"/>
              <a:buFont typeface="Arial"/>
              <a:buNone/>
              <a:defRPr sz="2471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None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None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2389717" y="5367352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None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1059"/>
              <a:buFont typeface="Arial"/>
              <a:buNone/>
              <a:defRPr sz="1059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spcBef>
                <a:spcPts val="176"/>
              </a:spcBef>
              <a:spcAft>
                <a:spcPts val="0"/>
              </a:spcAft>
              <a:buClr>
                <a:schemeClr val="dk1"/>
              </a:buClr>
              <a:buSzPts val="882"/>
              <a:buFont typeface="Arial"/>
              <a:buNone/>
              <a:defRPr sz="88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59"/>
              </a:spcBef>
              <a:spcAft>
                <a:spcPts val="0"/>
              </a:spcAft>
              <a:buClr>
                <a:schemeClr val="dk1"/>
              </a:buClr>
              <a:buSzPts val="794"/>
              <a:buFont typeface="Arial"/>
              <a:buNone/>
              <a:defRPr sz="79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D4EE8E-0B1B-A344-AC4B-79A27DF5B9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324" b="40"/>
          <a:stretch/>
        </p:blipFill>
        <p:spPr>
          <a:xfrm>
            <a:off x="0" y="0"/>
            <a:ext cx="12191999" cy="6629400"/>
          </a:xfrm>
          <a:prstGeom prst="rect">
            <a:avLst/>
          </a:prstGeom>
        </p:spPr>
      </p:pic>
      <p:sp>
        <p:nvSpPr>
          <p:cNvPr id="16" name="Google Shape;16;p3"/>
          <p:cNvSpPr/>
          <p:nvPr/>
        </p:nvSpPr>
        <p:spPr>
          <a:xfrm>
            <a:off x="1760" y="2282562"/>
            <a:ext cx="12190241" cy="2249558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4505226"/>
            <a:ext cx="12192000" cy="22497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" name="Google Shape;20;p4">
            <a:extLst>
              <a:ext uri="{FF2B5EF4-FFF2-40B4-BE49-F238E27FC236}">
                <a16:creationId xmlns:a16="http://schemas.microsoft.com/office/drawing/2014/main" id="{D7FDFFDC-1D7A-664F-86D5-57CE532AC4CF}"/>
              </a:ext>
            </a:extLst>
          </p:cNvPr>
          <p:cNvSpPr/>
          <p:nvPr userDrawn="1"/>
        </p:nvSpPr>
        <p:spPr>
          <a:xfrm>
            <a:off x="1567" y="6652200"/>
            <a:ext cx="12190400" cy="236100"/>
          </a:xfrm>
          <a:prstGeom prst="rect">
            <a:avLst/>
          </a:prstGeom>
          <a:solidFill>
            <a:srgbClr val="1A65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9" name="Google Shape;21;p4">
            <a:extLst>
              <a:ext uri="{FF2B5EF4-FFF2-40B4-BE49-F238E27FC236}">
                <a16:creationId xmlns:a16="http://schemas.microsoft.com/office/drawing/2014/main" id="{E2DB44F4-BF55-034B-901F-8B4BFA816955}"/>
              </a:ext>
            </a:extLst>
          </p:cNvPr>
          <p:cNvSpPr txBox="1"/>
          <p:nvPr userDrawn="1"/>
        </p:nvSpPr>
        <p:spPr>
          <a:xfrm>
            <a:off x="671033" y="6682500"/>
            <a:ext cx="10848400" cy="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material is based upon work supported by the National Center for Atmospheric Research, which is a major facility sponsored by the National Science Foundation under Cooperative Agreement No. 1852977.</a:t>
            </a:r>
            <a:endParaRPr sz="600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2" name="Google Shape;18;p3">
            <a:extLst>
              <a:ext uri="{FF2B5EF4-FFF2-40B4-BE49-F238E27FC236}">
                <a16:creationId xmlns:a16="http://schemas.microsoft.com/office/drawing/2014/main" id="{9EA10915-9D06-294C-B662-5BE50E70FDC4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409798" y="5889985"/>
            <a:ext cx="1790299" cy="497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;p3">
            <a:extLst>
              <a:ext uri="{FF2B5EF4-FFF2-40B4-BE49-F238E27FC236}">
                <a16:creationId xmlns:a16="http://schemas.microsoft.com/office/drawing/2014/main" id="{97FCFF9E-E652-FB4A-BD9F-369E7A0BAFC2}"/>
              </a:ext>
            </a:extLst>
          </p:cNvPr>
          <p:cNvPicPr preferRelativeResize="0"/>
          <p:nvPr userDrawn="1"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53715" y="5823995"/>
            <a:ext cx="625501" cy="6291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9CB8AB-A986-AE4C-98C2-0FA6376C640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6272784"/>
            <a:ext cx="12192000" cy="585216"/>
          </a:xfrm>
          <a:prstGeom prst="rect">
            <a:avLst/>
          </a:prstGeom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1"/>
              <a:buFont typeface="Helvetica Neue"/>
              <a:buNone/>
              <a:defRPr sz="2471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9" name="Google Shape;25;p5">
            <a:extLst>
              <a:ext uri="{FF2B5EF4-FFF2-40B4-BE49-F238E27FC236}">
                <a16:creationId xmlns:a16="http://schemas.microsoft.com/office/drawing/2014/main" id="{A4634C4E-9EB5-DF4A-982B-313E902C93BD}"/>
              </a:ext>
            </a:extLst>
          </p:cNvPr>
          <p:cNvCxnSpPr/>
          <p:nvPr userDrawn="1"/>
        </p:nvCxnSpPr>
        <p:spPr>
          <a:xfrm>
            <a:off x="1152639" y="6374474"/>
            <a:ext cx="0" cy="388200"/>
          </a:xfrm>
          <a:prstGeom prst="straightConnector1">
            <a:avLst/>
          </a:prstGeom>
          <a:noFill/>
          <a:ln w="222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" name="Google Shape;26;p5">
            <a:extLst>
              <a:ext uri="{FF2B5EF4-FFF2-40B4-BE49-F238E27FC236}">
                <a16:creationId xmlns:a16="http://schemas.microsoft.com/office/drawing/2014/main" id="{B89072CC-B151-3A4E-9FCF-FE88125850B4}"/>
              </a:ext>
            </a:extLst>
          </p:cNvPr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96374" y="6374484"/>
            <a:ext cx="615776" cy="388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31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63093" algn="l" rtl="0"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0E76B0-DB24-B546-9C8F-B0AEF8CA7985}"/>
              </a:ext>
            </a:extLst>
          </p:cNvPr>
          <p:cNvGrpSpPr/>
          <p:nvPr userDrawn="1"/>
        </p:nvGrpSpPr>
        <p:grpSpPr>
          <a:xfrm>
            <a:off x="0" y="18980"/>
            <a:ext cx="12192000" cy="651621"/>
            <a:chOff x="-1" y="440478"/>
            <a:chExt cx="12192000" cy="6516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EC2B2A6-8158-B841-98D3-D17FE41D63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1" y="440478"/>
              <a:ext cx="12192000" cy="651621"/>
            </a:xfrm>
            <a:prstGeom prst="rect">
              <a:avLst/>
            </a:prstGeom>
          </p:spPr>
        </p:pic>
        <p:cxnSp>
          <p:nvCxnSpPr>
            <p:cNvPr id="6" name="Google Shape;25;p5">
              <a:extLst>
                <a:ext uri="{FF2B5EF4-FFF2-40B4-BE49-F238E27FC236}">
                  <a16:creationId xmlns:a16="http://schemas.microsoft.com/office/drawing/2014/main" id="{EF58F284-9754-C643-8512-950F7F108873}"/>
                </a:ext>
              </a:extLst>
            </p:cNvPr>
            <p:cNvCxnSpPr/>
            <p:nvPr userDrawn="1"/>
          </p:nvCxnSpPr>
          <p:spPr>
            <a:xfrm>
              <a:off x="1152638" y="542169"/>
              <a:ext cx="0" cy="388200"/>
            </a:xfrm>
            <a:prstGeom prst="straightConnector1">
              <a:avLst/>
            </a:pr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7" name="Google Shape;26;p5">
              <a:extLst>
                <a:ext uri="{FF2B5EF4-FFF2-40B4-BE49-F238E27FC236}">
                  <a16:creationId xmlns:a16="http://schemas.microsoft.com/office/drawing/2014/main" id="{15EFC28A-7077-5E43-8FB9-84D69A02C464}"/>
                </a:ext>
              </a:extLst>
            </p:cNvPr>
            <p:cNvPicPr preferRelativeResize="0"/>
            <p:nvPr userDrawn="1"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96373" y="542179"/>
              <a:ext cx="615776" cy="388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Helvetica Neue"/>
              <a:buNone/>
              <a:defRPr sz="225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3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809297" y="2552455"/>
            <a:ext cx="105747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30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Exploring Mountain Valley Winds and Cloud Formation</a:t>
            </a:r>
            <a:endParaRPr dirty="0"/>
          </a:p>
        </p:txBody>
      </p:sp>
      <p:sp>
        <p:nvSpPr>
          <p:cNvPr id="134" name="Google Shape;134;p35"/>
          <p:cNvSpPr/>
          <p:nvPr/>
        </p:nvSpPr>
        <p:spPr>
          <a:xfrm>
            <a:off x="4782207" y="3043667"/>
            <a:ext cx="2587670" cy="1423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1700" b="1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Winds affect</a:t>
            </a:r>
          </a:p>
          <a:p>
            <a:pPr algn="ctr"/>
            <a:r>
              <a:rPr lang="en-US" sz="1700" b="1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clouds affect</a:t>
            </a:r>
          </a:p>
          <a:p>
            <a:pPr algn="ctr"/>
            <a:r>
              <a:rPr lang="en-US" sz="1700" b="1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radiation affects</a:t>
            </a:r>
          </a:p>
          <a:p>
            <a:pPr algn="ctr"/>
            <a:r>
              <a:rPr lang="en-US" sz="1700" b="1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surface fluxes affect</a:t>
            </a:r>
          </a:p>
          <a:p>
            <a:pPr algn="ctr"/>
            <a:r>
              <a:rPr lang="en-US" sz="1700" b="1" dirty="0">
                <a:solidFill>
                  <a:srgbClr val="A8C7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winds…</a:t>
            </a:r>
            <a:endParaRPr dirty="0"/>
          </a:p>
        </p:txBody>
      </p:sp>
      <p:sp>
        <p:nvSpPr>
          <p:cNvPr id="135" name="Google Shape;135;p35"/>
          <p:cNvSpPr txBox="1"/>
          <p:nvPr/>
        </p:nvSpPr>
        <p:spPr>
          <a:xfrm>
            <a:off x="3783776" y="6166732"/>
            <a:ext cx="46245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rgbClr val="FFFFFF"/>
              </a:buClr>
              <a:buSzPts val="1400"/>
            </a:pPr>
            <a:r>
              <a:rPr lang="en-US" b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November 2, 2023 – S3 Science Summit</a:t>
            </a:r>
            <a:endParaRPr dirty="0">
              <a:solidFill>
                <a:srgbClr val="434343"/>
              </a:solidFill>
            </a:endParaRPr>
          </a:p>
        </p:txBody>
      </p:sp>
      <p:sp>
        <p:nvSpPr>
          <p:cNvPr id="136" name="Google Shape;136;p35"/>
          <p:cNvSpPr/>
          <p:nvPr/>
        </p:nvSpPr>
        <p:spPr>
          <a:xfrm>
            <a:off x="2060154" y="5160579"/>
            <a:ext cx="8071664" cy="101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000" b="1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Ethan Gutmann</a:t>
            </a:r>
            <a:endParaRPr dirty="0">
              <a:solidFill>
                <a:srgbClr val="434343"/>
              </a:solidFill>
            </a:endParaRPr>
          </a:p>
          <a:p>
            <a:pPr algn="ctr"/>
            <a:r>
              <a:rPr lang="en-US" sz="18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NCAR / RAL</a:t>
            </a:r>
          </a:p>
          <a:p>
            <a:pPr algn="ctr"/>
            <a:r>
              <a:rPr lang="en-US" sz="18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Jessica Lundquist, Danny Hogan, Eli </a:t>
            </a:r>
            <a:r>
              <a:rPr lang="en-US" sz="1800" i="1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Schwat</a:t>
            </a:r>
            <a:r>
              <a:rPr lang="en-US" sz="1800" i="1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(UW), Daniel Kirshbaum (McGill)</a:t>
            </a:r>
            <a:endParaRPr dirty="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8F22-ABA7-0AC3-B042-D80E6BF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Feedbacks upon Feedbacks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4833801" cy="4525963"/>
          </a:xfrm>
        </p:spPr>
        <p:txBody>
          <a:bodyPr/>
          <a:lstStyle/>
          <a:p>
            <a:pPr marL="116523" indent="0">
              <a:buNone/>
            </a:pPr>
            <a:r>
              <a:rPr lang="en-US" dirty="0"/>
              <a:t>Winds affect clouds affect radiation affect heat flux affect winds…</a:t>
            </a:r>
          </a:p>
          <a:p>
            <a:r>
              <a:rPr lang="en-US" dirty="0"/>
              <a:t>Teasing apart causation with LES experiments</a:t>
            </a:r>
          </a:p>
          <a:p>
            <a:endParaRPr lang="en-US" dirty="0"/>
          </a:p>
          <a:p>
            <a:r>
              <a:rPr lang="en-US" dirty="0"/>
              <a:t>~50-100m grid over the east river basin</a:t>
            </a:r>
          </a:p>
          <a:p>
            <a:endParaRPr lang="en-US" dirty="0"/>
          </a:p>
          <a:p>
            <a:r>
              <a:rPr lang="en-US" dirty="0"/>
              <a:t>Possible outer nests shown, leveraging existing SAIL WRF runs might help</a:t>
            </a:r>
          </a:p>
          <a:p>
            <a:endParaRPr lang="en-US" dirty="0"/>
          </a:p>
          <a:p>
            <a:r>
              <a:rPr lang="en-US" dirty="0"/>
              <a:t>Control surface feedbacks</a:t>
            </a:r>
          </a:p>
          <a:p>
            <a:r>
              <a:rPr lang="en-US" dirty="0"/>
              <a:t>Model 3D wind field effects</a:t>
            </a:r>
          </a:p>
          <a:p>
            <a:r>
              <a:rPr lang="en-US" dirty="0"/>
              <a:t>Comparisons with SAIL wind lidar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1E952-B243-F37D-84A9-E7A4534DE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401" y="1600208"/>
            <a:ext cx="6264002" cy="4525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628BB0-19A0-E4B3-E5B5-E878B4563DFC}"/>
              </a:ext>
            </a:extLst>
          </p:cNvPr>
          <p:cNvSpPr txBox="1"/>
          <p:nvPr/>
        </p:nvSpPr>
        <p:spPr>
          <a:xfrm>
            <a:off x="7428293" y="6394715"/>
            <a:ext cx="22942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Daniel </a:t>
            </a:r>
            <a:r>
              <a:rPr lang="en-US" dirty="0" err="1"/>
              <a:t>Kirschbaum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037F-1D2A-A641-A020-794E4A5E8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5381297" cy="11430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A6944-C516-0E4B-8FDF-6BA1B3A3B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1" y="1508922"/>
            <a:ext cx="5659822" cy="1716874"/>
          </a:xfrm>
        </p:spPr>
        <p:txBody>
          <a:bodyPr/>
          <a:lstStyle/>
          <a:p>
            <a:pPr>
              <a:spcBef>
                <a:spcPts val="1024"/>
              </a:spcBef>
            </a:pPr>
            <a:r>
              <a:rPr lang="en-US" dirty="0"/>
              <a:t>S3 datasets provide detailed views of mountain meteorology</a:t>
            </a:r>
          </a:p>
          <a:p>
            <a:pPr>
              <a:spcBef>
                <a:spcPts val="1024"/>
              </a:spcBef>
            </a:pPr>
            <a:r>
              <a:rPr lang="en-US" dirty="0"/>
              <a:t>Diurnal cycles in wind, clouds, radiation all have interrelated seasonal cycles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281BF-FDD0-6ACA-C080-AA4A3F15E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407" y="2898309"/>
            <a:ext cx="3520966" cy="3441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CB8E5-021F-952A-5F84-358CDB3B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449" y="119533"/>
            <a:ext cx="5764924" cy="277877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60B923-4237-46A9-1F1B-FCC39DF88880}"/>
              </a:ext>
            </a:extLst>
          </p:cNvPr>
          <p:cNvSpPr txBox="1">
            <a:spLocks/>
          </p:cNvSpPr>
          <p:nvPr/>
        </p:nvSpPr>
        <p:spPr>
          <a:xfrm>
            <a:off x="304801" y="3252268"/>
            <a:ext cx="6905297" cy="2778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3093" algn="l" rtl="0">
              <a:lnSpc>
                <a:spcPct val="100000"/>
              </a:lnSpc>
              <a:spcBef>
                <a:spcPts val="424"/>
              </a:spcBef>
              <a:spcAft>
                <a:spcPts val="0"/>
              </a:spcAft>
              <a:buClr>
                <a:schemeClr val="dk1"/>
              </a:buClr>
              <a:buSzPts val="2118"/>
              <a:buFont typeface="Arial"/>
              <a:buChar char="•"/>
              <a:defRPr sz="211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–"/>
              <a:defRPr sz="176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9438" algn="l" rtl="0">
              <a:lnSpc>
                <a:spcPct val="100000"/>
              </a:lnSpc>
              <a:spcBef>
                <a:spcPts val="318"/>
              </a:spcBef>
              <a:spcAft>
                <a:spcPts val="0"/>
              </a:spcAft>
              <a:buClr>
                <a:schemeClr val="dk1"/>
              </a:buClr>
              <a:buSzPts val="1588"/>
              <a:buFont typeface="Arial"/>
              <a:buChar char="•"/>
              <a:defRPr sz="1588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8261" algn="l" rtl="0">
              <a:lnSpc>
                <a:spcPct val="100000"/>
              </a:lnSpc>
              <a:spcBef>
                <a:spcPts val="282"/>
              </a:spcBef>
              <a:spcAft>
                <a:spcPts val="0"/>
              </a:spcAft>
              <a:buClr>
                <a:schemeClr val="dk1"/>
              </a:buClr>
              <a:buSzPts val="1412"/>
              <a:buFont typeface="Arial"/>
              <a:buChar char="–"/>
              <a:defRPr sz="1412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7022" algn="l" rtl="0">
              <a:lnSpc>
                <a:spcPct val="100000"/>
              </a:lnSpc>
              <a:spcBef>
                <a:spcPts val="247"/>
              </a:spcBef>
              <a:spcAft>
                <a:spcPts val="0"/>
              </a:spcAft>
              <a:buClr>
                <a:schemeClr val="dk1"/>
              </a:buClr>
              <a:buSzPts val="1235"/>
              <a:buFont typeface="Arial"/>
              <a:buChar char="»"/>
              <a:defRPr sz="1235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0677" algn="l" rtl="0">
              <a:lnSpc>
                <a:spcPct val="100000"/>
              </a:lnSpc>
              <a:spcBef>
                <a:spcPts val="353"/>
              </a:spcBef>
              <a:spcAft>
                <a:spcPts val="0"/>
              </a:spcAft>
              <a:buClr>
                <a:schemeClr val="dk1"/>
              </a:buClr>
              <a:buSzPts val="1765"/>
              <a:buFont typeface="Arial"/>
              <a:buChar char="•"/>
              <a:defRPr sz="17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1024"/>
              </a:spcBef>
            </a:pPr>
            <a:r>
              <a:rPr lang="en-US" dirty="0"/>
              <a:t>Open questions related to how valley morphology and land surface states affect strength and timing of valley circulations</a:t>
            </a:r>
          </a:p>
          <a:p>
            <a:pPr lvl="1">
              <a:spcBef>
                <a:spcPts val="1024"/>
              </a:spcBef>
            </a:pPr>
            <a:r>
              <a:rPr lang="en-US" dirty="0"/>
              <a:t>how those circulations feedback to cloud formation</a:t>
            </a:r>
          </a:p>
          <a:p>
            <a:pPr>
              <a:spcBef>
                <a:spcPts val="1024"/>
              </a:spcBef>
            </a:pPr>
            <a:r>
              <a:rPr lang="en-US" dirty="0"/>
              <a:t>The answers to this work will provide a basis for future atmospheric model development in complex terrain</a:t>
            </a:r>
          </a:p>
        </p:txBody>
      </p:sp>
    </p:spTree>
    <p:extLst>
      <p:ext uri="{BB962C8B-B14F-4D97-AF65-F5344CB8AC3E}">
        <p14:creationId xmlns:p14="http://schemas.microsoft.com/office/powerpoint/2010/main" val="33955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C21F1-0EB8-34CD-FBFF-05BFC7F7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Clouds Respond to Flow over Mountains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B6E3C9-EF62-C107-8339-773C28742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formation is strongly controlled by terrain forced ascent</a:t>
            </a:r>
          </a:p>
          <a:p>
            <a:endParaRPr lang="en-US" dirty="0"/>
          </a:p>
          <a:p>
            <a:r>
              <a:rPr lang="en-US" dirty="0"/>
              <a:t>Synoptic environment must be conducive</a:t>
            </a:r>
          </a:p>
          <a:p>
            <a:pPr lvl="1"/>
            <a:r>
              <a:rPr lang="en-US" dirty="0"/>
              <a:t>Adequate moisture and instability</a:t>
            </a:r>
          </a:p>
          <a:p>
            <a:pPr lvl="1"/>
            <a:r>
              <a:rPr lang="en-US" dirty="0"/>
              <a:t>Different behavior with stronger vs weaker forcing</a:t>
            </a:r>
          </a:p>
          <a:p>
            <a:endParaRPr lang="en-US" dirty="0"/>
          </a:p>
          <a:p>
            <a:r>
              <a:rPr lang="en-US" dirty="0"/>
              <a:t>Weak thermally driven cloud initiation persistent in summer</a:t>
            </a:r>
          </a:p>
          <a:p>
            <a:endParaRPr lang="en-US" dirty="0"/>
          </a:p>
          <a:p>
            <a:r>
              <a:rPr lang="en-US" dirty="0"/>
              <a:t>How does terrain organize ascent beyond direct forcing (</a:t>
            </a:r>
            <a:r>
              <a:rPr lang="en-US" dirty="0" err="1"/>
              <a:t>dz</a:t>
            </a:r>
            <a:r>
              <a:rPr lang="en-US" dirty="0"/>
              <a:t>/dt = U * </a:t>
            </a:r>
            <a:r>
              <a:rPr lang="en-US" dirty="0" err="1"/>
              <a:t>dz</a:t>
            </a:r>
            <a:r>
              <a:rPr lang="en-US" dirty="0"/>
              <a:t>/dx)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40FFD7-18BD-FE07-AD4B-AF9B15300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151" y="1199972"/>
            <a:ext cx="4561490" cy="4458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D77B5-42FD-4D45-673D-610A30A15A08}"/>
              </a:ext>
            </a:extLst>
          </p:cNvPr>
          <p:cNvSpPr txBox="1"/>
          <p:nvPr/>
        </p:nvSpPr>
        <p:spPr>
          <a:xfrm>
            <a:off x="7111124" y="5658027"/>
            <a:ext cx="3855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MODIS observation of terrain tied cloud cover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D5F890-62CC-8951-2EE8-EC2BD3E75A23}"/>
              </a:ext>
            </a:extLst>
          </p:cNvPr>
          <p:cNvSpPr txBox="1"/>
          <p:nvPr/>
        </p:nvSpPr>
        <p:spPr>
          <a:xfrm>
            <a:off x="8818216" y="3533186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2" name="GOES-Clouds">
            <a:hlinkClick r:id="" action="ppaction://media"/>
            <a:extLst>
              <a:ext uri="{FF2B5EF4-FFF2-40B4-BE49-F238E27FC236}">
                <a16:creationId xmlns:a16="http://schemas.microsoft.com/office/drawing/2014/main" id="{907BB603-6B9B-F87C-9887-B1F0F6516A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1213" y="1600207"/>
            <a:ext cx="4488428" cy="429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1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240D87-A190-93DF-CAC6-0B4E93FA7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113034"/>
            <a:ext cx="7772400" cy="4013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08F22-ABA7-0AC3-B042-D80E6BF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Mountains Organize Atmospheric Flow Across Scales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77957"/>
            <a:ext cx="4887817" cy="4848213"/>
          </a:xfrm>
        </p:spPr>
        <p:txBody>
          <a:bodyPr/>
          <a:lstStyle/>
          <a:p>
            <a:pPr marL="116523" indent="0">
              <a:buNone/>
            </a:pPr>
            <a:r>
              <a:rPr lang="en-US" dirty="0"/>
              <a:t>Leveraging SAIL / SPLASH / SOS</a:t>
            </a:r>
          </a:p>
          <a:p>
            <a:r>
              <a:rPr lang="en-US" dirty="0"/>
              <a:t>Soundings</a:t>
            </a:r>
          </a:p>
          <a:p>
            <a:r>
              <a:rPr lang="en-US" dirty="0"/>
              <a:t>Lidar</a:t>
            </a:r>
          </a:p>
          <a:p>
            <a:r>
              <a:rPr lang="en-US" dirty="0"/>
              <a:t>Surface stations</a:t>
            </a:r>
          </a:p>
          <a:p>
            <a:r>
              <a:rPr lang="en-US" dirty="0"/>
              <a:t>Cloud observations</a:t>
            </a:r>
          </a:p>
          <a:p>
            <a:endParaRPr lang="en-US" dirty="0"/>
          </a:p>
          <a:p>
            <a:pPr marL="116523" indent="0">
              <a:buNone/>
            </a:pPr>
            <a:r>
              <a:rPr lang="en-US" dirty="0"/>
              <a:t>Enable examination of mountain circulation over multiple scales and feedbacks to the free atmosphere </a:t>
            </a:r>
          </a:p>
          <a:p>
            <a:pPr marL="116523" indent="0">
              <a:buNone/>
            </a:pPr>
            <a:endParaRPr lang="en-US" dirty="0"/>
          </a:p>
          <a:p>
            <a:pPr marL="116523" indent="0">
              <a:buNone/>
            </a:pPr>
            <a:r>
              <a:rPr lang="en-US" dirty="0"/>
              <a:t>Slope effects harder to observe</a:t>
            </a:r>
          </a:p>
          <a:p>
            <a:pPr marL="116523" indent="0">
              <a:buNone/>
            </a:pPr>
            <a:endParaRPr lang="en-US" dirty="0"/>
          </a:p>
          <a:p>
            <a:pPr marL="116523" indent="0">
              <a:buNone/>
            </a:pPr>
            <a:r>
              <a:rPr lang="en-US" dirty="0"/>
              <a:t>Stations (mostly) located in valley and lidar/radar see larger scales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2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8F22-ABA7-0AC3-B042-D80E6BF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Mountains Organize Atmospheric Flow Across Scales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13553"/>
            <a:ext cx="4263712" cy="5112618"/>
          </a:xfrm>
        </p:spPr>
        <p:txBody>
          <a:bodyPr/>
          <a:lstStyle/>
          <a:p>
            <a:pPr marL="116523" indent="0">
              <a:buNone/>
            </a:pPr>
            <a:r>
              <a:rPr lang="en-US" dirty="0"/>
              <a:t>Leveraging SAIL / SPLASH / SOS</a:t>
            </a:r>
          </a:p>
          <a:p>
            <a:endParaRPr lang="en-US" dirty="0"/>
          </a:p>
          <a:p>
            <a:r>
              <a:rPr lang="en-US" dirty="0"/>
              <a:t>Doppler Lidar shows change in wind direction over the day</a:t>
            </a:r>
          </a:p>
          <a:p>
            <a:endParaRPr lang="en-US" dirty="0"/>
          </a:p>
          <a:p>
            <a:r>
              <a:rPr lang="en-US" dirty="0"/>
              <a:t>Shows depth/height of valley wind (~250 m </a:t>
            </a:r>
            <a:r>
              <a:rPr lang="en-US" dirty="0" err="1"/>
              <a:t>downvalley</a:t>
            </a:r>
            <a:r>
              <a:rPr lang="en-US" dirty="0"/>
              <a:t>, ~150m up-valley?)</a:t>
            </a:r>
          </a:p>
          <a:p>
            <a:endParaRPr lang="en-US" dirty="0"/>
          </a:p>
          <a:p>
            <a:r>
              <a:rPr lang="en-US" dirty="0"/>
              <a:t>Weak up-valley winds associated with larger land surface moisture fluxes than stronger </a:t>
            </a:r>
            <a:r>
              <a:rPr lang="en-US" dirty="0" err="1"/>
              <a:t>downvalley</a:t>
            </a:r>
            <a:r>
              <a:rPr lang="en-US" dirty="0"/>
              <a:t> flow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89EAD-E8FB-991F-5AC9-B4E2A63C8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312" y="1234291"/>
            <a:ext cx="7153588" cy="52577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6193DF-0F7E-4E2F-D0B9-DDEC517BE406}"/>
              </a:ext>
            </a:extLst>
          </p:cNvPr>
          <p:cNvSpPr txBox="1"/>
          <p:nvPr/>
        </p:nvSpPr>
        <p:spPr>
          <a:xfrm>
            <a:off x="5838939" y="6338195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Eli </a:t>
            </a:r>
            <a:r>
              <a:rPr lang="en-US" dirty="0" err="1"/>
              <a:t>Schwat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7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8F22-ABA7-0AC3-B042-D80E6BF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Mountains Organize Atmospheric Flow Across Scales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73318"/>
            <a:ext cx="3810000" cy="4525963"/>
          </a:xfrm>
        </p:spPr>
        <p:txBody>
          <a:bodyPr/>
          <a:lstStyle/>
          <a:p>
            <a:pPr marL="116523" indent="0">
              <a:buNone/>
            </a:pPr>
            <a:r>
              <a:rPr lang="en-US" dirty="0"/>
              <a:t>How do valleys channel winds?</a:t>
            </a:r>
          </a:p>
          <a:p>
            <a:r>
              <a:rPr lang="en-US" dirty="0"/>
              <a:t>Cold air drainage</a:t>
            </a:r>
          </a:p>
          <a:p>
            <a:r>
              <a:rPr lang="en-US" dirty="0"/>
              <a:t>Warm air chimneys?</a:t>
            </a:r>
          </a:p>
          <a:p>
            <a:endParaRPr lang="en-US" dirty="0"/>
          </a:p>
          <a:p>
            <a:pPr marL="116523" indent="0">
              <a:buNone/>
            </a:pPr>
            <a:r>
              <a:rPr lang="en-US" dirty="0"/>
              <a:t>Surface stations observed diurnal wind direction/strength at the outlet of nested airsheds</a:t>
            </a:r>
          </a:p>
          <a:p>
            <a:pPr lvl="1"/>
            <a:r>
              <a:rPr lang="en-US" dirty="0"/>
              <a:t>Avery Picnic (AP)</a:t>
            </a:r>
          </a:p>
          <a:p>
            <a:pPr lvl="1"/>
            <a:r>
              <a:rPr lang="en-US" dirty="0"/>
              <a:t>Gothic Townsite (GT)</a:t>
            </a:r>
          </a:p>
          <a:p>
            <a:pPr lvl="1"/>
            <a:r>
              <a:rPr lang="en-US" dirty="0"/>
              <a:t>Kettle Ponds (KP)</a:t>
            </a:r>
          </a:p>
          <a:p>
            <a:pPr lvl="1"/>
            <a:r>
              <a:rPr lang="en-US" dirty="0"/>
              <a:t>Brush Creek (BC)</a:t>
            </a:r>
          </a:p>
          <a:p>
            <a:pPr lvl="1"/>
            <a:r>
              <a:rPr lang="en-US" dirty="0"/>
              <a:t>Roaring Judy (RJ)</a:t>
            </a:r>
          </a:p>
          <a:p>
            <a:pPr lvl="1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FFC24D-5C9F-E9C2-D9E6-19B851A2BE5C}"/>
              </a:ext>
            </a:extLst>
          </p:cNvPr>
          <p:cNvGrpSpPr/>
          <p:nvPr/>
        </p:nvGrpSpPr>
        <p:grpSpPr>
          <a:xfrm>
            <a:off x="3945599" y="991519"/>
            <a:ext cx="9579887" cy="5508434"/>
            <a:chOff x="4419600" y="1435107"/>
            <a:chExt cx="8808428" cy="50648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04D704-60ED-FAC4-AEF9-C187BF095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9600" y="1435107"/>
              <a:ext cx="8808428" cy="506484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B7AB4E-CE30-B320-E7BD-F30E43B2BA30}"/>
                </a:ext>
              </a:extLst>
            </p:cNvPr>
            <p:cNvSpPr/>
            <p:nvPr/>
          </p:nvSpPr>
          <p:spPr>
            <a:xfrm rot="19606099">
              <a:off x="6177164" y="2378494"/>
              <a:ext cx="308472" cy="9640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C57797D-935B-CFDA-D794-6142EA31AE61}"/>
                </a:ext>
              </a:extLst>
            </p:cNvPr>
            <p:cNvSpPr/>
            <p:nvPr/>
          </p:nvSpPr>
          <p:spPr>
            <a:xfrm>
              <a:off x="6981395" y="3833870"/>
              <a:ext cx="308472" cy="2754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A0EE60-8185-846C-EC2D-0669AC18C858}"/>
                </a:ext>
              </a:extLst>
            </p:cNvPr>
            <p:cNvSpPr/>
            <p:nvPr/>
          </p:nvSpPr>
          <p:spPr>
            <a:xfrm>
              <a:off x="7640424" y="6099281"/>
              <a:ext cx="308472" cy="27542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6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DC472F-2AF8-B51B-6785-9E4124600F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2663" r="2427" b="34258"/>
          <a:stretch/>
        </p:blipFill>
        <p:spPr bwMode="auto">
          <a:xfrm>
            <a:off x="5849956" y="685021"/>
            <a:ext cx="6297976" cy="61729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89670DF-21C1-3DE4-2A6A-86E0C6C3AB64}"/>
              </a:ext>
            </a:extLst>
          </p:cNvPr>
          <p:cNvSpPr/>
          <p:nvPr/>
        </p:nvSpPr>
        <p:spPr>
          <a:xfrm>
            <a:off x="5849956" y="3875638"/>
            <a:ext cx="6342044" cy="2982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5F97CE-E9BF-85E3-DD50-878A320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Valley winds and Snow Cover / Moisture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D709E-A528-BED8-A677-1DC18B4A1B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Seasonal and Diurnal Evolution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B9D0E-4F35-09E9-F521-2F549278FF4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9603" y="2174875"/>
            <a:ext cx="5132604" cy="3951288"/>
          </a:xfrm>
        </p:spPr>
        <p:txBody>
          <a:bodyPr/>
          <a:lstStyle/>
          <a:p>
            <a:r>
              <a:rPr lang="en-US" dirty="0"/>
              <a:t>Snow cover weakens elevated heating</a:t>
            </a:r>
          </a:p>
          <a:p>
            <a:r>
              <a:rPr lang="en-US" dirty="0"/>
              <a:t>As snow melts, albedo changes, daytime thermal circulation strengthens</a:t>
            </a:r>
          </a:p>
          <a:p>
            <a:r>
              <a:rPr lang="en-US" dirty="0"/>
              <a:t>Thermal up-valley flow leads to afternoon clouds and convection initiation</a:t>
            </a:r>
          </a:p>
          <a:p>
            <a:endParaRPr lang="en-US" dirty="0"/>
          </a:p>
          <a:p>
            <a:r>
              <a:rPr lang="en-US" dirty="0"/>
              <a:t>Are there cases when excess thermal flow in the morning creates early cloud cover and shuts down stronger afternoon convection?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91C6D-3DCA-78ED-AD8A-90A78A7D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t="68478" r="2427" b="2057"/>
          <a:stretch/>
        </p:blipFill>
        <p:spPr bwMode="auto">
          <a:xfrm>
            <a:off x="6081274" y="3875638"/>
            <a:ext cx="5830641" cy="26695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610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08F22-ABA7-0AC3-B042-D80E6BF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Seasonal and Diurnal Cycle of Valley Winds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74771"/>
            <a:ext cx="5384800" cy="4851400"/>
          </a:xfrm>
        </p:spPr>
        <p:txBody>
          <a:bodyPr/>
          <a:lstStyle/>
          <a:p>
            <a:pPr marL="116523" indent="0">
              <a:buNone/>
            </a:pPr>
            <a:r>
              <a:rPr lang="en-US" dirty="0"/>
              <a:t>Predominantly down-valley flow</a:t>
            </a:r>
          </a:p>
          <a:p>
            <a:pPr marL="116523" indent="0">
              <a:buNone/>
            </a:pPr>
            <a:r>
              <a:rPr lang="en-US" dirty="0"/>
              <a:t>Consistent flow up-valley mid-day</a:t>
            </a:r>
          </a:p>
          <a:p>
            <a:pPr marL="116523" indent="0">
              <a:buNone/>
            </a:pPr>
            <a:endParaRPr lang="en-US" dirty="0"/>
          </a:p>
          <a:p>
            <a:r>
              <a:rPr lang="en-US" dirty="0"/>
              <a:t>…except maybe Mar, Apr, May with warmer background air and wide spread snow coverage?</a:t>
            </a:r>
          </a:p>
          <a:p>
            <a:endParaRPr lang="en-US" dirty="0"/>
          </a:p>
          <a:p>
            <a:r>
              <a:rPr lang="en-US" dirty="0"/>
              <a:t>In Jul, Aug, Sept does up-valley flow persist later in the afternoon?</a:t>
            </a:r>
          </a:p>
          <a:p>
            <a:endParaRPr lang="en-US" dirty="0"/>
          </a:p>
          <a:p>
            <a:r>
              <a:rPr lang="en-US" dirty="0"/>
              <a:t>How does land surface control strength and direction of valley winds?</a:t>
            </a:r>
          </a:p>
          <a:p>
            <a:endParaRPr lang="en-US" dirty="0"/>
          </a:p>
          <a:p>
            <a:r>
              <a:rPr lang="en-US" dirty="0"/>
              <a:t>How does the valley scale morphology influence diurnal valley winds?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CC1361-5520-40CF-1638-3EEF79AF3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0" y="1143000"/>
            <a:ext cx="6108700" cy="4851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CB7E6-DE9C-F34E-ABE7-83F7C47607AE}"/>
              </a:ext>
            </a:extLst>
          </p:cNvPr>
          <p:cNvSpPr txBox="1"/>
          <p:nvPr/>
        </p:nvSpPr>
        <p:spPr>
          <a:xfrm>
            <a:off x="7656722" y="6126171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Danny Hogan</a:t>
            </a:r>
          </a:p>
        </p:txBody>
      </p:sp>
    </p:spTree>
    <p:extLst>
      <p:ext uri="{BB962C8B-B14F-4D97-AF65-F5344CB8AC3E}">
        <p14:creationId xmlns:p14="http://schemas.microsoft.com/office/powerpoint/2010/main" val="143716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6523" indent="0">
              <a:buNone/>
            </a:pPr>
            <a:r>
              <a:rPr lang="en-US" dirty="0"/>
              <a:t>How do valley circulations influence cloud cover?</a:t>
            </a:r>
          </a:p>
          <a:p>
            <a:r>
              <a:rPr lang="en-US" dirty="0"/>
              <a:t>Minimal diurnal cycle in Mar, Apr, May</a:t>
            </a:r>
          </a:p>
          <a:p>
            <a:endParaRPr lang="en-US" dirty="0"/>
          </a:p>
          <a:p>
            <a:r>
              <a:rPr lang="en-US" dirty="0"/>
              <a:t>Strong afternoon cloud cover in Jul, Aug</a:t>
            </a:r>
          </a:p>
          <a:p>
            <a:pPr lvl="1"/>
            <a:r>
              <a:rPr lang="en-US" dirty="0"/>
              <a:t>Controlled by thermal flow or synoptic monsoon circulation?</a:t>
            </a:r>
          </a:p>
          <a:p>
            <a:pPr lvl="1"/>
            <a:endParaRPr lang="en-US" dirty="0"/>
          </a:p>
          <a:p>
            <a:r>
              <a:rPr lang="en-US" dirty="0"/>
              <a:t>How much variation is there year to year?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6AFBB-3C02-751E-B58D-56035825A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69660"/>
            <a:ext cx="6096000" cy="34849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51C8DA-A3D9-DBFE-0058-5E9FB1301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6300"/>
            <a:ext cx="10972800" cy="376983"/>
          </a:xfrm>
        </p:spPr>
        <p:txBody>
          <a:bodyPr/>
          <a:lstStyle/>
          <a:p>
            <a:r>
              <a:rPr lang="en-US" dirty="0"/>
              <a:t>Seasonal and Diurnal Cycle of Cloud Cover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F254B0-3419-637F-C7C9-11AE9F7D6E3B}"/>
              </a:ext>
            </a:extLst>
          </p:cNvPr>
          <p:cNvSpPr txBox="1"/>
          <p:nvPr/>
        </p:nvSpPr>
        <p:spPr>
          <a:xfrm>
            <a:off x="7656722" y="6126171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Danny Hogan</a:t>
            </a:r>
          </a:p>
        </p:txBody>
      </p:sp>
    </p:spTree>
    <p:extLst>
      <p:ext uri="{BB962C8B-B14F-4D97-AF65-F5344CB8AC3E}">
        <p14:creationId xmlns:p14="http://schemas.microsoft.com/office/powerpoint/2010/main" val="103989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49E5CB-7587-3807-79C2-FDBFE4275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71"/>
          <a:stretch/>
        </p:blipFill>
        <p:spPr>
          <a:xfrm>
            <a:off x="7696200" y="698500"/>
            <a:ext cx="3962400" cy="287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5BF7D6-E691-189A-41EF-5DDDC742A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4400" y="3238500"/>
            <a:ext cx="4927600" cy="361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608F22-ABA7-0AC3-B042-D80E6BFA7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the clouds?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45DCE-3068-09C9-C6EB-C88392660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3454400" cy="4525963"/>
          </a:xfrm>
        </p:spPr>
        <p:txBody>
          <a:bodyPr/>
          <a:lstStyle/>
          <a:p>
            <a:pPr marL="116523" indent="0">
              <a:buNone/>
            </a:pPr>
            <a:r>
              <a:rPr lang="en-US" dirty="0"/>
              <a:t>Quantifying cloud cover and locations with TSI</a:t>
            </a:r>
          </a:p>
          <a:p>
            <a:r>
              <a:rPr lang="en-US" dirty="0"/>
              <a:t>Can we identify ridge top / valley top clouds in TSI?</a:t>
            </a:r>
          </a:p>
          <a:p>
            <a:pPr lvl="1"/>
            <a:r>
              <a:rPr lang="en-US" dirty="0"/>
              <a:t>only around Gothic…?</a:t>
            </a:r>
          </a:p>
          <a:p>
            <a:endParaRPr lang="en-US" dirty="0"/>
          </a:p>
          <a:p>
            <a:r>
              <a:rPr lang="en-US" dirty="0"/>
              <a:t>Leverage GOES / MODIS / VIIRS</a:t>
            </a:r>
          </a:p>
          <a:p>
            <a:endParaRPr lang="en-US" dirty="0"/>
          </a:p>
          <a:p>
            <a:r>
              <a:rPr lang="en-US" dirty="0"/>
              <a:t>Cloud cover from radiometers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D21D7-D5A8-D1AD-EB7C-AD241710E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556"/>
          <a:stretch/>
        </p:blipFill>
        <p:spPr>
          <a:xfrm>
            <a:off x="4514850" y="3977819"/>
            <a:ext cx="2298700" cy="227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012421-8570-86C1-9F46-D119544D0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0" y="1423194"/>
            <a:ext cx="2298700" cy="2512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FA2B30-1CB0-170B-4012-E5C01B8F3A1F}"/>
              </a:ext>
            </a:extLst>
          </p:cNvPr>
          <p:cNvSpPr txBox="1"/>
          <p:nvPr/>
        </p:nvSpPr>
        <p:spPr>
          <a:xfrm>
            <a:off x="4864100" y="980600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Sky Imager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C22B6-6D62-2512-FFF4-5231A1861CCD}"/>
              </a:ext>
            </a:extLst>
          </p:cNvPr>
          <p:cNvSpPr txBox="1"/>
          <p:nvPr/>
        </p:nvSpPr>
        <p:spPr>
          <a:xfrm>
            <a:off x="10295530" y="6580862"/>
            <a:ext cx="1885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Figure: Danny Hogan</a:t>
            </a:r>
          </a:p>
        </p:txBody>
      </p:sp>
    </p:spTree>
    <p:extLst>
      <p:ext uri="{BB962C8B-B14F-4D97-AF65-F5344CB8AC3E}">
        <p14:creationId xmlns:p14="http://schemas.microsoft.com/office/powerpoint/2010/main" val="4792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itle Page: NCAR - Blue Logo">
  <a:themeElements>
    <a:clrScheme name="NCAR UCAR">
      <a:dk1>
        <a:srgbClr val="000000"/>
      </a:dk1>
      <a:lt1>
        <a:srgbClr val="FFFFFF"/>
      </a:lt1>
      <a:dk2>
        <a:srgbClr val="1F3058"/>
      </a:dk2>
      <a:lt2>
        <a:srgbClr val="EEECE1"/>
      </a:lt2>
      <a:accent1>
        <a:srgbClr val="1A3141"/>
      </a:accent1>
      <a:accent2>
        <a:srgbClr val="456673"/>
      </a:accent2>
      <a:accent3>
        <a:srgbClr val="C45229"/>
      </a:accent3>
      <a:accent4>
        <a:srgbClr val="9F1B25"/>
      </a:accent4>
      <a:accent5>
        <a:srgbClr val="B36E25"/>
      </a:accent5>
      <a:accent6>
        <a:srgbClr val="555058"/>
      </a:accent6>
      <a:hlink>
        <a:srgbClr val="1F3058"/>
      </a:hlink>
      <a:folHlink>
        <a:srgbClr val="7C788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CAR-Blue-BottomSwooshes">
  <a:themeElements>
    <a:clrScheme name="Custom 4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1A658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CAR-Blue-TopHeader">
  <a:themeElements>
    <a:clrScheme name="NCAR and UCAR">
      <a:dk1>
        <a:srgbClr val="666666"/>
      </a:dk1>
      <a:lt1>
        <a:srgbClr val="FFFFFF"/>
      </a:lt1>
      <a:dk2>
        <a:srgbClr val="122D5D"/>
      </a:dk2>
      <a:lt2>
        <a:srgbClr val="D3DCEC"/>
      </a:lt2>
      <a:accent1>
        <a:srgbClr val="277DA1"/>
      </a:accent1>
      <a:accent2>
        <a:srgbClr val="248F87"/>
      </a:accent2>
      <a:accent3>
        <a:srgbClr val="BBD52F"/>
      </a:accent3>
      <a:accent4>
        <a:srgbClr val="D3DCEC"/>
      </a:accent4>
      <a:accent5>
        <a:srgbClr val="6C6C6C"/>
      </a:accent5>
      <a:accent6>
        <a:srgbClr val="9EA0A3"/>
      </a:accent6>
      <a:hlink>
        <a:srgbClr val="BBD52F"/>
      </a:hlink>
      <a:folHlink>
        <a:srgbClr val="BBD52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4178</TotalTime>
  <Words>660</Words>
  <Application>Microsoft Macintosh PowerPoint</Application>
  <PresentationFormat>Widescreen</PresentationFormat>
  <Paragraphs>111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Helvetica Neue</vt:lpstr>
      <vt:lpstr>Arial</vt:lpstr>
      <vt:lpstr>Calibri</vt:lpstr>
      <vt:lpstr>Trebuchet MS</vt:lpstr>
      <vt:lpstr>Title Page: NCAR - Blue Logo</vt:lpstr>
      <vt:lpstr>NCAR-Blue-BottomSwooshes</vt:lpstr>
      <vt:lpstr>NCAR-Blue-TopHeader</vt:lpstr>
      <vt:lpstr>PowerPoint Presentation</vt:lpstr>
      <vt:lpstr>Clouds Respond to Flow over Mountains</vt:lpstr>
      <vt:lpstr>Mountains Organize Atmospheric Flow Across Scales</vt:lpstr>
      <vt:lpstr>Mountains Organize Atmospheric Flow Across Scales</vt:lpstr>
      <vt:lpstr>Mountains Organize Atmospheric Flow Across Scales</vt:lpstr>
      <vt:lpstr>Valley winds and Snow Cover / Moisture</vt:lpstr>
      <vt:lpstr>Seasonal and Diurnal Cycle of Valley Winds</vt:lpstr>
      <vt:lpstr>Seasonal and Diurnal Cycle of Cloud Cover</vt:lpstr>
      <vt:lpstr>Where are the clouds?</vt:lpstr>
      <vt:lpstr>Feedbacks upon Feedbacks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Ethan Gutmann</cp:lastModifiedBy>
  <cp:revision>34</cp:revision>
  <dcterms:modified xsi:type="dcterms:W3CDTF">2023-11-01T18:04:44Z</dcterms:modified>
</cp:coreProperties>
</file>