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h9ociDte6RuBS2N9xSZoQXq9O6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36"/>
          <p:cNvSpPr/>
          <p:nvPr>
            <p:ph idx="2" type="pic"/>
          </p:nvPr>
        </p:nvSpPr>
        <p:spPr>
          <a:xfrm>
            <a:off x="1792288" y="612775"/>
            <a:ext cx="5486400" cy="4114800"/>
          </a:xfrm>
          <a:prstGeom prst="rect">
            <a:avLst/>
          </a:prstGeom>
          <a:noFill/>
          <a:ln>
            <a:noFill/>
          </a:ln>
        </p:spPr>
      </p:sp>
      <p:sp>
        <p:nvSpPr>
          <p:cNvPr id="74" name="Google Shape;74;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google.com/imgres?imgurl=http://www.nwfsc.noaa.gov/research/divisions/fram/westcoastgroundfish/noaaclr.gif&amp;imgrefurl=http://www.nwfsc.noaa.gov/research/divisions/fram/westcoastgroundfish/westcoastgroundfish.cfm&amp;h=147&amp;w=147&amp;sz=23&amp;tbnid=cTdlSFRLE9QJ:&amp;tbnh=147&amp;tbnw=147&amp;prev=/images?q%3DNOAA%2Blogo&amp;hl=en&amp;sa=X&amp;oi=image_result&amp;resnum=1&amp;ct=image&amp;cd=1" TargetMode="External"/><Relationship Id="rId4"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hyperlink" Target="https://journals.ametsoc.org/view/journals/hydr/14/1/jhm-d-12-045_1.xml#fig1" TargetMode="External"/><Relationship Id="rId6"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6.png"/><Relationship Id="rId5" Type="http://schemas.openxmlformats.org/officeDocument/2006/relationships/hyperlink" Target="https://agupubs.onlinelibrary.wiley.com/doi/10.1029/2011RG000365#rog1730-bib-0045" TargetMode="External"/><Relationship Id="rId6" Type="http://schemas.openxmlformats.org/officeDocument/2006/relationships/hyperlink" Target="https://agupubs.onlinelibrary.wiley.com/doi/10.1029/2011RG000365#rog1730-bib-0045" TargetMode="External"/><Relationship Id="rId7" Type="http://schemas.openxmlformats.org/officeDocument/2006/relationships/hyperlink" Target="https://agupubs.onlinelibrary.wiley.com/doi/10.1029/2011RG000365#rog1730-bib-0095" TargetMode="External"/><Relationship Id="rId8" Type="http://schemas.openxmlformats.org/officeDocument/2006/relationships/hyperlink" Target="https://agupubs.onlinelibrary.wiley.com/doi/10.1029/2011RG000365#rog1730-bib-009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2.png"/><Relationship Id="rId5" Type="http://schemas.openxmlformats.org/officeDocument/2006/relationships/hyperlink" Target="https://agupubs.onlinelibrary.wiley.com/doi/10.1029/2011RG000365#rog1730-bib-0065" TargetMode="External"/><Relationship Id="rId6" Type="http://schemas.openxmlformats.org/officeDocument/2006/relationships/hyperlink" Target="https://agupubs.onlinelibrary.wiley.com/doi/10.1029/2011RG000365#rog1730-bib-006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s://agupubs.onlinelibrary.wiley.com/doi/10.1029/2011RG000365#rog1730-bib-0046" TargetMode="External"/><Relationship Id="rId5" Type="http://schemas.openxmlformats.org/officeDocument/2006/relationships/hyperlink" Target="https://agupubs.onlinelibrary.wiley.com/doi/10.1029/2011RG000365#rog1730-bib-00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32.png"/><Relationship Id="rId5"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39483" y="34454"/>
            <a:ext cx="9065034" cy="1206887"/>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FF0000"/>
                </a:solidFill>
                <a:latin typeface="Calibri"/>
                <a:ea typeface="Calibri"/>
                <a:cs typeface="Calibri"/>
                <a:sym typeface="Calibri"/>
              </a:rPr>
              <a:t>Past Observations of Airflow and Precipitation in the Complex Terrain </a:t>
            </a:r>
            <a:br>
              <a:rPr b="1" i="0" lang="en-US" sz="2000" u="none" cap="none" strike="noStrike">
                <a:solidFill>
                  <a:srgbClr val="FF0000"/>
                </a:solidFill>
                <a:latin typeface="Calibri"/>
                <a:ea typeface="Calibri"/>
                <a:cs typeface="Calibri"/>
                <a:sym typeface="Calibri"/>
              </a:rPr>
            </a:br>
            <a:r>
              <a:rPr b="1" i="0" lang="en-US" sz="2000" u="none" cap="none" strike="noStrike">
                <a:solidFill>
                  <a:srgbClr val="FF0000"/>
                </a:solidFill>
                <a:latin typeface="Calibri"/>
                <a:ea typeface="Calibri"/>
                <a:cs typeface="Calibri"/>
                <a:sym typeface="Calibri"/>
              </a:rPr>
              <a:t>of Western North America: Relevance to SAIL/SPLASH</a:t>
            </a:r>
            <a:endParaRPr/>
          </a:p>
          <a:p>
            <a:pPr indent="0" lvl="0" marL="0" marR="0" rtl="0" algn="ctr">
              <a:spcBef>
                <a:spcPts val="0"/>
              </a:spcBef>
              <a:spcAft>
                <a:spcPts val="0"/>
              </a:spcAft>
              <a:buNone/>
            </a:pPr>
            <a:r>
              <a:rPr b="0" i="1" lang="en-US" sz="1800" u="none" cap="none" strike="noStrike">
                <a:solidFill>
                  <a:srgbClr val="FFFF00"/>
                </a:solidFill>
                <a:latin typeface="Calibri"/>
                <a:ea typeface="Calibri"/>
                <a:cs typeface="Calibri"/>
                <a:sym typeface="Calibri"/>
              </a:rPr>
              <a:t>Ola Persson</a:t>
            </a:r>
            <a:br>
              <a:rPr b="0" i="1" lang="en-US" sz="1800" u="none" cap="none" strike="noStrike">
                <a:solidFill>
                  <a:srgbClr val="FFFF00"/>
                </a:solidFill>
                <a:latin typeface="Calibri"/>
                <a:ea typeface="Calibri"/>
                <a:cs typeface="Calibri"/>
                <a:sym typeface="Calibri"/>
              </a:rPr>
            </a:br>
            <a:r>
              <a:rPr b="0" i="1" lang="en-US" sz="1800" u="none" cap="none" strike="noStrike">
                <a:solidFill>
                  <a:srgbClr val="FFFF00"/>
                </a:solidFill>
                <a:latin typeface="Calibri"/>
                <a:ea typeface="Calibri"/>
                <a:cs typeface="Calibri"/>
                <a:sym typeface="Calibri"/>
              </a:rPr>
              <a:t>CIRES, University of Colorado, Boulder, CO; NOAA/ESRL/PSD, Boulder, CO USA</a:t>
            </a:r>
            <a:endParaRPr b="0" i="0" sz="1800" u="none" cap="none" strike="noStrike">
              <a:solidFill>
                <a:schemeClr val="lt1"/>
              </a:solidFill>
              <a:latin typeface="Calibri"/>
              <a:ea typeface="Calibri"/>
              <a:cs typeface="Calibri"/>
              <a:sym typeface="Calibri"/>
            </a:endParaRPr>
          </a:p>
        </p:txBody>
      </p:sp>
      <p:pic>
        <p:nvPicPr>
          <p:cNvPr descr="noaaclr" id="95" name="Google Shape;95;p1">
            <a:hlinkClick r:id="rId3"/>
          </p:cNvPr>
          <p:cNvPicPr preferRelativeResize="0"/>
          <p:nvPr/>
        </p:nvPicPr>
        <p:blipFill rotWithShape="1">
          <a:blip r:embed="rId4">
            <a:alphaModFix/>
          </a:blip>
          <a:srcRect b="0" l="0" r="0" t="0"/>
          <a:stretch/>
        </p:blipFill>
        <p:spPr>
          <a:xfrm>
            <a:off x="78141" y="165782"/>
            <a:ext cx="744968" cy="744969"/>
          </a:xfrm>
          <a:prstGeom prst="rect">
            <a:avLst/>
          </a:prstGeom>
          <a:noFill/>
          <a:ln>
            <a:noFill/>
          </a:ln>
        </p:spPr>
      </p:pic>
      <p:pic>
        <p:nvPicPr>
          <p:cNvPr descr="CIRES_logo" id="96" name="Google Shape;96;p1"/>
          <p:cNvPicPr preferRelativeResize="0"/>
          <p:nvPr/>
        </p:nvPicPr>
        <p:blipFill rotWithShape="1">
          <a:blip r:embed="rId5">
            <a:alphaModFix/>
          </a:blip>
          <a:srcRect b="0" l="0" r="0" t="0"/>
          <a:stretch/>
        </p:blipFill>
        <p:spPr>
          <a:xfrm>
            <a:off x="8191756" y="245544"/>
            <a:ext cx="847909" cy="635612"/>
          </a:xfrm>
          <a:prstGeom prst="rect">
            <a:avLst/>
          </a:prstGeom>
          <a:noFill/>
          <a:ln>
            <a:noFill/>
          </a:ln>
        </p:spPr>
      </p:pic>
      <p:sp>
        <p:nvSpPr>
          <p:cNvPr id="97" name="Google Shape;97;p1"/>
          <p:cNvSpPr txBox="1"/>
          <p:nvPr/>
        </p:nvSpPr>
        <p:spPr>
          <a:xfrm>
            <a:off x="0" y="1415354"/>
            <a:ext cx="9136942" cy="530914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Synoptic scale dynamics and synoptic structure</a:t>
            </a:r>
            <a:endParaRPr/>
          </a:p>
          <a:p>
            <a:pPr indent="-342900" lvl="0" marL="342900" marR="0" rtl="0" algn="l">
              <a:spcBef>
                <a:spcPts val="600"/>
              </a:spcBef>
              <a:spcAft>
                <a:spcPts val="0"/>
              </a:spcAft>
              <a:buClr>
                <a:srgbClr val="FF0000"/>
              </a:buClr>
              <a:buSzPts val="1800"/>
              <a:buFont typeface="Calibri"/>
              <a:buAutoNum type="arabicPeriod"/>
            </a:pPr>
            <a:r>
              <a:rPr b="0" i="0" lang="en-US" sz="1800" u="none" cap="none" strike="noStrike">
                <a:solidFill>
                  <a:srgbClr val="FF0000"/>
                </a:solidFill>
                <a:latin typeface="Calibri"/>
                <a:ea typeface="Calibri"/>
                <a:cs typeface="Calibri"/>
                <a:sym typeface="Calibri"/>
              </a:rPr>
              <a:t>Mesoscale dynamics &amp; precipitation organization</a:t>
            </a:r>
            <a:endParaRPr b="0" i="0" sz="1800" u="none" cap="none" strike="noStrike">
              <a:solidFill>
                <a:schemeClr val="dk1"/>
              </a:solidFill>
              <a:latin typeface="Calibri"/>
              <a:ea typeface="Calibri"/>
              <a:cs typeface="Calibri"/>
              <a:sym typeface="Calibri"/>
            </a:endParaRPr>
          </a:p>
          <a:p>
            <a:pPr indent="-342900" lvl="0" marL="342900" marR="0" rtl="0" algn="l">
              <a:spcBef>
                <a:spcPts val="600"/>
              </a:spcBef>
              <a:spcAft>
                <a:spcPts val="0"/>
              </a:spcAft>
              <a:buClr>
                <a:srgbClr val="FF0000"/>
              </a:buClr>
              <a:buSzPts val="1800"/>
              <a:buFont typeface="Calibri"/>
              <a:buAutoNum type="arabicPeriod"/>
            </a:pPr>
            <a:r>
              <a:rPr b="0" i="0" lang="en-US" sz="1800" u="none" cap="none" strike="noStrike">
                <a:solidFill>
                  <a:srgbClr val="FF0000"/>
                </a:solidFill>
                <a:latin typeface="Calibri"/>
                <a:ea typeface="Calibri"/>
                <a:cs typeface="Calibri"/>
                <a:sym typeface="Calibri"/>
              </a:rPr>
              <a:t>Orographic dynamical effects on precipitation growth &amp; distribution</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FF0000"/>
                </a:solidFill>
                <a:latin typeface="Calibri"/>
                <a:ea typeface="Calibri"/>
                <a:cs typeface="Calibri"/>
                <a:sym typeface="Calibri"/>
              </a:rPr>
              <a:t>- mountain waves – spatial variability in w and precip, incl. “rain shadows”</a:t>
            </a:r>
            <a:endParaRPr/>
          </a:p>
          <a:p>
            <a:pPr indent="-228600" lvl="0" marL="342900" marR="0" rtl="0" algn="l">
              <a:spcBef>
                <a:spcPts val="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FF0000"/>
                </a:solidFill>
                <a:latin typeface="Calibri"/>
                <a:ea typeface="Calibri"/>
                <a:cs typeface="Calibri"/>
                <a:sym typeface="Calibri"/>
              </a:rPr>
              <a:t>- blocking of low-level airflow – shift terrain-forced w</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t>
            </a:r>
            <a:r>
              <a:rPr lang="en-US" sz="1800">
                <a:solidFill>
                  <a:srgbClr val="FF0000"/>
                </a:solidFill>
                <a:latin typeface="Calibri"/>
                <a:ea typeface="Calibri"/>
                <a:cs typeface="Calibri"/>
                <a:sym typeface="Calibri"/>
              </a:rPr>
              <a:t>- spatial and temporal variability, relationships to terrain features, stability</a:t>
            </a:r>
            <a:endParaRPr/>
          </a:p>
          <a:p>
            <a:pPr indent="0" lvl="0" marL="0" marR="0" rtl="0" algn="l">
              <a:spcBef>
                <a:spcPts val="600"/>
              </a:spcBef>
              <a:spcAft>
                <a:spcPts val="0"/>
              </a:spcAft>
              <a:buNone/>
            </a:pPr>
            <a:r>
              <a:rPr lang="en-US" sz="1800">
                <a:solidFill>
                  <a:schemeClr val="dk1"/>
                </a:solidFill>
                <a:latin typeface="Calibri"/>
                <a:ea typeface="Calibri"/>
                <a:cs typeface="Calibri"/>
                <a:sym typeface="Calibri"/>
              </a:rPr>
              <a:t>4.   Microphysical effects – orographically related</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 supercooled liquid water and riming – affecting fall velocity, precipitation trajectories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 enhanced seeder-feeder growth mechanism</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Illustrate with observations from: </a:t>
            </a:r>
            <a:r>
              <a:rPr lang="en-US" sz="1800">
                <a:solidFill>
                  <a:schemeClr val="dk1"/>
                </a:solidFill>
                <a:latin typeface="Calibri"/>
                <a:ea typeface="Calibri"/>
                <a:cs typeface="Calibri"/>
                <a:sym typeface="Calibri"/>
              </a:rPr>
              <a:t>Washington Cascades, Oregon Cascades, California Coast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Range</a:t>
            </a:r>
            <a:r>
              <a:rPr lang="en-US" sz="1800">
                <a:solidFill>
                  <a:srgbClr val="FF0000"/>
                </a:solidFill>
                <a:latin typeface="Calibri"/>
                <a:ea typeface="Calibri"/>
                <a:cs typeface="Calibri"/>
                <a:sym typeface="Calibri"/>
              </a:rPr>
              <a:t>, northern Colorado Park Range (CAMPS 2010-2011)</a:t>
            </a:r>
            <a:endParaRPr/>
          </a:p>
        </p:txBody>
      </p:sp>
      <p:grpSp>
        <p:nvGrpSpPr>
          <p:cNvPr id="98" name="Google Shape;98;p1"/>
          <p:cNvGrpSpPr/>
          <p:nvPr/>
        </p:nvGrpSpPr>
        <p:grpSpPr>
          <a:xfrm>
            <a:off x="450625" y="2714683"/>
            <a:ext cx="4066852" cy="778444"/>
            <a:chOff x="329087" y="2569992"/>
            <a:chExt cx="4066852" cy="778444"/>
          </a:xfrm>
        </p:grpSpPr>
        <p:pic>
          <p:nvPicPr>
            <p:cNvPr id="99" name="Google Shape;99;p1"/>
            <p:cNvPicPr preferRelativeResize="0"/>
            <p:nvPr/>
          </p:nvPicPr>
          <p:blipFill rotWithShape="1">
            <a:blip r:embed="rId6">
              <a:alphaModFix/>
            </a:blip>
            <a:srcRect b="0" l="0" r="0" t="0"/>
            <a:stretch/>
          </p:blipFill>
          <p:spPr>
            <a:xfrm>
              <a:off x="506788" y="2897079"/>
              <a:ext cx="1409992" cy="451357"/>
            </a:xfrm>
            <a:prstGeom prst="rect">
              <a:avLst/>
            </a:prstGeom>
            <a:noFill/>
            <a:ln>
              <a:noFill/>
            </a:ln>
          </p:spPr>
        </p:pic>
        <p:sp>
          <p:nvSpPr>
            <p:cNvPr id="100" name="Google Shape;100;p1"/>
            <p:cNvSpPr/>
            <p:nvPr/>
          </p:nvSpPr>
          <p:spPr>
            <a:xfrm>
              <a:off x="2202365" y="2739269"/>
              <a:ext cx="2011705" cy="27699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N - Brunt-Väisälä frequency </a:t>
              </a:r>
              <a:endParaRPr b="0" i="0" sz="1800" u="none" cap="none" strike="noStrike">
                <a:solidFill>
                  <a:schemeClr val="dk1"/>
                </a:solidFill>
                <a:latin typeface="Arial"/>
                <a:ea typeface="Arial"/>
                <a:cs typeface="Arial"/>
                <a:sym typeface="Arial"/>
              </a:endParaRPr>
            </a:p>
          </p:txBody>
        </p:sp>
        <p:sp>
          <p:nvSpPr>
            <p:cNvPr id="101" name="Google Shape;101;p1"/>
            <p:cNvSpPr/>
            <p:nvPr/>
          </p:nvSpPr>
          <p:spPr>
            <a:xfrm>
              <a:off x="2119354" y="2912870"/>
              <a:ext cx="2276585" cy="27699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 U - cross-barrier wind speed and </a:t>
              </a:r>
              <a:endParaRPr b="0" i="0" sz="1800" u="none" cap="none" strike="noStrike">
                <a:solidFill>
                  <a:schemeClr val="dk1"/>
                </a:solidFill>
                <a:latin typeface="Arial"/>
                <a:ea typeface="Arial"/>
                <a:cs typeface="Arial"/>
                <a:sym typeface="Arial"/>
              </a:endParaRPr>
            </a:p>
          </p:txBody>
        </p:sp>
        <p:sp>
          <p:nvSpPr>
            <p:cNvPr id="102" name="Google Shape;102;p1"/>
            <p:cNvSpPr/>
            <p:nvPr/>
          </p:nvSpPr>
          <p:spPr>
            <a:xfrm>
              <a:off x="2199504" y="3051370"/>
              <a:ext cx="2116285" cy="27699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z  - vertical height coordinate  </a:t>
              </a:r>
              <a:endParaRPr b="0" i="0" sz="1800" u="none" cap="none" strike="noStrike">
                <a:solidFill>
                  <a:schemeClr val="dk1"/>
                </a:solidFill>
                <a:latin typeface="Arial"/>
                <a:ea typeface="Arial"/>
                <a:cs typeface="Arial"/>
                <a:sym typeface="Arial"/>
              </a:endParaRPr>
            </a:p>
          </p:txBody>
        </p:sp>
        <p:sp>
          <p:nvSpPr>
            <p:cNvPr id="103" name="Google Shape;103;p1"/>
            <p:cNvSpPr txBox="1"/>
            <p:nvPr/>
          </p:nvSpPr>
          <p:spPr>
            <a:xfrm>
              <a:off x="329087" y="2569992"/>
              <a:ext cx="18530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Scorer Parameter (l)</a:t>
              </a:r>
              <a:endParaRPr/>
            </a:p>
          </p:txBody>
        </p:sp>
      </p:grpSp>
      <p:grpSp>
        <p:nvGrpSpPr>
          <p:cNvPr id="104" name="Google Shape;104;p1"/>
          <p:cNvGrpSpPr/>
          <p:nvPr/>
        </p:nvGrpSpPr>
        <p:grpSpPr>
          <a:xfrm>
            <a:off x="506788" y="4062442"/>
            <a:ext cx="5888265" cy="584775"/>
            <a:chOff x="506788" y="3764132"/>
            <a:chExt cx="5888265" cy="584775"/>
          </a:xfrm>
        </p:grpSpPr>
        <p:sp>
          <p:nvSpPr>
            <p:cNvPr id="105" name="Google Shape;105;p1"/>
            <p:cNvSpPr txBox="1"/>
            <p:nvPr/>
          </p:nvSpPr>
          <p:spPr>
            <a:xfrm>
              <a:off x="506788" y="3764132"/>
              <a:ext cx="411369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Non-Dimensional Mountain Height, M = N h/U</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(inverse Froude number)</a:t>
              </a:r>
              <a:endParaRPr/>
            </a:p>
          </p:txBody>
        </p:sp>
        <p:sp>
          <p:nvSpPr>
            <p:cNvPr id="106" name="Google Shape;106;p1"/>
            <p:cNvSpPr txBox="1"/>
            <p:nvPr/>
          </p:nvSpPr>
          <p:spPr>
            <a:xfrm>
              <a:off x="4700358" y="3887243"/>
              <a:ext cx="169469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Calibri"/>
                  <a:ea typeface="Calibri"/>
                  <a:cs typeface="Calibri"/>
                  <a:sym typeface="Calibri"/>
                </a:rPr>
                <a:t>- blocking if M &gt; 1</a:t>
              </a:r>
              <a:endParaRPr/>
            </a:p>
          </p:txBody>
        </p:sp>
      </p:grpSp>
      <p:grpSp>
        <p:nvGrpSpPr>
          <p:cNvPr id="107" name="Google Shape;107;p1"/>
          <p:cNvGrpSpPr/>
          <p:nvPr/>
        </p:nvGrpSpPr>
        <p:grpSpPr>
          <a:xfrm>
            <a:off x="5333160" y="2641587"/>
            <a:ext cx="3444661" cy="1512401"/>
            <a:chOff x="4568528" y="2308735"/>
            <a:chExt cx="3444661" cy="1512401"/>
          </a:xfrm>
        </p:grpSpPr>
        <p:sp>
          <p:nvSpPr>
            <p:cNvPr id="108" name="Google Shape;108;p1"/>
            <p:cNvSpPr txBox="1"/>
            <p:nvPr/>
          </p:nvSpPr>
          <p:spPr>
            <a:xfrm>
              <a:off x="4572000" y="2308735"/>
              <a:ext cx="33602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k - wave number associated with underlying terrain</a:t>
              </a: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(wide ridge, small k; narrow ridge, large k)</a:t>
              </a:r>
              <a:endParaRPr b="1" sz="1600">
                <a:solidFill>
                  <a:srgbClr val="002060"/>
                </a:solidFill>
                <a:latin typeface="Times New Roman"/>
                <a:ea typeface="Times New Roman"/>
                <a:cs typeface="Times New Roman"/>
                <a:sym typeface="Times New Roman"/>
              </a:endParaRPr>
            </a:p>
          </p:txBody>
        </p:sp>
        <p:sp>
          <p:nvSpPr>
            <p:cNvPr id="109" name="Google Shape;109;p1"/>
            <p:cNvSpPr txBox="1"/>
            <p:nvPr/>
          </p:nvSpPr>
          <p:spPr>
            <a:xfrm>
              <a:off x="4568528" y="2743918"/>
              <a:ext cx="344466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evanescent waves if k &gt; l</a:t>
              </a:r>
              <a:br>
                <a:rPr b="1" lang="en-US" sz="1600">
                  <a:solidFill>
                    <a:srgbClr val="002060"/>
                  </a:solidFill>
                  <a:latin typeface="Times New Roman"/>
                  <a:ea typeface="Times New Roman"/>
                  <a:cs typeface="Times New Roman"/>
                  <a:sym typeface="Times New Roman"/>
                </a:rPr>
              </a:br>
              <a:r>
                <a:rPr b="1" lang="en-US" sz="1600">
                  <a:solidFill>
                    <a:srgbClr val="002060"/>
                  </a:solidFill>
                  <a:latin typeface="Times New Roman"/>
                  <a:ea typeface="Times New Roman"/>
                  <a:cs typeface="Times New Roman"/>
                  <a:sym typeface="Times New Roman"/>
                </a:rPr>
                <a:t>- vertically propagating waves if k &lt; l</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if l</a:t>
              </a:r>
              <a:r>
                <a:rPr b="1" baseline="30000" lang="en-US" sz="1600">
                  <a:solidFill>
                    <a:srgbClr val="002060"/>
                  </a:solidFill>
                  <a:latin typeface="Times New Roman"/>
                  <a:ea typeface="Times New Roman"/>
                  <a:cs typeface="Times New Roman"/>
                  <a:sym typeface="Times New Roman"/>
                </a:rPr>
                <a:t>2</a:t>
              </a:r>
              <a:r>
                <a:rPr b="1" lang="en-US" sz="1600">
                  <a:solidFill>
                    <a:srgbClr val="002060"/>
                  </a:solidFill>
                  <a:latin typeface="Times New Roman"/>
                  <a:ea typeface="Times New Roman"/>
                  <a:cs typeface="Times New Roman"/>
                  <a:sym typeface="Times New Roman"/>
                </a:rPr>
                <a:t> decreases rapidly with height, </a:t>
              </a:r>
              <a:br>
                <a:rPr b="1" lang="en-US" sz="1600">
                  <a:solidFill>
                    <a:srgbClr val="002060"/>
                  </a:solidFill>
                  <a:latin typeface="Times New Roman"/>
                  <a:ea typeface="Times New Roman"/>
                  <a:cs typeface="Times New Roman"/>
                  <a:sym typeface="Times New Roman"/>
                </a:rPr>
              </a:br>
              <a:r>
                <a:rPr b="1" lang="en-US" sz="1600">
                  <a:solidFill>
                    <a:srgbClr val="002060"/>
                  </a:solidFill>
                  <a:latin typeface="Times New Roman"/>
                  <a:ea typeface="Times New Roman"/>
                  <a:cs typeface="Times New Roman"/>
                  <a:sym typeface="Times New Roman"/>
                </a:rPr>
                <a:t>                wave trapping possible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Map&#10;&#10;Description automatically generated" id="200" name="Google Shape;200;p10"/>
          <p:cNvPicPr preferRelativeResize="0"/>
          <p:nvPr/>
        </p:nvPicPr>
        <p:blipFill rotWithShape="1">
          <a:blip r:embed="rId3">
            <a:alphaModFix/>
          </a:blip>
          <a:srcRect b="15172" l="4769" r="38158" t="5172"/>
          <a:stretch/>
        </p:blipFill>
        <p:spPr>
          <a:xfrm>
            <a:off x="116808" y="0"/>
            <a:ext cx="5818910" cy="6858000"/>
          </a:xfrm>
          <a:prstGeom prst="rect">
            <a:avLst/>
          </a:prstGeom>
          <a:noFill/>
          <a:ln>
            <a:noFill/>
          </a:ln>
        </p:spPr>
      </p:pic>
      <p:sp>
        <p:nvSpPr>
          <p:cNvPr id="201" name="Google Shape;201;p10"/>
          <p:cNvSpPr/>
          <p:nvPr/>
        </p:nvSpPr>
        <p:spPr>
          <a:xfrm>
            <a:off x="2585357" y="3314701"/>
            <a:ext cx="645523" cy="777240"/>
          </a:xfrm>
          <a:prstGeom prst="rect">
            <a:avLst/>
          </a:prstGeom>
          <a:noFill/>
          <a:ln cap="flat" cmpd="sng" w="28575">
            <a:solidFill>
              <a:srgbClr val="FF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0"/>
          <p:cNvSpPr/>
          <p:nvPr/>
        </p:nvSpPr>
        <p:spPr>
          <a:xfrm>
            <a:off x="2585357" y="549729"/>
            <a:ext cx="1170213" cy="726001"/>
          </a:xfrm>
          <a:prstGeom prst="rect">
            <a:avLst/>
          </a:prstGeom>
          <a:noFill/>
          <a:ln cap="flat" cmpd="sng" w="28575">
            <a:solidFill>
              <a:srgbClr val="FF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highlight>
                <a:srgbClr val="FFFF00"/>
              </a:highlight>
              <a:latin typeface="Calibri"/>
              <a:ea typeface="Calibri"/>
              <a:cs typeface="Calibri"/>
              <a:sym typeface="Calibri"/>
            </a:endParaRPr>
          </a:p>
        </p:txBody>
      </p:sp>
      <p:sp>
        <p:nvSpPr>
          <p:cNvPr id="203" name="Google Shape;203;p10"/>
          <p:cNvSpPr txBox="1"/>
          <p:nvPr/>
        </p:nvSpPr>
        <p:spPr>
          <a:xfrm>
            <a:off x="2478607" y="244927"/>
            <a:ext cx="13837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CAMPS 2010</a:t>
            </a:r>
            <a:endParaRPr/>
          </a:p>
        </p:txBody>
      </p:sp>
      <p:sp>
        <p:nvSpPr>
          <p:cNvPr id="204" name="Google Shape;204;p10"/>
          <p:cNvSpPr txBox="1"/>
          <p:nvPr/>
        </p:nvSpPr>
        <p:spPr>
          <a:xfrm>
            <a:off x="1810257" y="4047114"/>
            <a:ext cx="24320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SAIL/SPLASH 2021-2023</a:t>
            </a:r>
            <a:endParaRPr/>
          </a:p>
        </p:txBody>
      </p:sp>
      <p:pic>
        <p:nvPicPr>
          <p:cNvPr descr="Map&#10;&#10;Description automatically generated" id="205" name="Google Shape;205;p10"/>
          <p:cNvPicPr preferRelativeResize="0"/>
          <p:nvPr/>
        </p:nvPicPr>
        <p:blipFill rotWithShape="1">
          <a:blip r:embed="rId3">
            <a:alphaModFix/>
          </a:blip>
          <a:srcRect b="42911" l="26043" r="61380" t="38798"/>
          <a:stretch/>
        </p:blipFill>
        <p:spPr>
          <a:xfrm>
            <a:off x="6006040" y="3314700"/>
            <a:ext cx="2884715" cy="3543299"/>
          </a:xfrm>
          <a:prstGeom prst="rect">
            <a:avLst/>
          </a:prstGeom>
          <a:noFill/>
          <a:ln>
            <a:noFill/>
          </a:ln>
        </p:spPr>
      </p:pic>
      <p:sp>
        <p:nvSpPr>
          <p:cNvPr id="206" name="Google Shape;206;p10"/>
          <p:cNvSpPr/>
          <p:nvPr/>
        </p:nvSpPr>
        <p:spPr>
          <a:xfrm rot="-1109146">
            <a:off x="7038654" y="4263638"/>
            <a:ext cx="686070" cy="1611090"/>
          </a:xfrm>
          <a:prstGeom prst="rect">
            <a:avLst/>
          </a:prstGeom>
          <a:noFill/>
          <a:ln cap="flat" cmpd="sng" w="28575">
            <a:solidFill>
              <a:srgbClr val="FF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0"/>
          <p:cNvSpPr txBox="1"/>
          <p:nvPr/>
        </p:nvSpPr>
        <p:spPr>
          <a:xfrm>
            <a:off x="5935718" y="14037"/>
            <a:ext cx="3210078"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Calibri"/>
                <a:ea typeface="Calibri"/>
                <a:cs typeface="Calibri"/>
                <a:sym typeface="Calibri"/>
              </a:rPr>
              <a:t>SAIL/SPLASH terrain much more complex than for CAMPS. Expect:</a:t>
            </a:r>
            <a:br>
              <a:rPr lang="en-US" sz="1600">
                <a:solidFill>
                  <a:srgbClr val="002060"/>
                </a:solidFill>
                <a:latin typeface="Calibri"/>
                <a:ea typeface="Calibri"/>
                <a:cs typeface="Calibri"/>
                <a:sym typeface="Calibri"/>
              </a:rPr>
            </a:br>
            <a:r>
              <a:rPr lang="en-US" sz="1600">
                <a:solidFill>
                  <a:srgbClr val="002060"/>
                </a:solidFill>
                <a:latin typeface="Calibri"/>
                <a:ea typeface="Calibri"/>
                <a:cs typeface="Calibri"/>
                <a:sym typeface="Calibri"/>
              </a:rPr>
              <a:t>- significant, spatially and temporally varying flow separation</a:t>
            </a:r>
            <a:br>
              <a:rPr lang="en-US" sz="1600">
                <a:solidFill>
                  <a:srgbClr val="002060"/>
                </a:solidFill>
                <a:latin typeface="Calibri"/>
                <a:ea typeface="Calibri"/>
                <a:cs typeface="Calibri"/>
                <a:sym typeface="Calibri"/>
              </a:rPr>
            </a:br>
            <a:r>
              <a:rPr lang="en-US" sz="1600">
                <a:solidFill>
                  <a:srgbClr val="002060"/>
                </a:solidFill>
                <a:latin typeface="Calibri"/>
                <a:ea typeface="Calibri"/>
                <a:cs typeface="Calibri"/>
                <a:sym typeface="Calibri"/>
              </a:rPr>
              <a:t>- dominant valley eddies &amp; flows </a:t>
            </a:r>
            <a:br>
              <a:rPr lang="en-US" sz="1600">
                <a:solidFill>
                  <a:srgbClr val="002060"/>
                </a:solidFill>
                <a:latin typeface="Calibri"/>
                <a:ea typeface="Calibri"/>
                <a:cs typeface="Calibri"/>
                <a:sym typeface="Calibri"/>
              </a:rPr>
            </a:br>
            <a:r>
              <a:rPr lang="en-US" sz="1600">
                <a:solidFill>
                  <a:srgbClr val="002060"/>
                </a:solidFill>
                <a:latin typeface="Calibri"/>
                <a:ea typeface="Calibri"/>
                <a:cs typeface="Calibri"/>
                <a:sym typeface="Calibri"/>
              </a:rPr>
              <a:t>- complex low-level orographic precipitation enhancement</a:t>
            </a:r>
            <a:br>
              <a:rPr lang="en-US" sz="1600">
                <a:solidFill>
                  <a:srgbClr val="002060"/>
                </a:solidFill>
                <a:latin typeface="Calibri"/>
                <a:ea typeface="Calibri"/>
                <a:cs typeface="Calibri"/>
                <a:sym typeface="Calibri"/>
              </a:rPr>
            </a:br>
            <a:r>
              <a:rPr lang="en-US" sz="1600">
                <a:solidFill>
                  <a:srgbClr val="002060"/>
                </a:solidFill>
                <a:latin typeface="Calibri"/>
                <a:ea typeface="Calibri"/>
                <a:cs typeface="Calibri"/>
                <a:sym typeface="Calibri"/>
              </a:rPr>
              <a:t>- rapid changes in scale-interaction processes</a:t>
            </a:r>
            <a:br>
              <a:rPr lang="en-US" sz="1600">
                <a:solidFill>
                  <a:srgbClr val="002060"/>
                </a:solidFill>
                <a:latin typeface="Calibri"/>
                <a:ea typeface="Calibri"/>
                <a:cs typeface="Calibri"/>
                <a:sym typeface="Calibri"/>
              </a:rPr>
            </a:br>
            <a:r>
              <a:rPr b="1" lang="en-US" sz="1600">
                <a:solidFill>
                  <a:srgbClr val="FF0000"/>
                </a:solidFill>
                <a:latin typeface="Calibri"/>
                <a:ea typeface="Calibri"/>
                <a:cs typeface="Calibri"/>
                <a:sym typeface="Calibri"/>
              </a:rPr>
              <a:t>- to understand precipitation events, need to separate synoptic, mesoscale &amp; local precipitation variability.  Will be difficult.</a:t>
            </a:r>
            <a:endParaRPr/>
          </a:p>
        </p:txBody>
      </p:sp>
      <p:grpSp>
        <p:nvGrpSpPr>
          <p:cNvPr id="208" name="Google Shape;208;p10"/>
          <p:cNvGrpSpPr/>
          <p:nvPr/>
        </p:nvGrpSpPr>
        <p:grpSpPr>
          <a:xfrm>
            <a:off x="7114678" y="4476567"/>
            <a:ext cx="496325" cy="796671"/>
            <a:chOff x="7114678" y="4476567"/>
            <a:chExt cx="496325" cy="796671"/>
          </a:xfrm>
        </p:grpSpPr>
        <p:sp>
          <p:nvSpPr>
            <p:cNvPr id="209" name="Google Shape;209;p10"/>
            <p:cNvSpPr txBox="1"/>
            <p:nvPr/>
          </p:nvSpPr>
          <p:spPr>
            <a:xfrm>
              <a:off x="7114678" y="4476567"/>
              <a:ext cx="2840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x</a:t>
              </a:r>
              <a:endParaRPr/>
            </a:p>
          </p:txBody>
        </p:sp>
        <p:sp>
          <p:nvSpPr>
            <p:cNvPr id="210" name="Google Shape;210;p10"/>
            <p:cNvSpPr txBox="1"/>
            <p:nvPr/>
          </p:nvSpPr>
          <p:spPr>
            <a:xfrm>
              <a:off x="7259568" y="4604546"/>
              <a:ext cx="2840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x</a:t>
              </a:r>
              <a:endParaRPr/>
            </a:p>
          </p:txBody>
        </p:sp>
        <p:sp>
          <p:nvSpPr>
            <p:cNvPr id="211" name="Google Shape;211;p10"/>
            <p:cNvSpPr txBox="1"/>
            <p:nvPr/>
          </p:nvSpPr>
          <p:spPr>
            <a:xfrm>
              <a:off x="7326951" y="4903906"/>
              <a:ext cx="2840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x</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nvSpPr>
        <p:spPr>
          <a:xfrm>
            <a:off x="97826" y="-6702"/>
            <a:ext cx="894834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FF0000"/>
                </a:solidFill>
                <a:latin typeface="Calibri"/>
                <a:ea typeface="Calibri"/>
                <a:cs typeface="Calibri"/>
                <a:sym typeface="Calibri"/>
              </a:rPr>
              <a:t>Mechanisms by which mountains and hills affect precipitating clouds</a:t>
            </a:r>
            <a:endParaRPr/>
          </a:p>
        </p:txBody>
      </p:sp>
      <p:pic>
        <p:nvPicPr>
          <p:cNvPr descr="image" id="217" name="Google Shape;217;p11"/>
          <p:cNvPicPr preferRelativeResize="0"/>
          <p:nvPr/>
        </p:nvPicPr>
        <p:blipFill rotWithShape="1">
          <a:blip r:embed="rId3">
            <a:alphaModFix/>
          </a:blip>
          <a:srcRect b="0" l="0" r="0" t="0"/>
          <a:stretch/>
        </p:blipFill>
        <p:spPr>
          <a:xfrm>
            <a:off x="2381106" y="454963"/>
            <a:ext cx="4722240" cy="6403036"/>
          </a:xfrm>
          <a:prstGeom prst="rect">
            <a:avLst/>
          </a:prstGeom>
          <a:noFill/>
          <a:ln>
            <a:noFill/>
          </a:ln>
        </p:spPr>
      </p:pic>
      <p:sp>
        <p:nvSpPr>
          <p:cNvPr id="218" name="Google Shape;218;p11"/>
          <p:cNvSpPr txBox="1"/>
          <p:nvPr/>
        </p:nvSpPr>
        <p:spPr>
          <a:xfrm>
            <a:off x="7614830" y="341407"/>
            <a:ext cx="1295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Houze 2012</a:t>
            </a:r>
            <a:endParaRPr/>
          </a:p>
        </p:txBody>
      </p:sp>
      <p:sp>
        <p:nvSpPr>
          <p:cNvPr id="219" name="Google Shape;219;p11"/>
          <p:cNvSpPr txBox="1"/>
          <p:nvPr/>
        </p:nvSpPr>
        <p:spPr>
          <a:xfrm>
            <a:off x="6430867" y="624240"/>
            <a:ext cx="26537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Orographic lifting of unstable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air triggers convection</a:t>
            </a:r>
            <a:endParaRPr/>
          </a:p>
        </p:txBody>
      </p:sp>
      <p:sp>
        <p:nvSpPr>
          <p:cNvPr id="220" name="Google Shape;220;p11"/>
          <p:cNvSpPr txBox="1"/>
          <p:nvPr/>
        </p:nvSpPr>
        <p:spPr>
          <a:xfrm>
            <a:off x="0" y="624240"/>
            <a:ext cx="28818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Orographic lifting of stable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air enhances cloud/precipitation</a:t>
            </a:r>
            <a:endParaRPr/>
          </a:p>
        </p:txBody>
      </p:sp>
      <p:sp>
        <p:nvSpPr>
          <p:cNvPr id="221" name="Google Shape;221;p11"/>
          <p:cNvSpPr txBox="1"/>
          <p:nvPr/>
        </p:nvSpPr>
        <p:spPr>
          <a:xfrm>
            <a:off x="-1" y="1679545"/>
            <a:ext cx="31058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Daytime heating of slopes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induces updrafts and convergence</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&amp; convection over the peak</a:t>
            </a:r>
            <a:endParaRPr/>
          </a:p>
        </p:txBody>
      </p:sp>
      <p:sp>
        <p:nvSpPr>
          <p:cNvPr id="222" name="Google Shape;222;p11"/>
          <p:cNvSpPr txBox="1"/>
          <p:nvPr/>
        </p:nvSpPr>
        <p:spPr>
          <a:xfrm>
            <a:off x="6550020" y="1572800"/>
            <a:ext cx="266002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Nighttime cooling &amp; drainage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flow induces convergence</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&amp; convection in the valley</a:t>
            </a:r>
            <a:endParaRPr/>
          </a:p>
        </p:txBody>
      </p:sp>
      <p:sp>
        <p:nvSpPr>
          <p:cNvPr id="223" name="Google Shape;223;p11"/>
          <p:cNvSpPr txBox="1"/>
          <p:nvPr/>
        </p:nvSpPr>
        <p:spPr>
          <a:xfrm>
            <a:off x="6550020" y="2542566"/>
            <a:ext cx="279467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Uplift produces cloud over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peak that acts as feeder cloud,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enhancing precipitation growth</a:t>
            </a:r>
            <a:endParaRPr/>
          </a:p>
        </p:txBody>
      </p:sp>
      <p:sp>
        <p:nvSpPr>
          <p:cNvPr id="224" name="Google Shape;224;p11"/>
          <p:cNvSpPr txBox="1"/>
          <p:nvPr/>
        </p:nvSpPr>
        <p:spPr>
          <a:xfrm>
            <a:off x="0" y="2705560"/>
            <a:ext cx="28818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Orographic lifting of stable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air enhances cloud/precipitation</a:t>
            </a:r>
            <a:endParaRPr/>
          </a:p>
        </p:txBody>
      </p:sp>
      <p:sp>
        <p:nvSpPr>
          <p:cNvPr id="225" name="Google Shape;225;p11"/>
          <p:cNvSpPr txBox="1"/>
          <p:nvPr/>
        </p:nvSpPr>
        <p:spPr>
          <a:xfrm>
            <a:off x="0" y="3654887"/>
            <a:ext cx="253127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Mountain lee wave updraft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triggers convection</a:t>
            </a:r>
            <a:endParaRPr/>
          </a:p>
        </p:txBody>
      </p:sp>
      <p:sp>
        <p:nvSpPr>
          <p:cNvPr id="226" name="Google Shape;226;p11"/>
          <p:cNvSpPr txBox="1"/>
          <p:nvPr/>
        </p:nvSpPr>
        <p:spPr>
          <a:xfrm>
            <a:off x="6533809" y="3437414"/>
            <a:ext cx="26451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Upper-level lee wave updraft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valley convergence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triggers convection</a:t>
            </a:r>
            <a:endParaRPr/>
          </a:p>
        </p:txBody>
      </p:sp>
      <p:sp>
        <p:nvSpPr>
          <p:cNvPr id="227" name="Google Shape;227;p11"/>
          <p:cNvSpPr txBox="1"/>
          <p:nvPr/>
        </p:nvSpPr>
        <p:spPr>
          <a:xfrm>
            <a:off x="15574" y="4730131"/>
            <a:ext cx="246202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Low-level blocking extends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topographic lifting upwind</a:t>
            </a:r>
            <a:endParaRPr/>
          </a:p>
        </p:txBody>
      </p:sp>
      <p:sp>
        <p:nvSpPr>
          <p:cNvPr id="228" name="Google Shape;228;p11"/>
          <p:cNvSpPr txBox="1"/>
          <p:nvPr/>
        </p:nvSpPr>
        <p:spPr>
          <a:xfrm>
            <a:off x="31148" y="5805375"/>
            <a:ext cx="266444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Low-level stable air produces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lee flow separation and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low-level clouds</a:t>
            </a:r>
            <a:endParaRPr/>
          </a:p>
        </p:txBody>
      </p:sp>
      <p:sp>
        <p:nvSpPr>
          <p:cNvPr id="229" name="Google Shape;229;p11"/>
          <p:cNvSpPr txBox="1"/>
          <p:nvPr/>
        </p:nvSpPr>
        <p:spPr>
          <a:xfrm>
            <a:off x="6398568" y="4454203"/>
            <a:ext cx="294612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Weak upwind blocking enhances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upwind precipitation but also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triggers lee-wave convection</a:t>
            </a:r>
            <a:endParaRPr/>
          </a:p>
        </p:txBody>
      </p:sp>
      <p:sp>
        <p:nvSpPr>
          <p:cNvPr id="230" name="Google Shape;230;p11"/>
          <p:cNvSpPr txBox="1"/>
          <p:nvPr/>
        </p:nvSpPr>
        <p:spPr>
          <a:xfrm>
            <a:off x="6687826" y="5696137"/>
            <a:ext cx="249113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Small hills enhance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convergence/lift, triggering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local convection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nvSpPr>
        <p:spPr>
          <a:xfrm>
            <a:off x="4259843" y="37292"/>
            <a:ext cx="463190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Synoptic/mesoscale modulation of orographic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“rain shadows”</a:t>
            </a:r>
            <a:endParaRPr/>
          </a:p>
        </p:txBody>
      </p:sp>
      <p:sp>
        <p:nvSpPr>
          <p:cNvPr id="236" name="Google Shape;236;p12"/>
          <p:cNvSpPr txBox="1"/>
          <p:nvPr/>
        </p:nvSpPr>
        <p:spPr>
          <a:xfrm>
            <a:off x="7649748" y="394624"/>
            <a:ext cx="12609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Siler et al 2013</a:t>
            </a:r>
            <a:endParaRPr/>
          </a:p>
        </p:txBody>
      </p:sp>
      <p:pic>
        <p:nvPicPr>
          <p:cNvPr descr="Map&#10;&#10;Description automatically generated" id="237" name="Google Shape;237;p12"/>
          <p:cNvPicPr preferRelativeResize="0"/>
          <p:nvPr/>
        </p:nvPicPr>
        <p:blipFill rotWithShape="1">
          <a:blip r:embed="rId3">
            <a:alphaModFix/>
          </a:blip>
          <a:srcRect b="0" l="0" r="0" t="0"/>
          <a:stretch/>
        </p:blipFill>
        <p:spPr>
          <a:xfrm>
            <a:off x="252248" y="200170"/>
            <a:ext cx="3604077" cy="3125410"/>
          </a:xfrm>
          <a:prstGeom prst="rect">
            <a:avLst/>
          </a:prstGeom>
          <a:noFill/>
          <a:ln>
            <a:noFill/>
          </a:ln>
        </p:spPr>
      </p:pic>
      <p:sp>
        <p:nvSpPr>
          <p:cNvPr id="238" name="Google Shape;238;p12"/>
          <p:cNvSpPr txBox="1"/>
          <p:nvPr/>
        </p:nvSpPr>
        <p:spPr>
          <a:xfrm>
            <a:off x="70945" y="3298897"/>
            <a:ext cx="38502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a:solidFill>
                  <a:srgbClr val="333333"/>
                </a:solidFill>
                <a:latin typeface="Calibri"/>
                <a:ea typeface="Calibri"/>
                <a:cs typeface="Calibri"/>
                <a:sym typeface="Calibri"/>
              </a:rPr>
              <a:t>Annual precipitation (color contours, m) and elevation (gray contours, 300-m intervals) over the Cascades. Yellow circles, numbered sequentially from west to east, mark the locations of </a:t>
            </a:r>
            <a:r>
              <a:rPr b="1" i="0" lang="en-US" sz="900">
                <a:solidFill>
                  <a:srgbClr val="FFC000"/>
                </a:solidFill>
                <a:latin typeface="Calibri"/>
                <a:ea typeface="Calibri"/>
                <a:cs typeface="Calibri"/>
                <a:sym typeface="Calibri"/>
              </a:rPr>
              <a:t>SNOTEL stations </a:t>
            </a:r>
            <a:r>
              <a:rPr b="0" i="0" lang="en-US" sz="900">
                <a:solidFill>
                  <a:srgbClr val="333333"/>
                </a:solidFill>
                <a:latin typeface="Calibri"/>
                <a:ea typeface="Calibri"/>
                <a:cs typeface="Calibri"/>
                <a:sym typeface="Calibri"/>
              </a:rPr>
              <a:t>included in the </a:t>
            </a:r>
            <a:r>
              <a:rPr b="1" i="0" lang="en-US" sz="900">
                <a:solidFill>
                  <a:srgbClr val="333333"/>
                </a:solidFill>
                <a:latin typeface="Calibri"/>
                <a:ea typeface="Calibri"/>
                <a:cs typeface="Calibri"/>
                <a:sym typeface="Calibri"/>
              </a:rPr>
              <a:t>rain-shadow index analysis</a:t>
            </a:r>
            <a:r>
              <a:rPr b="0" i="0" lang="en-US" sz="900">
                <a:solidFill>
                  <a:srgbClr val="333333"/>
                </a:solidFill>
                <a:latin typeface="Calibri"/>
                <a:ea typeface="Calibri"/>
                <a:cs typeface="Calibri"/>
                <a:sym typeface="Calibri"/>
              </a:rPr>
              <a:t>. PRISM Climate Group, Oregon State University.</a:t>
            </a:r>
            <a:endParaRPr sz="900">
              <a:solidFill>
                <a:schemeClr val="dk1"/>
              </a:solidFill>
              <a:latin typeface="Calibri"/>
              <a:ea typeface="Calibri"/>
              <a:cs typeface="Calibri"/>
              <a:sym typeface="Calibri"/>
            </a:endParaRPr>
          </a:p>
        </p:txBody>
      </p:sp>
      <p:pic>
        <p:nvPicPr>
          <p:cNvPr descr="Table 1." id="239" name="Google Shape;239;p12"/>
          <p:cNvPicPr preferRelativeResize="0"/>
          <p:nvPr/>
        </p:nvPicPr>
        <p:blipFill rotWithShape="1">
          <a:blip r:embed="rId4">
            <a:alphaModFix/>
          </a:blip>
          <a:srcRect b="0" l="0" r="0" t="0"/>
          <a:stretch/>
        </p:blipFill>
        <p:spPr>
          <a:xfrm>
            <a:off x="4937920" y="2026625"/>
            <a:ext cx="3762375" cy="1371600"/>
          </a:xfrm>
          <a:prstGeom prst="rect">
            <a:avLst/>
          </a:prstGeom>
          <a:noFill/>
          <a:ln>
            <a:noFill/>
          </a:ln>
        </p:spPr>
      </p:pic>
      <p:sp>
        <p:nvSpPr>
          <p:cNvPr id="240" name="Google Shape;240;p12"/>
          <p:cNvSpPr txBox="1"/>
          <p:nvPr/>
        </p:nvSpPr>
        <p:spPr>
          <a:xfrm>
            <a:off x="4285094" y="1377321"/>
            <a:ext cx="488792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000"/>
              <a:buFont typeface="Times New Roman"/>
              <a:buNone/>
            </a:pPr>
            <a:r>
              <a:rPr b="0" i="0" lang="en-US" sz="1000" u="none" cap="none" strike="noStrike">
                <a:solidFill>
                  <a:srgbClr val="2A2A2A"/>
                </a:solidFill>
                <a:latin typeface="Times New Roman"/>
                <a:ea typeface="Times New Roman"/>
                <a:cs typeface="Times New Roman"/>
                <a:sym typeface="Times New Roman"/>
              </a:rPr>
              <a:t>Table 1</a:t>
            </a:r>
            <a:r>
              <a:rPr lang="en-US" sz="1000">
                <a:solidFill>
                  <a:srgbClr val="2A2A2A"/>
                </a:solidFill>
                <a:latin typeface="Times New Roman"/>
                <a:ea typeface="Times New Roman"/>
                <a:cs typeface="Times New Roman"/>
                <a:sym typeface="Times New Roman"/>
              </a:rPr>
              <a:t>: </a:t>
            </a:r>
            <a:r>
              <a:rPr b="1" i="0" lang="en-US" sz="1000" u="none" cap="none" strike="noStrike">
                <a:solidFill>
                  <a:srgbClr val="333333"/>
                </a:solidFill>
                <a:latin typeface="Times New Roman"/>
                <a:ea typeface="Times New Roman"/>
                <a:cs typeface="Times New Roman"/>
                <a:sym typeface="Times New Roman"/>
              </a:rPr>
              <a:t>Correlation coefficients of DJF precipitation </a:t>
            </a:r>
            <a:r>
              <a:rPr b="0" i="0" lang="en-US" sz="1000" u="none" cap="none" strike="noStrike">
                <a:solidFill>
                  <a:srgbClr val="333333"/>
                </a:solidFill>
                <a:latin typeface="Times New Roman"/>
                <a:ea typeface="Times New Roman"/>
                <a:cs typeface="Times New Roman"/>
                <a:sym typeface="Times New Roman"/>
              </a:rPr>
              <a:t>among the six SNOTEL stations shown in </a:t>
            </a:r>
            <a:r>
              <a:rPr b="0" i="0" lang="en-US" sz="1000" u="sng" cap="none" strike="noStrike">
                <a:solidFill>
                  <a:srgbClr val="D47500"/>
                </a:solidFill>
                <a:latin typeface="Times New Roman"/>
                <a:ea typeface="Times New Roman"/>
                <a:cs typeface="Times New Roman"/>
                <a:sym typeface="Times New Roman"/>
                <a:hlinkClick r:id="rId5">
                  <a:extLst>
                    <a:ext uri="{A12FA001-AC4F-418D-AE19-62706E023703}">
                      <ahyp:hlinkClr val="tx"/>
                    </a:ext>
                  </a:extLst>
                </a:hlinkClick>
              </a:rPr>
              <a:t>Fig. 1</a:t>
            </a:r>
            <a:r>
              <a:rPr b="0" i="0" lang="en-US" sz="1000" u="none" cap="none" strike="noStrike">
                <a:solidFill>
                  <a:srgbClr val="333333"/>
                </a:solidFill>
                <a:latin typeface="Times New Roman"/>
                <a:ea typeface="Times New Roman"/>
                <a:cs typeface="Times New Roman"/>
                <a:sym typeface="Times New Roman"/>
              </a:rPr>
              <a:t>. The data span 28 seasons from 1982 to 2010. Stations are numbered in ascending order from west to east.  (Each time series normalized by subtracting mean &amp; dividing by std dev)</a:t>
            </a:r>
            <a:endParaRPr b="0" i="0" sz="1000" u="none" cap="none" strike="noStrike">
              <a:solidFill>
                <a:schemeClr val="dk1"/>
              </a:solidFill>
              <a:latin typeface="Calibri"/>
              <a:ea typeface="Calibri"/>
              <a:cs typeface="Calibri"/>
              <a:sym typeface="Calibri"/>
            </a:endParaRPr>
          </a:p>
        </p:txBody>
      </p:sp>
      <p:sp>
        <p:nvSpPr>
          <p:cNvPr id="241" name="Google Shape;241;p12"/>
          <p:cNvSpPr txBox="1"/>
          <p:nvPr/>
        </p:nvSpPr>
        <p:spPr>
          <a:xfrm rot="-5400000">
            <a:off x="3104332" y="1673978"/>
            <a:ext cx="175259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Annual Precipitation (m)</a:t>
            </a:r>
            <a:endParaRPr/>
          </a:p>
        </p:txBody>
      </p:sp>
      <p:sp>
        <p:nvSpPr>
          <p:cNvPr id="242" name="Google Shape;242;p12"/>
          <p:cNvSpPr/>
          <p:nvPr/>
        </p:nvSpPr>
        <p:spPr>
          <a:xfrm>
            <a:off x="5368159" y="3176753"/>
            <a:ext cx="488731" cy="244288"/>
          </a:xfrm>
          <a:prstGeom prst="ellipse">
            <a:avLst/>
          </a:prstGeom>
          <a:noFill/>
          <a:ln cap="flat" cmpd="sng" w="2857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ig. 7." id="243" name="Google Shape;243;p12"/>
          <p:cNvPicPr preferRelativeResize="0"/>
          <p:nvPr/>
        </p:nvPicPr>
        <p:blipFill rotWithShape="1">
          <a:blip r:embed="rId6">
            <a:alphaModFix/>
          </a:blip>
          <a:srcRect b="60793" l="53104" r="0" t="0"/>
          <a:stretch/>
        </p:blipFill>
        <p:spPr>
          <a:xfrm>
            <a:off x="501405" y="4607202"/>
            <a:ext cx="3224775" cy="2227374"/>
          </a:xfrm>
          <a:prstGeom prst="rect">
            <a:avLst/>
          </a:prstGeom>
          <a:noFill/>
          <a:ln>
            <a:noFill/>
          </a:ln>
        </p:spPr>
      </p:pic>
      <p:sp>
        <p:nvSpPr>
          <p:cNvPr id="244" name="Google Shape;244;p12"/>
          <p:cNvSpPr txBox="1"/>
          <p:nvPr/>
        </p:nvSpPr>
        <p:spPr>
          <a:xfrm>
            <a:off x="70945" y="4124922"/>
            <a:ext cx="4310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333333"/>
                </a:solidFill>
                <a:latin typeface="Times New Roman"/>
                <a:ea typeface="Times New Roman"/>
                <a:cs typeface="Times New Roman"/>
                <a:sym typeface="Times New Roman"/>
              </a:rPr>
              <a:t>N</a:t>
            </a:r>
            <a:r>
              <a:rPr b="0" i="0" lang="en-US" sz="900">
                <a:solidFill>
                  <a:srgbClr val="333333"/>
                </a:solidFill>
                <a:latin typeface="Times New Roman"/>
                <a:ea typeface="Times New Roman"/>
                <a:cs typeface="Times New Roman"/>
                <a:sym typeface="Times New Roman"/>
              </a:rPr>
              <a:t>umber of storms with weak (red), strong (blue), and neutral (white) rain shadows by season. Weak-rain-shadow (strong-rain-shadow) storms are the 33 storms with the lowest (highest) rain-shadow index values among the 100 wettest storms from 2005 to 2010</a:t>
            </a:r>
            <a:endParaRPr sz="900">
              <a:solidFill>
                <a:schemeClr val="dk1"/>
              </a:solidFill>
              <a:latin typeface="Calibri"/>
              <a:ea typeface="Calibri"/>
              <a:cs typeface="Calibri"/>
              <a:sym typeface="Calibri"/>
            </a:endParaRPr>
          </a:p>
        </p:txBody>
      </p:sp>
      <p:pic>
        <p:nvPicPr>
          <p:cNvPr id="245" name="Google Shape;245;p12"/>
          <p:cNvPicPr preferRelativeResize="0"/>
          <p:nvPr/>
        </p:nvPicPr>
        <p:blipFill rotWithShape="1">
          <a:blip r:embed="rId6">
            <a:alphaModFix/>
          </a:blip>
          <a:srcRect b="0" l="0" r="43780" t="37413"/>
          <a:stretch/>
        </p:blipFill>
        <p:spPr>
          <a:xfrm>
            <a:off x="4843426" y="4138803"/>
            <a:ext cx="2613664" cy="2403907"/>
          </a:xfrm>
          <a:prstGeom prst="rect">
            <a:avLst/>
          </a:prstGeom>
          <a:noFill/>
          <a:ln>
            <a:noFill/>
          </a:ln>
        </p:spPr>
      </p:pic>
      <p:sp>
        <p:nvSpPr>
          <p:cNvPr id="246" name="Google Shape;246;p12"/>
          <p:cNvSpPr/>
          <p:nvPr/>
        </p:nvSpPr>
        <p:spPr>
          <a:xfrm>
            <a:off x="7102365" y="4368287"/>
            <a:ext cx="465083" cy="17487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2"/>
          <p:cNvSpPr txBox="1"/>
          <p:nvPr/>
        </p:nvSpPr>
        <p:spPr>
          <a:xfrm>
            <a:off x="6819107" y="4554301"/>
            <a:ext cx="237032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Calibri"/>
                <a:ea typeface="Calibri"/>
                <a:cs typeface="Calibri"/>
                <a:sym typeface="Calibri"/>
              </a:rPr>
              <a:t>- weak RS has more </a:t>
            </a:r>
            <a:br>
              <a:rPr b="1" lang="en-US" sz="1600">
                <a:solidFill>
                  <a:srgbClr val="FF0000"/>
                </a:solidFill>
                <a:latin typeface="Calibri"/>
                <a:ea typeface="Calibri"/>
                <a:cs typeface="Calibri"/>
                <a:sym typeface="Calibri"/>
              </a:rPr>
            </a:br>
            <a:r>
              <a:rPr b="1" lang="en-US" sz="1600">
                <a:solidFill>
                  <a:srgbClr val="FF0000"/>
                </a:solidFill>
                <a:latin typeface="Calibri"/>
                <a:ea typeface="Calibri"/>
                <a:cs typeface="Calibri"/>
                <a:sym typeface="Calibri"/>
              </a:rPr>
              <a:t>   southerly 850 hPa wind </a:t>
            </a:r>
            <a:br>
              <a:rPr b="1" lang="en-US" sz="1600">
                <a:solidFill>
                  <a:srgbClr val="FF0000"/>
                </a:solidFill>
                <a:latin typeface="Calibri"/>
                <a:ea typeface="Calibri"/>
                <a:cs typeface="Calibri"/>
                <a:sym typeface="Calibri"/>
              </a:rPr>
            </a:br>
            <a:r>
              <a:rPr b="1" lang="en-US" sz="1600">
                <a:solidFill>
                  <a:srgbClr val="FF0000"/>
                </a:solidFill>
                <a:latin typeface="Calibri"/>
                <a:ea typeface="Calibri"/>
                <a:cs typeface="Calibri"/>
                <a:sym typeface="Calibri"/>
              </a:rPr>
              <a:t>   component</a:t>
            </a:r>
            <a:endParaRPr/>
          </a:p>
        </p:txBody>
      </p:sp>
      <p:sp>
        <p:nvSpPr>
          <p:cNvPr id="248" name="Google Shape;248;p12"/>
          <p:cNvSpPr txBox="1"/>
          <p:nvPr/>
        </p:nvSpPr>
        <p:spPr>
          <a:xfrm>
            <a:off x="4277576" y="5940432"/>
            <a:ext cx="79528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00CC"/>
                </a:solidFill>
                <a:latin typeface="Calibri"/>
                <a:ea typeface="Calibri"/>
                <a:cs typeface="Calibri"/>
                <a:sym typeface="Calibri"/>
              </a:rPr>
              <a:t>Strong RS</a:t>
            </a:r>
            <a:endParaRPr/>
          </a:p>
        </p:txBody>
      </p:sp>
      <p:sp>
        <p:nvSpPr>
          <p:cNvPr id="249" name="Google Shape;249;p12"/>
          <p:cNvSpPr txBox="1"/>
          <p:nvPr/>
        </p:nvSpPr>
        <p:spPr>
          <a:xfrm>
            <a:off x="4846090" y="6289851"/>
            <a:ext cx="7371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FF0000"/>
                </a:solidFill>
                <a:latin typeface="Calibri"/>
                <a:ea typeface="Calibri"/>
                <a:cs typeface="Calibri"/>
                <a:sym typeface="Calibri"/>
              </a:rPr>
              <a:t>Weak RS</a:t>
            </a:r>
            <a:endParaRPr/>
          </a:p>
        </p:txBody>
      </p:sp>
      <p:sp>
        <p:nvSpPr>
          <p:cNvPr id="250" name="Google Shape;250;p12"/>
          <p:cNvSpPr txBox="1"/>
          <p:nvPr/>
        </p:nvSpPr>
        <p:spPr>
          <a:xfrm rot="-5400000">
            <a:off x="-491846" y="5425588"/>
            <a:ext cx="170482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Number of storms</a:t>
            </a:r>
            <a:endParaRPr/>
          </a:p>
        </p:txBody>
      </p:sp>
      <p:sp>
        <p:nvSpPr>
          <p:cNvPr id="251" name="Google Shape;251;p12"/>
          <p:cNvSpPr txBox="1"/>
          <p:nvPr/>
        </p:nvSpPr>
        <p:spPr>
          <a:xfrm>
            <a:off x="4187708" y="633425"/>
            <a:ext cx="484190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Calibri"/>
                <a:ea typeface="Calibri"/>
                <a:cs typeface="Calibri"/>
                <a:sym typeface="Calibri"/>
              </a:rPr>
              <a:t>Annual precipitation is 2-3X as large on windward side </a:t>
            </a:r>
            <a:br>
              <a:rPr b="1" lang="en-US" sz="1600">
                <a:solidFill>
                  <a:srgbClr val="FF0000"/>
                </a:solidFill>
                <a:latin typeface="Calibri"/>
                <a:ea typeface="Calibri"/>
                <a:cs typeface="Calibri"/>
                <a:sym typeface="Calibri"/>
              </a:rPr>
            </a:br>
            <a:r>
              <a:rPr b="1" lang="en-US" sz="1600">
                <a:solidFill>
                  <a:srgbClr val="FF0000"/>
                </a:solidFill>
                <a:latin typeface="Calibri"/>
                <a:ea typeface="Calibri"/>
                <a:cs typeface="Calibri"/>
                <a:sym typeface="Calibri"/>
              </a:rPr>
              <a:t>of Cascades as lee side</a:t>
            </a:r>
            <a:endParaRPr/>
          </a:p>
        </p:txBody>
      </p:sp>
      <p:sp>
        <p:nvSpPr>
          <p:cNvPr id="252" name="Google Shape;252;p12"/>
          <p:cNvSpPr txBox="1"/>
          <p:nvPr/>
        </p:nvSpPr>
        <p:spPr>
          <a:xfrm>
            <a:off x="4259842" y="3470645"/>
            <a:ext cx="48841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Calibri"/>
                <a:ea typeface="Calibri"/>
                <a:cs typeface="Calibri"/>
                <a:sym typeface="Calibri"/>
              </a:rPr>
              <a:t>Low normalized precipitation correlation between </a:t>
            </a:r>
            <a:br>
              <a:rPr b="1" lang="en-US" sz="1600">
                <a:solidFill>
                  <a:srgbClr val="FF0000"/>
                </a:solidFill>
                <a:latin typeface="Calibri"/>
                <a:ea typeface="Calibri"/>
                <a:cs typeface="Calibri"/>
                <a:sym typeface="Calibri"/>
              </a:rPr>
            </a:br>
            <a:r>
              <a:rPr b="1" lang="en-US" sz="1600">
                <a:solidFill>
                  <a:srgbClr val="FF0000"/>
                </a:solidFill>
                <a:latin typeface="Calibri"/>
                <a:ea typeface="Calibri"/>
                <a:cs typeface="Calibri"/>
                <a:sym typeface="Calibri"/>
              </a:rPr>
              <a:t>windward and leeward sites</a:t>
            </a:r>
            <a:br>
              <a:rPr b="1" lang="en-US" sz="1600">
                <a:solidFill>
                  <a:srgbClr val="FF0000"/>
                </a:solidFill>
                <a:latin typeface="Calibri"/>
                <a:ea typeface="Calibri"/>
                <a:cs typeface="Calibri"/>
                <a:sym typeface="Calibri"/>
              </a:rPr>
            </a:br>
            <a:r>
              <a:rPr b="1" lang="en-US" sz="1600">
                <a:solidFill>
                  <a:srgbClr val="FF0000"/>
                </a:solidFill>
                <a:latin typeface="Calibri"/>
                <a:ea typeface="Calibri"/>
                <a:cs typeface="Calibri"/>
                <a:sym typeface="Calibri"/>
              </a:rPr>
              <a:t>- variable (strong &amp; weak) rain-shadow (RS) effect</a:t>
            </a:r>
            <a:endParaRPr/>
          </a:p>
        </p:txBody>
      </p:sp>
      <p:sp>
        <p:nvSpPr>
          <p:cNvPr id="253" name="Google Shape;253;p12"/>
          <p:cNvSpPr txBox="1"/>
          <p:nvPr/>
        </p:nvSpPr>
        <p:spPr>
          <a:xfrm>
            <a:off x="4717540" y="4480842"/>
            <a:ext cx="915059"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Upwind </a:t>
            </a:r>
            <a:br>
              <a:rPr b="1" lang="en-US" sz="1400">
                <a:solidFill>
                  <a:schemeClr val="dk1"/>
                </a:solidFill>
                <a:latin typeface="Calibri"/>
                <a:ea typeface="Calibri"/>
                <a:cs typeface="Calibri"/>
                <a:sym typeface="Calibri"/>
              </a:rPr>
            </a:br>
            <a:r>
              <a:rPr b="1" lang="en-US" sz="1400">
                <a:solidFill>
                  <a:schemeClr val="dk1"/>
                </a:solidFill>
                <a:latin typeface="Calibri"/>
                <a:ea typeface="Calibri"/>
                <a:cs typeface="Calibri"/>
                <a:sym typeface="Calibri"/>
              </a:rPr>
              <a:t>wind rose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Fig. 8." id="258" name="Google Shape;258;p13"/>
          <p:cNvPicPr preferRelativeResize="0"/>
          <p:nvPr/>
        </p:nvPicPr>
        <p:blipFill rotWithShape="1">
          <a:blip r:embed="rId3">
            <a:alphaModFix/>
          </a:blip>
          <a:srcRect b="0" l="0" r="0" t="0"/>
          <a:stretch/>
        </p:blipFill>
        <p:spPr>
          <a:xfrm>
            <a:off x="272342" y="102475"/>
            <a:ext cx="3188189" cy="6243416"/>
          </a:xfrm>
          <a:prstGeom prst="rect">
            <a:avLst/>
          </a:prstGeom>
          <a:noFill/>
          <a:ln>
            <a:noFill/>
          </a:ln>
        </p:spPr>
      </p:pic>
      <p:sp>
        <p:nvSpPr>
          <p:cNvPr id="259" name="Google Shape;259;p13"/>
          <p:cNvSpPr txBox="1"/>
          <p:nvPr/>
        </p:nvSpPr>
        <p:spPr>
          <a:xfrm>
            <a:off x="191350" y="6327800"/>
            <a:ext cx="3460530"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a:solidFill>
                  <a:srgbClr val="333333"/>
                </a:solidFill>
                <a:latin typeface="Times New Roman"/>
                <a:ea typeface="Times New Roman"/>
                <a:cs typeface="Times New Roman"/>
                <a:sym typeface="Times New Roman"/>
              </a:rPr>
              <a:t>Average hourly precipitation in cm during the 6 h of maximum precipitation for (top) the strong RS and (bottom) the weak RS case. Source is the MM5 model, 4-km resolution </a:t>
            </a:r>
            <a:endParaRPr sz="900">
              <a:solidFill>
                <a:schemeClr val="dk1"/>
              </a:solidFill>
              <a:latin typeface="Calibri"/>
              <a:ea typeface="Calibri"/>
              <a:cs typeface="Calibri"/>
              <a:sym typeface="Calibri"/>
            </a:endParaRPr>
          </a:p>
        </p:txBody>
      </p:sp>
      <p:pic>
        <p:nvPicPr>
          <p:cNvPr descr="Diagram&#10;&#10;Description automatically generated" id="260" name="Google Shape;260;p13"/>
          <p:cNvPicPr preferRelativeResize="0"/>
          <p:nvPr/>
        </p:nvPicPr>
        <p:blipFill rotWithShape="1">
          <a:blip r:embed="rId4">
            <a:alphaModFix/>
          </a:blip>
          <a:srcRect b="0" l="0" r="0" t="0"/>
          <a:stretch/>
        </p:blipFill>
        <p:spPr>
          <a:xfrm>
            <a:off x="3531476" y="86710"/>
            <a:ext cx="3499945" cy="6211341"/>
          </a:xfrm>
          <a:prstGeom prst="rect">
            <a:avLst/>
          </a:prstGeom>
          <a:noFill/>
          <a:ln>
            <a:noFill/>
          </a:ln>
        </p:spPr>
      </p:pic>
      <p:sp>
        <p:nvSpPr>
          <p:cNvPr id="261" name="Google Shape;261;p13"/>
          <p:cNvSpPr txBox="1"/>
          <p:nvPr/>
        </p:nvSpPr>
        <p:spPr>
          <a:xfrm>
            <a:off x="7031421" y="825222"/>
            <a:ext cx="2122825"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Warm-sector precip</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(little warm-air advection;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little vertical wind shear)</a:t>
            </a:r>
            <a:endParaRPr/>
          </a:p>
        </p:txBody>
      </p:sp>
      <p:sp>
        <p:nvSpPr>
          <p:cNvPr id="262" name="Google Shape;262;p13"/>
          <p:cNvSpPr txBox="1"/>
          <p:nvPr/>
        </p:nvSpPr>
        <p:spPr>
          <a:xfrm>
            <a:off x="6892197" y="3731173"/>
            <a:ext cx="2314929"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Warm-frontal precip</a:t>
            </a:r>
            <a:br>
              <a:rPr lang="en-US" sz="18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(significant warm-air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advection and vertical wind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shear; low-level stable air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&amp; blocking)</a:t>
            </a:r>
            <a:endParaRPr/>
          </a:p>
        </p:txBody>
      </p:sp>
      <p:sp>
        <p:nvSpPr>
          <p:cNvPr id="263" name="Google Shape;263;p13"/>
          <p:cNvSpPr txBox="1"/>
          <p:nvPr/>
        </p:nvSpPr>
        <p:spPr>
          <a:xfrm>
            <a:off x="7052285" y="45452"/>
            <a:ext cx="18678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a:solidFill>
                  <a:srgbClr val="333333"/>
                </a:solidFill>
                <a:latin typeface="Times New Roman"/>
                <a:ea typeface="Times New Roman"/>
                <a:cs typeface="Times New Roman"/>
                <a:sym typeface="Times New Roman"/>
              </a:rPr>
              <a:t>12-18 UTC 3 Dec 2007</a:t>
            </a:r>
            <a:endParaRPr sz="1400">
              <a:solidFill>
                <a:schemeClr val="dk1"/>
              </a:solidFill>
              <a:latin typeface="Calibri"/>
              <a:ea typeface="Calibri"/>
              <a:cs typeface="Calibri"/>
              <a:sym typeface="Calibri"/>
            </a:endParaRPr>
          </a:p>
        </p:txBody>
      </p:sp>
      <p:sp>
        <p:nvSpPr>
          <p:cNvPr id="264" name="Google Shape;264;p13"/>
          <p:cNvSpPr txBox="1"/>
          <p:nvPr/>
        </p:nvSpPr>
        <p:spPr>
          <a:xfrm>
            <a:off x="3732872" y="6304717"/>
            <a:ext cx="38109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a:solidFill>
                  <a:srgbClr val="333333"/>
                </a:solidFill>
                <a:latin typeface="Times New Roman"/>
                <a:ea typeface="Times New Roman"/>
                <a:cs typeface="Times New Roman"/>
                <a:sym typeface="Times New Roman"/>
              </a:rPr>
              <a:t>Sea level pressure (solid contours, hPa) and 1000–850-hPa thickness (dotted contours, m) at the beginning of the 6-h period of maximum precipitation for (top) the SRS and (bottom) the WRS case. Source is the ERA-Interim dataset.</a:t>
            </a:r>
            <a:endParaRPr sz="900">
              <a:solidFill>
                <a:schemeClr val="dk1"/>
              </a:solidFill>
              <a:latin typeface="Calibri"/>
              <a:ea typeface="Calibri"/>
              <a:cs typeface="Calibri"/>
              <a:sym typeface="Calibri"/>
            </a:endParaRPr>
          </a:p>
        </p:txBody>
      </p:sp>
      <p:sp>
        <p:nvSpPr>
          <p:cNvPr id="265" name="Google Shape;265;p13"/>
          <p:cNvSpPr txBox="1"/>
          <p:nvPr/>
        </p:nvSpPr>
        <p:spPr>
          <a:xfrm>
            <a:off x="7003830" y="3134710"/>
            <a:ext cx="186782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33333"/>
                </a:solidFill>
                <a:latin typeface="Times New Roman"/>
                <a:ea typeface="Times New Roman"/>
                <a:cs typeface="Times New Roman"/>
                <a:sym typeface="Times New Roman"/>
              </a:rPr>
              <a:t>03-09</a:t>
            </a:r>
            <a:r>
              <a:rPr b="0" i="0" lang="en-US" sz="1400">
                <a:solidFill>
                  <a:srgbClr val="333333"/>
                </a:solidFill>
                <a:latin typeface="Times New Roman"/>
                <a:ea typeface="Times New Roman"/>
                <a:cs typeface="Times New Roman"/>
                <a:sym typeface="Times New Roman"/>
              </a:rPr>
              <a:t> UTC 1 Feb 2006</a:t>
            </a:r>
            <a:endParaRPr sz="1400">
              <a:solidFill>
                <a:schemeClr val="dk1"/>
              </a:solidFill>
              <a:latin typeface="Calibri"/>
              <a:ea typeface="Calibri"/>
              <a:cs typeface="Calibri"/>
              <a:sym typeface="Calibri"/>
            </a:endParaRPr>
          </a:p>
        </p:txBody>
      </p:sp>
      <p:grpSp>
        <p:nvGrpSpPr>
          <p:cNvPr id="266" name="Google Shape;266;p13"/>
          <p:cNvGrpSpPr/>
          <p:nvPr/>
        </p:nvGrpSpPr>
        <p:grpSpPr>
          <a:xfrm>
            <a:off x="1442314" y="884513"/>
            <a:ext cx="1547033" cy="1358490"/>
            <a:chOff x="1442314" y="884513"/>
            <a:chExt cx="1547033" cy="1358490"/>
          </a:xfrm>
        </p:grpSpPr>
        <p:cxnSp>
          <p:nvCxnSpPr>
            <p:cNvPr id="267" name="Google Shape;267;p13"/>
            <p:cNvCxnSpPr/>
            <p:nvPr/>
          </p:nvCxnSpPr>
          <p:spPr>
            <a:xfrm flipH="1" rot="10800000">
              <a:off x="1691239" y="1117609"/>
              <a:ext cx="1047728" cy="880525"/>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sp>
          <p:nvSpPr>
            <p:cNvPr id="268" name="Google Shape;268;p13"/>
            <p:cNvSpPr txBox="1"/>
            <p:nvPr/>
          </p:nvSpPr>
          <p:spPr>
            <a:xfrm>
              <a:off x="1442314" y="1873671"/>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a:t>
              </a:r>
              <a:endParaRPr/>
            </a:p>
          </p:txBody>
        </p:sp>
        <p:sp>
          <p:nvSpPr>
            <p:cNvPr id="269" name="Google Shape;269;p13"/>
            <p:cNvSpPr txBox="1"/>
            <p:nvPr/>
          </p:nvSpPr>
          <p:spPr>
            <a:xfrm>
              <a:off x="2671631" y="884513"/>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B</a:t>
              </a:r>
              <a:endParaRPr/>
            </a:p>
          </p:txBody>
        </p:sp>
      </p:grpSp>
      <p:grpSp>
        <p:nvGrpSpPr>
          <p:cNvPr id="270" name="Google Shape;270;p13"/>
          <p:cNvGrpSpPr/>
          <p:nvPr/>
        </p:nvGrpSpPr>
        <p:grpSpPr>
          <a:xfrm>
            <a:off x="1475982" y="3857087"/>
            <a:ext cx="1547033" cy="1358490"/>
            <a:chOff x="1442314" y="884513"/>
            <a:chExt cx="1547033" cy="1358490"/>
          </a:xfrm>
        </p:grpSpPr>
        <p:cxnSp>
          <p:nvCxnSpPr>
            <p:cNvPr id="271" name="Google Shape;271;p13"/>
            <p:cNvCxnSpPr/>
            <p:nvPr/>
          </p:nvCxnSpPr>
          <p:spPr>
            <a:xfrm flipH="1" rot="10800000">
              <a:off x="1691239" y="1117609"/>
              <a:ext cx="1047728" cy="880525"/>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sp>
          <p:nvSpPr>
            <p:cNvPr id="272" name="Google Shape;272;p13"/>
            <p:cNvSpPr txBox="1"/>
            <p:nvPr/>
          </p:nvSpPr>
          <p:spPr>
            <a:xfrm>
              <a:off x="1442314" y="1873671"/>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a:t>
              </a:r>
              <a:endParaRPr/>
            </a:p>
          </p:txBody>
        </p:sp>
        <p:sp>
          <p:nvSpPr>
            <p:cNvPr id="273" name="Google Shape;273;p13"/>
            <p:cNvSpPr txBox="1"/>
            <p:nvPr/>
          </p:nvSpPr>
          <p:spPr>
            <a:xfrm>
              <a:off x="2671631" y="884513"/>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B</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Calendar&#10;&#10;Description automatically generated" id="278" name="Google Shape;278;p14"/>
          <p:cNvPicPr preferRelativeResize="0"/>
          <p:nvPr/>
        </p:nvPicPr>
        <p:blipFill rotWithShape="1">
          <a:blip r:embed="rId3">
            <a:alphaModFix/>
          </a:blip>
          <a:srcRect b="0" l="43570" r="0" t="0"/>
          <a:stretch/>
        </p:blipFill>
        <p:spPr>
          <a:xfrm>
            <a:off x="412619" y="671489"/>
            <a:ext cx="2787781" cy="5664991"/>
          </a:xfrm>
          <a:prstGeom prst="rect">
            <a:avLst/>
          </a:prstGeom>
          <a:noFill/>
          <a:ln>
            <a:noFill/>
          </a:ln>
        </p:spPr>
      </p:pic>
      <p:sp>
        <p:nvSpPr>
          <p:cNvPr id="279" name="Google Shape;279;p14"/>
          <p:cNvSpPr txBox="1"/>
          <p:nvPr/>
        </p:nvSpPr>
        <p:spPr>
          <a:xfrm>
            <a:off x="0" y="6349185"/>
            <a:ext cx="9075604"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a:solidFill>
                  <a:srgbClr val="333333"/>
                </a:solidFill>
                <a:latin typeface="Times New Roman"/>
                <a:ea typeface="Times New Roman"/>
                <a:cs typeface="Times New Roman"/>
                <a:sym typeface="Times New Roman"/>
              </a:rPr>
              <a:t>Wind, moisture, and static stability. Vertical cross sections of liquid/ice water and vertical winds along the 200-km transect between points A and B in the left. Colored contours depict the liquid plus ice mixing ratio (g kg</a:t>
            </a:r>
            <a:r>
              <a:rPr b="0" baseline="30000" i="0" lang="en-US" sz="900">
                <a:solidFill>
                  <a:srgbClr val="333333"/>
                </a:solidFill>
                <a:latin typeface="Times New Roman"/>
                <a:ea typeface="Times New Roman"/>
                <a:cs typeface="Times New Roman"/>
                <a:sym typeface="Times New Roman"/>
              </a:rPr>
              <a:t>−1</a:t>
            </a:r>
            <a:r>
              <a:rPr b="0" i="0" lang="en-US" sz="900">
                <a:solidFill>
                  <a:srgbClr val="333333"/>
                </a:solidFill>
                <a:latin typeface="Times New Roman"/>
                <a:ea typeface="Times New Roman"/>
                <a:cs typeface="Times New Roman"/>
                <a:sym typeface="Times New Roman"/>
              </a:rPr>
              <a:t>). Solid (dashed) contours represent upward (downward) vertical winds at intervals of 0.5 m s</a:t>
            </a:r>
            <a:r>
              <a:rPr b="0" baseline="30000" i="0" lang="en-US" sz="900">
                <a:solidFill>
                  <a:srgbClr val="333333"/>
                </a:solidFill>
                <a:latin typeface="Times New Roman"/>
                <a:ea typeface="Times New Roman"/>
                <a:cs typeface="Times New Roman"/>
                <a:sym typeface="Times New Roman"/>
              </a:rPr>
              <a:t>−1</a:t>
            </a:r>
            <a:r>
              <a:rPr b="0" i="0" lang="en-US" sz="900">
                <a:solidFill>
                  <a:srgbClr val="333333"/>
                </a:solidFill>
                <a:latin typeface="Times New Roman"/>
                <a:ea typeface="Times New Roman"/>
                <a:cs typeface="Times New Roman"/>
                <a:sym typeface="Times New Roman"/>
              </a:rPr>
              <a:t>. (right) Moist Brunt–Väisälä frequency averaged over a 9000 km</a:t>
            </a:r>
            <a:r>
              <a:rPr b="0" baseline="30000" i="0" lang="en-US" sz="900">
                <a:solidFill>
                  <a:srgbClr val="333333"/>
                </a:solidFill>
                <a:latin typeface="Times New Roman"/>
                <a:ea typeface="Times New Roman"/>
                <a:cs typeface="Times New Roman"/>
                <a:sym typeface="Times New Roman"/>
              </a:rPr>
              <a:t>2</a:t>
            </a:r>
            <a:r>
              <a:rPr b="0" i="0" lang="en-US" sz="900">
                <a:solidFill>
                  <a:srgbClr val="333333"/>
                </a:solidFill>
                <a:latin typeface="Times New Roman"/>
                <a:ea typeface="Times New Roman"/>
                <a:cs typeface="Times New Roman"/>
                <a:sym typeface="Times New Roman"/>
              </a:rPr>
              <a:t> area just upstream of the transect. Source is the MM5 model, 4-km resolution.</a:t>
            </a:r>
            <a:endParaRPr sz="900">
              <a:solidFill>
                <a:schemeClr val="dk1"/>
              </a:solidFill>
              <a:latin typeface="Calibri"/>
              <a:ea typeface="Calibri"/>
              <a:cs typeface="Calibri"/>
              <a:sym typeface="Calibri"/>
            </a:endParaRPr>
          </a:p>
        </p:txBody>
      </p:sp>
      <p:pic>
        <p:nvPicPr>
          <p:cNvPr descr="Chart, calendar, surface chart&#10;&#10;Description automatically generated" id="280" name="Google Shape;280;p14"/>
          <p:cNvPicPr preferRelativeResize="0"/>
          <p:nvPr/>
        </p:nvPicPr>
        <p:blipFill rotWithShape="1">
          <a:blip r:embed="rId4">
            <a:alphaModFix/>
          </a:blip>
          <a:srcRect b="0" l="43571" r="0" t="0"/>
          <a:stretch/>
        </p:blipFill>
        <p:spPr>
          <a:xfrm>
            <a:off x="4398958" y="671489"/>
            <a:ext cx="2758229" cy="5598711"/>
          </a:xfrm>
          <a:prstGeom prst="rect">
            <a:avLst/>
          </a:prstGeom>
          <a:noFill/>
          <a:ln>
            <a:noFill/>
          </a:ln>
        </p:spPr>
      </p:pic>
      <p:sp>
        <p:nvSpPr>
          <p:cNvPr id="281" name="Google Shape;281;p14"/>
          <p:cNvSpPr txBox="1"/>
          <p:nvPr/>
        </p:nvSpPr>
        <p:spPr>
          <a:xfrm>
            <a:off x="990600" y="0"/>
            <a:ext cx="10772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Strong RS</a:t>
            </a:r>
            <a:endParaRPr/>
          </a:p>
        </p:txBody>
      </p:sp>
      <p:sp>
        <p:nvSpPr>
          <p:cNvPr id="282" name="Google Shape;282;p14"/>
          <p:cNvSpPr txBox="1"/>
          <p:nvPr/>
        </p:nvSpPr>
        <p:spPr>
          <a:xfrm>
            <a:off x="5003800" y="15009"/>
            <a:ext cx="99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Weak RS</a:t>
            </a:r>
            <a:endParaRPr/>
          </a:p>
        </p:txBody>
      </p:sp>
      <p:sp>
        <p:nvSpPr>
          <p:cNvPr id="283" name="Google Shape;283;p14"/>
          <p:cNvSpPr txBox="1"/>
          <p:nvPr/>
        </p:nvSpPr>
        <p:spPr>
          <a:xfrm rot="-5400000">
            <a:off x="-214869" y="1540940"/>
            <a:ext cx="8226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Hour 1</a:t>
            </a:r>
            <a:endParaRPr/>
          </a:p>
        </p:txBody>
      </p:sp>
      <p:sp>
        <p:nvSpPr>
          <p:cNvPr id="284" name="Google Shape;284;p14"/>
          <p:cNvSpPr txBox="1"/>
          <p:nvPr/>
        </p:nvSpPr>
        <p:spPr>
          <a:xfrm rot="-5400000">
            <a:off x="-174784" y="3412075"/>
            <a:ext cx="8226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Hour 3</a:t>
            </a:r>
            <a:endParaRPr/>
          </a:p>
        </p:txBody>
      </p:sp>
      <p:sp>
        <p:nvSpPr>
          <p:cNvPr id="285" name="Google Shape;285;p14"/>
          <p:cNvSpPr txBox="1"/>
          <p:nvPr/>
        </p:nvSpPr>
        <p:spPr>
          <a:xfrm rot="-5400000">
            <a:off x="-167612" y="5071543"/>
            <a:ext cx="8226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Hour 5</a:t>
            </a:r>
            <a:endParaRPr/>
          </a:p>
        </p:txBody>
      </p:sp>
      <p:sp>
        <p:nvSpPr>
          <p:cNvPr id="286" name="Google Shape;286;p14"/>
          <p:cNvSpPr txBox="1"/>
          <p:nvPr/>
        </p:nvSpPr>
        <p:spPr>
          <a:xfrm>
            <a:off x="118983" y="289452"/>
            <a:ext cx="381463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Deep, strong mtn waves; strong downdraft near mid-point</a:t>
            </a:r>
            <a:endParaRPr/>
          </a:p>
        </p:txBody>
      </p:sp>
      <p:sp>
        <p:nvSpPr>
          <p:cNvPr id="287" name="Google Shape;287;p14"/>
          <p:cNvSpPr txBox="1"/>
          <p:nvPr/>
        </p:nvSpPr>
        <p:spPr>
          <a:xfrm>
            <a:off x="4537802" y="289452"/>
            <a:ext cx="441467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Trapped, weak mtn waves; weak, shallow downdraft near mid-point</a:t>
            </a:r>
            <a:endParaRPr/>
          </a:p>
        </p:txBody>
      </p:sp>
      <p:sp>
        <p:nvSpPr>
          <p:cNvPr id="288" name="Google Shape;288;p14"/>
          <p:cNvSpPr/>
          <p:nvPr/>
        </p:nvSpPr>
        <p:spPr>
          <a:xfrm rot="5059727">
            <a:off x="1290304" y="1846932"/>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89" name="Google Shape;289;p14"/>
          <p:cNvSpPr/>
          <p:nvPr/>
        </p:nvSpPr>
        <p:spPr>
          <a:xfrm rot="-5612114">
            <a:off x="1417047" y="1750899"/>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0" name="Google Shape;290;p14"/>
          <p:cNvSpPr/>
          <p:nvPr/>
        </p:nvSpPr>
        <p:spPr>
          <a:xfrm rot="-5612114">
            <a:off x="550169" y="1617902"/>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1" name="Google Shape;291;p14"/>
          <p:cNvSpPr/>
          <p:nvPr/>
        </p:nvSpPr>
        <p:spPr>
          <a:xfrm rot="5059727">
            <a:off x="444396" y="1953934"/>
            <a:ext cx="482023" cy="51188"/>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2" name="Google Shape;292;p14"/>
          <p:cNvSpPr/>
          <p:nvPr/>
        </p:nvSpPr>
        <p:spPr>
          <a:xfrm rot="-5612114">
            <a:off x="2177385" y="1378248"/>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3" name="Google Shape;293;p14"/>
          <p:cNvSpPr/>
          <p:nvPr/>
        </p:nvSpPr>
        <p:spPr>
          <a:xfrm rot="5059727">
            <a:off x="2178790" y="2037218"/>
            <a:ext cx="485332"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4" name="Google Shape;294;p14"/>
          <p:cNvSpPr/>
          <p:nvPr/>
        </p:nvSpPr>
        <p:spPr>
          <a:xfrm rot="5400000">
            <a:off x="5393717" y="1909535"/>
            <a:ext cx="301950"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5" name="Google Shape;295;p14"/>
          <p:cNvSpPr/>
          <p:nvPr/>
        </p:nvSpPr>
        <p:spPr>
          <a:xfrm rot="-5612114">
            <a:off x="4545254" y="1860262"/>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6" name="Google Shape;296;p14"/>
          <p:cNvSpPr/>
          <p:nvPr/>
        </p:nvSpPr>
        <p:spPr>
          <a:xfrm rot="5400000">
            <a:off x="5443067" y="3778165"/>
            <a:ext cx="301950"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7" name="Google Shape;297;p14"/>
          <p:cNvSpPr/>
          <p:nvPr/>
        </p:nvSpPr>
        <p:spPr>
          <a:xfrm rot="-5612114">
            <a:off x="4664353" y="3738755"/>
            <a:ext cx="450123"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8" name="Google Shape;298;p14"/>
          <p:cNvSpPr/>
          <p:nvPr/>
        </p:nvSpPr>
        <p:spPr>
          <a:xfrm rot="-5400000">
            <a:off x="5618953" y="3790476"/>
            <a:ext cx="180227"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299" name="Google Shape;299;p14"/>
          <p:cNvSpPr/>
          <p:nvPr/>
        </p:nvSpPr>
        <p:spPr>
          <a:xfrm rot="5059727">
            <a:off x="1288301" y="3646360"/>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0" name="Google Shape;300;p14"/>
          <p:cNvSpPr/>
          <p:nvPr/>
        </p:nvSpPr>
        <p:spPr>
          <a:xfrm rot="-5400000">
            <a:off x="1425792" y="3541438"/>
            <a:ext cx="663077" cy="58592"/>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1" name="Google Shape;301;p14"/>
          <p:cNvSpPr/>
          <p:nvPr/>
        </p:nvSpPr>
        <p:spPr>
          <a:xfrm rot="-5612114">
            <a:off x="550168" y="3457377"/>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2" name="Google Shape;302;p14"/>
          <p:cNvSpPr/>
          <p:nvPr/>
        </p:nvSpPr>
        <p:spPr>
          <a:xfrm rot="5059727">
            <a:off x="444395" y="3793409"/>
            <a:ext cx="482023" cy="51188"/>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3" name="Google Shape;303;p14"/>
          <p:cNvSpPr/>
          <p:nvPr/>
        </p:nvSpPr>
        <p:spPr>
          <a:xfrm rot="-5612114">
            <a:off x="2177384" y="3217723"/>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4" name="Google Shape;304;p14"/>
          <p:cNvSpPr/>
          <p:nvPr/>
        </p:nvSpPr>
        <p:spPr>
          <a:xfrm rot="5059727">
            <a:off x="2178789" y="3763315"/>
            <a:ext cx="485332"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5" name="Google Shape;305;p14"/>
          <p:cNvSpPr/>
          <p:nvPr/>
        </p:nvSpPr>
        <p:spPr>
          <a:xfrm rot="5185289">
            <a:off x="1309771" y="5389832"/>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6" name="Google Shape;306;p14"/>
          <p:cNvSpPr/>
          <p:nvPr/>
        </p:nvSpPr>
        <p:spPr>
          <a:xfrm rot="-5400000">
            <a:off x="1431589" y="5261194"/>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7" name="Google Shape;307;p14"/>
          <p:cNvSpPr/>
          <p:nvPr/>
        </p:nvSpPr>
        <p:spPr>
          <a:xfrm rot="-5612114">
            <a:off x="550167" y="5296852"/>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8" name="Google Shape;308;p14"/>
          <p:cNvSpPr/>
          <p:nvPr/>
        </p:nvSpPr>
        <p:spPr>
          <a:xfrm rot="5400000">
            <a:off x="434016" y="5502781"/>
            <a:ext cx="482023" cy="51188"/>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09" name="Google Shape;309;p14"/>
          <p:cNvSpPr/>
          <p:nvPr/>
        </p:nvSpPr>
        <p:spPr>
          <a:xfrm rot="-5400000">
            <a:off x="2191442" y="5102956"/>
            <a:ext cx="662940" cy="5799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0" name="Google Shape;310;p14"/>
          <p:cNvSpPr/>
          <p:nvPr/>
        </p:nvSpPr>
        <p:spPr>
          <a:xfrm rot="5400000">
            <a:off x="2185841" y="5480717"/>
            <a:ext cx="485332"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1" name="Google Shape;311;p14"/>
          <p:cNvSpPr/>
          <p:nvPr/>
        </p:nvSpPr>
        <p:spPr>
          <a:xfrm rot="5400000">
            <a:off x="5479761" y="5448986"/>
            <a:ext cx="301950"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2" name="Google Shape;312;p14"/>
          <p:cNvSpPr/>
          <p:nvPr/>
        </p:nvSpPr>
        <p:spPr>
          <a:xfrm rot="-5612114">
            <a:off x="4701047" y="5409576"/>
            <a:ext cx="450123"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3" name="Google Shape;313;p14"/>
          <p:cNvSpPr/>
          <p:nvPr/>
        </p:nvSpPr>
        <p:spPr>
          <a:xfrm rot="5213481">
            <a:off x="1866257" y="3685405"/>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4" name="Google Shape;314;p14"/>
          <p:cNvSpPr/>
          <p:nvPr/>
        </p:nvSpPr>
        <p:spPr>
          <a:xfrm rot="5213481">
            <a:off x="2072549" y="3585134"/>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5" name="Google Shape;315;p14"/>
          <p:cNvSpPr/>
          <p:nvPr/>
        </p:nvSpPr>
        <p:spPr>
          <a:xfrm rot="-5646970">
            <a:off x="1981452" y="3912361"/>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6" name="Google Shape;316;p14"/>
          <p:cNvSpPr/>
          <p:nvPr/>
        </p:nvSpPr>
        <p:spPr>
          <a:xfrm rot="-5646970">
            <a:off x="1770955" y="3842913"/>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7" name="Google Shape;317;p14"/>
          <p:cNvSpPr/>
          <p:nvPr/>
        </p:nvSpPr>
        <p:spPr>
          <a:xfrm rot="-5646970">
            <a:off x="2198823" y="3850831"/>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8" name="Google Shape;318;p14"/>
          <p:cNvSpPr/>
          <p:nvPr/>
        </p:nvSpPr>
        <p:spPr>
          <a:xfrm rot="-5646970">
            <a:off x="1146852" y="3796145"/>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19" name="Google Shape;319;p14"/>
          <p:cNvSpPr/>
          <p:nvPr/>
        </p:nvSpPr>
        <p:spPr>
          <a:xfrm rot="5213481">
            <a:off x="1869371" y="5446063"/>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0" name="Google Shape;320;p14"/>
          <p:cNvSpPr/>
          <p:nvPr/>
        </p:nvSpPr>
        <p:spPr>
          <a:xfrm rot="5213481">
            <a:off x="2075663" y="5345792"/>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1" name="Google Shape;321;p14"/>
          <p:cNvSpPr/>
          <p:nvPr/>
        </p:nvSpPr>
        <p:spPr>
          <a:xfrm rot="-5646970">
            <a:off x="1984566" y="5673019"/>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2" name="Google Shape;322;p14"/>
          <p:cNvSpPr/>
          <p:nvPr/>
        </p:nvSpPr>
        <p:spPr>
          <a:xfrm rot="-5646970">
            <a:off x="1774069" y="5603571"/>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3" name="Google Shape;323;p14"/>
          <p:cNvSpPr/>
          <p:nvPr/>
        </p:nvSpPr>
        <p:spPr>
          <a:xfrm rot="-5646970">
            <a:off x="2201937" y="5611489"/>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4" name="Google Shape;324;p14"/>
          <p:cNvSpPr/>
          <p:nvPr/>
        </p:nvSpPr>
        <p:spPr>
          <a:xfrm rot="-5646970">
            <a:off x="1134447" y="5571823"/>
            <a:ext cx="241111"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5" name="Google Shape;325;p14"/>
          <p:cNvSpPr/>
          <p:nvPr/>
        </p:nvSpPr>
        <p:spPr>
          <a:xfrm rot="5400000">
            <a:off x="6227664" y="5455099"/>
            <a:ext cx="301950"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326" name="Google Shape;326;p14"/>
          <p:cNvSpPr/>
          <p:nvPr/>
        </p:nvSpPr>
        <p:spPr>
          <a:xfrm rot="-5400000">
            <a:off x="6388310" y="5505510"/>
            <a:ext cx="180227" cy="45719"/>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5"/>
          <p:cNvSpPr txBox="1"/>
          <p:nvPr/>
        </p:nvSpPr>
        <p:spPr>
          <a:xfrm>
            <a:off x="273748" y="41701"/>
            <a:ext cx="7319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CC"/>
                </a:solidFill>
                <a:latin typeface="Calibri"/>
                <a:ea typeface="Calibri"/>
                <a:cs typeface="Calibri"/>
                <a:sym typeface="Calibri"/>
              </a:rPr>
              <a:t>Vertical Stability Analysis: </a:t>
            </a:r>
            <a:br>
              <a:rPr lang="en-US" sz="2400">
                <a:solidFill>
                  <a:srgbClr val="0000CC"/>
                </a:solidFill>
                <a:latin typeface="Calibri"/>
                <a:ea typeface="Calibri"/>
                <a:cs typeface="Calibri"/>
                <a:sym typeface="Calibri"/>
              </a:rPr>
            </a:br>
            <a:r>
              <a:rPr lang="en-US" sz="2400">
                <a:solidFill>
                  <a:srgbClr val="0000CC"/>
                </a:solidFill>
                <a:latin typeface="Calibri"/>
                <a:ea typeface="Calibri"/>
                <a:cs typeface="Calibri"/>
                <a:sym typeface="Calibri"/>
              </a:rPr>
              <a:t>Scorer Parameter and Non-Dimensional Mountain Height</a:t>
            </a:r>
            <a:endParaRPr/>
          </a:p>
        </p:txBody>
      </p:sp>
      <p:pic>
        <p:nvPicPr>
          <p:cNvPr id="332" name="Google Shape;332;p15"/>
          <p:cNvPicPr preferRelativeResize="0"/>
          <p:nvPr/>
        </p:nvPicPr>
        <p:blipFill rotWithShape="1">
          <a:blip r:embed="rId3">
            <a:alphaModFix/>
          </a:blip>
          <a:srcRect b="0" l="0" r="0" t="0"/>
          <a:stretch/>
        </p:blipFill>
        <p:spPr>
          <a:xfrm>
            <a:off x="104983" y="1031347"/>
            <a:ext cx="4933001" cy="4508403"/>
          </a:xfrm>
          <a:prstGeom prst="rect">
            <a:avLst/>
          </a:prstGeom>
          <a:noFill/>
          <a:ln>
            <a:noFill/>
          </a:ln>
        </p:spPr>
      </p:pic>
      <p:sp>
        <p:nvSpPr>
          <p:cNvPr id="333" name="Google Shape;333;p15"/>
          <p:cNvSpPr txBox="1"/>
          <p:nvPr/>
        </p:nvSpPr>
        <p:spPr>
          <a:xfrm>
            <a:off x="6349" y="5539750"/>
            <a:ext cx="540786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Figure 11.  Vertical profiles of parameters derived from the SBS rawinsonde released at 1900 UTC.  (a) Squared Brunt-Väisälä frequency (black-dry,gray-moist), (b) cross-barrier wind speed (black), (c) squared Scorer parameter (black-dry,gray-moist) and (d) non-dimensional mountain height (black-dry,gray-moist).  The gray curve in (b) was derived from an average of CFSR data over northwest Colorado.</a:t>
            </a:r>
            <a:endParaRPr sz="1200">
              <a:solidFill>
                <a:schemeClr val="dk1"/>
              </a:solidFill>
              <a:latin typeface="Calibri"/>
              <a:ea typeface="Calibri"/>
              <a:cs typeface="Calibri"/>
              <a:sym typeface="Calibri"/>
            </a:endParaRPr>
          </a:p>
        </p:txBody>
      </p:sp>
      <p:pic>
        <p:nvPicPr>
          <p:cNvPr id="334" name="Google Shape;334;p15"/>
          <p:cNvPicPr preferRelativeResize="0"/>
          <p:nvPr/>
        </p:nvPicPr>
        <p:blipFill rotWithShape="1">
          <a:blip r:embed="rId4">
            <a:alphaModFix/>
          </a:blip>
          <a:srcRect b="0" l="0" r="0" t="0"/>
          <a:stretch/>
        </p:blipFill>
        <p:spPr>
          <a:xfrm>
            <a:off x="5695607" y="1487448"/>
            <a:ext cx="2011689" cy="643968"/>
          </a:xfrm>
          <a:prstGeom prst="rect">
            <a:avLst/>
          </a:prstGeom>
          <a:noFill/>
          <a:ln>
            <a:noFill/>
          </a:ln>
        </p:spPr>
      </p:pic>
      <p:sp>
        <p:nvSpPr>
          <p:cNvPr id="335" name="Google Shape;335;p15"/>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5"/>
          <p:cNvSpPr/>
          <p:nvPr/>
        </p:nvSpPr>
        <p:spPr>
          <a:xfrm>
            <a:off x="5581307" y="2176909"/>
            <a:ext cx="2367571" cy="27699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N is the Brunt-Väisälä frequency, </a:t>
            </a:r>
            <a:endParaRPr b="0" i="0" sz="1800" u="none" cap="none" strike="noStrike">
              <a:solidFill>
                <a:schemeClr val="dk1"/>
              </a:solidFill>
              <a:latin typeface="Arial"/>
              <a:ea typeface="Arial"/>
              <a:cs typeface="Arial"/>
              <a:sym typeface="Arial"/>
            </a:endParaRPr>
          </a:p>
        </p:txBody>
      </p:sp>
      <p:sp>
        <p:nvSpPr>
          <p:cNvPr id="337" name="Google Shape;337;p15"/>
          <p:cNvSpPr/>
          <p:nvPr/>
        </p:nvSpPr>
        <p:spPr>
          <a:xfrm>
            <a:off x="5533217" y="2478514"/>
            <a:ext cx="2555508" cy="27699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 U is the cross-barrier wind speed and </a:t>
            </a:r>
            <a:endParaRPr b="0" i="0" sz="1800" u="none" cap="none" strike="noStrike">
              <a:solidFill>
                <a:schemeClr val="dk1"/>
              </a:solidFill>
              <a:latin typeface="Arial"/>
              <a:ea typeface="Arial"/>
              <a:cs typeface="Arial"/>
              <a:sym typeface="Arial"/>
            </a:endParaRPr>
          </a:p>
        </p:txBody>
      </p:sp>
      <p:sp>
        <p:nvSpPr>
          <p:cNvPr id="338" name="Google Shape;338;p15"/>
          <p:cNvSpPr/>
          <p:nvPr/>
        </p:nvSpPr>
        <p:spPr>
          <a:xfrm>
            <a:off x="5581307" y="2749778"/>
            <a:ext cx="2459328" cy="27699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z  is the vertical height coordinate.  </a:t>
            </a:r>
            <a:endParaRPr b="0" i="0" sz="1800" u="none" cap="none" strike="noStrike">
              <a:solidFill>
                <a:schemeClr val="dk1"/>
              </a:solidFill>
              <a:latin typeface="Arial"/>
              <a:ea typeface="Arial"/>
              <a:cs typeface="Arial"/>
              <a:sym typeface="Arial"/>
            </a:endParaRPr>
          </a:p>
        </p:txBody>
      </p:sp>
      <p:sp>
        <p:nvSpPr>
          <p:cNvPr id="339" name="Google Shape;339;p15"/>
          <p:cNvSpPr/>
          <p:nvPr/>
        </p:nvSpPr>
        <p:spPr>
          <a:xfrm>
            <a:off x="0" y="2687638"/>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					(2)</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0" name="Google Shape;340;p15"/>
          <p:cNvSpPr txBox="1"/>
          <p:nvPr/>
        </p:nvSpPr>
        <p:spPr>
          <a:xfrm>
            <a:off x="5581307" y="3069193"/>
            <a:ext cx="3360215"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k - wave number associated with underlying terrain</a:t>
            </a: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(wide ridge, small k; narrow ridge, large k)</a:t>
            </a:r>
            <a:endParaRPr/>
          </a:p>
          <a:p>
            <a:pPr indent="0" lvl="0" marL="0" marR="0" rtl="0" algn="l">
              <a:spcBef>
                <a:spcPts val="0"/>
              </a:spcBef>
              <a:spcAft>
                <a:spcPts val="0"/>
              </a:spcAft>
              <a:buNone/>
            </a:pPr>
            <a:br>
              <a:rPr lang="en-US" sz="1200">
                <a:solidFill>
                  <a:schemeClr val="dk1"/>
                </a:solidFill>
                <a:latin typeface="Times New Roman"/>
                <a:ea typeface="Times New Roman"/>
                <a:cs typeface="Times New Roman"/>
                <a:sym typeface="Times New Roman"/>
              </a:rPr>
            </a:br>
            <a:r>
              <a:rPr lang="en-US" sz="1600">
                <a:solidFill>
                  <a:schemeClr val="dk1"/>
                </a:solidFill>
                <a:latin typeface="Times New Roman"/>
                <a:ea typeface="Times New Roman"/>
                <a:cs typeface="Times New Roman"/>
                <a:sym typeface="Times New Roman"/>
              </a:rPr>
              <a:t>evanescent waves if k &gt; l</a:t>
            </a:r>
            <a:br>
              <a:rPr lang="en-US" sz="1600">
                <a:solidFill>
                  <a:schemeClr val="dk1"/>
                </a:solidFill>
                <a:latin typeface="Times New Roman"/>
                <a:ea typeface="Times New Roman"/>
                <a:cs typeface="Times New Roman"/>
                <a:sym typeface="Times New Roman"/>
              </a:rPr>
            </a:br>
            <a:r>
              <a:rPr lang="en-US" sz="1600">
                <a:solidFill>
                  <a:schemeClr val="dk1"/>
                </a:solidFill>
                <a:latin typeface="Times New Roman"/>
                <a:ea typeface="Times New Roman"/>
                <a:cs typeface="Times New Roman"/>
                <a:sym typeface="Times New Roman"/>
              </a:rPr>
              <a:t>vertically propagating waves if k &lt; l</a:t>
            </a:r>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if l</a:t>
            </a:r>
            <a:r>
              <a:rPr baseline="30000" lang="en-US" sz="1600">
                <a:solidFill>
                  <a:schemeClr val="dk1"/>
                </a:solidFill>
                <a:latin typeface="Times New Roman"/>
                <a:ea typeface="Times New Roman"/>
                <a:cs typeface="Times New Roman"/>
                <a:sym typeface="Times New Roman"/>
              </a:rPr>
              <a:t>2</a:t>
            </a:r>
            <a:r>
              <a:rPr lang="en-US" sz="1600">
                <a:solidFill>
                  <a:schemeClr val="dk1"/>
                </a:solidFill>
                <a:latin typeface="Times New Roman"/>
                <a:ea typeface="Times New Roman"/>
                <a:cs typeface="Times New Roman"/>
                <a:sym typeface="Times New Roman"/>
              </a:rPr>
              <a:t> deceases rapidly with height, </a:t>
            </a:r>
            <a:br>
              <a:rPr lang="en-US" sz="1600">
                <a:solidFill>
                  <a:schemeClr val="dk1"/>
                </a:solidFill>
                <a:latin typeface="Times New Roman"/>
                <a:ea typeface="Times New Roman"/>
                <a:cs typeface="Times New Roman"/>
                <a:sym typeface="Times New Roman"/>
              </a:rPr>
            </a:br>
            <a:r>
              <a:rPr lang="en-US" sz="1600">
                <a:solidFill>
                  <a:schemeClr val="dk1"/>
                </a:solidFill>
                <a:latin typeface="Times New Roman"/>
                <a:ea typeface="Times New Roman"/>
                <a:cs typeface="Times New Roman"/>
                <a:sym typeface="Times New Roman"/>
              </a:rPr>
              <a:t>                wave trapping possible</a:t>
            </a:r>
            <a:endParaRPr/>
          </a:p>
        </p:txBody>
      </p:sp>
      <p:sp>
        <p:nvSpPr>
          <p:cNvPr id="341" name="Google Shape;341;p15"/>
          <p:cNvSpPr txBox="1"/>
          <p:nvPr/>
        </p:nvSpPr>
        <p:spPr>
          <a:xfrm>
            <a:off x="5533521" y="1118116"/>
            <a:ext cx="20937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Scorer Parameter (l)</a:t>
            </a:r>
            <a:endParaRPr/>
          </a:p>
        </p:txBody>
      </p:sp>
      <p:sp>
        <p:nvSpPr>
          <p:cNvPr id="342" name="Google Shape;342;p15"/>
          <p:cNvSpPr txBox="1"/>
          <p:nvPr/>
        </p:nvSpPr>
        <p:spPr>
          <a:xfrm>
            <a:off x="5300813" y="5201983"/>
            <a:ext cx="39212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Non-Dimensional Mountain Height (M)</a:t>
            </a:r>
            <a:br>
              <a:rPr b="1" lang="en-US" sz="1800">
                <a:solidFill>
                  <a:srgbClr val="FF0000"/>
                </a:solidFill>
                <a:latin typeface="Calibri"/>
                <a:ea typeface="Calibri"/>
                <a:cs typeface="Calibri"/>
                <a:sym typeface="Calibri"/>
              </a:rPr>
            </a:br>
            <a:r>
              <a:rPr b="1" lang="en-US" sz="1800">
                <a:solidFill>
                  <a:srgbClr val="FF0000"/>
                </a:solidFill>
                <a:latin typeface="Calibri"/>
                <a:ea typeface="Calibri"/>
                <a:cs typeface="Calibri"/>
                <a:sym typeface="Calibri"/>
              </a:rPr>
              <a:t>(inverse Froude number)</a:t>
            </a:r>
            <a:endParaRPr/>
          </a:p>
        </p:txBody>
      </p:sp>
      <p:sp>
        <p:nvSpPr>
          <p:cNvPr id="343" name="Google Shape;343;p15"/>
          <p:cNvSpPr txBox="1"/>
          <p:nvPr/>
        </p:nvSpPr>
        <p:spPr>
          <a:xfrm>
            <a:off x="5982904" y="5755193"/>
            <a:ext cx="15584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M = N h/U</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Blocking if M &gt;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Topographic image of the &#10;    Crested Butte–Gunnison region showing the location of SPLASH surface instrumentation and NOAA snow survey flight tracks." id="348" name="Google Shape;348;p16"/>
          <p:cNvPicPr preferRelativeResize="0"/>
          <p:nvPr/>
        </p:nvPicPr>
        <p:blipFill rotWithShape="1">
          <a:blip r:embed="rId3">
            <a:alphaModFix/>
          </a:blip>
          <a:srcRect b="0" l="0" r="0" t="0"/>
          <a:stretch/>
        </p:blipFill>
        <p:spPr>
          <a:xfrm>
            <a:off x="261610" y="3074276"/>
            <a:ext cx="4688269" cy="3689130"/>
          </a:xfrm>
          <a:prstGeom prst="rect">
            <a:avLst/>
          </a:prstGeom>
          <a:noFill/>
          <a:ln>
            <a:noFill/>
          </a:ln>
        </p:spPr>
      </p:pic>
      <p:sp>
        <p:nvSpPr>
          <p:cNvPr id="349" name="Google Shape;349;p16"/>
          <p:cNvSpPr txBox="1"/>
          <p:nvPr/>
        </p:nvSpPr>
        <p:spPr>
          <a:xfrm>
            <a:off x="-14276" y="217869"/>
            <a:ext cx="945900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chemeClr val="dk1"/>
                </a:solidFill>
                <a:latin typeface="Calibri"/>
                <a:ea typeface="Calibri"/>
                <a:cs typeface="Calibri"/>
                <a:sym typeface="Calibri"/>
              </a:rPr>
              <a:t>Broad Conclusions of Previous Studies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 local topography influences airflow and microphysical growth, resulting in large mountain/valley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differences in precipitation rates and accumulations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 orographic/synoptic airflow interactions are complex and depend on large-scale stability, wind direction,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vertical shear, and orographic details, and often produce:</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i) mountain waves leading to complex vertical air motion patterns at and above mountain top</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ii) blocking leading to shear zones, turbulent layers enhancing precipitation, and low-level circulations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iii) low-level, small-scale microphysical precipitation enhancement or suppression</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c) synoptic/mesoscale interactions with relatively simple orography vary greatly both spatially and temporally</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 expect even greater spatial/temporal variability within a complex ridge and valley region</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 complex airflow response to complex terrain produces complex precipitation growth and distribution</a:t>
            </a:r>
            <a:endParaRPr/>
          </a:p>
        </p:txBody>
      </p:sp>
      <p:sp>
        <p:nvSpPr>
          <p:cNvPr id="350" name="Google Shape;350;p16"/>
          <p:cNvSpPr txBox="1"/>
          <p:nvPr/>
        </p:nvSpPr>
        <p:spPr>
          <a:xfrm>
            <a:off x="4949879" y="4257121"/>
            <a:ext cx="4194121"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 mapping of winter snowpack over ridges and valleys crucial for determining snow accumulation and runoff</a:t>
            </a:r>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 expect significant spatial/temporal variability of airflow and precipitation rates within a complex ridge and valley region, such as East River watershed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7"/>
          <p:cNvSpPr txBox="1"/>
          <p:nvPr/>
        </p:nvSpPr>
        <p:spPr>
          <a:xfrm>
            <a:off x="406746" y="-29808"/>
            <a:ext cx="86705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FF0000"/>
                </a:solidFill>
                <a:latin typeface="Calibri"/>
                <a:ea typeface="Calibri"/>
                <a:cs typeface="Calibri"/>
                <a:sym typeface="Calibri"/>
              </a:rPr>
              <a:t>Terrain Effects on Precipitation; Impacts of microphysics &amp; stability</a:t>
            </a:r>
            <a:endParaRPr/>
          </a:p>
        </p:txBody>
      </p:sp>
      <p:pic>
        <p:nvPicPr>
          <p:cNvPr descr="image" id="356" name="Google Shape;356;p17"/>
          <p:cNvPicPr preferRelativeResize="0"/>
          <p:nvPr/>
        </p:nvPicPr>
        <p:blipFill rotWithShape="1">
          <a:blip r:embed="rId3">
            <a:alphaModFix/>
          </a:blip>
          <a:srcRect b="0" l="0" r="0" t="0"/>
          <a:stretch/>
        </p:blipFill>
        <p:spPr>
          <a:xfrm>
            <a:off x="295625" y="1111714"/>
            <a:ext cx="4131519" cy="2356082"/>
          </a:xfrm>
          <a:prstGeom prst="rect">
            <a:avLst/>
          </a:prstGeom>
          <a:noFill/>
          <a:ln>
            <a:noFill/>
          </a:ln>
        </p:spPr>
      </p:pic>
      <p:pic>
        <p:nvPicPr>
          <p:cNvPr descr="image" id="357" name="Google Shape;357;p17"/>
          <p:cNvPicPr preferRelativeResize="0"/>
          <p:nvPr/>
        </p:nvPicPr>
        <p:blipFill rotWithShape="1">
          <a:blip r:embed="rId4">
            <a:alphaModFix/>
          </a:blip>
          <a:srcRect b="0" l="0" r="0" t="0"/>
          <a:stretch/>
        </p:blipFill>
        <p:spPr>
          <a:xfrm>
            <a:off x="3656784" y="4219468"/>
            <a:ext cx="5429250" cy="2571750"/>
          </a:xfrm>
          <a:prstGeom prst="rect">
            <a:avLst/>
          </a:prstGeom>
          <a:noFill/>
          <a:ln>
            <a:noFill/>
          </a:ln>
        </p:spPr>
      </p:pic>
      <p:sp>
        <p:nvSpPr>
          <p:cNvPr id="358" name="Google Shape;358;p17"/>
          <p:cNvSpPr txBox="1"/>
          <p:nvPr/>
        </p:nvSpPr>
        <p:spPr>
          <a:xfrm>
            <a:off x="1551306" y="2863869"/>
            <a:ext cx="181969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sng" strike="noStrike">
                <a:solidFill>
                  <a:srgbClr val="0000FF"/>
                </a:solidFill>
                <a:latin typeface="Calibri"/>
                <a:ea typeface="Calibri"/>
                <a:cs typeface="Calibri"/>
                <a:sym typeface="Calibri"/>
                <a:hlinkClick r:id="rId5">
                  <a:extLst>
                    <a:ext uri="{A12FA001-AC4F-418D-AE19-62706E023703}">
                      <ahyp:hlinkClr val="tx"/>
                    </a:ext>
                  </a:extLst>
                </a:hlinkClick>
              </a:rPr>
              <a:t>Frei and Schär</a:t>
            </a:r>
            <a:r>
              <a:rPr b="0" i="0" lang="en-US" sz="1200" u="sng" strike="noStrike">
                <a:solidFill>
                  <a:schemeClr val="dk1"/>
                </a:solidFill>
                <a:latin typeface="Calibri"/>
                <a:ea typeface="Calibri"/>
                <a:cs typeface="Calibri"/>
                <a:sym typeface="Calibri"/>
                <a:hlinkClick r:id="rId6">
                  <a:extLst>
                    <a:ext uri="{A12FA001-AC4F-418D-AE19-62706E023703}">
                      <ahyp:hlinkClr val="tx"/>
                    </a:ext>
                  </a:extLst>
                </a:hlinkClick>
              </a:rPr>
              <a:t> [1998]</a:t>
            </a:r>
            <a:endParaRPr sz="1200">
              <a:solidFill>
                <a:schemeClr val="dk1"/>
              </a:solidFill>
              <a:latin typeface="Calibri"/>
              <a:ea typeface="Calibri"/>
              <a:cs typeface="Calibri"/>
              <a:sym typeface="Calibri"/>
            </a:endParaRPr>
          </a:p>
        </p:txBody>
      </p:sp>
      <p:sp>
        <p:nvSpPr>
          <p:cNvPr id="359" name="Google Shape;359;p17"/>
          <p:cNvSpPr txBox="1"/>
          <p:nvPr/>
        </p:nvSpPr>
        <p:spPr>
          <a:xfrm>
            <a:off x="5432884" y="3959032"/>
            <a:ext cx="187705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sng" strike="noStrike">
                <a:solidFill>
                  <a:srgbClr val="0000FF"/>
                </a:solidFill>
                <a:latin typeface="Calibri"/>
                <a:ea typeface="Calibri"/>
                <a:cs typeface="Calibri"/>
                <a:sym typeface="Calibri"/>
                <a:hlinkClick r:id="rId7">
                  <a:extLst>
                    <a:ext uri="{A12FA001-AC4F-418D-AE19-62706E023703}">
                      <ahyp:hlinkClr val="tx"/>
                    </a:ext>
                  </a:extLst>
                </a:hlinkClick>
              </a:rPr>
              <a:t>Medina and Houze</a:t>
            </a:r>
            <a:r>
              <a:rPr b="0" i="0" lang="en-US" sz="1200" u="sng" strike="noStrike">
                <a:solidFill>
                  <a:schemeClr val="dk1"/>
                </a:solidFill>
                <a:latin typeface="Calibri"/>
                <a:ea typeface="Calibri"/>
                <a:cs typeface="Calibri"/>
                <a:sym typeface="Calibri"/>
                <a:hlinkClick r:id="rId8">
                  <a:extLst>
                    <a:ext uri="{A12FA001-AC4F-418D-AE19-62706E023703}">
                      <ahyp:hlinkClr val="tx"/>
                    </a:ext>
                  </a:extLst>
                </a:hlinkClick>
              </a:rPr>
              <a:t> [2003]</a:t>
            </a:r>
            <a:endParaRPr sz="1200">
              <a:solidFill>
                <a:schemeClr val="dk1"/>
              </a:solidFill>
              <a:latin typeface="Calibri"/>
              <a:ea typeface="Calibri"/>
              <a:cs typeface="Calibri"/>
              <a:sym typeface="Calibri"/>
            </a:endParaRPr>
          </a:p>
        </p:txBody>
      </p:sp>
      <p:grpSp>
        <p:nvGrpSpPr>
          <p:cNvPr id="360" name="Google Shape;360;p17"/>
          <p:cNvGrpSpPr/>
          <p:nvPr/>
        </p:nvGrpSpPr>
        <p:grpSpPr>
          <a:xfrm>
            <a:off x="4734903" y="532341"/>
            <a:ext cx="4342422" cy="2459475"/>
            <a:chOff x="151447" y="600090"/>
            <a:chExt cx="4342422" cy="2459475"/>
          </a:xfrm>
        </p:grpSpPr>
        <p:sp>
          <p:nvSpPr>
            <p:cNvPr id="361" name="Google Shape;361;p17"/>
            <p:cNvSpPr txBox="1"/>
            <p:nvPr/>
          </p:nvSpPr>
          <p:spPr>
            <a:xfrm>
              <a:off x="490594" y="600090"/>
              <a:ext cx="40032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Effects of riming on snow particle trajectories </a:t>
              </a:r>
              <a:br>
                <a:rPr lang="en-US" sz="16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(Hobbs et al. 1973)</a:t>
              </a:r>
              <a:endParaRPr/>
            </a:p>
          </p:txBody>
        </p:sp>
        <p:grpSp>
          <p:nvGrpSpPr>
            <p:cNvPr id="362" name="Google Shape;362;p17"/>
            <p:cNvGrpSpPr/>
            <p:nvPr/>
          </p:nvGrpSpPr>
          <p:grpSpPr>
            <a:xfrm>
              <a:off x="151447" y="1119742"/>
              <a:ext cx="4297811" cy="1939823"/>
              <a:chOff x="144453" y="804017"/>
              <a:chExt cx="4297811" cy="1939823"/>
            </a:xfrm>
          </p:grpSpPr>
          <p:pic>
            <p:nvPicPr>
              <p:cNvPr descr="image" id="363" name="Google Shape;363;p17"/>
              <p:cNvPicPr preferRelativeResize="0"/>
              <p:nvPr/>
            </p:nvPicPr>
            <p:blipFill rotWithShape="1">
              <a:blip r:embed="rId9">
                <a:alphaModFix/>
              </a:blip>
              <a:srcRect b="0" l="0" r="0" t="0"/>
              <a:stretch/>
            </p:blipFill>
            <p:spPr>
              <a:xfrm>
                <a:off x="144453" y="804017"/>
                <a:ext cx="4297811" cy="1939823"/>
              </a:xfrm>
              <a:prstGeom prst="rect">
                <a:avLst/>
              </a:prstGeom>
              <a:noFill/>
              <a:ln>
                <a:noFill/>
              </a:ln>
            </p:spPr>
          </p:pic>
          <p:sp>
            <p:nvSpPr>
              <p:cNvPr id="364" name="Google Shape;364;p17"/>
              <p:cNvSpPr txBox="1"/>
              <p:nvPr/>
            </p:nvSpPr>
            <p:spPr>
              <a:xfrm>
                <a:off x="1417411" y="1559257"/>
                <a:ext cx="104131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CC"/>
                    </a:solidFill>
                    <a:latin typeface="Calibri"/>
                    <a:ea typeface="Calibri"/>
                    <a:cs typeface="Calibri"/>
                    <a:sym typeface="Calibri"/>
                  </a:rPr>
                  <a:t>Heavily rimed</a:t>
                </a:r>
                <a:endParaRPr/>
              </a:p>
            </p:txBody>
          </p:sp>
          <p:sp>
            <p:nvSpPr>
              <p:cNvPr id="365" name="Google Shape;365;p17"/>
              <p:cNvSpPr txBox="1"/>
              <p:nvPr/>
            </p:nvSpPr>
            <p:spPr>
              <a:xfrm>
                <a:off x="3069635" y="1496929"/>
                <a:ext cx="913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CC"/>
                    </a:solidFill>
                    <a:latin typeface="Calibri"/>
                    <a:ea typeface="Calibri"/>
                    <a:cs typeface="Calibri"/>
                    <a:sym typeface="Calibri"/>
                  </a:rPr>
                  <a:t>Least rimed</a:t>
                </a:r>
                <a:endParaRPr/>
              </a:p>
            </p:txBody>
          </p:sp>
        </p:grpSp>
        <p:sp>
          <p:nvSpPr>
            <p:cNvPr id="366" name="Google Shape;366;p17"/>
            <p:cNvSpPr/>
            <p:nvPr/>
          </p:nvSpPr>
          <p:spPr>
            <a:xfrm>
              <a:off x="788747" y="1753763"/>
              <a:ext cx="576680" cy="214671"/>
            </a:xfrm>
            <a:prstGeom prst="rightArrow">
              <a:avLst>
                <a:gd fmla="val 50000" name="adj1"/>
                <a:gd fmla="val 50000" name="adj2"/>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7"/>
            <p:cNvSpPr txBox="1"/>
            <p:nvPr/>
          </p:nvSpPr>
          <p:spPr>
            <a:xfrm>
              <a:off x="719096" y="1897710"/>
              <a:ext cx="6463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a:t>
              </a:r>
              <a:endParaRPr/>
            </a:p>
          </p:txBody>
        </p:sp>
      </p:grpSp>
      <p:sp>
        <p:nvSpPr>
          <p:cNvPr id="368" name="Google Shape;368;p17"/>
          <p:cNvSpPr txBox="1"/>
          <p:nvPr/>
        </p:nvSpPr>
        <p:spPr>
          <a:xfrm>
            <a:off x="463686" y="484545"/>
            <a:ext cx="379539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Annual zonal mean of station precipitation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across the eastern Alps (N = 10-30 &amp; 45-80)</a:t>
            </a:r>
            <a:endParaRPr/>
          </a:p>
        </p:txBody>
      </p:sp>
      <p:grpSp>
        <p:nvGrpSpPr>
          <p:cNvPr id="369" name="Google Shape;369;p17"/>
          <p:cNvGrpSpPr/>
          <p:nvPr/>
        </p:nvGrpSpPr>
        <p:grpSpPr>
          <a:xfrm>
            <a:off x="1831076" y="1106039"/>
            <a:ext cx="900118" cy="627872"/>
            <a:chOff x="6412601" y="1110969"/>
            <a:chExt cx="900118" cy="627872"/>
          </a:xfrm>
        </p:grpSpPr>
        <p:sp>
          <p:nvSpPr>
            <p:cNvPr id="370" name="Google Shape;370;p17"/>
            <p:cNvSpPr txBox="1"/>
            <p:nvPr/>
          </p:nvSpPr>
          <p:spPr>
            <a:xfrm>
              <a:off x="6412601" y="1110969"/>
              <a:ext cx="9001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Alp mean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topography</a:t>
              </a:r>
              <a:endParaRPr/>
            </a:p>
          </p:txBody>
        </p:sp>
        <p:cxnSp>
          <p:nvCxnSpPr>
            <p:cNvPr id="371" name="Google Shape;371;p17"/>
            <p:cNvCxnSpPr/>
            <p:nvPr/>
          </p:nvCxnSpPr>
          <p:spPr>
            <a:xfrm flipH="1">
              <a:off x="6959072" y="1505498"/>
              <a:ext cx="83606" cy="233343"/>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grpSp>
      <p:sp>
        <p:nvSpPr>
          <p:cNvPr id="372" name="Google Shape;372;p17"/>
          <p:cNvSpPr txBox="1"/>
          <p:nvPr/>
        </p:nvSpPr>
        <p:spPr>
          <a:xfrm>
            <a:off x="4188565" y="3473828"/>
            <a:ext cx="48441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a:solidFill>
                  <a:schemeClr val="dk1"/>
                </a:solidFill>
                <a:latin typeface="Calibri"/>
                <a:ea typeface="Calibri"/>
                <a:cs typeface="Calibri"/>
                <a:sym typeface="Calibri"/>
              </a:rPr>
              <a:t>Conceptual model of the airflow and microphysics of orographic precipitation mechanisms in MAP</a:t>
            </a:r>
            <a:endParaRPr sz="1600">
              <a:solidFill>
                <a:schemeClr val="dk1"/>
              </a:solidFill>
              <a:latin typeface="Calibri"/>
              <a:ea typeface="Calibri"/>
              <a:cs typeface="Calibri"/>
              <a:sym typeface="Calibri"/>
            </a:endParaRPr>
          </a:p>
        </p:txBody>
      </p:sp>
      <p:sp>
        <p:nvSpPr>
          <p:cNvPr id="373" name="Google Shape;373;p17"/>
          <p:cNvSpPr txBox="1"/>
          <p:nvPr/>
        </p:nvSpPr>
        <p:spPr>
          <a:xfrm>
            <a:off x="-22393" y="3951448"/>
            <a:ext cx="3971921"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Calibri"/>
                <a:ea typeface="Calibri"/>
                <a:cs typeface="Calibri"/>
                <a:sym typeface="Calibri"/>
              </a:rPr>
              <a:t>i) Maximum precipitation on mountain slopes</a:t>
            </a:r>
            <a:endParaRPr/>
          </a:p>
          <a:p>
            <a:pPr indent="0" lvl="0" marL="0" marR="0" rtl="0" algn="l">
              <a:spcBef>
                <a:spcPts val="0"/>
              </a:spcBef>
              <a:spcAft>
                <a:spcPts val="0"/>
              </a:spcAft>
              <a:buNone/>
            </a:pPr>
            <a:r>
              <a:rPr lang="en-US" sz="1600">
                <a:solidFill>
                  <a:srgbClr val="FF0000"/>
                </a:solidFill>
                <a:latin typeface="Calibri"/>
                <a:ea typeface="Calibri"/>
                <a:cs typeface="Calibri"/>
                <a:sym typeface="Calibri"/>
              </a:rPr>
              <a:t>ii) Local variability also large near slopes</a:t>
            </a:r>
            <a:endParaRPr/>
          </a:p>
          <a:p>
            <a:pPr indent="0" lvl="0" marL="0" marR="0" rtl="0" algn="l">
              <a:spcBef>
                <a:spcPts val="0"/>
              </a:spcBef>
              <a:spcAft>
                <a:spcPts val="0"/>
              </a:spcAft>
              <a:buNone/>
            </a:pPr>
            <a:r>
              <a:rPr lang="en-US" sz="1600">
                <a:solidFill>
                  <a:srgbClr val="FF0000"/>
                </a:solidFill>
                <a:latin typeface="Calibri"/>
                <a:ea typeface="Calibri"/>
                <a:cs typeface="Calibri"/>
                <a:sym typeface="Calibri"/>
              </a:rPr>
              <a:t>iii) Upwind riming determines whether </a:t>
            </a:r>
            <a:endParaRPr/>
          </a:p>
          <a:p>
            <a:pPr indent="0" lvl="0" marL="0" marR="0" rtl="0" algn="l">
              <a:spcBef>
                <a:spcPts val="0"/>
              </a:spcBef>
              <a:spcAft>
                <a:spcPts val="0"/>
              </a:spcAft>
              <a:buNone/>
            </a:pPr>
            <a:r>
              <a:rPr lang="en-US" sz="1600">
                <a:solidFill>
                  <a:srgbClr val="FF0000"/>
                </a:solidFill>
                <a:latin typeface="Calibri"/>
                <a:ea typeface="Calibri"/>
                <a:cs typeface="Calibri"/>
                <a:sym typeface="Calibri"/>
              </a:rPr>
              <a:t>      snow falls on upwind or leeward slope</a:t>
            </a:r>
            <a:br>
              <a:rPr lang="en-US" sz="1600">
                <a:solidFill>
                  <a:srgbClr val="FF0000"/>
                </a:solidFill>
                <a:latin typeface="Calibri"/>
                <a:ea typeface="Calibri"/>
                <a:cs typeface="Calibri"/>
                <a:sym typeface="Calibri"/>
              </a:rPr>
            </a:br>
            <a:r>
              <a:rPr lang="en-US" sz="1600">
                <a:solidFill>
                  <a:srgbClr val="FF0000"/>
                </a:solidFill>
                <a:latin typeface="Calibri"/>
                <a:ea typeface="Calibri"/>
                <a:cs typeface="Calibri"/>
                <a:sym typeface="Calibri"/>
              </a:rPr>
              <a:t>iv) Unstable ambient air produces numerous </a:t>
            </a:r>
            <a:br>
              <a:rPr lang="en-US" sz="1600">
                <a:solidFill>
                  <a:srgbClr val="FF0000"/>
                </a:solidFill>
                <a:latin typeface="Calibri"/>
                <a:ea typeface="Calibri"/>
                <a:cs typeface="Calibri"/>
                <a:sym typeface="Calibri"/>
              </a:rPr>
            </a:br>
            <a:r>
              <a:rPr lang="en-US" sz="1600">
                <a:solidFill>
                  <a:srgbClr val="FF0000"/>
                </a:solidFill>
                <a:latin typeface="Calibri"/>
                <a:ea typeface="Calibri"/>
                <a:cs typeface="Calibri"/>
                <a:sym typeface="Calibri"/>
              </a:rPr>
              <a:t>     mountain waves and enhanced riming </a:t>
            </a:r>
            <a:br>
              <a:rPr lang="en-US" sz="1600">
                <a:solidFill>
                  <a:srgbClr val="FF0000"/>
                </a:solidFill>
                <a:latin typeface="Calibri"/>
                <a:ea typeface="Calibri"/>
                <a:cs typeface="Calibri"/>
                <a:sym typeface="Calibri"/>
              </a:rPr>
            </a:br>
            <a:r>
              <a:rPr lang="en-US" sz="1600">
                <a:solidFill>
                  <a:srgbClr val="FF0000"/>
                </a:solidFill>
                <a:latin typeface="Calibri"/>
                <a:ea typeface="Calibri"/>
                <a:cs typeface="Calibri"/>
                <a:sym typeface="Calibri"/>
              </a:rPr>
              <a:t>     and precipitation over local peaks</a:t>
            </a:r>
            <a:br>
              <a:rPr lang="en-US" sz="1600">
                <a:solidFill>
                  <a:srgbClr val="FF0000"/>
                </a:solidFill>
                <a:latin typeface="Calibri"/>
                <a:ea typeface="Calibri"/>
                <a:cs typeface="Calibri"/>
                <a:sym typeface="Calibri"/>
              </a:rPr>
            </a:br>
            <a:r>
              <a:rPr lang="en-US" sz="1600">
                <a:solidFill>
                  <a:srgbClr val="FF0000"/>
                </a:solidFill>
                <a:latin typeface="Calibri"/>
                <a:ea typeface="Calibri"/>
                <a:cs typeface="Calibri"/>
                <a:sym typeface="Calibri"/>
              </a:rPr>
              <a:t>v) Stable ambient air leads to upwind </a:t>
            </a:r>
            <a:br>
              <a:rPr lang="en-US" sz="1600">
                <a:solidFill>
                  <a:srgbClr val="FF0000"/>
                </a:solidFill>
                <a:latin typeface="Calibri"/>
                <a:ea typeface="Calibri"/>
                <a:cs typeface="Calibri"/>
                <a:sym typeface="Calibri"/>
              </a:rPr>
            </a:br>
            <a:r>
              <a:rPr lang="en-US" sz="1600">
                <a:solidFill>
                  <a:srgbClr val="FF0000"/>
                </a:solidFill>
                <a:latin typeface="Calibri"/>
                <a:ea typeface="Calibri"/>
                <a:cs typeface="Calibri"/>
                <a:sym typeface="Calibri"/>
              </a:rPr>
              <a:t>     blocking, fewer mountain waves, but </a:t>
            </a:r>
            <a:br>
              <a:rPr lang="en-US" sz="1600">
                <a:solidFill>
                  <a:srgbClr val="FF0000"/>
                </a:solidFill>
                <a:latin typeface="Calibri"/>
                <a:ea typeface="Calibri"/>
                <a:cs typeface="Calibri"/>
                <a:sym typeface="Calibri"/>
              </a:rPr>
            </a:br>
            <a:r>
              <a:rPr lang="en-US" sz="1600">
                <a:solidFill>
                  <a:srgbClr val="FF0000"/>
                </a:solidFill>
                <a:latin typeface="Calibri"/>
                <a:ea typeface="Calibri"/>
                <a:cs typeface="Calibri"/>
                <a:sym typeface="Calibri"/>
              </a:rPr>
              <a:t>     a turbulent shear zone above the peaks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8"/>
          <p:cNvSpPr txBox="1"/>
          <p:nvPr/>
        </p:nvSpPr>
        <p:spPr>
          <a:xfrm>
            <a:off x="116205" y="23215"/>
            <a:ext cx="54162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Calibri"/>
                <a:ea typeface="Calibri"/>
                <a:cs typeface="Calibri"/>
                <a:sym typeface="Calibri"/>
              </a:rPr>
              <a:t>Effects on Airflow and Precipitation by Terrain Blocking</a:t>
            </a:r>
            <a:endParaRPr/>
          </a:p>
        </p:txBody>
      </p:sp>
      <p:pic>
        <p:nvPicPr>
          <p:cNvPr descr="image" id="379" name="Google Shape;379;p18"/>
          <p:cNvPicPr preferRelativeResize="0"/>
          <p:nvPr/>
        </p:nvPicPr>
        <p:blipFill rotWithShape="1">
          <a:blip r:embed="rId3">
            <a:alphaModFix/>
          </a:blip>
          <a:srcRect b="0" l="0" r="0" t="0"/>
          <a:stretch/>
        </p:blipFill>
        <p:spPr>
          <a:xfrm>
            <a:off x="4729655" y="1563905"/>
            <a:ext cx="4088186" cy="2768491"/>
          </a:xfrm>
          <a:prstGeom prst="rect">
            <a:avLst/>
          </a:prstGeom>
          <a:noFill/>
          <a:ln>
            <a:noFill/>
          </a:ln>
        </p:spPr>
      </p:pic>
      <p:pic>
        <p:nvPicPr>
          <p:cNvPr descr="image" id="380" name="Google Shape;380;p18"/>
          <p:cNvPicPr preferRelativeResize="0"/>
          <p:nvPr/>
        </p:nvPicPr>
        <p:blipFill rotWithShape="1">
          <a:blip r:embed="rId4">
            <a:alphaModFix/>
          </a:blip>
          <a:srcRect b="0" l="0" r="0" t="0"/>
          <a:stretch/>
        </p:blipFill>
        <p:spPr>
          <a:xfrm>
            <a:off x="323922" y="1147714"/>
            <a:ext cx="3936396" cy="5710286"/>
          </a:xfrm>
          <a:prstGeom prst="rect">
            <a:avLst/>
          </a:prstGeom>
          <a:noFill/>
          <a:ln>
            <a:noFill/>
          </a:ln>
        </p:spPr>
      </p:pic>
      <p:sp>
        <p:nvSpPr>
          <p:cNvPr id="381" name="Google Shape;381;p18"/>
          <p:cNvSpPr txBox="1"/>
          <p:nvPr/>
        </p:nvSpPr>
        <p:spPr>
          <a:xfrm>
            <a:off x="4753679" y="639298"/>
            <a:ext cx="441434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D</a:t>
            </a:r>
            <a:r>
              <a:rPr b="0" i="0" lang="en-US" sz="1600">
                <a:solidFill>
                  <a:schemeClr val="dk1"/>
                </a:solidFill>
                <a:latin typeface="Calibri"/>
                <a:ea typeface="Calibri"/>
                <a:cs typeface="Calibri"/>
                <a:sym typeface="Calibri"/>
              </a:rPr>
              <a:t>ynamical and microphysical mechanisms responsible for orographic enhancement of precipitation during storms with stable stratification. </a:t>
            </a:r>
            <a:r>
              <a:rPr b="0" i="1" lang="en-US" sz="1600" u="sng" strike="noStrike">
                <a:solidFill>
                  <a:srgbClr val="0000FF"/>
                </a:solidFill>
                <a:latin typeface="Calibri"/>
                <a:ea typeface="Calibri"/>
                <a:cs typeface="Calibri"/>
                <a:sym typeface="Calibri"/>
                <a:hlinkClick r:id="rId5">
                  <a:extLst>
                    <a:ext uri="{A12FA001-AC4F-418D-AE19-62706E023703}">
                      <ahyp:hlinkClr val="tx"/>
                    </a:ext>
                  </a:extLst>
                </a:hlinkClick>
              </a:rPr>
              <a:t>Houze and Medina</a:t>
            </a:r>
            <a:r>
              <a:rPr b="0" i="0" lang="en-US" sz="1600" u="sng" strike="noStrike">
                <a:solidFill>
                  <a:schemeClr val="dk1"/>
                </a:solidFill>
                <a:latin typeface="Calibri"/>
                <a:ea typeface="Calibri"/>
                <a:cs typeface="Calibri"/>
                <a:sym typeface="Calibri"/>
                <a:hlinkClick r:id="rId6">
                  <a:extLst>
                    <a:ext uri="{A12FA001-AC4F-418D-AE19-62706E023703}">
                      <ahyp:hlinkClr val="tx"/>
                    </a:ext>
                  </a:extLst>
                </a:hlinkClick>
              </a:rPr>
              <a:t> [2005]</a:t>
            </a:r>
            <a:r>
              <a:rPr b="0" i="0"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sp>
        <p:nvSpPr>
          <p:cNvPr id="382" name="Google Shape;382;p18"/>
          <p:cNvSpPr txBox="1"/>
          <p:nvPr/>
        </p:nvSpPr>
        <p:spPr>
          <a:xfrm>
            <a:off x="0" y="316717"/>
            <a:ext cx="46189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Impact of terrain blocking of low-level frontal airflow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on precipitation distribution along California coastal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mountains (Neiman et al 2002)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image" id="387" name="Google Shape;387;p19"/>
          <p:cNvPicPr preferRelativeResize="0"/>
          <p:nvPr/>
        </p:nvPicPr>
        <p:blipFill rotWithShape="1">
          <a:blip r:embed="rId3">
            <a:alphaModFix/>
          </a:blip>
          <a:srcRect b="0" l="0" r="0" t="0"/>
          <a:stretch/>
        </p:blipFill>
        <p:spPr>
          <a:xfrm>
            <a:off x="1100630" y="427639"/>
            <a:ext cx="5429250" cy="4000500"/>
          </a:xfrm>
          <a:prstGeom prst="rect">
            <a:avLst/>
          </a:prstGeom>
          <a:noFill/>
          <a:ln>
            <a:noFill/>
          </a:ln>
        </p:spPr>
      </p:pic>
      <p:sp>
        <p:nvSpPr>
          <p:cNvPr id="388" name="Google Shape;388;p19"/>
          <p:cNvSpPr txBox="1"/>
          <p:nvPr/>
        </p:nvSpPr>
        <p:spPr>
          <a:xfrm>
            <a:off x="1316419" y="4607115"/>
            <a:ext cx="600666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a:solidFill>
                  <a:schemeClr val="dk1"/>
                </a:solidFill>
                <a:latin typeface="Calibri"/>
                <a:ea typeface="Calibri"/>
                <a:cs typeface="Calibri"/>
                <a:sym typeface="Calibri"/>
              </a:rPr>
              <a:t>Three-dimensional schematic of topography and wind flow over a portion of the Oregon Cascade Mountains as observed from 23:00 to 01:00 UTC 13–14 December 2001. Blue arrows show strong southerly low equivalent potential temperature airflow at low levels along the windward (west facing) slopes. Red arrows show the high equivalent potential temperature airflow that surmounted the low equivalent potential temperature airflow and exhibited a vertically propagating mountain wave structure anchored to the mean north-south Cascade crest. From </a:t>
            </a:r>
            <a:r>
              <a:rPr b="0" i="1" lang="en-US" sz="1200" u="sng" strike="noStrike">
                <a:solidFill>
                  <a:srgbClr val="0000FF"/>
                </a:solidFill>
                <a:latin typeface="Calibri"/>
                <a:ea typeface="Calibri"/>
                <a:cs typeface="Calibri"/>
                <a:sym typeface="Calibri"/>
                <a:hlinkClick r:id="rId4">
                  <a:extLst>
                    <a:ext uri="{A12FA001-AC4F-418D-AE19-62706E023703}">
                      <ahyp:hlinkClr val="tx"/>
                    </a:ext>
                  </a:extLst>
                </a:hlinkClick>
              </a:rPr>
              <a:t>Garvert et al.</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 [2007]</a:t>
            </a:r>
            <a:r>
              <a:rPr b="0" i="0" lang="en-US" sz="1200">
                <a:solidFill>
                  <a:schemeClr val="dk1"/>
                </a:solidFill>
                <a:latin typeface="Calibri"/>
                <a:ea typeface="Calibri"/>
                <a:cs typeface="Calibri"/>
                <a:sym typeface="Calibri"/>
              </a:rPr>
              <a:t>. Copyright 2007 American Meteorological Society.</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Diagram&#10;&#10;Description automatically generated" id="114" name="Google Shape;114;p2"/>
          <p:cNvPicPr preferRelativeResize="0"/>
          <p:nvPr/>
        </p:nvPicPr>
        <p:blipFill rotWithShape="1">
          <a:blip r:embed="rId3">
            <a:alphaModFix/>
          </a:blip>
          <a:srcRect b="0" l="0" r="0" t="0"/>
          <a:stretch/>
        </p:blipFill>
        <p:spPr>
          <a:xfrm>
            <a:off x="649605" y="786764"/>
            <a:ext cx="4904524" cy="5133975"/>
          </a:xfrm>
          <a:prstGeom prst="rect">
            <a:avLst/>
          </a:prstGeom>
          <a:noFill/>
          <a:ln>
            <a:noFill/>
          </a:ln>
        </p:spPr>
      </p:pic>
      <p:sp>
        <p:nvSpPr>
          <p:cNvPr id="115" name="Google Shape;115;p2"/>
          <p:cNvSpPr txBox="1"/>
          <p:nvPr/>
        </p:nvSpPr>
        <p:spPr>
          <a:xfrm>
            <a:off x="649605" y="84083"/>
            <a:ext cx="8129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Calibri"/>
                <a:ea typeface="Calibri"/>
                <a:cs typeface="Calibri"/>
                <a:sym typeface="Calibri"/>
              </a:rPr>
              <a:t>Mesoscale precipitation features within mid-latitude cyclones unaffected by terrain</a:t>
            </a:r>
            <a:endParaRPr/>
          </a:p>
        </p:txBody>
      </p:sp>
      <p:sp>
        <p:nvSpPr>
          <p:cNvPr id="116" name="Google Shape;116;p2"/>
          <p:cNvSpPr txBox="1"/>
          <p:nvPr/>
        </p:nvSpPr>
        <p:spPr>
          <a:xfrm>
            <a:off x="5369890" y="614095"/>
            <a:ext cx="377411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Mesoscale precipitation features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dynamically formed (frontally forced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lifting, CSI, embedded convection)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both pre- and post-frontal regions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provide spatially and temporally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varying precipitation rates without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orographic effects</a:t>
            </a:r>
            <a:endParaRPr/>
          </a:p>
        </p:txBody>
      </p:sp>
      <p:sp>
        <p:nvSpPr>
          <p:cNvPr id="117" name="Google Shape;117;p2"/>
          <p:cNvSpPr txBox="1"/>
          <p:nvPr/>
        </p:nvSpPr>
        <p:spPr>
          <a:xfrm>
            <a:off x="184179" y="6575015"/>
            <a:ext cx="477406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Calibri"/>
                <a:ea typeface="Calibri"/>
                <a:cs typeface="Calibri"/>
                <a:sym typeface="Calibri"/>
              </a:rPr>
              <a:t>From Houze (2012), adapted from Matejka et al (1980) and Houze (1981) </a:t>
            </a:r>
            <a:endParaRPr/>
          </a:p>
        </p:txBody>
      </p:sp>
      <p:sp>
        <p:nvSpPr>
          <p:cNvPr id="118" name="Google Shape;118;p2"/>
          <p:cNvSpPr txBox="1"/>
          <p:nvPr/>
        </p:nvSpPr>
        <p:spPr>
          <a:xfrm>
            <a:off x="5228761" y="4813664"/>
            <a:ext cx="391523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Some low-level features (e.g., NCFR)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may not be present in complex terrain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through topographic disruption of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organization processes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warm-frontal and wide cold-frontal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rainbands forced at 3-7 km height and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may be present over Rockies</a:t>
            </a:r>
            <a:endParaRPr/>
          </a:p>
        </p:txBody>
      </p:sp>
      <p:sp>
        <p:nvSpPr>
          <p:cNvPr id="119" name="Google Shape;119;p2"/>
          <p:cNvSpPr txBox="1"/>
          <p:nvPr/>
        </p:nvSpPr>
        <p:spPr>
          <a:xfrm rot="2726509">
            <a:off x="3247967" y="2506919"/>
            <a:ext cx="102797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Warm-frontal</a:t>
            </a:r>
            <a:endParaRPr/>
          </a:p>
        </p:txBody>
      </p:sp>
      <p:sp>
        <p:nvSpPr>
          <p:cNvPr id="120" name="Google Shape;120;p2"/>
          <p:cNvSpPr txBox="1"/>
          <p:nvPr/>
        </p:nvSpPr>
        <p:spPr>
          <a:xfrm rot="-2519329">
            <a:off x="1140137" y="4019975"/>
            <a:ext cx="127246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Wide cold-frontal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Diagram&#10;&#10;Description automatically generated" id="393" name="Google Shape;393;p20"/>
          <p:cNvPicPr preferRelativeResize="0"/>
          <p:nvPr/>
        </p:nvPicPr>
        <p:blipFill rotWithShape="1">
          <a:blip r:embed="rId3">
            <a:alphaModFix/>
          </a:blip>
          <a:srcRect b="0" l="0" r="0" t="0"/>
          <a:stretch/>
        </p:blipFill>
        <p:spPr>
          <a:xfrm>
            <a:off x="108921" y="111760"/>
            <a:ext cx="4308438" cy="6858000"/>
          </a:xfrm>
          <a:prstGeom prst="rect">
            <a:avLst/>
          </a:prstGeom>
          <a:noFill/>
          <a:ln>
            <a:noFill/>
          </a:ln>
        </p:spPr>
      </p:pic>
      <p:pic>
        <p:nvPicPr>
          <p:cNvPr descr="Chart&#10;&#10;Description automatically generated" id="394" name="Google Shape;394;p20"/>
          <p:cNvPicPr preferRelativeResize="0"/>
          <p:nvPr/>
        </p:nvPicPr>
        <p:blipFill rotWithShape="1">
          <a:blip r:embed="rId4">
            <a:alphaModFix/>
          </a:blip>
          <a:srcRect b="0" l="0" r="0" t="0"/>
          <a:stretch/>
        </p:blipFill>
        <p:spPr>
          <a:xfrm>
            <a:off x="4572000" y="1726894"/>
            <a:ext cx="4649466" cy="3419146"/>
          </a:xfrm>
          <a:prstGeom prst="rect">
            <a:avLst/>
          </a:prstGeom>
          <a:noFill/>
          <a:ln>
            <a:noFill/>
          </a:ln>
        </p:spPr>
      </p:pic>
      <p:sp>
        <p:nvSpPr>
          <p:cNvPr id="395" name="Google Shape;395;p20"/>
          <p:cNvSpPr txBox="1"/>
          <p:nvPr/>
        </p:nvSpPr>
        <p:spPr>
          <a:xfrm>
            <a:off x="7719591" y="6576508"/>
            <a:ext cx="13154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Calibri"/>
                <a:ea typeface="Calibri"/>
                <a:cs typeface="Calibri"/>
                <a:sym typeface="Calibri"/>
              </a:rPr>
              <a:t>Garvert et al 2007</a:t>
            </a:r>
            <a:endParaRPr/>
          </a:p>
        </p:txBody>
      </p:sp>
      <p:sp>
        <p:nvSpPr>
          <p:cNvPr id="396" name="Google Shape;396;p20"/>
          <p:cNvSpPr txBox="1"/>
          <p:nvPr/>
        </p:nvSpPr>
        <p:spPr>
          <a:xfrm>
            <a:off x="4973053" y="0"/>
            <a:ext cx="40620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Effects of Real, Complex Orography</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example from Oregon Cascade foothills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~10-20 km orographic scale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 20-30 km vertical velocity scale &amp;</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CLW scale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 10-30 km precipitation variability</a:t>
            </a:r>
            <a:endParaRPr/>
          </a:p>
        </p:txBody>
      </p:sp>
      <p:sp>
        <p:nvSpPr>
          <p:cNvPr id="397" name="Google Shape;397;p20"/>
          <p:cNvSpPr txBox="1"/>
          <p:nvPr/>
        </p:nvSpPr>
        <p:spPr>
          <a:xfrm>
            <a:off x="2671010" y="-72906"/>
            <a:ext cx="2394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CC"/>
                </a:solidFill>
                <a:latin typeface="Calibri"/>
                <a:ea typeface="Calibri"/>
                <a:cs typeface="Calibri"/>
                <a:sym typeface="Calibri"/>
              </a:rPr>
              <a:t>NOAA P-3 Observations</a:t>
            </a:r>
            <a:endParaRPr/>
          </a:p>
        </p:txBody>
      </p:sp>
      <p:sp>
        <p:nvSpPr>
          <p:cNvPr id="398" name="Google Shape;398;p20"/>
          <p:cNvSpPr txBox="1"/>
          <p:nvPr/>
        </p:nvSpPr>
        <p:spPr>
          <a:xfrm>
            <a:off x="2823316" y="3420626"/>
            <a:ext cx="1748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CC"/>
                </a:solidFill>
                <a:latin typeface="Calibri"/>
                <a:ea typeface="Calibri"/>
                <a:cs typeface="Calibri"/>
                <a:sym typeface="Calibri"/>
              </a:rPr>
              <a:t>MM5 Simulation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21"/>
          <p:cNvPicPr preferRelativeResize="0"/>
          <p:nvPr/>
        </p:nvPicPr>
        <p:blipFill rotWithShape="1">
          <a:blip r:embed="rId3">
            <a:alphaModFix/>
          </a:blip>
          <a:srcRect b="50493" l="0" r="0" t="0"/>
          <a:stretch/>
        </p:blipFill>
        <p:spPr>
          <a:xfrm>
            <a:off x="124152" y="635295"/>
            <a:ext cx="3652058" cy="2904387"/>
          </a:xfrm>
          <a:prstGeom prst="rect">
            <a:avLst/>
          </a:prstGeom>
          <a:noFill/>
          <a:ln>
            <a:noFill/>
          </a:ln>
        </p:spPr>
      </p:pic>
      <p:pic>
        <p:nvPicPr>
          <p:cNvPr id="404" name="Google Shape;404;p21"/>
          <p:cNvPicPr preferRelativeResize="0"/>
          <p:nvPr/>
        </p:nvPicPr>
        <p:blipFill rotWithShape="1">
          <a:blip r:embed="rId4">
            <a:alphaModFix/>
          </a:blip>
          <a:srcRect b="0" l="0" r="0" t="0"/>
          <a:stretch/>
        </p:blipFill>
        <p:spPr>
          <a:xfrm>
            <a:off x="4168148" y="502310"/>
            <a:ext cx="4832130" cy="3170357"/>
          </a:xfrm>
          <a:prstGeom prst="rect">
            <a:avLst/>
          </a:prstGeom>
          <a:noFill/>
          <a:ln>
            <a:noFill/>
          </a:ln>
        </p:spPr>
      </p:pic>
      <p:sp>
        <p:nvSpPr>
          <p:cNvPr id="405" name="Google Shape;405;p21"/>
          <p:cNvSpPr txBox="1"/>
          <p:nvPr/>
        </p:nvSpPr>
        <p:spPr>
          <a:xfrm>
            <a:off x="3766656" y="3694253"/>
            <a:ext cx="5456302"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University of Wyoming King Air Aircraft</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 24 CAMPS flights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 basic met, gust probe, microphysical in-situ</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 W-band Doppler cloud radar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 three-beam sampling (up, down, down-fore)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 down &amp; down-fore beams synthesized to obtain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along-track horizontal (U) and vertical (W) winds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using vertically-pointing dual-Doppler technique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(VPDD; Damaini and Haimov, 2006) in vertical plane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below flight level (40X40 m grid)</a:t>
            </a:r>
            <a:endParaRPr/>
          </a:p>
        </p:txBody>
      </p:sp>
      <p:grpSp>
        <p:nvGrpSpPr>
          <p:cNvPr id="406" name="Google Shape;406;p21"/>
          <p:cNvGrpSpPr/>
          <p:nvPr/>
        </p:nvGrpSpPr>
        <p:grpSpPr>
          <a:xfrm>
            <a:off x="124152" y="3555045"/>
            <a:ext cx="3652058" cy="3302955"/>
            <a:chOff x="363802" y="193487"/>
            <a:chExt cx="3652058" cy="3302955"/>
          </a:xfrm>
        </p:grpSpPr>
        <p:pic>
          <p:nvPicPr>
            <p:cNvPr id="407" name="Google Shape;407;p21"/>
            <p:cNvPicPr preferRelativeResize="0"/>
            <p:nvPr/>
          </p:nvPicPr>
          <p:blipFill rotWithShape="1">
            <a:blip r:embed="rId5">
              <a:alphaModFix/>
            </a:blip>
            <a:srcRect b="0" l="0" r="0" t="0"/>
            <a:stretch/>
          </p:blipFill>
          <p:spPr>
            <a:xfrm>
              <a:off x="363802" y="557398"/>
              <a:ext cx="3642504" cy="2939044"/>
            </a:xfrm>
            <a:prstGeom prst="rect">
              <a:avLst/>
            </a:prstGeom>
            <a:noFill/>
            <a:ln>
              <a:noFill/>
            </a:ln>
          </p:spPr>
        </p:pic>
        <p:sp>
          <p:nvSpPr>
            <p:cNvPr id="408" name="Google Shape;408;p21"/>
            <p:cNvSpPr txBox="1"/>
            <p:nvPr/>
          </p:nvSpPr>
          <p:spPr>
            <a:xfrm>
              <a:off x="363802" y="193487"/>
              <a:ext cx="27982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700 hPa height (orange); T (green); </a:t>
              </a:r>
              <a:br>
                <a:rPr b="1" lang="en-US" sz="1400">
                  <a:solidFill>
                    <a:schemeClr val="dk1"/>
                  </a:solidFill>
                  <a:latin typeface="Calibri"/>
                  <a:ea typeface="Calibri"/>
                  <a:cs typeface="Calibri"/>
                  <a:sym typeface="Calibri"/>
                </a:rPr>
              </a:br>
              <a:r>
                <a:rPr b="1" lang="en-US" sz="1400">
                  <a:solidFill>
                    <a:schemeClr val="dk1"/>
                  </a:solidFill>
                  <a:latin typeface="Calibri"/>
                  <a:ea typeface="Calibri"/>
                  <a:cs typeface="Calibri"/>
                  <a:sym typeface="Calibri"/>
                </a:rPr>
                <a:t>NWS sfc frontal analysis</a:t>
              </a:r>
              <a:endParaRPr/>
            </a:p>
          </p:txBody>
        </p:sp>
        <p:sp>
          <p:nvSpPr>
            <p:cNvPr id="409" name="Google Shape;409;p21"/>
            <p:cNvSpPr txBox="1"/>
            <p:nvPr/>
          </p:nvSpPr>
          <p:spPr>
            <a:xfrm>
              <a:off x="2308148" y="403509"/>
              <a:ext cx="170771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00 UTC, Jan 10, 2011</a:t>
              </a:r>
              <a:endParaRPr/>
            </a:p>
          </p:txBody>
        </p:sp>
      </p:grpSp>
      <p:sp>
        <p:nvSpPr>
          <p:cNvPr id="410" name="Google Shape;410;p21"/>
          <p:cNvSpPr txBox="1"/>
          <p:nvPr/>
        </p:nvSpPr>
        <p:spPr>
          <a:xfrm>
            <a:off x="1251146" y="-11036"/>
            <a:ext cx="517455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Colorado Airborne Multiphase Cloud Study (CAMPS)</a:t>
            </a:r>
            <a:br>
              <a:rPr b="1" lang="en-US" sz="1800">
                <a:solidFill>
                  <a:srgbClr val="FF0000"/>
                </a:solidFill>
                <a:latin typeface="Calibri"/>
                <a:ea typeface="Calibri"/>
                <a:cs typeface="Calibri"/>
                <a:sym typeface="Calibri"/>
              </a:rPr>
            </a:br>
            <a:r>
              <a:rPr b="1" lang="en-US" sz="1800">
                <a:solidFill>
                  <a:srgbClr val="FF0000"/>
                </a:solidFill>
                <a:latin typeface="Calibri"/>
                <a:ea typeface="Calibri"/>
                <a:cs typeface="Calibri"/>
                <a:sym typeface="Calibri"/>
              </a:rPr>
              <a:t> December 2010 – February 2011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22"/>
          <p:cNvPicPr preferRelativeResize="0"/>
          <p:nvPr/>
        </p:nvPicPr>
        <p:blipFill rotWithShape="1">
          <a:blip r:embed="rId3">
            <a:alphaModFix/>
          </a:blip>
          <a:srcRect b="0" l="0" r="0" t="0"/>
          <a:stretch/>
        </p:blipFill>
        <p:spPr>
          <a:xfrm>
            <a:off x="244365" y="271692"/>
            <a:ext cx="4516821" cy="3050628"/>
          </a:xfrm>
          <a:prstGeom prst="rect">
            <a:avLst/>
          </a:prstGeom>
          <a:noFill/>
          <a:ln>
            <a:noFill/>
          </a:ln>
        </p:spPr>
      </p:pic>
      <p:pic>
        <p:nvPicPr>
          <p:cNvPr id="416" name="Google Shape;416;p22"/>
          <p:cNvPicPr preferRelativeResize="0"/>
          <p:nvPr/>
        </p:nvPicPr>
        <p:blipFill rotWithShape="1">
          <a:blip r:embed="rId4">
            <a:alphaModFix/>
          </a:blip>
          <a:srcRect b="0" l="0" r="0" t="0"/>
          <a:stretch/>
        </p:blipFill>
        <p:spPr>
          <a:xfrm>
            <a:off x="299545" y="3444240"/>
            <a:ext cx="4784835" cy="3429000"/>
          </a:xfrm>
          <a:prstGeom prst="rect">
            <a:avLst/>
          </a:prstGeom>
          <a:noFill/>
          <a:ln>
            <a:noFill/>
          </a:ln>
        </p:spPr>
      </p:pic>
      <p:sp>
        <p:nvSpPr>
          <p:cNvPr id="417" name="Google Shape;417;p22"/>
          <p:cNvSpPr txBox="1"/>
          <p:nvPr/>
        </p:nvSpPr>
        <p:spPr>
          <a:xfrm>
            <a:off x="4966138" y="3983504"/>
            <a:ext cx="4004441" cy="19543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 enhanced precipitation near Park Range ridgetop &amp; upwind slope</a:t>
            </a:r>
            <a:endParaRPr b="1" sz="1600">
              <a:solidFill>
                <a:schemeClr val="dk1"/>
              </a:solidFill>
              <a:latin typeface="Calibri"/>
              <a:ea typeface="Calibri"/>
              <a:cs typeface="Calibri"/>
              <a:sym typeface="Calibri"/>
            </a:endParaRPr>
          </a:p>
          <a:p>
            <a:pPr indent="0" lvl="0" marL="0" marR="0" rtl="0" algn="l">
              <a:spcBef>
                <a:spcPts val="100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100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1000"/>
              </a:spcBef>
              <a:spcAft>
                <a:spcPts val="0"/>
              </a:spcAft>
              <a:buNone/>
            </a:pPr>
            <a:r>
              <a:rPr b="1" lang="en-US" sz="1600">
                <a:solidFill>
                  <a:schemeClr val="dk1"/>
                </a:solidFill>
                <a:latin typeface="Calibri"/>
                <a:ea typeface="Calibri"/>
                <a:cs typeface="Calibri"/>
                <a:sym typeface="Calibri"/>
              </a:rPr>
              <a:t>- liquid water cloud (strong backscatter) near ridge top and on upwind slope</a:t>
            </a:r>
            <a:endParaRPr/>
          </a:p>
        </p:txBody>
      </p:sp>
      <p:sp>
        <p:nvSpPr>
          <p:cNvPr id="418" name="Google Shape;418;p22"/>
          <p:cNvSpPr txBox="1"/>
          <p:nvPr/>
        </p:nvSpPr>
        <p:spPr>
          <a:xfrm>
            <a:off x="4761186" y="6503908"/>
            <a:ext cx="2514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Dorsi et al 2016</a:t>
            </a:r>
            <a:endParaRPr/>
          </a:p>
        </p:txBody>
      </p:sp>
      <p:sp>
        <p:nvSpPr>
          <p:cNvPr id="419" name="Google Shape;419;p22"/>
          <p:cNvSpPr txBox="1"/>
          <p:nvPr/>
        </p:nvSpPr>
        <p:spPr>
          <a:xfrm>
            <a:off x="4084862" y="-49713"/>
            <a:ext cx="44458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Dynamic/Orographic effects on microphysics</a:t>
            </a:r>
            <a:endParaRPr/>
          </a:p>
        </p:txBody>
      </p:sp>
      <p:sp>
        <p:nvSpPr>
          <p:cNvPr id="420" name="Google Shape;420;p22"/>
          <p:cNvSpPr txBox="1"/>
          <p:nvPr/>
        </p:nvSpPr>
        <p:spPr>
          <a:xfrm>
            <a:off x="838200" y="3362721"/>
            <a:ext cx="39951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Aircraft transect Jan 9 2011, 23:19-23:34 UTC</a:t>
            </a:r>
            <a:endParaRPr/>
          </a:p>
        </p:txBody>
      </p:sp>
      <p:sp>
        <p:nvSpPr>
          <p:cNvPr id="421" name="Google Shape;421;p22"/>
          <p:cNvSpPr txBox="1"/>
          <p:nvPr/>
        </p:nvSpPr>
        <p:spPr>
          <a:xfrm>
            <a:off x="868680" y="3604787"/>
            <a:ext cx="231409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Equivalent radar reflectivity (dBZ)</a:t>
            </a:r>
            <a:endParaRPr/>
          </a:p>
        </p:txBody>
      </p:sp>
      <p:sp>
        <p:nvSpPr>
          <p:cNvPr id="422" name="Google Shape;422;p22"/>
          <p:cNvSpPr txBox="1"/>
          <p:nvPr/>
        </p:nvSpPr>
        <p:spPr>
          <a:xfrm>
            <a:off x="843719" y="4958467"/>
            <a:ext cx="25021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Normalized lidar backscatter power</a:t>
            </a:r>
            <a:endParaRPr/>
          </a:p>
        </p:txBody>
      </p:sp>
      <p:sp>
        <p:nvSpPr>
          <p:cNvPr id="423" name="Google Shape;423;p22"/>
          <p:cNvSpPr txBox="1"/>
          <p:nvPr/>
        </p:nvSpPr>
        <p:spPr>
          <a:xfrm>
            <a:off x="1515570" y="224721"/>
            <a:ext cx="254877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10-flight composite analysis</a:t>
            </a:r>
            <a:endParaRPr/>
          </a:p>
        </p:txBody>
      </p:sp>
      <p:sp>
        <p:nvSpPr>
          <p:cNvPr id="424" name="Google Shape;424;p22"/>
          <p:cNvSpPr txBox="1"/>
          <p:nvPr/>
        </p:nvSpPr>
        <p:spPr>
          <a:xfrm>
            <a:off x="937260" y="2452687"/>
            <a:ext cx="199605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Meridional mean surface elevation</a:t>
            </a:r>
            <a:endParaRPr/>
          </a:p>
        </p:txBody>
      </p:sp>
      <p:sp>
        <p:nvSpPr>
          <p:cNvPr id="425" name="Google Shape;425;p22"/>
          <p:cNvSpPr txBox="1"/>
          <p:nvPr/>
        </p:nvSpPr>
        <p:spPr>
          <a:xfrm>
            <a:off x="4553607" y="560088"/>
            <a:ext cx="4583371" cy="22929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 enhanced updraft (downdraft) on upwind (lee) </a:t>
            </a:r>
            <a:br>
              <a:rPr b="1" lang="en-US" sz="1600">
                <a:solidFill>
                  <a:schemeClr val="dk1"/>
                </a:solidFill>
                <a:latin typeface="Calibri"/>
                <a:ea typeface="Calibri"/>
                <a:cs typeface="Calibri"/>
                <a:sym typeface="Calibri"/>
              </a:rPr>
            </a:br>
            <a:r>
              <a:rPr b="1" lang="en-US" sz="1600">
                <a:solidFill>
                  <a:schemeClr val="dk1"/>
                </a:solidFill>
                <a:latin typeface="Calibri"/>
                <a:ea typeface="Calibri"/>
                <a:cs typeface="Calibri"/>
                <a:sym typeface="Calibri"/>
              </a:rPr>
              <a:t>   slope</a:t>
            </a:r>
            <a:endParaRPr/>
          </a:p>
          <a:p>
            <a:pPr indent="0" lvl="0" marL="0" marR="0" rtl="0" algn="l">
              <a:spcBef>
                <a:spcPts val="600"/>
              </a:spcBef>
              <a:spcAft>
                <a:spcPts val="0"/>
              </a:spcAft>
              <a:buNone/>
            </a:pPr>
            <a:r>
              <a:rPr b="1" lang="en-US" sz="1600">
                <a:solidFill>
                  <a:schemeClr val="dk1"/>
                </a:solidFill>
                <a:latin typeface="Calibri"/>
                <a:ea typeface="Calibri"/>
                <a:cs typeface="Calibri"/>
                <a:sym typeface="Calibri"/>
              </a:rPr>
              <a:t>- 2-3 m/s variability on upwind side; </a:t>
            </a:r>
            <a:br>
              <a:rPr b="1" lang="en-US" sz="1600">
                <a:solidFill>
                  <a:schemeClr val="dk1"/>
                </a:solidFill>
                <a:latin typeface="Calibri"/>
                <a:ea typeface="Calibri"/>
                <a:cs typeface="Calibri"/>
                <a:sym typeface="Calibri"/>
              </a:rPr>
            </a:br>
            <a:r>
              <a:rPr b="1" lang="en-US" sz="1600">
                <a:solidFill>
                  <a:schemeClr val="dk1"/>
                </a:solidFill>
                <a:latin typeface="Calibri"/>
                <a:ea typeface="Calibri"/>
                <a:cs typeface="Calibri"/>
                <a:sym typeface="Calibri"/>
              </a:rPr>
              <a:t>   3-5 m/s on downwind side</a:t>
            </a:r>
            <a:endParaRPr/>
          </a:p>
          <a:p>
            <a:pPr indent="0" lvl="0" marL="0" marR="0" rtl="0" algn="l">
              <a:spcBef>
                <a:spcPts val="600"/>
              </a:spcBef>
              <a:spcAft>
                <a:spcPts val="0"/>
              </a:spcAft>
              <a:buNone/>
            </a:pPr>
            <a:r>
              <a:rPr b="1" lang="en-US" sz="1600">
                <a:solidFill>
                  <a:schemeClr val="dk1"/>
                </a:solidFill>
                <a:latin typeface="Calibri"/>
                <a:ea typeface="Calibri"/>
                <a:cs typeface="Calibri"/>
                <a:sym typeface="Calibri"/>
              </a:rPr>
              <a:t>- upwind updraft statistically greater for mixed-</a:t>
            </a:r>
            <a:br>
              <a:rPr b="1" lang="en-US" sz="1600">
                <a:solidFill>
                  <a:schemeClr val="dk1"/>
                </a:solidFill>
                <a:latin typeface="Calibri"/>
                <a:ea typeface="Calibri"/>
                <a:cs typeface="Calibri"/>
                <a:sym typeface="Calibri"/>
              </a:rPr>
            </a:br>
            <a:r>
              <a:rPr b="1" lang="en-US" sz="1600">
                <a:solidFill>
                  <a:schemeClr val="dk1"/>
                </a:solidFill>
                <a:latin typeface="Calibri"/>
                <a:ea typeface="Calibri"/>
                <a:cs typeface="Calibri"/>
                <a:sym typeface="Calibri"/>
              </a:rPr>
              <a:t>  phase clouds than ice-only </a:t>
            </a:r>
            <a:endParaRPr/>
          </a:p>
          <a:p>
            <a:pPr indent="0" lvl="0" marL="0" marR="0" rtl="0" algn="l">
              <a:spcBef>
                <a:spcPts val="600"/>
              </a:spcBef>
              <a:spcAft>
                <a:spcPts val="0"/>
              </a:spcAft>
              <a:buNone/>
            </a:pPr>
            <a:r>
              <a:rPr b="1" lang="en-US" sz="1600">
                <a:solidFill>
                  <a:schemeClr val="dk1"/>
                </a:solidFill>
                <a:latin typeface="Calibri"/>
                <a:ea typeface="Calibri"/>
                <a:cs typeface="Calibri"/>
                <a:sym typeface="Calibri"/>
              </a:rPr>
              <a:t>- highest fraction of mixed-phase clouds on upwind </a:t>
            </a:r>
            <a:br>
              <a:rPr b="1" lang="en-US" sz="1600">
                <a:solidFill>
                  <a:schemeClr val="dk1"/>
                </a:solidFill>
                <a:latin typeface="Calibri"/>
                <a:ea typeface="Calibri"/>
                <a:cs typeface="Calibri"/>
                <a:sym typeface="Calibri"/>
              </a:rPr>
            </a:br>
            <a:r>
              <a:rPr b="1" lang="en-US" sz="1600">
                <a:solidFill>
                  <a:schemeClr val="dk1"/>
                </a:solidFill>
                <a:latin typeface="Calibri"/>
                <a:ea typeface="Calibri"/>
                <a:cs typeface="Calibri"/>
                <a:sym typeface="Calibri"/>
              </a:rPr>
              <a:t>  slope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23"/>
          <p:cNvPicPr preferRelativeResize="0"/>
          <p:nvPr/>
        </p:nvPicPr>
        <p:blipFill rotWithShape="1">
          <a:blip r:embed="rId3">
            <a:alphaModFix/>
          </a:blip>
          <a:srcRect b="0" l="0" r="0" t="0"/>
          <a:stretch/>
        </p:blipFill>
        <p:spPr>
          <a:xfrm>
            <a:off x="115121" y="112741"/>
            <a:ext cx="8755615" cy="6049934"/>
          </a:xfrm>
          <a:prstGeom prst="rect">
            <a:avLst/>
          </a:prstGeom>
          <a:noFill/>
          <a:ln>
            <a:noFill/>
          </a:ln>
        </p:spPr>
      </p:pic>
      <p:sp>
        <p:nvSpPr>
          <p:cNvPr id="431" name="Google Shape;431;p23"/>
          <p:cNvSpPr txBox="1"/>
          <p:nvPr/>
        </p:nvSpPr>
        <p:spPr>
          <a:xfrm>
            <a:off x="115122" y="6457890"/>
            <a:ext cx="8705685"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chemeClr val="dk1"/>
                </a:solidFill>
                <a:latin typeface="Times New Roman"/>
                <a:ea typeface="Times New Roman"/>
                <a:cs typeface="Times New Roman"/>
                <a:sym typeface="Times New Roman"/>
              </a:rPr>
              <a:t>Composite mean terrain profile for legs 1-5 shown in gray at the bottom of (d)-(f).  Vertically-oriented solid black lines in (e)-(f) indicate horizontal bounds (A-A’, B-B’ and C-C’) of WCR data plotted in Figure 6. </a:t>
            </a:r>
            <a:endParaRPr sz="1000">
              <a:solidFill>
                <a:schemeClr val="dk1"/>
              </a:solidFill>
              <a:latin typeface="Calibri"/>
              <a:ea typeface="Calibri"/>
              <a:cs typeface="Calibri"/>
              <a:sym typeface="Calibri"/>
            </a:endParaRPr>
          </a:p>
        </p:txBody>
      </p:sp>
      <p:sp>
        <p:nvSpPr>
          <p:cNvPr id="432" name="Google Shape;432;p23"/>
          <p:cNvSpPr/>
          <p:nvPr/>
        </p:nvSpPr>
        <p:spPr>
          <a:xfrm>
            <a:off x="5343525" y="0"/>
            <a:ext cx="2428875" cy="428625"/>
          </a:xfrm>
          <a:prstGeom prst="ellipse">
            <a:avLst/>
          </a:prstGeom>
          <a:noFill/>
          <a:ln cap="flat" cmpd="sng" w="19050">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24"/>
          <p:cNvPicPr preferRelativeResize="0"/>
          <p:nvPr/>
        </p:nvPicPr>
        <p:blipFill rotWithShape="1">
          <a:blip r:embed="rId3">
            <a:alphaModFix/>
          </a:blip>
          <a:srcRect b="0" l="0" r="0" t="0"/>
          <a:stretch/>
        </p:blipFill>
        <p:spPr>
          <a:xfrm>
            <a:off x="101243" y="1923393"/>
            <a:ext cx="8941514" cy="4666592"/>
          </a:xfrm>
          <a:prstGeom prst="rect">
            <a:avLst/>
          </a:prstGeom>
          <a:noFill/>
          <a:ln>
            <a:noFill/>
          </a:ln>
        </p:spPr>
      </p:pic>
      <p:sp>
        <p:nvSpPr>
          <p:cNvPr id="438" name="Google Shape;438;p24"/>
          <p:cNvSpPr txBox="1"/>
          <p:nvPr/>
        </p:nvSpPr>
        <p:spPr>
          <a:xfrm>
            <a:off x="49911" y="0"/>
            <a:ext cx="91716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CC"/>
                </a:solidFill>
                <a:latin typeface="Calibri"/>
                <a:ea typeface="Calibri"/>
                <a:cs typeface="Calibri"/>
                <a:sym typeface="Calibri"/>
              </a:rPr>
              <a:t>Flight level data from 3 transects at 6.1 km with different terrain profiles</a:t>
            </a:r>
            <a:endParaRPr/>
          </a:p>
        </p:txBody>
      </p:sp>
      <p:sp>
        <p:nvSpPr>
          <p:cNvPr id="439" name="Google Shape;439;p24"/>
          <p:cNvSpPr txBox="1"/>
          <p:nvPr/>
        </p:nvSpPr>
        <p:spPr>
          <a:xfrm>
            <a:off x="1206062" y="453837"/>
            <a:ext cx="631076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 Terrain profiles differ in upwind topography &amp; escarpment slope</a:t>
            </a:r>
            <a:br>
              <a:rPr lang="en-US" sz="1800">
                <a:solidFill>
                  <a:srgbClr val="FF0000"/>
                </a:solidFill>
                <a:latin typeface="Calibri"/>
                <a:ea typeface="Calibri"/>
                <a:cs typeface="Calibri"/>
                <a:sym typeface="Calibri"/>
              </a:rPr>
            </a:br>
            <a:r>
              <a:rPr lang="en-US" sz="1800">
                <a:solidFill>
                  <a:srgbClr val="FF0000"/>
                </a:solidFill>
                <a:latin typeface="Calibri"/>
                <a:ea typeface="Calibri"/>
                <a:cs typeface="Calibri"/>
                <a:sym typeface="Calibri"/>
              </a:rPr>
              <a:t>- T warms from W to E in all</a:t>
            </a:r>
            <a:br>
              <a:rPr lang="en-US" sz="1800">
                <a:solidFill>
                  <a:srgbClr val="FF0000"/>
                </a:solidFill>
                <a:latin typeface="Calibri"/>
                <a:ea typeface="Calibri"/>
                <a:cs typeface="Calibri"/>
                <a:sym typeface="Calibri"/>
              </a:rPr>
            </a:br>
            <a:r>
              <a:rPr lang="en-US" sz="1800">
                <a:solidFill>
                  <a:srgbClr val="FF0000"/>
                </a:solidFill>
                <a:latin typeface="Calibri"/>
                <a:ea typeface="Calibri"/>
                <a:cs typeface="Calibri"/>
                <a:sym typeface="Calibri"/>
              </a:rPr>
              <a:t>- Wind speed peaks near terrain peak in all</a:t>
            </a:r>
            <a:br>
              <a:rPr lang="en-US" sz="1800">
                <a:solidFill>
                  <a:srgbClr val="FF0000"/>
                </a:solidFill>
                <a:latin typeface="Calibri"/>
                <a:ea typeface="Calibri"/>
                <a:cs typeface="Calibri"/>
                <a:sym typeface="Calibri"/>
              </a:rPr>
            </a:br>
            <a:r>
              <a:rPr lang="en-US" sz="1800">
                <a:solidFill>
                  <a:srgbClr val="FF0000"/>
                </a:solidFill>
                <a:latin typeface="Calibri"/>
                <a:ea typeface="Calibri"/>
                <a:cs typeface="Calibri"/>
                <a:sym typeface="Calibri"/>
              </a:rPr>
              <a:t>- W varies from transect to transect; downdraft just lee of peak</a:t>
            </a:r>
            <a:br>
              <a:rPr lang="en-US" sz="1800">
                <a:solidFill>
                  <a:srgbClr val="FF0000"/>
                </a:solidFill>
                <a:latin typeface="Calibri"/>
                <a:ea typeface="Calibri"/>
                <a:cs typeface="Calibri"/>
                <a:sym typeface="Calibri"/>
              </a:rPr>
            </a:br>
            <a:r>
              <a:rPr lang="en-US" sz="1800">
                <a:solidFill>
                  <a:srgbClr val="FF0000"/>
                </a:solidFill>
                <a:latin typeface="Calibri"/>
                <a:ea typeface="Calibri"/>
                <a:cs typeface="Calibri"/>
                <a:sym typeface="Calibri"/>
              </a:rPr>
              <a:t>- CLW relative to terrain varies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5"/>
          <p:cNvSpPr txBox="1"/>
          <p:nvPr/>
        </p:nvSpPr>
        <p:spPr>
          <a:xfrm>
            <a:off x="184179" y="106918"/>
            <a:ext cx="76789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REFERENCES</a:t>
            </a:r>
            <a:r>
              <a:rPr lang="en-US" sz="18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(there are many more – e.g., see reference lists in Kingsmill et al. 2016 or Houze 2012)</a:t>
            </a:r>
            <a:endParaRPr/>
          </a:p>
        </p:txBody>
      </p:sp>
      <p:sp>
        <p:nvSpPr>
          <p:cNvPr id="445" name="Google Shape;445;p25"/>
          <p:cNvSpPr txBox="1"/>
          <p:nvPr/>
        </p:nvSpPr>
        <p:spPr>
          <a:xfrm>
            <a:off x="184179" y="488540"/>
            <a:ext cx="8883621" cy="62632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Damaini, R., and S. Haimov, 2006: A high-resolution dual-Doppler technique for fixed multiantenna airborne radar. </a:t>
            </a:r>
            <a:r>
              <a:rPr i="1" lang="en-US" sz="1200">
                <a:solidFill>
                  <a:schemeClr val="dk1"/>
                </a:solidFill>
                <a:latin typeface="Calibri"/>
                <a:ea typeface="Calibri"/>
                <a:cs typeface="Calibri"/>
                <a:sym typeface="Calibri"/>
              </a:rPr>
              <a:t>IEEE Trans. Geosci. Remote Sens</a:t>
            </a: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44</a:t>
            </a:r>
            <a:r>
              <a:rPr lang="en-US" sz="1200">
                <a:solidFill>
                  <a:schemeClr val="dk1"/>
                </a:solidFill>
                <a:latin typeface="Calibri"/>
                <a:ea typeface="Calibri"/>
                <a:cs typeface="Calibri"/>
                <a:sym typeface="Calibri"/>
              </a:rPr>
              <a:t>, 3475-3489.</a:t>
            </a:r>
            <a:endParaRPr/>
          </a:p>
          <a:p>
            <a:pPr indent="0" lvl="0" marL="0" marR="0" rtl="0" algn="l">
              <a:spcBef>
                <a:spcPts val="600"/>
              </a:spcBef>
              <a:spcAft>
                <a:spcPts val="0"/>
              </a:spcAft>
              <a:buNone/>
            </a:pPr>
            <a:r>
              <a:rPr lang="en-US" sz="1200">
                <a:solidFill>
                  <a:schemeClr val="dk1"/>
                </a:solidFill>
                <a:latin typeface="Calibri"/>
                <a:ea typeface="Calibri"/>
                <a:cs typeface="Calibri"/>
                <a:sym typeface="Calibri"/>
              </a:rPr>
              <a:t>Dorsi, S. W., M. D. Shupe, P. O. G. Persson, D. E. Kingsmill, and L. M. Avallone, 2015: Phase-specific characteristics of wintertime clouds across a mid-latitude mountain range.  </a:t>
            </a:r>
            <a:r>
              <a:rPr i="1" lang="en-US" sz="1200">
                <a:solidFill>
                  <a:schemeClr val="dk1"/>
                </a:solidFill>
                <a:latin typeface="Calibri"/>
                <a:ea typeface="Calibri"/>
                <a:cs typeface="Calibri"/>
                <a:sym typeface="Calibri"/>
              </a:rPr>
              <a:t>Mon. Wea. Rev</a:t>
            </a: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143</a:t>
            </a:r>
            <a:r>
              <a:rPr lang="en-US" sz="1200">
                <a:solidFill>
                  <a:schemeClr val="dk1"/>
                </a:solidFill>
                <a:latin typeface="Calibri"/>
                <a:ea typeface="Calibri"/>
                <a:cs typeface="Calibri"/>
                <a:sym typeface="Calibri"/>
              </a:rPr>
              <a:t>, 4181-4197. DOI:10.1175/MWR-D-15-0135.1</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Frei, C., and C. Schär (1998), A precipitation climatology of the Alps from high‐resolution rain‐gauge observations, </a:t>
            </a:r>
            <a:r>
              <a:rPr b="0" i="1" lang="en-US" sz="1200">
                <a:solidFill>
                  <a:srgbClr val="000000"/>
                </a:solidFill>
                <a:latin typeface="Calibri"/>
                <a:ea typeface="Calibri"/>
                <a:cs typeface="Calibri"/>
                <a:sym typeface="Calibri"/>
              </a:rPr>
              <a:t>Int. J. Climatol</a:t>
            </a:r>
            <a:r>
              <a:rPr b="0" lang="en-US" sz="1200">
                <a:solidFill>
                  <a:srgbClr val="000000"/>
                </a:solidFill>
                <a:latin typeface="Calibri"/>
                <a:ea typeface="Calibri"/>
                <a:cs typeface="Calibri"/>
                <a:sym typeface="Calibri"/>
              </a:rPr>
              <a:t>., 18,873–900, doi:10.1002/(SICI)1 097-0088(19980630)18:8&lt;873::AID-JOC255&gt;3.0.CO;2-9</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Garvert, M. F., B. Smull, and C. Mass (2007), Multiscale mountain waves influencing a major orographic precipitation event, </a:t>
            </a:r>
            <a:r>
              <a:rPr b="0" i="1" lang="en-US" sz="1200">
                <a:solidFill>
                  <a:srgbClr val="000000"/>
                </a:solidFill>
                <a:latin typeface="Calibri"/>
                <a:ea typeface="Calibri"/>
                <a:cs typeface="Calibri"/>
                <a:sym typeface="Calibri"/>
              </a:rPr>
              <a:t>J. Atmos. Sci</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64</a:t>
            </a:r>
            <a:r>
              <a:rPr b="0" lang="en-US" sz="1200">
                <a:solidFill>
                  <a:srgbClr val="000000"/>
                </a:solidFill>
                <a:latin typeface="Calibri"/>
                <a:ea typeface="Calibri"/>
                <a:cs typeface="Calibri"/>
                <a:sym typeface="Calibri"/>
              </a:rPr>
              <a:t>, 711–737, doi:10.1175/JAS3876.1</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Hobbs, P. V., R. C. Easter, and A. B. Fraser (1973), A theoretical study of the flow of air and fallout of solid precipitation over mountainous terrain: Part II. Microphysics, </a:t>
            </a:r>
            <a:r>
              <a:rPr b="0" i="1" lang="en-US" sz="1200">
                <a:solidFill>
                  <a:srgbClr val="000000"/>
                </a:solidFill>
                <a:latin typeface="Calibri"/>
                <a:ea typeface="Calibri"/>
                <a:cs typeface="Calibri"/>
                <a:sym typeface="Calibri"/>
              </a:rPr>
              <a:t>J. Atmos. Sci</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30</a:t>
            </a:r>
            <a:r>
              <a:rPr b="0" lang="en-US" sz="1200">
                <a:solidFill>
                  <a:srgbClr val="000000"/>
                </a:solidFill>
                <a:latin typeface="Calibri"/>
                <a:ea typeface="Calibri"/>
                <a:cs typeface="Calibri"/>
                <a:sym typeface="Calibri"/>
              </a:rPr>
              <a:t>, 813–823, doi:10.1175/1520-0469(1973)030&lt;0813:ATSOTF&gt;2.0.CO;2</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Houze, R. A., Jr. (1981), Structure of atmospheric precipitation systems: A global survey, </a:t>
            </a:r>
            <a:r>
              <a:rPr b="0" i="1" lang="en-US" sz="1200">
                <a:solidFill>
                  <a:srgbClr val="000000"/>
                </a:solidFill>
                <a:latin typeface="Calibri"/>
                <a:ea typeface="Calibri"/>
                <a:cs typeface="Calibri"/>
                <a:sym typeface="Calibri"/>
              </a:rPr>
              <a:t>Radio Sci</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16</a:t>
            </a:r>
            <a:r>
              <a:rPr b="0" lang="en-US" sz="1200">
                <a:solidFill>
                  <a:srgbClr val="000000"/>
                </a:solidFill>
                <a:latin typeface="Calibri"/>
                <a:ea typeface="Calibri"/>
                <a:cs typeface="Calibri"/>
                <a:sym typeface="Calibri"/>
              </a:rPr>
              <a:t>, 671– 689, doi:10.1029/RS016i005p00671</a:t>
            </a:r>
            <a:endParaRPr sz="1200">
              <a:solidFill>
                <a:schemeClr val="dk1"/>
              </a:solidFill>
              <a:latin typeface="Calibri"/>
              <a:ea typeface="Calibri"/>
              <a:cs typeface="Calibri"/>
              <a:sym typeface="Calibri"/>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Houze, R. A., Jr. (2012), Orographic effects on precipitating clouds, </a:t>
            </a:r>
            <a:r>
              <a:rPr b="0" i="1" lang="en-US" sz="1200">
                <a:solidFill>
                  <a:srgbClr val="000000"/>
                </a:solidFill>
                <a:latin typeface="Calibri"/>
                <a:ea typeface="Calibri"/>
                <a:cs typeface="Calibri"/>
                <a:sym typeface="Calibri"/>
              </a:rPr>
              <a:t>Rev. Geophys</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50</a:t>
            </a:r>
            <a:r>
              <a:rPr b="0" lang="en-US" sz="1200">
                <a:solidFill>
                  <a:srgbClr val="000000"/>
                </a:solidFill>
                <a:latin typeface="Calibri"/>
                <a:ea typeface="Calibri"/>
                <a:cs typeface="Calibri"/>
                <a:sym typeface="Calibri"/>
              </a:rPr>
              <a:t>, RG1001,</a:t>
            </a:r>
            <a:r>
              <a:rPr lang="en-US" sz="1200">
                <a:solidFill>
                  <a:srgbClr val="000000"/>
                </a:solidFill>
                <a:latin typeface="Calibri"/>
                <a:ea typeface="Calibri"/>
                <a:cs typeface="Calibri"/>
                <a:sym typeface="Calibri"/>
              </a:rPr>
              <a:t> </a:t>
            </a:r>
            <a:r>
              <a:rPr b="0" lang="en-US" sz="1200">
                <a:solidFill>
                  <a:srgbClr val="000000"/>
                </a:solidFill>
                <a:latin typeface="Calibri"/>
                <a:ea typeface="Calibri"/>
                <a:cs typeface="Calibri"/>
                <a:sym typeface="Calibri"/>
              </a:rPr>
              <a:t>doi:10.1029/2011RG000365</a:t>
            </a:r>
            <a:endParaRPr sz="1200">
              <a:solidFill>
                <a:schemeClr val="dk1"/>
              </a:solidFill>
              <a:latin typeface="Calibri"/>
              <a:ea typeface="Calibri"/>
              <a:cs typeface="Calibri"/>
              <a:sym typeface="Calibri"/>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Houze, R. A., Jr., and P. V. Hobbs (1982), Organization and structure of precipitating cloud systems</a:t>
            </a:r>
            <a:r>
              <a:rPr b="0" i="1" lang="en-US" sz="1200">
                <a:solidFill>
                  <a:srgbClr val="000000"/>
                </a:solidFill>
                <a:latin typeface="Calibri"/>
                <a:ea typeface="Calibri"/>
                <a:cs typeface="Calibri"/>
                <a:sym typeface="Calibri"/>
              </a:rPr>
              <a:t>, Adv. Geophys</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24</a:t>
            </a:r>
            <a:r>
              <a:rPr b="0" lang="en-US" sz="1200">
                <a:solidFill>
                  <a:srgbClr val="000000"/>
                </a:solidFill>
                <a:latin typeface="Calibri"/>
                <a:ea typeface="Calibri"/>
                <a:cs typeface="Calibri"/>
                <a:sym typeface="Calibri"/>
              </a:rPr>
              <a:t>, 225–315, doi:10.1016/S0065-2687(08)60521-X</a:t>
            </a:r>
            <a:endParaRPr sz="1200">
              <a:solidFill>
                <a:schemeClr val="dk1"/>
              </a:solidFill>
              <a:latin typeface="Calibri"/>
              <a:ea typeface="Calibri"/>
              <a:cs typeface="Calibri"/>
              <a:sym typeface="Calibri"/>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Houze, R. A., Jr., and S. Medina (2005), Turbulence as a mechanism for orographic precipitation enhancement, </a:t>
            </a:r>
            <a:r>
              <a:rPr b="0" i="1" lang="en-US" sz="1200">
                <a:solidFill>
                  <a:srgbClr val="000000"/>
                </a:solidFill>
                <a:latin typeface="Calibri"/>
                <a:ea typeface="Calibri"/>
                <a:cs typeface="Calibri"/>
                <a:sym typeface="Calibri"/>
              </a:rPr>
              <a:t>J. Atmos. Sci., </a:t>
            </a:r>
            <a:r>
              <a:rPr b="1" lang="en-US" sz="1200">
                <a:solidFill>
                  <a:srgbClr val="000000"/>
                </a:solidFill>
                <a:latin typeface="Calibri"/>
                <a:ea typeface="Calibri"/>
                <a:cs typeface="Calibri"/>
                <a:sym typeface="Calibri"/>
              </a:rPr>
              <a:t>62</a:t>
            </a:r>
            <a:r>
              <a:rPr b="0" lang="en-US" sz="1200">
                <a:solidFill>
                  <a:srgbClr val="000000"/>
                </a:solidFill>
                <a:latin typeface="Calibri"/>
                <a:ea typeface="Calibri"/>
                <a:cs typeface="Calibri"/>
                <a:sym typeface="Calibri"/>
              </a:rPr>
              <a:t>, 3599–3623, doi:10.1175/JAS3555.1</a:t>
            </a:r>
            <a:endParaRPr/>
          </a:p>
          <a:p>
            <a:pPr indent="0" lvl="0" marL="0" marR="0" rtl="0" algn="l">
              <a:spcBef>
                <a:spcPts val="600"/>
              </a:spcBef>
              <a:spcAft>
                <a:spcPts val="0"/>
              </a:spcAft>
              <a:buNone/>
            </a:pPr>
            <a:r>
              <a:rPr lang="en-US" sz="1200">
                <a:solidFill>
                  <a:schemeClr val="dk1"/>
                </a:solidFill>
                <a:latin typeface="Calibri"/>
                <a:ea typeface="Calibri"/>
                <a:cs typeface="Calibri"/>
                <a:sym typeface="Calibri"/>
              </a:rPr>
              <a:t>Kingsmill, D. E., P. O. G. Persson, S. Haimov, and M. D. Shupe, 2016: Mountain waves and orographic precipitation in a northern Colorado winter storm.  </a:t>
            </a:r>
            <a:r>
              <a:rPr i="1" lang="en-US" sz="1200">
                <a:solidFill>
                  <a:schemeClr val="dk1"/>
                </a:solidFill>
                <a:latin typeface="Calibri"/>
                <a:ea typeface="Calibri"/>
                <a:cs typeface="Calibri"/>
                <a:sym typeface="Calibri"/>
              </a:rPr>
              <a:t>Q. J. R. Meteor. Soc.</a:t>
            </a:r>
            <a:r>
              <a:rPr lang="en-US" sz="1200">
                <a:solidFill>
                  <a:schemeClr val="dk1"/>
                </a:solidFill>
                <a:latin typeface="Calibri"/>
                <a:ea typeface="Calibri"/>
                <a:cs typeface="Calibri"/>
                <a:sym typeface="Calibri"/>
              </a:rPr>
              <a:t>, 836-853. DOI:10.1002/qj.2685 </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Matejka, T. J., R. A. Houze Jr., and P. V. Hobbs (1980), Microphysics and dynamics of clouds associated with mesoscale rainbands in extratropical cyclones, </a:t>
            </a:r>
            <a:r>
              <a:rPr b="0" i="1" lang="en-US" sz="1200">
                <a:solidFill>
                  <a:srgbClr val="000000"/>
                </a:solidFill>
                <a:latin typeface="Calibri"/>
                <a:ea typeface="Calibri"/>
                <a:cs typeface="Calibri"/>
                <a:sym typeface="Calibri"/>
              </a:rPr>
              <a:t>Q. J. R. Meteorol. Soc.</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106</a:t>
            </a:r>
            <a:r>
              <a:rPr b="0" lang="en-US" sz="1200">
                <a:solidFill>
                  <a:srgbClr val="000000"/>
                </a:solidFill>
                <a:latin typeface="Calibri"/>
                <a:ea typeface="Calibri"/>
                <a:cs typeface="Calibri"/>
                <a:sym typeface="Calibri"/>
              </a:rPr>
              <a:t>, 29–56, doi:10.1002/qj.49710644704.</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Medina, S., and R. A. Houze Jr. (2003), Air motions and precipitation growth in alpine storms, </a:t>
            </a:r>
            <a:r>
              <a:rPr b="0" i="1" lang="en-US" sz="1200">
                <a:solidFill>
                  <a:srgbClr val="000000"/>
                </a:solidFill>
                <a:latin typeface="Calibri"/>
                <a:ea typeface="Calibri"/>
                <a:cs typeface="Calibri"/>
                <a:sym typeface="Calibri"/>
              </a:rPr>
              <a:t>Q. J. R. Meteorol. Soc</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129</a:t>
            </a:r>
            <a:r>
              <a:rPr b="0" lang="en-US" sz="1200">
                <a:solidFill>
                  <a:srgbClr val="000000"/>
                </a:solidFill>
                <a:latin typeface="Calibri"/>
                <a:ea typeface="Calibri"/>
                <a:cs typeface="Calibri"/>
                <a:sym typeface="Calibri"/>
              </a:rPr>
              <a:t>, 345–371, doi:10.1256/qj.02.13.</a:t>
            </a:r>
            <a:endParaRPr/>
          </a:p>
          <a:p>
            <a:pPr indent="0" lvl="0" marL="0" marR="0" rtl="0" algn="l">
              <a:spcBef>
                <a:spcPts val="600"/>
              </a:spcBef>
              <a:spcAft>
                <a:spcPts val="0"/>
              </a:spcAft>
              <a:buNone/>
            </a:pPr>
            <a:r>
              <a:rPr b="0" lang="en-US" sz="1200">
                <a:solidFill>
                  <a:srgbClr val="000000"/>
                </a:solidFill>
                <a:latin typeface="Calibri"/>
                <a:ea typeface="Calibri"/>
                <a:cs typeface="Calibri"/>
                <a:sym typeface="Calibri"/>
              </a:rPr>
              <a:t>Neiman, P. J., F. M. Ralph, A. B. White, D. E. Kingsmill, and P. O. G. Persson (2002), The statistical relationship between upslope flow and rainfall in California’s coastal mountains: Observations during CALJET, </a:t>
            </a:r>
            <a:r>
              <a:rPr b="0" i="1" lang="en-US" sz="1200">
                <a:solidFill>
                  <a:srgbClr val="000000"/>
                </a:solidFill>
                <a:latin typeface="Calibri"/>
                <a:ea typeface="Calibri"/>
                <a:cs typeface="Calibri"/>
                <a:sym typeface="Calibri"/>
              </a:rPr>
              <a:t>Mon. Wea. Rev</a:t>
            </a:r>
            <a:r>
              <a:rPr b="0" lang="en-US" sz="12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130</a:t>
            </a:r>
            <a:r>
              <a:rPr b="0" lang="en-US" sz="1200">
                <a:solidFill>
                  <a:srgbClr val="000000"/>
                </a:solidFill>
                <a:latin typeface="Calibri"/>
                <a:ea typeface="Calibri"/>
                <a:cs typeface="Calibri"/>
                <a:sym typeface="Calibri"/>
              </a:rPr>
              <a:t>, 1468–1492, doi:10.1175/1520-0493(2002)130&lt;1468:TSRBUF&gt;2.0.CO;2</a:t>
            </a:r>
            <a:endParaRPr/>
          </a:p>
          <a:p>
            <a:pPr indent="0" lvl="0" marL="0" marR="0" rtl="0" algn="l">
              <a:spcBef>
                <a:spcPts val="600"/>
              </a:spcBef>
              <a:spcAft>
                <a:spcPts val="0"/>
              </a:spcAft>
              <a:buNone/>
            </a:pPr>
            <a:r>
              <a:rPr lang="en-US" sz="1200">
                <a:solidFill>
                  <a:schemeClr val="dk1"/>
                </a:solidFill>
                <a:latin typeface="Calibri"/>
                <a:ea typeface="Calibri"/>
                <a:cs typeface="Calibri"/>
                <a:sym typeface="Calibri"/>
              </a:rPr>
              <a:t>Siler, N., G. Roe, and D. Durran, 2013: On the dynamical causes of variability in the rain-shadow effect: A case study of the Washington Cascades. </a:t>
            </a:r>
            <a:r>
              <a:rPr i="1" lang="en-US" sz="1200">
                <a:solidFill>
                  <a:schemeClr val="dk1"/>
                </a:solidFill>
                <a:latin typeface="Calibri"/>
                <a:ea typeface="Calibri"/>
                <a:cs typeface="Calibri"/>
                <a:sym typeface="Calibri"/>
              </a:rPr>
              <a:t>J. Hydrometeor</a:t>
            </a: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14</a:t>
            </a:r>
            <a:r>
              <a:rPr lang="en-US" sz="1200">
                <a:solidFill>
                  <a:schemeClr val="dk1"/>
                </a:solidFill>
                <a:latin typeface="Calibri"/>
                <a:ea typeface="Calibri"/>
                <a:cs typeface="Calibri"/>
                <a:sym typeface="Calibri"/>
              </a:rPr>
              <a:t>, 122-139. DOI: 10.1175/JHM-D-045.1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b="0" l="0" r="0" t="49524"/>
          <a:stretch/>
        </p:blipFill>
        <p:spPr>
          <a:xfrm>
            <a:off x="689712" y="2713522"/>
            <a:ext cx="4668835" cy="3785654"/>
          </a:xfrm>
          <a:prstGeom prst="rect">
            <a:avLst/>
          </a:prstGeom>
          <a:noFill/>
          <a:ln>
            <a:noFill/>
          </a:ln>
        </p:spPr>
      </p:pic>
      <p:sp>
        <p:nvSpPr>
          <p:cNvPr id="126" name="Google Shape;126;p3"/>
          <p:cNvSpPr txBox="1"/>
          <p:nvPr/>
        </p:nvSpPr>
        <p:spPr>
          <a:xfrm>
            <a:off x="2705540" y="349096"/>
            <a:ext cx="412920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CC"/>
                </a:solidFill>
                <a:latin typeface="Calibri"/>
                <a:ea typeface="Calibri"/>
                <a:cs typeface="Calibri"/>
                <a:sym typeface="Calibri"/>
              </a:rPr>
              <a:t>Measurement Sites/Dec 15, 2010 Flight tracks</a:t>
            </a:r>
            <a:endParaRPr/>
          </a:p>
        </p:txBody>
      </p:sp>
      <p:sp>
        <p:nvSpPr>
          <p:cNvPr id="127" name="Google Shape;127;p3"/>
          <p:cNvSpPr txBox="1"/>
          <p:nvPr/>
        </p:nvSpPr>
        <p:spPr>
          <a:xfrm>
            <a:off x="5375269" y="3243596"/>
            <a:ext cx="156331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FF0000"/>
                </a:solidFill>
                <a:latin typeface="Calibri"/>
                <a:ea typeface="Calibri"/>
                <a:cs typeface="Calibri"/>
                <a:sym typeface="Calibri"/>
              </a:rPr>
              <a:t>1644</a:t>
            </a:r>
            <a:r>
              <a:rPr lang="en-US" sz="1200">
                <a:solidFill>
                  <a:schemeClr val="dk1"/>
                </a:solidFill>
                <a:latin typeface="Calibri"/>
                <a:ea typeface="Calibri"/>
                <a:cs typeface="Calibri"/>
                <a:sym typeface="Calibri"/>
              </a:rPr>
              <a:t>, </a:t>
            </a:r>
            <a:r>
              <a:rPr lang="en-US" sz="1200">
                <a:solidFill>
                  <a:srgbClr val="0000CC"/>
                </a:solidFill>
                <a:latin typeface="Calibri"/>
                <a:ea typeface="Calibri"/>
                <a:cs typeface="Calibri"/>
                <a:sym typeface="Calibri"/>
              </a:rPr>
              <a:t>1829</a:t>
            </a: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1846 UTC</a:t>
            </a:r>
            <a:endParaRPr/>
          </a:p>
        </p:txBody>
      </p:sp>
      <p:sp>
        <p:nvSpPr>
          <p:cNvPr id="128" name="Google Shape;128;p3"/>
          <p:cNvSpPr txBox="1"/>
          <p:nvPr/>
        </p:nvSpPr>
        <p:spPr>
          <a:xfrm>
            <a:off x="5375269" y="3767570"/>
            <a:ext cx="127470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CC"/>
                </a:solidFill>
                <a:latin typeface="Calibri"/>
                <a:ea typeface="Calibri"/>
                <a:cs typeface="Calibri"/>
                <a:sym typeface="Calibri"/>
              </a:rPr>
              <a:t>1653</a:t>
            </a: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1819</a:t>
            </a:r>
            <a:r>
              <a:rPr lang="en-US" sz="1200">
                <a:solidFill>
                  <a:schemeClr val="dk1"/>
                </a:solidFill>
                <a:latin typeface="Calibri"/>
                <a:ea typeface="Calibri"/>
                <a:cs typeface="Calibri"/>
                <a:sym typeface="Calibri"/>
              </a:rPr>
              <a:t>, </a:t>
            </a:r>
            <a:r>
              <a:rPr lang="en-US" sz="1200">
                <a:solidFill>
                  <a:srgbClr val="0000CC"/>
                </a:solidFill>
                <a:latin typeface="Calibri"/>
                <a:ea typeface="Calibri"/>
                <a:cs typeface="Calibri"/>
                <a:sym typeface="Calibri"/>
              </a:rPr>
              <a:t>1856</a:t>
            </a:r>
            <a:endParaRPr/>
          </a:p>
        </p:txBody>
      </p:sp>
      <p:sp>
        <p:nvSpPr>
          <p:cNvPr id="129" name="Google Shape;129;p3"/>
          <p:cNvSpPr txBox="1"/>
          <p:nvPr/>
        </p:nvSpPr>
        <p:spPr>
          <a:xfrm>
            <a:off x="5375269" y="4896351"/>
            <a:ext cx="88678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CC"/>
                </a:solidFill>
                <a:latin typeface="Calibri"/>
                <a:ea typeface="Calibri"/>
                <a:cs typeface="Calibri"/>
                <a:sym typeface="Calibri"/>
              </a:rPr>
              <a:t>1717</a:t>
            </a: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1756</a:t>
            </a:r>
            <a:endParaRPr sz="1200">
              <a:solidFill>
                <a:srgbClr val="0000CC"/>
              </a:solidFill>
              <a:latin typeface="Calibri"/>
              <a:ea typeface="Calibri"/>
              <a:cs typeface="Calibri"/>
              <a:sym typeface="Calibri"/>
            </a:endParaRPr>
          </a:p>
        </p:txBody>
      </p:sp>
      <p:sp>
        <p:nvSpPr>
          <p:cNvPr id="130" name="Google Shape;130;p3"/>
          <p:cNvSpPr txBox="1"/>
          <p:nvPr/>
        </p:nvSpPr>
        <p:spPr>
          <a:xfrm>
            <a:off x="5375269" y="4321854"/>
            <a:ext cx="127470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FF0000"/>
                </a:solidFill>
                <a:latin typeface="Calibri"/>
                <a:ea typeface="Calibri"/>
                <a:cs typeface="Calibri"/>
                <a:sym typeface="Calibri"/>
              </a:rPr>
              <a:t>1707</a:t>
            </a:r>
            <a:r>
              <a:rPr lang="en-US" sz="1200">
                <a:solidFill>
                  <a:schemeClr val="dk1"/>
                </a:solidFill>
                <a:latin typeface="Calibri"/>
                <a:ea typeface="Calibri"/>
                <a:cs typeface="Calibri"/>
                <a:sym typeface="Calibri"/>
              </a:rPr>
              <a:t>, </a:t>
            </a:r>
            <a:r>
              <a:rPr lang="en-US" sz="1200">
                <a:solidFill>
                  <a:srgbClr val="0000CC"/>
                </a:solidFill>
                <a:latin typeface="Calibri"/>
                <a:ea typeface="Calibri"/>
                <a:cs typeface="Calibri"/>
                <a:sym typeface="Calibri"/>
              </a:rPr>
              <a:t>1806</a:t>
            </a: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1910</a:t>
            </a:r>
            <a:endParaRPr/>
          </a:p>
        </p:txBody>
      </p:sp>
      <p:sp>
        <p:nvSpPr>
          <p:cNvPr id="131" name="Google Shape;131;p3"/>
          <p:cNvSpPr txBox="1"/>
          <p:nvPr/>
        </p:nvSpPr>
        <p:spPr>
          <a:xfrm>
            <a:off x="5358547" y="5442047"/>
            <a:ext cx="88678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FF0000"/>
                </a:solidFill>
                <a:latin typeface="Calibri"/>
                <a:ea typeface="Calibri"/>
                <a:cs typeface="Calibri"/>
                <a:sym typeface="Calibri"/>
              </a:rPr>
              <a:t>1730</a:t>
            </a:r>
            <a:r>
              <a:rPr lang="en-US" sz="1200">
                <a:solidFill>
                  <a:schemeClr val="dk1"/>
                </a:solidFill>
                <a:latin typeface="Calibri"/>
                <a:ea typeface="Calibri"/>
                <a:cs typeface="Calibri"/>
                <a:sym typeface="Calibri"/>
              </a:rPr>
              <a:t>, </a:t>
            </a:r>
            <a:r>
              <a:rPr lang="en-US" sz="1200">
                <a:solidFill>
                  <a:srgbClr val="0000CC"/>
                </a:solidFill>
                <a:latin typeface="Calibri"/>
                <a:ea typeface="Calibri"/>
                <a:cs typeface="Calibri"/>
                <a:sym typeface="Calibri"/>
              </a:rPr>
              <a:t>1742</a:t>
            </a:r>
            <a:endParaRPr sz="1200">
              <a:solidFill>
                <a:srgbClr val="FF0000"/>
              </a:solidFill>
              <a:latin typeface="Calibri"/>
              <a:ea typeface="Calibri"/>
              <a:cs typeface="Calibri"/>
              <a:sym typeface="Calibri"/>
            </a:endParaRPr>
          </a:p>
        </p:txBody>
      </p:sp>
      <p:sp>
        <p:nvSpPr>
          <p:cNvPr id="132" name="Google Shape;132;p3"/>
          <p:cNvSpPr txBox="1"/>
          <p:nvPr/>
        </p:nvSpPr>
        <p:spPr>
          <a:xfrm>
            <a:off x="5468709" y="3007961"/>
            <a:ext cx="14526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6.1   5.4    4.6 km</a:t>
            </a:r>
            <a:endParaRPr/>
          </a:p>
        </p:txBody>
      </p:sp>
      <p:sp>
        <p:nvSpPr>
          <p:cNvPr id="133" name="Google Shape;133;p3"/>
          <p:cNvSpPr txBox="1"/>
          <p:nvPr/>
        </p:nvSpPr>
        <p:spPr>
          <a:xfrm>
            <a:off x="6915874" y="6499176"/>
            <a:ext cx="17546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Kingsmill et al. (2016)</a:t>
            </a:r>
            <a:endParaRPr/>
          </a:p>
        </p:txBody>
      </p:sp>
      <p:sp>
        <p:nvSpPr>
          <p:cNvPr id="134" name="Google Shape;134;p3"/>
          <p:cNvSpPr txBox="1"/>
          <p:nvPr/>
        </p:nvSpPr>
        <p:spPr>
          <a:xfrm>
            <a:off x="953719" y="12472"/>
            <a:ext cx="72365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Colorado Airborne Multiphase Cloud Study (CAMPS) (Dec 2010 - Feb 2011)</a:t>
            </a:r>
            <a:endParaRPr/>
          </a:p>
        </p:txBody>
      </p:sp>
      <p:pic>
        <p:nvPicPr>
          <p:cNvPr descr="King Air Research Aircraft" id="135" name="Google Shape;135;p3"/>
          <p:cNvPicPr preferRelativeResize="0"/>
          <p:nvPr/>
        </p:nvPicPr>
        <p:blipFill rotWithShape="1">
          <a:blip r:embed="rId4">
            <a:alphaModFix/>
          </a:blip>
          <a:srcRect b="0" l="0" r="0" t="0"/>
          <a:stretch/>
        </p:blipFill>
        <p:spPr>
          <a:xfrm>
            <a:off x="165046" y="948666"/>
            <a:ext cx="3520440" cy="1369037"/>
          </a:xfrm>
          <a:prstGeom prst="rect">
            <a:avLst/>
          </a:prstGeom>
          <a:noFill/>
          <a:ln>
            <a:noFill/>
          </a:ln>
        </p:spPr>
      </p:pic>
      <p:sp>
        <p:nvSpPr>
          <p:cNvPr id="136" name="Google Shape;136;p3"/>
          <p:cNvSpPr txBox="1"/>
          <p:nvPr/>
        </p:nvSpPr>
        <p:spPr>
          <a:xfrm>
            <a:off x="3724045" y="993496"/>
            <a:ext cx="250401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rPr>
              <a:t>U Wyoming King Air Aircraft</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W-band Doppler tail radar</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microphysics probes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basic met measurements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gust probe</a:t>
            </a:r>
            <a:endParaRPr/>
          </a:p>
        </p:txBody>
      </p:sp>
      <p:sp>
        <p:nvSpPr>
          <p:cNvPr id="137" name="Google Shape;137;p3"/>
          <p:cNvSpPr txBox="1"/>
          <p:nvPr/>
        </p:nvSpPr>
        <p:spPr>
          <a:xfrm>
            <a:off x="5375269" y="2484741"/>
            <a:ext cx="23438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u="sng">
                <a:solidFill>
                  <a:srgbClr val="FF0000"/>
                </a:solidFill>
                <a:latin typeface="Calibri"/>
                <a:ea typeface="Calibri"/>
                <a:cs typeface="Calibri"/>
                <a:sym typeface="Calibri"/>
              </a:rPr>
              <a:t>Dec 15, 2010 </a:t>
            </a:r>
            <a:br>
              <a:rPr b="1" lang="en-US" sz="1400" u="sng">
                <a:solidFill>
                  <a:srgbClr val="FF0000"/>
                </a:solidFill>
                <a:latin typeface="Calibri"/>
                <a:ea typeface="Calibri"/>
                <a:cs typeface="Calibri"/>
                <a:sym typeface="Calibri"/>
              </a:rPr>
            </a:br>
            <a:r>
              <a:rPr b="1" lang="en-US" sz="1400" u="sng">
                <a:solidFill>
                  <a:srgbClr val="FF0000"/>
                </a:solidFill>
                <a:latin typeface="Calibri"/>
                <a:ea typeface="Calibri"/>
                <a:cs typeface="Calibri"/>
                <a:sym typeface="Calibri"/>
              </a:rPr>
              <a:t>13 flight legs; 1644-1924 UTC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nvSpPr>
        <p:spPr>
          <a:xfrm>
            <a:off x="2950735" y="-44489"/>
            <a:ext cx="4410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Calibri"/>
                <a:ea typeface="Calibri"/>
                <a:cs typeface="Calibri"/>
                <a:sym typeface="Calibri"/>
              </a:rPr>
              <a:t>Dec 15, 2010 Synoptic Conditions</a:t>
            </a:r>
            <a:endParaRPr/>
          </a:p>
        </p:txBody>
      </p:sp>
      <p:pic>
        <p:nvPicPr>
          <p:cNvPr id="143" name="Google Shape;143;p4"/>
          <p:cNvPicPr preferRelativeResize="0"/>
          <p:nvPr/>
        </p:nvPicPr>
        <p:blipFill rotWithShape="1">
          <a:blip r:embed="rId3">
            <a:alphaModFix/>
          </a:blip>
          <a:srcRect b="0" l="66321" r="0" t="52332"/>
          <a:stretch/>
        </p:blipFill>
        <p:spPr>
          <a:xfrm>
            <a:off x="1180021" y="3207177"/>
            <a:ext cx="3259777" cy="2543406"/>
          </a:xfrm>
          <a:prstGeom prst="rect">
            <a:avLst/>
          </a:prstGeom>
          <a:noFill/>
          <a:ln>
            <a:noFill/>
          </a:ln>
        </p:spPr>
      </p:pic>
      <p:pic>
        <p:nvPicPr>
          <p:cNvPr id="144" name="Google Shape;144;p4"/>
          <p:cNvPicPr preferRelativeResize="0"/>
          <p:nvPr/>
        </p:nvPicPr>
        <p:blipFill rotWithShape="1">
          <a:blip r:embed="rId3">
            <a:alphaModFix/>
          </a:blip>
          <a:srcRect b="50296" l="1925" r="66147" t="0"/>
          <a:stretch/>
        </p:blipFill>
        <p:spPr>
          <a:xfrm>
            <a:off x="4926072" y="281747"/>
            <a:ext cx="3162551" cy="2678665"/>
          </a:xfrm>
          <a:prstGeom prst="rect">
            <a:avLst/>
          </a:prstGeom>
          <a:noFill/>
          <a:ln>
            <a:noFill/>
          </a:ln>
        </p:spPr>
      </p:pic>
      <p:pic>
        <p:nvPicPr>
          <p:cNvPr id="145" name="Google Shape;145;p4"/>
          <p:cNvPicPr preferRelativeResize="0"/>
          <p:nvPr/>
        </p:nvPicPr>
        <p:blipFill rotWithShape="1">
          <a:blip r:embed="rId3">
            <a:alphaModFix/>
          </a:blip>
          <a:srcRect b="49032" l="66321" r="0" t="0"/>
          <a:stretch/>
        </p:blipFill>
        <p:spPr>
          <a:xfrm>
            <a:off x="1229056" y="301399"/>
            <a:ext cx="3210742" cy="2678665"/>
          </a:xfrm>
          <a:prstGeom prst="rect">
            <a:avLst/>
          </a:prstGeom>
          <a:noFill/>
          <a:ln>
            <a:noFill/>
          </a:ln>
        </p:spPr>
      </p:pic>
      <p:pic>
        <p:nvPicPr>
          <p:cNvPr id="146" name="Google Shape;146;p4"/>
          <p:cNvPicPr preferRelativeResize="0"/>
          <p:nvPr/>
        </p:nvPicPr>
        <p:blipFill rotWithShape="1">
          <a:blip r:embed="rId3">
            <a:alphaModFix/>
          </a:blip>
          <a:srcRect b="0" l="1750" r="66147" t="52332"/>
          <a:stretch/>
        </p:blipFill>
        <p:spPr>
          <a:xfrm>
            <a:off x="4909303" y="3184903"/>
            <a:ext cx="3162551" cy="2588700"/>
          </a:xfrm>
          <a:prstGeom prst="rect">
            <a:avLst/>
          </a:prstGeom>
          <a:noFill/>
          <a:ln>
            <a:noFill/>
          </a:ln>
        </p:spPr>
      </p:pic>
      <p:sp>
        <p:nvSpPr>
          <p:cNvPr id="147" name="Google Shape;147;p4"/>
          <p:cNvSpPr txBox="1"/>
          <p:nvPr/>
        </p:nvSpPr>
        <p:spPr>
          <a:xfrm>
            <a:off x="7264364" y="6560429"/>
            <a:ext cx="17546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Kingsmill et al. (2016)</a:t>
            </a:r>
            <a:endParaRPr/>
          </a:p>
        </p:txBody>
      </p:sp>
      <p:sp>
        <p:nvSpPr>
          <p:cNvPr id="148" name="Google Shape;148;p4"/>
          <p:cNvSpPr txBox="1"/>
          <p:nvPr/>
        </p:nvSpPr>
        <p:spPr>
          <a:xfrm rot="-5400000">
            <a:off x="-280165" y="1694328"/>
            <a:ext cx="21628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12 UTC 15 December</a:t>
            </a:r>
            <a:endParaRPr/>
          </a:p>
        </p:txBody>
      </p:sp>
      <p:sp>
        <p:nvSpPr>
          <p:cNvPr id="149" name="Google Shape;149;p4"/>
          <p:cNvSpPr txBox="1"/>
          <p:nvPr/>
        </p:nvSpPr>
        <p:spPr>
          <a:xfrm rot="-5400000">
            <a:off x="-338650" y="4169892"/>
            <a:ext cx="21737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00 UTC 16 December</a:t>
            </a:r>
            <a:endParaRPr/>
          </a:p>
        </p:txBody>
      </p:sp>
      <p:sp>
        <p:nvSpPr>
          <p:cNvPr id="150" name="Google Shape;150;p4"/>
          <p:cNvSpPr txBox="1"/>
          <p:nvPr/>
        </p:nvSpPr>
        <p:spPr>
          <a:xfrm>
            <a:off x="76724" y="5773603"/>
            <a:ext cx="878195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cooling occurring over Park Range during aircraft flights 16-20 UTC (passage of cold front)</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airflow aloft changing from ~ 255° to ~270°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location/period consistent with wide cold-frontal rainband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5"/>
          <p:cNvPicPr preferRelativeResize="0"/>
          <p:nvPr/>
        </p:nvPicPr>
        <p:blipFill rotWithShape="1">
          <a:blip r:embed="rId3">
            <a:alphaModFix/>
          </a:blip>
          <a:srcRect b="0" l="0" r="0" t="0"/>
          <a:stretch/>
        </p:blipFill>
        <p:spPr>
          <a:xfrm>
            <a:off x="197069" y="38858"/>
            <a:ext cx="5436822" cy="3101777"/>
          </a:xfrm>
          <a:prstGeom prst="rect">
            <a:avLst/>
          </a:prstGeom>
          <a:noFill/>
          <a:ln>
            <a:noFill/>
          </a:ln>
        </p:spPr>
      </p:pic>
      <p:sp>
        <p:nvSpPr>
          <p:cNvPr id="156" name="Google Shape;156;p5"/>
          <p:cNvSpPr txBox="1"/>
          <p:nvPr/>
        </p:nvSpPr>
        <p:spPr>
          <a:xfrm>
            <a:off x="5669363" y="0"/>
            <a:ext cx="2877207"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u="sng">
                <a:solidFill>
                  <a:schemeClr val="dk1"/>
                </a:solidFill>
                <a:latin typeface="Calibri"/>
                <a:ea typeface="Calibri"/>
                <a:cs typeface="Calibri"/>
                <a:sym typeface="Calibri"/>
              </a:rPr>
              <a:t>Surface observations </a:t>
            </a:r>
            <a:br>
              <a:rPr b="1"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upwind of Park Range (</a:t>
            </a:r>
            <a:r>
              <a:rPr lang="en-US" sz="1400">
                <a:solidFill>
                  <a:srgbClr val="FF0000"/>
                </a:solidFill>
                <a:latin typeface="Calibri"/>
                <a:ea typeface="Calibri"/>
                <a:cs typeface="Calibri"/>
                <a:sym typeface="Calibri"/>
              </a:rPr>
              <a:t>Steamboat Springs; SBS; 2.1 km MSL</a:t>
            </a:r>
            <a:r>
              <a:rPr lang="en-US" sz="1400">
                <a:solidFill>
                  <a:schemeClr val="dk1"/>
                </a:solidFill>
                <a:latin typeface="Calibri"/>
                <a:ea typeface="Calibri"/>
                <a:cs typeface="Calibri"/>
                <a:sym typeface="Calibri"/>
              </a:rPr>
              <a:t>) and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at its upper slope (</a:t>
            </a:r>
            <a:r>
              <a:rPr lang="en-US" sz="1400">
                <a:solidFill>
                  <a:srgbClr val="0000CC"/>
                </a:solidFill>
                <a:latin typeface="Calibri"/>
                <a:ea typeface="Calibri"/>
                <a:cs typeface="Calibri"/>
                <a:sym typeface="Calibri"/>
              </a:rPr>
              <a:t>Storm Peak Lab; SPL; 3.2 km MSL</a:t>
            </a:r>
            <a:r>
              <a:rPr lang="en-US" sz="1400">
                <a:solidFill>
                  <a:schemeClr val="dk1"/>
                </a:solidFill>
                <a:latin typeface="Calibri"/>
                <a:ea typeface="Calibri"/>
                <a:cs typeface="Calibri"/>
                <a:sym typeface="Calibri"/>
              </a:rPr>
              <a:t>)</a:t>
            </a:r>
            <a:endParaRPr/>
          </a:p>
        </p:txBody>
      </p:sp>
      <p:pic>
        <p:nvPicPr>
          <p:cNvPr id="157" name="Google Shape;157;p5"/>
          <p:cNvPicPr preferRelativeResize="0"/>
          <p:nvPr/>
        </p:nvPicPr>
        <p:blipFill rotWithShape="1">
          <a:blip r:embed="rId4">
            <a:alphaModFix/>
          </a:blip>
          <a:srcRect b="0" l="0" r="0" t="0"/>
          <a:stretch/>
        </p:blipFill>
        <p:spPr>
          <a:xfrm>
            <a:off x="137922" y="3246175"/>
            <a:ext cx="5495969" cy="3572967"/>
          </a:xfrm>
          <a:prstGeom prst="rect">
            <a:avLst/>
          </a:prstGeom>
          <a:noFill/>
          <a:ln>
            <a:noFill/>
          </a:ln>
        </p:spPr>
      </p:pic>
      <p:sp>
        <p:nvSpPr>
          <p:cNvPr id="158" name="Google Shape;158;p5"/>
          <p:cNvSpPr/>
          <p:nvPr/>
        </p:nvSpPr>
        <p:spPr>
          <a:xfrm>
            <a:off x="1056552" y="5433060"/>
            <a:ext cx="259080" cy="762000"/>
          </a:xfrm>
          <a:prstGeom prst="ellipse">
            <a:avLst/>
          </a:prstGeom>
          <a:noFill/>
          <a:ln cap="flat" cmpd="sng" w="12700">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5"/>
          <p:cNvSpPr txBox="1"/>
          <p:nvPr/>
        </p:nvSpPr>
        <p:spPr>
          <a:xfrm>
            <a:off x="5600259" y="1172024"/>
            <a:ext cx="3543742"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snow starts at same time at both, but ends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2 h later at SPL</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intensity greater at SPL; little snowfall at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SBS 17-18 UTC</a:t>
            </a:r>
            <a:br>
              <a:rPr lang="en-US" sz="1400">
                <a:solidFill>
                  <a:schemeClr val="dk1"/>
                </a:solidFill>
                <a:latin typeface="Calibri"/>
                <a:ea typeface="Calibri"/>
                <a:cs typeface="Calibri"/>
                <a:sym typeface="Calibri"/>
              </a:rPr>
            </a:br>
            <a:r>
              <a:rPr b="1" lang="en-US" sz="1400">
                <a:solidFill>
                  <a:srgbClr val="FF0000"/>
                </a:solidFill>
                <a:latin typeface="Calibri"/>
                <a:ea typeface="Calibri"/>
                <a:cs typeface="Calibri"/>
                <a:sym typeface="Calibri"/>
              </a:rPr>
              <a:t>- 3X as much snow fell at SPL as at SBS</a:t>
            </a:r>
            <a:br>
              <a:rPr lang="en-US" sz="1400">
                <a:solidFill>
                  <a:schemeClr val="dk1"/>
                </a:solidFill>
                <a:latin typeface="Calibri"/>
                <a:ea typeface="Calibri"/>
                <a:cs typeface="Calibri"/>
                <a:sym typeface="Calibri"/>
              </a:rPr>
            </a:br>
            <a:r>
              <a:rPr b="1" lang="en-US" sz="1400">
                <a:solidFill>
                  <a:srgbClr val="FF0000"/>
                </a:solidFill>
                <a:latin typeface="Calibri"/>
                <a:ea typeface="Calibri"/>
                <a:cs typeface="Calibri"/>
                <a:sym typeface="Calibri"/>
              </a:rPr>
              <a:t>- T decreases with time at both</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saturated at SPL throughout; only early at SBS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winds stronger at SPL early &amp; late</a:t>
            </a:r>
            <a:br>
              <a:rPr lang="en-US" sz="1400">
                <a:solidFill>
                  <a:schemeClr val="dk1"/>
                </a:solidFill>
                <a:latin typeface="Calibri"/>
                <a:ea typeface="Calibri"/>
                <a:cs typeface="Calibri"/>
                <a:sym typeface="Calibri"/>
              </a:rPr>
            </a:br>
            <a:r>
              <a:rPr b="1" lang="en-US" sz="1400">
                <a:solidFill>
                  <a:srgbClr val="FF0000"/>
                </a:solidFill>
                <a:latin typeface="Calibri"/>
                <a:ea typeface="Calibri"/>
                <a:cs typeface="Calibri"/>
                <a:sym typeface="Calibri"/>
              </a:rPr>
              <a:t>- SBS winds easterly 1730-1900 UTC</a:t>
            </a:r>
            <a:endParaRPr/>
          </a:p>
        </p:txBody>
      </p:sp>
      <p:sp>
        <p:nvSpPr>
          <p:cNvPr id="160" name="Google Shape;160;p5"/>
          <p:cNvSpPr txBox="1"/>
          <p:nvPr/>
        </p:nvSpPr>
        <p:spPr>
          <a:xfrm>
            <a:off x="5605004" y="3748484"/>
            <a:ext cx="367536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steady cooling from sfc to 8 km</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drying aloft, above 7 km at 19 UTC</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potential instability 4.5-7.0 km at 19 UTC</a:t>
            </a:r>
            <a:endParaRPr/>
          </a:p>
        </p:txBody>
      </p:sp>
      <p:sp>
        <p:nvSpPr>
          <p:cNvPr id="161" name="Google Shape;161;p5"/>
          <p:cNvSpPr txBox="1"/>
          <p:nvPr/>
        </p:nvSpPr>
        <p:spPr>
          <a:xfrm>
            <a:off x="5729869" y="3500763"/>
            <a:ext cx="1452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u="sng">
                <a:solidFill>
                  <a:schemeClr val="dk1"/>
                </a:solidFill>
                <a:latin typeface="Calibri"/>
                <a:ea typeface="Calibri"/>
                <a:cs typeface="Calibri"/>
                <a:sym typeface="Calibri"/>
              </a:rPr>
              <a:t>Soundings at SBS</a:t>
            </a:r>
            <a:endParaRPr/>
          </a:p>
        </p:txBody>
      </p:sp>
      <p:sp>
        <p:nvSpPr>
          <p:cNvPr id="162" name="Google Shape;162;p5"/>
          <p:cNvSpPr txBox="1"/>
          <p:nvPr/>
        </p:nvSpPr>
        <p:spPr>
          <a:xfrm>
            <a:off x="6915874" y="6499176"/>
            <a:ext cx="17546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Kingsmill et al. (2016)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nvSpPr>
        <p:spPr>
          <a:xfrm>
            <a:off x="5144325" y="4465"/>
            <a:ext cx="346556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CC"/>
                </a:solidFill>
                <a:latin typeface="Calibri"/>
                <a:ea typeface="Calibri"/>
                <a:cs typeface="Calibri"/>
                <a:sym typeface="Calibri"/>
              </a:rPr>
              <a:t>Radar data from transects 1,3,5</a:t>
            </a:r>
            <a:br>
              <a:rPr lang="en-US" sz="2000">
                <a:solidFill>
                  <a:srgbClr val="0000CC"/>
                </a:solidFill>
                <a:latin typeface="Calibri"/>
                <a:ea typeface="Calibri"/>
                <a:cs typeface="Calibri"/>
                <a:sym typeface="Calibri"/>
              </a:rPr>
            </a:br>
            <a:r>
              <a:rPr lang="en-US" sz="2000">
                <a:solidFill>
                  <a:srgbClr val="0000CC"/>
                </a:solidFill>
                <a:latin typeface="Calibri"/>
                <a:ea typeface="Calibri"/>
                <a:cs typeface="Calibri"/>
                <a:sym typeface="Calibri"/>
              </a:rPr>
              <a:t>- within 53 min period (spatial </a:t>
            </a:r>
            <a:br>
              <a:rPr lang="en-US" sz="2000">
                <a:solidFill>
                  <a:srgbClr val="0000CC"/>
                </a:solidFill>
                <a:latin typeface="Calibri"/>
                <a:ea typeface="Calibri"/>
                <a:cs typeface="Calibri"/>
                <a:sym typeface="Calibri"/>
              </a:rPr>
            </a:br>
            <a:r>
              <a:rPr lang="en-US" sz="2000">
                <a:solidFill>
                  <a:srgbClr val="0000CC"/>
                </a:solidFill>
                <a:latin typeface="Calibri"/>
                <a:ea typeface="Calibri"/>
                <a:cs typeface="Calibri"/>
                <a:sym typeface="Calibri"/>
              </a:rPr>
              <a:t>  variability?)</a:t>
            </a:r>
            <a:endParaRPr/>
          </a:p>
        </p:txBody>
      </p:sp>
      <p:sp>
        <p:nvSpPr>
          <p:cNvPr id="168" name="Google Shape;168;p6"/>
          <p:cNvSpPr txBox="1"/>
          <p:nvPr/>
        </p:nvSpPr>
        <p:spPr>
          <a:xfrm>
            <a:off x="5144325" y="1128333"/>
            <a:ext cx="4093365"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terrain profiles differ in upwind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topography &amp; escarpment slope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enhanced reflectivity on upwind slopes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or peaks, even for small terrain peaks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small-scale upper-level generating cells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evident for all legs; precipitation growth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below flight level decreases N to 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w fields very different between legs;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the more gradual slope produces larger-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scale updraft; steep escarpment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produces strong, narrow updraft; many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small peaks have obvious updrafts;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downdraft to lee of main peak only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consistent feature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shear layers &amp; mountain waves vary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from leg to leg</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velocity variance (turbulence) varies in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magnitude &amp; location from leg to leg</a:t>
            </a:r>
            <a:endParaRPr/>
          </a:p>
        </p:txBody>
      </p:sp>
      <p:pic>
        <p:nvPicPr>
          <p:cNvPr id="169" name="Google Shape;169;p6"/>
          <p:cNvPicPr preferRelativeResize="0"/>
          <p:nvPr/>
        </p:nvPicPr>
        <p:blipFill rotWithShape="1">
          <a:blip r:embed="rId3">
            <a:alphaModFix/>
          </a:blip>
          <a:srcRect b="0" l="0" r="0" t="0"/>
          <a:stretch/>
        </p:blipFill>
        <p:spPr>
          <a:xfrm>
            <a:off x="103438" y="48127"/>
            <a:ext cx="5040887" cy="6785810"/>
          </a:xfrm>
          <a:prstGeom prst="rect">
            <a:avLst/>
          </a:prstGeom>
          <a:noFill/>
          <a:ln>
            <a:noFill/>
          </a:ln>
        </p:spPr>
      </p:pic>
      <p:sp>
        <p:nvSpPr>
          <p:cNvPr id="170" name="Google Shape;170;p6"/>
          <p:cNvSpPr txBox="1"/>
          <p:nvPr/>
        </p:nvSpPr>
        <p:spPr>
          <a:xfrm>
            <a:off x="6915874" y="6499176"/>
            <a:ext cx="17546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Kingsmill et al. (2016)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nvSpPr>
        <p:spPr>
          <a:xfrm>
            <a:off x="5037083" y="54938"/>
            <a:ext cx="400731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CC"/>
                </a:solidFill>
                <a:latin typeface="Calibri"/>
                <a:ea typeface="Calibri"/>
                <a:cs typeface="Calibri"/>
                <a:sym typeface="Calibri"/>
              </a:rPr>
              <a:t>~2 hr temporal evolution: </a:t>
            </a:r>
            <a:br>
              <a:rPr lang="en-US" sz="2400">
                <a:solidFill>
                  <a:srgbClr val="0000CC"/>
                </a:solidFill>
                <a:latin typeface="Calibri"/>
                <a:ea typeface="Calibri"/>
                <a:cs typeface="Calibri"/>
                <a:sym typeface="Calibri"/>
              </a:rPr>
            </a:br>
            <a:r>
              <a:rPr lang="en-US" sz="2400">
                <a:solidFill>
                  <a:srgbClr val="0000CC"/>
                </a:solidFill>
                <a:latin typeface="Calibri"/>
                <a:ea typeface="Calibri"/>
                <a:cs typeface="Calibri"/>
                <a:sym typeface="Calibri"/>
              </a:rPr>
              <a:t>Changes between Legs 3, 8, 13</a:t>
            </a:r>
            <a:endParaRPr/>
          </a:p>
        </p:txBody>
      </p:sp>
      <p:sp>
        <p:nvSpPr>
          <p:cNvPr id="176" name="Google Shape;176;p7"/>
          <p:cNvSpPr txBox="1"/>
          <p:nvPr/>
        </p:nvSpPr>
        <p:spPr>
          <a:xfrm>
            <a:off x="5144325" y="1128333"/>
            <a:ext cx="399967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enhanced reflectivity on upwind slopes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or peaks, even for small terrain peaks</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upper-level generating cells evident for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all legs but vertical scale of GCs increases;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layer 4.5-7 km destabilizes in 1900 sounding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(Leg 13)</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updrafts weaken and broaden with time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temporal variability in shear layers,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mountain waves, &amp; velocity variance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(turbulence), though significance unclear</a:t>
            </a:r>
            <a:endParaRPr/>
          </a:p>
        </p:txBody>
      </p:sp>
      <p:pic>
        <p:nvPicPr>
          <p:cNvPr id="177" name="Google Shape;177;p7"/>
          <p:cNvPicPr preferRelativeResize="0"/>
          <p:nvPr/>
        </p:nvPicPr>
        <p:blipFill rotWithShape="1">
          <a:blip r:embed="rId3">
            <a:alphaModFix/>
          </a:blip>
          <a:srcRect b="0" l="0" r="0" t="0"/>
          <a:stretch/>
        </p:blipFill>
        <p:spPr>
          <a:xfrm>
            <a:off x="60983" y="60160"/>
            <a:ext cx="4976100" cy="6717204"/>
          </a:xfrm>
          <a:prstGeom prst="rect">
            <a:avLst/>
          </a:prstGeom>
          <a:noFill/>
          <a:ln>
            <a:noFill/>
          </a:ln>
        </p:spPr>
      </p:pic>
      <p:grpSp>
        <p:nvGrpSpPr>
          <p:cNvPr id="178" name="Google Shape;178;p7"/>
          <p:cNvGrpSpPr/>
          <p:nvPr/>
        </p:nvGrpSpPr>
        <p:grpSpPr>
          <a:xfrm>
            <a:off x="635666" y="2425485"/>
            <a:ext cx="3546293" cy="524360"/>
            <a:chOff x="635666" y="2425485"/>
            <a:chExt cx="3546293" cy="524360"/>
          </a:xfrm>
        </p:grpSpPr>
        <p:sp>
          <p:nvSpPr>
            <p:cNvPr id="179" name="Google Shape;179;p7"/>
            <p:cNvSpPr/>
            <p:nvPr/>
          </p:nvSpPr>
          <p:spPr>
            <a:xfrm>
              <a:off x="635666" y="2425485"/>
              <a:ext cx="518958" cy="511444"/>
            </a:xfrm>
            <a:prstGeom prst="ellipse">
              <a:avLst/>
            </a:prstGeom>
            <a:noFill/>
            <a:ln cap="flat" cmpd="sng" w="1905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
            <p:cNvSpPr/>
            <p:nvPr/>
          </p:nvSpPr>
          <p:spPr>
            <a:xfrm>
              <a:off x="3663001" y="2438401"/>
              <a:ext cx="518958" cy="511444"/>
            </a:xfrm>
            <a:prstGeom prst="ellipse">
              <a:avLst/>
            </a:prstGeom>
            <a:noFill/>
            <a:ln cap="flat" cmpd="sng" w="1905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1" name="Google Shape;181;p7"/>
          <p:cNvSpPr txBox="1"/>
          <p:nvPr/>
        </p:nvSpPr>
        <p:spPr>
          <a:xfrm>
            <a:off x="6915874" y="6499176"/>
            <a:ext cx="17546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Kingsmill et al. (2016)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nvSpPr>
        <p:spPr>
          <a:xfrm>
            <a:off x="1922618" y="16340"/>
            <a:ext cx="632603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CC"/>
                </a:solidFill>
                <a:latin typeface="Calibri"/>
                <a:ea typeface="Calibri"/>
                <a:cs typeface="Calibri"/>
                <a:sym typeface="Calibri"/>
              </a:rPr>
              <a:t>Effects from smaller-scale terrain features </a:t>
            </a:r>
            <a:br>
              <a:rPr b="1" lang="en-US" sz="2400">
                <a:solidFill>
                  <a:srgbClr val="0000CC"/>
                </a:solidFill>
                <a:latin typeface="Calibri"/>
                <a:ea typeface="Calibri"/>
                <a:cs typeface="Calibri"/>
                <a:sym typeface="Calibri"/>
              </a:rPr>
            </a:br>
            <a:r>
              <a:rPr b="1" lang="en-US" sz="2400">
                <a:solidFill>
                  <a:srgbClr val="0000CC"/>
                </a:solidFill>
                <a:latin typeface="Calibri"/>
                <a:ea typeface="Calibri"/>
                <a:cs typeface="Calibri"/>
                <a:sym typeface="Calibri"/>
              </a:rPr>
              <a:t>  - shallow mountain waves and flow separation</a:t>
            </a:r>
            <a:endParaRPr/>
          </a:p>
        </p:txBody>
      </p:sp>
      <p:sp>
        <p:nvSpPr>
          <p:cNvPr id="187" name="Google Shape;187;p8"/>
          <p:cNvSpPr txBox="1"/>
          <p:nvPr/>
        </p:nvSpPr>
        <p:spPr>
          <a:xfrm>
            <a:off x="5663930" y="1563752"/>
            <a:ext cx="3480069"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trapped waves to lee of Emerald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Mountain produce local updraft/</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downdraft areas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changes in vertical stability &amp;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air flow (Scorer parameter &amp;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inverse Froude number) between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Legs 3 and 13 changes character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of downwind circulations/rotors</a:t>
            </a:r>
            <a:endParaRPr/>
          </a:p>
        </p:txBody>
      </p:sp>
      <p:pic>
        <p:nvPicPr>
          <p:cNvPr id="188" name="Google Shape;188;p8"/>
          <p:cNvPicPr preferRelativeResize="0"/>
          <p:nvPr/>
        </p:nvPicPr>
        <p:blipFill rotWithShape="1">
          <a:blip r:embed="rId3">
            <a:alphaModFix/>
          </a:blip>
          <a:srcRect b="0" l="0" r="0" t="0"/>
          <a:stretch/>
        </p:blipFill>
        <p:spPr>
          <a:xfrm>
            <a:off x="81564" y="1021764"/>
            <a:ext cx="5394673" cy="5404397"/>
          </a:xfrm>
          <a:prstGeom prst="rect">
            <a:avLst/>
          </a:prstGeom>
          <a:noFill/>
          <a:ln>
            <a:noFill/>
          </a:ln>
        </p:spPr>
      </p:pic>
      <p:sp>
        <p:nvSpPr>
          <p:cNvPr id="189" name="Google Shape;189;p8"/>
          <p:cNvSpPr txBox="1"/>
          <p:nvPr/>
        </p:nvSpPr>
        <p:spPr>
          <a:xfrm>
            <a:off x="5595195" y="4875361"/>
            <a:ext cx="346724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Figure 9.  Horizontally-expanded view of the leg 3 (a),(b)  and leg 13 (c),(d) UWKA WCR data over subsection D-D’ shown in Figures 8(e),(h) and 10(d),(g) and subsection E-E’ shown in Figure 10(f),(i).  Horizontal coordinate system is relative to the longitude of SPL.  VPDD-derived (a),(c) vertical velocity and (b),(d) horizontal velocity.  Colour scale for vertical velocity at bottom of (a),(c) and for horizontal velocity at bottom of (b),(d).  Terrain profile shown in gray at the bottom of each panel.  Solid black lines with arrowheads are annotations for airflow.</a:t>
            </a:r>
            <a:endParaRPr/>
          </a:p>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(Kingsmill et al. 2016)</a:t>
            </a:r>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b="0" l="0" r="0" t="0"/>
          <a:stretch/>
        </p:blipFill>
        <p:spPr>
          <a:xfrm>
            <a:off x="700088" y="701675"/>
            <a:ext cx="7497090" cy="5546725"/>
          </a:xfrm>
          <a:prstGeom prst="rect">
            <a:avLst/>
          </a:prstGeom>
          <a:noFill/>
          <a:ln>
            <a:noFill/>
          </a:ln>
        </p:spPr>
      </p:pic>
      <p:sp>
        <p:nvSpPr>
          <p:cNvPr id="195" name="Google Shape;195;p9"/>
          <p:cNvSpPr txBox="1"/>
          <p:nvPr/>
        </p:nvSpPr>
        <p:spPr>
          <a:xfrm>
            <a:off x="6962775" y="6248400"/>
            <a:ext cx="20605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Kingsmill et al. 2016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Z_ONRreview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2013-08-21T17:34:51Z</dcterms:created>
  <dc:creator>Craig Lee</dc:creator>
</cp:coreProperties>
</file>