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728" r:id="rId5"/>
    <p:sldMasterId id="2147483752" r:id="rId6"/>
    <p:sldMasterId id="2147483759" r:id="rId7"/>
  </p:sldMasterIdLst>
  <p:notesMasterIdLst>
    <p:notesMasterId r:id="rId18"/>
  </p:notesMasterIdLst>
  <p:handoutMasterIdLst>
    <p:handoutMasterId r:id="rId19"/>
  </p:handoutMasterIdLst>
  <p:sldIdLst>
    <p:sldId id="258" r:id="rId8"/>
    <p:sldId id="540" r:id="rId9"/>
    <p:sldId id="553" r:id="rId10"/>
    <p:sldId id="552" r:id="rId11"/>
    <p:sldId id="541" r:id="rId12"/>
    <p:sldId id="423" r:id="rId13"/>
    <p:sldId id="554" r:id="rId14"/>
    <p:sldId id="461" r:id="rId15"/>
    <p:sldId id="555" r:id="rId16"/>
    <p:sldId id="54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6" userDrawn="1">
          <p15:clr>
            <a:srgbClr val="A4A3A4"/>
          </p15:clr>
        </p15:guide>
        <p15:guide id="2" orient="horz" pos="3889" userDrawn="1">
          <p15:clr>
            <a:srgbClr val="A4A3A4"/>
          </p15:clr>
        </p15:guide>
        <p15:guide id="3" orient="horz" pos="2381" userDrawn="1">
          <p15:clr>
            <a:srgbClr val="A4A3A4"/>
          </p15:clr>
        </p15:guide>
        <p15:guide id="4" orient="horz" pos="1622" userDrawn="1">
          <p15:clr>
            <a:srgbClr val="A4A3A4"/>
          </p15:clr>
        </p15:guide>
        <p15:guide id="5" orient="horz" pos="3138" userDrawn="1">
          <p15:clr>
            <a:srgbClr val="A4A3A4"/>
          </p15:clr>
        </p15:guide>
        <p15:guide id="6" pos="3840" userDrawn="1">
          <p15:clr>
            <a:srgbClr val="A4A3A4"/>
          </p15:clr>
        </p15:guide>
        <p15:guide id="7" pos="383" userDrawn="1">
          <p15:clr>
            <a:srgbClr val="A4A3A4"/>
          </p15:clr>
        </p15:guide>
        <p15:guide id="8" pos="7297" userDrawn="1">
          <p15:clr>
            <a:srgbClr val="A4A3A4"/>
          </p15:clr>
        </p15:guide>
        <p15:guide id="9" pos="2115" userDrawn="1">
          <p15:clr>
            <a:srgbClr val="A4A3A4"/>
          </p15:clr>
        </p15:guide>
        <p15:guide id="10" pos="55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2AB"/>
    <a:srgbClr val="0432FF"/>
    <a:srgbClr val="4326DB"/>
    <a:srgbClr val="DF9423"/>
    <a:srgbClr val="CE5F20"/>
    <a:srgbClr val="D27122"/>
    <a:srgbClr val="941100"/>
    <a:srgbClr val="082F60"/>
    <a:srgbClr val="CC7022"/>
    <a:srgbClr val="822C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70"/>
    <p:restoredTop sz="94805"/>
  </p:normalViewPr>
  <p:slideViewPr>
    <p:cSldViewPr snapToGrid="0">
      <p:cViewPr varScale="1">
        <p:scale>
          <a:sx n="114" d="100"/>
          <a:sy n="114" d="100"/>
        </p:scale>
        <p:origin x="184" y="656"/>
      </p:cViewPr>
      <p:guideLst>
        <p:guide orient="horz" pos="866"/>
        <p:guide orient="horz" pos="3889"/>
        <p:guide orient="horz" pos="2381"/>
        <p:guide orient="horz" pos="1622"/>
        <p:guide orient="horz" pos="3138"/>
        <p:guide pos="3840"/>
        <p:guide pos="383"/>
        <p:guide pos="7297"/>
        <p:guide pos="2115"/>
        <p:guide pos="5565"/>
      </p:guideLst>
    </p:cSldViewPr>
  </p:slideViewPr>
  <p:outlineViewPr>
    <p:cViewPr>
      <p:scale>
        <a:sx n="33" d="100"/>
        <a:sy n="33" d="100"/>
      </p:scale>
      <p:origin x="0" y="-9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F0A31A-19FD-E948-84FE-618494EECCDF}" type="datetimeFigureOut">
              <a:rPr lang="en-US" smtClean="0"/>
              <a:pPr/>
              <a:t>11/2/23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7CE1B3-C980-6846-8849-6B0FF407A7C5}" type="slidenum">
              <a:rPr lang="en-US" smtClean="0"/>
              <a:pPr/>
              <a:t>‹#›</a:t>
            </a:fld>
            <a:endParaRPr lang="en-US"/>
          </a:p>
        </p:txBody>
      </p:sp>
    </p:spTree>
    <p:extLst>
      <p:ext uri="{BB962C8B-B14F-4D97-AF65-F5344CB8AC3E}">
        <p14:creationId xmlns:p14="http://schemas.microsoft.com/office/powerpoint/2010/main" val="3941866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4DB9A1-F6A1-9D40-82E7-3633A601FD23}" type="datetimeFigureOut">
              <a:rPr lang="en-US" smtClean="0"/>
              <a:pPr/>
              <a:t>11/2/23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F5324A-0D9B-9A43-AE72-6DBF24439625}" type="slidenum">
              <a:rPr lang="en-US" smtClean="0"/>
              <a:pPr/>
              <a:t>‹#›</a:t>
            </a:fld>
            <a:endParaRPr lang="en-US"/>
          </a:p>
        </p:txBody>
      </p:sp>
    </p:spTree>
    <p:extLst>
      <p:ext uri="{BB962C8B-B14F-4D97-AF65-F5344CB8AC3E}">
        <p14:creationId xmlns:p14="http://schemas.microsoft.com/office/powerpoint/2010/main" val="13802889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a:t>
            </a:fld>
            <a:endParaRPr lang="en-US"/>
          </a:p>
        </p:txBody>
      </p:sp>
    </p:spTree>
    <p:extLst>
      <p:ext uri="{BB962C8B-B14F-4D97-AF65-F5344CB8AC3E}">
        <p14:creationId xmlns:p14="http://schemas.microsoft.com/office/powerpoint/2010/main" val="72125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3E92D4DC-5AB6-4516-8B73-29512E478C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BB9D6F2-4EDD-48B7-A3D5-31E386B92CAF}"/>
              </a:ext>
            </a:extLst>
          </p:cNvPr>
          <p:cNvSpPr>
            <a:spLocks noGrp="1"/>
          </p:cNvSpPr>
          <p:nvPr>
            <p:ph type="body" idx="1"/>
          </p:nvPr>
        </p:nvSpPr>
        <p:spPr/>
        <p:txBody>
          <a:bodyPr/>
          <a:lstStyle/>
          <a:p>
            <a:pPr>
              <a:defRPr/>
            </a:pPr>
            <a:endParaRPr lang="en-US" dirty="0"/>
          </a:p>
        </p:txBody>
      </p:sp>
      <p:sp>
        <p:nvSpPr>
          <p:cNvPr id="44035" name="Date Placeholder 3">
            <a:extLst>
              <a:ext uri="{FF2B5EF4-FFF2-40B4-BE49-F238E27FC236}">
                <a16:creationId xmlns:a16="http://schemas.microsoft.com/office/drawing/2014/main" id="{33ADACB2-BC15-4842-9CDF-2EDFF8E889A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96963" fontAlgn="base">
              <a:spcBef>
                <a:spcPct val="0"/>
              </a:spcBef>
              <a:spcAft>
                <a:spcPct val="0"/>
              </a:spcAft>
            </a:pPr>
            <a:fld id="{ADAE4B98-A9E6-4F02-931B-4CF2B3538EA6}" type="datetime4">
              <a:rPr lang="en-US" altLang="en-US" smtClean="0"/>
              <a:pPr defTabSz="1096963" fontAlgn="base">
                <a:spcBef>
                  <a:spcPct val="0"/>
                </a:spcBef>
                <a:spcAft>
                  <a:spcPct val="0"/>
                </a:spcAft>
              </a:pPr>
              <a:t>November 2, 2023</a:t>
            </a:fld>
            <a:endParaRPr lang="en-US" altLang="en-US"/>
          </a:p>
        </p:txBody>
      </p:sp>
      <p:sp>
        <p:nvSpPr>
          <p:cNvPr id="44036" name="Slide Number Placeholder 4">
            <a:extLst>
              <a:ext uri="{FF2B5EF4-FFF2-40B4-BE49-F238E27FC236}">
                <a16:creationId xmlns:a16="http://schemas.microsoft.com/office/drawing/2014/main" id="{81A194AD-49EA-4C7F-B155-14AB23AF65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6EE64D9-B719-428B-94C8-715152AE0EF5}" type="slidenum">
              <a:rPr lang="en-US" altLang="en-US" smtClean="0"/>
              <a:pPr/>
              <a:t>5</a:t>
            </a:fld>
            <a:endParaRPr lang="en-US" altLang="en-US"/>
          </a:p>
        </p:txBody>
      </p:sp>
    </p:spTree>
    <p:extLst>
      <p:ext uri="{BB962C8B-B14F-4D97-AF65-F5344CB8AC3E}">
        <p14:creationId xmlns:p14="http://schemas.microsoft.com/office/powerpoint/2010/main" val="118311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6</a:t>
            </a:fld>
            <a:endParaRPr lang="en-US"/>
          </a:p>
        </p:txBody>
      </p:sp>
    </p:spTree>
    <p:extLst>
      <p:ext uri="{BB962C8B-B14F-4D97-AF65-F5344CB8AC3E}">
        <p14:creationId xmlns:p14="http://schemas.microsoft.com/office/powerpoint/2010/main" val="100972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10</a:t>
            </a:fld>
            <a:endParaRPr lang="en-US"/>
          </a:p>
        </p:txBody>
      </p:sp>
    </p:spTree>
    <p:extLst>
      <p:ext uri="{BB962C8B-B14F-4D97-AF65-F5344CB8AC3E}">
        <p14:creationId xmlns:p14="http://schemas.microsoft.com/office/powerpoint/2010/main" val="2063293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a:p>
        </p:txBody>
      </p:sp>
      <p:sp>
        <p:nvSpPr>
          <p:cNvPr id="7" name="Title 1"/>
          <p:cNvSpPr>
            <a:spLocks noGrp="1"/>
          </p:cNvSpPr>
          <p:nvPr>
            <p:ph type="ctrTitle"/>
          </p:nvPr>
        </p:nvSpPr>
        <p:spPr>
          <a:xfrm>
            <a:off x="0" y="2514600"/>
            <a:ext cx="12192000" cy="1828800"/>
          </a:xfrm>
          <a:noFill/>
          <a:ln w="25400">
            <a:noFill/>
          </a:ln>
          <a:effectLst/>
        </p:spPr>
        <p:txBody>
          <a:bodyPr lIns="274320" tIns="274320" rIns="274320" bIns="274320" anchor="ctr">
            <a:noAutofit/>
          </a:bodyPr>
          <a:lstStyle>
            <a:lvl1pPr algn="l">
              <a:defRPr sz="4400" b="1">
                <a:solidFill>
                  <a:srgbClr val="CC7022"/>
                </a:solidFill>
              </a:defRPr>
            </a:lvl1pPr>
          </a:lstStyle>
          <a:p>
            <a:r>
              <a:rPr lang="en-US"/>
              <a:t>Click to edit Master title style</a:t>
            </a:r>
          </a:p>
        </p:txBody>
      </p:sp>
      <p:sp>
        <p:nvSpPr>
          <p:cNvPr id="8" name="Subtitle 2"/>
          <p:cNvSpPr>
            <a:spLocks noGrp="1"/>
          </p:cNvSpPr>
          <p:nvPr>
            <p:ph type="subTitle" idx="1" hasCustomPrompt="1"/>
          </p:nvPr>
        </p:nvSpPr>
        <p:spPr>
          <a:xfrm>
            <a:off x="365760" y="4800600"/>
            <a:ext cx="11460480" cy="457200"/>
          </a:xfrm>
        </p:spPr>
        <p:txBody>
          <a:bodyPr anchor="t">
            <a:normAutofit/>
          </a:bodyPr>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a:t>
            </a:r>
            <a:r>
              <a:rPr lang="en-US" err="1"/>
              <a:t>Name(S</a:t>
            </a:r>
            <a:r>
              <a:rPr lang="en-US"/>
              <a:t>)</a:t>
            </a:r>
          </a:p>
        </p:txBody>
      </p:sp>
      <p:sp>
        <p:nvSpPr>
          <p:cNvPr id="9" name="Text Placeholder 6"/>
          <p:cNvSpPr>
            <a:spLocks noGrp="1"/>
          </p:cNvSpPr>
          <p:nvPr>
            <p:ph type="body" sz="quarter" idx="14" hasCustomPrompt="1"/>
          </p:nvPr>
        </p:nvSpPr>
        <p:spPr>
          <a:xfrm>
            <a:off x="365760" y="5257800"/>
            <a:ext cx="11460480" cy="274320"/>
          </a:xfrm>
        </p:spPr>
        <p:txBody>
          <a:bodyPr>
            <a:normAutofit/>
          </a:bodyPr>
          <a:lstStyle>
            <a:lvl1pPr marL="0" indent="0">
              <a:spcBef>
                <a:spcPts val="0"/>
              </a:spcBef>
              <a:buNone/>
              <a:defRPr sz="1400" baseline="0">
                <a:solidFill>
                  <a:srgbClr val="000000"/>
                </a:solidFill>
              </a:defRPr>
            </a:lvl1pPr>
          </a:lstStyle>
          <a:p>
            <a:pPr lvl="0"/>
            <a:r>
              <a:rPr lang="en-US"/>
              <a:t>Click to add presenter organization</a:t>
            </a:r>
          </a:p>
        </p:txBody>
      </p:sp>
      <p:sp>
        <p:nvSpPr>
          <p:cNvPr id="10" name="Text Placeholder 6"/>
          <p:cNvSpPr>
            <a:spLocks noGrp="1"/>
          </p:cNvSpPr>
          <p:nvPr>
            <p:ph type="body" sz="quarter" idx="15" hasCustomPrompt="1"/>
          </p:nvPr>
        </p:nvSpPr>
        <p:spPr>
          <a:xfrm>
            <a:off x="365760" y="5540477"/>
            <a:ext cx="11460480" cy="274320"/>
          </a:xfrm>
        </p:spPr>
        <p:txBody>
          <a:bodyPr>
            <a:normAutofit/>
          </a:bodyPr>
          <a:lstStyle>
            <a:lvl1pPr marL="0" indent="0">
              <a:spcBef>
                <a:spcPts val="0"/>
              </a:spcBef>
              <a:buNone/>
              <a:defRPr sz="1400" baseline="0">
                <a:solidFill>
                  <a:srgbClr val="000000"/>
                </a:solidFill>
              </a:defRPr>
            </a:lvl1pPr>
          </a:lstStyle>
          <a:p>
            <a:pPr lvl="0"/>
            <a:r>
              <a:rPr lang="en-US"/>
              <a:t>Click to add presentation event or location</a:t>
            </a:r>
          </a:p>
        </p:txBody>
      </p:sp>
      <p:pic>
        <p:nvPicPr>
          <p:cNvPr id="2" name="Picture 1"/>
          <p:cNvPicPr>
            <a:picLocks noChangeAspect="1"/>
          </p:cNvPicPr>
          <p:nvPr userDrawn="1"/>
        </p:nvPicPr>
        <p:blipFill>
          <a:blip r:embed="rId2"/>
          <a:stretch>
            <a:fillRect/>
          </a:stretch>
        </p:blipFill>
        <p:spPr>
          <a:xfrm>
            <a:off x="365760" y="6400800"/>
            <a:ext cx="1100667" cy="228600"/>
          </a:xfrm>
          <a:prstGeom prst="rect">
            <a:avLst/>
          </a:prstGeom>
        </p:spPr>
      </p:pic>
      <p:sp>
        <p:nvSpPr>
          <p:cNvPr id="11"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2"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Tree>
    <p:extLst>
      <p:ext uri="{BB962C8B-B14F-4D97-AF65-F5344CB8AC3E}">
        <p14:creationId xmlns:p14="http://schemas.microsoft.com/office/powerpoint/2010/main" val="250676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6"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19"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b="0"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0"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b="0" i="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88463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a:p>
        </p:txBody>
      </p:sp>
      <p:sp>
        <p:nvSpPr>
          <p:cNvPr id="8"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9"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0"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Tree>
    <p:extLst>
      <p:ext uri="{BB962C8B-B14F-4D97-AF65-F5344CB8AC3E}">
        <p14:creationId xmlns:p14="http://schemas.microsoft.com/office/powerpoint/2010/main" val="155173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0" y="2514600"/>
            <a:ext cx="12192000" cy="1828800"/>
          </a:xfrm>
          <a:prstGeom prst="rect">
            <a:avLst/>
          </a:prstGeom>
          <a:noFill/>
          <a:ln w="25400">
            <a:noFill/>
          </a:ln>
          <a:effectLst/>
        </p:spPr>
        <p:txBody>
          <a:bodyPr lIns="274320" tIns="274320" rIns="274320" bIns="274320" anchor="ctr">
            <a:noAutofit/>
          </a:bodyPr>
          <a:lstStyle>
            <a:lvl1pPr algn="l">
              <a:defRPr sz="4400" b="1">
                <a:solidFill>
                  <a:schemeClr val="bg1"/>
                </a:solidFill>
              </a:defRPr>
            </a:lvl1pPr>
          </a:lstStyle>
          <a:p>
            <a:r>
              <a:rPr lang="en-US"/>
              <a:t>Click to edit Master title style</a:t>
            </a:r>
          </a:p>
        </p:txBody>
      </p:sp>
      <p:sp>
        <p:nvSpPr>
          <p:cNvPr id="10" name="Footer Placeholder 4"/>
          <p:cNvSpPr>
            <a:spLocks noGrp="1"/>
          </p:cNvSpPr>
          <p:nvPr>
            <p:ph type="ftr" sz="quarter" idx="11"/>
          </p:nvPr>
        </p:nvSpPr>
        <p:spPr>
          <a:xfrm>
            <a:off x="3657600" y="6356351"/>
            <a:ext cx="4876800" cy="365125"/>
          </a:xfrm>
        </p:spPr>
        <p:txBody>
          <a:bodyPr/>
          <a:lstStyle>
            <a:lvl1pPr>
              <a:defRPr sz="900">
                <a:solidFill>
                  <a:srgbClr val="FFFFFF"/>
                </a:solidFill>
              </a:defRPr>
            </a:lvl1pPr>
          </a:lstStyle>
          <a:p>
            <a:endParaRPr lang="en-US"/>
          </a:p>
        </p:txBody>
      </p:sp>
      <p:pic>
        <p:nvPicPr>
          <p:cNvPr id="14" name="Picture 13"/>
          <p:cNvPicPr>
            <a:picLocks noChangeAspect="1"/>
          </p:cNvPicPr>
          <p:nvPr userDrawn="1"/>
        </p:nvPicPr>
        <p:blipFill>
          <a:blip r:embed="rId2"/>
          <a:stretch>
            <a:fillRect/>
          </a:stretch>
        </p:blipFill>
        <p:spPr>
          <a:xfrm>
            <a:off x="365760" y="6400800"/>
            <a:ext cx="1100667" cy="228600"/>
          </a:xfrm>
          <a:prstGeom prst="rect">
            <a:avLst/>
          </a:prstGeom>
        </p:spPr>
      </p:pic>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FFFFFF"/>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FFFFFF"/>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Subtitle 2"/>
          <p:cNvSpPr>
            <a:spLocks noGrp="1"/>
          </p:cNvSpPr>
          <p:nvPr>
            <p:ph type="subTitle" idx="1" hasCustomPrompt="1"/>
          </p:nvPr>
        </p:nvSpPr>
        <p:spPr>
          <a:xfrm>
            <a:off x="365760" y="4800600"/>
            <a:ext cx="11460480" cy="457200"/>
          </a:xfrm>
        </p:spPr>
        <p:txBody>
          <a:bodyPr anchor="t">
            <a:normAutofit/>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a:t>
            </a:r>
            <a:r>
              <a:rPr lang="en-US" err="1"/>
              <a:t>Name(S</a:t>
            </a:r>
            <a:r>
              <a:rPr lang="en-US"/>
              <a:t>)</a:t>
            </a:r>
          </a:p>
        </p:txBody>
      </p:sp>
      <p:sp>
        <p:nvSpPr>
          <p:cNvPr id="19" name="Text Placeholder 6"/>
          <p:cNvSpPr>
            <a:spLocks noGrp="1"/>
          </p:cNvSpPr>
          <p:nvPr>
            <p:ph type="body" sz="quarter" idx="14" hasCustomPrompt="1"/>
          </p:nvPr>
        </p:nvSpPr>
        <p:spPr>
          <a:xfrm>
            <a:off x="365760" y="5257800"/>
            <a:ext cx="11460480" cy="274320"/>
          </a:xfrm>
        </p:spPr>
        <p:txBody>
          <a:bodyPr>
            <a:normAutofit/>
          </a:bodyPr>
          <a:lstStyle>
            <a:lvl1pPr marL="0" indent="0">
              <a:spcBef>
                <a:spcPts val="0"/>
              </a:spcBef>
              <a:buNone/>
              <a:defRPr sz="1400" baseline="0">
                <a:solidFill>
                  <a:srgbClr val="FFFFFF"/>
                </a:solidFill>
              </a:defRPr>
            </a:lvl1pPr>
          </a:lstStyle>
          <a:p>
            <a:pPr lvl="0"/>
            <a:r>
              <a:rPr lang="en-US"/>
              <a:t>Click to add presenter organization</a:t>
            </a:r>
          </a:p>
        </p:txBody>
      </p:sp>
      <p:sp>
        <p:nvSpPr>
          <p:cNvPr id="20" name="Text Placeholder 6"/>
          <p:cNvSpPr>
            <a:spLocks noGrp="1"/>
          </p:cNvSpPr>
          <p:nvPr>
            <p:ph type="body" sz="quarter" idx="15" hasCustomPrompt="1"/>
          </p:nvPr>
        </p:nvSpPr>
        <p:spPr>
          <a:xfrm>
            <a:off x="365760" y="5540477"/>
            <a:ext cx="11460480" cy="274320"/>
          </a:xfrm>
        </p:spPr>
        <p:txBody>
          <a:bodyPr>
            <a:normAutofit/>
          </a:bodyPr>
          <a:lstStyle>
            <a:lvl1pPr marL="0" indent="0">
              <a:spcBef>
                <a:spcPts val="0"/>
              </a:spcBef>
              <a:buNone/>
              <a:defRPr sz="1400" baseline="0">
                <a:solidFill>
                  <a:srgbClr val="FFFFFF"/>
                </a:solidFill>
              </a:defRPr>
            </a:lvl1pPr>
          </a:lstStyle>
          <a:p>
            <a:pPr lvl="0"/>
            <a:r>
              <a:rPr lang="en-US"/>
              <a:t>Click to add presentation event or location</a:t>
            </a:r>
          </a:p>
        </p:txBody>
      </p:sp>
    </p:spTree>
    <p:extLst>
      <p:ext uri="{BB962C8B-B14F-4D97-AF65-F5344CB8AC3E}">
        <p14:creationId xmlns:p14="http://schemas.microsoft.com/office/powerpoint/2010/main" val="316991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2" name="Rectangle 11"/>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1" name="Footer Placeholder 10"/>
          <p:cNvSpPr>
            <a:spLocks noGrp="1"/>
          </p:cNvSpPr>
          <p:nvPr>
            <p:ph type="ftr" sz="quarter" idx="12"/>
          </p:nvPr>
        </p:nvSpPr>
        <p:spPr>
          <a:xfrm>
            <a:off x="3657600" y="6356351"/>
            <a:ext cx="4876800" cy="365125"/>
          </a:xfrm>
        </p:spPr>
        <p:txBody>
          <a:bodyPr lIns="0" tIns="0" rIns="0" bIns="0"/>
          <a:lstStyle>
            <a:lvl1pPr>
              <a:defRPr sz="900" b="0" i="0">
                <a:latin typeface="Calibri" panose="020F0502020204030204" pitchFamily="34" charset="0"/>
                <a:cs typeface="Calibri" panose="020F0502020204030204" pitchFamily="34" charset="0"/>
              </a:defRPr>
            </a:lvl1pPr>
          </a:lstStyle>
          <a:p>
            <a:endParaRPr lang="en-US" dirty="0"/>
          </a:p>
        </p:txBody>
      </p:sp>
      <p:sp>
        <p:nvSpPr>
          <p:cNvPr id="16"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8" name="Straight Connector 17"/>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9"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20"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435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Column Content">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8" name="Footer Placeholder 5"/>
          <p:cNvSpPr>
            <a:spLocks noGrp="1"/>
          </p:cNvSpPr>
          <p:nvPr>
            <p:ph type="ftr" sz="quarter" idx="11"/>
          </p:nvPr>
        </p:nvSpPr>
        <p:spPr>
          <a:xfrm>
            <a:off x="3657600" y="6356351"/>
            <a:ext cx="4876800" cy="365125"/>
          </a:xfrm>
        </p:spPr>
        <p:txBody>
          <a:bodyPr lIns="0" tIns="0" rIns="0" bIns="0"/>
          <a:lstStyle>
            <a:lvl1pPr>
              <a:defRPr sz="900" b="0" i="0">
                <a:latin typeface="Calibri" panose="020F0502020204030204" pitchFamily="34" charset="0"/>
                <a:cs typeface="Calibri" panose="020F0502020204030204" pitchFamily="34" charset="0"/>
              </a:defRPr>
            </a:lvl1pPr>
          </a:lstStyle>
          <a:p>
            <a:endParaRPr lang="en-US" dirty="0"/>
          </a:p>
        </p:txBody>
      </p:sp>
      <p:sp>
        <p:nvSpPr>
          <p:cNvPr id="20"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21"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22" name="Straight Connector 21"/>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24"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7985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2-Column Comparison">
    <p:spTree>
      <p:nvGrpSpPr>
        <p:cNvPr id="1" name=""/>
        <p:cNvGrpSpPr/>
        <p:nvPr/>
      </p:nvGrpSpPr>
      <p:grpSpPr>
        <a:xfrm>
          <a:off x="0" y="0"/>
          <a:ext cx="0" cy="0"/>
          <a:chOff x="0" y="0"/>
          <a:chExt cx="0" cy="0"/>
        </a:xfrm>
      </p:grpSpPr>
      <p:sp>
        <p:nvSpPr>
          <p:cNvPr id="12" name="Rectangle 11"/>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3" name="Footer Placeholder 7"/>
          <p:cNvSpPr>
            <a:spLocks noGrp="1"/>
          </p:cNvSpPr>
          <p:nvPr>
            <p:ph type="ftr" sz="quarter" idx="11"/>
          </p:nvPr>
        </p:nvSpPr>
        <p:spPr>
          <a:xfrm>
            <a:off x="3657600" y="6356351"/>
            <a:ext cx="4876800" cy="365125"/>
          </a:xfrm>
        </p:spPr>
        <p:txBody>
          <a:bodyPr lIns="0" tIns="0" rIns="0" bIns="0"/>
          <a:lstStyle>
            <a:lvl1pPr>
              <a:defRPr sz="900" b="0" i="0">
                <a:latin typeface="Calibri" panose="020F0502020204030204" pitchFamily="34" charset="0"/>
                <a:cs typeface="Calibri" panose="020F0502020204030204" pitchFamily="34" charset="0"/>
              </a:defRPr>
            </a:lvl1pPr>
          </a:lstStyle>
          <a:p>
            <a:endParaRPr lang="en-US" dirty="0"/>
          </a:p>
        </p:txBody>
      </p:sp>
      <p:sp>
        <p:nvSpPr>
          <p:cNvPr id="2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2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27" name="Straight Connector 2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8"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29" name="Content Placeholder 2"/>
          <p:cNvSpPr>
            <a:spLocks noGrp="1"/>
          </p:cNvSpPr>
          <p:nvPr>
            <p:ph sz="half" idx="13"/>
          </p:nvPr>
        </p:nvSpPr>
        <p:spPr>
          <a:xfrm>
            <a:off x="36576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p:cNvSpPr>
            <a:spLocks noGrp="1"/>
          </p:cNvSpPr>
          <p:nvPr>
            <p:ph sz="half" idx="14"/>
          </p:nvPr>
        </p:nvSpPr>
        <p:spPr>
          <a:xfrm>
            <a:off x="633984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2"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19328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Picture with Caption">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8" name="Footer Placeholder 5"/>
          <p:cNvSpPr>
            <a:spLocks noGrp="1"/>
          </p:cNvSpPr>
          <p:nvPr>
            <p:ph type="ftr" sz="quarter" idx="11"/>
          </p:nvPr>
        </p:nvSpPr>
        <p:spPr>
          <a:xfrm>
            <a:off x="3657600" y="6356351"/>
            <a:ext cx="4876800" cy="365125"/>
          </a:xfrm>
        </p:spPr>
        <p:txBody>
          <a:bodyPr lIns="0" tIns="0" rIns="0" bIns="0"/>
          <a:lstStyle>
            <a:lvl1pPr>
              <a:defRPr sz="900" b="0" i="0">
                <a:latin typeface="Calibri" panose="020F0502020204030204" pitchFamily="34" charset="0"/>
                <a:cs typeface="Calibri" panose="020F0502020204030204" pitchFamily="34" charset="0"/>
              </a:defRPr>
            </a:lvl1pPr>
          </a:lstStyle>
          <a:p>
            <a:endParaRPr lang="en-US" dirty="0"/>
          </a:p>
        </p:txBody>
      </p:sp>
      <p:sp>
        <p:nvSpPr>
          <p:cNvPr id="20"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21"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22" name="Straight Connector 21"/>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24"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b="0"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5"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b="0" i="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69625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2" name="Footer Placeholder 3"/>
          <p:cNvSpPr>
            <a:spLocks noGrp="1"/>
          </p:cNvSpPr>
          <p:nvPr>
            <p:ph type="ftr" sz="quarter" idx="11"/>
          </p:nvPr>
        </p:nvSpPr>
        <p:spPr>
          <a:xfrm>
            <a:off x="3657600" y="6356351"/>
            <a:ext cx="4876800" cy="365125"/>
          </a:xfrm>
        </p:spPr>
        <p:txBody>
          <a:bodyPr lIns="0" tIns="0" rIns="0" bIns="0"/>
          <a:lstStyle>
            <a:lvl1pPr>
              <a:defRPr sz="900" b="0" i="0">
                <a:latin typeface="Calibri" panose="020F0502020204030204" pitchFamily="34" charset="0"/>
                <a:cs typeface="Calibri" panose="020F0502020204030204" pitchFamily="34" charset="0"/>
              </a:defRPr>
            </a:lvl1pPr>
          </a:lstStyle>
          <a:p>
            <a:endParaRPr lang="en-US" dirty="0"/>
          </a:p>
        </p:txBody>
      </p:sp>
      <p:sp>
        <p:nvSpPr>
          <p:cNvPr id="13"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4"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7"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155347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6" name="Footer Placeholder 10"/>
          <p:cNvSpPr>
            <a:spLocks noGrp="1"/>
          </p:cNvSpPr>
          <p:nvPr>
            <p:ph type="ftr" sz="quarter" idx="12"/>
          </p:nvPr>
        </p:nvSpPr>
        <p:spPr>
          <a:xfrm>
            <a:off x="3657600" y="6356351"/>
            <a:ext cx="4876800" cy="365125"/>
          </a:xfrm>
        </p:spPr>
        <p:txBody>
          <a:bodyPr lIns="0" tIns="0" rIns="0" bIns="0"/>
          <a:lstStyle>
            <a:lvl1pPr>
              <a:defRPr sz="900" b="0" i="0">
                <a:solidFill>
                  <a:srgbClr val="FFFFFF"/>
                </a:solidFill>
                <a:latin typeface="Calibri" panose="020F0502020204030204" pitchFamily="34" charset="0"/>
                <a:cs typeface="Calibri" panose="020F0502020204030204" pitchFamily="34" charset="0"/>
              </a:defRPr>
            </a:lvl1pPr>
          </a:lstStyle>
          <a:p>
            <a:endParaRPr lang="en-US" dirty="0"/>
          </a:p>
        </p:txBody>
      </p:sp>
      <p:sp>
        <p:nvSpPr>
          <p:cNvPr id="11"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FFFFFF"/>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2"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FFFFFF"/>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15"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b="0" i="0">
                <a:solidFill>
                  <a:srgbClr val="FFFFFF"/>
                </a:solidFill>
                <a:latin typeface="Calibri" panose="020F0502020204030204" pitchFamily="34" charset="0"/>
                <a:cs typeface="Calibri" panose="020F0502020204030204" pitchFamily="34" charset="0"/>
              </a:defRPr>
            </a:lvl1pPr>
            <a:lvl2pPr marL="742950" indent="-285750">
              <a:buSzPct val="100000"/>
              <a:buFontTx/>
              <a:buBlip>
                <a:blip r:embed="rId3"/>
              </a:buBlip>
              <a:defRPr sz="1800" b="0" i="0">
                <a:solidFill>
                  <a:srgbClr val="FFFFFF"/>
                </a:solidFill>
                <a:latin typeface="Calibri" panose="020F0502020204030204" pitchFamily="34" charset="0"/>
                <a:cs typeface="Calibri" panose="020F0502020204030204" pitchFamily="34" charset="0"/>
              </a:defRPr>
            </a:lvl2pPr>
            <a:lvl3pPr marL="1143000" indent="-228600">
              <a:buSzPct val="100000"/>
              <a:buFontTx/>
              <a:buBlip>
                <a:blip r:embed="rId4"/>
              </a:buBlip>
              <a:defRPr sz="1600" b="0" i="0">
                <a:solidFill>
                  <a:srgbClr val="FFFFFF"/>
                </a:solidFill>
                <a:latin typeface="Calibri" panose="020F0502020204030204" pitchFamily="34" charset="0"/>
                <a:cs typeface="Calibri" panose="020F0502020204030204" pitchFamily="34" charset="0"/>
              </a:defRPr>
            </a:lvl3pPr>
            <a:lvl4pPr marL="1600200" indent="-228600">
              <a:buSzPct val="100000"/>
              <a:buFontTx/>
              <a:buBlip>
                <a:blip r:embed="rId5"/>
              </a:buBlip>
              <a:defRPr sz="1400" b="0" i="0">
                <a:solidFill>
                  <a:srgbClr val="FFFFFF"/>
                </a:solidFill>
                <a:latin typeface="Calibri" panose="020F0502020204030204" pitchFamily="34" charset="0"/>
                <a:cs typeface="Calibri" panose="020F0502020204030204" pitchFamily="34" charset="0"/>
              </a:defRPr>
            </a:lvl4pPr>
            <a:lvl5pPr marL="2057400" indent="-228600">
              <a:buSzPct val="100000"/>
              <a:buFontTx/>
              <a:buBlip>
                <a:blip r:embed="rId2"/>
              </a:buBlip>
              <a:defRPr sz="1400" b="0" i="0">
                <a:solidFill>
                  <a:srgbClr val="FFFFFF"/>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937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57600" y="6356351"/>
            <a:ext cx="4876800" cy="365125"/>
          </a:xfrm>
        </p:spPr>
        <p:txBody>
          <a:bodyPr lIns="0" tIns="0" rIns="0" bIns="0"/>
          <a:lstStyle>
            <a:lvl1pPr>
              <a:defRPr sz="900" b="0" i="0">
                <a:solidFill>
                  <a:srgbClr val="FFFFFF"/>
                </a:solidFill>
                <a:latin typeface="Calibri" panose="020F0502020204030204" pitchFamily="34" charset="0"/>
                <a:cs typeface="Calibri" panose="020F0502020204030204" pitchFamily="34" charset="0"/>
              </a:defRPr>
            </a:lvl1pPr>
          </a:lstStyle>
          <a:p>
            <a:endParaRPr lang="en-US" dirty="0"/>
          </a:p>
        </p:txBody>
      </p:sp>
      <p:sp>
        <p:nvSpPr>
          <p:cNvPr id="14"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FFFFFF"/>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5"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FFFFFF"/>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17"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18" name="Content Placeholder 2"/>
          <p:cNvSpPr>
            <a:spLocks noGrp="1"/>
          </p:cNvSpPr>
          <p:nvPr>
            <p:ph idx="13"/>
          </p:nvPr>
        </p:nvSpPr>
        <p:spPr>
          <a:xfrm>
            <a:off x="365760" y="1600200"/>
            <a:ext cx="5486400" cy="1452705"/>
          </a:xfrm>
        </p:spPr>
        <p:txBody>
          <a:bodyPr lIns="0" tIns="0" rIns="0" bIns="0">
            <a:spAutoFit/>
          </a:bodyPr>
          <a:lstStyle>
            <a:lvl1pPr marL="342900" indent="-342900">
              <a:buSzPct val="100000"/>
              <a:buFontTx/>
              <a:buBlip>
                <a:blip r:embed="rId2"/>
              </a:buBlip>
              <a:defRPr sz="2000" b="0" i="0">
                <a:solidFill>
                  <a:srgbClr val="FFFFFF"/>
                </a:solidFill>
                <a:latin typeface="Calibri" panose="020F0502020204030204" pitchFamily="34" charset="0"/>
                <a:cs typeface="Calibri" panose="020F0502020204030204" pitchFamily="34" charset="0"/>
              </a:defRPr>
            </a:lvl1pPr>
            <a:lvl2pPr marL="742950" indent="-285750">
              <a:buSzPct val="100000"/>
              <a:buFontTx/>
              <a:buBlip>
                <a:blip r:embed="rId3"/>
              </a:buBlip>
              <a:defRPr sz="1800" b="0" i="0">
                <a:solidFill>
                  <a:srgbClr val="FFFFFF"/>
                </a:solidFill>
                <a:latin typeface="Calibri" panose="020F0502020204030204" pitchFamily="34" charset="0"/>
                <a:cs typeface="Calibri" panose="020F0502020204030204" pitchFamily="34" charset="0"/>
              </a:defRPr>
            </a:lvl2pPr>
            <a:lvl3pPr marL="1143000" indent="-228600">
              <a:buSzPct val="100000"/>
              <a:buFontTx/>
              <a:buBlip>
                <a:blip r:embed="rId4"/>
              </a:buBlip>
              <a:defRPr sz="1600" b="0" i="0">
                <a:solidFill>
                  <a:srgbClr val="FFFFFF"/>
                </a:solidFill>
                <a:latin typeface="Calibri" panose="020F0502020204030204" pitchFamily="34" charset="0"/>
                <a:cs typeface="Calibri" panose="020F0502020204030204" pitchFamily="34" charset="0"/>
              </a:defRPr>
            </a:lvl3pPr>
            <a:lvl4pPr marL="1600200" indent="-228600">
              <a:buSzPct val="100000"/>
              <a:buFontTx/>
              <a:buBlip>
                <a:blip r:embed="rId5"/>
              </a:buBlip>
              <a:defRPr sz="1400" b="0" i="0">
                <a:solidFill>
                  <a:srgbClr val="FFFFFF"/>
                </a:solidFill>
                <a:latin typeface="Calibri" panose="020F0502020204030204" pitchFamily="34" charset="0"/>
                <a:cs typeface="Calibri" panose="020F0502020204030204" pitchFamily="34" charset="0"/>
              </a:defRPr>
            </a:lvl4pPr>
            <a:lvl5pPr marL="2057400" indent="-228600">
              <a:buSzPct val="100000"/>
              <a:buFontTx/>
              <a:buBlip>
                <a:blip r:embed="rId2"/>
              </a:buBlip>
              <a:defRPr sz="1400" b="0" i="0">
                <a:solidFill>
                  <a:srgbClr val="FFFFFF"/>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4"/>
          </p:nvPr>
        </p:nvSpPr>
        <p:spPr>
          <a:xfrm>
            <a:off x="6339840" y="1600200"/>
            <a:ext cx="5486400" cy="1452705"/>
          </a:xfrm>
        </p:spPr>
        <p:txBody>
          <a:bodyPr lIns="0" tIns="0" rIns="0" bIns="0">
            <a:spAutoFit/>
          </a:bodyPr>
          <a:lstStyle>
            <a:lvl1pPr marL="342900" indent="-342900">
              <a:buSzPct val="100000"/>
              <a:buFontTx/>
              <a:buBlip>
                <a:blip r:embed="rId2"/>
              </a:buBlip>
              <a:defRPr sz="2000" b="0" i="0">
                <a:solidFill>
                  <a:srgbClr val="FFFFFF"/>
                </a:solidFill>
                <a:latin typeface="Calibri" panose="020F0502020204030204" pitchFamily="34" charset="0"/>
                <a:cs typeface="Calibri" panose="020F0502020204030204" pitchFamily="34" charset="0"/>
              </a:defRPr>
            </a:lvl1pPr>
            <a:lvl2pPr marL="742950" indent="-285750">
              <a:buSzPct val="100000"/>
              <a:buFontTx/>
              <a:buBlip>
                <a:blip r:embed="rId3"/>
              </a:buBlip>
              <a:defRPr sz="1800" b="0" i="0">
                <a:solidFill>
                  <a:srgbClr val="FFFFFF"/>
                </a:solidFill>
                <a:latin typeface="Calibri" panose="020F0502020204030204" pitchFamily="34" charset="0"/>
                <a:cs typeface="Calibri" panose="020F0502020204030204" pitchFamily="34" charset="0"/>
              </a:defRPr>
            </a:lvl2pPr>
            <a:lvl3pPr marL="1143000" indent="-228600">
              <a:buSzPct val="100000"/>
              <a:buFontTx/>
              <a:buBlip>
                <a:blip r:embed="rId4"/>
              </a:buBlip>
              <a:defRPr sz="1600" b="0" i="0">
                <a:solidFill>
                  <a:srgbClr val="FFFFFF"/>
                </a:solidFill>
                <a:latin typeface="Calibri" panose="020F0502020204030204" pitchFamily="34" charset="0"/>
                <a:cs typeface="Calibri" panose="020F0502020204030204" pitchFamily="34" charset="0"/>
              </a:defRPr>
            </a:lvl3pPr>
            <a:lvl4pPr marL="1600200" indent="-228600">
              <a:buSzPct val="100000"/>
              <a:buFontTx/>
              <a:buBlip>
                <a:blip r:embed="rId5"/>
              </a:buBlip>
              <a:defRPr sz="1400" b="0" i="0">
                <a:solidFill>
                  <a:srgbClr val="FFFFFF"/>
                </a:solidFill>
                <a:latin typeface="Calibri" panose="020F0502020204030204" pitchFamily="34" charset="0"/>
                <a:cs typeface="Calibri" panose="020F0502020204030204" pitchFamily="34" charset="0"/>
              </a:defRPr>
            </a:lvl4pPr>
            <a:lvl5pPr marL="2057400" indent="-228600">
              <a:buSzPct val="100000"/>
              <a:buFontTx/>
              <a:buBlip>
                <a:blip r:embed="rId2"/>
              </a:buBlip>
              <a:defRPr sz="1400" b="0" i="0">
                <a:solidFill>
                  <a:srgbClr val="FFFFFF"/>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83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5"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a:p>
        </p:txBody>
      </p:sp>
      <p:sp>
        <p:nvSpPr>
          <p:cNvPr id="12"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3"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4"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9570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657600" y="6356351"/>
            <a:ext cx="4876800" cy="365125"/>
          </a:xfrm>
        </p:spPr>
        <p:txBody>
          <a:bodyPr lIns="0" tIns="0" rIns="0" bIns="0"/>
          <a:lstStyle>
            <a:lvl1pPr>
              <a:defRPr sz="900" b="0" i="0">
                <a:solidFill>
                  <a:srgbClr val="FFFFFF"/>
                </a:solidFill>
                <a:latin typeface="Calibri" panose="020F0502020204030204" pitchFamily="34" charset="0"/>
                <a:cs typeface="Calibri" panose="020F0502020204030204" pitchFamily="34" charset="0"/>
              </a:defRPr>
            </a:lvl1pPr>
          </a:lstStyle>
          <a:p>
            <a:endParaRPr lang="en-US" dirty="0"/>
          </a:p>
        </p:txBody>
      </p:sp>
      <p:sp>
        <p:nvSpPr>
          <p:cNvPr id="18"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FFFFFF"/>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9"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FFFFFF"/>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2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22"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0" i="0">
                <a:solidFill>
                  <a:srgbClr val="FFFFFF"/>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0" i="0">
                <a:solidFill>
                  <a:srgbClr val="FFFFFF"/>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Content Placeholder 2"/>
          <p:cNvSpPr>
            <a:spLocks noGrp="1"/>
          </p:cNvSpPr>
          <p:nvPr>
            <p:ph idx="13"/>
          </p:nvPr>
        </p:nvSpPr>
        <p:spPr>
          <a:xfrm>
            <a:off x="365760" y="2286000"/>
            <a:ext cx="5486400" cy="1452705"/>
          </a:xfrm>
        </p:spPr>
        <p:txBody>
          <a:bodyPr lIns="0" tIns="0" rIns="0" bIns="0">
            <a:spAutoFit/>
          </a:bodyPr>
          <a:lstStyle>
            <a:lvl1pPr marL="342900" indent="-342900">
              <a:buSzPct val="100000"/>
              <a:buFontTx/>
              <a:buBlip>
                <a:blip r:embed="rId2"/>
              </a:buBlip>
              <a:defRPr sz="2000" b="0" i="0">
                <a:solidFill>
                  <a:srgbClr val="FFFFFF"/>
                </a:solidFill>
                <a:latin typeface="Calibri" panose="020F0502020204030204" pitchFamily="34" charset="0"/>
                <a:cs typeface="Calibri" panose="020F0502020204030204" pitchFamily="34" charset="0"/>
              </a:defRPr>
            </a:lvl1pPr>
            <a:lvl2pPr marL="742950" indent="-285750">
              <a:buSzPct val="100000"/>
              <a:buFontTx/>
              <a:buBlip>
                <a:blip r:embed="rId3"/>
              </a:buBlip>
              <a:defRPr sz="1800" b="0" i="0">
                <a:solidFill>
                  <a:srgbClr val="FFFFFF"/>
                </a:solidFill>
                <a:latin typeface="Calibri" panose="020F0502020204030204" pitchFamily="34" charset="0"/>
                <a:cs typeface="Calibri" panose="020F0502020204030204" pitchFamily="34" charset="0"/>
              </a:defRPr>
            </a:lvl2pPr>
            <a:lvl3pPr marL="1143000" indent="-228600">
              <a:buSzPct val="100000"/>
              <a:buFontTx/>
              <a:buBlip>
                <a:blip r:embed="rId4"/>
              </a:buBlip>
              <a:defRPr sz="1600" b="0" i="0">
                <a:solidFill>
                  <a:srgbClr val="FFFFFF"/>
                </a:solidFill>
                <a:latin typeface="Calibri" panose="020F0502020204030204" pitchFamily="34" charset="0"/>
                <a:cs typeface="Calibri" panose="020F0502020204030204" pitchFamily="34" charset="0"/>
              </a:defRPr>
            </a:lvl3pPr>
            <a:lvl4pPr marL="1600200" indent="-228600">
              <a:buSzPct val="100000"/>
              <a:buFontTx/>
              <a:buBlip>
                <a:blip r:embed="rId5"/>
              </a:buBlip>
              <a:defRPr sz="1400" b="0" i="0">
                <a:solidFill>
                  <a:srgbClr val="FFFFFF"/>
                </a:solidFill>
                <a:latin typeface="Calibri" panose="020F0502020204030204" pitchFamily="34" charset="0"/>
                <a:cs typeface="Calibri" panose="020F0502020204030204" pitchFamily="34" charset="0"/>
              </a:defRPr>
            </a:lvl4pPr>
            <a:lvl5pPr marL="2057400" indent="-228600">
              <a:buSzPct val="100000"/>
              <a:buFontTx/>
              <a:buBlip>
                <a:blip r:embed="rId2"/>
              </a:buBlip>
              <a:defRPr sz="1400" b="0" i="0">
                <a:solidFill>
                  <a:srgbClr val="FFFFFF"/>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2"/>
          <p:cNvSpPr>
            <a:spLocks noGrp="1"/>
          </p:cNvSpPr>
          <p:nvPr>
            <p:ph idx="14"/>
          </p:nvPr>
        </p:nvSpPr>
        <p:spPr>
          <a:xfrm>
            <a:off x="6339840" y="2286000"/>
            <a:ext cx="5486400" cy="1452705"/>
          </a:xfrm>
        </p:spPr>
        <p:txBody>
          <a:bodyPr lIns="0" tIns="0" rIns="0" bIns="0">
            <a:spAutoFit/>
          </a:bodyPr>
          <a:lstStyle>
            <a:lvl1pPr marL="342900" indent="-342900">
              <a:buSzPct val="100000"/>
              <a:buFontTx/>
              <a:buBlip>
                <a:blip r:embed="rId2"/>
              </a:buBlip>
              <a:defRPr sz="2000" b="0" i="0">
                <a:solidFill>
                  <a:srgbClr val="FFFFFF"/>
                </a:solidFill>
                <a:latin typeface="Calibri" panose="020F0502020204030204" pitchFamily="34" charset="0"/>
                <a:cs typeface="Calibri" panose="020F0502020204030204" pitchFamily="34" charset="0"/>
              </a:defRPr>
            </a:lvl1pPr>
            <a:lvl2pPr marL="742950" indent="-285750">
              <a:buSzPct val="100000"/>
              <a:buFontTx/>
              <a:buBlip>
                <a:blip r:embed="rId3"/>
              </a:buBlip>
              <a:defRPr sz="1800" b="0" i="0">
                <a:solidFill>
                  <a:srgbClr val="FFFFFF"/>
                </a:solidFill>
                <a:latin typeface="Calibri" panose="020F0502020204030204" pitchFamily="34" charset="0"/>
                <a:cs typeface="Calibri" panose="020F0502020204030204" pitchFamily="34" charset="0"/>
              </a:defRPr>
            </a:lvl2pPr>
            <a:lvl3pPr marL="1143000" indent="-228600">
              <a:buSzPct val="100000"/>
              <a:buFontTx/>
              <a:buBlip>
                <a:blip r:embed="rId4"/>
              </a:buBlip>
              <a:defRPr sz="1600" b="0" i="0">
                <a:solidFill>
                  <a:srgbClr val="FFFFFF"/>
                </a:solidFill>
                <a:latin typeface="Calibri" panose="020F0502020204030204" pitchFamily="34" charset="0"/>
                <a:cs typeface="Calibri" panose="020F0502020204030204" pitchFamily="34" charset="0"/>
              </a:defRPr>
            </a:lvl3pPr>
            <a:lvl4pPr marL="1600200" indent="-228600">
              <a:buSzPct val="100000"/>
              <a:buFontTx/>
              <a:buBlip>
                <a:blip r:embed="rId5"/>
              </a:buBlip>
              <a:defRPr sz="1400" b="0" i="0">
                <a:solidFill>
                  <a:srgbClr val="FFFFFF"/>
                </a:solidFill>
                <a:latin typeface="Calibri" panose="020F0502020204030204" pitchFamily="34" charset="0"/>
                <a:cs typeface="Calibri" panose="020F0502020204030204" pitchFamily="34" charset="0"/>
              </a:defRPr>
            </a:lvl4pPr>
            <a:lvl5pPr marL="2057400" indent="-228600">
              <a:buSzPct val="100000"/>
              <a:buFontTx/>
              <a:buBlip>
                <a:blip r:embed="rId2"/>
              </a:buBlip>
              <a:defRPr sz="1400" b="0" i="0">
                <a:solidFill>
                  <a:srgbClr val="FFFFFF"/>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3944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657600" y="6356351"/>
            <a:ext cx="4876800" cy="365125"/>
          </a:xfrm>
        </p:spPr>
        <p:txBody>
          <a:bodyPr lIns="0" tIns="0" rIns="0" bIns="0"/>
          <a:lstStyle>
            <a:lvl1pPr>
              <a:defRPr sz="900" b="0" i="0">
                <a:solidFill>
                  <a:srgbClr val="FFFFFF"/>
                </a:solidFill>
                <a:latin typeface="Calibri" panose="020F0502020204030204" pitchFamily="34" charset="0"/>
                <a:cs typeface="Calibri" panose="020F0502020204030204" pitchFamily="34" charset="0"/>
              </a:defRPr>
            </a:lvl1pPr>
          </a:lstStyle>
          <a:p>
            <a:endParaRPr lang="en-US" dirty="0"/>
          </a:p>
        </p:txBody>
      </p:sp>
      <p:sp>
        <p:nvSpPr>
          <p:cNvPr id="12"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b="0" i="0">
                <a:solidFill>
                  <a:srgbClr val="FFFFFF"/>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3"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FFFFFF"/>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
        <p:nvSpPr>
          <p:cNvPr id="16"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b="0" i="0">
                <a:solidFill>
                  <a:srgbClr val="FFFFFF"/>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7"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b="0" i="0">
                <a:solidFill>
                  <a:srgbClr val="FFFFFF"/>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60055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657600" y="6356351"/>
            <a:ext cx="4876800" cy="365125"/>
          </a:xfrm>
        </p:spPr>
        <p:txBody>
          <a:bodyPr lIns="0" tIns="0" rIns="0" bIns="0"/>
          <a:lstStyle>
            <a:lvl1pPr>
              <a:defRPr sz="900" b="0" i="0">
                <a:solidFill>
                  <a:srgbClr val="FFFFFF"/>
                </a:solidFill>
                <a:latin typeface="Calibri" panose="020F0502020204030204" pitchFamily="34" charset="0"/>
                <a:cs typeface="Calibri" panose="020F0502020204030204" pitchFamily="34" charset="0"/>
              </a:defRPr>
            </a:lvl1pPr>
          </a:lstStyle>
          <a:p>
            <a:endParaRPr lang="en-US" dirty="0"/>
          </a:p>
        </p:txBody>
      </p:sp>
      <p:sp>
        <p:nvSpPr>
          <p:cNvPr id="8"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FFFFFF"/>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9"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FFFFFF"/>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1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115400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a:p>
        </p:txBody>
      </p:sp>
      <p:sp>
        <p:nvSpPr>
          <p:cNvPr id="10" name="Title 1"/>
          <p:cNvSpPr>
            <a:spLocks noGrp="1"/>
          </p:cNvSpPr>
          <p:nvPr>
            <p:ph type="ctrTitle"/>
          </p:nvPr>
        </p:nvSpPr>
        <p:spPr>
          <a:xfrm>
            <a:off x="0" y="2514600"/>
            <a:ext cx="12192000" cy="1828800"/>
          </a:xfrm>
          <a:prstGeom prst="rect">
            <a:avLst/>
          </a:prstGeom>
          <a:noFill/>
          <a:ln w="25400">
            <a:noFill/>
          </a:ln>
          <a:effectLst/>
        </p:spPr>
        <p:txBody>
          <a:bodyPr lIns="274320" tIns="274320" rIns="274320" bIns="274320" anchor="ctr">
            <a:noAutofit/>
          </a:bodyPr>
          <a:lstStyle>
            <a:lvl1pPr algn="l">
              <a:defRPr sz="4400" b="1">
                <a:solidFill>
                  <a:srgbClr val="CC7022"/>
                </a:solidFill>
              </a:defRPr>
            </a:lvl1pPr>
          </a:lstStyle>
          <a:p>
            <a:r>
              <a:rPr lang="en-US"/>
              <a:t>Click to edit Master title style</a:t>
            </a:r>
          </a:p>
        </p:txBody>
      </p:sp>
      <p:sp>
        <p:nvSpPr>
          <p:cNvPr id="11" name="Subtitle 2"/>
          <p:cNvSpPr>
            <a:spLocks noGrp="1"/>
          </p:cNvSpPr>
          <p:nvPr>
            <p:ph type="subTitle" idx="1" hasCustomPrompt="1"/>
          </p:nvPr>
        </p:nvSpPr>
        <p:spPr>
          <a:xfrm>
            <a:off x="365760" y="4800600"/>
            <a:ext cx="11460480" cy="457200"/>
          </a:xfrm>
          <a:prstGeom prst="rect">
            <a:avLst/>
          </a:prstGeom>
        </p:spPr>
        <p:txBody>
          <a:bodyPr anchor="t">
            <a:normAutofit/>
          </a:bodyPr>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a:t>
            </a:r>
            <a:r>
              <a:rPr lang="en-US" err="1"/>
              <a:t>Name(S</a:t>
            </a:r>
            <a:r>
              <a:rPr lang="en-US"/>
              <a:t>)</a:t>
            </a:r>
          </a:p>
        </p:txBody>
      </p:sp>
      <p:sp>
        <p:nvSpPr>
          <p:cNvPr id="12" name="Text Placeholder 6"/>
          <p:cNvSpPr>
            <a:spLocks noGrp="1"/>
          </p:cNvSpPr>
          <p:nvPr>
            <p:ph type="body" sz="quarter" idx="14" hasCustomPrompt="1"/>
          </p:nvPr>
        </p:nvSpPr>
        <p:spPr>
          <a:xfrm>
            <a:off x="365760" y="5257800"/>
            <a:ext cx="11460480" cy="274320"/>
          </a:xfrm>
          <a:prstGeom prst="rect">
            <a:avLst/>
          </a:prstGeom>
        </p:spPr>
        <p:txBody>
          <a:bodyPr>
            <a:normAutofit/>
          </a:bodyPr>
          <a:lstStyle>
            <a:lvl1pPr marL="0" indent="0">
              <a:spcBef>
                <a:spcPts val="0"/>
              </a:spcBef>
              <a:buNone/>
              <a:defRPr sz="1400" baseline="0">
                <a:solidFill>
                  <a:srgbClr val="000000"/>
                </a:solidFill>
              </a:defRPr>
            </a:lvl1pPr>
          </a:lstStyle>
          <a:p>
            <a:pPr lvl="0"/>
            <a:r>
              <a:rPr lang="en-US"/>
              <a:t>Click to add presenter organization</a:t>
            </a:r>
          </a:p>
        </p:txBody>
      </p:sp>
      <p:sp>
        <p:nvSpPr>
          <p:cNvPr id="13" name="Text Placeholder 6"/>
          <p:cNvSpPr>
            <a:spLocks noGrp="1"/>
          </p:cNvSpPr>
          <p:nvPr>
            <p:ph type="body" sz="quarter" idx="15" hasCustomPrompt="1"/>
          </p:nvPr>
        </p:nvSpPr>
        <p:spPr>
          <a:xfrm>
            <a:off x="365760" y="5540477"/>
            <a:ext cx="11460480" cy="274320"/>
          </a:xfrm>
          <a:prstGeom prst="rect">
            <a:avLst/>
          </a:prstGeom>
        </p:spPr>
        <p:txBody>
          <a:bodyPr>
            <a:normAutofit/>
          </a:bodyPr>
          <a:lstStyle>
            <a:lvl1pPr marL="0" indent="0">
              <a:spcBef>
                <a:spcPts val="0"/>
              </a:spcBef>
              <a:buNone/>
              <a:defRPr sz="1400" baseline="0">
                <a:solidFill>
                  <a:srgbClr val="000000"/>
                </a:solidFill>
              </a:defRPr>
            </a:lvl1pPr>
          </a:lstStyle>
          <a:p>
            <a:pPr lvl="0"/>
            <a:r>
              <a:rPr lang="en-US"/>
              <a:t>Click to add presentation event or location</a:t>
            </a:r>
          </a:p>
        </p:txBody>
      </p:sp>
      <p:pic>
        <p:nvPicPr>
          <p:cNvPr id="14" name="Picture 13"/>
          <p:cNvPicPr>
            <a:picLocks noChangeAspect="1"/>
          </p:cNvPicPr>
          <p:nvPr userDrawn="1"/>
        </p:nvPicPr>
        <p:blipFill>
          <a:blip r:embed="rId2"/>
          <a:stretch>
            <a:fillRect/>
          </a:stretch>
        </p:blipFill>
        <p:spPr>
          <a:xfrm>
            <a:off x="365760" y="6400800"/>
            <a:ext cx="1100667" cy="228600"/>
          </a:xfrm>
          <a:prstGeom prst="rect">
            <a:avLst/>
          </a:prstGeom>
        </p:spPr>
      </p:pic>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0178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3657600" y="6356351"/>
            <a:ext cx="4876800" cy="365125"/>
          </a:xfrm>
          <a:prstGeom prst="rect">
            <a:avLst/>
          </a:prstGeom>
        </p:spPr>
        <p:txBody>
          <a:bodyPr/>
          <a:lstStyle>
            <a:lvl1pPr>
              <a:defRPr>
                <a:solidFill>
                  <a:srgbClr val="707276"/>
                </a:solidFill>
              </a:defRPr>
            </a:lvl1pPr>
          </a:lstStyle>
          <a:p>
            <a:endParaRPr lang="en-US"/>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
          </p:nvPr>
        </p:nvSpPr>
        <p:spPr>
          <a:xfrm>
            <a:off x="365760" y="1600200"/>
            <a:ext cx="1146048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425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Column Content">
    <p:spTree>
      <p:nvGrpSpPr>
        <p:cNvPr id="1" name=""/>
        <p:cNvGrpSpPr/>
        <p:nvPr/>
      </p:nvGrpSpPr>
      <p:grpSpPr>
        <a:xfrm>
          <a:off x="0" y="0"/>
          <a:ext cx="0" cy="0"/>
          <a:chOff x="0" y="0"/>
          <a:chExt cx="0" cy="0"/>
        </a:xfrm>
      </p:grpSpPr>
      <p:sp>
        <p:nvSpPr>
          <p:cNvPr id="16" name="Footer Placeholder 5"/>
          <p:cNvSpPr>
            <a:spLocks noGrp="1"/>
          </p:cNvSpPr>
          <p:nvPr>
            <p:ph type="ftr" sz="quarter" idx="11"/>
          </p:nvPr>
        </p:nvSpPr>
        <p:spPr>
          <a:xfrm>
            <a:off x="3657600" y="6356351"/>
            <a:ext cx="4876800" cy="365125"/>
          </a:xfrm>
          <a:prstGeom prst="rect">
            <a:avLst/>
          </a:prstGeom>
        </p:spPr>
        <p:txBody>
          <a:bodyPr/>
          <a:lstStyle/>
          <a:p>
            <a:endParaRPr lang="en-US"/>
          </a:p>
        </p:txBody>
      </p:sp>
      <p:sp>
        <p:nvSpPr>
          <p:cNvPr id="1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2"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8"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9" name="Straight Connector 18"/>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0"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5386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Column 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657600" y="6356351"/>
            <a:ext cx="4876800" cy="365125"/>
          </a:xfrm>
          <a:prstGeom prst="rect">
            <a:avLst/>
          </a:prstGeom>
        </p:spPr>
        <p:txBody>
          <a:bodyPr/>
          <a:lstStyle/>
          <a:p>
            <a:endParaRPr lang="en-US"/>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6"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8" name="Straight Connector 17"/>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9" name="Content Placeholder 2"/>
          <p:cNvSpPr>
            <a:spLocks noGrp="1"/>
          </p:cNvSpPr>
          <p:nvPr>
            <p:ph sz="half" idx="13"/>
          </p:nvPr>
        </p:nvSpPr>
        <p:spPr>
          <a:xfrm>
            <a:off x="36576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p:cNvSpPr>
            <a:spLocks noGrp="1"/>
          </p:cNvSpPr>
          <p:nvPr>
            <p:ph sz="half" idx="14"/>
          </p:nvPr>
        </p:nvSpPr>
        <p:spPr>
          <a:xfrm>
            <a:off x="633984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06423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Picture with Captio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657600" y="6356351"/>
            <a:ext cx="4876800" cy="365125"/>
          </a:xfrm>
          <a:prstGeom prst="rect">
            <a:avLst/>
          </a:prstGeom>
        </p:spPr>
        <p:txBody>
          <a:bodyPr/>
          <a:lstStyle/>
          <a:p>
            <a:endParaRPr lang="en-US"/>
          </a:p>
        </p:txBody>
      </p:sp>
      <p:sp>
        <p:nvSpPr>
          <p:cNvPr id="1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2"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3"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4" name="Straight Connector 13"/>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5"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b="0"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b="0" i="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6413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a:p>
        </p:txBody>
      </p:sp>
      <p:sp>
        <p:nvSpPr>
          <p:cNvPr id="7"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8"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9"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0" name="Straight Connector 9"/>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5076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0" i="0" kern="1200" dirty="0">
                <a:solidFill>
                  <a:srgbClr val="C8722E"/>
                </a:solidFill>
                <a:latin typeface="Calibri" panose="020F0502020204030204" pitchFamily="34" charset="0"/>
                <a:ea typeface="+mn-ea"/>
                <a:cs typeface="Calibri" panose="020F050202020403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1"/>
            <a:ext cx="10668000" cy="4572001"/>
          </a:xfrm>
          <a:prstGeom prst="rect">
            <a:avLst/>
          </a:prstGeom>
        </p:spPr>
        <p:txBody>
          <a:bodyPr/>
          <a:lstStyle>
            <a:lvl1pPr>
              <a:defRPr sz="1750" b="0" i="0">
                <a:latin typeface="Calibri" panose="020F0502020204030204" pitchFamily="34" charset="0"/>
                <a:cs typeface="Calibri" panose="020F0502020204030204" pitchFamily="34" charset="0"/>
              </a:defRPr>
            </a:lvl1pPr>
            <a:lvl2pPr marL="514350" indent="-171450">
              <a:buFont typeface="Wingdings" panose="05000000000000000000" pitchFamily="2" charset="2"/>
              <a:buChar char="§"/>
              <a:defRPr sz="1500" b="0" i="0">
                <a:latin typeface="Calibri" panose="020F0502020204030204" pitchFamily="34" charset="0"/>
                <a:cs typeface="Calibri" panose="020F0502020204030204" pitchFamily="34" charset="0"/>
              </a:defRPr>
            </a:lvl2pPr>
            <a:lvl3pPr marL="857250" indent="-171450">
              <a:buFont typeface="Wingdings" panose="05000000000000000000" pitchFamily="2" charset="2"/>
              <a:buChar char="ü"/>
              <a:defRPr sz="1250" b="0" i="0">
                <a:latin typeface="Calibri" panose="020F0502020204030204" pitchFamily="34" charset="0"/>
                <a:cs typeface="Calibri" panose="020F0502020204030204" pitchFamily="34" charset="0"/>
              </a:defRPr>
            </a:lvl3pPr>
            <a:lvl4pPr>
              <a:defRPr sz="1125" b="0" i="0">
                <a:latin typeface="Calibri" panose="020F0502020204030204" pitchFamily="34" charset="0"/>
                <a:cs typeface="Calibri" panose="020F0502020204030204" pitchFamily="34" charset="0"/>
              </a:defRPr>
            </a:lvl4pPr>
            <a:lvl5pPr marL="1543050" indent="-171450">
              <a:buFont typeface="Wingdings" panose="05000000000000000000" pitchFamily="2" charset="2"/>
              <a:buChar char="§"/>
              <a:defRPr sz="1000" b="0" i="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11/2/23</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155610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2-Column Content">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6" name="Footer Placeholder 5"/>
          <p:cNvSpPr>
            <a:spLocks noGrp="1"/>
          </p:cNvSpPr>
          <p:nvPr>
            <p:ph type="ftr" sz="quarter" idx="11"/>
          </p:nvPr>
        </p:nvSpPr>
        <p:spPr>
          <a:xfrm>
            <a:off x="3657600" y="6356351"/>
            <a:ext cx="4876800" cy="365125"/>
          </a:xfrm>
          <a:prstGeom prst="rect">
            <a:avLst/>
          </a:prstGeom>
        </p:spPr>
        <p:txBody>
          <a:bodyPr/>
          <a:lstStyle/>
          <a:p>
            <a:endParaRPr lang="en-US"/>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35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2"/>
            <a:ext cx="7580467" cy="406205"/>
          </a:xfrm>
        </p:spPr>
        <p:txBody>
          <a:bodyPr lIns="0" bIns="0" anchor="b">
            <a:normAutofit/>
          </a:bodyPr>
          <a:lstStyle>
            <a:lvl1pPr marL="0" indent="0">
              <a:buNone/>
              <a:defRPr sz="2400" b="0" i="0" cap="all" baseline="0">
                <a:solidFill>
                  <a:srgbClr val="47484A"/>
                </a:solidFill>
                <a:latin typeface="Calibri" panose="020F0502020204030204" pitchFamily="34" charset="0"/>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69752" y="544589"/>
            <a:ext cx="2382462" cy="8582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6484969" y="1689101"/>
            <a:ext cx="5707033" cy="2706624"/>
          </a:xfrm>
          <a:solidFill>
            <a:schemeClr val="bg1">
              <a:lumMod val="75000"/>
            </a:schemeClr>
          </a:solidFill>
        </p:spPr>
        <p:txBody>
          <a:bodyPr tIns="365760"/>
          <a:lstStyle>
            <a:lvl1pPr marL="0" indent="0" algn="ctr">
              <a:buNone/>
              <a:defRPr b="0" i="0" baseline="0">
                <a:latin typeface="Calibri" panose="020F0502020204030204" pitchFamily="34" charset="0"/>
              </a:defRPr>
            </a:lvl1pPr>
          </a:lstStyle>
          <a:p>
            <a:r>
              <a:rPr lang="en-US" dirty="0"/>
              <a:t>Click icon to insert an image</a:t>
            </a:r>
          </a:p>
        </p:txBody>
      </p:sp>
      <p:sp>
        <p:nvSpPr>
          <p:cNvPr id="2" name="Title 1"/>
          <p:cNvSpPr>
            <a:spLocks noGrp="1"/>
          </p:cNvSpPr>
          <p:nvPr>
            <p:ph type="title" hasCustomPrompt="1"/>
          </p:nvPr>
        </p:nvSpPr>
        <p:spPr>
          <a:xfrm>
            <a:off x="2" y="1689101"/>
            <a:ext cx="6484965" cy="2706624"/>
          </a:xfrm>
          <a:solidFill>
            <a:schemeClr val="accent2"/>
          </a:solidFill>
        </p:spPr>
        <p:txBody>
          <a:bodyPr lIns="457200" rIns="91440" anchor="ctr">
            <a:normAutofit/>
          </a:bodyPr>
          <a:lstStyle>
            <a:lvl1pPr>
              <a:defRPr sz="3733" b="0" i="0" baseline="0">
                <a:solidFill>
                  <a:schemeClr val="bg1"/>
                </a:solidFill>
                <a:latin typeface="Calibri" panose="020F0502020204030204" pitchFamily="34" charset="0"/>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689101"/>
            <a:ext cx="319618" cy="2706624"/>
          </a:xfrm>
          <a:solidFill>
            <a:schemeClr val="accent1"/>
          </a:solidFill>
        </p:spPr>
        <p:txBody>
          <a:bodyPr bIns="0" anchor="b"/>
          <a:lstStyle>
            <a:lvl1pPr marL="0" indent="0">
              <a:buNone/>
              <a:defRPr sz="133" b="0" i="0">
                <a:latin typeface="Calibri" panose="020F0502020204030204" pitchFamily="34" charset="0"/>
              </a:defRPr>
            </a:lvl1pPr>
          </a:lstStyle>
          <a:p>
            <a:pPr lvl="0"/>
            <a:r>
              <a:rPr lang="en-US" dirty="0"/>
              <a:t>  </a:t>
            </a:r>
          </a:p>
        </p:txBody>
      </p:sp>
      <p:sp>
        <p:nvSpPr>
          <p:cNvPr id="48" name="Text Placeholder 9"/>
          <p:cNvSpPr>
            <a:spLocks noGrp="1"/>
          </p:cNvSpPr>
          <p:nvPr>
            <p:ph type="body" sz="quarter" idx="17" hasCustomPrompt="1"/>
          </p:nvPr>
        </p:nvSpPr>
        <p:spPr>
          <a:xfrm>
            <a:off x="626535" y="4582948"/>
            <a:ext cx="3590495" cy="393700"/>
          </a:xfrm>
        </p:spPr>
        <p:txBody>
          <a:bodyPr lIns="0" bIns="0" anchor="b">
            <a:normAutofit/>
          </a:bodyPr>
          <a:lstStyle>
            <a:lvl1pPr marL="0" indent="0">
              <a:buNone/>
              <a:defRPr sz="1867" b="0" i="0" cap="all" baseline="0">
                <a:solidFill>
                  <a:srgbClr val="47484A"/>
                </a:solidFill>
                <a:latin typeface="Calibri" panose="020F0502020204030204" pitchFamily="34" charset="0"/>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b="0" i="0">
                <a:solidFill>
                  <a:srgbClr val="47484A"/>
                </a:solidFill>
                <a:latin typeface="Calibri" panose="020F0502020204030204" pitchFamily="34" charset="0"/>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7" y="4582948"/>
            <a:ext cx="3590495" cy="393700"/>
          </a:xfrm>
        </p:spPr>
        <p:txBody>
          <a:bodyPr lIns="0" bIns="0" anchor="b">
            <a:normAutofit/>
          </a:bodyPr>
          <a:lstStyle>
            <a:lvl1pPr marL="0" indent="0">
              <a:buFont typeface="Arial" pitchFamily="34" charset="0"/>
              <a:buNone/>
              <a:defRPr sz="1867" b="0" i="0" cap="all" baseline="0">
                <a:solidFill>
                  <a:srgbClr val="47484A"/>
                </a:solidFill>
                <a:latin typeface="Calibri" panose="020F0502020204030204" pitchFamily="34" charset="0"/>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7" y="4960384"/>
            <a:ext cx="3590495" cy="914400"/>
          </a:xfrm>
        </p:spPr>
        <p:txBody>
          <a:bodyPr lIns="0">
            <a:normAutofit/>
          </a:bodyPr>
          <a:lstStyle>
            <a:lvl1pPr marL="0" indent="0">
              <a:lnSpc>
                <a:spcPct val="95000"/>
              </a:lnSpc>
              <a:spcBef>
                <a:spcPts val="0"/>
              </a:spcBef>
              <a:buFont typeface="Arial" pitchFamily="34" charset="0"/>
              <a:buNone/>
              <a:defRPr sz="1867" b="0" i="0">
                <a:solidFill>
                  <a:srgbClr val="47484A"/>
                </a:solidFill>
                <a:latin typeface="Calibri" panose="020F0502020204030204" pitchFamily="34" charset="0"/>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8"/>
            <a:ext cx="3590495" cy="393700"/>
          </a:xfrm>
        </p:spPr>
        <p:txBody>
          <a:bodyPr lIns="0" bIns="0" anchor="b">
            <a:normAutofit/>
          </a:bodyPr>
          <a:lstStyle>
            <a:lvl1pPr marL="0" indent="0">
              <a:buFont typeface="Arial" pitchFamily="34" charset="0"/>
              <a:buNone/>
              <a:defRPr sz="1867" b="0" i="0" cap="all" baseline="0">
                <a:solidFill>
                  <a:srgbClr val="47484A"/>
                </a:solidFill>
                <a:latin typeface="Calibri" panose="020F0502020204030204" pitchFamily="34" charset="0"/>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b="0" i="0">
                <a:solidFill>
                  <a:srgbClr val="47484A"/>
                </a:solidFill>
                <a:latin typeface="Calibri" panose="020F0502020204030204" pitchFamily="34" charset="0"/>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8480263" y="6094282"/>
            <a:ext cx="3590496" cy="515411"/>
          </a:xfrm>
        </p:spPr>
        <p:txBody>
          <a:bodyPr lIns="0" anchor="b"/>
          <a:lstStyle>
            <a:lvl1pPr marL="0" indent="0">
              <a:spcBef>
                <a:spcPts val="0"/>
              </a:spcBef>
              <a:buNone/>
              <a:defRPr sz="1867" b="0" i="0" baseline="0">
                <a:solidFill>
                  <a:srgbClr val="47484A"/>
                </a:solidFill>
                <a:latin typeface="Calibri" panose="020F0502020204030204" pitchFamily="34" charset="0"/>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358552" y="-1972721"/>
            <a:ext cx="4670533" cy="1397498"/>
          </a:xfrm>
          <a:prstGeom prst="rect">
            <a:avLst/>
          </a:prstGeom>
          <a:solidFill>
            <a:schemeClr val="bg1">
              <a:lumMod val="50000"/>
            </a:schemeClr>
          </a:solidFill>
        </p:spPr>
        <p:txBody>
          <a:bodyPr wrap="square" rtlCol="0">
            <a:spAutoFit/>
          </a:bodyPr>
          <a:lstStyle/>
          <a:p>
            <a:r>
              <a:rPr lang="en-US" sz="1867" b="0" i="0" dirty="0">
                <a:solidFill>
                  <a:schemeClr val="bg1"/>
                </a:solidFill>
                <a:latin typeface="Calibri" panose="020F0502020204030204" pitchFamily="34" charset="0"/>
              </a:rPr>
              <a:t>Suggested</a:t>
            </a:r>
            <a:r>
              <a:rPr lang="en-US" sz="1867" b="0" i="0" baseline="0" dirty="0">
                <a:solidFill>
                  <a:schemeClr val="bg1"/>
                </a:solidFill>
                <a:latin typeface="Calibri" panose="020F0502020204030204" pitchFamily="34" charset="0"/>
              </a:rPr>
              <a:t> line of text (optional): </a:t>
            </a:r>
          </a:p>
          <a:p>
            <a:endParaRPr lang="en-US" sz="1867" b="0" i="0" baseline="0" dirty="0">
              <a:solidFill>
                <a:schemeClr val="bg1"/>
              </a:solidFill>
              <a:latin typeface="Calibri" panose="020F0502020204030204" pitchFamily="34" charset="0"/>
            </a:endParaRPr>
          </a:p>
          <a:p>
            <a:r>
              <a:rPr lang="en-US" sz="1867" b="0" i="0" baseline="0" dirty="0">
                <a:solidFill>
                  <a:schemeClr val="bg1"/>
                </a:solidFill>
                <a:latin typeface="Calibri" panose="020F0502020204030204" pitchFamily="34" charset="0"/>
              </a:rPr>
              <a:t>WE START WITH YES.</a:t>
            </a:r>
            <a:endParaRPr lang="en-US" sz="1867" b="0" i="0" dirty="0">
              <a:solidFill>
                <a:schemeClr val="bg1"/>
              </a:solidFill>
              <a:latin typeface="Calibri" panose="020F0502020204030204" pitchFamily="34" charset="0"/>
            </a:endParaRPr>
          </a:p>
          <a:p>
            <a:endParaRPr lang="en-US" sz="2880" b="0" i="0" dirty="0">
              <a:solidFill>
                <a:schemeClr val="bg1"/>
              </a:solidFill>
              <a:latin typeface="Calibri" panose="020F0502020204030204" pitchFamily="34" charset="0"/>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829" y="6269435"/>
            <a:ext cx="2728491" cy="347016"/>
          </a:xfrm>
          <a:prstGeom prst="rect">
            <a:avLst/>
          </a:prstGeom>
        </p:spPr>
      </p:pic>
    </p:spTree>
    <p:extLst>
      <p:ext uri="{BB962C8B-B14F-4D97-AF65-F5344CB8AC3E}">
        <p14:creationId xmlns:p14="http://schemas.microsoft.com/office/powerpoint/2010/main" val="1936881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Line Title + Content">
    <p:spTree>
      <p:nvGrpSpPr>
        <p:cNvPr id="1" name=""/>
        <p:cNvGrpSpPr/>
        <p:nvPr/>
      </p:nvGrpSpPr>
      <p:grpSpPr>
        <a:xfrm>
          <a:off x="0" y="0"/>
          <a:ext cx="0" cy="0"/>
          <a:chOff x="0" y="0"/>
          <a:chExt cx="0" cy="0"/>
        </a:xfrm>
      </p:grpSpPr>
      <p:sp>
        <p:nvSpPr>
          <p:cNvPr id="8" name="Rectangle 7"/>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0" name="Title 1"/>
          <p:cNvSpPr>
            <a:spLocks noGrp="1"/>
          </p:cNvSpPr>
          <p:nvPr>
            <p:ph type="title"/>
          </p:nvPr>
        </p:nvSpPr>
        <p:spPr>
          <a:xfrm>
            <a:off x="609600" y="356613"/>
            <a:ext cx="8839200" cy="384721"/>
          </a:xfrm>
        </p:spPr>
        <p:txBody>
          <a:bodyPr lIns="0" tIns="0" rIns="0" bIns="0" anchor="t" anchorCtr="0">
            <a:spAutoFit/>
          </a:bodyPr>
          <a:lstStyle>
            <a:lvl1pPr algn="l">
              <a:defRPr sz="2500" b="1">
                <a:solidFill>
                  <a:srgbClr val="D57500"/>
                </a:solidFill>
                <a:latin typeface="Arial"/>
                <a:cs typeface="Arial"/>
              </a:defRPr>
            </a:lvl1pPr>
          </a:lstStyle>
          <a:p>
            <a:r>
              <a:rPr lang="en-US"/>
              <a:t>Click to edit Master title style</a:t>
            </a:r>
            <a:endParaRPr lang="en-US" dirty="0"/>
          </a:p>
        </p:txBody>
      </p:sp>
      <p:sp>
        <p:nvSpPr>
          <p:cNvPr id="11" name="Content Placeholder 2"/>
          <p:cNvSpPr>
            <a:spLocks noGrp="1"/>
          </p:cNvSpPr>
          <p:nvPr>
            <p:ph idx="1"/>
          </p:nvPr>
        </p:nvSpPr>
        <p:spPr>
          <a:xfrm>
            <a:off x="609600" y="1371598"/>
            <a:ext cx="109728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solidFill>
                  <a:srgbClr val="707276"/>
                </a:solidFill>
              </a:defRPr>
            </a:lvl1pPr>
          </a:lstStyle>
          <a:p>
            <a:fld id="{571B0C3B-3A7D-3848-B824-737E096AF391}" type="datetime4">
              <a:rPr lang="en-US" smtClean="0"/>
              <a:t>November 2, 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707276"/>
                </a:solidFill>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1134660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375"/>
              </a:spcAft>
            </a:pPr>
            <a:r>
              <a:rPr lang="en-US" sz="500" b="0" i="0" dirty="0">
                <a:solidFill>
                  <a:srgbClr val="616265">
                    <a:alpha val="75000"/>
                  </a:srgbClr>
                </a:solidFill>
                <a:latin typeface="Calibri" panose="020F0502020204030204" pitchFamily="34" charset="0"/>
                <a:cs typeface="Calibri" panose="020F050202020403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3000" b="0" i="0">
                <a:solidFill>
                  <a:srgbClr val="C8722E"/>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125" b="0" i="0">
                <a:solidFill>
                  <a:srgbClr val="000000"/>
                </a:solidFill>
                <a:latin typeface="Calibri" panose="020F0502020204030204" pitchFamily="34" charset="0"/>
                <a:cs typeface="Calibri" panose="020F050202020403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000" b="0" i="0">
                <a:solidFill>
                  <a:srgbClr val="616265"/>
                </a:solidFill>
                <a:latin typeface="Calibri" panose="020F0502020204030204" pitchFamily="34" charset="0"/>
                <a:cs typeface="Calibri" panose="020F050202020403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5" y="-1038086"/>
            <a:ext cx="184731" cy="265457"/>
          </a:xfrm>
          <a:prstGeom prst="rect">
            <a:avLst/>
          </a:prstGeom>
          <a:noFill/>
        </p:spPr>
        <p:txBody>
          <a:bodyPr wrap="none" rtlCol="0">
            <a:spAutoFit/>
          </a:bodyPr>
          <a:lstStyle/>
          <a:p>
            <a:endParaRPr lang="en-US" sz="1125" b="0" i="0" dirty="0">
              <a:latin typeface="Calibri" panose="020F0502020204030204" pitchFamily="34" charset="0"/>
            </a:endParaRPr>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3"/>
          <a:stretch>
            <a:fillRect/>
          </a:stretch>
        </p:blipFill>
        <p:spPr>
          <a:xfrm>
            <a:off x="1143000" y="198120"/>
            <a:ext cx="1066800"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4"/>
          <a:stretch>
            <a:fillRect/>
          </a:stretch>
        </p:blipFill>
        <p:spPr>
          <a:xfrm>
            <a:off x="1142107" y="5981700"/>
            <a:ext cx="687071"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5"/>
          <a:stretch>
            <a:fillRect/>
          </a:stretch>
        </p:blipFill>
        <p:spPr>
          <a:xfrm>
            <a:off x="1979614"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2" y="4096372"/>
            <a:ext cx="2742407" cy="365125"/>
          </a:xfrm>
          <a:prstGeom prst="rect">
            <a:avLst/>
          </a:prstGeom>
        </p:spPr>
        <p:txBody>
          <a:bodyPr vert="horz" lIns="91440" tIns="45720" rIns="91440" bIns="45720" rtlCol="0" anchor="ctr"/>
          <a:lstStyle>
            <a:lvl1pPr algn="r">
              <a:defRPr sz="1125" b="0" i="0">
                <a:solidFill>
                  <a:schemeClr val="tx1">
                    <a:tint val="75000"/>
                  </a:schemeClr>
                </a:solidFill>
                <a:latin typeface="Calibri" panose="020F0502020204030204" pitchFamily="34" charset="0"/>
              </a:defRPr>
            </a:lvl1pPr>
          </a:lstStyle>
          <a:p>
            <a:fld id="{ABD4F8E3-4ED9-44B4-99E6-8A3D2CF8D415}" type="datetime4">
              <a:rPr lang="en-US" smtClean="0"/>
              <a:pPr/>
              <a:t>November 2, 2023</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6" y="6441766"/>
            <a:ext cx="4114271"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162799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2250" b="0" i="0" kern="1200" dirty="0">
                <a:solidFill>
                  <a:srgbClr val="C8722E"/>
                </a:solidFill>
                <a:latin typeface="Calibri" panose="020F0502020204030204" pitchFamily="34" charset="0"/>
                <a:ea typeface="+mn-ea"/>
                <a:cs typeface="Calibri" panose="020F050202020403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162049" y="3644194"/>
            <a:ext cx="3810000" cy="2857500"/>
          </a:xfrm>
          <a:prstGeom prst="rect">
            <a:avLst/>
          </a:prstGeom>
        </p:spPr>
        <p:txBody>
          <a:bodyPr/>
          <a:lstStyle>
            <a:lvl1pPr>
              <a:defRPr sz="1750" b="0" i="0">
                <a:latin typeface="Calibri" panose="020F0502020204030204" pitchFamily="34" charset="0"/>
              </a:defRPr>
            </a:lvl1pPr>
            <a:lvl2pPr marL="514350" indent="-171450">
              <a:buFont typeface="Wingdings" panose="05000000000000000000" pitchFamily="2" charset="2"/>
              <a:buChar char="§"/>
              <a:defRPr sz="1500" b="0" i="0">
                <a:latin typeface="Calibri" panose="020F0502020204030204" pitchFamily="34" charset="0"/>
              </a:defRPr>
            </a:lvl2pPr>
            <a:lvl3pPr marL="857250" indent="-171450">
              <a:buFont typeface="Wingdings" panose="05000000000000000000" pitchFamily="2" charset="2"/>
              <a:buChar char="ü"/>
              <a:defRPr sz="1250" b="0" i="0">
                <a:latin typeface="Calibri" panose="020F0502020204030204" pitchFamily="34" charset="0"/>
              </a:defRPr>
            </a:lvl3pPr>
            <a:lvl4pPr>
              <a:defRPr sz="1125" b="0" i="0">
                <a:latin typeface="Calibri" panose="020F0502020204030204" pitchFamily="34" charset="0"/>
              </a:defRPr>
            </a:lvl4pPr>
            <a:lvl5pPr marL="1543050" indent="-171450">
              <a:buFont typeface="Wingdings" panose="05000000000000000000" pitchFamily="2" charset="2"/>
              <a:buChar char="§"/>
              <a:defRPr sz="1000" b="0" i="0">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b="0" i="0">
                <a:solidFill>
                  <a:schemeClr val="tx1">
                    <a:tint val="75000"/>
                  </a:schemeClr>
                </a:solidFill>
                <a:latin typeface="Calibri" panose="020F0502020204030204" pitchFamily="34" charset="0"/>
              </a:defRPr>
            </a:lvl1pPr>
          </a:lstStyle>
          <a:p>
            <a:fld id="{9B7EE7B1-A6C1-4E39-8665-A73ED03F32E1}" type="datetimeFigureOut">
              <a:rPr lang="en-US" smtClean="0"/>
              <a:pPr/>
              <a:t>11/2/23</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103624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1750" b="0" i="0">
                <a:latin typeface="Calibri" panose="020F0502020204030204" pitchFamily="34" charset="0"/>
                <a:cs typeface="Calibri" panose="020F0502020204030204" pitchFamily="34" charset="0"/>
              </a:defRPr>
            </a:lvl1pPr>
            <a:lvl2pPr marL="514350" indent="-171450">
              <a:buFont typeface="Wingdings" panose="05000000000000000000" pitchFamily="2" charset="2"/>
              <a:buChar char="§"/>
              <a:defRPr sz="1500" b="0" i="0">
                <a:latin typeface="Calibri" panose="020F0502020204030204" pitchFamily="34" charset="0"/>
                <a:cs typeface="Calibri" panose="020F0502020204030204" pitchFamily="34" charset="0"/>
              </a:defRPr>
            </a:lvl2pPr>
            <a:lvl3pPr marL="857250" indent="-171450">
              <a:buFont typeface="Wingdings" panose="05000000000000000000" pitchFamily="2" charset="2"/>
              <a:buChar char="ü"/>
              <a:defRPr sz="1250" b="0" i="0">
                <a:latin typeface="Calibri" panose="020F0502020204030204" pitchFamily="34" charset="0"/>
                <a:cs typeface="Calibri" panose="020F0502020204030204" pitchFamily="34" charset="0"/>
              </a:defRPr>
            </a:lvl3pPr>
            <a:lvl4pPr>
              <a:defRPr sz="1125" b="0" i="0">
                <a:latin typeface="Calibri" panose="020F0502020204030204" pitchFamily="34" charset="0"/>
                <a:cs typeface="Calibri" panose="020F0502020204030204" pitchFamily="34" charset="0"/>
              </a:defRPr>
            </a:lvl4pPr>
            <a:lvl5pPr marL="1543050" indent="-171450">
              <a:buFont typeface="Wingdings" panose="05000000000000000000" pitchFamily="2" charset="2"/>
              <a:buChar char="§"/>
              <a:defRPr sz="1000" b="0" i="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1750" b="0" i="0">
                <a:latin typeface="Calibri" panose="020F0502020204030204" pitchFamily="34" charset="0"/>
              </a:defRPr>
            </a:lvl1pPr>
            <a:lvl2pPr marL="514350" indent="-171450">
              <a:buFont typeface="Wingdings" panose="05000000000000000000" pitchFamily="2" charset="2"/>
              <a:buChar char="§"/>
              <a:defRPr sz="1500" b="0" i="0">
                <a:latin typeface="Calibri" panose="020F0502020204030204" pitchFamily="34" charset="0"/>
              </a:defRPr>
            </a:lvl2pPr>
            <a:lvl3pPr marL="857250" indent="-171450">
              <a:buFont typeface="Wingdings" panose="05000000000000000000" pitchFamily="2" charset="2"/>
              <a:buChar char="ü"/>
              <a:defRPr sz="1250" b="0" i="0">
                <a:latin typeface="Calibri" panose="020F0502020204030204" pitchFamily="34" charset="0"/>
              </a:defRPr>
            </a:lvl3pPr>
            <a:lvl4pPr>
              <a:defRPr sz="1125" b="0" i="0">
                <a:latin typeface="Calibri" panose="020F0502020204030204" pitchFamily="34" charset="0"/>
              </a:defRPr>
            </a:lvl4pPr>
            <a:lvl5pPr marL="1543050" indent="-171450">
              <a:buFont typeface="Wingdings" panose="05000000000000000000" pitchFamily="2" charset="2"/>
              <a:buChar char="§"/>
              <a:defRPr sz="1000" b="0" i="0">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b="0" i="0">
                <a:solidFill>
                  <a:schemeClr val="tx1">
                    <a:tint val="75000"/>
                  </a:schemeClr>
                </a:solidFill>
                <a:latin typeface="Calibri" panose="020F0502020204030204" pitchFamily="34" charset="0"/>
              </a:defRPr>
            </a:lvl1pPr>
          </a:lstStyle>
          <a:p>
            <a:fld id="{9B7EE7B1-A6C1-4E39-8665-A73ED03F32E1}" type="datetimeFigureOut">
              <a:rPr lang="en-US" smtClean="0"/>
              <a:pPr/>
              <a:t>11/2/23</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2250" b="0" i="0" kern="1200" dirty="0">
                <a:solidFill>
                  <a:srgbClr val="C8722E"/>
                </a:solidFill>
                <a:latin typeface="Calibri" panose="020F0502020204030204" pitchFamily="34" charset="0"/>
                <a:ea typeface="+mn-ea"/>
                <a:cs typeface="Calibri" panose="020F0502020204030204" pitchFamily="34" charset="0"/>
              </a:defRPr>
            </a:lvl1pPr>
          </a:lstStyle>
          <a:p>
            <a:r>
              <a:rPr lang="en-US" dirty="0"/>
              <a:t>Click to edit slide title</a:t>
            </a:r>
          </a:p>
        </p:txBody>
      </p:sp>
    </p:spTree>
    <p:extLst>
      <p:ext uri="{BB962C8B-B14F-4D97-AF65-F5344CB8AC3E}">
        <p14:creationId xmlns:p14="http://schemas.microsoft.com/office/powerpoint/2010/main" val="14855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0" i="0" kern="1200" dirty="0">
                <a:solidFill>
                  <a:srgbClr val="C8722E"/>
                </a:solidFill>
                <a:latin typeface="Calibri" panose="020F0502020204030204" pitchFamily="34" charset="0"/>
                <a:ea typeface="+mn-ea"/>
                <a:cs typeface="Calibri" panose="020F050202020403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1"/>
            <a:ext cx="10668000" cy="4572001"/>
          </a:xfrm>
          <a:prstGeom prst="rect">
            <a:avLst/>
          </a:prstGeom>
        </p:spPr>
        <p:txBody>
          <a:bodyPr/>
          <a:lstStyle>
            <a:lvl1pPr>
              <a:defRPr sz="1750" b="0" i="0">
                <a:latin typeface="Calibri" panose="020F0502020204030204" pitchFamily="34" charset="0"/>
                <a:cs typeface="Calibri" panose="020F0502020204030204" pitchFamily="34" charset="0"/>
              </a:defRPr>
            </a:lvl1pPr>
            <a:lvl2pPr marL="514350" indent="-171450">
              <a:buFont typeface="Wingdings" panose="05000000000000000000" pitchFamily="2" charset="2"/>
              <a:buChar char="§"/>
              <a:defRPr sz="1500" b="0" i="0">
                <a:latin typeface="Calibri" panose="020F0502020204030204" pitchFamily="34" charset="0"/>
                <a:cs typeface="Calibri" panose="020F0502020204030204" pitchFamily="34" charset="0"/>
              </a:defRPr>
            </a:lvl2pPr>
            <a:lvl3pPr marL="857250" indent="-171450">
              <a:buFont typeface="Wingdings" panose="05000000000000000000" pitchFamily="2" charset="2"/>
              <a:buChar char="ü"/>
              <a:defRPr sz="1250" b="0" i="0">
                <a:latin typeface="Calibri" panose="020F0502020204030204" pitchFamily="34" charset="0"/>
                <a:cs typeface="Calibri" panose="020F0502020204030204" pitchFamily="34" charset="0"/>
              </a:defRPr>
            </a:lvl3pPr>
            <a:lvl4pPr>
              <a:defRPr sz="1125" b="0" i="0">
                <a:latin typeface="Calibri" panose="020F0502020204030204" pitchFamily="34" charset="0"/>
                <a:cs typeface="Calibri" panose="020F0502020204030204" pitchFamily="34" charset="0"/>
              </a:defRPr>
            </a:lvl4pPr>
            <a:lvl5pPr marL="1543050" indent="-171450">
              <a:buFont typeface="Wingdings" panose="05000000000000000000" pitchFamily="2" charset="2"/>
              <a:buChar char="§"/>
              <a:defRPr sz="1000" b="0" i="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b="0" i="0">
                <a:solidFill>
                  <a:schemeClr val="tx1">
                    <a:tint val="75000"/>
                  </a:schemeClr>
                </a:solidFill>
                <a:latin typeface="Calibri" panose="020F0502020204030204" pitchFamily="34" charset="0"/>
              </a:defRPr>
            </a:lvl1pPr>
          </a:lstStyle>
          <a:p>
            <a:fld id="{9B7EE7B1-A6C1-4E39-8665-A73ED03F32E1}" type="datetimeFigureOut">
              <a:rPr lang="en-US" smtClean="0"/>
              <a:pPr/>
              <a:t>11/2/23</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331402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125"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143001" y="1912939"/>
            <a:ext cx="3810001" cy="1325563"/>
          </a:xfrm>
          <a:prstGeom prst="rect">
            <a:avLst/>
          </a:prstGeom>
        </p:spPr>
        <p:txBody>
          <a:bodyPr lIns="0" anchor="b"/>
          <a:lstStyle>
            <a:lvl1pPr>
              <a:defRPr lang="en-US" sz="2250" b="0" i="0" kern="1200" dirty="0">
                <a:solidFill>
                  <a:srgbClr val="C8722E"/>
                </a:solidFill>
                <a:latin typeface="Calibri" panose="020F0502020204030204" pitchFamily="34" charset="0"/>
                <a:ea typeface="+mn-ea"/>
                <a:cs typeface="Calibri" panose="020F050202020403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162049" y="3644194"/>
            <a:ext cx="3810000" cy="2857500"/>
          </a:xfrm>
          <a:prstGeom prst="rect">
            <a:avLst/>
          </a:prstGeom>
        </p:spPr>
        <p:txBody>
          <a:bodyPr/>
          <a:lstStyle>
            <a:lvl1pPr>
              <a:defRPr sz="1750" b="0" i="0">
                <a:latin typeface="Calibri" panose="020F0502020204030204" pitchFamily="34" charset="0"/>
              </a:defRPr>
            </a:lvl1pPr>
            <a:lvl2pPr marL="514350" indent="-171450">
              <a:buFont typeface="Wingdings" panose="05000000000000000000" pitchFamily="2" charset="2"/>
              <a:buChar char="§"/>
              <a:defRPr sz="1500" b="0" i="0">
                <a:latin typeface="Calibri" panose="020F0502020204030204" pitchFamily="34" charset="0"/>
              </a:defRPr>
            </a:lvl2pPr>
            <a:lvl3pPr marL="857250" indent="-171450">
              <a:buFont typeface="Wingdings" panose="05000000000000000000" pitchFamily="2" charset="2"/>
              <a:buChar char="ü"/>
              <a:defRPr sz="1250" b="0" i="0">
                <a:latin typeface="Calibri" panose="020F0502020204030204" pitchFamily="34" charset="0"/>
              </a:defRPr>
            </a:lvl3pPr>
            <a:lvl4pPr>
              <a:defRPr sz="1125" b="0" i="0">
                <a:latin typeface="Calibri" panose="020F0502020204030204" pitchFamily="34" charset="0"/>
              </a:defRPr>
            </a:lvl4pPr>
            <a:lvl5pPr marL="1543050" indent="-171450">
              <a:buFont typeface="Wingdings" panose="05000000000000000000" pitchFamily="2" charset="2"/>
              <a:buChar char="§"/>
              <a:defRPr sz="1000" b="0" i="0">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b="0" i="0">
                <a:solidFill>
                  <a:schemeClr val="tx1">
                    <a:tint val="75000"/>
                  </a:schemeClr>
                </a:solidFill>
                <a:latin typeface="Calibri" panose="020F0502020204030204" pitchFamily="34" charset="0"/>
              </a:defRPr>
            </a:lvl1pPr>
          </a:lstStyle>
          <a:p>
            <a:fld id="{9B7EE7B1-A6C1-4E39-8665-A73ED03F32E1}" type="datetimeFigureOut">
              <a:rPr lang="en-US" smtClean="0"/>
              <a:pPr/>
              <a:t>11/2/23</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328064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1" y="4495800"/>
            <a:ext cx="3390900" cy="19812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1" y="2286000"/>
            <a:ext cx="3390900" cy="19812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1" y="4495800"/>
            <a:ext cx="3390900" cy="19812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1" y="2286000"/>
            <a:ext cx="3390900" cy="19812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1" y="4495800"/>
            <a:ext cx="3390900" cy="19812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1" y="2286000"/>
            <a:ext cx="3390900" cy="198120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1"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0" i="0" kern="1200" dirty="0">
                <a:solidFill>
                  <a:srgbClr val="C8722E"/>
                </a:solidFill>
                <a:latin typeface="Calibri" panose="020F0502020204030204" pitchFamily="34" charset="0"/>
                <a:ea typeface="+mn-ea"/>
                <a:cs typeface="Calibri" panose="020F050202020403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b="0" i="0">
                <a:solidFill>
                  <a:schemeClr val="tx1">
                    <a:tint val="75000"/>
                  </a:schemeClr>
                </a:solidFill>
                <a:latin typeface="Calibri" panose="020F0502020204030204" pitchFamily="34" charset="0"/>
              </a:defRPr>
            </a:lvl1pPr>
          </a:lstStyle>
          <a:p>
            <a:fld id="{9B7EE7B1-A6C1-4E39-8665-A73ED03F32E1}" type="datetimeFigureOut">
              <a:rPr lang="en-US" smtClean="0"/>
              <a:pPr/>
              <a:t>11/2/23</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1750" b="0" i="0">
                <a:latin typeface="Calibri" panose="020F0502020204030204" pitchFamily="34" charset="0"/>
                <a:cs typeface="Calibri" panose="020F0502020204030204" pitchFamily="34" charset="0"/>
              </a:defRPr>
            </a:lvl1pPr>
            <a:lvl2pPr marL="514350" indent="-171450">
              <a:buFont typeface="Wingdings" panose="05000000000000000000" pitchFamily="2" charset="2"/>
              <a:buChar char="§"/>
              <a:defRPr sz="1500">
                <a:latin typeface="Arial" panose="020B0604020202020204" pitchFamily="34" charset="0"/>
                <a:cs typeface="Arial" panose="020B0604020202020204" pitchFamily="34" charset="0"/>
              </a:defRPr>
            </a:lvl2pPr>
            <a:lvl3pPr marL="857250" indent="-171450">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3050" indent="-171450">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dirty="0"/>
              <a:t>Edit Master text styles</a:t>
            </a:r>
          </a:p>
        </p:txBody>
      </p:sp>
    </p:spTree>
    <p:extLst>
      <p:ext uri="{BB962C8B-B14F-4D97-AF65-F5344CB8AC3E}">
        <p14:creationId xmlns:p14="http://schemas.microsoft.com/office/powerpoint/2010/main" val="287588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1" y="4217096"/>
            <a:ext cx="3390900" cy="2259904"/>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1" y="1722120"/>
            <a:ext cx="3390900" cy="226314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1" y="4217096"/>
            <a:ext cx="3390900" cy="2259904"/>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1" y="1722120"/>
            <a:ext cx="3390900" cy="226314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1" y="4217096"/>
            <a:ext cx="3390900" cy="2259904"/>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1" y="1722120"/>
            <a:ext cx="3390900" cy="2263140"/>
          </a:xfrm>
          <a:prstGeom prst="rect">
            <a:avLst/>
          </a:prstGeom>
          <a:solidFill>
            <a:srgbClr val="B3B3B3"/>
          </a:solidFill>
        </p:spPr>
        <p:txBody>
          <a:bodyPr lIns="0" tIns="0" rIns="0" bIns="0" anchor="ctr" anchorCtr="0"/>
          <a:lstStyle>
            <a:lvl1pPr marL="0" indent="0" algn="ctr">
              <a:buNone/>
              <a:defRPr sz="1125" b="0" i="0">
                <a:solidFill>
                  <a:srgbClr val="000000"/>
                </a:solidFill>
                <a:latin typeface="Calibri" panose="020F0502020204030204" pitchFamily="34" charset="0"/>
                <a:cs typeface="Calibri" panose="020F0502020204030204" pitchFamily="34" charset="0"/>
              </a:defRPr>
            </a:lvl1pPr>
          </a:lstStyle>
          <a:p>
            <a:r>
              <a:rPr lang="en-US" dirty="0"/>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1"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1"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938" b="0" i="0">
                <a:solidFill>
                  <a:schemeClr val="bg1"/>
                </a:solidFill>
                <a:latin typeface="Calibri" panose="020F0502020204030204" pitchFamily="34" charset="0"/>
                <a:cs typeface="Calibri" panose="020F0502020204030204" pitchFamily="34" charset="0"/>
              </a:defRPr>
            </a:lvl1pPr>
            <a:lvl2pPr marL="342900" indent="0">
              <a:buNone/>
              <a:defRPr sz="875">
                <a:latin typeface="Arial" panose="020B0604020202020204" pitchFamily="34" charset="0"/>
                <a:cs typeface="Arial" panose="020B0604020202020204" pitchFamily="34" charset="0"/>
              </a:defRPr>
            </a:lvl2pPr>
            <a:lvl3pPr marL="685800" indent="0">
              <a:buNone/>
              <a:defRPr sz="875">
                <a:latin typeface="Arial" panose="020B0604020202020204" pitchFamily="34" charset="0"/>
                <a:cs typeface="Arial" panose="020B0604020202020204" pitchFamily="34" charset="0"/>
              </a:defRPr>
            </a:lvl3pPr>
            <a:lvl4pPr marL="1028700" indent="0">
              <a:buNone/>
              <a:defRPr sz="875">
                <a:latin typeface="Arial" panose="020B0604020202020204" pitchFamily="34" charset="0"/>
                <a:cs typeface="Arial" panose="020B0604020202020204" pitchFamily="34" charset="0"/>
              </a:defRPr>
            </a:lvl4pPr>
            <a:lvl5pPr marL="1371600" indent="0">
              <a:buNone/>
              <a:defRPr sz="875">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b="0" i="0">
                <a:solidFill>
                  <a:schemeClr val="tx1">
                    <a:tint val="75000"/>
                  </a:schemeClr>
                </a:solidFill>
                <a:latin typeface="Calibri" panose="020F0502020204030204" pitchFamily="34" charset="0"/>
              </a:defRPr>
            </a:lvl1pPr>
          </a:lstStyle>
          <a:p>
            <a:fld id="{9B7EE7B1-A6C1-4E39-8665-A73ED03F32E1}" type="datetimeFigureOut">
              <a:rPr lang="en-US" smtClean="0"/>
              <a:pPr/>
              <a:t>11/2/23</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2667000" y="225779"/>
            <a:ext cx="9144000" cy="1092483"/>
          </a:xfrm>
          <a:prstGeom prst="rect">
            <a:avLst/>
          </a:prstGeom>
        </p:spPr>
        <p:txBody>
          <a:bodyPr lIns="0" anchor="b"/>
          <a:lstStyle>
            <a:lvl1pPr>
              <a:defRPr lang="en-US" sz="2250" b="0" i="0" kern="1200" dirty="0">
                <a:solidFill>
                  <a:srgbClr val="C8722E"/>
                </a:solidFill>
                <a:latin typeface="Calibri" panose="020F0502020204030204" pitchFamily="34" charset="0"/>
                <a:ea typeface="+mn-ea"/>
                <a:cs typeface="Calibri" panose="020F0502020204030204" pitchFamily="34" charset="0"/>
              </a:defRPr>
            </a:lvl1pPr>
          </a:lstStyle>
          <a:p>
            <a:r>
              <a:rPr lang="en-US" dirty="0"/>
              <a:t>Click to edit slide title</a:t>
            </a:r>
          </a:p>
        </p:txBody>
      </p:sp>
    </p:spTree>
    <p:extLst>
      <p:ext uri="{BB962C8B-B14F-4D97-AF65-F5344CB8AC3E}">
        <p14:creationId xmlns:p14="http://schemas.microsoft.com/office/powerpoint/2010/main" val="1678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b="0" i="0">
                <a:solidFill>
                  <a:srgbClr val="B3B3B3"/>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8919508" y="6495963"/>
            <a:ext cx="2590005" cy="362038"/>
          </a:xfrm>
          <a:prstGeom prst="rect">
            <a:avLst/>
          </a:prstGeom>
        </p:spPr>
        <p:txBody>
          <a:bodyPr vert="horz" lIns="91440" tIns="45720" rIns="91440" bIns="45720" rtlCol="0" anchor="ctr"/>
          <a:lstStyle>
            <a:lvl1pPr algn="r">
              <a:defRPr sz="750" b="0" i="0">
                <a:solidFill>
                  <a:schemeClr val="tx1">
                    <a:tint val="75000"/>
                  </a:schemeClr>
                </a:solidFill>
                <a:latin typeface="Calibri" panose="020F0502020204030204" pitchFamily="34" charset="0"/>
              </a:defRPr>
            </a:lvl1pPr>
          </a:lstStyle>
          <a:p>
            <a:fld id="{9B7EE7B1-A6C1-4E39-8665-A73ED03F32E1}" type="datetimeFigureOut">
              <a:rPr lang="en-US" smtClean="0"/>
              <a:pPr/>
              <a:t>11/2/23</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774372" y="6477001"/>
            <a:ext cx="10006517"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368591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2-Column Comparison">
    <p:spTree>
      <p:nvGrpSpPr>
        <p:cNvPr id="1" name=""/>
        <p:cNvGrpSpPr/>
        <p:nvPr/>
      </p:nvGrpSpPr>
      <p:grpSpPr>
        <a:xfrm>
          <a:off x="0" y="0"/>
          <a:ext cx="0" cy="0"/>
          <a:chOff x="0" y="0"/>
          <a:chExt cx="0" cy="0"/>
        </a:xfrm>
      </p:grpSpPr>
      <p:sp>
        <p:nvSpPr>
          <p:cNvPr id="12" name="Rectangle 11"/>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8" name="Footer Placeholder 7"/>
          <p:cNvSpPr>
            <a:spLocks noGrp="1"/>
          </p:cNvSpPr>
          <p:nvPr>
            <p:ph type="ftr" sz="quarter" idx="11"/>
          </p:nvPr>
        </p:nvSpPr>
        <p:spPr>
          <a:xfrm>
            <a:off x="3657600" y="6356351"/>
            <a:ext cx="4876800" cy="365125"/>
          </a:xfrm>
          <a:prstGeom prst="rect">
            <a:avLst/>
          </a:prstGeom>
        </p:spPr>
        <p:txBody>
          <a:bodyPr/>
          <a:lstStyle/>
          <a:p>
            <a:endParaRPr lang="en-US"/>
          </a:p>
        </p:txBody>
      </p:sp>
      <p:sp>
        <p:nvSpPr>
          <p:cNvPr id="18"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9"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20"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21" name="Straight Connector 20"/>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22" name="Content Placeholder 2"/>
          <p:cNvSpPr>
            <a:spLocks noGrp="1"/>
          </p:cNvSpPr>
          <p:nvPr>
            <p:ph sz="half" idx="13"/>
          </p:nvPr>
        </p:nvSpPr>
        <p:spPr>
          <a:xfrm>
            <a:off x="36576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p:cNvSpPr>
            <a:spLocks noGrp="1"/>
          </p:cNvSpPr>
          <p:nvPr>
            <p:ph sz="half" idx="14"/>
          </p:nvPr>
        </p:nvSpPr>
        <p:spPr>
          <a:xfrm>
            <a:off x="633984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67408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5" y="6477000"/>
            <a:ext cx="377685" cy="381000"/>
          </a:xfrm>
          <a:prstGeom prst="rect">
            <a:avLst/>
          </a:prstGeom>
        </p:spPr>
        <p:txBody>
          <a:bodyPr lIns="0" tIns="0" rIns="0" bIns="0" anchor="ctr" anchorCtr="0"/>
          <a:lstStyle>
            <a:lvl1pPr algn="r">
              <a:defRPr sz="750" b="0" i="0">
                <a:solidFill>
                  <a:schemeClr val="bg1"/>
                </a:solidFill>
                <a:latin typeface="Calibri" panose="020F0502020204030204" pitchFamily="34" charset="0"/>
                <a:cs typeface="Calibri" panose="020F0502020204030204" pitchFamily="34" charset="0"/>
              </a:defRPr>
            </a:lvl1pPr>
          </a:lstStyle>
          <a:p>
            <a:fld id="{FE7A4BB3-E848-5A44-82DF-322201952CD8}" type="slidenum">
              <a:rPr lang="en-US" smtClean="0"/>
              <a:pPr/>
              <a:t>‹#›</a:t>
            </a:fld>
            <a:endParaRPr lang="en-US" dirty="0"/>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774374" y="6477001"/>
            <a:ext cx="4559628" cy="365125"/>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3427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Picture with Caption">
    <p:spTree>
      <p:nvGrpSpPr>
        <p:cNvPr id="1" name=""/>
        <p:cNvGrpSpPr/>
        <p:nvPr/>
      </p:nvGrpSpPr>
      <p:grpSpPr>
        <a:xfrm>
          <a:off x="0" y="0"/>
          <a:ext cx="0" cy="0"/>
          <a:chOff x="0" y="0"/>
          <a:chExt cx="0" cy="0"/>
        </a:xfrm>
      </p:grpSpPr>
      <p:sp>
        <p:nvSpPr>
          <p:cNvPr id="10" name="Rectangle 9"/>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4" name="Footer Placeholder 3"/>
          <p:cNvSpPr>
            <a:spLocks noGrp="1"/>
          </p:cNvSpPr>
          <p:nvPr>
            <p:ph type="ftr" sz="quarter" idx="11"/>
          </p:nvPr>
        </p:nvSpPr>
        <p:spPr>
          <a:xfrm>
            <a:off x="3657600" y="6356351"/>
            <a:ext cx="4876800" cy="365125"/>
          </a:xfrm>
          <a:prstGeom prst="rect">
            <a:avLst/>
          </a:prstGeom>
        </p:spPr>
        <p:txBody>
          <a:bodyPr/>
          <a:lstStyle/>
          <a:p>
            <a:endParaRPr lang="en-US"/>
          </a:p>
        </p:txBody>
      </p:sp>
      <p:sp>
        <p:nvSpPr>
          <p:cNvPr id="14"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5"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6"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7" name="Straight Connector 16"/>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Picture Placeholder 2"/>
          <p:cNvSpPr>
            <a:spLocks noGrp="1"/>
          </p:cNvSpPr>
          <p:nvPr>
            <p:ph type="pic" idx="1"/>
          </p:nvPr>
        </p:nvSpPr>
        <p:spPr>
          <a:xfrm>
            <a:off x="365760" y="3290500"/>
            <a:ext cx="11460480" cy="276999"/>
          </a:xfrm>
        </p:spPr>
        <p:txBody>
          <a:bodyPr lIns="0" tIns="0" rIns="0" bIns="0" anchor="ctr">
            <a:spAutoFit/>
          </a:bodyPr>
          <a:lstStyle>
            <a:lvl1pPr marL="0" indent="0" algn="ctr">
              <a:buNone/>
              <a:defRPr sz="1800" b="0" i="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9" name="Text Placeholder 3"/>
          <p:cNvSpPr>
            <a:spLocks noGrp="1"/>
          </p:cNvSpPr>
          <p:nvPr>
            <p:ph type="body" sz="half" idx="2"/>
          </p:nvPr>
        </p:nvSpPr>
        <p:spPr>
          <a:xfrm>
            <a:off x="365760" y="5486400"/>
            <a:ext cx="11460480" cy="215444"/>
          </a:xfrm>
        </p:spPr>
        <p:txBody>
          <a:bodyPr lIns="0" tIns="0" rIns="0" bIns="0">
            <a:spAutoFit/>
          </a:bodyPr>
          <a:lstStyle>
            <a:lvl1pPr marL="0" indent="0">
              <a:buNone/>
              <a:defRPr sz="1400" b="0" i="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8130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1225296"/>
            <a:ext cx="12192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a:p>
        </p:txBody>
      </p:sp>
      <p:sp>
        <p:nvSpPr>
          <p:cNvPr id="10"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1"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2"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3" name="Straight Connector 12"/>
          <p:cNvCxnSpPr/>
          <p:nvPr userDrawn="1"/>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94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a:p>
        </p:txBody>
      </p:sp>
      <p:sp>
        <p:nvSpPr>
          <p:cNvPr id="12" name="Content Placeholder 2"/>
          <p:cNvSpPr>
            <a:spLocks noGrp="1"/>
          </p:cNvSpPr>
          <p:nvPr>
            <p:ph idx="1"/>
          </p:nvPr>
        </p:nvSpPr>
        <p:spPr>
          <a:xfrm>
            <a:off x="365760" y="1600200"/>
            <a:ext cx="11460480" cy="1452705"/>
          </a:xfrm>
        </p:spPr>
        <p:txBody>
          <a:bodyPr lIns="0" tIns="0" rIns="0" bIns="0">
            <a:spAutoFit/>
          </a:bodyPr>
          <a:lstStyle>
            <a:lvl1pPr>
              <a:defRPr sz="2000" b="0" i="0">
                <a:solidFill>
                  <a:srgbClr val="242424"/>
                </a:solidFill>
                <a:latin typeface="Calibri" panose="020F0502020204030204" pitchFamily="34" charset="0"/>
                <a:cs typeface="Calibri" panose="020F0502020204030204" pitchFamily="34" charset="0"/>
              </a:defRPr>
            </a:lvl1pPr>
            <a:lvl2pPr>
              <a:defRPr sz="1800" b="0" i="0">
                <a:solidFill>
                  <a:srgbClr val="242424"/>
                </a:solidFill>
                <a:latin typeface="Calibri" panose="020F0502020204030204" pitchFamily="34" charset="0"/>
                <a:cs typeface="Calibri" panose="020F0502020204030204" pitchFamily="34" charset="0"/>
              </a:defRPr>
            </a:lvl2pPr>
            <a:lvl3pPr>
              <a:defRPr sz="1600" b="0" i="0">
                <a:solidFill>
                  <a:srgbClr val="242424"/>
                </a:solidFill>
                <a:latin typeface="Calibri" panose="020F0502020204030204" pitchFamily="34" charset="0"/>
                <a:cs typeface="Calibri" panose="020F0502020204030204" pitchFamily="34" charset="0"/>
              </a:defRPr>
            </a:lvl3pPr>
            <a:lvl4pPr>
              <a:defRPr sz="1400" b="0" i="0">
                <a:solidFill>
                  <a:srgbClr val="242424"/>
                </a:solidFill>
                <a:latin typeface="Calibri" panose="020F0502020204030204" pitchFamily="34" charset="0"/>
                <a:cs typeface="Calibri" panose="020F0502020204030204" pitchFamily="34" charset="0"/>
              </a:defRPr>
            </a:lvl4pPr>
            <a:lvl5pPr>
              <a:defRPr sz="1400" b="0" i="0">
                <a:solidFill>
                  <a:srgbClr val="242424"/>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0"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3"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Tree>
    <p:extLst>
      <p:ext uri="{BB962C8B-B14F-4D97-AF65-F5344CB8AC3E}">
        <p14:creationId xmlns:p14="http://schemas.microsoft.com/office/powerpoint/2010/main" val="314359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a:p>
        </p:txBody>
      </p:sp>
      <p:sp>
        <p:nvSpPr>
          <p:cNvPr id="12"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3"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4"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16" name="Content Placeholder 2"/>
          <p:cNvSpPr>
            <a:spLocks noGrp="1"/>
          </p:cNvSpPr>
          <p:nvPr>
            <p:ph sz="half" idx="1"/>
          </p:nvPr>
        </p:nvSpPr>
        <p:spPr>
          <a:xfrm>
            <a:off x="36576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half" idx="13"/>
          </p:nvPr>
        </p:nvSpPr>
        <p:spPr>
          <a:xfrm>
            <a:off x="6339840" y="16002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371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657600" y="6356351"/>
            <a:ext cx="4876800" cy="365125"/>
          </a:xfrm>
          <a:prstGeom prst="rect">
            <a:avLst/>
          </a:prstGeom>
        </p:spPr>
        <p:txBody>
          <a:bodyPr/>
          <a:lstStyle/>
          <a:p>
            <a:endParaRPr lang="en-US"/>
          </a:p>
        </p:txBody>
      </p:sp>
      <p:sp>
        <p:nvSpPr>
          <p:cNvPr id="1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lvl1pPr>
              <a:defRPr>
                <a:solidFill>
                  <a:srgbClr val="CC7022"/>
                </a:solidFill>
              </a:defRPr>
            </a:lvl1pPr>
          </a:lstStyle>
          <a:p>
            <a:r>
              <a:rPr lang="en-US"/>
              <a:t>Click to edit Master title style</a:t>
            </a:r>
          </a:p>
        </p:txBody>
      </p:sp>
      <p:sp>
        <p:nvSpPr>
          <p:cNvPr id="18" name="Date Placeholder 3"/>
          <p:cNvSpPr>
            <a:spLocks noGrp="1"/>
          </p:cNvSpPr>
          <p:nvPr>
            <p:ph type="dt" sz="half" idx="1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9" name="Slide Number Placeholder 5"/>
          <p:cNvSpPr>
            <a:spLocks noGrp="1"/>
          </p:cNvSpPr>
          <p:nvPr>
            <p:ph type="sldNum" sz="quarter" idx="13"/>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sp>
        <p:nvSpPr>
          <p:cNvPr id="21" name="Content Placeholder 2"/>
          <p:cNvSpPr>
            <a:spLocks noGrp="1"/>
          </p:cNvSpPr>
          <p:nvPr>
            <p:ph sz="half" idx="14"/>
          </p:nvPr>
        </p:nvSpPr>
        <p:spPr>
          <a:xfrm>
            <a:off x="36576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sz="half" idx="15"/>
          </p:nvPr>
        </p:nvSpPr>
        <p:spPr>
          <a:xfrm>
            <a:off x="6339840" y="2286000"/>
            <a:ext cx="5486400" cy="1452705"/>
          </a:xfrm>
        </p:spPr>
        <p:txBody>
          <a:bodyPr lIns="0" tIns="0" rIns="0" bIns="0">
            <a:spAutoFit/>
          </a:bodyPr>
          <a:lstStyle>
            <a:lvl1pPr marL="342900" indent="-342900">
              <a:buSzPct val="100000"/>
              <a:buFontTx/>
              <a:buBlip>
                <a:blip r:embed="rId2"/>
              </a:buBlip>
              <a:defRPr sz="2000" b="0" i="0">
                <a:latin typeface="Calibri" panose="020F0502020204030204" pitchFamily="34" charset="0"/>
                <a:cs typeface="Calibri" panose="020F0502020204030204" pitchFamily="34" charset="0"/>
              </a:defRPr>
            </a:lvl1pPr>
            <a:lvl2pPr marL="742950" indent="-285750">
              <a:buSzPct val="100000"/>
              <a:buFontTx/>
              <a:buBlip>
                <a:blip r:embed="rId3"/>
              </a:buBlip>
              <a:defRPr sz="1800" b="0" i="0">
                <a:latin typeface="Calibri" panose="020F0502020204030204" pitchFamily="34" charset="0"/>
                <a:cs typeface="Calibri" panose="020F0502020204030204" pitchFamily="34" charset="0"/>
              </a:defRPr>
            </a:lvl2pPr>
            <a:lvl3pPr marL="1143000" indent="-228600">
              <a:buSzPct val="100000"/>
              <a:buFontTx/>
              <a:buBlip>
                <a:blip r:embed="rId4"/>
              </a:buBlip>
              <a:defRPr sz="1600" b="0" i="0">
                <a:latin typeface="Calibri" panose="020F0502020204030204" pitchFamily="34" charset="0"/>
                <a:cs typeface="Calibri" panose="020F0502020204030204" pitchFamily="34" charset="0"/>
              </a:defRPr>
            </a:lvl3pPr>
            <a:lvl4pPr marL="1600200" indent="-228600">
              <a:buSzPct val="100000"/>
              <a:buFontTx/>
              <a:buBlip>
                <a:blip r:embed="rId5"/>
              </a:buBlip>
              <a:defRPr sz="1400" b="0" i="0">
                <a:latin typeface="Calibri" panose="020F0502020204030204" pitchFamily="34" charset="0"/>
                <a:cs typeface="Calibri" panose="020F0502020204030204" pitchFamily="34" charset="0"/>
              </a:defRPr>
            </a:lvl4pPr>
            <a:lvl5pPr marL="2057400" indent="-228600">
              <a:buSzPct val="100000"/>
              <a:buFontTx/>
              <a:buBlip>
                <a:blip r:embed="rId2"/>
              </a:buBlip>
              <a:defRPr sz="1400" b="0" i="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p:cNvSpPr>
            <a:spLocks noGrp="1"/>
          </p:cNvSpPr>
          <p:nvPr>
            <p:ph type="body" idx="1"/>
          </p:nvPr>
        </p:nvSpPr>
        <p:spPr>
          <a:xfrm>
            <a:off x="36576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Text Placeholder 4"/>
          <p:cNvSpPr>
            <a:spLocks noGrp="1"/>
          </p:cNvSpPr>
          <p:nvPr>
            <p:ph type="body" sz="quarter" idx="3"/>
          </p:nvPr>
        </p:nvSpPr>
        <p:spPr>
          <a:xfrm>
            <a:off x="6339840" y="1600200"/>
            <a:ext cx="5486400" cy="307777"/>
          </a:xfrm>
        </p:spPr>
        <p:txBody>
          <a:bodyPr lIns="0" tIns="0" rIns="0" bIns="0" anchor="t">
            <a:spAutoFit/>
          </a:bodyPr>
          <a:lstStyle>
            <a:lvl1pPr marL="0" indent="0">
              <a:buNone/>
              <a:defRPr sz="2000" b="0" i="0">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537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jpeg"/><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5" Type="http://schemas.openxmlformats.org/officeDocument/2006/relationships/image" Target="../media/image6.png"/><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8.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7.jpeg"/><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latinum_PowerPoint_Background_08-19-201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14" name="Text Placeholder 2"/>
          <p:cNvSpPr>
            <a:spLocks noGrp="1"/>
          </p:cNvSpPr>
          <p:nvPr>
            <p:ph type="body" idx="1"/>
          </p:nvPr>
        </p:nvSpPr>
        <p:spPr>
          <a:xfrm>
            <a:off x="365760" y="1600200"/>
            <a:ext cx="11460480" cy="4572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6" name="Footer Placeholder 4"/>
          <p:cNvSpPr>
            <a:spLocks noGrp="1"/>
          </p:cNvSpPr>
          <p:nvPr>
            <p:ph type="ftr" sz="quarter" idx="3"/>
          </p:nvPr>
        </p:nvSpPr>
        <p:spPr>
          <a:xfrm>
            <a:off x="3657600" y="6356351"/>
            <a:ext cx="4876800" cy="365125"/>
          </a:xfrm>
          <a:prstGeom prst="rect">
            <a:avLst/>
          </a:prstGeom>
        </p:spPr>
        <p:txBody>
          <a:bodyPr vert="horz" lIns="0" tIns="0" rIns="0" bIns="0" rtlCol="0" anchor="ctr"/>
          <a:lstStyle>
            <a:lvl1pPr algn="ctr">
              <a:defRPr sz="900" b="0" i="0">
                <a:solidFill>
                  <a:srgbClr val="707276"/>
                </a:solidFill>
                <a:latin typeface="Calibri" panose="020F0502020204030204" pitchFamily="34" charset="0"/>
                <a:cs typeface="Calibri" panose="020F0502020204030204" pitchFamily="34" charset="0"/>
              </a:defRPr>
            </a:lvl1pPr>
          </a:lstStyle>
          <a:p>
            <a:endParaRPr lang="en-US" dirty="0"/>
          </a:p>
        </p:txBody>
      </p:sp>
      <p:pic>
        <p:nvPicPr>
          <p:cNvPr id="2" name="Picture 1"/>
          <p:cNvPicPr>
            <a:picLocks noChangeAspect="1"/>
          </p:cNvPicPr>
          <p:nvPr/>
        </p:nvPicPr>
        <p:blipFill>
          <a:blip r:embed="rId14"/>
          <a:stretch>
            <a:fillRect/>
          </a:stretch>
        </p:blipFill>
        <p:spPr>
          <a:xfrm>
            <a:off x="9765792" y="219456"/>
            <a:ext cx="2133600" cy="812800"/>
          </a:xfrm>
          <a:prstGeom prst="rect">
            <a:avLst/>
          </a:prstGeom>
        </p:spPr>
      </p:pic>
      <p:sp>
        <p:nvSpPr>
          <p:cNvPr id="10"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1" name="Straight Connector 10"/>
          <p:cNvCxnSpPr/>
          <p:nvPr/>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040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23" r:id="rId7"/>
    <p:sldLayoutId id="2147483724" r:id="rId8"/>
    <p:sldLayoutId id="2147483725" r:id="rId9"/>
    <p:sldLayoutId id="2147483726" r:id="rId10"/>
    <p:sldLayoutId id="2147483727" r:id="rId11"/>
  </p:sldLayoutIdLst>
  <p:hf hdr="0"/>
  <p:txStyles>
    <p:titleStyle>
      <a:lvl1pPr algn="l" defTabSz="457200" rtl="0" eaLnBrk="1" latinLnBrk="0" hangingPunct="1">
        <a:spcBef>
          <a:spcPct val="0"/>
        </a:spcBef>
        <a:buNone/>
        <a:defRPr sz="2600" b="0" i="0" kern="1200">
          <a:solidFill>
            <a:srgbClr val="CC7022"/>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SzPct val="100000"/>
        <a:buFontTx/>
        <a:buBlip>
          <a:blip r:embed="rId15"/>
        </a:buBlip>
        <a:defRPr sz="2000" b="0" i="0" kern="1200">
          <a:solidFill>
            <a:schemeClr val="accent2"/>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SzPct val="100000"/>
        <a:buFontTx/>
        <a:buBlip>
          <a:blip r:embed="rId16"/>
        </a:buBlip>
        <a:defRPr sz="1800" b="0"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SzPct val="100000"/>
        <a:buFontTx/>
        <a:buBlip>
          <a:blip r:embed="rId17"/>
        </a:buBlip>
        <a:defRPr sz="1600" b="0"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SzPct val="100000"/>
        <a:buFontTx/>
        <a:buBlip>
          <a:blip r:embed="rId18"/>
        </a:buBlip>
        <a:defRPr sz="1400" b="0"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SzPct val="100000"/>
        <a:buFontTx/>
        <a:buBlip>
          <a:blip r:embed="rId15"/>
        </a:buBlip>
        <a:defRPr sz="1400" b="0"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Silver_PowerPoint_Background_08-19-201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ooter Placeholder 4"/>
          <p:cNvSpPr>
            <a:spLocks noGrp="1"/>
          </p:cNvSpPr>
          <p:nvPr>
            <p:ph type="ftr" sz="quarter" idx="3"/>
          </p:nvPr>
        </p:nvSpPr>
        <p:spPr>
          <a:xfrm>
            <a:off x="3657600" y="6356351"/>
            <a:ext cx="4876800" cy="365125"/>
          </a:xfrm>
          <a:prstGeom prst="rect">
            <a:avLst/>
          </a:prstGeom>
        </p:spPr>
        <p:txBody>
          <a:bodyPr vert="horz" lIns="0" tIns="0" rIns="0" bIns="0" rtlCol="0" anchor="ctr"/>
          <a:lstStyle>
            <a:lvl1pPr algn="ctr">
              <a:defRPr sz="900" b="0" i="0">
                <a:solidFill>
                  <a:srgbClr val="707276"/>
                </a:solidFill>
                <a:latin typeface="Calibri" panose="020F0502020204030204" pitchFamily="34" charset="0"/>
                <a:cs typeface="Calibri" panose="020F0502020204030204" pitchFamily="34" charset="0"/>
              </a:defRPr>
            </a:lvl1pPr>
          </a:lstStyle>
          <a:p>
            <a:endParaRPr lang="en-US" dirty="0"/>
          </a:p>
        </p:txBody>
      </p:sp>
      <p:sp>
        <p:nvSpPr>
          <p:cNvPr id="17"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8"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9" name="Straight Connector 18"/>
          <p:cNvCxnSpPr/>
          <p:nvPr/>
        </p:nvCxnSpPr>
        <p:spPr>
          <a:xfrm>
            <a:off x="11469673" y="6454975"/>
            <a:ext cx="0" cy="182880"/>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1"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22" name="Text Placeholder 2"/>
          <p:cNvSpPr>
            <a:spLocks noGrp="1"/>
          </p:cNvSpPr>
          <p:nvPr>
            <p:ph type="body" idx="1"/>
          </p:nvPr>
        </p:nvSpPr>
        <p:spPr>
          <a:xfrm>
            <a:off x="365760" y="1600200"/>
            <a:ext cx="11460480" cy="4572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3" name="Picture 22"/>
          <p:cNvPicPr>
            <a:picLocks noChangeAspect="1"/>
          </p:cNvPicPr>
          <p:nvPr/>
        </p:nvPicPr>
        <p:blipFill>
          <a:blip r:embed="rId14"/>
          <a:stretch>
            <a:fillRect/>
          </a:stretch>
        </p:blipFill>
        <p:spPr>
          <a:xfrm>
            <a:off x="9758164" y="219456"/>
            <a:ext cx="2133600" cy="812800"/>
          </a:xfrm>
          <a:prstGeom prst="rect">
            <a:avLst/>
          </a:prstGeom>
        </p:spPr>
      </p:pic>
    </p:spTree>
    <p:extLst>
      <p:ext uri="{BB962C8B-B14F-4D97-AF65-F5344CB8AC3E}">
        <p14:creationId xmlns:p14="http://schemas.microsoft.com/office/powerpoint/2010/main" val="109681568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40" r:id="rId3"/>
    <p:sldLayoutId id="2147483741" r:id="rId4"/>
    <p:sldLayoutId id="2147483742" r:id="rId5"/>
    <p:sldLayoutId id="2147483743" r:id="rId6"/>
    <p:sldLayoutId id="2147483747" r:id="rId7"/>
    <p:sldLayoutId id="2147483748" r:id="rId8"/>
    <p:sldLayoutId id="2147483749" r:id="rId9"/>
    <p:sldLayoutId id="2147483750" r:id="rId10"/>
    <p:sldLayoutId id="2147483751" r:id="rId11"/>
  </p:sldLayoutIdLst>
  <p:hf hdr="0"/>
  <p:txStyles>
    <p:titleStyle>
      <a:lvl1pPr algn="l" defTabSz="457200" rtl="0" eaLnBrk="1" latinLnBrk="0" hangingPunct="1">
        <a:spcBef>
          <a:spcPct val="0"/>
        </a:spcBef>
        <a:buNone/>
        <a:defRPr sz="2600" b="0" i="0" kern="1200">
          <a:solidFill>
            <a:schemeClr val="bg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SzPct val="100000"/>
        <a:buFontTx/>
        <a:buBlip>
          <a:blip r:embed="rId15"/>
        </a:buBlip>
        <a:defRPr sz="2000" b="0" i="0" kern="1200">
          <a:solidFill>
            <a:srgbClr val="242424"/>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SzPct val="100000"/>
        <a:buFontTx/>
        <a:buBlip>
          <a:blip r:embed="rId16"/>
        </a:buBlip>
        <a:defRPr sz="1800" b="0" i="0" kern="1200">
          <a:solidFill>
            <a:srgbClr val="242424"/>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SzPct val="100000"/>
        <a:buFontTx/>
        <a:buBlip>
          <a:blip r:embed="rId17"/>
        </a:buBlip>
        <a:defRPr sz="1600" b="0" i="0" kern="1200">
          <a:solidFill>
            <a:srgbClr val="242424"/>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SzPct val="100000"/>
        <a:buFontTx/>
        <a:buBlip>
          <a:blip r:embed="rId18"/>
        </a:buBlip>
        <a:defRPr sz="1400" b="0" i="0" kern="1200">
          <a:solidFill>
            <a:srgbClr val="242424"/>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SzPct val="100000"/>
        <a:buFontTx/>
        <a:buBlip>
          <a:blip r:embed="rId15"/>
        </a:buBlip>
        <a:defRPr sz="1400" b="0" i="0" kern="1200">
          <a:solidFill>
            <a:srgbClr val="242424"/>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4"/>
          <p:cNvSpPr>
            <a:spLocks noGrp="1"/>
          </p:cNvSpPr>
          <p:nvPr>
            <p:ph type="ftr" sz="quarter" idx="3"/>
          </p:nvPr>
        </p:nvSpPr>
        <p:spPr>
          <a:xfrm>
            <a:off x="3657600" y="6356351"/>
            <a:ext cx="4876800" cy="365125"/>
          </a:xfrm>
          <a:prstGeom prst="rect">
            <a:avLst/>
          </a:prstGeom>
        </p:spPr>
        <p:txBody>
          <a:bodyPr vert="horz" lIns="0" tIns="0" rIns="0" bIns="0" rtlCol="0" anchor="ctr"/>
          <a:lstStyle>
            <a:lvl1pPr algn="ctr">
              <a:defRPr sz="900" b="0" i="0">
                <a:solidFill>
                  <a:srgbClr val="707276"/>
                </a:solidFill>
                <a:latin typeface="Calibri" panose="020F0502020204030204" pitchFamily="34" charset="0"/>
                <a:cs typeface="Calibri" panose="020F0502020204030204" pitchFamily="34" charset="0"/>
              </a:defRPr>
            </a:lvl1pPr>
          </a:lstStyle>
          <a:p>
            <a:endParaRPr lang="en-US" dirty="0"/>
          </a:p>
        </p:txBody>
      </p:sp>
      <p:sp>
        <p:nvSpPr>
          <p:cNvPr id="15" name="Title Placeholder 1"/>
          <p:cNvSpPr>
            <a:spLocks noGrp="1"/>
          </p:cNvSpPr>
          <p:nvPr>
            <p:ph type="title"/>
          </p:nvPr>
        </p:nvSpPr>
        <p:spPr>
          <a:xfrm>
            <a:off x="365760" y="201168"/>
            <a:ext cx="8839200" cy="868680"/>
          </a:xfrm>
          <a:prstGeom prst="rect">
            <a:avLst/>
          </a:prstGeom>
        </p:spPr>
        <p:txBody>
          <a:bodyPr vert="horz" lIns="0" tIns="0" rIns="0" bIns="0" rtlCol="0" anchor="b" anchorCtr="0">
            <a:noAutofit/>
          </a:bodyPr>
          <a:lstStyle/>
          <a:p>
            <a:r>
              <a:rPr lang="en-US" dirty="0"/>
              <a:t>Click to edit Master title style</a:t>
            </a:r>
          </a:p>
        </p:txBody>
      </p:sp>
      <p:sp>
        <p:nvSpPr>
          <p:cNvPr id="16" name="Date Placeholder 3"/>
          <p:cNvSpPr>
            <a:spLocks noGrp="1"/>
          </p:cNvSpPr>
          <p:nvPr>
            <p:ph type="dt" sz="half" idx="2"/>
          </p:nvPr>
        </p:nvSpPr>
        <p:spPr>
          <a:xfrm>
            <a:off x="9144000" y="6356351"/>
            <a:ext cx="2133600" cy="365125"/>
          </a:xfrm>
          <a:prstGeom prst="rect">
            <a:avLst/>
          </a:prstGeom>
        </p:spPr>
        <p:txBody>
          <a:bodyPr vert="horz" lIns="0" tIns="0" rIns="0" bIns="0" rtlCol="0" anchor="ctr"/>
          <a:lstStyle>
            <a:lvl1pPr algn="r">
              <a:defRPr sz="900" b="0" i="0">
                <a:solidFill>
                  <a:srgbClr val="707276"/>
                </a:solidFill>
                <a:latin typeface="Calibri" panose="020F0502020204030204" pitchFamily="34" charset="0"/>
                <a:cs typeface="Calibri" panose="020F0502020204030204" pitchFamily="34" charset="0"/>
              </a:defRPr>
            </a:lvl1pPr>
          </a:lstStyle>
          <a:p>
            <a:fld id="{1205DB16-F3E1-7B41-BE18-DA9132C94C8C}" type="datetime4">
              <a:rPr lang="en-US" smtClean="0"/>
              <a:pPr/>
              <a:t>November 2, 2023</a:t>
            </a:fld>
            <a:endParaRPr lang="en-US" dirty="0"/>
          </a:p>
        </p:txBody>
      </p:sp>
      <p:sp>
        <p:nvSpPr>
          <p:cNvPr id="17" name="Slide Number Placeholder 5"/>
          <p:cNvSpPr>
            <a:spLocks noGrp="1"/>
          </p:cNvSpPr>
          <p:nvPr>
            <p:ph type="sldNum" sz="quarter" idx="4"/>
          </p:nvPr>
        </p:nvSpPr>
        <p:spPr>
          <a:xfrm>
            <a:off x="11655552" y="6356351"/>
            <a:ext cx="402336" cy="365125"/>
          </a:xfrm>
          <a:prstGeom prst="rect">
            <a:avLst/>
          </a:prstGeom>
        </p:spPr>
        <p:txBody>
          <a:bodyPr lIns="0" tIns="0" bIns="0" anchor="ctr" anchorCtr="0"/>
          <a:lstStyle>
            <a:lvl1pPr algn="l">
              <a:defRPr sz="900" b="0" i="0">
                <a:solidFill>
                  <a:srgbClr val="707276"/>
                </a:solidFill>
                <a:latin typeface="Calibri" panose="020F0502020204030204" pitchFamily="34" charset="0"/>
                <a:cs typeface="Calibri" panose="020F0502020204030204" pitchFamily="34" charset="0"/>
              </a:defRPr>
            </a:lvl1pPr>
          </a:lstStyle>
          <a:p>
            <a:fld id="{03722D57-58D6-9447-A6D5-A97F6C35A8FB}" type="slidenum">
              <a:rPr lang="en-US" smtClean="0"/>
              <a:pPr/>
              <a:t>‹#›</a:t>
            </a:fld>
            <a:endParaRPr lang="en-US" dirty="0"/>
          </a:p>
        </p:txBody>
      </p:sp>
      <p:cxnSp>
        <p:nvCxnSpPr>
          <p:cNvPr id="18" name="Straight Connector 17"/>
          <p:cNvCxnSpPr/>
          <p:nvPr/>
        </p:nvCxnSpPr>
        <p:spPr>
          <a:xfrm>
            <a:off x="11469673"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9" name="Text Placeholder 2"/>
          <p:cNvSpPr>
            <a:spLocks noGrp="1"/>
          </p:cNvSpPr>
          <p:nvPr>
            <p:ph type="body" idx="1"/>
          </p:nvPr>
        </p:nvSpPr>
        <p:spPr>
          <a:xfrm>
            <a:off x="365760" y="1600200"/>
            <a:ext cx="11460480" cy="4572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p:cNvPicPr>
            <a:picLocks noChangeAspect="1"/>
          </p:cNvPicPr>
          <p:nvPr/>
        </p:nvPicPr>
        <p:blipFill>
          <a:blip r:embed="rId11"/>
          <a:stretch>
            <a:fillRect/>
          </a:stretch>
        </p:blipFill>
        <p:spPr>
          <a:xfrm>
            <a:off x="9765792" y="219456"/>
            <a:ext cx="2133600" cy="812800"/>
          </a:xfrm>
          <a:prstGeom prst="rect">
            <a:avLst/>
          </a:prstGeom>
        </p:spPr>
      </p:pic>
    </p:spTree>
    <p:extLst>
      <p:ext uri="{BB962C8B-B14F-4D97-AF65-F5344CB8AC3E}">
        <p14:creationId xmlns:p14="http://schemas.microsoft.com/office/powerpoint/2010/main" val="2614867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70" r:id="rId7"/>
    <p:sldLayoutId id="2147483774" r:id="rId8"/>
    <p:sldLayoutId id="2147483775" r:id="rId9"/>
  </p:sldLayoutIdLst>
  <p:hf hdr="0"/>
  <p:txStyles>
    <p:titleStyle>
      <a:lvl1pPr algn="l" defTabSz="457200" rtl="0" eaLnBrk="1" latinLnBrk="0" hangingPunct="1">
        <a:spcBef>
          <a:spcPct val="0"/>
        </a:spcBef>
        <a:buNone/>
        <a:defRPr sz="2600" b="0" i="0" kern="1200">
          <a:solidFill>
            <a:srgbClr val="CC7022"/>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SzPct val="100000"/>
        <a:buFontTx/>
        <a:buBlip>
          <a:blip r:embed="rId12"/>
        </a:buBlip>
        <a:defRPr sz="2000" b="0" i="0" kern="1200">
          <a:solidFill>
            <a:srgbClr val="242424"/>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SzPct val="100000"/>
        <a:buFontTx/>
        <a:buBlip>
          <a:blip r:embed="rId13"/>
        </a:buBlip>
        <a:defRPr sz="1800" b="0" i="0" kern="1200">
          <a:solidFill>
            <a:srgbClr val="242424"/>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SzPct val="100000"/>
        <a:buFontTx/>
        <a:buBlip>
          <a:blip r:embed="rId14"/>
        </a:buBlip>
        <a:defRPr sz="1600" b="0" i="0" kern="1200">
          <a:solidFill>
            <a:srgbClr val="242424"/>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SzPct val="100000"/>
        <a:buFontTx/>
        <a:buBlip>
          <a:blip r:embed="rId15"/>
        </a:buBlip>
        <a:defRPr sz="1400" b="0" i="0" kern="1200">
          <a:solidFill>
            <a:srgbClr val="242424"/>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SzPct val="100000"/>
        <a:buFontTx/>
        <a:buBlip>
          <a:blip r:embed="rId12"/>
        </a:buBlip>
        <a:defRPr sz="1400" b="0" i="0" kern="1200">
          <a:solidFill>
            <a:srgbClr val="242424"/>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b="0" i="0" dirty="0">
              <a:latin typeface="Calibri" panose="020F0502020204030204" pitchFamily="34" charset="0"/>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143000" y="198120"/>
            <a:ext cx="1066800" cy="1041020"/>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990866" y="6356616"/>
            <a:ext cx="4114271" cy="365125"/>
          </a:xfrm>
          <a:prstGeom prst="rect">
            <a:avLst/>
          </a:prstGeom>
        </p:spPr>
        <p:txBody>
          <a:bodyPr vert="horz" lIns="91440" tIns="45720" rIns="91440" bIns="45720" rtlCol="0" anchor="ctr"/>
          <a:lstStyle>
            <a:lvl1pPr algn="ctr">
              <a:defRPr sz="750" b="0" i="0">
                <a:solidFill>
                  <a:schemeClr val="tx1">
                    <a:tint val="75000"/>
                  </a:schemeClr>
                </a:solidFill>
                <a:latin typeface="Calibri" panose="020F0502020204030204" pitchFamily="34" charset="0"/>
              </a:defRPr>
            </a:lvl1pPr>
          </a:lstStyle>
          <a:p>
            <a:endParaRPr lang="en-US" dirty="0"/>
          </a:p>
        </p:txBody>
      </p:sp>
    </p:spTree>
    <p:extLst>
      <p:ext uri="{BB962C8B-B14F-4D97-AF65-F5344CB8AC3E}">
        <p14:creationId xmlns:p14="http://schemas.microsoft.com/office/powerpoint/2010/main" val="14844692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626535" y="4704868"/>
            <a:ext cx="3590495" cy="393700"/>
          </a:xfrm>
        </p:spPr>
        <p:txBody>
          <a:bodyPr/>
          <a:lstStyle/>
          <a:p>
            <a:r>
              <a:rPr lang="en-US" b="1" dirty="0"/>
              <a:t>Dr. </a:t>
            </a:r>
            <a:r>
              <a:rPr lang="en-US" b="1" dirty="0" err="1"/>
              <a:t>jiwen</a:t>
            </a:r>
            <a:r>
              <a:rPr lang="en-US" b="1" dirty="0"/>
              <a:t> fan</a:t>
            </a:r>
          </a:p>
        </p:txBody>
      </p:sp>
      <p:sp>
        <p:nvSpPr>
          <p:cNvPr id="5" name="Text Placeholder 4"/>
          <p:cNvSpPr>
            <a:spLocks noGrp="1"/>
          </p:cNvSpPr>
          <p:nvPr>
            <p:ph type="body" sz="quarter" idx="18"/>
          </p:nvPr>
        </p:nvSpPr>
        <p:spPr>
          <a:xfrm>
            <a:off x="626535" y="5154192"/>
            <a:ext cx="4694612" cy="914400"/>
          </a:xfrm>
        </p:spPr>
        <p:txBody>
          <a:bodyPr>
            <a:normAutofit fontScale="92500" lnSpcReduction="10000"/>
          </a:bodyPr>
          <a:lstStyle/>
          <a:p>
            <a:r>
              <a:rPr lang="en-US" dirty="0"/>
              <a:t>Deputy Division Director</a:t>
            </a:r>
          </a:p>
          <a:p>
            <a:r>
              <a:rPr lang="en-US" dirty="0"/>
              <a:t>Environmental Science Division </a:t>
            </a:r>
          </a:p>
          <a:p>
            <a:r>
              <a:rPr lang="en-US" dirty="0"/>
              <a:t>Argonne National Laboratory</a:t>
            </a:r>
          </a:p>
          <a:p>
            <a:r>
              <a:rPr lang="en-US" dirty="0" err="1"/>
              <a:t>fanj@anl.gov</a:t>
            </a:r>
            <a:endParaRPr lang="en-US" dirty="0"/>
          </a:p>
        </p:txBody>
      </p:sp>
      <p:sp>
        <p:nvSpPr>
          <p:cNvPr id="10" name="Text Placeholder 12">
            <a:extLst>
              <a:ext uri="{FF2B5EF4-FFF2-40B4-BE49-F238E27FC236}">
                <a16:creationId xmlns:a16="http://schemas.microsoft.com/office/drawing/2014/main" id="{FA56069C-EE3D-5631-2956-D2C447925B70}"/>
              </a:ext>
            </a:extLst>
          </p:cNvPr>
          <p:cNvSpPr txBox="1">
            <a:spLocks/>
          </p:cNvSpPr>
          <p:nvPr/>
        </p:nvSpPr>
        <p:spPr>
          <a:xfrm>
            <a:off x="-1" y="1637746"/>
            <a:ext cx="383542" cy="3247949"/>
          </a:xfrm>
          <a:solidFill>
            <a:schemeClr val="accent1"/>
          </a:solidFill>
        </p:spPr>
        <p:txBody>
          <a:bodyPr bIns="0" anchor="b"/>
          <a:lstStyle>
            <a:lvl1pPr marL="0" indent="0" algn="l" defTabSz="685800" rtl="0" eaLnBrk="1" latinLnBrk="0" hangingPunct="1">
              <a:lnSpc>
                <a:spcPct val="90000"/>
              </a:lnSpc>
              <a:spcBef>
                <a:spcPts val="750"/>
              </a:spcBef>
              <a:buFont typeface="Arial" panose="020B0604020202020204" pitchFamily="34" charset="0"/>
              <a:buNone/>
              <a:defRPr sz="133"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err="1">
                <a:latin typeface="Calibri" panose="020F0502020204030204" pitchFamily="34" charset="0"/>
              </a:rPr>
              <a:t>erhtjhtyhy</a:t>
            </a:r>
            <a:endParaRPr lang="en-US" dirty="0">
              <a:latin typeface="Calibri" panose="020F0502020204030204" pitchFamily="34" charset="0"/>
            </a:endParaRPr>
          </a:p>
        </p:txBody>
      </p:sp>
      <p:sp>
        <p:nvSpPr>
          <p:cNvPr id="19" name="Rectangle 18">
            <a:extLst>
              <a:ext uri="{FF2B5EF4-FFF2-40B4-BE49-F238E27FC236}">
                <a16:creationId xmlns:a16="http://schemas.microsoft.com/office/drawing/2014/main" id="{58734E01-8A9C-52C5-5B06-E2770FB0CC4E}"/>
              </a:ext>
            </a:extLst>
          </p:cNvPr>
          <p:cNvSpPr/>
          <p:nvPr/>
        </p:nvSpPr>
        <p:spPr>
          <a:xfrm>
            <a:off x="568798" y="1564234"/>
            <a:ext cx="5279427" cy="3051765"/>
          </a:xfrm>
          <a:prstGeom prst="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33363"/>
            <a:r>
              <a:rPr lang="en-US" sz="3200" b="1" dirty="0">
                <a:latin typeface="Calibri" panose="020F0502020204030204" pitchFamily="34" charset="0"/>
              </a:rPr>
              <a:t>Aerosol-cloud-precipitation interactions over complex </a:t>
            </a:r>
            <a:r>
              <a:rPr lang="en-US" sz="3200" b="1" dirty="0">
                <a:solidFill>
                  <a:schemeClr val="bg1"/>
                </a:solidFill>
                <a:latin typeface="Calibri" panose="020F0502020204030204" pitchFamily="34" charset="0"/>
              </a:rPr>
              <a:t>topography: process-level understanding and E3SM v3 performances</a:t>
            </a:r>
          </a:p>
        </p:txBody>
      </p:sp>
      <p:sp>
        <p:nvSpPr>
          <p:cNvPr id="22" name="Rectangle 21">
            <a:extLst>
              <a:ext uri="{FF2B5EF4-FFF2-40B4-BE49-F238E27FC236}">
                <a16:creationId xmlns:a16="http://schemas.microsoft.com/office/drawing/2014/main" id="{45FDDD10-DEB3-6301-FEB1-88D44809C6BB}"/>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02FB7F4-B389-A34B-44C0-7186E3DDDAE1}"/>
              </a:ext>
            </a:extLst>
          </p:cNvPr>
          <p:cNvSpPr>
            <a:spLocks noGrp="1"/>
          </p:cNvSpPr>
          <p:nvPr>
            <p:ph type="body" sz="quarter" idx="19"/>
          </p:nvPr>
        </p:nvSpPr>
        <p:spPr/>
        <p:txBody>
          <a:bodyPr/>
          <a:lstStyle/>
          <a:p>
            <a:r>
              <a:rPr lang="en-US" dirty="0"/>
              <a:t>November 2, 2023</a:t>
            </a:r>
          </a:p>
        </p:txBody>
      </p:sp>
      <p:pic>
        <p:nvPicPr>
          <p:cNvPr id="6" name="Picture 2" descr="Orographic clouds - Polarpedia">
            <a:extLst>
              <a:ext uri="{FF2B5EF4-FFF2-40B4-BE49-F238E27FC236}">
                <a16:creationId xmlns:a16="http://schemas.microsoft.com/office/drawing/2014/main" id="{7EF66A8E-161B-976B-FB99-B7CE09FDC6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95"/>
          <a:stretch/>
        </p:blipFill>
        <p:spPr bwMode="auto">
          <a:xfrm>
            <a:off x="5848225" y="1557994"/>
            <a:ext cx="5099572" cy="30716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CD72AA-207E-A553-846C-DD7D27D8CDA5}"/>
              </a:ext>
            </a:extLst>
          </p:cNvPr>
          <p:cNvSpPr txBox="1"/>
          <p:nvPr/>
        </p:nvSpPr>
        <p:spPr>
          <a:xfrm>
            <a:off x="568798" y="683952"/>
            <a:ext cx="3824868" cy="584775"/>
          </a:xfrm>
          <a:prstGeom prst="rect">
            <a:avLst/>
          </a:prstGeom>
          <a:noFill/>
        </p:spPr>
        <p:txBody>
          <a:bodyPr wrap="square" rtlCol="0">
            <a:spAutoFit/>
          </a:bodyPr>
          <a:lstStyle/>
          <a:p>
            <a:r>
              <a:rPr lang="en-US" sz="3200" b="1" dirty="0">
                <a:solidFill>
                  <a:schemeClr val="accent2"/>
                </a:solidFill>
              </a:rPr>
              <a:t>Proposed research </a:t>
            </a:r>
          </a:p>
        </p:txBody>
      </p:sp>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50822-FD09-1A99-193F-39C33512E649}"/>
              </a:ext>
            </a:extLst>
          </p:cNvPr>
          <p:cNvSpPr>
            <a:spLocks noGrp="1"/>
          </p:cNvSpPr>
          <p:nvPr>
            <p:ph type="sldNum" sz="quarter" idx="12"/>
          </p:nvPr>
        </p:nvSpPr>
        <p:spPr/>
        <p:txBody>
          <a:bodyPr/>
          <a:lstStyle/>
          <a:p>
            <a:fld id="{FE7A4BB3-E848-5A44-82DF-322201952CD8}" type="slidenum">
              <a:rPr lang="en-US" smtClean="0">
                <a:latin typeface="+mn-lt"/>
                <a:cs typeface="Times New Roman" panose="02020603050405020304" pitchFamily="18" charset="0"/>
              </a:rPr>
              <a:pPr/>
              <a:t>10</a:t>
            </a:fld>
            <a:endParaRPr lang="en-US">
              <a:latin typeface="+mn-lt"/>
              <a:cs typeface="Times New Roman" panose="02020603050405020304" pitchFamily="18" charset="0"/>
            </a:endParaRPr>
          </a:p>
        </p:txBody>
      </p:sp>
      <p:sp>
        <p:nvSpPr>
          <p:cNvPr id="15" name="Title 2">
            <a:extLst>
              <a:ext uri="{FF2B5EF4-FFF2-40B4-BE49-F238E27FC236}">
                <a16:creationId xmlns:a16="http://schemas.microsoft.com/office/drawing/2014/main" id="{9B5C5BC7-0156-A3BE-46A1-3E6DDB6AEC22}"/>
              </a:ext>
            </a:extLst>
          </p:cNvPr>
          <p:cNvSpPr>
            <a:spLocks noGrp="1"/>
          </p:cNvSpPr>
          <p:nvPr>
            <p:ph type="title"/>
          </p:nvPr>
        </p:nvSpPr>
        <p:spPr>
          <a:xfrm>
            <a:off x="1282741" y="-146458"/>
            <a:ext cx="8662504" cy="1092483"/>
          </a:xfrm>
        </p:spPr>
        <p:txBody>
          <a:bodyPr/>
          <a:lstStyle/>
          <a:p>
            <a:pPr algn="ctr"/>
            <a:r>
              <a:rPr lang="en-US" sz="3200" b="1" dirty="0">
                <a:solidFill>
                  <a:srgbClr val="CC7022"/>
                </a:solidFill>
                <a:latin typeface="+mn-lt"/>
                <a:cs typeface="Times New Roman" panose="02020603050405020304" pitchFamily="18" charset="0"/>
              </a:rPr>
              <a:t>E3SM v3 aerosol-cloud interactions (ACI) </a:t>
            </a:r>
          </a:p>
        </p:txBody>
      </p:sp>
      <p:sp>
        <p:nvSpPr>
          <p:cNvPr id="16" name="Rectangle 15">
            <a:extLst>
              <a:ext uri="{FF2B5EF4-FFF2-40B4-BE49-F238E27FC236}">
                <a16:creationId xmlns:a16="http://schemas.microsoft.com/office/drawing/2014/main" id="{E3E62E8F-C219-CD7E-1C24-05EF73007D06}"/>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8DCE36-9BC9-3C84-75D6-FF835C07F4FF}"/>
              </a:ext>
            </a:extLst>
          </p:cNvPr>
          <p:cNvPicPr>
            <a:picLocks noChangeAspect="1"/>
          </p:cNvPicPr>
          <p:nvPr/>
        </p:nvPicPr>
        <p:blipFill rotWithShape="1">
          <a:blip r:embed="rId3"/>
          <a:srcRect b="70574"/>
          <a:stretch/>
        </p:blipFill>
        <p:spPr>
          <a:xfrm>
            <a:off x="776816" y="4020248"/>
            <a:ext cx="3259813" cy="1657418"/>
          </a:xfrm>
          <a:prstGeom prst="rect">
            <a:avLst/>
          </a:prstGeom>
        </p:spPr>
      </p:pic>
      <p:pic>
        <p:nvPicPr>
          <p:cNvPr id="8" name="Picture 7">
            <a:extLst>
              <a:ext uri="{FF2B5EF4-FFF2-40B4-BE49-F238E27FC236}">
                <a16:creationId xmlns:a16="http://schemas.microsoft.com/office/drawing/2014/main" id="{3729E6B1-D8C8-95F9-ADC6-E27BF82FAD45}"/>
              </a:ext>
            </a:extLst>
          </p:cNvPr>
          <p:cNvPicPr>
            <a:picLocks noChangeAspect="1"/>
          </p:cNvPicPr>
          <p:nvPr/>
        </p:nvPicPr>
        <p:blipFill rotWithShape="1">
          <a:blip r:embed="rId3"/>
          <a:srcRect t="29877" b="35061"/>
          <a:stretch/>
        </p:blipFill>
        <p:spPr>
          <a:xfrm>
            <a:off x="4366568" y="3848831"/>
            <a:ext cx="3259813" cy="1974850"/>
          </a:xfrm>
          <a:prstGeom prst="rect">
            <a:avLst/>
          </a:prstGeom>
        </p:spPr>
      </p:pic>
      <p:pic>
        <p:nvPicPr>
          <p:cNvPr id="9" name="Picture 8">
            <a:extLst>
              <a:ext uri="{FF2B5EF4-FFF2-40B4-BE49-F238E27FC236}">
                <a16:creationId xmlns:a16="http://schemas.microsoft.com/office/drawing/2014/main" id="{016EC3D1-087D-695B-E692-18E67F65DFD0}"/>
              </a:ext>
            </a:extLst>
          </p:cNvPr>
          <p:cNvPicPr>
            <a:picLocks noChangeAspect="1"/>
          </p:cNvPicPr>
          <p:nvPr/>
        </p:nvPicPr>
        <p:blipFill rotWithShape="1">
          <a:blip r:embed="rId3"/>
          <a:srcRect t="64939"/>
          <a:stretch/>
        </p:blipFill>
        <p:spPr>
          <a:xfrm>
            <a:off x="7930086" y="3890105"/>
            <a:ext cx="3259813" cy="1974851"/>
          </a:xfrm>
          <a:prstGeom prst="rect">
            <a:avLst/>
          </a:prstGeom>
        </p:spPr>
      </p:pic>
      <p:sp>
        <p:nvSpPr>
          <p:cNvPr id="11" name="Rectangle 3">
            <a:extLst>
              <a:ext uri="{FF2B5EF4-FFF2-40B4-BE49-F238E27FC236}">
                <a16:creationId xmlns:a16="http://schemas.microsoft.com/office/drawing/2014/main" id="{C02EB69C-ED62-EEBD-F1B6-FD84586C277F}"/>
              </a:ext>
            </a:extLst>
          </p:cNvPr>
          <p:cNvSpPr>
            <a:spLocks noChangeArrowheads="1"/>
          </p:cNvSpPr>
          <p:nvPr/>
        </p:nvSpPr>
        <p:spPr bwMode="auto">
          <a:xfrm>
            <a:off x="776816" y="1364060"/>
            <a:ext cx="9861550" cy="2234808"/>
          </a:xfrm>
          <a:prstGeom prst="rect">
            <a:avLst/>
          </a:prstGeom>
          <a:noFill/>
          <a:ln w="9525">
            <a:noFill/>
            <a:miter lim="800000"/>
            <a:headEnd/>
            <a:tailEnd/>
          </a:ln>
        </p:spPr>
        <p:txBody>
          <a:bodyPr lIns="0" tIns="0" rIns="0" bIns="0"/>
          <a:lstStyle/>
          <a:p>
            <a:pPr marL="457200" indent="-457200">
              <a:spcBef>
                <a:spcPts val="1200"/>
              </a:spcBef>
              <a:buClr>
                <a:schemeClr val="folHlink"/>
              </a:buClr>
              <a:buBlip>
                <a:blip r:embed="rId4"/>
              </a:buBlip>
            </a:pPr>
            <a:r>
              <a:rPr lang="en-US" sz="2000" b="1" dirty="0">
                <a:solidFill>
                  <a:schemeClr val="accent2"/>
                </a:solidFill>
              </a:rPr>
              <a:t>P3 reduces aerosol forcing by 0.15 W m</a:t>
            </a:r>
            <a:r>
              <a:rPr lang="en-US" sz="2000" b="1" baseline="30000" dirty="0">
                <a:solidFill>
                  <a:schemeClr val="accent2"/>
                </a:solidFill>
              </a:rPr>
              <a:t>-2</a:t>
            </a:r>
            <a:r>
              <a:rPr lang="en-US" sz="2000" b="1" dirty="0">
                <a:solidFill>
                  <a:schemeClr val="accent2"/>
                </a:solidFill>
              </a:rPr>
              <a:t> </a:t>
            </a:r>
          </a:p>
          <a:p>
            <a:pPr marL="457200" indent="-457200">
              <a:spcBef>
                <a:spcPts val="1200"/>
              </a:spcBef>
              <a:buClr>
                <a:schemeClr val="folHlink"/>
              </a:buClr>
              <a:buBlip>
                <a:blip r:embed="rId4"/>
              </a:buBlip>
            </a:pPr>
            <a:r>
              <a:rPr lang="en-US" sz="2000" b="1" dirty="0">
                <a:solidFill>
                  <a:schemeClr val="accent2"/>
                </a:solidFill>
              </a:rPr>
              <a:t>The improved wet removal treatment reduces indirect forcing by 0.27 W m</a:t>
            </a:r>
            <a:r>
              <a:rPr lang="en-US" sz="2000" b="1" baseline="30000" dirty="0">
                <a:solidFill>
                  <a:schemeClr val="accent2"/>
                </a:solidFill>
              </a:rPr>
              <a:t>-2</a:t>
            </a:r>
            <a:r>
              <a:rPr lang="en-US" sz="2000" b="1" dirty="0">
                <a:solidFill>
                  <a:schemeClr val="accent2"/>
                </a:solidFill>
              </a:rPr>
              <a:t> and reduces the positive direct forcing by 0.22 W m</a:t>
            </a:r>
            <a:r>
              <a:rPr lang="en-US" sz="2000" b="1" baseline="30000" dirty="0">
                <a:solidFill>
                  <a:schemeClr val="accent2"/>
                </a:solidFill>
              </a:rPr>
              <a:t>-2</a:t>
            </a:r>
            <a:r>
              <a:rPr lang="en-US" sz="2000" b="1" dirty="0">
                <a:solidFill>
                  <a:schemeClr val="accent2"/>
                </a:solidFill>
              </a:rPr>
              <a:t> </a:t>
            </a:r>
          </a:p>
          <a:p>
            <a:pPr marL="457200" indent="-457200">
              <a:spcBef>
                <a:spcPts val="1200"/>
              </a:spcBef>
              <a:buClr>
                <a:schemeClr val="folHlink"/>
              </a:buClr>
              <a:buBlip>
                <a:blip r:embed="rId4"/>
              </a:buBlip>
            </a:pPr>
            <a:r>
              <a:rPr lang="en-US" sz="2000" b="1" dirty="0">
                <a:solidFill>
                  <a:schemeClr val="accent2"/>
                </a:solidFill>
              </a:rPr>
              <a:t>With the tuning of some aerosol and cloud parameters, E3SM v3 gives much improved anthropogenic aerosol forcings in global mean compared with v2, leading to the reproduction of historical temperature trends over the industrial period</a:t>
            </a:r>
          </a:p>
        </p:txBody>
      </p:sp>
      <p:sp>
        <p:nvSpPr>
          <p:cNvPr id="12" name="TextBox 11">
            <a:extLst>
              <a:ext uri="{FF2B5EF4-FFF2-40B4-BE49-F238E27FC236}">
                <a16:creationId xmlns:a16="http://schemas.microsoft.com/office/drawing/2014/main" id="{86A75B07-115A-0928-D0A7-F40F19AECD8A}"/>
              </a:ext>
            </a:extLst>
          </p:cNvPr>
          <p:cNvSpPr txBox="1"/>
          <p:nvPr/>
        </p:nvSpPr>
        <p:spPr>
          <a:xfrm>
            <a:off x="1139514" y="3579175"/>
            <a:ext cx="2697435" cy="369332"/>
          </a:xfrm>
          <a:prstGeom prst="rect">
            <a:avLst/>
          </a:prstGeom>
          <a:noFill/>
        </p:spPr>
        <p:txBody>
          <a:bodyPr wrap="square" rtlCol="0">
            <a:spAutoFit/>
          </a:bodyPr>
          <a:lstStyle/>
          <a:p>
            <a:r>
              <a:rPr lang="en-US" dirty="0">
                <a:solidFill>
                  <a:srgbClr val="FF0000"/>
                </a:solidFill>
              </a:rPr>
              <a:t>Total aerosol forcing </a:t>
            </a:r>
          </a:p>
        </p:txBody>
      </p:sp>
      <p:sp>
        <p:nvSpPr>
          <p:cNvPr id="13" name="TextBox 12">
            <a:extLst>
              <a:ext uri="{FF2B5EF4-FFF2-40B4-BE49-F238E27FC236}">
                <a16:creationId xmlns:a16="http://schemas.microsoft.com/office/drawing/2014/main" id="{3EAD24B6-E980-010C-7317-5657C7EB8675}"/>
              </a:ext>
            </a:extLst>
          </p:cNvPr>
          <p:cNvSpPr txBox="1"/>
          <p:nvPr/>
        </p:nvSpPr>
        <p:spPr>
          <a:xfrm>
            <a:off x="4996643" y="3540966"/>
            <a:ext cx="2697435" cy="369332"/>
          </a:xfrm>
          <a:prstGeom prst="rect">
            <a:avLst/>
          </a:prstGeom>
          <a:noFill/>
        </p:spPr>
        <p:txBody>
          <a:bodyPr wrap="square" rtlCol="0">
            <a:spAutoFit/>
          </a:bodyPr>
          <a:lstStyle/>
          <a:p>
            <a:r>
              <a:rPr lang="en-US" dirty="0">
                <a:solidFill>
                  <a:srgbClr val="FF0000"/>
                </a:solidFill>
              </a:rPr>
              <a:t>Indirect forcing</a:t>
            </a:r>
          </a:p>
        </p:txBody>
      </p:sp>
      <p:sp>
        <p:nvSpPr>
          <p:cNvPr id="14" name="TextBox 13">
            <a:extLst>
              <a:ext uri="{FF2B5EF4-FFF2-40B4-BE49-F238E27FC236}">
                <a16:creationId xmlns:a16="http://schemas.microsoft.com/office/drawing/2014/main" id="{64EEB3E3-0634-97D3-039A-852EBBF6C2B9}"/>
              </a:ext>
            </a:extLst>
          </p:cNvPr>
          <p:cNvSpPr txBox="1"/>
          <p:nvPr/>
        </p:nvSpPr>
        <p:spPr>
          <a:xfrm>
            <a:off x="8492464" y="3540966"/>
            <a:ext cx="2697435" cy="369332"/>
          </a:xfrm>
          <a:prstGeom prst="rect">
            <a:avLst/>
          </a:prstGeom>
          <a:noFill/>
        </p:spPr>
        <p:txBody>
          <a:bodyPr wrap="square" rtlCol="0">
            <a:spAutoFit/>
          </a:bodyPr>
          <a:lstStyle/>
          <a:p>
            <a:r>
              <a:rPr lang="en-US" dirty="0">
                <a:solidFill>
                  <a:srgbClr val="FF0000"/>
                </a:solidFill>
              </a:rPr>
              <a:t>direct forcing</a:t>
            </a:r>
          </a:p>
        </p:txBody>
      </p:sp>
      <p:sp>
        <p:nvSpPr>
          <p:cNvPr id="5" name="TextBox 4">
            <a:extLst>
              <a:ext uri="{FF2B5EF4-FFF2-40B4-BE49-F238E27FC236}">
                <a16:creationId xmlns:a16="http://schemas.microsoft.com/office/drawing/2014/main" id="{E316AF1E-23A1-F1BE-8991-36D993029CB7}"/>
              </a:ext>
            </a:extLst>
          </p:cNvPr>
          <p:cNvSpPr txBox="1"/>
          <p:nvPr/>
        </p:nvSpPr>
        <p:spPr>
          <a:xfrm>
            <a:off x="9008459" y="1068813"/>
            <a:ext cx="3259813" cy="369332"/>
          </a:xfrm>
          <a:prstGeom prst="rect">
            <a:avLst/>
          </a:prstGeom>
          <a:noFill/>
        </p:spPr>
        <p:txBody>
          <a:bodyPr wrap="square" rtlCol="0">
            <a:spAutoFit/>
          </a:bodyPr>
          <a:lstStyle/>
          <a:p>
            <a:r>
              <a:rPr lang="en-US" i="1" dirty="0">
                <a:solidFill>
                  <a:schemeClr val="tx1">
                    <a:lumMod val="75000"/>
                  </a:schemeClr>
                </a:solidFill>
              </a:rPr>
              <a:t>Shan et al., JAMES, In review</a:t>
            </a:r>
          </a:p>
        </p:txBody>
      </p:sp>
      <p:sp>
        <p:nvSpPr>
          <p:cNvPr id="6" name="TextBox 5">
            <a:extLst>
              <a:ext uri="{FF2B5EF4-FFF2-40B4-BE49-F238E27FC236}">
                <a16:creationId xmlns:a16="http://schemas.microsoft.com/office/drawing/2014/main" id="{A797907D-E943-6427-4ECE-A8B2A33C61EA}"/>
              </a:ext>
            </a:extLst>
          </p:cNvPr>
          <p:cNvSpPr txBox="1"/>
          <p:nvPr/>
        </p:nvSpPr>
        <p:spPr>
          <a:xfrm>
            <a:off x="1828799" y="3910298"/>
            <a:ext cx="738962" cy="369332"/>
          </a:xfrm>
          <a:prstGeom prst="rect">
            <a:avLst/>
          </a:prstGeom>
          <a:noFill/>
        </p:spPr>
        <p:txBody>
          <a:bodyPr wrap="square" rtlCol="0">
            <a:spAutoFit/>
          </a:bodyPr>
          <a:lstStyle/>
          <a:p>
            <a:r>
              <a:rPr lang="en-US" dirty="0">
                <a:highlight>
                  <a:srgbClr val="FFFF00"/>
                </a:highlight>
              </a:rPr>
              <a:t>- 0.78</a:t>
            </a:r>
          </a:p>
        </p:txBody>
      </p:sp>
      <p:sp>
        <p:nvSpPr>
          <p:cNvPr id="17" name="TextBox 16">
            <a:extLst>
              <a:ext uri="{FF2B5EF4-FFF2-40B4-BE49-F238E27FC236}">
                <a16:creationId xmlns:a16="http://schemas.microsoft.com/office/drawing/2014/main" id="{8491E97F-E2AF-EC8B-1B85-288A2FCD85BC}"/>
              </a:ext>
            </a:extLst>
          </p:cNvPr>
          <p:cNvSpPr txBox="1"/>
          <p:nvPr/>
        </p:nvSpPr>
        <p:spPr>
          <a:xfrm>
            <a:off x="5465955" y="4045122"/>
            <a:ext cx="738962" cy="369332"/>
          </a:xfrm>
          <a:prstGeom prst="rect">
            <a:avLst/>
          </a:prstGeom>
          <a:noFill/>
        </p:spPr>
        <p:txBody>
          <a:bodyPr wrap="square" rtlCol="0">
            <a:spAutoFit/>
          </a:bodyPr>
          <a:lstStyle/>
          <a:p>
            <a:r>
              <a:rPr lang="en-US" dirty="0">
                <a:highlight>
                  <a:srgbClr val="FFFF00"/>
                </a:highlight>
              </a:rPr>
              <a:t>- 0.83</a:t>
            </a:r>
          </a:p>
        </p:txBody>
      </p:sp>
      <p:sp>
        <p:nvSpPr>
          <p:cNvPr id="18" name="TextBox 17">
            <a:extLst>
              <a:ext uri="{FF2B5EF4-FFF2-40B4-BE49-F238E27FC236}">
                <a16:creationId xmlns:a16="http://schemas.microsoft.com/office/drawing/2014/main" id="{7D5B82F1-C96A-790B-2022-DFCE21BA0701}"/>
              </a:ext>
            </a:extLst>
          </p:cNvPr>
          <p:cNvSpPr txBox="1"/>
          <p:nvPr/>
        </p:nvSpPr>
        <p:spPr>
          <a:xfrm>
            <a:off x="9055707" y="4094964"/>
            <a:ext cx="738962" cy="369332"/>
          </a:xfrm>
          <a:prstGeom prst="rect">
            <a:avLst/>
          </a:prstGeom>
          <a:noFill/>
        </p:spPr>
        <p:txBody>
          <a:bodyPr wrap="square" rtlCol="0">
            <a:spAutoFit/>
          </a:bodyPr>
          <a:lstStyle/>
          <a:p>
            <a:r>
              <a:rPr lang="en-US" dirty="0">
                <a:highlight>
                  <a:srgbClr val="FFFF00"/>
                </a:highlight>
              </a:rPr>
              <a:t>- 0.04</a:t>
            </a:r>
          </a:p>
        </p:txBody>
      </p:sp>
      <p:sp>
        <p:nvSpPr>
          <p:cNvPr id="3" name="TextBox 2">
            <a:extLst>
              <a:ext uri="{FF2B5EF4-FFF2-40B4-BE49-F238E27FC236}">
                <a16:creationId xmlns:a16="http://schemas.microsoft.com/office/drawing/2014/main" id="{254E9C5C-26A5-6CC7-9A24-9B64D6E29578}"/>
              </a:ext>
            </a:extLst>
          </p:cNvPr>
          <p:cNvSpPr txBox="1"/>
          <p:nvPr/>
        </p:nvSpPr>
        <p:spPr>
          <a:xfrm>
            <a:off x="895402" y="5744170"/>
            <a:ext cx="7320657" cy="923330"/>
          </a:xfrm>
          <a:prstGeom prst="rect">
            <a:avLst/>
          </a:prstGeom>
          <a:noFill/>
        </p:spPr>
        <p:txBody>
          <a:bodyPr wrap="square" rtlCol="0">
            <a:spAutoFit/>
          </a:bodyPr>
          <a:lstStyle/>
          <a:p>
            <a:r>
              <a:rPr lang="en-US" dirty="0">
                <a:solidFill>
                  <a:srgbClr val="0432FF"/>
                </a:solidFill>
              </a:rPr>
              <a:t> </a:t>
            </a:r>
          </a:p>
          <a:p>
            <a:r>
              <a:rPr lang="en-US" dirty="0">
                <a:solidFill>
                  <a:srgbClr val="0432FF"/>
                </a:solidFill>
              </a:rPr>
              <a:t>How do these features perform in terms of ACI in this region? What are the major problems of E3SM in simulating ACI in this region?  </a:t>
            </a:r>
          </a:p>
        </p:txBody>
      </p:sp>
    </p:spTree>
    <p:extLst>
      <p:ext uri="{BB962C8B-B14F-4D97-AF65-F5344CB8AC3E}">
        <p14:creationId xmlns:p14="http://schemas.microsoft.com/office/powerpoint/2010/main" val="98454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6768F65A-A273-0BC6-7122-ADAA134C0838}"/>
              </a:ext>
            </a:extLst>
          </p:cNvPr>
          <p:cNvSpPr>
            <a:spLocks noGrp="1"/>
          </p:cNvSpPr>
          <p:nvPr>
            <p:ph type="title"/>
          </p:nvPr>
        </p:nvSpPr>
        <p:spPr>
          <a:xfrm>
            <a:off x="1778000" y="1022738"/>
            <a:ext cx="9407857" cy="1054978"/>
          </a:xfrm>
        </p:spPr>
        <p:txBody>
          <a:bodyPr/>
          <a:lstStyle/>
          <a:p>
            <a:pPr algn="ctr"/>
            <a:r>
              <a:rPr lang="en-US" sz="3200" b="1" dirty="0"/>
              <a:t>Aerosol-orography-precipitation interaction (AOPI) : process-level understanding study </a:t>
            </a:r>
            <a:br>
              <a:rPr lang="en-US" sz="3200" b="1" dirty="0"/>
            </a:br>
            <a:endParaRPr lang="en-US" sz="3200" b="1" dirty="0"/>
          </a:p>
        </p:txBody>
      </p:sp>
      <p:sp>
        <p:nvSpPr>
          <p:cNvPr id="20" name="Rectangle 19">
            <a:extLst>
              <a:ext uri="{FF2B5EF4-FFF2-40B4-BE49-F238E27FC236}">
                <a16:creationId xmlns:a16="http://schemas.microsoft.com/office/drawing/2014/main" id="{D1E9B189-9A18-EF95-D2AF-D5E9F24598E3}"/>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3C8B3BD-4B2D-119B-2D3A-6F44ED140B2E}"/>
              </a:ext>
            </a:extLst>
          </p:cNvPr>
          <p:cNvPicPr>
            <a:picLocks noChangeAspect="1"/>
          </p:cNvPicPr>
          <p:nvPr/>
        </p:nvPicPr>
        <p:blipFill>
          <a:blip r:embed="rId2"/>
          <a:stretch>
            <a:fillRect/>
          </a:stretch>
        </p:blipFill>
        <p:spPr>
          <a:xfrm>
            <a:off x="652097" y="2077716"/>
            <a:ext cx="6854377" cy="3314699"/>
          </a:xfrm>
          <a:prstGeom prst="rect">
            <a:avLst/>
          </a:prstGeom>
        </p:spPr>
      </p:pic>
      <p:sp>
        <p:nvSpPr>
          <p:cNvPr id="23" name="TextBox 22">
            <a:extLst>
              <a:ext uri="{FF2B5EF4-FFF2-40B4-BE49-F238E27FC236}">
                <a16:creationId xmlns:a16="http://schemas.microsoft.com/office/drawing/2014/main" id="{BE079741-D549-F909-4E4D-F7E90EAB408E}"/>
              </a:ext>
            </a:extLst>
          </p:cNvPr>
          <p:cNvSpPr txBox="1"/>
          <p:nvPr/>
        </p:nvSpPr>
        <p:spPr>
          <a:xfrm>
            <a:off x="2253470" y="5825823"/>
            <a:ext cx="6102350" cy="369332"/>
          </a:xfrm>
          <a:prstGeom prst="rect">
            <a:avLst/>
          </a:prstGeom>
          <a:noFill/>
        </p:spPr>
        <p:txBody>
          <a:bodyPr wrap="square">
            <a:spAutoFit/>
          </a:bodyPr>
          <a:lstStyle/>
          <a:p>
            <a:r>
              <a:rPr lang="en-US" i="1" dirty="0">
                <a:solidFill>
                  <a:schemeClr val="tx1">
                    <a:lumMod val="75000"/>
                  </a:schemeClr>
                </a:solidFill>
                <a:effectLst/>
                <a:latin typeface="Times"/>
              </a:rPr>
              <a:t>Choudhury, et al., 2019, Atmos. </a:t>
            </a:r>
            <a:r>
              <a:rPr lang="en-US" i="1" dirty="0" err="1">
                <a:solidFill>
                  <a:schemeClr val="tx1">
                    <a:lumMod val="75000"/>
                  </a:schemeClr>
                </a:solidFill>
                <a:effectLst/>
                <a:latin typeface="Times"/>
              </a:rPr>
              <a:t>Envir</a:t>
            </a:r>
            <a:r>
              <a:rPr lang="en-US" i="1" dirty="0">
                <a:solidFill>
                  <a:schemeClr val="tx1">
                    <a:lumMod val="75000"/>
                  </a:schemeClr>
                </a:solidFill>
                <a:effectLst/>
                <a:latin typeface="Times"/>
              </a:rPr>
              <a:t>. </a:t>
            </a:r>
            <a:endParaRPr lang="en-US" dirty="0">
              <a:solidFill>
                <a:schemeClr val="tx1">
                  <a:lumMod val="75000"/>
                </a:schemeClr>
              </a:solidFill>
              <a:effectLst/>
              <a:latin typeface="Times"/>
            </a:endParaRPr>
          </a:p>
        </p:txBody>
      </p:sp>
      <p:sp>
        <p:nvSpPr>
          <p:cNvPr id="24" name="TextBox 23">
            <a:extLst>
              <a:ext uri="{FF2B5EF4-FFF2-40B4-BE49-F238E27FC236}">
                <a16:creationId xmlns:a16="http://schemas.microsoft.com/office/drawing/2014/main" id="{629D8A29-CD43-1DFA-06C2-AFB4A6F8AC35}"/>
              </a:ext>
            </a:extLst>
          </p:cNvPr>
          <p:cNvSpPr txBox="1"/>
          <p:nvPr/>
        </p:nvSpPr>
        <p:spPr>
          <a:xfrm>
            <a:off x="8355820" y="3290050"/>
            <a:ext cx="3633860" cy="1323439"/>
          </a:xfrm>
          <a:prstGeom prst="rect">
            <a:avLst/>
          </a:prstGeom>
          <a:noFill/>
        </p:spPr>
        <p:txBody>
          <a:bodyPr wrap="square" rtlCol="0">
            <a:spAutoFit/>
          </a:bodyPr>
          <a:lstStyle/>
          <a:p>
            <a:r>
              <a:rPr lang="en-US" sz="2000" b="1" dirty="0">
                <a:solidFill>
                  <a:srgbClr val="0432FF"/>
                </a:solidFill>
              </a:rPr>
              <a:t>AOPI depends on aerosol regimes, meteorological/cloud conditions, and terrain features</a:t>
            </a:r>
          </a:p>
          <a:p>
            <a:endParaRPr lang="en-US" sz="2000" b="1" dirty="0">
              <a:solidFill>
                <a:srgbClr val="0432FF"/>
              </a:solidFill>
            </a:endParaRPr>
          </a:p>
        </p:txBody>
      </p:sp>
    </p:spTree>
    <p:extLst>
      <p:ext uri="{BB962C8B-B14F-4D97-AF65-F5344CB8AC3E}">
        <p14:creationId xmlns:p14="http://schemas.microsoft.com/office/powerpoint/2010/main" val="134931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5CE6C1-B25D-7F0F-0477-EC2D1A8283F3}"/>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6A960EC6-CDB1-4273-0B65-2C7DCBF319F9}"/>
              </a:ext>
            </a:extLst>
          </p:cNvPr>
          <p:cNvSpPr>
            <a:spLocks noGrp="1"/>
          </p:cNvSpPr>
          <p:nvPr>
            <p:ph type="title"/>
          </p:nvPr>
        </p:nvSpPr>
        <p:spPr>
          <a:xfrm>
            <a:off x="2042934" y="78270"/>
            <a:ext cx="9144000" cy="1092483"/>
          </a:xfrm>
        </p:spPr>
        <p:txBody>
          <a:bodyPr/>
          <a:lstStyle/>
          <a:p>
            <a:pPr algn="ctr"/>
            <a:r>
              <a:rPr lang="en-US" sz="3200" b="1" dirty="0"/>
              <a:t>Dust impact on snow precipitation depend on mixed-phase cloud temperature (CalWater-1)</a:t>
            </a:r>
          </a:p>
        </p:txBody>
      </p:sp>
      <p:pic>
        <p:nvPicPr>
          <p:cNvPr id="5" name="Picture 4" descr="Diagram, map&#10;&#10;Description automatically generated">
            <a:extLst>
              <a:ext uri="{FF2B5EF4-FFF2-40B4-BE49-F238E27FC236}">
                <a16:creationId xmlns:a16="http://schemas.microsoft.com/office/drawing/2014/main" id="{8C04E0B1-C26A-8C4E-17D8-D28F910AD5D0}"/>
              </a:ext>
            </a:extLst>
          </p:cNvPr>
          <p:cNvPicPr>
            <a:picLocks noChangeAspect="1"/>
          </p:cNvPicPr>
          <p:nvPr/>
        </p:nvPicPr>
        <p:blipFill rotWithShape="1">
          <a:blip r:embed="rId2"/>
          <a:srcRect t="8137" r="33373"/>
          <a:stretch/>
        </p:blipFill>
        <p:spPr>
          <a:xfrm>
            <a:off x="1528080" y="1540268"/>
            <a:ext cx="4696874" cy="4062955"/>
          </a:xfrm>
          <a:prstGeom prst="rect">
            <a:avLst/>
          </a:prstGeom>
        </p:spPr>
      </p:pic>
      <p:sp>
        <p:nvSpPr>
          <p:cNvPr id="7" name="TextBox 6">
            <a:extLst>
              <a:ext uri="{FF2B5EF4-FFF2-40B4-BE49-F238E27FC236}">
                <a16:creationId xmlns:a16="http://schemas.microsoft.com/office/drawing/2014/main" id="{5F94F3BA-E59D-5F83-346B-310013F624DE}"/>
              </a:ext>
            </a:extLst>
          </p:cNvPr>
          <p:cNvSpPr txBox="1"/>
          <p:nvPr/>
        </p:nvSpPr>
        <p:spPr>
          <a:xfrm>
            <a:off x="829554" y="2160741"/>
            <a:ext cx="850925" cy="369332"/>
          </a:xfrm>
          <a:prstGeom prst="rect">
            <a:avLst/>
          </a:prstGeom>
          <a:noFill/>
        </p:spPr>
        <p:txBody>
          <a:bodyPr wrap="square" rtlCol="0">
            <a:spAutoFit/>
          </a:bodyPr>
          <a:lstStyle/>
          <a:p>
            <a:r>
              <a:rPr lang="en-US" dirty="0">
                <a:solidFill>
                  <a:srgbClr val="FF0000"/>
                </a:solidFill>
              </a:rPr>
              <a:t>Snow</a:t>
            </a:r>
          </a:p>
        </p:txBody>
      </p:sp>
      <p:sp>
        <p:nvSpPr>
          <p:cNvPr id="8" name="TextBox 7">
            <a:extLst>
              <a:ext uri="{FF2B5EF4-FFF2-40B4-BE49-F238E27FC236}">
                <a16:creationId xmlns:a16="http://schemas.microsoft.com/office/drawing/2014/main" id="{8A364D0E-6C1B-E7BB-5162-B06724ECF16A}"/>
              </a:ext>
            </a:extLst>
          </p:cNvPr>
          <p:cNvSpPr txBox="1"/>
          <p:nvPr/>
        </p:nvSpPr>
        <p:spPr>
          <a:xfrm>
            <a:off x="909538" y="4170439"/>
            <a:ext cx="850925" cy="369332"/>
          </a:xfrm>
          <a:prstGeom prst="rect">
            <a:avLst/>
          </a:prstGeom>
          <a:noFill/>
        </p:spPr>
        <p:txBody>
          <a:bodyPr wrap="square" rtlCol="0">
            <a:spAutoFit/>
          </a:bodyPr>
          <a:lstStyle/>
          <a:p>
            <a:r>
              <a:rPr lang="en-US" dirty="0">
                <a:solidFill>
                  <a:srgbClr val="FF0000"/>
                </a:solidFill>
              </a:rPr>
              <a:t>Rain</a:t>
            </a:r>
          </a:p>
        </p:txBody>
      </p:sp>
      <p:pic>
        <p:nvPicPr>
          <p:cNvPr id="10" name="Picture 9" descr="Map&#10;&#10;Description automatically generated">
            <a:extLst>
              <a:ext uri="{FF2B5EF4-FFF2-40B4-BE49-F238E27FC236}">
                <a16:creationId xmlns:a16="http://schemas.microsoft.com/office/drawing/2014/main" id="{1C17BD22-0473-D5F1-0C15-EA8DB4BE3D92}"/>
              </a:ext>
            </a:extLst>
          </p:cNvPr>
          <p:cNvPicPr>
            <a:picLocks noChangeAspect="1"/>
          </p:cNvPicPr>
          <p:nvPr/>
        </p:nvPicPr>
        <p:blipFill rotWithShape="1">
          <a:blip r:embed="rId3"/>
          <a:srcRect t="7936" r="34859"/>
          <a:stretch/>
        </p:blipFill>
        <p:spPr>
          <a:xfrm>
            <a:off x="6995895" y="1399592"/>
            <a:ext cx="4599434" cy="4160221"/>
          </a:xfrm>
          <a:prstGeom prst="rect">
            <a:avLst/>
          </a:prstGeom>
        </p:spPr>
      </p:pic>
      <p:sp>
        <p:nvSpPr>
          <p:cNvPr id="11" name="TextBox 10">
            <a:extLst>
              <a:ext uri="{FF2B5EF4-FFF2-40B4-BE49-F238E27FC236}">
                <a16:creationId xmlns:a16="http://schemas.microsoft.com/office/drawing/2014/main" id="{11202F54-3629-F3BB-C747-68B027CB81A8}"/>
              </a:ext>
            </a:extLst>
          </p:cNvPr>
          <p:cNvSpPr txBox="1"/>
          <p:nvPr/>
        </p:nvSpPr>
        <p:spPr>
          <a:xfrm>
            <a:off x="2269571" y="1238372"/>
            <a:ext cx="1001168" cy="307777"/>
          </a:xfrm>
          <a:prstGeom prst="rect">
            <a:avLst/>
          </a:prstGeom>
          <a:noFill/>
        </p:spPr>
        <p:txBody>
          <a:bodyPr wrap="square" rtlCol="0">
            <a:spAutoFit/>
          </a:bodyPr>
          <a:lstStyle/>
          <a:p>
            <a:r>
              <a:rPr lang="en-US" sz="1400" b="1" dirty="0" err="1">
                <a:solidFill>
                  <a:schemeClr val="accent2"/>
                </a:solidFill>
              </a:rPr>
              <a:t>NoDust</a:t>
            </a:r>
            <a:endParaRPr lang="en-US" sz="1400" b="1" dirty="0">
              <a:solidFill>
                <a:schemeClr val="accent2"/>
              </a:solidFill>
            </a:endParaRPr>
          </a:p>
        </p:txBody>
      </p:sp>
      <p:sp>
        <p:nvSpPr>
          <p:cNvPr id="12" name="TextBox 11">
            <a:extLst>
              <a:ext uri="{FF2B5EF4-FFF2-40B4-BE49-F238E27FC236}">
                <a16:creationId xmlns:a16="http://schemas.microsoft.com/office/drawing/2014/main" id="{17E52777-B0AB-549E-CD62-E03EE0BC68E8}"/>
              </a:ext>
            </a:extLst>
          </p:cNvPr>
          <p:cNvSpPr txBox="1"/>
          <p:nvPr/>
        </p:nvSpPr>
        <p:spPr>
          <a:xfrm>
            <a:off x="4626871" y="1194382"/>
            <a:ext cx="850925" cy="307777"/>
          </a:xfrm>
          <a:prstGeom prst="rect">
            <a:avLst/>
          </a:prstGeom>
          <a:noFill/>
        </p:spPr>
        <p:txBody>
          <a:bodyPr wrap="square" rtlCol="0">
            <a:spAutoFit/>
          </a:bodyPr>
          <a:lstStyle/>
          <a:p>
            <a:r>
              <a:rPr lang="en-US" sz="1400" b="1" dirty="0">
                <a:solidFill>
                  <a:schemeClr val="accent2"/>
                </a:solidFill>
              </a:rPr>
              <a:t>Dust</a:t>
            </a:r>
          </a:p>
        </p:txBody>
      </p:sp>
      <p:sp>
        <p:nvSpPr>
          <p:cNvPr id="13" name="TextBox 12">
            <a:extLst>
              <a:ext uri="{FF2B5EF4-FFF2-40B4-BE49-F238E27FC236}">
                <a16:creationId xmlns:a16="http://schemas.microsoft.com/office/drawing/2014/main" id="{9E86AE27-FD65-C58C-9B81-35D4BA182FCB}"/>
              </a:ext>
            </a:extLst>
          </p:cNvPr>
          <p:cNvSpPr txBox="1"/>
          <p:nvPr/>
        </p:nvSpPr>
        <p:spPr>
          <a:xfrm>
            <a:off x="7978709" y="1123023"/>
            <a:ext cx="1001168" cy="307777"/>
          </a:xfrm>
          <a:prstGeom prst="rect">
            <a:avLst/>
          </a:prstGeom>
          <a:noFill/>
        </p:spPr>
        <p:txBody>
          <a:bodyPr wrap="square" rtlCol="0">
            <a:spAutoFit/>
          </a:bodyPr>
          <a:lstStyle/>
          <a:p>
            <a:r>
              <a:rPr lang="en-US" sz="1400" b="1" dirty="0" err="1">
                <a:solidFill>
                  <a:schemeClr val="accent2"/>
                </a:solidFill>
              </a:rPr>
              <a:t>NoDust</a:t>
            </a:r>
            <a:endParaRPr lang="en-US" sz="1400" b="1" dirty="0">
              <a:solidFill>
                <a:schemeClr val="accent2"/>
              </a:solidFill>
            </a:endParaRPr>
          </a:p>
        </p:txBody>
      </p:sp>
      <p:sp>
        <p:nvSpPr>
          <p:cNvPr id="14" name="TextBox 13">
            <a:extLst>
              <a:ext uri="{FF2B5EF4-FFF2-40B4-BE49-F238E27FC236}">
                <a16:creationId xmlns:a16="http://schemas.microsoft.com/office/drawing/2014/main" id="{E446660B-699A-731F-857E-AC72C7E76470}"/>
              </a:ext>
            </a:extLst>
          </p:cNvPr>
          <p:cNvSpPr txBox="1"/>
          <p:nvPr/>
        </p:nvSpPr>
        <p:spPr>
          <a:xfrm>
            <a:off x="10336009" y="1102479"/>
            <a:ext cx="850925" cy="307777"/>
          </a:xfrm>
          <a:prstGeom prst="rect">
            <a:avLst/>
          </a:prstGeom>
          <a:noFill/>
        </p:spPr>
        <p:txBody>
          <a:bodyPr wrap="square" rtlCol="0">
            <a:spAutoFit/>
          </a:bodyPr>
          <a:lstStyle/>
          <a:p>
            <a:r>
              <a:rPr lang="en-US" sz="1400" b="1" dirty="0">
                <a:solidFill>
                  <a:schemeClr val="accent2"/>
                </a:solidFill>
              </a:rPr>
              <a:t>Dust</a:t>
            </a:r>
          </a:p>
        </p:txBody>
      </p:sp>
      <p:sp>
        <p:nvSpPr>
          <p:cNvPr id="15" name="TextBox 14">
            <a:extLst>
              <a:ext uri="{FF2B5EF4-FFF2-40B4-BE49-F238E27FC236}">
                <a16:creationId xmlns:a16="http://schemas.microsoft.com/office/drawing/2014/main" id="{72CB0318-CF8A-1F25-9F4E-2AF147EB1C9B}"/>
              </a:ext>
            </a:extLst>
          </p:cNvPr>
          <p:cNvSpPr txBox="1"/>
          <p:nvPr/>
        </p:nvSpPr>
        <p:spPr>
          <a:xfrm>
            <a:off x="1085343" y="5716580"/>
            <a:ext cx="5139612" cy="646331"/>
          </a:xfrm>
          <a:prstGeom prst="rect">
            <a:avLst/>
          </a:prstGeom>
          <a:solidFill>
            <a:schemeClr val="accent3">
              <a:lumMod val="40000"/>
              <a:lumOff val="60000"/>
              <a:alpha val="20000"/>
            </a:schemeClr>
          </a:solidFill>
          <a:ln>
            <a:solidFill>
              <a:schemeClr val="accent1">
                <a:shade val="50000"/>
              </a:schemeClr>
            </a:solidFill>
          </a:ln>
        </p:spPr>
        <p:txBody>
          <a:bodyPr wrap="square" rtlCol="0">
            <a:spAutoFit/>
          </a:bodyPr>
          <a:lstStyle/>
          <a:p>
            <a:r>
              <a:rPr lang="en-US" b="1" dirty="0">
                <a:solidFill>
                  <a:srgbClr val="FF0000"/>
                </a:solidFill>
              </a:rPr>
              <a:t>Cold mixed-phase clouds (</a:t>
            </a:r>
            <a:r>
              <a:rPr lang="en-US" sz="1800" dirty="0">
                <a:solidFill>
                  <a:srgbClr val="FF0000"/>
                </a:solidFill>
              </a:rPr>
              <a:t>CTT &lt; -20</a:t>
            </a:r>
            <a:r>
              <a:rPr lang="en-US" sz="1800" baseline="30000" dirty="0">
                <a:solidFill>
                  <a:srgbClr val="FF0000"/>
                </a:solidFill>
              </a:rPr>
              <a:t>º</a:t>
            </a:r>
            <a:r>
              <a:rPr lang="en-US" sz="1800" dirty="0">
                <a:solidFill>
                  <a:srgbClr val="FF0000"/>
                </a:solidFill>
              </a:rPr>
              <a:t>C)</a:t>
            </a:r>
            <a:r>
              <a:rPr lang="en-US" b="1" dirty="0">
                <a:solidFill>
                  <a:srgbClr val="FF0000"/>
                </a:solidFill>
              </a:rPr>
              <a:t>: </a:t>
            </a:r>
            <a:r>
              <a:rPr lang="en-US" dirty="0">
                <a:solidFill>
                  <a:schemeClr val="accent2"/>
                </a:solidFill>
              </a:rPr>
              <a:t>drastically increase snow and reduce rain </a:t>
            </a:r>
          </a:p>
        </p:txBody>
      </p:sp>
      <p:sp>
        <p:nvSpPr>
          <p:cNvPr id="17" name="Footer Placeholder 1">
            <a:extLst>
              <a:ext uri="{FF2B5EF4-FFF2-40B4-BE49-F238E27FC236}">
                <a16:creationId xmlns:a16="http://schemas.microsoft.com/office/drawing/2014/main" id="{1A1AF11D-6782-108E-0DD1-03AD2BB99DB2}"/>
              </a:ext>
            </a:extLst>
          </p:cNvPr>
          <p:cNvSpPr txBox="1">
            <a:spLocks/>
          </p:cNvSpPr>
          <p:nvPr/>
        </p:nvSpPr>
        <p:spPr>
          <a:xfrm>
            <a:off x="9557619" y="6465822"/>
            <a:ext cx="2407703" cy="393130"/>
          </a:xfrm>
          <a:prstGeom prst="rect">
            <a:avLst/>
          </a:prstGeom>
        </p:spPr>
        <p:txBody>
          <a:bodyPr vert="horz" lIns="45720" tIns="45720" rIns="91440" bIns="45720" rtlCol="0" anchor="ctr"/>
          <a:lstStyle>
            <a:defPPr>
              <a:defRPr lang="en-US"/>
            </a:defPPr>
            <a:lvl1pPr marL="0" algn="l" defTabSz="457200" rtl="0" eaLnBrk="1" latinLnBrk="0" hangingPunct="1">
              <a:defRPr sz="1200" kern="1200">
                <a:solidFill>
                  <a:srgbClr val="707276"/>
                </a:solidFill>
                <a:latin typeface="Century Gothic"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i="1" dirty="0">
                <a:solidFill>
                  <a:schemeClr val="tx1">
                    <a:lumMod val="75000"/>
                  </a:schemeClr>
                </a:solidFill>
                <a:latin typeface="+mn-lt"/>
              </a:rPr>
              <a:t>Fan et al., 2014, ACP </a:t>
            </a:r>
          </a:p>
        </p:txBody>
      </p:sp>
      <p:cxnSp>
        <p:nvCxnSpPr>
          <p:cNvPr id="6" name="Straight Connector 5">
            <a:extLst>
              <a:ext uri="{FF2B5EF4-FFF2-40B4-BE49-F238E27FC236}">
                <a16:creationId xmlns:a16="http://schemas.microsoft.com/office/drawing/2014/main" id="{BED235F7-BBFF-99EB-2640-CE30970E8BB2}"/>
              </a:ext>
            </a:extLst>
          </p:cNvPr>
          <p:cNvCxnSpPr>
            <a:cxnSpLocks/>
          </p:cNvCxnSpPr>
          <p:nvPr/>
        </p:nvCxnSpPr>
        <p:spPr>
          <a:xfrm>
            <a:off x="6583000" y="1407262"/>
            <a:ext cx="0" cy="4964408"/>
          </a:xfrm>
          <a:prstGeom prst="line">
            <a:avLst/>
          </a:prstGeom>
          <a:ln w="12700">
            <a:solidFill>
              <a:schemeClr val="accent1">
                <a:alpha val="55375"/>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3D2F98B-67CC-72AD-719C-6007F27FAA16}"/>
              </a:ext>
            </a:extLst>
          </p:cNvPr>
          <p:cNvSpPr txBox="1"/>
          <p:nvPr/>
        </p:nvSpPr>
        <p:spPr>
          <a:xfrm>
            <a:off x="6755216" y="5712390"/>
            <a:ext cx="5343376" cy="646331"/>
          </a:xfrm>
          <a:prstGeom prst="rect">
            <a:avLst/>
          </a:prstGeom>
          <a:solidFill>
            <a:schemeClr val="accent3">
              <a:lumMod val="40000"/>
              <a:lumOff val="60000"/>
              <a:alpha val="20000"/>
            </a:schemeClr>
          </a:solidFill>
          <a:ln>
            <a:solidFill>
              <a:schemeClr val="accent1">
                <a:shade val="50000"/>
              </a:schemeClr>
            </a:solidFill>
          </a:ln>
        </p:spPr>
        <p:txBody>
          <a:bodyPr wrap="square" rtlCol="0">
            <a:spAutoFit/>
          </a:bodyPr>
          <a:lstStyle/>
          <a:p>
            <a:r>
              <a:rPr lang="en-US" b="1" dirty="0">
                <a:solidFill>
                  <a:srgbClr val="FF0000"/>
                </a:solidFill>
              </a:rPr>
              <a:t>Warm mixed-phase clouds (</a:t>
            </a:r>
            <a:r>
              <a:rPr lang="en-US" sz="1800" dirty="0">
                <a:solidFill>
                  <a:srgbClr val="FF0000"/>
                </a:solidFill>
              </a:rPr>
              <a:t>CTT &gt; -20</a:t>
            </a:r>
            <a:r>
              <a:rPr lang="en-US" sz="1800" baseline="30000" dirty="0">
                <a:solidFill>
                  <a:srgbClr val="FF0000"/>
                </a:solidFill>
              </a:rPr>
              <a:t>º</a:t>
            </a:r>
            <a:r>
              <a:rPr lang="en-US" sz="1800" dirty="0">
                <a:solidFill>
                  <a:srgbClr val="FF0000"/>
                </a:solidFill>
              </a:rPr>
              <a:t>C</a:t>
            </a:r>
            <a:r>
              <a:rPr lang="en-US" b="1" dirty="0">
                <a:solidFill>
                  <a:srgbClr val="FF0000"/>
                </a:solidFill>
              </a:rPr>
              <a:t>): </a:t>
            </a:r>
            <a:r>
              <a:rPr lang="en-US" dirty="0">
                <a:solidFill>
                  <a:schemeClr val="accent2"/>
                </a:solidFill>
              </a:rPr>
              <a:t>the effects not significant because ice formation is limited. </a:t>
            </a:r>
          </a:p>
        </p:txBody>
      </p:sp>
      <p:sp>
        <p:nvSpPr>
          <p:cNvPr id="9" name="Rectangle 8">
            <a:extLst>
              <a:ext uri="{FF2B5EF4-FFF2-40B4-BE49-F238E27FC236}">
                <a16:creationId xmlns:a16="http://schemas.microsoft.com/office/drawing/2014/main" id="{DB3B8795-AE62-EDD3-623F-C1BD8D16F1DF}"/>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002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85E6BB89-2806-4B44-825B-862FAAA05C0F}"/>
              </a:ext>
            </a:extLst>
          </p:cNvPr>
          <p:cNvSpPr>
            <a:spLocks noGrp="1"/>
          </p:cNvSpPr>
          <p:nvPr>
            <p:ph type="title"/>
          </p:nvPr>
        </p:nvSpPr>
        <p:spPr>
          <a:xfrm>
            <a:off x="1728706" y="146511"/>
            <a:ext cx="9377732" cy="1054978"/>
          </a:xfrm>
        </p:spPr>
        <p:txBody>
          <a:bodyPr/>
          <a:lstStyle/>
          <a:p>
            <a:pPr algn="ctr"/>
            <a:r>
              <a:rPr lang="en-US" sz="3200" b="1" dirty="0"/>
              <a:t>CCN impact can change circulation and lead to a large enhancement of snow</a:t>
            </a:r>
          </a:p>
        </p:txBody>
      </p:sp>
      <p:sp>
        <p:nvSpPr>
          <p:cNvPr id="4" name="Rectangle 3">
            <a:extLst>
              <a:ext uri="{FF2B5EF4-FFF2-40B4-BE49-F238E27FC236}">
                <a16:creationId xmlns:a16="http://schemas.microsoft.com/office/drawing/2014/main" id="{EDAAC054-C985-76DC-0BDA-75E7DFF5EB85}"/>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86;p36">
            <a:extLst>
              <a:ext uri="{FF2B5EF4-FFF2-40B4-BE49-F238E27FC236}">
                <a16:creationId xmlns:a16="http://schemas.microsoft.com/office/drawing/2014/main" id="{C9BC093D-67E7-E106-282F-C3B51C55C28F}"/>
              </a:ext>
            </a:extLst>
          </p:cNvPr>
          <p:cNvSpPr txBox="1">
            <a:spLocks noGrp="1"/>
          </p:cNvSpPr>
          <p:nvPr>
            <p:ph type="sldNum" idx="12"/>
          </p:nvPr>
        </p:nvSpPr>
        <p:spPr>
          <a:xfrm>
            <a:off x="9634686" y="4168424"/>
            <a:ext cx="226500" cy="273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sz="1100"/>
              <a:t>4</a:t>
            </a:fld>
            <a:endParaRPr sz="1100" dirty="0"/>
          </a:p>
        </p:txBody>
      </p:sp>
      <p:pic>
        <p:nvPicPr>
          <p:cNvPr id="7" name="Picture 6">
            <a:extLst>
              <a:ext uri="{FF2B5EF4-FFF2-40B4-BE49-F238E27FC236}">
                <a16:creationId xmlns:a16="http://schemas.microsoft.com/office/drawing/2014/main" id="{B6967361-073E-1340-8437-458CAEA17A2C}"/>
              </a:ext>
            </a:extLst>
          </p:cNvPr>
          <p:cNvPicPr>
            <a:picLocks noChangeAspect="1"/>
          </p:cNvPicPr>
          <p:nvPr/>
        </p:nvPicPr>
        <p:blipFill>
          <a:blip r:embed="rId2"/>
          <a:stretch>
            <a:fillRect/>
          </a:stretch>
        </p:blipFill>
        <p:spPr>
          <a:xfrm>
            <a:off x="9637686" y="2539690"/>
            <a:ext cx="2087200" cy="1821952"/>
          </a:xfrm>
          <a:prstGeom prst="rect">
            <a:avLst/>
          </a:prstGeom>
        </p:spPr>
      </p:pic>
      <p:pic>
        <p:nvPicPr>
          <p:cNvPr id="8" name="Picture 7" descr="rainaccu.pdf">
            <a:extLst>
              <a:ext uri="{FF2B5EF4-FFF2-40B4-BE49-F238E27FC236}">
                <a16:creationId xmlns:a16="http://schemas.microsoft.com/office/drawing/2014/main" id="{C85F9AAF-4F3C-A7DB-0A14-5F6F6C33ADAD}"/>
              </a:ext>
            </a:extLst>
          </p:cNvPr>
          <p:cNvPicPr>
            <a:picLocks noChangeAspect="1"/>
          </p:cNvPicPr>
          <p:nvPr/>
        </p:nvPicPr>
        <p:blipFill rotWithShape="1">
          <a:blip r:embed="rId3">
            <a:extLst>
              <a:ext uri="{28A0092B-C50C-407E-A947-70E740481C1C}">
                <a14:useLocalDpi xmlns:a14="http://schemas.microsoft.com/office/drawing/2010/main" val="0"/>
              </a:ext>
            </a:extLst>
          </a:blip>
          <a:srcRect l="23246" t="44444" r="26667" b="19815"/>
          <a:stretch/>
        </p:blipFill>
        <p:spPr>
          <a:xfrm>
            <a:off x="7560139" y="2580562"/>
            <a:ext cx="2026297" cy="1871174"/>
          </a:xfrm>
          <a:prstGeom prst="rect">
            <a:avLst/>
          </a:prstGeom>
        </p:spPr>
      </p:pic>
      <p:pic>
        <p:nvPicPr>
          <p:cNvPr id="9" name="Picture 8">
            <a:extLst>
              <a:ext uri="{FF2B5EF4-FFF2-40B4-BE49-F238E27FC236}">
                <a16:creationId xmlns:a16="http://schemas.microsoft.com/office/drawing/2014/main" id="{A48108F7-9454-7CCE-22C1-687328413712}"/>
              </a:ext>
            </a:extLst>
          </p:cNvPr>
          <p:cNvPicPr>
            <a:picLocks noChangeAspect="1"/>
          </p:cNvPicPr>
          <p:nvPr/>
        </p:nvPicPr>
        <p:blipFill>
          <a:blip r:embed="rId4"/>
          <a:stretch>
            <a:fillRect/>
          </a:stretch>
        </p:blipFill>
        <p:spPr>
          <a:xfrm>
            <a:off x="8422381" y="2711796"/>
            <a:ext cx="696809" cy="524933"/>
          </a:xfrm>
          <a:prstGeom prst="rect">
            <a:avLst/>
          </a:prstGeom>
        </p:spPr>
      </p:pic>
      <p:sp>
        <p:nvSpPr>
          <p:cNvPr id="11" name="TextBox 10">
            <a:extLst>
              <a:ext uri="{FF2B5EF4-FFF2-40B4-BE49-F238E27FC236}">
                <a16:creationId xmlns:a16="http://schemas.microsoft.com/office/drawing/2014/main" id="{37B07DEA-8FBD-740B-E177-4BAFEB944417}"/>
              </a:ext>
            </a:extLst>
          </p:cNvPr>
          <p:cNvSpPr txBox="1"/>
          <p:nvPr/>
        </p:nvSpPr>
        <p:spPr>
          <a:xfrm>
            <a:off x="4677672" y="2993024"/>
            <a:ext cx="1663700" cy="523220"/>
          </a:xfrm>
          <a:prstGeom prst="rect">
            <a:avLst/>
          </a:prstGeom>
          <a:noFill/>
          <a:ln>
            <a:solidFill>
              <a:schemeClr val="accent2"/>
            </a:solidFill>
          </a:ln>
        </p:spPr>
        <p:txBody>
          <a:bodyPr wrap="square" lIns="91440" rIns="91440" rtlCol="0">
            <a:spAutoFit/>
          </a:bodyPr>
          <a:lstStyle/>
          <a:p>
            <a:r>
              <a:rPr lang="en-US" sz="1400" b="1" dirty="0">
                <a:solidFill>
                  <a:srgbClr val="000090"/>
                </a:solidFill>
              </a:rPr>
              <a:t>More shallow clouds in the valley </a:t>
            </a:r>
          </a:p>
        </p:txBody>
      </p:sp>
      <p:sp>
        <p:nvSpPr>
          <p:cNvPr id="12" name="TextBox 11">
            <a:extLst>
              <a:ext uri="{FF2B5EF4-FFF2-40B4-BE49-F238E27FC236}">
                <a16:creationId xmlns:a16="http://schemas.microsoft.com/office/drawing/2014/main" id="{90B20A1B-ED70-CCCF-CB10-EAC9B9E7FF32}"/>
              </a:ext>
            </a:extLst>
          </p:cNvPr>
          <p:cNvSpPr txBox="1"/>
          <p:nvPr/>
        </p:nvSpPr>
        <p:spPr>
          <a:xfrm>
            <a:off x="4546038" y="4045390"/>
            <a:ext cx="1889182" cy="954107"/>
          </a:xfrm>
          <a:prstGeom prst="rect">
            <a:avLst/>
          </a:prstGeom>
          <a:noFill/>
          <a:ln>
            <a:solidFill>
              <a:schemeClr val="accent2"/>
            </a:solidFill>
          </a:ln>
        </p:spPr>
        <p:txBody>
          <a:bodyPr wrap="square" rtlCol="0">
            <a:spAutoFit/>
          </a:bodyPr>
          <a:lstStyle/>
          <a:p>
            <a:r>
              <a:rPr lang="en-US" sz="1400" b="1" dirty="0">
                <a:solidFill>
                  <a:srgbClr val="000090"/>
                </a:solidFill>
              </a:rPr>
              <a:t>Strengthened  local circulation thus more zonal transport of moisture </a:t>
            </a:r>
          </a:p>
        </p:txBody>
      </p:sp>
      <p:sp>
        <p:nvSpPr>
          <p:cNvPr id="13" name="TextBox 12">
            <a:extLst>
              <a:ext uri="{FF2B5EF4-FFF2-40B4-BE49-F238E27FC236}">
                <a16:creationId xmlns:a16="http://schemas.microsoft.com/office/drawing/2014/main" id="{198A8AD4-F959-CA42-12B2-6617A1EDBEBC}"/>
              </a:ext>
            </a:extLst>
          </p:cNvPr>
          <p:cNvSpPr txBox="1"/>
          <p:nvPr/>
        </p:nvSpPr>
        <p:spPr>
          <a:xfrm>
            <a:off x="4666832" y="5445229"/>
            <a:ext cx="1750740" cy="523220"/>
          </a:xfrm>
          <a:prstGeom prst="rect">
            <a:avLst/>
          </a:prstGeom>
          <a:noFill/>
          <a:ln>
            <a:solidFill>
              <a:schemeClr val="accent2"/>
            </a:solidFill>
          </a:ln>
        </p:spPr>
        <p:txBody>
          <a:bodyPr wrap="square" rtlCol="0">
            <a:spAutoFit/>
          </a:bodyPr>
          <a:lstStyle/>
          <a:p>
            <a:r>
              <a:rPr lang="en-US" sz="1400" b="1" dirty="0">
                <a:solidFill>
                  <a:srgbClr val="000090"/>
                </a:solidFill>
              </a:rPr>
              <a:t>Invigoration of  mixed-phase clouds</a:t>
            </a:r>
          </a:p>
        </p:txBody>
      </p:sp>
      <p:sp>
        <p:nvSpPr>
          <p:cNvPr id="14" name="TextBox 13">
            <a:extLst>
              <a:ext uri="{FF2B5EF4-FFF2-40B4-BE49-F238E27FC236}">
                <a16:creationId xmlns:a16="http://schemas.microsoft.com/office/drawing/2014/main" id="{59FDF294-20B6-072E-F768-6CD71454EDFA}"/>
              </a:ext>
            </a:extLst>
          </p:cNvPr>
          <p:cNvSpPr txBox="1"/>
          <p:nvPr/>
        </p:nvSpPr>
        <p:spPr>
          <a:xfrm>
            <a:off x="6859286" y="1400129"/>
            <a:ext cx="5270500" cy="646331"/>
          </a:xfrm>
          <a:prstGeom prst="rect">
            <a:avLst/>
          </a:prstGeom>
          <a:noFill/>
        </p:spPr>
        <p:txBody>
          <a:bodyPr wrap="square" rtlCol="0">
            <a:spAutoFit/>
          </a:bodyPr>
          <a:lstStyle/>
          <a:p>
            <a:pPr algn="ctr"/>
            <a:r>
              <a:rPr lang="en-US" b="1" dirty="0">
                <a:solidFill>
                  <a:srgbClr val="0432FF"/>
                </a:solidFill>
              </a:rPr>
              <a:t>CCN and INP (dust) impacts on mixed-phase cloud precipitation </a:t>
            </a:r>
          </a:p>
        </p:txBody>
      </p:sp>
      <p:sp>
        <p:nvSpPr>
          <p:cNvPr id="15" name="TextBox 14">
            <a:extLst>
              <a:ext uri="{FF2B5EF4-FFF2-40B4-BE49-F238E27FC236}">
                <a16:creationId xmlns:a16="http://schemas.microsoft.com/office/drawing/2014/main" id="{CB5592D2-F82D-B0F0-AC0E-C24E9EA6B4AC}"/>
              </a:ext>
            </a:extLst>
          </p:cNvPr>
          <p:cNvSpPr txBox="1"/>
          <p:nvPr/>
        </p:nvSpPr>
        <p:spPr>
          <a:xfrm>
            <a:off x="6886070" y="2041190"/>
            <a:ext cx="3035068" cy="369332"/>
          </a:xfrm>
          <a:prstGeom prst="rect">
            <a:avLst/>
          </a:prstGeom>
          <a:noFill/>
        </p:spPr>
        <p:txBody>
          <a:bodyPr wrap="square" rtlCol="0">
            <a:spAutoFit/>
          </a:bodyPr>
          <a:lstStyle/>
          <a:p>
            <a:r>
              <a:rPr lang="en-US" dirty="0">
                <a:solidFill>
                  <a:srgbClr val="FF0000"/>
                </a:solidFill>
              </a:rPr>
              <a:t>Cold mixed-phase clouds</a:t>
            </a:r>
          </a:p>
        </p:txBody>
      </p:sp>
      <p:sp>
        <p:nvSpPr>
          <p:cNvPr id="16" name="TextBox 15">
            <a:extLst>
              <a:ext uri="{FF2B5EF4-FFF2-40B4-BE49-F238E27FC236}">
                <a16:creationId xmlns:a16="http://schemas.microsoft.com/office/drawing/2014/main" id="{ECC896A0-D8B8-7C9F-885C-FE9797BEC9B3}"/>
              </a:ext>
            </a:extLst>
          </p:cNvPr>
          <p:cNvSpPr txBox="1"/>
          <p:nvPr/>
        </p:nvSpPr>
        <p:spPr>
          <a:xfrm>
            <a:off x="9517613" y="2027780"/>
            <a:ext cx="2828488" cy="369332"/>
          </a:xfrm>
          <a:prstGeom prst="rect">
            <a:avLst/>
          </a:prstGeom>
          <a:noFill/>
        </p:spPr>
        <p:txBody>
          <a:bodyPr wrap="square" rtlCol="0">
            <a:spAutoFit/>
          </a:bodyPr>
          <a:lstStyle/>
          <a:p>
            <a:r>
              <a:rPr lang="en-US" dirty="0">
                <a:solidFill>
                  <a:srgbClr val="FF0000"/>
                </a:solidFill>
              </a:rPr>
              <a:t>Warm mixed-phase clouds</a:t>
            </a:r>
          </a:p>
        </p:txBody>
      </p:sp>
      <p:sp>
        <p:nvSpPr>
          <p:cNvPr id="17" name="TextBox 16">
            <a:extLst>
              <a:ext uri="{FF2B5EF4-FFF2-40B4-BE49-F238E27FC236}">
                <a16:creationId xmlns:a16="http://schemas.microsoft.com/office/drawing/2014/main" id="{548E13BC-ACBC-1AED-0F4E-7BB86CF3A7CF}"/>
              </a:ext>
            </a:extLst>
          </p:cNvPr>
          <p:cNvSpPr txBox="1"/>
          <p:nvPr/>
        </p:nvSpPr>
        <p:spPr>
          <a:xfrm>
            <a:off x="8835428" y="4566946"/>
            <a:ext cx="2096429" cy="338554"/>
          </a:xfrm>
          <a:prstGeom prst="rect">
            <a:avLst/>
          </a:prstGeom>
          <a:noFill/>
        </p:spPr>
        <p:txBody>
          <a:bodyPr wrap="square" rtlCol="0">
            <a:spAutoFit/>
          </a:bodyPr>
          <a:lstStyle/>
          <a:p>
            <a:r>
              <a:rPr lang="en-US" sz="1600" i="1" dirty="0">
                <a:solidFill>
                  <a:schemeClr val="tx1">
                    <a:lumMod val="75000"/>
                  </a:schemeClr>
                </a:solidFill>
              </a:rPr>
              <a:t>Fan et al. 2017, ACP</a:t>
            </a:r>
          </a:p>
        </p:txBody>
      </p:sp>
      <p:sp>
        <p:nvSpPr>
          <p:cNvPr id="18" name="Right Arrow 17">
            <a:extLst>
              <a:ext uri="{FF2B5EF4-FFF2-40B4-BE49-F238E27FC236}">
                <a16:creationId xmlns:a16="http://schemas.microsoft.com/office/drawing/2014/main" id="{AAD4B89F-1FDB-6E3A-4F9C-B6ABA4765AE4}"/>
              </a:ext>
            </a:extLst>
          </p:cNvPr>
          <p:cNvSpPr/>
          <p:nvPr/>
        </p:nvSpPr>
        <p:spPr>
          <a:xfrm rot="5400000" flipV="1">
            <a:off x="5302419" y="3660796"/>
            <a:ext cx="330525" cy="293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B7A892E-D449-FB80-694B-3842B94C863E}"/>
              </a:ext>
            </a:extLst>
          </p:cNvPr>
          <p:cNvSpPr/>
          <p:nvPr/>
        </p:nvSpPr>
        <p:spPr>
          <a:xfrm rot="5400000">
            <a:off x="5279115" y="5122979"/>
            <a:ext cx="362808" cy="285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63E30D33-B863-91E3-6ADA-053E88A2C628}"/>
              </a:ext>
            </a:extLst>
          </p:cNvPr>
          <p:cNvSpPr/>
          <p:nvPr/>
        </p:nvSpPr>
        <p:spPr>
          <a:xfrm rot="16381985">
            <a:off x="8311018" y="3697252"/>
            <a:ext cx="473413" cy="179695"/>
          </a:xfrm>
          <a:prstGeom prst="rightArrow">
            <a:avLst/>
          </a:prstGeom>
          <a:solidFill>
            <a:schemeClr val="accent6">
              <a:lumMod val="75000"/>
              <a:alpha val="46000"/>
            </a:schemeClr>
          </a:solidFill>
          <a:ln>
            <a:solidFill>
              <a:schemeClr val="accent6">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95DE97-D0D1-5C4C-EF38-F8FF7FF69C24}"/>
              </a:ext>
            </a:extLst>
          </p:cNvPr>
          <p:cNvSpPr txBox="1"/>
          <p:nvPr/>
        </p:nvSpPr>
        <p:spPr>
          <a:xfrm>
            <a:off x="8155173" y="2342002"/>
            <a:ext cx="1316286" cy="276999"/>
          </a:xfrm>
          <a:prstGeom prst="rect">
            <a:avLst/>
          </a:prstGeom>
          <a:noFill/>
        </p:spPr>
        <p:txBody>
          <a:bodyPr wrap="square" rtlCol="0">
            <a:spAutoFit/>
          </a:bodyPr>
          <a:lstStyle/>
          <a:p>
            <a:r>
              <a:rPr lang="en-US" sz="1200" dirty="0">
                <a:solidFill>
                  <a:srgbClr val="FF0000"/>
                </a:solidFill>
              </a:rPr>
              <a:t>CTT &lt; -20</a:t>
            </a:r>
            <a:r>
              <a:rPr lang="en-US" sz="1200" baseline="30000" dirty="0">
                <a:solidFill>
                  <a:srgbClr val="FF0000"/>
                </a:solidFill>
              </a:rPr>
              <a:t>º</a:t>
            </a:r>
            <a:r>
              <a:rPr lang="en-US" sz="1200" dirty="0">
                <a:solidFill>
                  <a:srgbClr val="FF0000"/>
                </a:solidFill>
              </a:rPr>
              <a:t>C</a:t>
            </a:r>
          </a:p>
        </p:txBody>
      </p:sp>
      <p:sp>
        <p:nvSpPr>
          <p:cNvPr id="23" name="TextBox 22">
            <a:extLst>
              <a:ext uri="{FF2B5EF4-FFF2-40B4-BE49-F238E27FC236}">
                <a16:creationId xmlns:a16="http://schemas.microsoft.com/office/drawing/2014/main" id="{E2F93317-7C71-4881-1F29-4F62CBA57310}"/>
              </a:ext>
            </a:extLst>
          </p:cNvPr>
          <p:cNvSpPr txBox="1"/>
          <p:nvPr/>
        </p:nvSpPr>
        <p:spPr>
          <a:xfrm>
            <a:off x="10156355" y="2315788"/>
            <a:ext cx="1316286" cy="276999"/>
          </a:xfrm>
          <a:prstGeom prst="rect">
            <a:avLst/>
          </a:prstGeom>
          <a:noFill/>
        </p:spPr>
        <p:txBody>
          <a:bodyPr wrap="square" rtlCol="0">
            <a:spAutoFit/>
          </a:bodyPr>
          <a:lstStyle/>
          <a:p>
            <a:r>
              <a:rPr lang="en-US" sz="1200" dirty="0">
                <a:solidFill>
                  <a:srgbClr val="FF0000"/>
                </a:solidFill>
              </a:rPr>
              <a:t>CTT &gt; -20</a:t>
            </a:r>
            <a:r>
              <a:rPr lang="en-US" sz="1200" baseline="30000" dirty="0">
                <a:solidFill>
                  <a:srgbClr val="FF0000"/>
                </a:solidFill>
              </a:rPr>
              <a:t>º</a:t>
            </a:r>
            <a:r>
              <a:rPr lang="en-US" sz="1200" dirty="0">
                <a:solidFill>
                  <a:srgbClr val="FF0000"/>
                </a:solidFill>
              </a:rPr>
              <a:t>C</a:t>
            </a:r>
          </a:p>
        </p:txBody>
      </p:sp>
      <p:sp>
        <p:nvSpPr>
          <p:cNvPr id="24" name="Rectangle 3">
            <a:extLst>
              <a:ext uri="{FF2B5EF4-FFF2-40B4-BE49-F238E27FC236}">
                <a16:creationId xmlns:a16="http://schemas.microsoft.com/office/drawing/2014/main" id="{2EFD5D76-2D31-25AC-2A2B-BD14D5279586}"/>
              </a:ext>
            </a:extLst>
          </p:cNvPr>
          <p:cNvSpPr>
            <a:spLocks noChangeArrowheads="1"/>
          </p:cNvSpPr>
          <p:nvPr/>
        </p:nvSpPr>
        <p:spPr bwMode="auto">
          <a:xfrm>
            <a:off x="755650" y="1371599"/>
            <a:ext cx="5679570" cy="2234808"/>
          </a:xfrm>
          <a:prstGeom prst="rect">
            <a:avLst/>
          </a:prstGeom>
          <a:noFill/>
          <a:ln w="9525">
            <a:noFill/>
            <a:miter lim="800000"/>
            <a:headEnd/>
            <a:tailEnd/>
          </a:ln>
        </p:spPr>
        <p:txBody>
          <a:bodyPr lIns="0" tIns="0" rIns="0" bIns="0"/>
          <a:lstStyle/>
          <a:p>
            <a:pPr marL="457200" indent="-457200">
              <a:spcBef>
                <a:spcPts val="1200"/>
              </a:spcBef>
              <a:buClr>
                <a:schemeClr val="folHlink"/>
              </a:buClr>
              <a:buBlip>
                <a:blip r:embed="rId5"/>
              </a:buBlip>
            </a:pPr>
            <a:r>
              <a:rPr lang="en-US" sz="2000" b="1" dirty="0">
                <a:solidFill>
                  <a:schemeClr val="accent2"/>
                </a:solidFill>
              </a:rPr>
              <a:t>Hypothesis: CCN impact local circulation, leading to much more active mixed-phase clouds and drastic enhancement in snow precipitation    </a:t>
            </a:r>
          </a:p>
        </p:txBody>
      </p:sp>
      <p:pic>
        <p:nvPicPr>
          <p:cNvPr id="25" name="Picture 24">
            <a:extLst>
              <a:ext uri="{FF2B5EF4-FFF2-40B4-BE49-F238E27FC236}">
                <a16:creationId xmlns:a16="http://schemas.microsoft.com/office/drawing/2014/main" id="{CFC0A541-741A-AAE7-B065-FCF73D2750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766" y="2597279"/>
            <a:ext cx="3387962" cy="3516860"/>
          </a:xfrm>
          <a:prstGeom prst="rect">
            <a:avLst/>
          </a:prstGeom>
        </p:spPr>
      </p:pic>
      <p:sp>
        <p:nvSpPr>
          <p:cNvPr id="26" name="Right Arrow 25">
            <a:extLst>
              <a:ext uri="{FF2B5EF4-FFF2-40B4-BE49-F238E27FC236}">
                <a16:creationId xmlns:a16="http://schemas.microsoft.com/office/drawing/2014/main" id="{A6FD838A-481A-5314-EA58-652A6D701586}"/>
              </a:ext>
            </a:extLst>
          </p:cNvPr>
          <p:cNvSpPr/>
          <p:nvPr/>
        </p:nvSpPr>
        <p:spPr>
          <a:xfrm rot="18156028">
            <a:off x="8798582" y="3128905"/>
            <a:ext cx="846025" cy="305840"/>
          </a:xfrm>
          <a:prstGeom prst="rightArrow">
            <a:avLst/>
          </a:prstGeom>
          <a:solidFill>
            <a:schemeClr val="tx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8DD0DB08-59A6-07BF-DE5D-D85D74260D82}"/>
              </a:ext>
            </a:extLst>
          </p:cNvPr>
          <p:cNvSpPr/>
          <p:nvPr/>
        </p:nvSpPr>
        <p:spPr>
          <a:xfrm rot="18156028">
            <a:off x="10987421" y="3128905"/>
            <a:ext cx="846025" cy="305840"/>
          </a:xfrm>
          <a:prstGeom prst="rightArrow">
            <a:avLst/>
          </a:prstGeom>
          <a:solidFill>
            <a:schemeClr val="tx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4">
            <a:extLst>
              <a:ext uri="{FF2B5EF4-FFF2-40B4-BE49-F238E27FC236}">
                <a16:creationId xmlns:a16="http://schemas.microsoft.com/office/drawing/2014/main" id="{3B44D69B-A6AF-359D-EB97-036E5D1FC23E}"/>
              </a:ext>
            </a:extLst>
          </p:cNvPr>
          <p:cNvSpPr>
            <a:spLocks noChangeArrowheads="1"/>
          </p:cNvSpPr>
          <p:nvPr/>
        </p:nvSpPr>
        <p:spPr bwMode="auto">
          <a:xfrm>
            <a:off x="7631595" y="5284083"/>
            <a:ext cx="4232681" cy="157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3363" indent="-233363">
              <a:spcBef>
                <a:spcPct val="15000"/>
              </a:spcBef>
              <a:buFont typeface="Arial" pitchFamily="34" charset="0"/>
              <a:buChar char="●"/>
              <a:defRPr/>
            </a:pPr>
            <a:r>
              <a:rPr lang="en-US" b="1" dirty="0"/>
              <a:t>This effect does not occur when (</a:t>
            </a:r>
            <a:r>
              <a:rPr lang="en-US" b="1" dirty="0" err="1"/>
              <a:t>i</a:t>
            </a:r>
            <a:r>
              <a:rPr lang="en-US" b="1" dirty="0"/>
              <a:t>) </a:t>
            </a:r>
            <a:r>
              <a:rPr lang="en-US" dirty="0"/>
              <a:t>ice processes is turned off and/or (ii) the topography is removed. </a:t>
            </a:r>
          </a:p>
          <a:p>
            <a:pPr marL="285750" indent="-285750">
              <a:spcBef>
                <a:spcPct val="15000"/>
              </a:spcBef>
              <a:buFont typeface="Arial" pitchFamily="34" charset="0"/>
              <a:buChar char="●"/>
              <a:defRPr/>
            </a:pPr>
            <a:endParaRPr lang="en-US" dirty="0"/>
          </a:p>
        </p:txBody>
      </p:sp>
      <p:sp>
        <p:nvSpPr>
          <p:cNvPr id="30" name="Right Arrow 29">
            <a:extLst>
              <a:ext uri="{FF2B5EF4-FFF2-40B4-BE49-F238E27FC236}">
                <a16:creationId xmlns:a16="http://schemas.microsoft.com/office/drawing/2014/main" id="{E5646C0D-375B-B67D-D496-D46165675313}"/>
              </a:ext>
            </a:extLst>
          </p:cNvPr>
          <p:cNvSpPr/>
          <p:nvPr/>
        </p:nvSpPr>
        <p:spPr>
          <a:xfrm rot="16381985">
            <a:off x="10570512" y="3396776"/>
            <a:ext cx="250659" cy="69788"/>
          </a:xfrm>
          <a:prstGeom prst="rightArrow">
            <a:avLst/>
          </a:prstGeom>
          <a:solidFill>
            <a:schemeClr val="accent6">
              <a:lumMod val="75000"/>
              <a:alpha val="46000"/>
            </a:schemeClr>
          </a:solidFill>
          <a:ln>
            <a:solidFill>
              <a:schemeClr val="accent6">
                <a:lumMod val="75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61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F106452-F52A-B741-A46C-45CB3E381A2E}"/>
              </a:ext>
            </a:extLst>
          </p:cNvPr>
          <p:cNvSpPr>
            <a:spLocks noGrp="1"/>
          </p:cNvSpPr>
          <p:nvPr>
            <p:ph type="title"/>
          </p:nvPr>
        </p:nvSpPr>
        <p:spPr>
          <a:xfrm>
            <a:off x="1022341" y="-68178"/>
            <a:ext cx="10982590" cy="1092483"/>
          </a:xfrm>
        </p:spPr>
        <p:txBody>
          <a:bodyPr/>
          <a:lstStyle/>
          <a:p>
            <a:r>
              <a:rPr lang="en-US" sz="3200" b="1" dirty="0"/>
              <a:t>Notable spillover effect by marine INPs from AR during ACAPEX</a:t>
            </a:r>
          </a:p>
        </p:txBody>
      </p:sp>
      <p:pic>
        <p:nvPicPr>
          <p:cNvPr id="87" name="Picture 1">
            <a:extLst>
              <a:ext uri="{FF2B5EF4-FFF2-40B4-BE49-F238E27FC236}">
                <a16:creationId xmlns:a16="http://schemas.microsoft.com/office/drawing/2014/main" id="{21075F03-0D68-A040-8FF6-8E3504A4B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16" y="4191405"/>
            <a:ext cx="5160904" cy="2188531"/>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a:extLst>
              <a:ext uri="{FF2B5EF4-FFF2-40B4-BE49-F238E27FC236}">
                <a16:creationId xmlns:a16="http://schemas.microsoft.com/office/drawing/2014/main" id="{A6763086-317C-4144-B30B-3CC607D511CD}"/>
              </a:ext>
            </a:extLst>
          </p:cNvPr>
          <p:cNvCxnSpPr>
            <a:cxnSpLocks/>
          </p:cNvCxnSpPr>
          <p:nvPr/>
        </p:nvCxnSpPr>
        <p:spPr>
          <a:xfrm>
            <a:off x="4118788" y="4191405"/>
            <a:ext cx="0" cy="2050857"/>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DCB9EAA-1E26-FCB0-922D-C4275D2CE95B}"/>
              </a:ext>
            </a:extLst>
          </p:cNvPr>
          <p:cNvSpPr txBox="1"/>
          <p:nvPr/>
        </p:nvSpPr>
        <p:spPr>
          <a:xfrm>
            <a:off x="1471835" y="1551611"/>
            <a:ext cx="662361" cy="307777"/>
          </a:xfrm>
          <a:prstGeom prst="rect">
            <a:avLst/>
          </a:prstGeom>
          <a:noFill/>
        </p:spPr>
        <p:txBody>
          <a:bodyPr wrap="none" rtlCol="0">
            <a:spAutoFit/>
          </a:bodyPr>
          <a:lstStyle/>
          <a:p>
            <a:r>
              <a:rPr lang="en-US" sz="1400" b="1" dirty="0">
                <a:solidFill>
                  <a:schemeClr val="accent2"/>
                </a:solidFill>
                <a:latin typeface="Arial" panose="020B0604020202020204" pitchFamily="34" charset="0"/>
                <a:cs typeface="Arial" panose="020B0604020202020204" pitchFamily="34" charset="0"/>
              </a:rPr>
              <a:t>DM15</a:t>
            </a:r>
          </a:p>
        </p:txBody>
      </p:sp>
      <p:grpSp>
        <p:nvGrpSpPr>
          <p:cNvPr id="8" name="Group 7">
            <a:extLst>
              <a:ext uri="{FF2B5EF4-FFF2-40B4-BE49-F238E27FC236}">
                <a16:creationId xmlns:a16="http://schemas.microsoft.com/office/drawing/2014/main" id="{C89CBBEC-8C96-7398-F551-6AFCC1B7F2B5}"/>
              </a:ext>
            </a:extLst>
          </p:cNvPr>
          <p:cNvGrpSpPr>
            <a:grpSpLocks noChangeAspect="1"/>
          </p:cNvGrpSpPr>
          <p:nvPr/>
        </p:nvGrpSpPr>
        <p:grpSpPr>
          <a:xfrm>
            <a:off x="797349" y="1900152"/>
            <a:ext cx="2043963" cy="1962853"/>
            <a:chOff x="1090979" y="600470"/>
            <a:chExt cx="2386377" cy="2291679"/>
          </a:xfrm>
        </p:grpSpPr>
        <p:pic>
          <p:nvPicPr>
            <p:cNvPr id="9" name="Picture 5">
              <a:extLst>
                <a:ext uri="{FF2B5EF4-FFF2-40B4-BE49-F238E27FC236}">
                  <a16:creationId xmlns:a16="http://schemas.microsoft.com/office/drawing/2014/main" id="{FD8A8128-FBD7-2224-7278-BF1C5A389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979" y="600470"/>
              <a:ext cx="2386377" cy="22916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CF51298-361E-897C-09A2-27B5F053F72C}"/>
                </a:ext>
              </a:extLst>
            </p:cNvPr>
            <p:cNvSpPr/>
            <p:nvPr/>
          </p:nvSpPr>
          <p:spPr>
            <a:xfrm rot="19447739">
              <a:off x="2045773" y="1810265"/>
              <a:ext cx="882072" cy="33020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2">
            <a:extLst>
              <a:ext uri="{FF2B5EF4-FFF2-40B4-BE49-F238E27FC236}">
                <a16:creationId xmlns:a16="http://schemas.microsoft.com/office/drawing/2014/main" id="{FF010B57-7C48-E2D2-0E2C-A61108303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026" y="1847248"/>
            <a:ext cx="2400116" cy="19439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DED78EC-8C97-7E25-784B-1F74F92EF040}"/>
              </a:ext>
            </a:extLst>
          </p:cNvPr>
          <p:cNvSpPr txBox="1"/>
          <p:nvPr/>
        </p:nvSpPr>
        <p:spPr>
          <a:xfrm>
            <a:off x="3191499" y="1572329"/>
            <a:ext cx="2085827" cy="307777"/>
          </a:xfrm>
          <a:prstGeom prst="rect">
            <a:avLst/>
          </a:prstGeom>
          <a:noFill/>
        </p:spPr>
        <p:txBody>
          <a:bodyPr wrap="none" rtlCol="0">
            <a:spAutoFit/>
          </a:bodyPr>
          <a:lstStyle/>
          <a:p>
            <a:r>
              <a:rPr lang="en-US" sz="1400" b="1" dirty="0">
                <a:solidFill>
                  <a:schemeClr val="accent2"/>
                </a:solidFill>
                <a:latin typeface="Arial" panose="020B0604020202020204" pitchFamily="34" charset="0"/>
                <a:cs typeface="Arial" panose="020B0604020202020204" pitchFamily="34" charset="0"/>
              </a:rPr>
              <a:t>Effects of marine INPs</a:t>
            </a:r>
          </a:p>
        </p:txBody>
      </p:sp>
      <p:sp>
        <p:nvSpPr>
          <p:cNvPr id="14" name="Footer Placeholder 1">
            <a:extLst>
              <a:ext uri="{FF2B5EF4-FFF2-40B4-BE49-F238E27FC236}">
                <a16:creationId xmlns:a16="http://schemas.microsoft.com/office/drawing/2014/main" id="{3A2E87F7-F3C5-B951-6C1D-D374857710FC}"/>
              </a:ext>
            </a:extLst>
          </p:cNvPr>
          <p:cNvSpPr txBox="1">
            <a:spLocks/>
          </p:cNvSpPr>
          <p:nvPr/>
        </p:nvSpPr>
        <p:spPr>
          <a:xfrm>
            <a:off x="2206452" y="6415453"/>
            <a:ext cx="3132690" cy="393130"/>
          </a:xfrm>
          <a:prstGeom prst="rect">
            <a:avLst/>
          </a:prstGeom>
        </p:spPr>
        <p:txBody>
          <a:bodyPr vert="horz" lIns="45720" tIns="45720" rIns="91440" bIns="45720" rtlCol="0" anchor="ctr"/>
          <a:lstStyle>
            <a:defPPr>
              <a:defRPr lang="en-US"/>
            </a:defPPr>
            <a:lvl1pPr marL="0" algn="l" defTabSz="457200" rtl="0" eaLnBrk="1" latinLnBrk="0" hangingPunct="1">
              <a:defRPr sz="1200" kern="1200">
                <a:solidFill>
                  <a:srgbClr val="707276"/>
                </a:solidFill>
                <a:latin typeface="Century Gothic"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i="1" dirty="0">
                <a:solidFill>
                  <a:schemeClr val="tx1">
                    <a:lumMod val="75000"/>
                  </a:schemeClr>
                </a:solidFill>
                <a:latin typeface="+mn-lt"/>
              </a:rPr>
              <a:t>Lin et al., 2022, ACP </a:t>
            </a:r>
          </a:p>
        </p:txBody>
      </p:sp>
      <p:cxnSp>
        <p:nvCxnSpPr>
          <p:cNvPr id="5" name="Straight Arrow Connector 4">
            <a:extLst>
              <a:ext uri="{FF2B5EF4-FFF2-40B4-BE49-F238E27FC236}">
                <a16:creationId xmlns:a16="http://schemas.microsoft.com/office/drawing/2014/main" id="{B8573058-E106-A025-1933-999E45CD0C74}"/>
              </a:ext>
            </a:extLst>
          </p:cNvPr>
          <p:cNvCxnSpPr>
            <a:cxnSpLocks/>
          </p:cNvCxnSpPr>
          <p:nvPr/>
        </p:nvCxnSpPr>
        <p:spPr>
          <a:xfrm>
            <a:off x="1908662" y="3290443"/>
            <a:ext cx="512427" cy="1105148"/>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598CD4-8CBB-5057-8373-32DDB12A2391}"/>
              </a:ext>
            </a:extLst>
          </p:cNvPr>
          <p:cNvSpPr txBox="1"/>
          <p:nvPr/>
        </p:nvSpPr>
        <p:spPr>
          <a:xfrm>
            <a:off x="6633155" y="3544678"/>
            <a:ext cx="5293074" cy="2708434"/>
          </a:xfrm>
          <a:prstGeom prst="rect">
            <a:avLst/>
          </a:prstGeom>
          <a:noFill/>
        </p:spPr>
        <p:txBody>
          <a:bodyPr wrap="square">
            <a:spAutoFit/>
          </a:bodyPr>
          <a:lstStyle/>
          <a:p>
            <a:r>
              <a:rPr lang="en-US" dirty="0">
                <a:solidFill>
                  <a:srgbClr val="0432FF"/>
                </a:solidFill>
              </a:rPr>
              <a:t>The first study showing the spillover effect of INPs (previous studies </a:t>
            </a:r>
            <a:r>
              <a:rPr lang="en-US" dirty="0" err="1">
                <a:solidFill>
                  <a:srgbClr val="0432FF"/>
                </a:solidFill>
              </a:rPr>
              <a:t>Saleeby</a:t>
            </a:r>
            <a:r>
              <a:rPr lang="en-US" dirty="0">
                <a:solidFill>
                  <a:srgbClr val="0432FF"/>
                </a:solidFill>
              </a:rPr>
              <a:t> et al. 2010, JAMC, showed this effect by CCN  </a:t>
            </a:r>
          </a:p>
          <a:p>
            <a:endParaRPr lang="en-US" dirty="0">
              <a:solidFill>
                <a:srgbClr val="0432FF"/>
              </a:solidFill>
            </a:endParaRPr>
          </a:p>
          <a:p>
            <a:r>
              <a:rPr lang="en-US" dirty="0">
                <a:solidFill>
                  <a:srgbClr val="0432FF"/>
                </a:solidFill>
              </a:rPr>
              <a:t>Why do marine INPs have the spillover effect but dust INPs do not?</a:t>
            </a:r>
          </a:p>
          <a:p>
            <a:r>
              <a:rPr lang="en-US" dirty="0">
                <a:solidFill>
                  <a:srgbClr val="0432FF"/>
                </a:solidFill>
              </a:rPr>
              <a:t>- Marine INPs are mainly brought by ARs and the windward side gets them first.</a:t>
            </a:r>
          </a:p>
          <a:p>
            <a:endParaRPr lang="en-US" dirty="0">
              <a:solidFill>
                <a:srgbClr val="0432FF"/>
              </a:solidFill>
            </a:endParaRPr>
          </a:p>
          <a:p>
            <a:endParaRPr lang="en-US" sz="800" dirty="0">
              <a:solidFill>
                <a:srgbClr val="0432FF"/>
              </a:solidFill>
            </a:endParaRPr>
          </a:p>
        </p:txBody>
      </p:sp>
      <p:pic>
        <p:nvPicPr>
          <p:cNvPr id="7" name="Picture 1">
            <a:extLst>
              <a:ext uri="{FF2B5EF4-FFF2-40B4-BE49-F238E27FC236}">
                <a16:creationId xmlns:a16="http://schemas.microsoft.com/office/drawing/2014/main" id="{F1EABE19-A6A4-4F3B-3395-A01357C94F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937"/>
          <a:stretch/>
        </p:blipFill>
        <p:spPr bwMode="auto">
          <a:xfrm>
            <a:off x="6513636" y="1760220"/>
            <a:ext cx="5286863" cy="146518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ADE0F43-A773-B32D-A2A5-87757DD07C45}"/>
              </a:ext>
            </a:extLst>
          </p:cNvPr>
          <p:cNvSpPr txBox="1"/>
          <p:nvPr/>
        </p:nvSpPr>
        <p:spPr>
          <a:xfrm>
            <a:off x="9559312" y="1421666"/>
            <a:ext cx="1398140" cy="338554"/>
          </a:xfrm>
          <a:prstGeom prst="rect">
            <a:avLst/>
          </a:prstGeom>
          <a:noFill/>
        </p:spPr>
        <p:txBody>
          <a:bodyPr wrap="none" rtlCol="0">
            <a:spAutoFit/>
          </a:bodyPr>
          <a:lstStyle/>
          <a:p>
            <a:r>
              <a:rPr lang="en-US" sz="1600" b="1" dirty="0">
                <a:solidFill>
                  <a:schemeClr val="accent2"/>
                </a:solidFill>
                <a:latin typeface="Arial" panose="020B0604020202020204" pitchFamily="34" charset="0"/>
                <a:cs typeface="Arial" panose="020B0604020202020204" pitchFamily="34" charset="0"/>
              </a:rPr>
              <a:t>DM15+MC18</a:t>
            </a:r>
          </a:p>
        </p:txBody>
      </p:sp>
      <p:sp>
        <p:nvSpPr>
          <p:cNvPr id="16" name="TextBox 15">
            <a:extLst>
              <a:ext uri="{FF2B5EF4-FFF2-40B4-BE49-F238E27FC236}">
                <a16:creationId xmlns:a16="http://schemas.microsoft.com/office/drawing/2014/main" id="{88673419-9E33-97F4-E7E4-2B91DABB8DC4}"/>
              </a:ext>
            </a:extLst>
          </p:cNvPr>
          <p:cNvSpPr txBox="1"/>
          <p:nvPr/>
        </p:nvSpPr>
        <p:spPr>
          <a:xfrm>
            <a:off x="7454535" y="1421667"/>
            <a:ext cx="731290" cy="338554"/>
          </a:xfrm>
          <a:prstGeom prst="rect">
            <a:avLst/>
          </a:prstGeom>
          <a:noFill/>
        </p:spPr>
        <p:txBody>
          <a:bodyPr wrap="none" rtlCol="0">
            <a:spAutoFit/>
          </a:bodyPr>
          <a:lstStyle/>
          <a:p>
            <a:r>
              <a:rPr lang="en-US" sz="1600" b="1" dirty="0">
                <a:solidFill>
                  <a:schemeClr val="accent2"/>
                </a:solidFill>
                <a:latin typeface="Arial" panose="020B0604020202020204" pitchFamily="34" charset="0"/>
                <a:cs typeface="Arial" panose="020B0604020202020204" pitchFamily="34" charset="0"/>
              </a:rPr>
              <a:t>DM15</a:t>
            </a:r>
          </a:p>
        </p:txBody>
      </p:sp>
    </p:spTree>
    <p:extLst>
      <p:ext uri="{BB962C8B-B14F-4D97-AF65-F5344CB8AC3E}">
        <p14:creationId xmlns:p14="http://schemas.microsoft.com/office/powerpoint/2010/main" val="238455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D8130061-54DA-C505-55BC-0FD9FBCBBD1C}"/>
              </a:ext>
            </a:extLst>
          </p:cNvPr>
          <p:cNvSpPr>
            <a:spLocks noChangeArrowheads="1"/>
          </p:cNvSpPr>
          <p:nvPr/>
        </p:nvSpPr>
        <p:spPr bwMode="auto">
          <a:xfrm>
            <a:off x="9202920" y="92690"/>
            <a:ext cx="2854677" cy="12668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177800" indent="-177800">
              <a:spcBef>
                <a:spcPct val="50000"/>
              </a:spcBef>
              <a:spcAft>
                <a:spcPct val="25000"/>
              </a:spcAft>
            </a:pPr>
            <a:endParaRPr lang="en-US" altLang="zh-CN" sz="2800" b="0">
              <a:ea typeface="宋体" charset="0"/>
              <a:cs typeface="宋体" charset="0"/>
            </a:endParaRPr>
          </a:p>
          <a:p>
            <a:pPr marL="177800" indent="-177800">
              <a:spcBef>
                <a:spcPct val="50000"/>
              </a:spcBef>
              <a:spcAft>
                <a:spcPct val="25000"/>
              </a:spcAft>
            </a:pPr>
            <a:endParaRPr lang="en-US" altLang="zh-CN" sz="2800" b="0">
              <a:ea typeface="宋体" charset="0"/>
              <a:cs typeface="宋体" charset="0"/>
            </a:endParaRPr>
          </a:p>
        </p:txBody>
      </p:sp>
      <p:sp>
        <p:nvSpPr>
          <p:cNvPr id="3" name="Title 2"/>
          <p:cNvSpPr>
            <a:spLocks noGrp="1"/>
          </p:cNvSpPr>
          <p:nvPr>
            <p:ph type="title"/>
          </p:nvPr>
        </p:nvSpPr>
        <p:spPr>
          <a:xfrm>
            <a:off x="2178276" y="293608"/>
            <a:ext cx="9213449" cy="553998"/>
          </a:xfrm>
        </p:spPr>
        <p:txBody>
          <a:bodyPr/>
          <a:lstStyle/>
          <a:p>
            <a:r>
              <a:rPr lang="en-US" sz="3600" dirty="0"/>
              <a:t>Proposed a model - data integration study  </a:t>
            </a:r>
          </a:p>
        </p:txBody>
      </p:sp>
      <p:sp>
        <p:nvSpPr>
          <p:cNvPr id="13" name="Rectangle 12"/>
          <p:cNvSpPr/>
          <p:nvPr/>
        </p:nvSpPr>
        <p:spPr>
          <a:xfrm>
            <a:off x="7219782" y="2018993"/>
            <a:ext cx="2998333" cy="817738"/>
          </a:xfrm>
          <a:prstGeom prst="rect">
            <a:avLst/>
          </a:prstGeom>
          <a:solidFill>
            <a:srgbClr val="0049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642915" y="2652511"/>
            <a:ext cx="6277000" cy="2439846"/>
          </a:xfrm>
          <a:prstGeom prst="rect">
            <a:avLst/>
          </a:prstGeom>
          <a:solidFill>
            <a:srgbClr val="0049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219906" y="2101382"/>
            <a:ext cx="3587771" cy="461665"/>
          </a:xfrm>
          <a:prstGeom prst="rect">
            <a:avLst/>
          </a:prstGeom>
          <a:noFill/>
        </p:spPr>
        <p:txBody>
          <a:bodyPr wrap="square" rtlCol="0">
            <a:spAutoFit/>
          </a:bodyPr>
          <a:lstStyle/>
          <a:p>
            <a:r>
              <a:rPr lang="en-US" sz="2400" b="1" dirty="0">
                <a:solidFill>
                  <a:schemeClr val="bg1"/>
                </a:solidFill>
              </a:rPr>
              <a:t>  </a:t>
            </a:r>
            <a:r>
              <a:rPr lang="en-US" sz="2200" b="1" dirty="0">
                <a:solidFill>
                  <a:schemeClr val="bg1"/>
                </a:solidFill>
                <a:latin typeface="Arial" charset="0"/>
                <a:ea typeface="Arial" charset="0"/>
                <a:cs typeface="Arial" charset="0"/>
              </a:rPr>
              <a:t>WRF-SBM-MOSAIC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631" y="2746414"/>
            <a:ext cx="6190284" cy="2310365"/>
          </a:xfrm>
          <a:prstGeom prst="rect">
            <a:avLst/>
          </a:prstGeom>
        </p:spPr>
      </p:pic>
      <p:sp>
        <p:nvSpPr>
          <p:cNvPr id="8" name="Footer Placeholder 1"/>
          <p:cNvSpPr txBox="1">
            <a:spLocks/>
          </p:cNvSpPr>
          <p:nvPr/>
        </p:nvSpPr>
        <p:spPr>
          <a:xfrm>
            <a:off x="9151954" y="5056779"/>
            <a:ext cx="2854677" cy="393130"/>
          </a:xfrm>
          <a:prstGeom prst="rect">
            <a:avLst/>
          </a:prstGeom>
        </p:spPr>
        <p:txBody>
          <a:bodyPr vert="horz" lIns="45720" tIns="45720" rIns="91440" bIns="45720" rtlCol="0" anchor="ctr"/>
          <a:lstStyle>
            <a:defPPr>
              <a:defRPr lang="en-US"/>
            </a:defPPr>
            <a:lvl1pPr marL="0" algn="l" defTabSz="457200" rtl="0" eaLnBrk="1" latinLnBrk="0" hangingPunct="1">
              <a:defRPr sz="1200" kern="1200">
                <a:solidFill>
                  <a:srgbClr val="707276"/>
                </a:solidFill>
                <a:latin typeface="Century Gothic"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i="1" dirty="0">
                <a:solidFill>
                  <a:schemeClr val="tx1"/>
                </a:solidFill>
                <a:latin typeface="+mn-lt"/>
              </a:rPr>
              <a:t>Gao, Fan, et al., JAMES, 2016</a:t>
            </a:r>
          </a:p>
        </p:txBody>
      </p:sp>
      <p:sp>
        <p:nvSpPr>
          <p:cNvPr id="2" name="TextBox 1">
            <a:extLst>
              <a:ext uri="{FF2B5EF4-FFF2-40B4-BE49-F238E27FC236}">
                <a16:creationId xmlns:a16="http://schemas.microsoft.com/office/drawing/2014/main" id="{B8047A8A-93F3-ED75-834D-3304EF6E0E48}"/>
              </a:ext>
            </a:extLst>
          </p:cNvPr>
          <p:cNvSpPr txBox="1"/>
          <p:nvPr/>
        </p:nvSpPr>
        <p:spPr>
          <a:xfrm>
            <a:off x="342901" y="660078"/>
            <a:ext cx="11048824" cy="1323439"/>
          </a:xfrm>
          <a:prstGeom prst="rect">
            <a:avLst/>
          </a:prstGeom>
          <a:noFill/>
        </p:spPr>
        <p:txBody>
          <a:bodyPr wrap="square" rtlCol="0">
            <a:spAutoFit/>
          </a:bodyPr>
          <a:lstStyle/>
          <a:p>
            <a:endParaRPr lang="en-US" sz="2000" dirty="0">
              <a:solidFill>
                <a:schemeClr val="accent2"/>
              </a:solidFill>
            </a:endParaRPr>
          </a:p>
          <a:p>
            <a:r>
              <a:rPr lang="en-US" sz="2000" b="1" dirty="0">
                <a:solidFill>
                  <a:schemeClr val="accent2"/>
                </a:solidFill>
              </a:rPr>
              <a:t>SQ: How does the aerosol-precipitation relationship vary with different aerosol regimes (dust, biomass burning), and atmospheric dynamic and thermodynamic conditions?</a:t>
            </a:r>
          </a:p>
          <a:p>
            <a:endParaRPr lang="en-US" sz="2000" dirty="0">
              <a:solidFill>
                <a:schemeClr val="accent2"/>
              </a:solidFill>
            </a:endParaRPr>
          </a:p>
        </p:txBody>
      </p:sp>
      <p:sp>
        <p:nvSpPr>
          <p:cNvPr id="7" name="TextBox 6">
            <a:extLst>
              <a:ext uri="{FF2B5EF4-FFF2-40B4-BE49-F238E27FC236}">
                <a16:creationId xmlns:a16="http://schemas.microsoft.com/office/drawing/2014/main" id="{B7F7B642-A9E8-3990-F100-CCCCF2C7C5B5}"/>
              </a:ext>
            </a:extLst>
          </p:cNvPr>
          <p:cNvSpPr txBox="1"/>
          <p:nvPr/>
        </p:nvSpPr>
        <p:spPr>
          <a:xfrm>
            <a:off x="5867313" y="5592997"/>
            <a:ext cx="6190284" cy="646331"/>
          </a:xfrm>
          <a:prstGeom prst="rect">
            <a:avLst/>
          </a:prstGeom>
          <a:noFill/>
        </p:spPr>
        <p:txBody>
          <a:bodyPr wrap="square">
            <a:spAutoFit/>
          </a:bodyPr>
          <a:lstStyle/>
          <a:p>
            <a:r>
              <a:rPr lang="en-US" dirty="0">
                <a:solidFill>
                  <a:srgbClr val="0432FF"/>
                </a:solidFill>
              </a:rPr>
              <a:t>Allow to predict aerosol particles with aerosol lifecycle and aerosol-cloud interaction processes more physically considered </a:t>
            </a:r>
          </a:p>
        </p:txBody>
      </p:sp>
      <p:sp>
        <p:nvSpPr>
          <p:cNvPr id="9" name="Google Shape;314;p38">
            <a:extLst>
              <a:ext uri="{FF2B5EF4-FFF2-40B4-BE49-F238E27FC236}">
                <a16:creationId xmlns:a16="http://schemas.microsoft.com/office/drawing/2014/main" id="{5C01AAE2-6293-7181-80F8-275727EF916C}"/>
              </a:ext>
            </a:extLst>
          </p:cNvPr>
          <p:cNvSpPr txBox="1"/>
          <p:nvPr/>
        </p:nvSpPr>
        <p:spPr>
          <a:xfrm>
            <a:off x="531958" y="1698090"/>
            <a:ext cx="5024241" cy="4541237"/>
          </a:xfrm>
          <a:prstGeom prst="rect">
            <a:avLst/>
          </a:prstGeom>
          <a:noFill/>
          <a:ln>
            <a:noFill/>
          </a:ln>
        </p:spPr>
        <p:txBody>
          <a:bodyPr spcFirstLastPara="1" wrap="square" lIns="0" tIns="0" rIns="0" bIns="0" anchor="t" anchorCtr="0">
            <a:noAutofit/>
          </a:bodyPr>
          <a:lstStyle/>
          <a:p>
            <a:endParaRPr lang="en-US" sz="2000" dirty="0">
              <a:solidFill>
                <a:schemeClr val="accent2"/>
              </a:solidFill>
            </a:endParaRPr>
          </a:p>
          <a:p>
            <a:pPr marL="285750" indent="-285750">
              <a:spcAft>
                <a:spcPts val="1000"/>
              </a:spcAft>
              <a:buFont typeface="Arial" panose="020B0604020202020204" pitchFamily="34" charset="0"/>
              <a:buChar char="•"/>
            </a:pPr>
            <a:r>
              <a:rPr lang="en-US" sz="2000" dirty="0">
                <a:solidFill>
                  <a:schemeClr val="accent2"/>
                </a:solidFill>
              </a:rPr>
              <a:t>Analyze the relationships of CCN and INP with precipitation (rate and SD), cloud microphysical properties (e.g., LWC/IWC, cloud phase), and updrafts under typical meteorological conditions of warm and cold seasons</a:t>
            </a:r>
          </a:p>
          <a:p>
            <a:pPr marL="285750" indent="-285750">
              <a:spcAft>
                <a:spcPts val="1000"/>
              </a:spcAft>
              <a:buFont typeface="Arial" panose="020B0604020202020204" pitchFamily="34" charset="0"/>
              <a:buChar char="•"/>
            </a:pPr>
            <a:r>
              <a:rPr lang="en-US" sz="2000" dirty="0">
                <a:solidFill>
                  <a:schemeClr val="accent2"/>
                </a:solidFill>
              </a:rPr>
              <a:t>Propose observationally-motivated hypotheses </a:t>
            </a:r>
          </a:p>
          <a:p>
            <a:pPr marL="285750" indent="-285750">
              <a:spcAft>
                <a:spcPts val="1000"/>
              </a:spcAft>
              <a:buFont typeface="Arial" panose="020B0604020202020204" pitchFamily="34" charset="0"/>
              <a:buChar char="•"/>
            </a:pPr>
            <a:r>
              <a:rPr lang="en-US" sz="2000" dirty="0">
                <a:solidFill>
                  <a:schemeClr val="accent2"/>
                </a:solidFill>
              </a:rPr>
              <a:t>Perform detailed high-res simulations for typical cases of warm and cold seasons and associated sensitivity tests to test the hypotheses</a:t>
            </a:r>
            <a:br>
              <a:rPr lang="en-US" sz="2000" dirty="0">
                <a:solidFill>
                  <a:schemeClr val="accent2"/>
                </a:solidFill>
              </a:rPr>
            </a:br>
            <a:br>
              <a:rPr lang="en" sz="2000" dirty="0">
                <a:solidFill>
                  <a:schemeClr val="accent2"/>
                </a:solidFill>
              </a:rPr>
            </a:br>
            <a:endParaRPr sz="2000" dirty="0">
              <a:solidFill>
                <a:schemeClr val="accent2"/>
              </a:solidFill>
            </a:endParaRPr>
          </a:p>
        </p:txBody>
      </p:sp>
    </p:spTree>
    <p:extLst>
      <p:ext uri="{BB962C8B-B14F-4D97-AF65-F5344CB8AC3E}">
        <p14:creationId xmlns:p14="http://schemas.microsoft.com/office/powerpoint/2010/main" val="189263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6768F65A-A273-0BC6-7122-ADAA134C0838}"/>
              </a:ext>
            </a:extLst>
          </p:cNvPr>
          <p:cNvSpPr>
            <a:spLocks noGrp="1"/>
          </p:cNvSpPr>
          <p:nvPr>
            <p:ph type="title"/>
          </p:nvPr>
        </p:nvSpPr>
        <p:spPr>
          <a:xfrm>
            <a:off x="1392070" y="1293039"/>
            <a:ext cx="9407857" cy="1054978"/>
          </a:xfrm>
        </p:spPr>
        <p:txBody>
          <a:bodyPr/>
          <a:lstStyle/>
          <a:p>
            <a:pPr algn="ctr"/>
            <a:r>
              <a:rPr lang="en-US" sz="3200" b="1" dirty="0"/>
              <a:t>E3SM v3 new cloud physics and aerosol-cloud interaction evaluation and further development </a:t>
            </a:r>
            <a:br>
              <a:rPr lang="en-US" sz="3200" b="1" dirty="0"/>
            </a:br>
            <a:endParaRPr lang="en-US" sz="3200" b="1" dirty="0"/>
          </a:p>
        </p:txBody>
      </p:sp>
      <p:sp>
        <p:nvSpPr>
          <p:cNvPr id="20" name="Rectangle 19">
            <a:extLst>
              <a:ext uri="{FF2B5EF4-FFF2-40B4-BE49-F238E27FC236}">
                <a16:creationId xmlns:a16="http://schemas.microsoft.com/office/drawing/2014/main" id="{D1E9B189-9A18-EF95-D2AF-D5E9F24598E3}"/>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F6AD6F-101C-65EC-1D75-64B24FF8C8DF}"/>
              </a:ext>
            </a:extLst>
          </p:cNvPr>
          <p:cNvSpPr txBox="1"/>
          <p:nvPr/>
        </p:nvSpPr>
        <p:spPr>
          <a:xfrm>
            <a:off x="2760970" y="2117184"/>
            <a:ext cx="7466473" cy="461665"/>
          </a:xfrm>
          <a:prstGeom prst="rect">
            <a:avLst/>
          </a:prstGeom>
          <a:noFill/>
        </p:spPr>
        <p:txBody>
          <a:bodyPr wrap="square">
            <a:spAutoFit/>
          </a:bodyPr>
          <a:lstStyle/>
          <a:p>
            <a:r>
              <a:rPr lang="en-US" sz="2400" b="1" dirty="0"/>
              <a:t>E3SM v3:  to be finalized by the end of this month</a:t>
            </a:r>
            <a:endParaRPr lang="en-US" sz="2400" dirty="0"/>
          </a:p>
        </p:txBody>
      </p:sp>
      <p:pic>
        <p:nvPicPr>
          <p:cNvPr id="2" name="Picture 1">
            <a:extLst>
              <a:ext uri="{FF2B5EF4-FFF2-40B4-BE49-F238E27FC236}">
                <a16:creationId xmlns:a16="http://schemas.microsoft.com/office/drawing/2014/main" id="{0EF46D41-FF65-24E6-404F-402D8B0CE6E6}"/>
              </a:ext>
            </a:extLst>
          </p:cNvPr>
          <p:cNvPicPr>
            <a:picLocks noChangeAspect="1"/>
          </p:cNvPicPr>
          <p:nvPr/>
        </p:nvPicPr>
        <p:blipFill>
          <a:blip r:embed="rId2"/>
          <a:stretch>
            <a:fillRect/>
          </a:stretch>
        </p:blipFill>
        <p:spPr>
          <a:xfrm>
            <a:off x="3195070" y="2859322"/>
            <a:ext cx="5427830" cy="3436104"/>
          </a:xfrm>
          <a:prstGeom prst="rect">
            <a:avLst/>
          </a:prstGeom>
        </p:spPr>
      </p:pic>
      <p:sp>
        <p:nvSpPr>
          <p:cNvPr id="4" name="TextBox 3">
            <a:extLst>
              <a:ext uri="{FF2B5EF4-FFF2-40B4-BE49-F238E27FC236}">
                <a16:creationId xmlns:a16="http://schemas.microsoft.com/office/drawing/2014/main" id="{599814AE-F320-D7F6-CF9D-A8F027D5A47F}"/>
              </a:ext>
            </a:extLst>
          </p:cNvPr>
          <p:cNvSpPr txBox="1"/>
          <p:nvPr/>
        </p:nvSpPr>
        <p:spPr>
          <a:xfrm>
            <a:off x="8703498" y="5656192"/>
            <a:ext cx="2809672" cy="338554"/>
          </a:xfrm>
          <a:prstGeom prst="rect">
            <a:avLst/>
          </a:prstGeom>
          <a:noFill/>
        </p:spPr>
        <p:txBody>
          <a:bodyPr wrap="square" rtlCol="0">
            <a:spAutoFit/>
          </a:bodyPr>
          <a:lstStyle/>
          <a:p>
            <a:r>
              <a:rPr lang="en-US" sz="1600" i="1" dirty="0">
                <a:solidFill>
                  <a:schemeClr val="tx1">
                    <a:lumMod val="75000"/>
                  </a:schemeClr>
                </a:solidFill>
              </a:rPr>
              <a:t>Feldman et al. 2023, BAMS</a:t>
            </a:r>
          </a:p>
        </p:txBody>
      </p:sp>
    </p:spTree>
    <p:extLst>
      <p:ext uri="{BB962C8B-B14F-4D97-AF65-F5344CB8AC3E}">
        <p14:creationId xmlns:p14="http://schemas.microsoft.com/office/powerpoint/2010/main" val="24701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85E6BB89-2806-4B44-825B-862FAAA05C0F}"/>
              </a:ext>
            </a:extLst>
          </p:cNvPr>
          <p:cNvSpPr>
            <a:spLocks noGrp="1"/>
          </p:cNvSpPr>
          <p:nvPr>
            <p:ph type="title"/>
          </p:nvPr>
        </p:nvSpPr>
        <p:spPr>
          <a:xfrm>
            <a:off x="2166489" y="137359"/>
            <a:ext cx="8485115" cy="1092483"/>
          </a:xfrm>
        </p:spPr>
        <p:txBody>
          <a:bodyPr/>
          <a:lstStyle/>
          <a:p>
            <a:pPr algn="ctr"/>
            <a:r>
              <a:rPr lang="en-US" sz="3200" b="1" dirty="0"/>
              <a:t>E3SM v3 new cloud physics and aerosol-cloud interactions</a:t>
            </a:r>
          </a:p>
        </p:txBody>
      </p:sp>
      <p:sp>
        <p:nvSpPr>
          <p:cNvPr id="4" name="Rectangle 3">
            <a:extLst>
              <a:ext uri="{FF2B5EF4-FFF2-40B4-BE49-F238E27FC236}">
                <a16:creationId xmlns:a16="http://schemas.microsoft.com/office/drawing/2014/main" id="{EDAAC054-C985-76DC-0BDA-75E7DFF5EB85}"/>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CD84DA-7D74-D9C0-804B-858A039BBF04}"/>
              </a:ext>
            </a:extLst>
          </p:cNvPr>
          <p:cNvPicPr>
            <a:picLocks noChangeAspect="1"/>
          </p:cNvPicPr>
          <p:nvPr/>
        </p:nvPicPr>
        <p:blipFill>
          <a:blip r:embed="rId2"/>
          <a:stretch>
            <a:fillRect/>
          </a:stretch>
        </p:blipFill>
        <p:spPr>
          <a:xfrm>
            <a:off x="585978" y="1532590"/>
            <a:ext cx="8442701" cy="4386305"/>
          </a:xfrm>
          <a:prstGeom prst="rect">
            <a:avLst/>
          </a:prstGeom>
          <a:ln w="25400">
            <a:solidFill>
              <a:schemeClr val="accent6">
                <a:lumMod val="75000"/>
              </a:schemeClr>
            </a:solidFill>
          </a:ln>
        </p:spPr>
      </p:pic>
      <p:sp>
        <p:nvSpPr>
          <p:cNvPr id="9" name="TextBox 8">
            <a:extLst>
              <a:ext uri="{FF2B5EF4-FFF2-40B4-BE49-F238E27FC236}">
                <a16:creationId xmlns:a16="http://schemas.microsoft.com/office/drawing/2014/main" id="{0F49A9A1-3951-A95E-495C-661CC3A0D084}"/>
              </a:ext>
            </a:extLst>
          </p:cNvPr>
          <p:cNvSpPr txBox="1"/>
          <p:nvPr/>
        </p:nvSpPr>
        <p:spPr>
          <a:xfrm>
            <a:off x="1162428" y="6056905"/>
            <a:ext cx="7289800" cy="369332"/>
          </a:xfrm>
          <a:prstGeom prst="rect">
            <a:avLst/>
          </a:prstGeom>
          <a:noFill/>
        </p:spPr>
        <p:txBody>
          <a:bodyPr wrap="square" rtlCol="0">
            <a:spAutoFit/>
          </a:bodyPr>
          <a:lstStyle/>
          <a:p>
            <a:r>
              <a:rPr lang="en-US" i="1" dirty="0"/>
              <a:t>From </a:t>
            </a:r>
            <a:r>
              <a:rPr lang="en-US" i="1" dirty="0" err="1"/>
              <a:t>Shaocheng</a:t>
            </a:r>
            <a:r>
              <a:rPr lang="en-US" i="1" dirty="0"/>
              <a:t> </a:t>
            </a:r>
            <a:r>
              <a:rPr lang="en-US" i="1" dirty="0" err="1"/>
              <a:t>Xie</a:t>
            </a:r>
            <a:r>
              <a:rPr lang="en-US" i="1" dirty="0"/>
              <a:t> at the E3SM All-Hands meeting July 2023</a:t>
            </a:r>
          </a:p>
        </p:txBody>
      </p:sp>
      <p:sp>
        <p:nvSpPr>
          <p:cNvPr id="10" name="TextBox 9">
            <a:extLst>
              <a:ext uri="{FF2B5EF4-FFF2-40B4-BE49-F238E27FC236}">
                <a16:creationId xmlns:a16="http://schemas.microsoft.com/office/drawing/2014/main" id="{30EB1D41-1D3E-036E-8E91-981D8369D9B9}"/>
              </a:ext>
            </a:extLst>
          </p:cNvPr>
          <p:cNvSpPr txBox="1"/>
          <p:nvPr/>
        </p:nvSpPr>
        <p:spPr>
          <a:xfrm>
            <a:off x="9303939" y="1229842"/>
            <a:ext cx="2695330" cy="4247317"/>
          </a:xfrm>
          <a:prstGeom prst="rect">
            <a:avLst/>
          </a:prstGeom>
          <a:noFill/>
        </p:spPr>
        <p:txBody>
          <a:bodyPr wrap="square" rtlCol="0">
            <a:spAutoFit/>
          </a:bodyPr>
          <a:lstStyle/>
          <a:p>
            <a:r>
              <a:rPr lang="en-US" dirty="0">
                <a:solidFill>
                  <a:srgbClr val="0432FF"/>
                </a:solidFill>
              </a:rPr>
              <a:t> </a:t>
            </a:r>
          </a:p>
          <a:p>
            <a:r>
              <a:rPr lang="en-US" dirty="0">
                <a:solidFill>
                  <a:srgbClr val="0432FF"/>
                </a:solidFill>
              </a:rPr>
              <a:t>How do they perform over the complex terrain region? what are the deficiencies? how to improve further?   </a:t>
            </a:r>
          </a:p>
          <a:p>
            <a:endParaRPr lang="en-US" dirty="0">
              <a:solidFill>
                <a:srgbClr val="0432FF"/>
              </a:solidFill>
            </a:endParaRPr>
          </a:p>
          <a:p>
            <a:r>
              <a:rPr lang="en-US" dirty="0">
                <a:solidFill>
                  <a:srgbClr val="0432FF"/>
                </a:solidFill>
              </a:rPr>
              <a:t>Evaluation across scales using regionally refined mesh (RRM); focus on snow precipitation and mixed-phase/ice-phase properties where P3 has more advanced representations</a:t>
            </a:r>
          </a:p>
        </p:txBody>
      </p:sp>
    </p:spTree>
    <p:extLst>
      <p:ext uri="{BB962C8B-B14F-4D97-AF65-F5344CB8AC3E}">
        <p14:creationId xmlns:p14="http://schemas.microsoft.com/office/powerpoint/2010/main" val="258867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85E6BB89-2806-4B44-825B-862FAAA05C0F}"/>
              </a:ext>
            </a:extLst>
          </p:cNvPr>
          <p:cNvSpPr>
            <a:spLocks noGrp="1"/>
          </p:cNvSpPr>
          <p:nvPr>
            <p:ph type="title"/>
          </p:nvPr>
        </p:nvSpPr>
        <p:spPr>
          <a:xfrm>
            <a:off x="1853442" y="-231973"/>
            <a:ext cx="8485115" cy="1092483"/>
          </a:xfrm>
        </p:spPr>
        <p:txBody>
          <a:bodyPr/>
          <a:lstStyle/>
          <a:p>
            <a:pPr algn="ctr"/>
            <a:r>
              <a:rPr lang="en-US" sz="3200" b="1" dirty="0"/>
              <a:t>E3SM v3 new chemistry and aerosol features </a:t>
            </a:r>
          </a:p>
        </p:txBody>
      </p:sp>
      <p:sp>
        <p:nvSpPr>
          <p:cNvPr id="4" name="Rectangle 3">
            <a:extLst>
              <a:ext uri="{FF2B5EF4-FFF2-40B4-BE49-F238E27FC236}">
                <a16:creationId xmlns:a16="http://schemas.microsoft.com/office/drawing/2014/main" id="{EDAAC054-C985-76DC-0BDA-75E7DFF5EB85}"/>
              </a:ext>
            </a:extLst>
          </p:cNvPr>
          <p:cNvSpPr/>
          <p:nvPr/>
        </p:nvSpPr>
        <p:spPr>
          <a:xfrm>
            <a:off x="0" y="0"/>
            <a:ext cx="304800" cy="6858000"/>
          </a:xfrm>
          <a:prstGeom prst="rect">
            <a:avLst/>
          </a:prstGeom>
          <a:solidFill>
            <a:srgbClr val="26589F"/>
          </a:solidFill>
          <a:ln>
            <a:solidFill>
              <a:srgbClr val="265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49A9A1-3951-A95E-495C-661CC3A0D084}"/>
              </a:ext>
            </a:extLst>
          </p:cNvPr>
          <p:cNvSpPr txBox="1"/>
          <p:nvPr/>
        </p:nvSpPr>
        <p:spPr>
          <a:xfrm>
            <a:off x="1162428" y="6056905"/>
            <a:ext cx="7289800" cy="369332"/>
          </a:xfrm>
          <a:prstGeom prst="rect">
            <a:avLst/>
          </a:prstGeom>
          <a:noFill/>
        </p:spPr>
        <p:txBody>
          <a:bodyPr wrap="square" rtlCol="0">
            <a:spAutoFit/>
          </a:bodyPr>
          <a:lstStyle/>
          <a:p>
            <a:r>
              <a:rPr lang="en-US" i="1" dirty="0"/>
              <a:t>From </a:t>
            </a:r>
            <a:r>
              <a:rPr lang="en-US" i="1" dirty="0" err="1"/>
              <a:t>Shaocheng</a:t>
            </a:r>
            <a:r>
              <a:rPr lang="en-US" i="1" dirty="0"/>
              <a:t> </a:t>
            </a:r>
            <a:r>
              <a:rPr lang="en-US" i="1" dirty="0" err="1"/>
              <a:t>Xie</a:t>
            </a:r>
            <a:r>
              <a:rPr lang="en-US" i="1" dirty="0"/>
              <a:t> at the E3SM All-Hands meeting July 2023</a:t>
            </a:r>
          </a:p>
        </p:txBody>
      </p:sp>
      <p:sp>
        <p:nvSpPr>
          <p:cNvPr id="10" name="TextBox 9">
            <a:extLst>
              <a:ext uri="{FF2B5EF4-FFF2-40B4-BE49-F238E27FC236}">
                <a16:creationId xmlns:a16="http://schemas.microsoft.com/office/drawing/2014/main" id="{30EB1D41-1D3E-036E-8E91-981D8369D9B9}"/>
              </a:ext>
            </a:extLst>
          </p:cNvPr>
          <p:cNvSpPr txBox="1"/>
          <p:nvPr/>
        </p:nvSpPr>
        <p:spPr>
          <a:xfrm>
            <a:off x="9496670" y="1812073"/>
            <a:ext cx="2695330" cy="1200329"/>
          </a:xfrm>
          <a:prstGeom prst="rect">
            <a:avLst/>
          </a:prstGeom>
          <a:noFill/>
        </p:spPr>
        <p:txBody>
          <a:bodyPr wrap="square" rtlCol="0">
            <a:spAutoFit/>
          </a:bodyPr>
          <a:lstStyle/>
          <a:p>
            <a:r>
              <a:rPr lang="en-US" dirty="0">
                <a:solidFill>
                  <a:srgbClr val="0432FF"/>
                </a:solidFill>
              </a:rPr>
              <a:t> </a:t>
            </a:r>
          </a:p>
          <a:p>
            <a:r>
              <a:rPr lang="en-US" dirty="0">
                <a:solidFill>
                  <a:srgbClr val="0432FF"/>
                </a:solidFill>
              </a:rPr>
              <a:t>How are aerosols (dust, biomass burning, </a:t>
            </a:r>
            <a:r>
              <a:rPr lang="en-US" dirty="0" err="1">
                <a:solidFill>
                  <a:srgbClr val="0432FF"/>
                </a:solidFill>
              </a:rPr>
              <a:t>etc</a:t>
            </a:r>
            <a:r>
              <a:rPr lang="en-US" dirty="0">
                <a:solidFill>
                  <a:srgbClr val="0432FF"/>
                </a:solidFill>
              </a:rPr>
              <a:t>) simulated by E3SM v3? </a:t>
            </a:r>
          </a:p>
        </p:txBody>
      </p:sp>
      <p:pic>
        <p:nvPicPr>
          <p:cNvPr id="3" name="Picture 2">
            <a:extLst>
              <a:ext uri="{FF2B5EF4-FFF2-40B4-BE49-F238E27FC236}">
                <a16:creationId xmlns:a16="http://schemas.microsoft.com/office/drawing/2014/main" id="{B968A766-AB12-8EF8-8887-165E33ABB591}"/>
              </a:ext>
            </a:extLst>
          </p:cNvPr>
          <p:cNvPicPr>
            <a:picLocks noChangeAspect="1"/>
          </p:cNvPicPr>
          <p:nvPr/>
        </p:nvPicPr>
        <p:blipFill>
          <a:blip r:embed="rId2"/>
          <a:stretch>
            <a:fillRect/>
          </a:stretch>
        </p:blipFill>
        <p:spPr>
          <a:xfrm>
            <a:off x="516102" y="1109356"/>
            <a:ext cx="8783189" cy="4850769"/>
          </a:xfrm>
          <a:prstGeom prst="rect">
            <a:avLst/>
          </a:prstGeom>
          <a:ln w="19050">
            <a:solidFill>
              <a:schemeClr val="accent2"/>
            </a:solidFill>
          </a:ln>
        </p:spPr>
      </p:pic>
    </p:spTree>
    <p:extLst>
      <p:ext uri="{BB962C8B-B14F-4D97-AF65-F5344CB8AC3E}">
        <p14:creationId xmlns:p14="http://schemas.microsoft.com/office/powerpoint/2010/main" val="95442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 Platinum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NL Silver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 White Theme">
  <a:themeElements>
    <a:clrScheme name="PNNL v1">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0.potx" id="{41984B9E-C2AA-4916-A1C3-544F5372F179}" vid="{EB976DB7-668F-4FEB-9714-EA8A7BD7221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9F2011-32CF-4C7C-8065-4905615DDB10}">
  <ds:schemaRefs>
    <ds:schemaRef ds:uri="http://schemas.microsoft.com/sharepoint/v3/contenttype/forms"/>
  </ds:schemaRefs>
</ds:datastoreItem>
</file>

<file path=customXml/itemProps2.xml><?xml version="1.0" encoding="utf-8"?>
<ds:datastoreItem xmlns:ds="http://schemas.openxmlformats.org/officeDocument/2006/customXml" ds:itemID="{492EF5D1-8BDA-4F5A-B542-E68EB322F5BE}">
  <ds:schemaRefs>
    <ds:schemaRef ds:uri="http://www.w3.org/XML/1998/namespace"/>
    <ds:schemaRef ds:uri="http://purl.org/dc/terms/"/>
    <ds:schemaRef ds:uri="http://schemas.microsoft.com/office/2006/documentManagement/types"/>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C9877FF-A48D-4A25-8738-442FD07AD407}">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PNNL_Powerpoint_Template.potx</Template>
  <TotalTime>29435</TotalTime>
  <Words>707</Words>
  <Application>Microsoft Macintosh PowerPoint</Application>
  <PresentationFormat>Widescreen</PresentationFormat>
  <Paragraphs>88</Paragraphs>
  <Slides>10</Slides>
  <Notes>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10</vt:i4>
      </vt:variant>
    </vt:vector>
  </HeadingPairs>
  <TitlesOfParts>
    <vt:vector size="18" baseType="lpstr">
      <vt:lpstr>Times</vt:lpstr>
      <vt:lpstr>Arial</vt:lpstr>
      <vt:lpstr>Calibri</vt:lpstr>
      <vt:lpstr>Wingdings</vt:lpstr>
      <vt:lpstr>PNNL Platinum Theme</vt:lpstr>
      <vt:lpstr>PNNL Silver Theme</vt:lpstr>
      <vt:lpstr>PNNL White Theme</vt:lpstr>
      <vt:lpstr>PNNL_Option_4</vt:lpstr>
      <vt:lpstr>PowerPoint Presentation</vt:lpstr>
      <vt:lpstr>Aerosol-orography-precipitation interaction (AOPI) : process-level understanding study  </vt:lpstr>
      <vt:lpstr>Dust impact on snow precipitation depend on mixed-phase cloud temperature (CalWater-1)</vt:lpstr>
      <vt:lpstr>CCN impact can change circulation and lead to a large enhancement of snow</vt:lpstr>
      <vt:lpstr>Notable spillover effect by marine INPs from AR during ACAPEX</vt:lpstr>
      <vt:lpstr>Proposed a model - data integration study  </vt:lpstr>
      <vt:lpstr>E3SM v3 new cloud physics and aerosol-cloud interaction evaluation and further development  </vt:lpstr>
      <vt:lpstr>E3SM v3 new cloud physics and aerosol-cloud interactions</vt:lpstr>
      <vt:lpstr>E3SM v3 new chemistry and aerosol features </vt:lpstr>
      <vt:lpstr>E3SM v3 aerosol-cloud interactions (ACI) </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DeGraaf</dc:creator>
  <cp:lastModifiedBy>Fan, Jiwen</cp:lastModifiedBy>
  <cp:revision>307</cp:revision>
  <dcterms:created xsi:type="dcterms:W3CDTF">2011-07-01T00:09:34Z</dcterms:created>
  <dcterms:modified xsi:type="dcterms:W3CDTF">2023-11-02T15:35:05Z</dcterms:modified>
</cp:coreProperties>
</file>