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6" r:id="rId2"/>
    <p:sldId id="388" r:id="rId3"/>
    <p:sldId id="399" r:id="rId4"/>
    <p:sldId id="398" r:id="rId5"/>
    <p:sldId id="400" r:id="rId6"/>
    <p:sldId id="397" r:id="rId7"/>
    <p:sldId id="390" r:id="rId8"/>
    <p:sldId id="392" r:id="rId9"/>
    <p:sldId id="39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C048E"/>
    <a:srgbClr val="38048E"/>
    <a:srgbClr val="35048E"/>
    <a:srgbClr val="2B0373"/>
    <a:srgbClr val="3D05A3"/>
    <a:srgbClr val="090464"/>
    <a:srgbClr val="0D0690"/>
    <a:srgbClr val="080460"/>
    <a:srgbClr val="1B055F"/>
    <a:srgbClr val="010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86442" autoAdjust="0"/>
  </p:normalViewPr>
  <p:slideViewPr>
    <p:cSldViewPr>
      <p:cViewPr>
        <p:scale>
          <a:sx n="90" d="100"/>
          <a:sy n="90" d="100"/>
        </p:scale>
        <p:origin x="81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755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8T16:12:03.41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31 123,'324'0,"-319"0,1 0,-1 0,1-1,-1 0,1 0,-1 0,0 0,9-4,-12 4,-1 0,1-1,0 1,-1 0,1 0,-1-1,1 1,-1-1,0 1,1-1,-1 0,0 0,0 1,0-1,0 0,-1 0,1 0,0 0,-1 0,1 0,-1 0,0 0,0 0,0 0,0-4,0 3,0 1,0-1,-1 0,1 1,-1-1,1 1,-1-1,0 1,0 0,0-1,0 1,-1 0,1 0,-1-1,1 1,-1 0,0 1,1-1,-1 0,0 0,0 1,-1-1,1 1,0 0,0-1,-1 1,1 0,0 1,-1-1,-4-1,-7 0,1 0,-1 1,1 1,-25 2,11 0,-31-3,35 0,1 1,0 0,-23 5,38-3,0-1,1 2,-1-1,1 1,0 0,0 0,0 0,-7 6,10-7,1 0,-1 0,1 1,-1-1,1 0,0 1,0 0,0-1,0 1,1 0,-1 0,1 0,-1 0,1 0,0 1,0-1,1 0,-1 6,1-7,0 0,1 1,0-1,-1 0,1 0,0 0,0 0,0 0,0 0,1 0,-1 0,1-1,-1 1,1 0,-1-1,1 1,0-1,0 0,-1 0,1 1,3 0,1 1,0 0,0 0,0-1,1 0,-1 0,8 1,20 0,-1-1,40-4,-9 0,-31 2,-17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8T16:12:13.5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446 1,'-5'0,"-1"0,1 0,-1 0,0 1,1 0,-1 0,1 0,0 1,-1 0,-4 2,1 0,0 0,0-1,0 0,-1-1,1 0,-1 0,-10-1,-72-1,40-2,20 1,20 0,1 0,-1 1,1 0,0 1,-17 4,26-4,0 0,0 0,0 0,0 1,0-1,0 1,0-1,0 1,1 0,-1-1,1 1,-1 0,1 0,0 0,-1 1,1-1,0 0,0 0,1 0,-2 4,2-5,-1 0,1 1,0-1,0 1,-1-1,1 1,0-1,0 1,0-1,0 0,1 1,-1-1,0 1,1-1,-1 1,0-1,1 0,0 1,-1-1,1 0,0 0,0 1,0-1,0 0,0 0,0 0,0 0,0 0,0 0,0 0,0-1,1 1,0 0,13 5,0 0,0 1,-1 1,0 0,18 14,-28-19,0 0,0-1,1 1,-1-1,0 0,1 0,0-1,-1 1,1-1,0 0,9 1,5-1,33-3,-19 1,32 1,-52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32D1B-BAA1-41EA-9DDC-16875705AB5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E5188-EC92-4B12-881C-D4CD901E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5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CD9-194E-784F-9C9A-F64AE0B498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7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207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426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646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865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2EA3F8A1-E425-4FE5-AA7D-E2AD33C862E3}" type="slidenum">
              <a:rPr lang="en-US" altLang="en-US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</a:t>
            </a:fld>
            <a:endParaRPr lang="en-US" alt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7" y="4342939"/>
            <a:ext cx="5487626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21950" algn="l"/>
                <a:tab pos="843900" algn="l"/>
                <a:tab pos="1265850" algn="l"/>
                <a:tab pos="1687800" algn="l"/>
                <a:tab pos="2109749" algn="l"/>
                <a:tab pos="2531699" algn="l"/>
                <a:tab pos="2953649" algn="l"/>
                <a:tab pos="3375599" algn="l"/>
                <a:tab pos="3797549" algn="l"/>
                <a:tab pos="4219499" algn="l"/>
                <a:tab pos="4641449" algn="l"/>
                <a:tab pos="5063399" algn="l"/>
                <a:tab pos="5485348" algn="l"/>
                <a:tab pos="5907298" algn="l"/>
                <a:tab pos="6329248" algn="l"/>
                <a:tab pos="6751198" algn="l"/>
                <a:tab pos="7173148" algn="l"/>
                <a:tab pos="7595098" algn="l"/>
                <a:tab pos="8017048" algn="l"/>
                <a:tab pos="8438998" algn="l"/>
              </a:tabLst>
            </a:pPr>
            <a:endParaRPr lang="en-US" altLang="en-US" dirty="0">
              <a:latin typeface="Calibri" pitchFamily="32" charset="0"/>
              <a:ea typeface="Microsoft YaHei" charset="-122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84259" y="8685878"/>
            <a:ext cx="2972209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7" tIns="45850" rIns="91367" bIns="4585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/>
            <a:fld id="{E2D95DD9-48DC-407B-9A19-5EDE8421AEFE}" type="slidenum">
              <a:rPr lang="en-US" altLang="en-US" sz="1200">
                <a:solidFill>
                  <a:srgbClr val="000000"/>
                </a:solidFill>
                <a:latin typeface="Calibri" pitchFamily="32" charset="0"/>
              </a:rPr>
              <a:pPr algn="r" eaLnBrk="1" hangingPunct="1"/>
              <a:t>2</a:t>
            </a:fld>
            <a:endParaRPr lang="en-US" altLang="en-US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4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207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426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646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865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2EA3F8A1-E425-4FE5-AA7D-E2AD33C862E3}" type="slidenum">
              <a:rPr lang="en-US" altLang="en-US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</a:t>
            </a:fld>
            <a:endParaRPr lang="en-US" alt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7" y="4342939"/>
            <a:ext cx="5487626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21950" algn="l"/>
                <a:tab pos="843900" algn="l"/>
                <a:tab pos="1265850" algn="l"/>
                <a:tab pos="1687800" algn="l"/>
                <a:tab pos="2109749" algn="l"/>
                <a:tab pos="2531699" algn="l"/>
                <a:tab pos="2953649" algn="l"/>
                <a:tab pos="3375599" algn="l"/>
                <a:tab pos="3797549" algn="l"/>
                <a:tab pos="4219499" algn="l"/>
                <a:tab pos="4641449" algn="l"/>
                <a:tab pos="5063399" algn="l"/>
                <a:tab pos="5485348" algn="l"/>
                <a:tab pos="5907298" algn="l"/>
                <a:tab pos="6329248" algn="l"/>
                <a:tab pos="6751198" algn="l"/>
                <a:tab pos="7173148" algn="l"/>
                <a:tab pos="7595098" algn="l"/>
                <a:tab pos="8017048" algn="l"/>
                <a:tab pos="8438998" algn="l"/>
              </a:tabLst>
            </a:pPr>
            <a:endParaRPr lang="en-US" altLang="en-US" dirty="0">
              <a:latin typeface="Calibri" pitchFamily="32" charset="0"/>
              <a:ea typeface="Microsoft YaHei" charset="-122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84259" y="8685878"/>
            <a:ext cx="2972209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7" tIns="45850" rIns="91367" bIns="4585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/>
            <a:fld id="{E2D95DD9-48DC-407B-9A19-5EDE8421AEFE}" type="slidenum">
              <a:rPr lang="en-US" altLang="en-US" sz="1200">
                <a:solidFill>
                  <a:srgbClr val="000000"/>
                </a:solidFill>
                <a:latin typeface="Calibri" pitchFamily="32" charset="0"/>
              </a:rPr>
              <a:pPr algn="r" eaLnBrk="1" hangingPunct="1"/>
              <a:t>3</a:t>
            </a:fld>
            <a:endParaRPr lang="en-US" altLang="en-US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6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207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426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646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865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2EA3F8A1-E425-4FE5-AA7D-E2AD33C862E3}" type="slidenum">
              <a:rPr lang="en-US" altLang="en-US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4</a:t>
            </a:fld>
            <a:endParaRPr lang="en-US" alt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7" y="4342939"/>
            <a:ext cx="5487626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21950" algn="l"/>
                <a:tab pos="843900" algn="l"/>
                <a:tab pos="1265850" algn="l"/>
                <a:tab pos="1687800" algn="l"/>
                <a:tab pos="2109749" algn="l"/>
                <a:tab pos="2531699" algn="l"/>
                <a:tab pos="2953649" algn="l"/>
                <a:tab pos="3375599" algn="l"/>
                <a:tab pos="3797549" algn="l"/>
                <a:tab pos="4219499" algn="l"/>
                <a:tab pos="4641449" algn="l"/>
                <a:tab pos="5063399" algn="l"/>
                <a:tab pos="5485348" algn="l"/>
                <a:tab pos="5907298" algn="l"/>
                <a:tab pos="6329248" algn="l"/>
                <a:tab pos="6751198" algn="l"/>
                <a:tab pos="7173148" algn="l"/>
                <a:tab pos="7595098" algn="l"/>
                <a:tab pos="8017048" algn="l"/>
                <a:tab pos="8438998" algn="l"/>
              </a:tabLst>
            </a:pPr>
            <a:endParaRPr lang="en-US" altLang="en-US" dirty="0">
              <a:latin typeface="Calibri" pitchFamily="32" charset="0"/>
              <a:ea typeface="Microsoft YaHei" charset="-122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84259" y="8685878"/>
            <a:ext cx="2972209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7" tIns="45850" rIns="91367" bIns="4585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/>
            <a:fld id="{E2D95DD9-48DC-407B-9A19-5EDE8421AEFE}" type="slidenum">
              <a:rPr lang="en-US" altLang="en-US" sz="1200">
                <a:solidFill>
                  <a:srgbClr val="000000"/>
                </a:solidFill>
                <a:latin typeface="Calibri" pitchFamily="32" charset="0"/>
              </a:rPr>
              <a:pPr algn="r" eaLnBrk="1" hangingPunct="1"/>
              <a:t>4</a:t>
            </a:fld>
            <a:endParaRPr lang="en-US" altLang="en-US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1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207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426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646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865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2EA3F8A1-E425-4FE5-AA7D-E2AD33C862E3}" type="slidenum">
              <a:rPr lang="en-US" altLang="en-US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5</a:t>
            </a:fld>
            <a:endParaRPr lang="en-US" alt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7" y="4342939"/>
            <a:ext cx="5487626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21950" algn="l"/>
                <a:tab pos="843900" algn="l"/>
                <a:tab pos="1265850" algn="l"/>
                <a:tab pos="1687800" algn="l"/>
                <a:tab pos="2109749" algn="l"/>
                <a:tab pos="2531699" algn="l"/>
                <a:tab pos="2953649" algn="l"/>
                <a:tab pos="3375599" algn="l"/>
                <a:tab pos="3797549" algn="l"/>
                <a:tab pos="4219499" algn="l"/>
                <a:tab pos="4641449" algn="l"/>
                <a:tab pos="5063399" algn="l"/>
                <a:tab pos="5485348" algn="l"/>
                <a:tab pos="5907298" algn="l"/>
                <a:tab pos="6329248" algn="l"/>
                <a:tab pos="6751198" algn="l"/>
                <a:tab pos="7173148" algn="l"/>
                <a:tab pos="7595098" algn="l"/>
                <a:tab pos="8017048" algn="l"/>
                <a:tab pos="8438998" algn="l"/>
              </a:tabLst>
            </a:pPr>
            <a:endParaRPr lang="en-US" altLang="en-US" dirty="0">
              <a:latin typeface="Calibri" pitchFamily="32" charset="0"/>
              <a:ea typeface="Microsoft YaHei" charset="-122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84259" y="8685878"/>
            <a:ext cx="2972209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7" tIns="45850" rIns="91367" bIns="4585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/>
            <a:fld id="{E2D95DD9-48DC-407B-9A19-5EDE8421AEFE}" type="slidenum">
              <a:rPr lang="en-US" altLang="en-US" sz="1200">
                <a:solidFill>
                  <a:srgbClr val="000000"/>
                </a:solidFill>
                <a:latin typeface="Calibri" pitchFamily="32" charset="0"/>
              </a:rPr>
              <a:pPr algn="r" eaLnBrk="1" hangingPunct="1"/>
              <a:t>5</a:t>
            </a:fld>
            <a:endParaRPr lang="en-US" altLang="en-US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7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207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426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646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865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2EA3F8A1-E425-4FE5-AA7D-E2AD33C862E3}" type="slidenum">
              <a:rPr lang="en-US" altLang="en-US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6</a:t>
            </a:fld>
            <a:endParaRPr lang="en-US" alt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7" y="4342939"/>
            <a:ext cx="5487626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21950" algn="l"/>
                <a:tab pos="843900" algn="l"/>
                <a:tab pos="1265850" algn="l"/>
                <a:tab pos="1687800" algn="l"/>
                <a:tab pos="2109749" algn="l"/>
                <a:tab pos="2531699" algn="l"/>
                <a:tab pos="2953649" algn="l"/>
                <a:tab pos="3375599" algn="l"/>
                <a:tab pos="3797549" algn="l"/>
                <a:tab pos="4219499" algn="l"/>
                <a:tab pos="4641449" algn="l"/>
                <a:tab pos="5063399" algn="l"/>
                <a:tab pos="5485348" algn="l"/>
                <a:tab pos="5907298" algn="l"/>
                <a:tab pos="6329248" algn="l"/>
                <a:tab pos="6751198" algn="l"/>
                <a:tab pos="7173148" algn="l"/>
                <a:tab pos="7595098" algn="l"/>
                <a:tab pos="8017048" algn="l"/>
                <a:tab pos="8438998" algn="l"/>
              </a:tabLst>
            </a:pPr>
            <a:endParaRPr lang="en-US" altLang="en-US" dirty="0">
              <a:latin typeface="Calibri" pitchFamily="32" charset="0"/>
              <a:ea typeface="Microsoft YaHei" charset="-122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84259" y="8685878"/>
            <a:ext cx="2972209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7" tIns="45850" rIns="91367" bIns="4585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/>
            <a:fld id="{E2D95DD9-48DC-407B-9A19-5EDE8421AEFE}" type="slidenum">
              <a:rPr lang="en-US" altLang="en-US" sz="1200">
                <a:solidFill>
                  <a:srgbClr val="000000"/>
                </a:solidFill>
                <a:latin typeface="Calibri" pitchFamily="32" charset="0"/>
              </a:rPr>
              <a:pPr algn="r" eaLnBrk="1" hangingPunct="1"/>
              <a:t>6</a:t>
            </a:fld>
            <a:endParaRPr lang="en-US" altLang="en-US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3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207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426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646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865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2EA3F8A1-E425-4FE5-AA7D-E2AD33C862E3}" type="slidenum">
              <a:rPr lang="en-US" altLang="en-US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7</a:t>
            </a:fld>
            <a:endParaRPr lang="en-US" alt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7" y="4342939"/>
            <a:ext cx="5487626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21950" algn="l"/>
                <a:tab pos="843900" algn="l"/>
                <a:tab pos="1265850" algn="l"/>
                <a:tab pos="1687800" algn="l"/>
                <a:tab pos="2109749" algn="l"/>
                <a:tab pos="2531699" algn="l"/>
                <a:tab pos="2953649" algn="l"/>
                <a:tab pos="3375599" algn="l"/>
                <a:tab pos="3797549" algn="l"/>
                <a:tab pos="4219499" algn="l"/>
                <a:tab pos="4641449" algn="l"/>
                <a:tab pos="5063399" algn="l"/>
                <a:tab pos="5485348" algn="l"/>
                <a:tab pos="5907298" algn="l"/>
                <a:tab pos="6329248" algn="l"/>
                <a:tab pos="6751198" algn="l"/>
                <a:tab pos="7173148" algn="l"/>
                <a:tab pos="7595098" algn="l"/>
                <a:tab pos="8017048" algn="l"/>
                <a:tab pos="8438998" algn="l"/>
              </a:tabLst>
            </a:pPr>
            <a:endParaRPr lang="en-US" altLang="en-US" dirty="0">
              <a:latin typeface="Calibri" pitchFamily="32" charset="0"/>
              <a:ea typeface="Microsoft YaHei" charset="-122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84259" y="8685878"/>
            <a:ext cx="2972209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7" tIns="45850" rIns="91367" bIns="4585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/>
            <a:fld id="{E2D95DD9-48DC-407B-9A19-5EDE8421AEFE}" type="slidenum">
              <a:rPr lang="en-US" altLang="en-US" sz="1200">
                <a:solidFill>
                  <a:srgbClr val="000000"/>
                </a:solidFill>
                <a:latin typeface="Calibri" pitchFamily="32" charset="0"/>
              </a:rPr>
              <a:pPr algn="r" eaLnBrk="1" hangingPunct="1"/>
              <a:t>7</a:t>
            </a:fld>
            <a:endParaRPr lang="en-US" altLang="en-US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7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207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426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646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865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2EA3F8A1-E425-4FE5-AA7D-E2AD33C862E3}" type="slidenum">
              <a:rPr lang="en-US" altLang="en-US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8</a:t>
            </a:fld>
            <a:endParaRPr lang="en-US" alt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7" y="4342939"/>
            <a:ext cx="5487626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21950" algn="l"/>
                <a:tab pos="843900" algn="l"/>
                <a:tab pos="1265850" algn="l"/>
                <a:tab pos="1687800" algn="l"/>
                <a:tab pos="2109749" algn="l"/>
                <a:tab pos="2531699" algn="l"/>
                <a:tab pos="2953649" algn="l"/>
                <a:tab pos="3375599" algn="l"/>
                <a:tab pos="3797549" algn="l"/>
                <a:tab pos="4219499" algn="l"/>
                <a:tab pos="4641449" algn="l"/>
                <a:tab pos="5063399" algn="l"/>
                <a:tab pos="5485348" algn="l"/>
                <a:tab pos="5907298" algn="l"/>
                <a:tab pos="6329248" algn="l"/>
                <a:tab pos="6751198" algn="l"/>
                <a:tab pos="7173148" algn="l"/>
                <a:tab pos="7595098" algn="l"/>
                <a:tab pos="8017048" algn="l"/>
                <a:tab pos="8438998" algn="l"/>
              </a:tabLst>
            </a:pPr>
            <a:endParaRPr lang="en-US" altLang="en-US" dirty="0">
              <a:latin typeface="Calibri" pitchFamily="32" charset="0"/>
              <a:ea typeface="Microsoft YaHei" charset="-122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84259" y="8685878"/>
            <a:ext cx="2972209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7" tIns="45850" rIns="91367" bIns="4585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/>
            <a:fld id="{E2D95DD9-48DC-407B-9A19-5EDE8421AEFE}" type="slidenum">
              <a:rPr lang="en-US" altLang="en-US" sz="1200">
                <a:solidFill>
                  <a:srgbClr val="000000"/>
                </a:solidFill>
                <a:latin typeface="Calibri" pitchFamily="32" charset="0"/>
              </a:rPr>
              <a:pPr algn="r" eaLnBrk="1" hangingPunct="1"/>
              <a:t>8</a:t>
            </a:fld>
            <a:endParaRPr lang="en-US" altLang="en-US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8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207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426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6462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86574" indent="-210975" defTabSz="4219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8087" algn="l"/>
                <a:tab pos="1336175" algn="l"/>
                <a:tab pos="2004262" algn="l"/>
                <a:tab pos="2672349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2EA3F8A1-E425-4FE5-AA7D-E2AD33C862E3}" type="slidenum">
              <a:rPr lang="en-US" altLang="en-US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9</a:t>
            </a:fld>
            <a:endParaRPr lang="en-US" alt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7" y="4342939"/>
            <a:ext cx="5487626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21950" algn="l"/>
                <a:tab pos="843900" algn="l"/>
                <a:tab pos="1265850" algn="l"/>
                <a:tab pos="1687800" algn="l"/>
                <a:tab pos="2109749" algn="l"/>
                <a:tab pos="2531699" algn="l"/>
                <a:tab pos="2953649" algn="l"/>
                <a:tab pos="3375599" algn="l"/>
                <a:tab pos="3797549" algn="l"/>
                <a:tab pos="4219499" algn="l"/>
                <a:tab pos="4641449" algn="l"/>
                <a:tab pos="5063399" algn="l"/>
                <a:tab pos="5485348" algn="l"/>
                <a:tab pos="5907298" algn="l"/>
                <a:tab pos="6329248" algn="l"/>
                <a:tab pos="6751198" algn="l"/>
                <a:tab pos="7173148" algn="l"/>
                <a:tab pos="7595098" algn="l"/>
                <a:tab pos="8017048" algn="l"/>
                <a:tab pos="8438998" algn="l"/>
              </a:tabLst>
            </a:pPr>
            <a:endParaRPr lang="en-US" altLang="en-US" dirty="0">
              <a:latin typeface="Calibri" pitchFamily="32" charset="0"/>
              <a:ea typeface="Microsoft YaHei" charset="-122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84259" y="8685878"/>
            <a:ext cx="2972209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7" tIns="45850" rIns="91367" bIns="4585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/>
            <a:fld id="{E2D95DD9-48DC-407B-9A19-5EDE8421AEFE}" type="slidenum">
              <a:rPr lang="en-US" altLang="en-US" sz="1200">
                <a:solidFill>
                  <a:srgbClr val="000000"/>
                </a:solidFill>
                <a:latin typeface="Calibri" pitchFamily="32" charset="0"/>
              </a:rPr>
              <a:pPr algn="r" eaLnBrk="1" hangingPunct="1"/>
              <a:t>9</a:t>
            </a:fld>
            <a:endParaRPr lang="en-US" altLang="en-US" sz="1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7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069-DA72-4DF7-A70C-4BEED7448B5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B5DC-A5EC-4FFF-A5B4-8CF1AEC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069-DA72-4DF7-A70C-4BEED7448B5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B5DC-A5EC-4FFF-A5B4-8CF1AEC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069-DA72-4DF7-A70C-4BEED7448B5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B5DC-A5EC-4FFF-A5B4-8CF1AEC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0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069-DA72-4DF7-A70C-4BEED7448B5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B5DC-A5EC-4FFF-A5B4-8CF1AEC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069-DA72-4DF7-A70C-4BEED7448B5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B5DC-A5EC-4FFF-A5B4-8CF1AEC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069-DA72-4DF7-A70C-4BEED7448B5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B5DC-A5EC-4FFF-A5B4-8CF1AEC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3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069-DA72-4DF7-A70C-4BEED7448B5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B5DC-A5EC-4FFF-A5B4-8CF1AEC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0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069-DA72-4DF7-A70C-4BEED7448B5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B5DC-A5EC-4FFF-A5B4-8CF1AEC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069-DA72-4DF7-A70C-4BEED7448B5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B5DC-A5EC-4FFF-A5B4-8CF1AEC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2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069-DA72-4DF7-A70C-4BEED7448B5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B5DC-A5EC-4FFF-A5B4-8CF1AEC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0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F069-DA72-4DF7-A70C-4BEED7448B5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B5DC-A5EC-4FFF-A5B4-8CF1AEC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7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4F069-DA72-4DF7-A70C-4BEED7448B53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B5DC-A5EC-4FFF-A5B4-8CF1AEC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6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emf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emf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96752"/>
            <a:ext cx="9143999" cy="105273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Investigating aerosol formation and growth during SAIL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image5.jpg" descr="Macintosh HD:Users:danielfeldman 1 2:Documents:SAIL:X-Band-Radar:TeocalliS_panorama_small.jpg">
            <a:extLst>
              <a:ext uri="{FF2B5EF4-FFF2-40B4-BE49-F238E27FC236}">
                <a16:creationId xmlns:a16="http://schemas.microsoft.com/office/drawing/2014/main" id="{E37435FD-CA05-4446-836F-4968B09E8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878" b="-11257"/>
          <a:stretch/>
        </p:blipFill>
        <p:spPr>
          <a:xfrm>
            <a:off x="-13909" y="19980"/>
            <a:ext cx="9143999" cy="1373881"/>
          </a:xfrm>
          <a:prstGeom prst="rect">
            <a:avLst/>
          </a:prstGeom>
          <a:ln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DFE136-75FB-4A29-B40C-1EAADC616027}"/>
              </a:ext>
            </a:extLst>
          </p:cNvPr>
          <p:cNvSpPr/>
          <p:nvPr/>
        </p:nvSpPr>
        <p:spPr>
          <a:xfrm>
            <a:off x="611560" y="2570633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</a:rPr>
              <a:t>Jim Smith, Anna Kapp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UC Irvine</a:t>
            </a:r>
          </a:p>
          <a:p>
            <a:pPr algn="ctr"/>
            <a:endParaRPr lang="en-US" sz="2800" dirty="0">
              <a:latin typeface="Cambria" panose="02040503050406030204" pitchFamily="18" charset="0"/>
            </a:endParaRPr>
          </a:p>
          <a:p>
            <a:pPr algn="ctr"/>
            <a:r>
              <a:rPr lang="en-US" sz="2400" dirty="0">
                <a:latin typeface="Cambria" panose="02040503050406030204" pitchFamily="18" charset="0"/>
              </a:rPr>
              <a:t>S3 Workshop</a:t>
            </a:r>
          </a:p>
          <a:p>
            <a:pPr algn="ctr"/>
            <a:r>
              <a:rPr lang="en-US" sz="2400" dirty="0">
                <a:latin typeface="Cambria" panose="02040503050406030204" pitchFamily="18" charset="0"/>
              </a:rPr>
              <a:t>November 2,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7B65F-30B9-F97F-55B8-38506D33D021}"/>
              </a:ext>
            </a:extLst>
          </p:cNvPr>
          <p:cNvSpPr txBox="1"/>
          <p:nvPr/>
        </p:nvSpPr>
        <p:spPr>
          <a:xfrm>
            <a:off x="2133600" y="6019800"/>
            <a:ext cx="5524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</a:rPr>
              <a:t>Acknowledgement: 2022 EMSL FICUS grant 60379</a:t>
            </a:r>
          </a:p>
          <a:p>
            <a:r>
              <a:rPr lang="en-US" sz="1800" dirty="0">
                <a:latin typeface="Cambria" panose="020405030504060302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6B8CB6-A3E3-43A4-86DC-194E70C0870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3999" cy="69269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Particle size distribution and [CCN] – Entire campaign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639FC-33B3-D7BF-A379-7E44DD6FF25E}"/>
              </a:ext>
            </a:extLst>
          </p:cNvPr>
          <p:cNvSpPr txBox="1"/>
          <p:nvPr/>
        </p:nvSpPr>
        <p:spPr>
          <a:xfrm>
            <a:off x="304800" y="5143500"/>
            <a:ext cx="834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particle formation events in Spring and Fall. Spring events reappeared in 2023.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CCN concentrations peak in summer months and correspond to periods of &gt;100 nm particles.</a:t>
            </a:r>
          </a:p>
        </p:txBody>
      </p:sp>
      <p:pic>
        <p:nvPicPr>
          <p:cNvPr id="4" name="Picture 3" descr="A close-up of a graph&#10;&#10;Description automatically generated">
            <a:extLst>
              <a:ext uri="{FF2B5EF4-FFF2-40B4-BE49-F238E27FC236}">
                <a16:creationId xmlns:a16="http://schemas.microsoft.com/office/drawing/2014/main" id="{B35BBB2C-487D-0CFB-58DA-41220C4EA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422283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91E84E-5998-38E8-1689-0F7EFFD25856}"/>
              </a:ext>
            </a:extLst>
          </p:cNvPr>
          <p:cNvSpPr/>
          <p:nvPr/>
        </p:nvSpPr>
        <p:spPr>
          <a:xfrm>
            <a:off x="2247900" y="2057400"/>
            <a:ext cx="1333500" cy="609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6CE44F-5404-09FE-B777-26ACFADCD3CF}"/>
              </a:ext>
            </a:extLst>
          </p:cNvPr>
          <p:cNvSpPr/>
          <p:nvPr/>
        </p:nvSpPr>
        <p:spPr>
          <a:xfrm>
            <a:off x="4239735" y="2060944"/>
            <a:ext cx="1333500" cy="609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A39132-F331-7F15-953E-4D8A06D22306}"/>
              </a:ext>
            </a:extLst>
          </p:cNvPr>
          <p:cNvSpPr/>
          <p:nvPr/>
        </p:nvSpPr>
        <p:spPr>
          <a:xfrm>
            <a:off x="6553200" y="2057400"/>
            <a:ext cx="990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4549D-2278-0358-A3C0-E5C5689F1C5F}"/>
              </a:ext>
            </a:extLst>
          </p:cNvPr>
          <p:cNvSpPr/>
          <p:nvPr/>
        </p:nvSpPr>
        <p:spPr>
          <a:xfrm>
            <a:off x="2914650" y="2814084"/>
            <a:ext cx="1962150" cy="114831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44554"/>
      </p:ext>
    </p:extLst>
  </p:cSld>
  <p:clrMapOvr>
    <a:masterClrMapping/>
  </p:clrMapOvr>
  <p:transition spd="med" advTm="12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6B8CB6-A3E3-43A4-86DC-194E70C0870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3999" cy="69269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What is the source of newly formed particles?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521A52-8BC5-F403-D7D5-17CC1FEB0213}"/>
              </a:ext>
            </a:extLst>
          </p:cNvPr>
          <p:cNvSpPr txBox="1"/>
          <p:nvPr/>
        </p:nvSpPr>
        <p:spPr>
          <a:xfrm>
            <a:off x="5798484" y="196304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Coal-fired power plants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(blue circle dia. = power)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1B1A18-60F9-4FA8-12EB-5E2209CBA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047"/>
          <a:stretch/>
        </p:blipFill>
        <p:spPr>
          <a:xfrm>
            <a:off x="38100" y="914400"/>
            <a:ext cx="5760384" cy="559380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DFBCC6-EC48-7198-95BB-D919435033C7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572000" y="2286215"/>
            <a:ext cx="1226484" cy="456985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DAE755F-6B2F-09BD-3D4C-C10CCE0C9DA2}"/>
              </a:ext>
            </a:extLst>
          </p:cNvPr>
          <p:cNvSpPr txBox="1"/>
          <p:nvPr/>
        </p:nvSpPr>
        <p:spPr>
          <a:xfrm>
            <a:off x="5943600" y="151146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Major cities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515875-92B8-A60D-7FF0-45E11A96319C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4263656" y="1696135"/>
            <a:ext cx="1679944" cy="5278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ABEC702-B22E-7EC6-AC47-FCED9E379040}"/>
              </a:ext>
            </a:extLst>
          </p:cNvPr>
          <p:cNvSpPr txBox="1"/>
          <p:nvPr/>
        </p:nvSpPr>
        <p:spPr>
          <a:xfrm>
            <a:off x="5909735" y="3124200"/>
            <a:ext cx="3048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24-hr HYSPLIT back trajectories performed for each NPF day in the month.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NPF periods correspond to air masses that pass over regions with high power production.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Additionally, many back trajectories pass over major cities. </a:t>
            </a:r>
          </a:p>
        </p:txBody>
      </p:sp>
    </p:spTree>
    <p:extLst>
      <p:ext uri="{BB962C8B-B14F-4D97-AF65-F5344CB8AC3E}">
        <p14:creationId xmlns:p14="http://schemas.microsoft.com/office/powerpoint/2010/main" val="1216226319"/>
      </p:ext>
    </p:extLst>
  </p:cSld>
  <p:clrMapOvr>
    <a:masterClrMapping/>
  </p:clrMapOvr>
  <p:transition spd="med" advTm="12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6B8CB6-A3E3-43A4-86DC-194E70C0870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3999" cy="69269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What is the composition of newly formed particles?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8CCE-8813-3361-76FE-B4F116F08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95" y="3543300"/>
            <a:ext cx="5717205" cy="3233509"/>
          </a:xfrm>
          <a:prstGeom prst="rect">
            <a:avLst/>
          </a:prstGeom>
        </p:spPr>
      </p:pic>
      <p:sp>
        <p:nvSpPr>
          <p:cNvPr id="24" name="Right Brace 23">
            <a:extLst>
              <a:ext uri="{FF2B5EF4-FFF2-40B4-BE49-F238E27FC236}">
                <a16:creationId xmlns:a16="http://schemas.microsoft.com/office/drawing/2014/main" id="{48221154-F711-1A69-370A-113ACCB76AFB}"/>
              </a:ext>
            </a:extLst>
          </p:cNvPr>
          <p:cNvSpPr/>
          <p:nvPr/>
        </p:nvSpPr>
        <p:spPr>
          <a:xfrm rot="5400000">
            <a:off x="2321581" y="1704975"/>
            <a:ext cx="233637" cy="3276600"/>
          </a:xfrm>
          <a:prstGeom prst="rightBrace">
            <a:avLst>
              <a:gd name="adj1" fmla="val 40333"/>
              <a:gd name="adj2" fmla="val 187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92C4F111-BACC-2398-D1A7-4ECB9E16DA1C}"/>
              </a:ext>
            </a:extLst>
          </p:cNvPr>
          <p:cNvSpPr/>
          <p:nvPr/>
        </p:nvSpPr>
        <p:spPr>
          <a:xfrm rot="5400000">
            <a:off x="7274582" y="1711981"/>
            <a:ext cx="233637" cy="3276600"/>
          </a:xfrm>
          <a:prstGeom prst="rightBrace">
            <a:avLst>
              <a:gd name="adj1" fmla="val 40333"/>
              <a:gd name="adj2" fmla="val 7875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8CB0376-46C4-B47A-077C-E397EB22D46A}"/>
              </a:ext>
            </a:extLst>
          </p:cNvPr>
          <p:cNvCxnSpPr>
            <a:cxnSpLocks/>
            <a:stCxn id="25" idx="1"/>
          </p:cNvCxnSpPr>
          <p:nvPr/>
        </p:nvCxnSpPr>
        <p:spPr>
          <a:xfrm rot="16200000" flipH="1" flipV="1">
            <a:off x="4920362" y="2090038"/>
            <a:ext cx="151856" cy="2905980"/>
          </a:xfrm>
          <a:prstGeom prst="bentConnector4">
            <a:avLst>
              <a:gd name="adj1" fmla="val 11523"/>
              <a:gd name="adj2" fmla="val 9997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17CE383-C19E-BAA5-5E0B-4FC2D4CD3298}"/>
              </a:ext>
            </a:extLst>
          </p:cNvPr>
          <p:cNvCxnSpPr>
            <a:cxnSpLocks/>
          </p:cNvCxnSpPr>
          <p:nvPr/>
        </p:nvCxnSpPr>
        <p:spPr>
          <a:xfrm>
            <a:off x="3463648" y="3429000"/>
            <a:ext cx="0" cy="189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A6838C5-5A81-8ADD-1D23-3A2A8660861A}"/>
              </a:ext>
            </a:extLst>
          </p:cNvPr>
          <p:cNvSpPr txBox="1"/>
          <p:nvPr/>
        </p:nvSpPr>
        <p:spPr>
          <a:xfrm>
            <a:off x="6324600" y="3631355"/>
            <a:ext cx="281375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Particles collected by </a:t>
            </a:r>
            <a:br>
              <a:rPr lang="en-US" sz="1600" dirty="0"/>
            </a:br>
            <a:r>
              <a:rPr lang="en-US" sz="1600" dirty="0"/>
              <a:t>the STAC sampler for size-resolved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Individual particles analyzed by CCSEM-EDX </a:t>
            </a:r>
            <a:br>
              <a:rPr lang="en-US" sz="1600" dirty="0"/>
            </a:br>
            <a:r>
              <a:rPr lang="en-US" sz="1600" dirty="0"/>
              <a:t>@ EMSL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Composition appears constant with altitude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Nanoparticles were enriched with oxidized organics (CNO compounds)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114D21-E14E-4B70-A8BC-96434C533C06}"/>
              </a:ext>
            </a:extLst>
          </p:cNvPr>
          <p:cNvSpPr txBox="1"/>
          <p:nvPr/>
        </p:nvSpPr>
        <p:spPr>
          <a:xfrm>
            <a:off x="1487631" y="851352"/>
            <a:ext cx="119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400-725 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6C050-739A-1900-622F-827D7687A0F9}"/>
              </a:ext>
            </a:extLst>
          </p:cNvPr>
          <p:cNvSpPr txBox="1"/>
          <p:nvPr/>
        </p:nvSpPr>
        <p:spPr>
          <a:xfrm>
            <a:off x="6667500" y="883226"/>
            <a:ext cx="119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0-400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87F7A-6A48-0532-E720-F719BAD835D7}"/>
              </a:ext>
            </a:extLst>
          </p:cNvPr>
          <p:cNvSpPr txBox="1"/>
          <p:nvPr/>
        </p:nvSpPr>
        <p:spPr>
          <a:xfrm>
            <a:off x="4076700" y="6513912"/>
            <a:ext cx="4991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plots: </a:t>
            </a:r>
            <a:r>
              <a:rPr lang="en-US" sz="1600" dirty="0" err="1"/>
              <a:t>Zezhen</a:t>
            </a:r>
            <a:r>
              <a:rPr lang="en-US" sz="1600" dirty="0"/>
              <a:t> (Jay) Cheng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193745-3077-FD4B-A865-D273B6578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122" y="1213807"/>
            <a:ext cx="2667000" cy="2000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D31952-F9DB-101D-09FA-F60B3204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700" y="1217300"/>
            <a:ext cx="2648293" cy="1986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8AB71-E4EA-890E-229E-D8FA15D1449B}"/>
              </a:ext>
            </a:extLst>
          </p:cNvPr>
          <p:cNvSpPr txBox="1"/>
          <p:nvPr/>
        </p:nvSpPr>
        <p:spPr>
          <a:xfrm>
            <a:off x="3142814" y="6555232"/>
            <a:ext cx="44916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UTC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7674C-E21E-1115-2FA8-71786B20ECDA}"/>
              </a:ext>
            </a:extLst>
          </p:cNvPr>
          <p:cNvSpPr txBox="1"/>
          <p:nvPr/>
        </p:nvSpPr>
        <p:spPr>
          <a:xfrm>
            <a:off x="3953122" y="1028700"/>
            <a:ext cx="176187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Sampling from the ARM tethered balloon system (TBS)</a:t>
            </a:r>
          </a:p>
        </p:txBody>
      </p:sp>
    </p:spTree>
    <p:extLst>
      <p:ext uri="{BB962C8B-B14F-4D97-AF65-F5344CB8AC3E}">
        <p14:creationId xmlns:p14="http://schemas.microsoft.com/office/powerpoint/2010/main" val="3349195860"/>
      </p:ext>
    </p:extLst>
  </p:cSld>
  <p:clrMapOvr>
    <a:masterClrMapping/>
  </p:clrMapOvr>
  <p:transition spd="med" advTm="12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id="{0E9CDA46-935B-5732-BD36-ABE08BD3C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6"/>
          <a:stretch/>
        </p:blipFill>
        <p:spPr bwMode="auto">
          <a:xfrm>
            <a:off x="381000" y="682388"/>
            <a:ext cx="3868367" cy="26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88B20F23-5D80-890D-5ADD-584B099FD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64"/>
          <a:stretch/>
        </p:blipFill>
        <p:spPr bwMode="auto">
          <a:xfrm>
            <a:off x="2670284" y="818746"/>
            <a:ext cx="1354404" cy="158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C682698-7082-F5A4-1A5D-C94E96DBF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7"/>
          <a:stretch/>
        </p:blipFill>
        <p:spPr bwMode="auto">
          <a:xfrm>
            <a:off x="5269102" y="709921"/>
            <a:ext cx="3868367" cy="26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5A5C38A-AA91-9EDE-82A6-B227FE5E1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62"/>
          <a:stretch/>
        </p:blipFill>
        <p:spPr bwMode="auto">
          <a:xfrm>
            <a:off x="7640827" y="846279"/>
            <a:ext cx="1295402" cy="158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6B8CB6-A3E3-43A4-86DC-194E70C0870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3999" cy="69269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What is the composition of newly formed particles?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8CCE-8813-3361-76FE-B4F116F08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95" y="3543300"/>
            <a:ext cx="5717205" cy="3233509"/>
          </a:xfrm>
          <a:prstGeom prst="rect">
            <a:avLst/>
          </a:prstGeom>
        </p:spPr>
      </p:pic>
      <p:sp>
        <p:nvSpPr>
          <p:cNvPr id="24" name="Right Brace 23">
            <a:extLst>
              <a:ext uri="{FF2B5EF4-FFF2-40B4-BE49-F238E27FC236}">
                <a16:creationId xmlns:a16="http://schemas.microsoft.com/office/drawing/2014/main" id="{48221154-F711-1A69-370A-113ACCB76AFB}"/>
              </a:ext>
            </a:extLst>
          </p:cNvPr>
          <p:cNvSpPr/>
          <p:nvPr/>
        </p:nvSpPr>
        <p:spPr>
          <a:xfrm rot="5400000">
            <a:off x="2321581" y="1704975"/>
            <a:ext cx="233637" cy="3276600"/>
          </a:xfrm>
          <a:prstGeom prst="rightBrace">
            <a:avLst>
              <a:gd name="adj1" fmla="val 40333"/>
              <a:gd name="adj2" fmla="val 187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92C4F111-BACC-2398-D1A7-4ECB9E16DA1C}"/>
              </a:ext>
            </a:extLst>
          </p:cNvPr>
          <p:cNvSpPr/>
          <p:nvPr/>
        </p:nvSpPr>
        <p:spPr>
          <a:xfrm rot="5400000">
            <a:off x="7274582" y="1711981"/>
            <a:ext cx="233637" cy="3276600"/>
          </a:xfrm>
          <a:prstGeom prst="rightBrace">
            <a:avLst>
              <a:gd name="adj1" fmla="val 40333"/>
              <a:gd name="adj2" fmla="val 7875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8CB0376-46C4-B47A-077C-E397EB22D46A}"/>
              </a:ext>
            </a:extLst>
          </p:cNvPr>
          <p:cNvCxnSpPr>
            <a:cxnSpLocks/>
            <a:stCxn id="25" idx="1"/>
          </p:cNvCxnSpPr>
          <p:nvPr/>
        </p:nvCxnSpPr>
        <p:spPr>
          <a:xfrm rot="16200000" flipH="1" flipV="1">
            <a:off x="4920362" y="2090038"/>
            <a:ext cx="151856" cy="2905980"/>
          </a:xfrm>
          <a:prstGeom prst="bentConnector4">
            <a:avLst>
              <a:gd name="adj1" fmla="val 11523"/>
              <a:gd name="adj2" fmla="val 9997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17CE383-C19E-BAA5-5E0B-4FC2D4CD3298}"/>
              </a:ext>
            </a:extLst>
          </p:cNvPr>
          <p:cNvCxnSpPr>
            <a:cxnSpLocks/>
          </p:cNvCxnSpPr>
          <p:nvPr/>
        </p:nvCxnSpPr>
        <p:spPr>
          <a:xfrm>
            <a:off x="3463648" y="3429000"/>
            <a:ext cx="0" cy="189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A6838C5-5A81-8ADD-1D23-3A2A8660861A}"/>
              </a:ext>
            </a:extLst>
          </p:cNvPr>
          <p:cNvSpPr txBox="1"/>
          <p:nvPr/>
        </p:nvSpPr>
        <p:spPr>
          <a:xfrm>
            <a:off x="6324600" y="3631355"/>
            <a:ext cx="281375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Particles collected by </a:t>
            </a:r>
            <a:br>
              <a:rPr lang="en-US" sz="1600" dirty="0"/>
            </a:br>
            <a:r>
              <a:rPr lang="en-US" sz="1600" dirty="0"/>
              <a:t>the TBAC sampler for bulk compositional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Individual particles analyzed by nano-DESI high resolution mass spec.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Composition appears constant with altitude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Particles were enriched with multifunctional oxidized organics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114D21-E14E-4B70-A8BC-96434C533C06}"/>
              </a:ext>
            </a:extLst>
          </p:cNvPr>
          <p:cNvSpPr txBox="1"/>
          <p:nvPr/>
        </p:nvSpPr>
        <p:spPr>
          <a:xfrm>
            <a:off x="1487631" y="851352"/>
            <a:ext cx="119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400-725 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6C050-739A-1900-622F-827D7687A0F9}"/>
              </a:ext>
            </a:extLst>
          </p:cNvPr>
          <p:cNvSpPr txBox="1"/>
          <p:nvPr/>
        </p:nvSpPr>
        <p:spPr>
          <a:xfrm>
            <a:off x="6667500" y="883226"/>
            <a:ext cx="119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0-400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87F7A-6A48-0532-E720-F719BAD835D7}"/>
              </a:ext>
            </a:extLst>
          </p:cNvPr>
          <p:cNvSpPr txBox="1"/>
          <p:nvPr/>
        </p:nvSpPr>
        <p:spPr>
          <a:xfrm>
            <a:off x="4076700" y="6513912"/>
            <a:ext cx="4991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plots: Greg Vandergrift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8AB71-E4EA-890E-229E-D8FA15D1449B}"/>
              </a:ext>
            </a:extLst>
          </p:cNvPr>
          <p:cNvSpPr txBox="1"/>
          <p:nvPr/>
        </p:nvSpPr>
        <p:spPr>
          <a:xfrm>
            <a:off x="3142814" y="6555232"/>
            <a:ext cx="44916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UTC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B79D6C-B73B-1C3F-527B-AD240DE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690" y="890786"/>
            <a:ext cx="740856" cy="7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92502"/>
      </p:ext>
    </p:extLst>
  </p:cSld>
  <p:clrMapOvr>
    <a:masterClrMapping/>
  </p:clrMapOvr>
  <p:transition spd="med" advTm="12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6B8CB6-A3E3-43A4-86DC-194E70C0870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3999" cy="69269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What are growth rates of newly formed particles?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0BEB81-14AC-EADA-3EB6-29D3FD675F05}"/>
              </a:ext>
            </a:extLst>
          </p:cNvPr>
          <p:cNvSpPr txBox="1"/>
          <p:nvPr/>
        </p:nvSpPr>
        <p:spPr>
          <a:xfrm>
            <a:off x="495300" y="5454653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March-April-May feature prominent nucleation mode developing at ~10AM local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Evidence of particle growth during other seasons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June-July-August characterized by dominant ~100 nm mode and no clear nucleation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Growth rates are low compared to forested and mountain sites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97BDF6-DC8E-83EE-2601-1F8A521F2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75" y="957143"/>
            <a:ext cx="4500067" cy="21165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8BD1EB-E523-0B92-0F27-CB30A0B87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662" y="1012613"/>
            <a:ext cx="4002634" cy="21165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5893C5-4C2A-85EC-0901-5A4B88592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733" y="3224554"/>
            <a:ext cx="4002634" cy="21165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A83EC0-2639-B073-BE5A-5D6B49E04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75" y="3182761"/>
            <a:ext cx="4002634" cy="211653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4407927-E9CF-9804-4A26-E7EAA5F45358}"/>
              </a:ext>
            </a:extLst>
          </p:cNvPr>
          <p:cNvGrpSpPr/>
          <p:nvPr/>
        </p:nvGrpSpPr>
        <p:grpSpPr>
          <a:xfrm>
            <a:off x="4126509" y="742636"/>
            <a:ext cx="4866861" cy="4610886"/>
            <a:chOff x="2117284" y="1447800"/>
            <a:chExt cx="4866861" cy="461088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1D78816-84E6-DFF6-FDA9-00E0AAE34778}"/>
                </a:ext>
              </a:extLst>
            </p:cNvPr>
            <p:cNvGrpSpPr/>
            <p:nvPr/>
          </p:nvGrpSpPr>
          <p:grpSpPr>
            <a:xfrm>
              <a:off x="2117284" y="1447800"/>
              <a:ext cx="4866861" cy="4610886"/>
              <a:chOff x="2117284" y="1447800"/>
              <a:chExt cx="4866861" cy="4610886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6EF2B0E-6C19-1866-DB8B-4D8A51B74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7284" y="1447800"/>
                <a:ext cx="4866861" cy="430530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5BD73C6-1A93-EBD2-FE46-BF52D313B1EA}"/>
                  </a:ext>
                </a:extLst>
              </p:cNvPr>
              <p:cNvSpPr txBox="1"/>
              <p:nvPr/>
            </p:nvSpPr>
            <p:spPr>
              <a:xfrm>
                <a:off x="2169199" y="5689354"/>
                <a:ext cx="48149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Kerminen</a:t>
                </a:r>
                <a:r>
                  <a:rPr lang="en-US" dirty="0"/>
                  <a:t>, et al., Env. Res. Lett., 2018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6A25B4C-03EB-37AB-94AA-F5E90758EEA0}"/>
                </a:ext>
              </a:extLst>
            </p:cNvPr>
            <p:cNvSpPr/>
            <p:nvPr/>
          </p:nvSpPr>
          <p:spPr>
            <a:xfrm>
              <a:off x="5524500" y="1558708"/>
              <a:ext cx="1257300" cy="41181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82368"/>
      </p:ext>
    </p:extLst>
  </p:cSld>
  <p:clrMapOvr>
    <a:masterClrMapping/>
  </p:clrMapOvr>
  <p:transition spd="med" advTm="12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6B8CB6-A3E3-43A4-86DC-194E70C0870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3999" cy="69269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87608B-2428-4517-9E52-D4B8B36BF813}"/>
              </a:ext>
            </a:extLst>
          </p:cNvPr>
          <p:cNvSpPr/>
          <p:nvPr/>
        </p:nvSpPr>
        <p:spPr>
          <a:xfrm>
            <a:off x="114300" y="954924"/>
            <a:ext cx="3962400" cy="592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atmospheric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particle formation events in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winter-spring transition period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(February – June) and, to some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extent, summer – fall transition.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Particles may have initially formed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anthropogenic sulfur sources.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Newly formed particles are growing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slowly here (&lt; 1 nm/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by multifunctional organics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2023 tethered balloon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deployments are providing insights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 particle composition and point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multifunctional organic compounds in particles.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Chemical characterization on-going at EMSL.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B6CFF-3170-1279-ACD5-F63CBFB59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636" y="1600200"/>
            <a:ext cx="4724400" cy="3543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E1F66-9824-E0B5-E826-4FDA36F3344F}"/>
              </a:ext>
            </a:extLst>
          </p:cNvPr>
          <p:cNvSpPr txBox="1"/>
          <p:nvPr/>
        </p:nvSpPr>
        <p:spPr>
          <a:xfrm>
            <a:off x="5334000" y="47741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Dari </a:t>
            </a:r>
            <a:r>
              <a:rPr lang="en-US" dirty="0" err="1">
                <a:solidFill>
                  <a:schemeClr val="bg1"/>
                </a:solidFill>
              </a:rPr>
              <a:t>Dexheimer</a:t>
            </a:r>
            <a:r>
              <a:rPr lang="en-US" dirty="0">
                <a:solidFill>
                  <a:schemeClr val="bg1"/>
                </a:solidFill>
              </a:rPr>
              <a:t> June 14 2023</a:t>
            </a:r>
          </a:p>
        </p:txBody>
      </p:sp>
    </p:spTree>
    <p:extLst>
      <p:ext uri="{BB962C8B-B14F-4D97-AF65-F5344CB8AC3E}">
        <p14:creationId xmlns:p14="http://schemas.microsoft.com/office/powerpoint/2010/main" val="3054321905"/>
      </p:ext>
    </p:extLst>
  </p:cSld>
  <p:clrMapOvr>
    <a:masterClrMapping/>
  </p:clrMapOvr>
  <p:transition spd="med" advTm="12727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6B8CB6-A3E3-43A4-86DC-194E70C0870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3999" cy="69269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Particulate (PM1) organics – Seasonal diurnal patterns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440A16-0584-799A-4C5F-83ECBEA80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5" y="3429000"/>
            <a:ext cx="4572000" cy="241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D990DC-F507-BBB1-31FE-5AFED0433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527" y="3429000"/>
            <a:ext cx="4572000" cy="24183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58E927-8A78-F8B1-2DE3-7BF5371F4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875816"/>
            <a:ext cx="4572000" cy="24183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A3DD8E-A42F-53C3-F1A4-97C334A75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401" y="875816"/>
            <a:ext cx="4572000" cy="24183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E46562-460D-4B01-1B76-628E63CAACC7}"/>
              </a:ext>
            </a:extLst>
          </p:cNvPr>
          <p:cNvSpPr txBox="1"/>
          <p:nvPr/>
        </p:nvSpPr>
        <p:spPr>
          <a:xfrm>
            <a:off x="2133600" y="3085616"/>
            <a:ext cx="6477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UTC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53E7B-BD1A-D963-2BE3-B5D4ECE83566}"/>
              </a:ext>
            </a:extLst>
          </p:cNvPr>
          <p:cNvSpPr txBox="1"/>
          <p:nvPr/>
        </p:nvSpPr>
        <p:spPr>
          <a:xfrm>
            <a:off x="6629400" y="5638800"/>
            <a:ext cx="6477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UTC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0E435-0265-39AD-D189-DC9F9354B68E}"/>
              </a:ext>
            </a:extLst>
          </p:cNvPr>
          <p:cNvSpPr txBox="1"/>
          <p:nvPr/>
        </p:nvSpPr>
        <p:spPr>
          <a:xfrm>
            <a:off x="2095500" y="5638800"/>
            <a:ext cx="6477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UTC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EB9A58-19A5-7C6A-5F9C-46DA5D0D64A8}"/>
              </a:ext>
            </a:extLst>
          </p:cNvPr>
          <p:cNvSpPr txBox="1"/>
          <p:nvPr/>
        </p:nvSpPr>
        <p:spPr>
          <a:xfrm>
            <a:off x="6539977" y="3085615"/>
            <a:ext cx="6477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UTC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DB446AF-2552-0180-7420-659766857796}"/>
                  </a:ext>
                </a:extLst>
              </p14:cNvPr>
              <p14:cNvContentPartPr/>
              <p14:nvPr/>
            </p14:nvContentPartPr>
            <p14:xfrm>
              <a:off x="306042" y="3521478"/>
              <a:ext cx="157680" cy="5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DB446AF-2552-0180-7420-6597668577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402" y="3485478"/>
                <a:ext cx="193320" cy="1285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6ED0B20-10B2-05F5-956D-07BB28E3AC3A}"/>
              </a:ext>
            </a:extLst>
          </p:cNvPr>
          <p:cNvSpPr txBox="1"/>
          <p:nvPr/>
        </p:nvSpPr>
        <p:spPr>
          <a:xfrm>
            <a:off x="537049" y="6172200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Particulate organics highest in June-July-August with noontime peak</a:t>
            </a:r>
          </a:p>
        </p:txBody>
      </p:sp>
    </p:spTree>
    <p:extLst>
      <p:ext uri="{BB962C8B-B14F-4D97-AF65-F5344CB8AC3E}">
        <p14:creationId xmlns:p14="http://schemas.microsoft.com/office/powerpoint/2010/main" val="2672839670"/>
      </p:ext>
    </p:extLst>
  </p:cSld>
  <p:clrMapOvr>
    <a:masterClrMapping/>
  </p:clrMapOvr>
  <p:transition spd="med" advTm="12727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6B8CB6-A3E3-43A4-86DC-194E70C0870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3999" cy="69269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Particulate (PM1) sulfate – Seasonal diurnal patterns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382D79-A2B4-3D6A-F7D7-E56EEA295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" y="3587982"/>
            <a:ext cx="4572000" cy="2418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A0B94A-1BBC-6281-F77E-7D58B9D55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2" y="956059"/>
            <a:ext cx="4572000" cy="241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5B05E6-3BBE-DFB7-63C3-7351DEB17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794" y="956059"/>
            <a:ext cx="4572000" cy="24183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4A015A-2A03-0060-7738-3B57091CA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3586672"/>
            <a:ext cx="4572000" cy="24183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59CA45-8B8D-ECFF-D8A7-839F9888F5C8}"/>
                  </a:ext>
                </a:extLst>
              </p14:cNvPr>
              <p14:cNvContentPartPr/>
              <p14:nvPr/>
            </p14:nvContentPartPr>
            <p14:xfrm>
              <a:off x="323322" y="3673038"/>
              <a:ext cx="160920" cy="7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59CA45-8B8D-ECFF-D8A7-839F9888F5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5322" y="3637398"/>
                <a:ext cx="196560" cy="143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F2A7667-D995-35CD-F955-666B18C9CBE4}"/>
              </a:ext>
            </a:extLst>
          </p:cNvPr>
          <p:cNvSpPr txBox="1"/>
          <p:nvPr/>
        </p:nvSpPr>
        <p:spPr>
          <a:xfrm>
            <a:off x="2178872" y="3142239"/>
            <a:ext cx="6477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UTC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1D645-198C-F83C-91DD-51736A20169A}"/>
              </a:ext>
            </a:extLst>
          </p:cNvPr>
          <p:cNvSpPr txBox="1"/>
          <p:nvPr/>
        </p:nvSpPr>
        <p:spPr>
          <a:xfrm>
            <a:off x="6667500" y="5819001"/>
            <a:ext cx="6477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UTC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B7E1D-3835-F2D6-BDA4-309D03F92C4A}"/>
              </a:ext>
            </a:extLst>
          </p:cNvPr>
          <p:cNvSpPr txBox="1"/>
          <p:nvPr/>
        </p:nvSpPr>
        <p:spPr>
          <a:xfrm>
            <a:off x="2133600" y="5819001"/>
            <a:ext cx="6477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UTC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F2550-8A15-D780-B5DA-F029A5B8D698}"/>
              </a:ext>
            </a:extLst>
          </p:cNvPr>
          <p:cNvSpPr txBox="1"/>
          <p:nvPr/>
        </p:nvSpPr>
        <p:spPr>
          <a:xfrm>
            <a:off x="6762526" y="3200673"/>
            <a:ext cx="6477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UTC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D6B29-ACD0-E8FD-1797-9AACFA11AEC4}"/>
              </a:ext>
            </a:extLst>
          </p:cNvPr>
          <p:cNvSpPr txBox="1"/>
          <p:nvPr/>
        </p:nvSpPr>
        <p:spPr>
          <a:xfrm>
            <a:off x="537049" y="6172200"/>
            <a:ext cx="803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Particulate sulfate highest in March-April-May (flat diurnal pattern) and June-July-August (noontime peak)</a:t>
            </a:r>
          </a:p>
        </p:txBody>
      </p:sp>
    </p:spTree>
    <p:extLst>
      <p:ext uri="{BB962C8B-B14F-4D97-AF65-F5344CB8AC3E}">
        <p14:creationId xmlns:p14="http://schemas.microsoft.com/office/powerpoint/2010/main" val="3352992646"/>
      </p:ext>
    </p:extLst>
  </p:cSld>
  <p:clrMapOvr>
    <a:masterClrMapping/>
  </p:clrMapOvr>
  <p:transition spd="med" advTm="12727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55565</TotalTime>
  <Words>471</Words>
  <Application>Microsoft Office PowerPoint</Application>
  <PresentationFormat>On-screen Show (4:3)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Investigating aerosol formation and growth during SAIL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Center for Atmospheric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Smith</dc:creator>
  <cp:lastModifiedBy>Jim Smith</cp:lastModifiedBy>
  <cp:revision>328</cp:revision>
  <dcterms:created xsi:type="dcterms:W3CDTF">2014-12-17T07:06:55Z</dcterms:created>
  <dcterms:modified xsi:type="dcterms:W3CDTF">2023-11-02T18:53:44Z</dcterms:modified>
</cp:coreProperties>
</file>