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EA11-49F9-4202-B27E-E258B4C5C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68638-9137-4590-BD51-F159C828F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637A4-BFD4-48F9-AE71-AE5AA503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F38-9D53-4A18-963C-5C54D38C28D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CBA17-0D12-46FA-8F76-F4DAADF9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2AECC-3E52-48A9-9194-B8E52EE0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35C4-842A-4651-A0CA-F9926FAF7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3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4758-7374-49C4-BEE6-B35AE18E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7A788-3894-4E7E-A496-12694B144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0FF74-F83E-4E8B-95CD-8BC61F60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F38-9D53-4A18-963C-5C54D38C28D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80364-6734-42DC-9080-2956F5F4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E02AF-8ACA-4727-9043-6076ED1D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35C4-842A-4651-A0CA-F9926FAF7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1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C69C7-31C5-42B2-B97A-D4409005C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1CD8E-413A-43B1-97DB-5B93B3F35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79AD-6791-448A-A685-C03351A3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F38-9D53-4A18-963C-5C54D38C28D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8DD18-DD9E-4290-AEE6-C7BA0F8B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EC4FD-4198-4DED-9AC1-F3862AC6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35C4-842A-4651-A0CA-F9926FAF7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1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4A0B-DAB9-41A5-A126-C73EFE2C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FB852-1389-486A-9B6C-73CD038E7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36D30-DF7A-49BE-A9C9-75AEAEF7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F38-9D53-4A18-963C-5C54D38C28D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BA60E-ACC5-442F-970D-0B5DE406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0AB7-1707-4A0B-88B6-3A1B98A7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35C4-842A-4651-A0CA-F9926FAF7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7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60AB-C3BB-4CC4-B116-79B77305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B0CA7-3FEA-4D39-A319-933562772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3ECE6-DE0C-47F7-9225-DFF53D58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F38-9D53-4A18-963C-5C54D38C28D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60708-B359-43A8-9CFA-2771A6E4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D382C-C181-49F8-9557-2296E8C4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35C4-842A-4651-A0CA-F9926FAF7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D284-EE8B-435A-9C62-DED6C6D9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05328-D0FF-40F5-8FC8-6033C5B44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5A1F-325B-4139-8897-7237E53ED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4E309-B7F2-4F6D-995C-75307442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F38-9D53-4A18-963C-5C54D38C28D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09B8A-2B27-4121-8CCC-38CCA062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E39C5-AF9F-419A-8193-CC214109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35C4-842A-4651-A0CA-F9926FAF7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0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0ED6-B735-464C-BF90-F8CB792E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63C46-5C75-482C-876B-F8A3EFCA8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96BE9-8A7B-4533-8960-DA24AF6F9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07294-E734-43E0-A65D-98C9488D2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3E247-5F7F-48F5-B917-DED1A7DD7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7FFF65-C00F-40CB-B2F5-A0FA8D3A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F38-9D53-4A18-963C-5C54D38C28D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261A5-D177-40BD-BF80-69C59037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0EC9D4-B626-486C-9080-CF7A70B8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35C4-842A-4651-A0CA-F9926FAF7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9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0DE4-FCCE-4CA1-844E-D8B8F845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7C7DC-16E4-43D8-80C3-9B17B4D4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F38-9D53-4A18-963C-5C54D38C28D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738FE-F359-477E-95CA-BDEFA231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5517C-490B-4778-8A54-CE22E8DB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35C4-842A-4651-A0CA-F9926FAF7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5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8158A-2911-4AC2-98DE-1E0AD0BB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F38-9D53-4A18-963C-5C54D38C28D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64F82-307D-4453-9159-CC2A13E6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94E59-66F1-4FA4-BC90-F478304D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35C4-842A-4651-A0CA-F9926FAF7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920AE-F62A-43FE-A58A-1ED36D01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092D1-226A-4CEE-95FD-5D922D24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A29C6-3197-429D-B298-B75A81D29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C993B-1F0E-4E87-90CE-58F2E4A8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F38-9D53-4A18-963C-5C54D38C28D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36555-3830-44D5-9A71-8087463F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04E30-4FF8-4F0D-B313-4D33EFB0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35C4-842A-4651-A0CA-F9926FAF7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2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F165-D482-4CF1-BC8A-AFCC348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DE0F6E-2277-4390-989F-B3B9D42FF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783E9-113A-4F78-96FA-866BC84EE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5BCF2-C552-47A0-9D7C-2FF65B6C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F38-9D53-4A18-963C-5C54D38C28D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D5DE9-A8F0-4C2D-AD92-1BEA04EC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A6A13-C8A6-4320-B0AE-D41A5624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35C4-842A-4651-A0CA-F9926FAF7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2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989A5-E142-4E6D-BF19-7D127D85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01BF8-2011-4B79-8162-AF6CFF92C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C21D5-77BC-42BC-810F-2A8C0FB0F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F1F38-9D53-4A18-963C-5C54D38C28D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A694E-5F45-4775-AC16-36F4B9E09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9EB1-FA83-4ADB-BFD4-83E8B94BC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435C4-842A-4651-A0CA-F9926FAF7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2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8AFA79-0EE9-4408-AD27-58DC82E5EA58}"/>
              </a:ext>
            </a:extLst>
          </p:cNvPr>
          <p:cNvSpPr txBox="1"/>
          <p:nvPr/>
        </p:nvSpPr>
        <p:spPr>
          <a:xfrm>
            <a:off x="1666240" y="1361440"/>
            <a:ext cx="92168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role of vertically-pointing Ka-band radar in studies</a:t>
            </a:r>
          </a:p>
          <a:p>
            <a:r>
              <a:rPr lang="en-US" sz="3200" dirty="0"/>
              <a:t>of precipitation processes using SAIL/SPLASH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20978-B23A-4A11-A282-7B552229E11C}"/>
              </a:ext>
            </a:extLst>
          </p:cNvPr>
          <p:cNvSpPr txBox="1"/>
          <p:nvPr/>
        </p:nvSpPr>
        <p:spPr>
          <a:xfrm>
            <a:off x="5050790" y="3154680"/>
            <a:ext cx="1952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Sergey Y. Matrosov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9AA10-1920-4726-8A1B-8A7D04527DB7}"/>
              </a:ext>
            </a:extLst>
          </p:cNvPr>
          <p:cNvSpPr txBox="1"/>
          <p:nvPr/>
        </p:nvSpPr>
        <p:spPr>
          <a:xfrm>
            <a:off x="2184400" y="4338320"/>
            <a:ext cx="664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CIRES, University of Colorado and NOAA Physical Sciences Laboratory</a:t>
            </a:r>
          </a:p>
        </p:txBody>
      </p:sp>
    </p:spTree>
    <p:extLst>
      <p:ext uri="{BB962C8B-B14F-4D97-AF65-F5344CB8AC3E}">
        <p14:creationId xmlns:p14="http://schemas.microsoft.com/office/powerpoint/2010/main" val="423940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362A90-5AE3-4F9B-809A-47AC4EA5BFCF}"/>
              </a:ext>
            </a:extLst>
          </p:cNvPr>
          <p:cNvSpPr txBox="1"/>
          <p:nvPr/>
        </p:nvSpPr>
        <p:spPr>
          <a:xfrm>
            <a:off x="0" y="782320"/>
            <a:ext cx="5994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SAIL Ka-band ARM zenith-pointing radar (KAZR)</a:t>
            </a:r>
          </a:p>
          <a:p>
            <a:r>
              <a:rPr lang="en-US" sz="2200" dirty="0"/>
              <a:t>is a useful tool for retrieving solid (and liquid) precipitation properties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KAZR data can be used for high temporal and</a:t>
            </a:r>
          </a:p>
          <a:p>
            <a:r>
              <a:rPr lang="en-US" sz="2200" dirty="0"/>
              <a:t>vertical resolution estimates of snowfall rate, </a:t>
            </a:r>
          </a:p>
          <a:p>
            <a:r>
              <a:rPr lang="en-US" sz="2200" dirty="0"/>
              <a:t>ice water content, characteristic size of falling snowflakes, their degrees of riming</a:t>
            </a:r>
          </a:p>
          <a:p>
            <a:r>
              <a:rPr lang="en-US" sz="2200" dirty="0"/>
              <a:t>  </a:t>
            </a:r>
          </a:p>
          <a:p>
            <a:endParaRPr lang="en-US" sz="2200" dirty="0"/>
          </a:p>
          <a:p>
            <a:r>
              <a:rPr lang="en-US" sz="2200" dirty="0"/>
              <a:t>Synergy of KAZR measurements with radar </a:t>
            </a:r>
          </a:p>
          <a:p>
            <a:r>
              <a:rPr lang="en-US" sz="2200" dirty="0"/>
              <a:t>data at other frequencies available at SAIL/SPLASH allows for more robust retrievals of snowfall </a:t>
            </a:r>
          </a:p>
          <a:p>
            <a:r>
              <a:rPr lang="en-US" sz="2200" dirty="0"/>
              <a:t>microphysical parameters (e.g., snowflake size)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F0A33-218A-47D4-832B-F2B52823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86" y="3535136"/>
            <a:ext cx="6331507" cy="3322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AE06B6-39A8-4F21-B69B-D437E2F51B70}"/>
              </a:ext>
            </a:extLst>
          </p:cNvPr>
          <p:cNvSpPr txBox="1"/>
          <p:nvPr/>
        </p:nvSpPr>
        <p:spPr>
          <a:xfrm>
            <a:off x="6468069" y="-77273"/>
            <a:ext cx="592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Examples of KAZR reflectivity measurements in SAIL/SPLASH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38E7AA-FAFE-4E8F-A266-7EBAAA4EF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253094"/>
            <a:ext cx="6335486" cy="33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9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C9B7B-A424-4D11-B772-8B91B53E6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732"/>
            <a:ext cx="6587836" cy="5778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39926B-5541-4FAC-80F1-EF0905E17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05" y="1097167"/>
            <a:ext cx="6130636" cy="5760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4F6872-9DF2-4349-83CE-B3A1840DD269}"/>
              </a:ext>
            </a:extLst>
          </p:cNvPr>
          <p:cNvSpPr txBox="1"/>
          <p:nvPr/>
        </p:nvSpPr>
        <p:spPr>
          <a:xfrm>
            <a:off x="1652694" y="237066"/>
            <a:ext cx="8348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SAIL KAZR was previously used in MOSAiC to derive high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 temporal (~ 30 sec) resolution snowfall rate estimates</a:t>
            </a:r>
          </a:p>
        </p:txBody>
      </p:sp>
    </p:spTree>
    <p:extLst>
      <p:ext uri="{BB962C8B-B14F-4D97-AF65-F5344CB8AC3E}">
        <p14:creationId xmlns:p14="http://schemas.microsoft.com/office/powerpoint/2010/main" val="180366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5C1AC-9B27-46E6-999A-3FF74CC9E1E3}"/>
              </a:ext>
            </a:extLst>
          </p:cNvPr>
          <p:cNvSpPr txBox="1"/>
          <p:nvPr/>
        </p:nvSpPr>
        <p:spPr>
          <a:xfrm>
            <a:off x="365613" y="0"/>
            <a:ext cx="11078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Radar-based retrievals of mean precipitation (snowfall) rate (</a:t>
            </a:r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/>
              <a:t>) </a:t>
            </a:r>
          </a:p>
          <a:p>
            <a:r>
              <a:rPr lang="en-US" sz="3200" dirty="0"/>
              <a:t>and cloud ice water path (</a:t>
            </a:r>
            <a:r>
              <a:rPr lang="en-US" sz="3200" dirty="0">
                <a:solidFill>
                  <a:srgbClr val="FF0000"/>
                </a:solidFill>
              </a:rPr>
              <a:t>IWP</a:t>
            </a:r>
            <a:r>
              <a:rPr lang="en-US" sz="3200" dirty="0"/>
              <a:t>) combined with concurrent MWR-based estimates of integrated water vapor (</a:t>
            </a:r>
            <a:r>
              <a:rPr lang="en-US" sz="3200" dirty="0">
                <a:solidFill>
                  <a:srgbClr val="FF0000"/>
                </a:solidFill>
              </a:rPr>
              <a:t>IWV</a:t>
            </a:r>
            <a:r>
              <a:rPr lang="en-US" sz="3200" dirty="0"/>
              <a:t>) and supercooled liquid water content (</a:t>
            </a:r>
            <a:r>
              <a:rPr lang="en-US" sz="3200" dirty="0">
                <a:solidFill>
                  <a:srgbClr val="FF0000"/>
                </a:solidFill>
              </a:rPr>
              <a:t>LWP</a:t>
            </a:r>
            <a:r>
              <a:rPr lang="en-US" sz="3200" dirty="0"/>
              <a:t>)  can be used for evaluating moisture conversion processes in the atmosphere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220AC-4C5C-4520-AC4C-67076BDDF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10" y="2466975"/>
            <a:ext cx="5018960" cy="4391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7BECF0-FBDD-49A3-B583-E48C512CF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5074"/>
            <a:ext cx="4954460" cy="43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2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7195ED-59EC-4511-B47D-FB5FA14B908C}"/>
              </a:ext>
            </a:extLst>
          </p:cNvPr>
          <p:cNvSpPr txBox="1"/>
          <p:nvPr/>
        </p:nvSpPr>
        <p:spPr>
          <a:xfrm>
            <a:off x="581025" y="0"/>
            <a:ext cx="10801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Potential SAIL/SPLASH KAZR – scanning X-band radar synergy</a:t>
            </a:r>
          </a:p>
          <a:p>
            <a:r>
              <a:rPr lang="en-US" sz="2000" dirty="0"/>
              <a:t>(a Ka-S band example)</a:t>
            </a:r>
          </a:p>
        </p:txBody>
      </p:sp>
      <p:pic>
        <p:nvPicPr>
          <p:cNvPr id="1026" name="Picture 2" descr="A picture containing text, colorfulness, screenshot&#10;&#10;Description automatically generated">
            <a:extLst>
              <a:ext uri="{FF2B5EF4-FFF2-40B4-BE49-F238E27FC236}">
                <a16:creationId xmlns:a16="http://schemas.microsoft.com/office/drawing/2014/main" id="{FF89A148-BD68-471F-8BD4-1329A7DB4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" b="54195"/>
          <a:stretch/>
        </p:blipFill>
        <p:spPr bwMode="auto">
          <a:xfrm>
            <a:off x="0" y="1219201"/>
            <a:ext cx="858080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CC597-2EC0-4964-B563-8C4F02B0ABAA}"/>
              </a:ext>
            </a:extLst>
          </p:cNvPr>
          <p:cNvSpPr txBox="1"/>
          <p:nvPr/>
        </p:nvSpPr>
        <p:spPr>
          <a:xfrm>
            <a:off x="0" y="4276725"/>
            <a:ext cx="461665" cy="9598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height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F5C68-E295-4290-A936-D0A089BE6AAA}"/>
              </a:ext>
            </a:extLst>
          </p:cNvPr>
          <p:cNvSpPr txBox="1"/>
          <p:nvPr/>
        </p:nvSpPr>
        <p:spPr>
          <a:xfrm>
            <a:off x="3657600" y="6286500"/>
            <a:ext cx="129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Time, hours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DF65B-0149-4263-BE7A-CB6553EA8FB7}"/>
              </a:ext>
            </a:extLst>
          </p:cNvPr>
          <p:cNvSpPr txBox="1"/>
          <p:nvPr/>
        </p:nvSpPr>
        <p:spPr>
          <a:xfrm>
            <a:off x="819150" y="61436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D7B07-D162-4264-AC2E-CD581D192629}"/>
              </a:ext>
            </a:extLst>
          </p:cNvPr>
          <p:cNvSpPr txBox="1"/>
          <p:nvPr/>
        </p:nvSpPr>
        <p:spPr>
          <a:xfrm>
            <a:off x="7877175" y="6096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11724-D2FE-4C4F-9197-1653B88186BE}"/>
              </a:ext>
            </a:extLst>
          </p:cNvPr>
          <p:cNvSpPr txBox="1"/>
          <p:nvPr/>
        </p:nvSpPr>
        <p:spPr>
          <a:xfrm>
            <a:off x="5962650" y="6488668"/>
            <a:ext cx="16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Oue</a:t>
            </a:r>
            <a:r>
              <a:rPr lang="en-US" dirty="0">
                <a:solidFill>
                  <a:schemeClr val="accent1"/>
                </a:solidFill>
              </a:rPr>
              <a:t> et al.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4B19CC-F80E-4ED2-8D4B-4303BB84F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49" y="2076450"/>
            <a:ext cx="3557187" cy="31622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40BCB8-0284-40AE-8A06-743BD1F81B42}"/>
              </a:ext>
            </a:extLst>
          </p:cNvPr>
          <p:cNvSpPr txBox="1"/>
          <p:nvPr/>
        </p:nvSpPr>
        <p:spPr>
          <a:xfrm>
            <a:off x="0" y="2152650"/>
            <a:ext cx="461665" cy="9598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height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497F5-EB77-4A81-9614-2F67D41E91CC}"/>
              </a:ext>
            </a:extLst>
          </p:cNvPr>
          <p:cNvSpPr txBox="1"/>
          <p:nvPr/>
        </p:nvSpPr>
        <p:spPr>
          <a:xfrm>
            <a:off x="767098" y="3004400"/>
            <a:ext cx="215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Ka-band (SUNY)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0E37C6-70A3-4CDB-939E-F3FFD0786BD4}"/>
              </a:ext>
            </a:extLst>
          </p:cNvPr>
          <p:cNvSpPr txBox="1"/>
          <p:nvPr/>
        </p:nvSpPr>
        <p:spPr>
          <a:xfrm>
            <a:off x="789502" y="5417579"/>
            <a:ext cx="32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S-band (WSR-88D KOKX)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FB8D79-8CDC-4F72-AC0E-00A0DA880069}"/>
              </a:ext>
            </a:extLst>
          </p:cNvPr>
          <p:cNvSpPr txBox="1"/>
          <p:nvPr/>
        </p:nvSpPr>
        <p:spPr>
          <a:xfrm>
            <a:off x="8953500" y="1514475"/>
            <a:ext cx="284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Modeling S-Ka-band DWR vs</a:t>
            </a:r>
          </a:p>
          <a:p>
            <a:r>
              <a:rPr lang="en-US" dirty="0"/>
              <a:t>snowflake characteristic size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1EA207-63F0-4217-8D43-CBAF735117EC}"/>
              </a:ext>
            </a:extLst>
          </p:cNvPr>
          <p:cNvSpPr txBox="1"/>
          <p:nvPr/>
        </p:nvSpPr>
        <p:spPr>
          <a:xfrm>
            <a:off x="3438525" y="8763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2018/01/04</a:t>
            </a:r>
          </a:p>
        </p:txBody>
      </p:sp>
    </p:spTree>
    <p:extLst>
      <p:ext uri="{BB962C8B-B14F-4D97-AF65-F5344CB8AC3E}">
        <p14:creationId xmlns:p14="http://schemas.microsoft.com/office/powerpoint/2010/main" val="426142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D0AC5-86CB-4083-AFF4-1BA5B6355DAE}"/>
              </a:ext>
            </a:extLst>
          </p:cNvPr>
          <p:cNvSpPr/>
          <p:nvPr/>
        </p:nvSpPr>
        <p:spPr>
          <a:xfrm>
            <a:off x="1238220" y="-76200"/>
            <a:ext cx="956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Potential SAIL/SPLASH W-X-band scanning radar synergy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0D6DD6-FC18-4E7E-AC7D-A4F74D03B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669727"/>
            <a:ext cx="11001375" cy="618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7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5311F9-96BD-46E8-A973-13C3F32C4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58" t="4" r="11458" b="33329"/>
          <a:stretch/>
        </p:blipFill>
        <p:spPr>
          <a:xfrm>
            <a:off x="-396240" y="914400"/>
            <a:ext cx="6293463" cy="537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CAA5C1-AFD7-417A-A4D1-48967CE63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66040" r="9953" b="-705"/>
          <a:stretch/>
        </p:blipFill>
        <p:spPr>
          <a:xfrm>
            <a:off x="6181725" y="3543300"/>
            <a:ext cx="5642610" cy="2821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ACB84D-118F-4CF2-B069-1682463B3AC9}"/>
              </a:ext>
            </a:extLst>
          </p:cNvPr>
          <p:cNvSpPr txBox="1"/>
          <p:nvPr/>
        </p:nvSpPr>
        <p:spPr>
          <a:xfrm>
            <a:off x="5791199" y="962025"/>
            <a:ext cx="6562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example of using a STSR polarimetric </a:t>
            </a:r>
          </a:p>
          <a:p>
            <a:r>
              <a:rPr lang="en-US" sz="2400" dirty="0"/>
              <a:t>precipitation radar for estimating particle shapes</a:t>
            </a:r>
          </a:p>
          <a:p>
            <a:endParaRPr lang="en-US" sz="2400" dirty="0"/>
          </a:p>
          <a:p>
            <a:r>
              <a:rPr lang="en-US" sz="2400" dirty="0"/>
              <a:t>(an approach applicable to X-band radars)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A0159-CE0C-4655-BB65-4B9D3E8CF419}"/>
              </a:ext>
            </a:extLst>
          </p:cNvPr>
          <p:cNvSpPr txBox="1"/>
          <p:nvPr/>
        </p:nvSpPr>
        <p:spPr>
          <a:xfrm>
            <a:off x="190500" y="438150"/>
            <a:ext cx="550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KDLH </a:t>
            </a:r>
            <a:r>
              <a:rPr lang="en-US" dirty="0">
                <a:latin typeface="URWPalladioL-Roma"/>
              </a:rPr>
              <a:t>radar scan at 4.5deg </a:t>
            </a:r>
            <a:r>
              <a:rPr lang="en-US" sz="800" dirty="0">
                <a:latin typeface="Pxsy"/>
              </a:rPr>
              <a:t> </a:t>
            </a:r>
            <a:r>
              <a:rPr lang="en-US" dirty="0">
                <a:latin typeface="URWPalladioL-Roma"/>
              </a:rPr>
              <a:t>on 5 March 2013 at 19:27 UTC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21BB9C-D788-47F8-A84B-5F65F63835E7}"/>
              </a:ext>
            </a:extLst>
          </p:cNvPr>
          <p:cNvSpPr txBox="1"/>
          <p:nvPr/>
        </p:nvSpPr>
        <p:spPr>
          <a:xfrm>
            <a:off x="353087" y="1240325"/>
            <a:ext cx="1090304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ARM zenith-pointing radar measurements provide information for high spatial </a:t>
            </a:r>
          </a:p>
          <a:p>
            <a:r>
              <a:rPr lang="en-US" sz="2400" dirty="0"/>
              <a:t>and temporal resolution retrievals of snowfall microphysics and QPE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Multi-sensor retrievals (e.g., KAZR  + MWR) allow for simultaneous  estimates</a:t>
            </a:r>
          </a:p>
          <a:p>
            <a:r>
              <a:rPr lang="en-US" sz="2400" dirty="0"/>
              <a:t>of precipitation, cloud and water vapor parameters providing a framework for</a:t>
            </a:r>
          </a:p>
          <a:p>
            <a:r>
              <a:rPr lang="en-US" sz="2400" dirty="0"/>
              <a:t>better understanding the efficiency of atmospheric moisture conversion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Combination of measurements at different radar frequencies available at SAIL-SPLASH</a:t>
            </a:r>
          </a:p>
          <a:p>
            <a:r>
              <a:rPr lang="en-US" sz="2400" dirty="0"/>
              <a:t>can be used to improve retrievals of cloud and precipitation microphysical 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B998E-0FAD-45A1-8C5F-B074EE4B0C2F}"/>
              </a:ext>
            </a:extLst>
          </p:cNvPr>
          <p:cNvSpPr txBox="1"/>
          <p:nvPr/>
        </p:nvSpPr>
        <p:spPr>
          <a:xfrm>
            <a:off x="3648547" y="461726"/>
            <a:ext cx="262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  Conclusions</a:t>
            </a:r>
          </a:p>
        </p:txBody>
      </p:sp>
    </p:spTree>
    <p:extLst>
      <p:ext uri="{BB962C8B-B14F-4D97-AF65-F5344CB8AC3E}">
        <p14:creationId xmlns:p14="http://schemas.microsoft.com/office/powerpoint/2010/main" val="329994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10358</TotalTime>
  <Words>357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Pxsy</vt:lpstr>
      <vt:lpstr>URWPalladioL-Roma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Matrosov</dc:creator>
  <cp:lastModifiedBy>Sergey Matrosov</cp:lastModifiedBy>
  <cp:revision>37</cp:revision>
  <cp:lastPrinted>2023-10-23T17:47:02Z</cp:lastPrinted>
  <dcterms:created xsi:type="dcterms:W3CDTF">2023-10-20T15:20:42Z</dcterms:created>
  <dcterms:modified xsi:type="dcterms:W3CDTF">2023-11-01T17:11:48Z</dcterms:modified>
</cp:coreProperties>
</file>