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8882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67">
          <p15:clr>
            <a:srgbClr val="A4A3A4"/>
          </p15:clr>
        </p15:guide>
        <p15:guide id="2" orient="horz" pos="3889">
          <p15:clr>
            <a:srgbClr val="A4A3A4"/>
          </p15:clr>
        </p15:guide>
        <p15:guide id="3" orient="horz" pos="2373">
          <p15:clr>
            <a:srgbClr val="A4A3A4"/>
          </p15:clr>
        </p15:guide>
        <p15:guide id="4" orient="horz" pos="1619">
          <p15:clr>
            <a:srgbClr val="A4A3A4"/>
          </p15:clr>
        </p15:guide>
        <p15:guide id="5" orient="horz" pos="3135">
          <p15:clr>
            <a:srgbClr val="A4A3A4"/>
          </p15:clr>
        </p15:guide>
        <p15:guide id="6" pos="3839">
          <p15:clr>
            <a:srgbClr val="A4A3A4"/>
          </p15:clr>
        </p15:guide>
        <p15:guide id="7" pos="191">
          <p15:clr>
            <a:srgbClr val="A4A3A4"/>
          </p15:clr>
        </p15:guide>
        <p15:guide id="8" pos="7483">
          <p15:clr>
            <a:srgbClr val="A4A3A4"/>
          </p15:clr>
        </p15:guide>
        <p15:guide id="9" pos="2114">
          <p15:clr>
            <a:srgbClr val="A4A3A4"/>
          </p15:clr>
        </p15:guide>
        <p15:guide id="10" pos="55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6" roundtripDataSignature="AMtx7mhoSFiUvqpVMOFafNJmkbKyO7xs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61"/>
  </p:normalViewPr>
  <p:slideViewPr>
    <p:cSldViewPr snapToGrid="0">
      <p:cViewPr varScale="1">
        <p:scale>
          <a:sx n="109" d="100"/>
          <a:sy n="109" d="100"/>
        </p:scale>
        <p:origin x="776" y="192"/>
      </p:cViewPr>
      <p:guideLst>
        <p:guide orient="horz" pos="867"/>
        <p:guide orient="horz" pos="3889"/>
        <p:guide orient="horz" pos="2373"/>
        <p:guide orient="horz" pos="1619"/>
        <p:guide orient="horz" pos="3135"/>
        <p:guide pos="3839"/>
        <p:guide pos="191"/>
        <p:guide pos="7483"/>
        <p:guide pos="2114"/>
        <p:guide pos="55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customschemas.google.com/relationships/presentationmetadata" Target="meta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workhorse of all our products: Py-ART</a:t>
            </a:r>
            <a:br>
              <a:rPr lang="en-US"/>
            </a:br>
            <a:r>
              <a:rPr lang="en-US"/>
              <a:t>After bullet three: Describe Plan Position Indictor (PPI) Scan – Antenna coordinates</a:t>
            </a:r>
            <a:endParaRPr/>
          </a:p>
        </p:txBody>
      </p:sp>
      <p:sp>
        <p:nvSpPr>
          <p:cNvPr id="210" name="Google Shape;2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1113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2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0727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4400"/>
              <a:buFont typeface="Arial"/>
              <a:buNone/>
              <a:defRPr sz="4400" b="1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ubTitle" idx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cap="none">
                <a:solidFill>
                  <a:srgbClr val="194173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rgbClr val="8B8B8B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8B8B8B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body" idx="2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194173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12"/>
          <p:cNvSpPr txBox="1">
            <a:spLocks noGrp="1"/>
          </p:cNvSpPr>
          <p:nvPr>
            <p:ph type="body" idx="3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194173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12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Google Shape;28;p12"/>
          <p:cNvPicPr preferRelativeResize="0"/>
          <p:nvPr/>
        </p:nvPicPr>
        <p:blipFill rotWithShape="1">
          <a:blip r:embed="rId3">
            <a:alphaModFix/>
          </a:blip>
          <a:srcRect b="10367"/>
          <a:stretch/>
        </p:blipFill>
        <p:spPr>
          <a:xfrm>
            <a:off x="1" y="11113"/>
            <a:ext cx="12202386" cy="614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2"/>
          <p:cNvPicPr preferRelativeResize="0"/>
          <p:nvPr/>
        </p:nvPicPr>
        <p:blipFill rotWithShape="1">
          <a:blip r:embed="rId5">
            <a:alphaModFix/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2"/>
          <p:cNvSpPr txBox="1"/>
          <p:nvPr/>
        </p:nvSpPr>
        <p:spPr>
          <a:xfrm>
            <a:off x="9141619" y="6345238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October 31, 2023</a:t>
            </a:r>
            <a:endParaRPr sz="900" b="0" i="0" u="none" strike="noStrike" cap="none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2"/>
          <p:cNvSpPr txBox="1"/>
          <p:nvPr/>
        </p:nvSpPr>
        <p:spPr>
          <a:xfrm>
            <a:off x="11652517" y="6345238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pic with outline">
  <p:cSld name="1 pic with outlin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1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3" name="Google Shape;133;p21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4" name="Google Shape;134;p21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1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1"/>
          <p:cNvSpPr>
            <a:spLocks noGrp="1"/>
          </p:cNvSpPr>
          <p:nvPr>
            <p:ph type="pic" idx="2"/>
          </p:nvPr>
        </p:nvSpPr>
        <p:spPr>
          <a:xfrm>
            <a:off x="5304389" y="1308100"/>
            <a:ext cx="6884436" cy="5549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37" name="Google Shape;137;p21"/>
          <p:cNvSpPr txBox="1">
            <a:spLocks noGrp="1"/>
          </p:cNvSpPr>
          <p:nvPr>
            <p:ph type="body" idx="1"/>
          </p:nvPr>
        </p:nvSpPr>
        <p:spPr>
          <a:xfrm>
            <a:off x="374132" y="2292350"/>
            <a:ext cx="4801118" cy="387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3"/>
          </p:nvPr>
        </p:nvSpPr>
        <p:spPr>
          <a:xfrm>
            <a:off x="365665" y="1600200"/>
            <a:ext cx="4801118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ics with title">
  <p:cSld name="2 pics with titl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4" name="Google Shape;144;p22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22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2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22"/>
          <p:cNvSpPr>
            <a:spLocks noGrp="1"/>
          </p:cNvSpPr>
          <p:nvPr>
            <p:ph type="pic" idx="2"/>
          </p:nvPr>
        </p:nvSpPr>
        <p:spPr>
          <a:xfrm>
            <a:off x="365664" y="2413000"/>
            <a:ext cx="4875531" cy="3797044"/>
          </a:xfrm>
          <a:prstGeom prst="rect">
            <a:avLst/>
          </a:prstGeom>
          <a:solidFill>
            <a:srgbClr val="B3B3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2"/>
          <p:cNvSpPr>
            <a:spLocks noGrp="1"/>
          </p:cNvSpPr>
          <p:nvPr>
            <p:ph type="pic" idx="3"/>
          </p:nvPr>
        </p:nvSpPr>
        <p:spPr>
          <a:xfrm>
            <a:off x="5429254" y="2413000"/>
            <a:ext cx="6559544" cy="3797044"/>
          </a:xfrm>
          <a:prstGeom prst="rect">
            <a:avLst/>
          </a:prstGeom>
          <a:solidFill>
            <a:srgbClr val="B3B3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22"/>
          <p:cNvSpPr txBox="1">
            <a:spLocks noGrp="1"/>
          </p:cNvSpPr>
          <p:nvPr>
            <p:ph type="body" idx="1"/>
          </p:nvPr>
        </p:nvSpPr>
        <p:spPr>
          <a:xfrm>
            <a:off x="374131" y="1600200"/>
            <a:ext cx="1161466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lage">
  <p:cSld name="Collag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5" name="Google Shape;155;p23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p23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3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3"/>
          <p:cNvSpPr>
            <a:spLocks noGrp="1"/>
          </p:cNvSpPr>
          <p:nvPr>
            <p:ph type="pic" idx="2"/>
          </p:nvPr>
        </p:nvSpPr>
        <p:spPr>
          <a:xfrm>
            <a:off x="1873250" y="1666773"/>
            <a:ext cx="1371600" cy="2202040"/>
          </a:xfrm>
          <a:prstGeom prst="rect">
            <a:avLst/>
          </a:prstGeom>
          <a:solidFill>
            <a:srgbClr val="C9C9C9"/>
          </a:solidFill>
          <a:ln>
            <a:noFill/>
          </a:ln>
        </p:spPr>
      </p:sp>
      <p:sp>
        <p:nvSpPr>
          <p:cNvPr id="159" name="Google Shape;159;p23"/>
          <p:cNvSpPr>
            <a:spLocks noGrp="1"/>
          </p:cNvSpPr>
          <p:nvPr>
            <p:ph type="pic" idx="3"/>
          </p:nvPr>
        </p:nvSpPr>
        <p:spPr>
          <a:xfrm>
            <a:off x="3349604" y="1666773"/>
            <a:ext cx="1371600" cy="2202040"/>
          </a:xfrm>
          <a:prstGeom prst="rect">
            <a:avLst/>
          </a:prstGeom>
          <a:solidFill>
            <a:srgbClr val="C9C9C9"/>
          </a:solidFill>
          <a:ln>
            <a:noFill/>
          </a:ln>
        </p:spPr>
      </p:sp>
      <p:sp>
        <p:nvSpPr>
          <p:cNvPr id="160" name="Google Shape;160;p23"/>
          <p:cNvSpPr>
            <a:spLocks noGrp="1"/>
          </p:cNvSpPr>
          <p:nvPr>
            <p:ph type="pic" idx="4"/>
          </p:nvPr>
        </p:nvSpPr>
        <p:spPr>
          <a:xfrm>
            <a:off x="396896" y="3938408"/>
            <a:ext cx="2103120" cy="2202040"/>
          </a:xfrm>
          <a:prstGeom prst="rect">
            <a:avLst/>
          </a:prstGeom>
          <a:solidFill>
            <a:srgbClr val="C9C9C9"/>
          </a:solidFill>
          <a:ln>
            <a:noFill/>
          </a:ln>
        </p:spPr>
      </p:sp>
      <p:sp>
        <p:nvSpPr>
          <p:cNvPr id="161" name="Google Shape;161;p23"/>
          <p:cNvSpPr>
            <a:spLocks noGrp="1"/>
          </p:cNvSpPr>
          <p:nvPr>
            <p:ph type="pic" idx="5"/>
          </p:nvPr>
        </p:nvSpPr>
        <p:spPr>
          <a:xfrm>
            <a:off x="396896" y="1666773"/>
            <a:ext cx="1371600" cy="2202040"/>
          </a:xfrm>
          <a:prstGeom prst="rect">
            <a:avLst/>
          </a:prstGeom>
          <a:solidFill>
            <a:srgbClr val="C9C9C9"/>
          </a:solidFill>
          <a:ln>
            <a:noFill/>
          </a:ln>
        </p:spPr>
      </p:sp>
      <p:sp>
        <p:nvSpPr>
          <p:cNvPr id="162" name="Google Shape;162;p23"/>
          <p:cNvSpPr>
            <a:spLocks noGrp="1"/>
          </p:cNvSpPr>
          <p:nvPr>
            <p:ph type="pic" idx="6"/>
          </p:nvPr>
        </p:nvSpPr>
        <p:spPr>
          <a:xfrm>
            <a:off x="2618084" y="3938408"/>
            <a:ext cx="2103120" cy="2202040"/>
          </a:xfrm>
          <a:prstGeom prst="rect">
            <a:avLst/>
          </a:prstGeom>
          <a:solidFill>
            <a:srgbClr val="C9C9C9"/>
          </a:solidFill>
          <a:ln>
            <a:noFill/>
          </a:ln>
        </p:spPr>
      </p:sp>
      <p:sp>
        <p:nvSpPr>
          <p:cNvPr id="163" name="Google Shape;163;p23"/>
          <p:cNvSpPr txBox="1">
            <a:spLocks noGrp="1"/>
          </p:cNvSpPr>
          <p:nvPr>
            <p:ph type="body" idx="1"/>
          </p:nvPr>
        </p:nvSpPr>
        <p:spPr>
          <a:xfrm>
            <a:off x="4959190" y="1666773"/>
            <a:ext cx="6881129" cy="63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body" idx="7"/>
          </p:nvPr>
        </p:nvSpPr>
        <p:spPr>
          <a:xfrm>
            <a:off x="4959355" y="2357805"/>
            <a:ext cx="6880312" cy="387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ondary">
  <p:cSld name="3_Secondar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0" name="Google Shape;170;p24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24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4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4"/>
          <p:cNvSpPr>
            <a:spLocks noGrp="1"/>
          </p:cNvSpPr>
          <p:nvPr>
            <p:ph type="pic" idx="2"/>
          </p:nvPr>
        </p:nvSpPr>
        <p:spPr>
          <a:xfrm>
            <a:off x="365665" y="3265000"/>
            <a:ext cx="11457496" cy="276999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4"/>
          <p:cNvSpPr txBox="1">
            <a:spLocks noGrp="1"/>
          </p:cNvSpPr>
          <p:nvPr>
            <p:ph type="body" idx="1"/>
          </p:nvPr>
        </p:nvSpPr>
        <p:spPr>
          <a:xfrm>
            <a:off x="365665" y="5486400"/>
            <a:ext cx="1145749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ondary">
  <p:cSld name="4_Secondary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81" name="Google Shape;181;p25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2" name="Google Shape;182;p25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5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ondary">
  <p:cSld name="1_Secondar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8" name="Google Shape;38;p13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13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3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6167546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*Columns-TWO">
  <p:cSld name="*Columns-TWO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body" idx="1"/>
          </p:nvPr>
        </p:nvSpPr>
        <p:spPr>
          <a:xfrm>
            <a:off x="609443" y="1373717"/>
            <a:ext cx="11160961" cy="49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66"/>
              <a:buFont typeface="Arial"/>
              <a:buNone/>
              <a:defRPr sz="2666" b="1">
                <a:solidFill>
                  <a:srgbClr val="0065A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2"/>
          </p:nvPr>
        </p:nvSpPr>
        <p:spPr>
          <a:xfrm>
            <a:off x="609441" y="1904965"/>
            <a:ext cx="5363083" cy="442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1pPr>
            <a:lvl2pPr marL="914400" lvl="1" indent="-380936" algn="l">
              <a:spcBef>
                <a:spcPts val="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3pPr>
            <a:lvl4pPr marL="1828800" lvl="3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4pPr>
            <a:lvl5pPr marL="2286000" lvl="4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3"/>
          </p:nvPr>
        </p:nvSpPr>
        <p:spPr>
          <a:xfrm>
            <a:off x="6265819" y="1890677"/>
            <a:ext cx="5363083" cy="4422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1pPr>
            <a:lvl2pPr marL="914400" lvl="1" indent="-380936" algn="l">
              <a:spcBef>
                <a:spcPts val="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2pPr>
            <a:lvl3pPr marL="1371600" lvl="2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3pPr>
            <a:lvl4pPr marL="1828800" lvl="3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4pPr>
            <a:lvl5pPr marL="2286000" lvl="4" indent="-380936" algn="l">
              <a:spcBef>
                <a:spcPts val="480"/>
              </a:spcBef>
              <a:spcAft>
                <a:spcPts val="0"/>
              </a:spcAft>
              <a:buSzPts val="2399"/>
              <a:buFont typeface="Arial"/>
              <a:buChar char="•"/>
              <a:defRPr sz="2399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6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ondary">
  <p:cSld name="Secondar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4" name="Google Shape;54;p15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15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5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11680609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6"/>
          <p:cNvSpPr txBox="1">
            <a:spLocks noGrp="1"/>
          </p:cNvSpPr>
          <p:nvPr>
            <p:ph type="ctrTitle"/>
          </p:nvPr>
        </p:nvSpPr>
        <p:spPr>
          <a:xfrm>
            <a:off x="0" y="2049401"/>
            <a:ext cx="121888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4400"/>
              <a:buFont typeface="Arial"/>
              <a:buNone/>
              <a:defRPr sz="4400" b="1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cap="none">
                <a:solidFill>
                  <a:srgbClr val="194173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rgbClr val="8B8B8B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8B8B8B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194173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3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>
                <a:solidFill>
                  <a:srgbClr val="194173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7" name="Google Shape;67;p16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8" name="Google Shape;6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65" y="17665"/>
            <a:ext cx="12210645" cy="685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6"/>
          <p:cNvPicPr preferRelativeResize="0"/>
          <p:nvPr/>
        </p:nvPicPr>
        <p:blipFill rotWithShape="1">
          <a:blip r:embed="rId5">
            <a:alphaModFix/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11804917" y="65087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9141619" y="6345238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October 31, 2023</a:t>
            </a:r>
            <a:endParaRPr sz="900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6"/>
          <p:cNvSpPr txBox="1"/>
          <p:nvPr/>
        </p:nvSpPr>
        <p:spPr>
          <a:xfrm>
            <a:off x="11652517" y="6345238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>
              <a:solidFill>
                <a:srgbClr val="70727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" name="Google Shape;74;p16"/>
          <p:cNvCxnSpPr/>
          <p:nvPr/>
        </p:nvCxnSpPr>
        <p:spPr>
          <a:xfrm>
            <a:off x="11466686" y="6443862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5" name="Google Shape;75;p16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707276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ctrTitle"/>
          </p:nvPr>
        </p:nvSpPr>
        <p:spPr>
          <a:xfrm>
            <a:off x="0" y="2684436"/>
            <a:ext cx="12188825" cy="1546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3200"/>
              <a:buFont typeface="Arial"/>
              <a:buNone/>
              <a:defRPr sz="3200" b="1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1"/>
          </p:nvPr>
        </p:nvSpPr>
        <p:spPr>
          <a:xfrm>
            <a:off x="365665" y="4335401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  <a:defRPr cap="none">
                <a:solidFill>
                  <a:srgbClr val="194173"/>
                </a:solidFill>
              </a:defRPr>
            </a:lvl1pPr>
            <a:lvl2pPr lvl="1" algn="ctr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>
                <a:solidFill>
                  <a:srgbClr val="8B8B8B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>
                <a:solidFill>
                  <a:srgbClr val="8B8B8B"/>
                </a:solidFill>
              </a:defRPr>
            </a:lvl3pPr>
            <a:lvl4pPr lvl="3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4pPr>
            <a:lvl5pPr lvl="4" algn="ctr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>
                <a:solidFill>
                  <a:srgbClr val="8B8B8B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B8B8B"/>
              </a:buClr>
              <a:buSzPts val="2000"/>
              <a:buNone/>
              <a:defRPr>
                <a:solidFill>
                  <a:srgbClr val="8B8B8B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2"/>
          </p:nvPr>
        </p:nvSpPr>
        <p:spPr>
          <a:xfrm>
            <a:off x="365665" y="4792601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rgbClr val="194173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ondary">
  <p:cSld name="2_Secondar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6" name="Google Shape;86;p18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7" name="Google Shape;87;p18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8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12964280" y="3064388"/>
            <a:ext cx="18473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>
            <a:spLocks noGrp="1"/>
          </p:cNvSpPr>
          <p:nvPr>
            <p:ph type="body" idx="1"/>
          </p:nvPr>
        </p:nvSpPr>
        <p:spPr>
          <a:xfrm>
            <a:off x="374131" y="2292350"/>
            <a:ext cx="5484971" cy="3879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 sz="14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2"/>
          </p:nvPr>
        </p:nvSpPr>
        <p:spPr>
          <a:xfrm>
            <a:off x="6346231" y="1601318"/>
            <a:ext cx="5494088" cy="638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3"/>
          </p:nvPr>
        </p:nvSpPr>
        <p:spPr>
          <a:xfrm>
            <a:off x="374131" y="1600200"/>
            <a:ext cx="548497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  <a:defRPr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4"/>
          </p:nvPr>
        </p:nvSpPr>
        <p:spPr>
          <a:xfrm>
            <a:off x="6346231" y="2292350"/>
            <a:ext cx="5493436" cy="3879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ics with captions">
  <p:cSld name="6 Pics with captio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9" name="Google Shape;99;p19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0" name="Google Shape;100;p19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>
            <a:spLocks noGrp="1"/>
          </p:cNvSpPr>
          <p:nvPr>
            <p:ph type="pic" idx="2"/>
          </p:nvPr>
        </p:nvSpPr>
        <p:spPr>
          <a:xfrm>
            <a:off x="992965" y="1520444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992965" y="2971800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>
            <a:spLocks noGrp="1"/>
          </p:cNvSpPr>
          <p:nvPr>
            <p:ph type="pic" idx="3"/>
          </p:nvPr>
        </p:nvSpPr>
        <p:spPr>
          <a:xfrm>
            <a:off x="4498165" y="1529867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5" name="Google Shape;105;p19"/>
          <p:cNvSpPr txBox="1">
            <a:spLocks noGrp="1"/>
          </p:cNvSpPr>
          <p:nvPr>
            <p:ph type="body" idx="4"/>
          </p:nvPr>
        </p:nvSpPr>
        <p:spPr>
          <a:xfrm>
            <a:off x="4498165" y="298122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>
            <a:spLocks noGrp="1"/>
          </p:cNvSpPr>
          <p:nvPr>
            <p:ph type="pic" idx="5"/>
          </p:nvPr>
        </p:nvSpPr>
        <p:spPr>
          <a:xfrm>
            <a:off x="8003365" y="1529867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7" name="Google Shape;107;p19"/>
          <p:cNvSpPr txBox="1">
            <a:spLocks noGrp="1"/>
          </p:cNvSpPr>
          <p:nvPr>
            <p:ph type="body" idx="6"/>
          </p:nvPr>
        </p:nvSpPr>
        <p:spPr>
          <a:xfrm>
            <a:off x="8003365" y="298122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>
            <a:spLocks noGrp="1"/>
          </p:cNvSpPr>
          <p:nvPr>
            <p:ph type="pic" idx="7"/>
          </p:nvPr>
        </p:nvSpPr>
        <p:spPr>
          <a:xfrm>
            <a:off x="992965" y="3892384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9" name="Google Shape;109;p19"/>
          <p:cNvSpPr txBox="1">
            <a:spLocks noGrp="1"/>
          </p:cNvSpPr>
          <p:nvPr>
            <p:ph type="body" idx="8"/>
          </p:nvPr>
        </p:nvSpPr>
        <p:spPr>
          <a:xfrm>
            <a:off x="992965" y="5343740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>
            <a:spLocks noGrp="1"/>
          </p:cNvSpPr>
          <p:nvPr>
            <p:ph type="pic" idx="9"/>
          </p:nvPr>
        </p:nvSpPr>
        <p:spPr>
          <a:xfrm>
            <a:off x="4498165" y="3901807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11" name="Google Shape;111;p19"/>
          <p:cNvSpPr txBox="1">
            <a:spLocks noGrp="1"/>
          </p:cNvSpPr>
          <p:nvPr>
            <p:ph type="body" idx="13"/>
          </p:nvPr>
        </p:nvSpPr>
        <p:spPr>
          <a:xfrm>
            <a:off x="4498165" y="535316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>
            <a:spLocks noGrp="1"/>
          </p:cNvSpPr>
          <p:nvPr>
            <p:ph type="pic" idx="14"/>
          </p:nvPr>
        </p:nvSpPr>
        <p:spPr>
          <a:xfrm>
            <a:off x="8003365" y="3901807"/>
            <a:ext cx="3204385" cy="2138657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13" name="Google Shape;113;p19"/>
          <p:cNvSpPr txBox="1">
            <a:spLocks noGrp="1"/>
          </p:cNvSpPr>
          <p:nvPr>
            <p:ph type="body" idx="15"/>
          </p:nvPr>
        </p:nvSpPr>
        <p:spPr>
          <a:xfrm>
            <a:off x="8003365" y="5353163"/>
            <a:ext cx="3204385" cy="69672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spcFirstLastPara="1" wrap="square" lIns="182875" tIns="182875" rIns="182875" bIns="182875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sz="15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s with Descriptions">
  <p:cSld name="3 Pics with Descriptio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  <a:defRPr sz="2500">
                <a:solidFill>
                  <a:srgbClr val="19417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l">
              <a:spcBef>
                <a:spcPts val="0"/>
              </a:spcBef>
              <a:buNone/>
              <a:defRPr sz="900" b="1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9" name="Google Shape;119;p20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20"/>
          <p:cNvSpPr/>
          <p:nvPr/>
        </p:nvSpPr>
        <p:spPr>
          <a:xfrm>
            <a:off x="127954" y="6210044"/>
            <a:ext cx="1584658" cy="516888"/>
          </a:xfrm>
          <a:prstGeom prst="rect">
            <a:avLst/>
          </a:prstGeom>
          <a:solidFill>
            <a:schemeClr val="lt2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0"/>
          <p:cNvSpPr/>
          <p:nvPr/>
        </p:nvSpPr>
        <p:spPr>
          <a:xfrm>
            <a:off x="5304389" y="-663677"/>
            <a:ext cx="15516374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2159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0"/>
          <p:cNvSpPr>
            <a:spLocks noGrp="1"/>
          </p:cNvSpPr>
          <p:nvPr>
            <p:ph type="pic" idx="2"/>
          </p:nvPr>
        </p:nvSpPr>
        <p:spPr>
          <a:xfrm>
            <a:off x="0" y="1371645"/>
            <a:ext cx="3931920" cy="2409590"/>
          </a:xfrm>
          <a:prstGeom prst="rect">
            <a:avLst/>
          </a:prstGeom>
          <a:solidFill>
            <a:srgbClr val="B3B3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0"/>
          <p:cNvSpPr>
            <a:spLocks noGrp="1"/>
          </p:cNvSpPr>
          <p:nvPr>
            <p:ph type="pic" idx="3"/>
          </p:nvPr>
        </p:nvSpPr>
        <p:spPr>
          <a:xfrm>
            <a:off x="4126741" y="1371645"/>
            <a:ext cx="3931920" cy="2409590"/>
          </a:xfrm>
          <a:prstGeom prst="rect">
            <a:avLst/>
          </a:prstGeom>
          <a:solidFill>
            <a:srgbClr val="B3B3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0"/>
          <p:cNvSpPr>
            <a:spLocks noGrp="1"/>
          </p:cNvSpPr>
          <p:nvPr>
            <p:ph type="pic" idx="4"/>
          </p:nvPr>
        </p:nvSpPr>
        <p:spPr>
          <a:xfrm>
            <a:off x="8253481" y="1371645"/>
            <a:ext cx="3931920" cy="2409590"/>
          </a:xfrm>
          <a:prstGeom prst="rect">
            <a:avLst/>
          </a:prstGeom>
          <a:solidFill>
            <a:srgbClr val="B3B3B3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0"/>
          <p:cNvSpPr txBox="1">
            <a:spLocks noGrp="1"/>
          </p:cNvSpPr>
          <p:nvPr>
            <p:ph type="body" idx="1"/>
          </p:nvPr>
        </p:nvSpPr>
        <p:spPr>
          <a:xfrm>
            <a:off x="0" y="3908425"/>
            <a:ext cx="3931919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body" idx="5"/>
          </p:nvPr>
        </p:nvSpPr>
        <p:spPr>
          <a:xfrm>
            <a:off x="4126741" y="3908425"/>
            <a:ext cx="3931919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6"/>
          </p:nvPr>
        </p:nvSpPr>
        <p:spPr>
          <a:xfrm>
            <a:off x="8256906" y="3908425"/>
            <a:ext cx="3931919" cy="2262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b="1">
                <a:solidFill>
                  <a:schemeClr val="accent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>
                <a:solidFill>
                  <a:schemeClr val="accent1"/>
                </a:solidFill>
              </a:defRPr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solidFill>
                  <a:schemeClr val="accent1"/>
                </a:solidFill>
              </a:defRPr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  <a:defRPr>
                <a:solidFill>
                  <a:schemeClr val="accen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1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600"/>
              <a:buFont typeface="Arial"/>
              <a:buNone/>
              <a:defRPr sz="2600" b="1" i="0" u="none" strike="noStrike" cap="none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1" i="0" u="none" strike="noStrike" cap="none">
                <a:solidFill>
                  <a:srgbClr val="70727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" name="Google Shape;15;p11"/>
          <p:cNvCxnSpPr/>
          <p:nvPr/>
        </p:nvCxnSpPr>
        <p:spPr>
          <a:xfrm>
            <a:off x="11466686" y="6454975"/>
            <a:ext cx="0" cy="182880"/>
          </a:xfrm>
          <a:prstGeom prst="straightConnector1">
            <a:avLst/>
          </a:prstGeom>
          <a:noFill/>
          <a:ln w="12700" cap="flat" cmpd="sng">
            <a:solidFill>
              <a:srgbClr val="70727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11"/>
          <p:cNvSpPr txBox="1">
            <a:spLocks noGrp="1"/>
          </p:cNvSpPr>
          <p:nvPr>
            <p:ph type="body" idx="1"/>
          </p:nvPr>
        </p:nvSpPr>
        <p:spPr>
          <a:xfrm>
            <a:off x="365665" y="1600200"/>
            <a:ext cx="114574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19417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194173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rgbClr val="19417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spcBef>
                <a:spcPts val="280"/>
              </a:spcBef>
              <a:spcAft>
                <a:spcPts val="0"/>
              </a:spcAft>
              <a:buClr>
                <a:srgbClr val="194173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2B2B2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7" name="Google Shape;17;p1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3497" y="0"/>
            <a:ext cx="12188825" cy="6856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039204" y="349880"/>
            <a:ext cx="201168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1"/>
          <p:cNvPicPr preferRelativeResize="0"/>
          <p:nvPr/>
        </p:nvPicPr>
        <p:blipFill rotWithShape="1">
          <a:blip r:embed="rId17">
            <a:alphaModFix/>
          </a:blip>
          <a:srcRect t="89931" r="86530"/>
          <a:stretch/>
        </p:blipFill>
        <p:spPr>
          <a:xfrm>
            <a:off x="86265" y="6183512"/>
            <a:ext cx="1641797" cy="69036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.gov/news/data/post/92627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"/>
          <p:cNvSpPr/>
          <p:nvPr/>
        </p:nvSpPr>
        <p:spPr>
          <a:xfrm>
            <a:off x="10360262" y="6356351"/>
            <a:ext cx="998128" cy="365125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"/>
          <p:cNvSpPr txBox="1"/>
          <p:nvPr/>
        </p:nvSpPr>
        <p:spPr>
          <a:xfrm>
            <a:off x="10124501" y="6401752"/>
            <a:ext cx="1233889" cy="27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November 2</a:t>
            </a:r>
            <a:r>
              <a:rPr lang="en-US" sz="900" b="0" i="0" u="none" strike="noStrike" cap="none" baseline="30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9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, 2023</a:t>
            </a:r>
            <a:endParaRPr/>
          </a:p>
        </p:txBody>
      </p:sp>
      <p:sp>
        <p:nvSpPr>
          <p:cNvPr id="191" name="Google Shape;191;p1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"/>
          <p:cNvSpPr txBox="1">
            <a:spLocks noGrp="1"/>
          </p:cNvSpPr>
          <p:nvPr>
            <p:ph type="ctrTitle"/>
          </p:nvPr>
        </p:nvSpPr>
        <p:spPr>
          <a:xfrm>
            <a:off x="-1" y="1499848"/>
            <a:ext cx="12188825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4400"/>
              <a:buFont typeface="Calibri"/>
              <a:buNone/>
            </a:pPr>
            <a:r>
              <a:rPr lang="en-US" b="0" i="0" u="none" strike="noStrike">
                <a:solidFill>
                  <a:srgbClr val="212121"/>
                </a:solidFill>
                <a:latin typeface="Calibri"/>
                <a:ea typeface="Calibri"/>
                <a:cs typeface="Calibri"/>
                <a:sym typeface="Calibri"/>
              </a:rPr>
              <a:t>Open Radar Science in SAIL</a:t>
            </a:r>
            <a:endParaRPr/>
          </a:p>
        </p:txBody>
      </p:sp>
      <p:sp>
        <p:nvSpPr>
          <p:cNvPr id="193" name="Google Shape;193;p1"/>
          <p:cNvSpPr txBox="1">
            <a:spLocks noGrp="1"/>
          </p:cNvSpPr>
          <p:nvPr>
            <p:ph type="subTitle" idx="1"/>
          </p:nvPr>
        </p:nvSpPr>
        <p:spPr>
          <a:xfrm>
            <a:off x="365665" y="3744763"/>
            <a:ext cx="11457496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/>
              <a:t>JOE O’BRIEN</a:t>
            </a:r>
            <a:r>
              <a:rPr lang="en-US" baseline="30000"/>
              <a:t>1</a:t>
            </a:r>
            <a:r>
              <a:rPr lang="en-US"/>
              <a:t>, MAX GROVER</a:t>
            </a:r>
            <a:r>
              <a:rPr lang="en-US" baseline="30000"/>
              <a:t>1</a:t>
            </a:r>
            <a:r>
              <a:rPr lang="en-US"/>
              <a:t>, ROBERT JACKSON</a:t>
            </a:r>
            <a:r>
              <a:rPr lang="en-US" baseline="30000"/>
              <a:t>1</a:t>
            </a:r>
            <a:r>
              <a:rPr lang="en-US"/>
              <a:t>, ZACH SHERMAN</a:t>
            </a:r>
            <a:r>
              <a:rPr lang="en-US" baseline="30000"/>
              <a:t>1</a:t>
            </a:r>
            <a:r>
              <a:rPr lang="en-US"/>
              <a:t>, BHUPENDRA RAUT</a:t>
            </a:r>
            <a:r>
              <a:rPr lang="en-US" baseline="30000"/>
              <a:t>1,2</a:t>
            </a:r>
            <a:r>
              <a:rPr lang="en-US"/>
              <a:t>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/>
              <a:t>SCOTT COLLIS</a:t>
            </a:r>
            <a:r>
              <a:rPr lang="en-US" baseline="30000"/>
              <a:t>1</a:t>
            </a:r>
            <a:r>
              <a:rPr lang="en-US"/>
              <a:t>,  ADAM THEISEN</a:t>
            </a:r>
            <a:r>
              <a:rPr lang="en-US" baseline="30000"/>
              <a:t>1</a:t>
            </a:r>
            <a:r>
              <a:rPr lang="en-US"/>
              <a:t>, MATT TUFTEDAL</a:t>
            </a:r>
            <a:r>
              <a:rPr lang="en-US" baseline="30000"/>
              <a:t>1</a:t>
            </a:r>
            <a:r>
              <a:rPr lang="en-US"/>
              <a:t>, DAN FELDMAN</a:t>
            </a:r>
            <a:r>
              <a:rPr lang="en-US" baseline="30000"/>
              <a:t>3</a:t>
            </a:r>
            <a:r>
              <a:rPr lang="en-US"/>
              <a:t>, V CHANDRASEKAR</a:t>
            </a:r>
            <a:r>
              <a:rPr lang="en-US" baseline="30000"/>
              <a:t>4</a:t>
            </a:r>
            <a:endParaRPr/>
          </a:p>
        </p:txBody>
      </p:sp>
      <p:sp>
        <p:nvSpPr>
          <p:cNvPr id="194" name="Google Shape;194;p1"/>
          <p:cNvSpPr txBox="1">
            <a:spLocks noGrp="1"/>
          </p:cNvSpPr>
          <p:nvPr>
            <p:ph type="body" idx="2"/>
          </p:nvPr>
        </p:nvSpPr>
        <p:spPr>
          <a:xfrm>
            <a:off x="365663" y="4330861"/>
            <a:ext cx="11457496" cy="574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400" baseline="30000"/>
              <a:t>1</a:t>
            </a:r>
            <a:r>
              <a:rPr lang="en-US" sz="1400"/>
              <a:t>Argonne National Laboratory, Lemont, 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400" baseline="30000"/>
              <a:t>2</a:t>
            </a:r>
            <a:r>
              <a:rPr lang="en-US" sz="1400"/>
              <a:t>Northwestern-Argonne Institute of Science and Engineering, Northwestern University, Evanston, 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400" baseline="30000"/>
              <a:t>3</a:t>
            </a:r>
            <a:r>
              <a:rPr lang="en-US" sz="1400"/>
              <a:t>Lawrence Berkeley National Laboratory, Berkeley, 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rPr lang="en-US" sz="1400" baseline="30000"/>
              <a:t>4</a:t>
            </a:r>
            <a:r>
              <a:rPr lang="en-US" sz="1400"/>
              <a:t>Colorado State University, Fort Collins, CO</a:t>
            </a:r>
            <a:endParaRPr/>
          </a:p>
        </p:txBody>
      </p:sp>
      <p:sp>
        <p:nvSpPr>
          <p:cNvPr id="195" name="Google Shape;195;p1"/>
          <p:cNvSpPr txBox="1">
            <a:spLocks noGrp="1"/>
          </p:cNvSpPr>
          <p:nvPr>
            <p:ph type="body" idx="3"/>
          </p:nvPr>
        </p:nvSpPr>
        <p:spPr>
          <a:xfrm>
            <a:off x="365665" y="5075278"/>
            <a:ext cx="11457496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rPr lang="en-US"/>
              <a:t>2023 SPLASH/SAIL/SOS Combined Meeting, Boulder, CO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0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br>
              <a:rPr lang="en-US"/>
            </a:br>
            <a:r>
              <a:rPr lang="en-US"/>
              <a:t>Open Science in the Rockies (Continued)</a:t>
            </a:r>
            <a:endParaRPr/>
          </a:p>
        </p:txBody>
      </p:sp>
      <p:sp>
        <p:nvSpPr>
          <p:cNvPr id="293" name="Google Shape;293;p10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2nd, 2023</a:t>
            </a:r>
            <a:endParaRPr/>
          </a:p>
        </p:txBody>
      </p:sp>
      <p:sp>
        <p:nvSpPr>
          <p:cNvPr id="294" name="Google Shape;294;p10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95" name="Google Shape;295;p10"/>
          <p:cNvSpPr txBox="1"/>
          <p:nvPr/>
        </p:nvSpPr>
        <p:spPr>
          <a:xfrm>
            <a:off x="365665" y="1600198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320040" marR="0" lvl="0" indent="-32004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6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Seasonal Classification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Creation of Epochs to determine surface precipitation type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Would appreciate input for any scientifically interesting cases and why</a:t>
            </a:r>
            <a:endParaRPr/>
          </a:p>
          <a:p>
            <a:pPr marL="1143000" marR="0" lvl="2" indent="-228600" algn="l" rtl="0">
              <a:spcBef>
                <a:spcPts val="37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/>
          </a:p>
          <a:p>
            <a:pPr marL="1581912" marR="0" lvl="3" indent="-210311" algn="l" rtl="0">
              <a:spcBef>
                <a:spcPts val="333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22 Dec 2022 Blowing Snow Event</a:t>
            </a:r>
            <a:endParaRPr/>
          </a:p>
          <a:p>
            <a:pPr marL="742950" marR="0" lvl="1" indent="-285750" algn="l" rtl="0">
              <a:spcBef>
                <a:spcPts val="407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Crowd-sourcing this information will help create `analysis ready` periods for students and researchers new to the SAIL (SPLASH/SOS) datasets</a:t>
            </a:r>
            <a:endParaRPr sz="20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202565" algn="l" rtl="0">
              <a:spcBef>
                <a:spcPts val="37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None/>
            </a:pPr>
            <a:endParaRPr sz="20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20040" marR="0" lvl="0" indent="-320040" algn="l" rtl="0">
              <a:spcBef>
                <a:spcPts val="370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Open Science Jupyter Notebooks</a:t>
            </a:r>
            <a:endParaRPr/>
          </a:p>
          <a:p>
            <a:pPr marL="742950" marR="0" lvl="1" indent="-285750" algn="l" rtl="0">
              <a:spcBef>
                <a:spcPts val="333"/>
              </a:spcBef>
              <a:spcAft>
                <a:spcPts val="0"/>
              </a:spcAft>
              <a:buClr>
                <a:srgbClr val="194173"/>
              </a:buClr>
              <a:buSzPct val="100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Workflow or Case examples appreciated!</a:t>
            </a:r>
            <a:endParaRPr/>
          </a:p>
        </p:txBody>
      </p:sp>
      <p:pic>
        <p:nvPicPr>
          <p:cNvPr id="296" name="Google Shape;29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4411" y="1600198"/>
            <a:ext cx="5977771" cy="355569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0"/>
          <p:cNvSpPr txBox="1"/>
          <p:nvPr/>
        </p:nvSpPr>
        <p:spPr>
          <a:xfrm>
            <a:off x="6094411" y="5356012"/>
            <a:ext cx="724016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https://arm-development.github.io/sail-xprecip-radar/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OUR ROLE IN SAIL</a:t>
            </a:r>
            <a:endParaRPr/>
          </a:p>
        </p:txBody>
      </p:sp>
      <p:sp>
        <p:nvSpPr>
          <p:cNvPr id="202" name="Google Shape;202;p2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03" name="Google Shape;203;p2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04" name="Google Shape;204;p2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320040" lvl="0" indent="-32004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b="1"/>
              <a:t>Creation of Open-Source Material for collaborative research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Py-ART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xradar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ACT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Jupyter Notebooks</a:t>
            </a:r>
            <a:endParaRPr/>
          </a:p>
          <a:p>
            <a:pPr marL="320040" lvl="0" indent="-320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b="1"/>
              <a:t>Creation of Value Added Products (VAP) for Quantitative Precipitation Estimates (QPE)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CMAC: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Corrective Moments to Antenna Coordinates 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SQUIRE: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Surface Quantitative Precipitation Estimate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RadCLss</a:t>
            </a:r>
            <a:endParaRPr/>
          </a:p>
          <a:p>
            <a:pPr marL="1143000" lvl="2" indent="-228600" algn="l" rtl="0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/>
              <a:t>Extracted Radar Columns and In-situ Sensors</a:t>
            </a:r>
            <a:endParaRPr/>
          </a:p>
        </p:txBody>
      </p:sp>
      <p:sp>
        <p:nvSpPr>
          <p:cNvPr id="205" name="Google Shape;205;p2"/>
          <p:cNvSpPr txBox="1">
            <a:spLocks noGrp="1"/>
          </p:cNvSpPr>
          <p:nvPr>
            <p:ph type="body" idx="2"/>
          </p:nvPr>
        </p:nvSpPr>
        <p:spPr>
          <a:xfrm>
            <a:off x="6167546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20040" lvl="0" indent="-19304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i="1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i="1"/>
          </a:p>
          <a:p>
            <a:pPr marL="320040" lvl="0" indent="-320040" algn="l" rtl="0">
              <a:spcBef>
                <a:spcPts val="28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1400" i="1"/>
              <a:t>guccamweathermainS2</a:t>
            </a:r>
            <a:r>
              <a:rPr lang="en-US" sz="1400"/>
              <a:t> GIF: provided by Dan Feldman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</p:txBody>
      </p:sp>
      <p:pic>
        <p:nvPicPr>
          <p:cNvPr id="206" name="Google Shape;2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7546" y="1623985"/>
            <a:ext cx="5491467" cy="3093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13" name="Google Shape;213;p3"/>
          <p:cNvSpPr txBox="1">
            <a:spLocks noGrp="1"/>
          </p:cNvSpPr>
          <p:nvPr>
            <p:ph type="body" idx="1"/>
          </p:nvPr>
        </p:nvSpPr>
        <p:spPr>
          <a:xfrm>
            <a:off x="626778" y="697339"/>
            <a:ext cx="11160961" cy="49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r>
              <a:rPr lang="en-US">
                <a:solidFill>
                  <a:srgbClr val="194173"/>
                </a:solidFill>
              </a:rPr>
              <a:t>Py-ART (https://arm-doe.github.io/pyart/)</a:t>
            </a:r>
            <a:endParaRPr/>
          </a:p>
        </p:txBody>
      </p:sp>
      <p:sp>
        <p:nvSpPr>
          <p:cNvPr id="214" name="Google Shape;214;p3"/>
          <p:cNvSpPr txBox="1">
            <a:spLocks noGrp="1"/>
          </p:cNvSpPr>
          <p:nvPr>
            <p:ph type="title"/>
          </p:nvPr>
        </p:nvSpPr>
        <p:spPr>
          <a:xfrm>
            <a:off x="626779" y="-143309"/>
            <a:ext cx="11160961" cy="828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600"/>
              <a:buFont typeface="Arial"/>
              <a:buNone/>
            </a:pPr>
            <a:r>
              <a:rPr lang="en-US"/>
              <a:t>Python ARM Radar Toolkit</a:t>
            </a:r>
            <a:endParaRPr/>
          </a:p>
        </p:txBody>
      </p:sp>
      <p:sp>
        <p:nvSpPr>
          <p:cNvPr id="215" name="Google Shape;215;p3"/>
          <p:cNvSpPr txBox="1">
            <a:spLocks noGrp="1"/>
          </p:cNvSpPr>
          <p:nvPr>
            <p:ph type="body" idx="2"/>
          </p:nvPr>
        </p:nvSpPr>
        <p:spPr>
          <a:xfrm>
            <a:off x="905620" y="1381943"/>
            <a:ext cx="5097661" cy="402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60900" anchor="t" anchorCtr="0">
            <a:noAutofit/>
          </a:bodyPr>
          <a:lstStyle/>
          <a:p>
            <a:pPr marL="230657" lvl="0" indent="-230657" algn="l" rtl="0">
              <a:spcBef>
                <a:spcPts val="8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●"/>
            </a:pPr>
            <a:r>
              <a:rPr lang="en-US">
                <a:solidFill>
                  <a:srgbClr val="194173"/>
                </a:solidFill>
              </a:rPr>
              <a:t>Py-ART created a way of representing radar data in the Python programming language that mirrors the CF-Radial standard.</a:t>
            </a:r>
            <a:endParaRPr/>
          </a:p>
          <a:p>
            <a:pPr marL="230657" lvl="0" indent="-230657" algn="l" rtl="0">
              <a:spcBef>
                <a:spcPts val="46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Noto Sans Symbols"/>
              <a:buChar char="●"/>
            </a:pPr>
            <a:r>
              <a:rPr lang="en-US">
                <a:solidFill>
                  <a:srgbClr val="194173"/>
                </a:solidFill>
              </a:rPr>
              <a:t>Py-ART’s central core is a data model for gated data with pointing information. </a:t>
            </a:r>
            <a:endParaRPr>
              <a:solidFill>
                <a:srgbClr val="194173"/>
              </a:solidFill>
            </a:endParaRPr>
          </a:p>
          <a:p>
            <a:pPr marL="230657" lvl="0" indent="-230657" algn="l" rtl="0">
              <a:spcBef>
                <a:spcPts val="8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●"/>
            </a:pPr>
            <a:r>
              <a:rPr lang="en-US">
                <a:solidFill>
                  <a:srgbClr val="194173"/>
                </a:solidFill>
              </a:rPr>
              <a:t>Py-ART has a cloud functions to correct, retrieve and grid radar data.</a:t>
            </a:r>
            <a:endParaRPr>
              <a:solidFill>
                <a:srgbClr val="194173"/>
              </a:solidFill>
            </a:endParaRPr>
          </a:p>
          <a:p>
            <a:pPr marL="230657" lvl="0" indent="-230657" algn="l" rtl="0">
              <a:spcBef>
                <a:spcPts val="800"/>
              </a:spcBef>
              <a:spcAft>
                <a:spcPts val="0"/>
              </a:spcAft>
              <a:buClr>
                <a:srgbClr val="232425"/>
              </a:buClr>
              <a:buSzPts val="1800"/>
              <a:buFont typeface="Arial"/>
              <a:buChar char="●"/>
            </a:pPr>
            <a:r>
              <a:rPr lang="en-US">
                <a:solidFill>
                  <a:srgbClr val="194173"/>
                </a:solidFill>
              </a:rPr>
              <a:t>There is now a </a:t>
            </a:r>
            <a:r>
              <a:rPr lang="en-US" b="1">
                <a:solidFill>
                  <a:srgbClr val="194173"/>
                </a:solidFill>
              </a:rPr>
              <a:t>rich ecosystem</a:t>
            </a:r>
            <a:r>
              <a:rPr lang="en-US">
                <a:solidFill>
                  <a:srgbClr val="194173"/>
                </a:solidFill>
              </a:rPr>
              <a:t> of packages that interact: CMAC, Py-DDA, CSU tools… etc.. </a:t>
            </a:r>
            <a:endParaRPr>
              <a:solidFill>
                <a:srgbClr val="194173"/>
              </a:solidFill>
            </a:endParaRPr>
          </a:p>
        </p:txBody>
      </p:sp>
      <p:pic>
        <p:nvPicPr>
          <p:cNvPr id="216" name="Google Shape;2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7260" y="1405775"/>
            <a:ext cx="5981565" cy="4753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6108" y="56540"/>
            <a:ext cx="1152301" cy="115230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"/>
          <p:cNvSpPr txBox="1"/>
          <p:nvPr/>
        </p:nvSpPr>
        <p:spPr>
          <a:xfrm>
            <a:off x="8758409" y="208562"/>
            <a:ext cx="1399143" cy="95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6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Documents and Examples</a:t>
            </a:r>
            <a:endParaRPr/>
          </a:p>
        </p:txBody>
      </p:sp>
      <p:sp>
        <p:nvSpPr>
          <p:cNvPr id="219" name="Google Shape;219;p3"/>
          <p:cNvSpPr txBox="1"/>
          <p:nvPr/>
        </p:nvSpPr>
        <p:spPr>
          <a:xfrm>
            <a:off x="9457980" y="6417346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November 2</a:t>
            </a:r>
            <a:r>
              <a:rPr lang="en-US" sz="900" baseline="30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9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,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Xradar – Xarray Data Model for Weather Radar</a:t>
            </a:r>
            <a:br>
              <a:rPr lang="en-US"/>
            </a:br>
            <a:r>
              <a:rPr lang="en-US"/>
              <a:t>(https://github.com/openradar/xradar)</a:t>
            </a: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226" name="Google Shape;226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318612" y="1382095"/>
            <a:ext cx="8128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 txBox="1"/>
          <p:nvPr/>
        </p:nvSpPr>
        <p:spPr>
          <a:xfrm>
            <a:off x="3046164" y="3206430"/>
            <a:ext cx="609232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5448" y="91483"/>
            <a:ext cx="1088049" cy="1088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"/>
          <p:cNvSpPr txBox="1"/>
          <p:nvPr/>
        </p:nvSpPr>
        <p:spPr>
          <a:xfrm>
            <a:off x="9013497" y="158645"/>
            <a:ext cx="122117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Documents and Examples</a:t>
            </a:r>
            <a:endParaRPr/>
          </a:p>
        </p:txBody>
      </p:sp>
      <p:pic>
        <p:nvPicPr>
          <p:cNvPr id="230" name="Google Shape;23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665" y="1701970"/>
            <a:ext cx="4217491" cy="393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4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Atmospheric Community Toolkit (ACT)</a:t>
            </a:r>
            <a:br>
              <a:rPr lang="en-US"/>
            </a:br>
            <a:r>
              <a:rPr lang="en-US"/>
              <a:t>(https://github.com/ARM-DOE/ACT)</a:t>
            </a:r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240" name="Google Shape;240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890622" y="1407986"/>
            <a:ext cx="4298203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2175" b="32529"/>
          <a:stretch/>
        </p:blipFill>
        <p:spPr>
          <a:xfrm>
            <a:off x="4353459" y="1407964"/>
            <a:ext cx="3914100" cy="440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9903" y="0"/>
            <a:ext cx="1207593" cy="120759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 txBox="1"/>
          <p:nvPr/>
        </p:nvSpPr>
        <p:spPr>
          <a:xfrm>
            <a:off x="8270953" y="158646"/>
            <a:ext cx="1399143" cy="953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66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Documents and Examples</a:t>
            </a:r>
            <a:endParaRPr/>
          </a:p>
        </p:txBody>
      </p:sp>
      <p:sp>
        <p:nvSpPr>
          <p:cNvPr id="244" name="Google Shape;244;p5"/>
          <p:cNvSpPr txBox="1"/>
          <p:nvPr/>
        </p:nvSpPr>
        <p:spPr>
          <a:xfrm>
            <a:off x="77125" y="1531350"/>
            <a:ext cx="4348200" cy="48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400"/>
              <a:buFont typeface="Arial"/>
              <a:buChar char="•"/>
            </a:pPr>
            <a:r>
              <a:rPr lang="en-US" sz="2400" b="0" i="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 an open source Python toolkit for working with atmospheric time-series datasets of varying dimensions.</a:t>
            </a:r>
            <a:endParaRPr/>
          </a:p>
          <a:p>
            <a:pPr marL="952393" marR="0" lvl="1" indent="-34290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Also based on Xarray!</a:t>
            </a:r>
            <a:endParaRPr sz="2400" b="0" i="0">
              <a:solidFill>
                <a:srgbClr val="182B5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82B55"/>
              </a:buClr>
              <a:buSzPts val="2400"/>
              <a:buFont typeface="Arial"/>
              <a:buChar char="•"/>
            </a:pPr>
            <a:r>
              <a:rPr lang="en-US" sz="2400" b="0" i="0">
                <a:solidFill>
                  <a:srgbClr val="182B55"/>
                </a:solidFill>
                <a:latin typeface="Arial"/>
                <a:ea typeface="Arial"/>
                <a:cs typeface="Arial"/>
                <a:sym typeface="Arial"/>
              </a:rPr>
              <a:t>is meant to have functions for every part of the scientific process; discovery, IO, quality control, corrections, retrievals, visualization, and analysis.</a:t>
            </a:r>
            <a:r>
              <a:rPr lang="en-US" sz="2400" b="0" i="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400">
              <a:solidFill>
                <a:srgbClr val="19417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"/>
          <p:cNvSpPr txBox="1"/>
          <p:nvPr/>
        </p:nvSpPr>
        <p:spPr>
          <a:xfrm>
            <a:off x="8267496" y="5294186"/>
            <a:ext cx="4009848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Open-Science in the Rockies (2022):</a:t>
            </a:r>
            <a:br>
              <a:rPr lang="en-US" sz="180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>
                <a:solidFill>
                  <a:srgbClr val="194173"/>
                </a:solidFill>
                <a:latin typeface="Arial"/>
                <a:ea typeface="Arial"/>
                <a:cs typeface="Arial"/>
                <a:sym typeface="Arial"/>
              </a:rPr>
              <a:t>https://github.com/ARM-Development/open-science-rockies-2022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9629316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Corrective Moments to Antenna Coordinates (CMAC) </a:t>
            </a:r>
            <a:endParaRPr/>
          </a:p>
        </p:txBody>
      </p:sp>
      <p:sp>
        <p:nvSpPr>
          <p:cNvPr id="252" name="Google Shape;252;p6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53" name="Google Shape;253;p6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254" name="Google Shape;254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505" r="5895"/>
          <a:stretch/>
        </p:blipFill>
        <p:spPr>
          <a:xfrm>
            <a:off x="7230658" y="1342538"/>
            <a:ext cx="3241582" cy="227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5372007" y="3612977"/>
            <a:ext cx="6958884" cy="248531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6"/>
          <p:cNvSpPr txBox="1"/>
          <p:nvPr/>
        </p:nvSpPr>
        <p:spPr>
          <a:xfrm>
            <a:off x="374131" y="1600199"/>
            <a:ext cx="5061295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●"/>
            </a:pPr>
            <a:r>
              <a:rPr lang="en-U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At its core is the identification of primary scatterers within a radar gate (i.e. gate ID)</a:t>
            </a:r>
            <a:endParaRPr/>
          </a:p>
          <a:p>
            <a:pPr marL="741362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Fuzzy Logic method based on polarimetric radar variables </a:t>
            </a:r>
            <a:endParaRPr/>
          </a:p>
          <a:p>
            <a:pPr marL="741362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Used to create tags for each gate that are used in downstream processing</a:t>
            </a:r>
            <a:endParaRPr/>
          </a:p>
          <a:p>
            <a:pPr marL="741362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18452" marR="0" lvl="0" indent="-318452" algn="l" rtl="0">
              <a:spcBef>
                <a:spcPts val="40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●"/>
            </a:pPr>
            <a:r>
              <a:rPr lang="en-US" sz="20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To estimate precipitation:</a:t>
            </a:r>
            <a:endParaRPr/>
          </a:p>
          <a:p>
            <a:pPr marL="741362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Empirical relationships of the equivalent radar reflectivity factor (Z</a:t>
            </a:r>
            <a:r>
              <a:rPr lang="en-US" sz="1800" b="0" i="0" u="none" strike="noStrike" cap="none" baseline="-25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) to liquid-equivalent snowfall rates (Ze = aS</a:t>
            </a:r>
            <a:r>
              <a:rPr lang="en-US" sz="1800" b="0" i="0" u="none" strike="noStrike" cap="none" baseline="30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US"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) are typically applied</a:t>
            </a:r>
            <a:endParaRPr/>
          </a:p>
          <a:p>
            <a:pPr marL="741362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1362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194173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7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Surface Quantitative Precipitation Estimation (SQUIRE)</a:t>
            </a:r>
            <a:endParaRPr/>
          </a:p>
        </p:txBody>
      </p:sp>
      <p:sp>
        <p:nvSpPr>
          <p:cNvPr id="262" name="Google Shape;262;p7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63" name="Google Shape;263;p7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20040" lvl="0" indent="-310515" algn="l" rtl="0"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CMAC radar product that is gridded to a cartesian grid</a:t>
            </a:r>
            <a:endParaRPr dirty="0"/>
          </a:p>
          <a:p>
            <a:pPr marL="742950" lvl="1" indent="-277177" algn="l" rtl="0">
              <a:spcBef>
                <a:spcPts val="36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Transformation of native radar antenna coordinates to cartesian coordinates</a:t>
            </a:r>
            <a:endParaRPr dirty="0"/>
          </a:p>
          <a:p>
            <a:pPr marL="742950" lvl="1" indent="-277177" algn="l" rtl="0">
              <a:spcBef>
                <a:spcPts val="36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Extraction of the lowest valid gate available for each grid cell </a:t>
            </a: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310515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250 m grid spacing</a:t>
            </a: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310515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dirty="0"/>
              <a:t>spatial domain of 20 km (x) x 20 km (y) x 5 km (z), all in units of distance from the radar.</a:t>
            </a: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310515" algn="ctr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b="1" u="sng" dirty="0">
                <a:solidFill>
                  <a:schemeClr val="hlink"/>
                </a:solidFill>
                <a:hlinkClick r:id="rId3"/>
              </a:rPr>
              <a:t>Jan – March 2022, Dec 2022 – March 2023 now available</a:t>
            </a:r>
            <a:endParaRPr lang="en-US" b="1" u="sng" dirty="0">
              <a:solidFill>
                <a:schemeClr val="hlink"/>
              </a:solidFill>
            </a:endParaRPr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ct val="100000"/>
              <a:buFont typeface="Arial"/>
              <a:buNone/>
            </a:pPr>
            <a:endParaRPr dirty="0"/>
          </a:p>
        </p:txBody>
      </p:sp>
      <p:pic>
        <p:nvPicPr>
          <p:cNvPr id="265" name="Google Shape;265;p7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l="3918" b="7835"/>
          <a:stretch/>
        </p:blipFill>
        <p:spPr>
          <a:xfrm>
            <a:off x="7246440" y="1254000"/>
            <a:ext cx="3912245" cy="2685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7"/>
          <p:cNvPicPr preferRelativeResize="0"/>
          <p:nvPr/>
        </p:nvPicPr>
        <p:blipFill rotWithShape="1">
          <a:blip r:embed="rId5">
            <a:alphaModFix/>
          </a:blip>
          <a:srcRect l="5177" t="1" r="8450" b="8575"/>
          <a:stretch/>
        </p:blipFill>
        <p:spPr>
          <a:xfrm>
            <a:off x="7362418" y="3721273"/>
            <a:ext cx="3912245" cy="2770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8"/>
          <p:cNvSpPr txBox="1">
            <a:spLocks noGrp="1"/>
          </p:cNvSpPr>
          <p:nvPr>
            <p:ph type="ftr" idx="11"/>
          </p:nvPr>
        </p:nvSpPr>
        <p:spPr>
          <a:xfrm>
            <a:off x="3656648" y="6356351"/>
            <a:ext cx="487553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8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Extracted Radar Columns and In-Situ Sensors (RadCLss)</a:t>
            </a:r>
            <a:endParaRPr/>
          </a:p>
        </p:txBody>
      </p:sp>
      <p:sp>
        <p:nvSpPr>
          <p:cNvPr id="273" name="Google Shape;273;p8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75" name="Google Shape;275;p8"/>
          <p:cNvSpPr txBox="1">
            <a:spLocks noGrp="1"/>
          </p:cNvSpPr>
          <p:nvPr>
            <p:ph type="body" idx="1"/>
          </p:nvPr>
        </p:nvSpPr>
        <p:spPr>
          <a:xfrm>
            <a:off x="374131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>
                <a:solidFill>
                  <a:srgbClr val="194173"/>
                </a:solidFill>
              </a:rPr>
              <a:t>Py-ART Utility: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>
                <a:solidFill>
                  <a:srgbClr val="194173"/>
                </a:solidFill>
              </a:rPr>
              <a:t>New:</a:t>
            </a:r>
            <a:r>
              <a:rPr lang="en-US" i="1">
                <a:solidFill>
                  <a:srgbClr val="194173"/>
                </a:solidFill>
              </a:rPr>
              <a:t> pyart.util.column_vertical_profile()</a:t>
            </a:r>
            <a:endParaRPr>
              <a:solidFill>
                <a:srgbClr val="194173"/>
              </a:solidFill>
            </a:endParaRPr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20040" lvl="0" indent="-320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To allow for direct comparison between radar estimated precipitation and observed precipitation at locations of interest.</a:t>
            </a:r>
            <a:endParaRPr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20040" lvl="0" indent="-320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Utilizing Py-ART and ACT:</a:t>
            </a:r>
            <a:endParaRPr/>
          </a:p>
          <a:p>
            <a:pPr marL="742950" lvl="1" indent="-2857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/>
              <a:t>In-situ sensors are collocated with the extracted radar column above the sites</a:t>
            </a:r>
            <a:endParaRPr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20040" lvl="0" indent="-320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/>
              <a:t>Winter 2022 Data Available by the Jan ‘24</a:t>
            </a:r>
            <a:endParaRPr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</p:txBody>
      </p:sp>
      <p:sp>
        <p:nvSpPr>
          <p:cNvPr id="276" name="Google Shape;276;p8"/>
          <p:cNvSpPr txBox="1">
            <a:spLocks noGrp="1"/>
          </p:cNvSpPr>
          <p:nvPr>
            <p:ph type="body" idx="2"/>
          </p:nvPr>
        </p:nvSpPr>
        <p:spPr>
          <a:xfrm>
            <a:off x="6167546" y="1600199"/>
            <a:ext cx="5484971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320040" lvl="0" indent="-193040" algn="l" rtl="0">
              <a:spcBef>
                <a:spcPts val="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</p:txBody>
      </p: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1619" y="1361065"/>
            <a:ext cx="3047205" cy="2799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l="5942" t="3417" r="13266" b="3436"/>
          <a:stretch/>
        </p:blipFill>
        <p:spPr>
          <a:xfrm>
            <a:off x="5601220" y="3429000"/>
            <a:ext cx="3688731" cy="283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9"/>
          <p:cNvSpPr txBox="1">
            <a:spLocks noGrp="1"/>
          </p:cNvSpPr>
          <p:nvPr>
            <p:ph type="title"/>
          </p:nvPr>
        </p:nvSpPr>
        <p:spPr>
          <a:xfrm>
            <a:off x="365665" y="201168"/>
            <a:ext cx="8836898" cy="86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194173"/>
              </a:buClr>
              <a:buSzPts val="2500"/>
              <a:buFont typeface="Arial"/>
              <a:buNone/>
            </a:pPr>
            <a:r>
              <a:rPr lang="en-US"/>
              <a:t>FY24 Goals</a:t>
            </a:r>
            <a:endParaRPr/>
          </a:p>
        </p:txBody>
      </p:sp>
      <p:sp>
        <p:nvSpPr>
          <p:cNvPr id="284" name="Google Shape;284;p9"/>
          <p:cNvSpPr txBox="1">
            <a:spLocks noGrp="1"/>
          </p:cNvSpPr>
          <p:nvPr>
            <p:ph type="dt" idx="10"/>
          </p:nvPr>
        </p:nvSpPr>
        <p:spPr>
          <a:xfrm>
            <a:off x="9141619" y="6356351"/>
            <a:ext cx="2133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November 2</a:t>
            </a:r>
            <a:r>
              <a:rPr lang="en-US" baseline="30000"/>
              <a:t>nd</a:t>
            </a:r>
            <a:r>
              <a:rPr lang="en-US"/>
              <a:t>, 2023</a:t>
            </a:r>
            <a:endParaRPr/>
          </a:p>
        </p:txBody>
      </p:sp>
      <p:sp>
        <p:nvSpPr>
          <p:cNvPr id="285" name="Google Shape;285;p9"/>
          <p:cNvSpPr txBox="1">
            <a:spLocks noGrp="1"/>
          </p:cNvSpPr>
          <p:nvPr>
            <p:ph type="sldNum" idx="12"/>
          </p:nvPr>
        </p:nvSpPr>
        <p:spPr>
          <a:xfrm>
            <a:off x="11652517" y="6356351"/>
            <a:ext cx="4022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body" idx="1"/>
          </p:nvPr>
        </p:nvSpPr>
        <p:spPr>
          <a:xfrm>
            <a:off x="374131" y="1600198"/>
            <a:ext cx="5938534" cy="495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320040" lvl="0" indent="-320040" algn="l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FY24 goals: 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CMAC processing of rest of the campaign</a:t>
            </a:r>
            <a:endParaRPr/>
          </a:p>
          <a:p>
            <a:pPr marL="1143000" lvl="2" indent="-228600" algn="l" rtl="0">
              <a:spcBef>
                <a:spcPts val="44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en-US" sz="2200"/>
              <a:t>Further analysis into CMAC KDP processing</a:t>
            </a:r>
            <a:endParaRPr/>
          </a:p>
          <a:p>
            <a:pPr marL="1581912" lvl="3" indent="-210311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Comparison of multiple methods for calculating differential phase PhiDP and its range derivate KDP were conducted for 25 August 2022</a:t>
            </a:r>
            <a:endParaRPr/>
          </a:p>
          <a:p>
            <a:pPr marL="1581912" lvl="3" indent="-210311" algn="l" rtl="0">
              <a:spcBef>
                <a:spcPts val="340"/>
              </a:spcBef>
              <a:spcAft>
                <a:spcPts val="0"/>
              </a:spcAft>
              <a:buSzPts val="1700"/>
              <a:buFont typeface="Arial"/>
              <a:buChar char="•"/>
            </a:pPr>
            <a:r>
              <a:rPr lang="en-US" sz="1700"/>
              <a:t>KDP processing inspired by Giangrande et al. (2013) Linear Programming (LP) method found to be the most robust for conditions observed during SAIL. 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Validation of SQUIRE 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/>
              <a:t>Release RADCLss product</a:t>
            </a:r>
            <a:endParaRPr/>
          </a:p>
          <a:p>
            <a:pPr marL="1143000" lvl="2" indent="-22860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/>
              <a:t>Including CMAC Rain calculation</a:t>
            </a:r>
            <a:endParaRPr/>
          </a:p>
          <a:p>
            <a:pPr marL="742950" lvl="1" indent="-171450" algn="l" rtl="0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</a:pPr>
            <a:endParaRPr/>
          </a:p>
          <a:p>
            <a:pPr marL="320040" lvl="0" indent="-193040" algn="l" rtl="0">
              <a:spcBef>
                <a:spcPts val="400"/>
              </a:spcBef>
              <a:spcAft>
                <a:spcPts val="0"/>
              </a:spcAft>
              <a:buSzPts val="2000"/>
              <a:buFont typeface="Arial"/>
              <a:buNone/>
            </a:pPr>
            <a:endParaRPr/>
          </a:p>
        </p:txBody>
      </p:sp>
      <p:pic>
        <p:nvPicPr>
          <p:cNvPr id="287" name="Google Shape;287;p9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6002" t="15633" r="17162" b="39303"/>
          <a:stretch/>
        </p:blipFill>
        <p:spPr>
          <a:xfrm>
            <a:off x="6215604" y="1598087"/>
            <a:ext cx="5347505" cy="46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RM">
  <a:themeElements>
    <a:clrScheme name="Custom 4">
      <a:dk1>
        <a:srgbClr val="2B2B2B"/>
      </a:dk1>
      <a:lt1>
        <a:srgbClr val="2B2B2B"/>
      </a:lt1>
      <a:dk2>
        <a:srgbClr val="828282"/>
      </a:dk2>
      <a:lt2>
        <a:srgbClr val="FFFFFF"/>
      </a:lt2>
      <a:accent1>
        <a:srgbClr val="194170"/>
      </a:accent1>
      <a:accent2>
        <a:srgbClr val="8ABEDC"/>
      </a:accent2>
      <a:accent3>
        <a:srgbClr val="828282"/>
      </a:accent3>
      <a:accent4>
        <a:srgbClr val="00BD70"/>
      </a:accent4>
      <a:accent5>
        <a:srgbClr val="BDBBBB"/>
      </a:accent5>
      <a:accent6>
        <a:srgbClr val="F7C446"/>
      </a:accent6>
      <a:hlink>
        <a:srgbClr val="00BD70"/>
      </a:hlink>
      <a:folHlink>
        <a:srgbClr val="0059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797</Words>
  <Application>Microsoft Macintosh PowerPoint</Application>
  <PresentationFormat>Custom</PresentationFormat>
  <Paragraphs>117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Noto Sans Symbols</vt:lpstr>
      <vt:lpstr>ARM</vt:lpstr>
      <vt:lpstr>Open Radar Science in SAIL</vt:lpstr>
      <vt:lpstr>OUR ROLE IN SAIL</vt:lpstr>
      <vt:lpstr>Python ARM Radar Toolkit</vt:lpstr>
      <vt:lpstr>Xradar – Xarray Data Model for Weather Radar (https://github.com/openradar/xradar)</vt:lpstr>
      <vt:lpstr>Atmospheric Community Toolkit (ACT) (https://github.com/ARM-DOE/ACT)</vt:lpstr>
      <vt:lpstr>Corrective Moments to Antenna Coordinates (CMAC) </vt:lpstr>
      <vt:lpstr>Surface Quantitative Precipitation Estimation (SQUIRE)</vt:lpstr>
      <vt:lpstr>Extracted Radar Columns and In-Situ Sensors (RadCLss)</vt:lpstr>
      <vt:lpstr>FY24 Goals</vt:lpstr>
      <vt:lpstr> Open Science in the Rockies (Continued)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Radar Science in SAIL</dc:title>
  <dc:creator>O'Brien, Joseph</dc:creator>
  <cp:lastModifiedBy>O'Brien, Joseph</cp:lastModifiedBy>
  <cp:revision>1</cp:revision>
  <dcterms:created xsi:type="dcterms:W3CDTF">2023-08-03T14:12:51Z</dcterms:created>
  <dcterms:modified xsi:type="dcterms:W3CDTF">2023-11-02T01:00:36Z</dcterms:modified>
</cp:coreProperties>
</file>