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</p:sldIdLst>
  <p:sldSz cy="5143500" cx="9144000"/>
  <p:notesSz cx="6858000" cy="9144000"/>
  <p:embeddedFontLst>
    <p:embeddedFont>
      <p:font typeface="Lexend SemiBold"/>
      <p:regular r:id="rId21"/>
      <p:bold r:id="rId22"/>
    </p:embeddedFont>
    <p:embeddedFont>
      <p:font typeface="Lexend Medium"/>
      <p:regular r:id="rId23"/>
      <p:bold r:id="rId24"/>
    </p:embeddedFont>
    <p:embeddedFont>
      <p:font typeface="Lexen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CAF10A6-CC38-44DE-8F9D-31E8CA367404}">
  <a:tblStyle styleId="{4CAF10A6-CC38-44DE-8F9D-31E8CA36740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LexendSemiBold-bold.fntdata"/><Relationship Id="rId21" Type="http://schemas.openxmlformats.org/officeDocument/2006/relationships/font" Target="fonts/LexendSemiBold-regular.fntdata"/><Relationship Id="rId24" Type="http://schemas.openxmlformats.org/officeDocument/2006/relationships/font" Target="fonts/LexendMedium-bold.fntdata"/><Relationship Id="rId23" Type="http://schemas.openxmlformats.org/officeDocument/2006/relationships/font" Target="fonts/Lexend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Lexend-bold.fntdata"/><Relationship Id="rId25" Type="http://schemas.openxmlformats.org/officeDocument/2006/relationships/font" Target="fonts/Lexend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5b7d2489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95b7d2489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95b7d2489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95b7d2489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5b7d24897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95b7d24897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5b7d24897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95b7d2489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5b7d24897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95b7d24897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5b7d2489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95b7d2489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95b7d24897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95b7d2489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95b7d2489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95b7d2489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 stars represent ESW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5b7d2489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95b7d2489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Arrows correspond to ERA5 plots on </a:t>
            </a:r>
            <a:r>
              <a:rPr lang="en"/>
              <a:t>previous slide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95b7d2489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95b7d2489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95b7d2489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95b7d2489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Red = AWAY, green = TOWARDS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Char char="-"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Vertical shear associated with orographic precip enhancement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5b7d2489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5b7d2489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The red shading denotes the areas where data were filtered out due to possible partial beam blockage. Missing data is shown in hatch markings. </a:t>
            </a:r>
            <a:endParaRPr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5b7d2489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95b7d2489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hyperlink" Target="mailto:smheflin@uw.edu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888300" y="1699950"/>
            <a:ext cx="4057200" cy="18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 X-band Radar and Surface-based Observations of Cold Season Precipitation in Western Colorado’s Complex Terrain</a:t>
            </a:r>
            <a:endParaRPr b="1" sz="190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95959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2496" l="22998" r="14642" t="0"/>
          <a:stretch/>
        </p:blipFill>
        <p:spPr>
          <a:xfrm>
            <a:off x="0" y="0"/>
            <a:ext cx="438599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1550" y="61425"/>
            <a:ext cx="2042082" cy="154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959688" y="3851300"/>
            <a:ext cx="39858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exend"/>
                <a:ea typeface="Lexend"/>
                <a:cs typeface="Lexend"/>
                <a:sym typeface="Lexend"/>
              </a:rPr>
              <a:t>Stella Heflin</a:t>
            </a: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, Mimi Hughes, Sounak Biswas, Annareli Morales, Rob Cifelli, </a:t>
            </a: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Joseph</a:t>
            </a: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 Sedlar, Dan Feldman, V Chandrasekar, Patrick Kennedy 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5452588" y="4764900"/>
            <a:ext cx="30000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smheflin@uw.edu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222200" y="3431600"/>
            <a:ext cx="3389400" cy="419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S3 Workshop, November 2nd 2023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/>
        </p:nvSpPr>
        <p:spPr>
          <a:xfrm>
            <a:off x="240025" y="107100"/>
            <a:ext cx="353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20">
                <a:solidFill>
                  <a:srgbClr val="000000"/>
                </a:solidFill>
                <a:latin typeface="Lexend Medium"/>
                <a:ea typeface="Lexend Medium"/>
                <a:cs typeface="Lexend Medium"/>
                <a:sym typeface="Lexend Medium"/>
              </a:rPr>
              <a:t>Hydrometeor ID </a:t>
            </a:r>
            <a:endParaRPr sz="2120">
              <a:solidFill>
                <a:srgbClr val="000000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6359100" y="875825"/>
            <a:ext cx="2694300" cy="4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exend"/>
              <a:buChar char="●"/>
            </a:pPr>
            <a:r>
              <a:rPr lang="en" sz="1600">
                <a:latin typeface="Lexend"/>
                <a:ea typeface="Lexend"/>
                <a:cs typeface="Lexend"/>
                <a:sym typeface="Lexend"/>
              </a:rPr>
              <a:t>Pink - </a:t>
            </a:r>
            <a:r>
              <a:rPr i="1" lang="en" sz="1600">
                <a:latin typeface="Lexend"/>
                <a:ea typeface="Lexend"/>
                <a:cs typeface="Lexend"/>
                <a:sym typeface="Lexend"/>
              </a:rPr>
              <a:t>small crystals</a:t>
            </a:r>
            <a:endParaRPr i="1" sz="1600">
              <a:latin typeface="Lexend"/>
              <a:ea typeface="Lexend"/>
              <a:cs typeface="Lexend"/>
              <a:sym typeface="Lexen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exend"/>
              <a:buChar char="●"/>
            </a:pPr>
            <a:r>
              <a:rPr lang="en" sz="1600">
                <a:latin typeface="Lexend"/>
                <a:ea typeface="Lexend"/>
                <a:cs typeface="Lexend"/>
                <a:sym typeface="Lexend"/>
              </a:rPr>
              <a:t>Blue - </a:t>
            </a:r>
            <a:r>
              <a:rPr i="1" lang="en" sz="1600">
                <a:latin typeface="Lexend"/>
                <a:ea typeface="Lexend"/>
                <a:cs typeface="Lexend"/>
                <a:sym typeface="Lexend"/>
              </a:rPr>
              <a:t>aggregates</a:t>
            </a:r>
            <a:endParaRPr i="1" sz="16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"/>
                <a:ea typeface="Lexend"/>
                <a:cs typeface="Lexend"/>
                <a:sym typeface="Lexend"/>
              </a:rPr>
              <a:t>Storm Period 1 </a:t>
            </a:r>
            <a:r>
              <a:rPr i="1" lang="en" sz="1600">
                <a:latin typeface="Lexend"/>
                <a:ea typeface="Lexend"/>
                <a:cs typeface="Lexend"/>
                <a:sym typeface="Lexend"/>
              </a:rPr>
              <a:t>Figure (a) - </a:t>
            </a:r>
            <a:r>
              <a:rPr lang="en" sz="1600">
                <a:latin typeface="Lexend"/>
                <a:ea typeface="Lexend"/>
                <a:cs typeface="Lexend"/>
                <a:sym typeface="Lexend"/>
              </a:rPr>
              <a:t>clearly defined crystal and aggregate layers </a:t>
            </a:r>
            <a:endParaRPr sz="16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exend"/>
                <a:ea typeface="Lexend"/>
                <a:cs typeface="Lexend"/>
                <a:sym typeface="Lexend"/>
              </a:rPr>
              <a:t>All other time periods have aggregate layer windward of orography – indicating forcing </a:t>
            </a:r>
            <a:endParaRPr sz="16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925" y="826250"/>
            <a:ext cx="6144975" cy="34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/>
          <p:nvPr/>
        </p:nvSpPr>
        <p:spPr>
          <a:xfrm>
            <a:off x="311700" y="3512425"/>
            <a:ext cx="8367600" cy="6498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311700" y="2617425"/>
            <a:ext cx="8367600" cy="8064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152" name="Google Shape;152;p23"/>
          <p:cNvSpPr/>
          <p:nvPr/>
        </p:nvSpPr>
        <p:spPr>
          <a:xfrm>
            <a:off x="311700" y="1937025"/>
            <a:ext cx="8367600" cy="5673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311700" y="1152475"/>
            <a:ext cx="8367600" cy="6498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20">
                <a:latin typeface="Lexend SemiBold"/>
                <a:ea typeface="Lexend SemiBold"/>
                <a:cs typeface="Lexend SemiBold"/>
                <a:sym typeface="Lexend SemiBold"/>
              </a:rPr>
              <a:t>Conclusions </a:t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235200" y="1152475"/>
            <a:ext cx="8520600" cy="3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AutoNum type="arabicPeriod"/>
            </a:pPr>
            <a:r>
              <a:rPr b="1"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Temporal variability</a:t>
            </a: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driven by differences in synoptic conditions (i.e., temperature, wind speed and direction) 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AutoNum type="arabicPeriod"/>
            </a:pPr>
            <a:r>
              <a:rPr b="1"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Spatial variability</a:t>
            </a: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driven by terrain, orographic enhancement occurs </a:t>
            </a: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preferentially</a:t>
            </a: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at BCK during this event 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"/>
              <a:buAutoNum type="arabicPeriod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Impacts of orographic flow on precipitation microphysics consistent with </a:t>
            </a: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previous</a:t>
            </a: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findings (Schneebeli et al. 2013; Zagrodnik et al. 2019; Campbell and Steenburgh 2014; González et al. 2021, etc.) 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Lexend"/>
              <a:buAutoNum type="arabicPeriod"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Identification of low-density aggregates versus higher density crystals from radar dual-pol data can provide information about</a:t>
            </a:r>
            <a:r>
              <a:rPr b="1" i="1"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surface snowpack density </a:t>
            </a:r>
            <a:endParaRPr b="1" i="1"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311700" y="445025"/>
            <a:ext cx="222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SemiBold"/>
                <a:ea typeface="Lexend SemiBold"/>
                <a:cs typeface="Lexend SemiBold"/>
                <a:sym typeface="Lexend SemiBold"/>
              </a:rPr>
              <a:t>Questions? </a:t>
            </a:r>
            <a:endParaRPr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61" name="Google Shape;161;p24"/>
          <p:cNvSpPr txBox="1"/>
          <p:nvPr/>
        </p:nvSpPr>
        <p:spPr>
          <a:xfrm>
            <a:off x="229800" y="957000"/>
            <a:ext cx="3000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2" name="Google Shape;162;p24"/>
          <p:cNvSpPr txBox="1"/>
          <p:nvPr/>
        </p:nvSpPr>
        <p:spPr>
          <a:xfrm>
            <a:off x="348150" y="1013725"/>
            <a:ext cx="3798900" cy="37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This work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 funded in part by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NOAA Office of Education EPP/MS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I Scholarship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NOAA DOE ARM Program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NOAA Cooperative Agreements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825" y="695100"/>
            <a:ext cx="4474798" cy="3356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663" y="240008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title"/>
          </p:nvPr>
        </p:nvSpPr>
        <p:spPr>
          <a:xfrm>
            <a:off x="219550" y="260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latin typeface="Lexend SemiBold"/>
                <a:ea typeface="Lexend SemiBold"/>
                <a:cs typeface="Lexend SemiBold"/>
                <a:sym typeface="Lexend SemiBold"/>
              </a:rPr>
              <a:t>Reflectivity </a:t>
            </a:r>
            <a:endParaRPr sz="232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70" name="Google Shape;170;p25"/>
          <p:cNvSpPr txBox="1"/>
          <p:nvPr>
            <p:ph idx="1" type="body"/>
          </p:nvPr>
        </p:nvSpPr>
        <p:spPr>
          <a:xfrm>
            <a:off x="6952700" y="880575"/>
            <a:ext cx="2078700" cy="37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exend"/>
              <a:buChar char="●"/>
            </a:pPr>
            <a:r>
              <a:rPr lang="en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Enhancement of reflectivity over topography</a:t>
            </a:r>
            <a:endParaRPr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182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Lexend"/>
              <a:buChar char="●"/>
            </a:pPr>
            <a:r>
              <a:rPr lang="en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Specifically down-valley of Mt. Crested Butte (~20 km) and orography to right of KPS </a:t>
            </a:r>
            <a:endParaRPr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Orographic forcing </a:t>
            </a:r>
            <a:r>
              <a:rPr lang="en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responsible for spatial variability in observed precip </a:t>
            </a:r>
            <a:endParaRPr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descr="A group of graphs showing different colors&#10;&#10;Description automatically generated" id="171" name="Google Shape;17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00" y="927725"/>
            <a:ext cx="6683118" cy="36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/>
          <p:nvPr/>
        </p:nvSpPr>
        <p:spPr>
          <a:xfrm>
            <a:off x="890850" y="1279950"/>
            <a:ext cx="634800" cy="2856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3767000" y="1272775"/>
            <a:ext cx="634800" cy="2856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Google Shape;178;p26"/>
          <p:cNvGraphicFramePr/>
          <p:nvPr/>
        </p:nvGraphicFramePr>
        <p:xfrm>
          <a:off x="277300" y="169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{4CAF10A6-CC38-44DE-8F9D-31E8CA367404}</a:tableStyleId>
              </a:tblPr>
              <a:tblGrid>
                <a:gridCol w="1311075"/>
                <a:gridCol w="2550100"/>
                <a:gridCol w="4772075"/>
              </a:tblGrid>
              <a:tr h="270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Campaign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Instrument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Location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09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SPLASH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Dual-pol X-band radar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Roaring Judy Fish Hatchery (RJY) (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38° 43' 0.4794" N</a:t>
                      </a: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, 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106° 51' 10.44" W)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2,504 km MSL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0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SAIL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Dual-pol X-band radar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Mount Crested Butte (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38˚53’54.0996” N, 106˚56’35.304” W)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3,137 m MSL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4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SPLASH 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OTT Parsivel disdrometer 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Kettle Ponds (KPS) (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38° 56' 31.2000" N</a:t>
                      </a: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, 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106° 58' 22.7994" W)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2,863 m 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MSL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Brush Creek (BCK) (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38° 51' 33.1200" N</a:t>
                      </a: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, 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106° 55' 15.2400" W)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solidFill>
                            <a:srgbClr val="333333"/>
                          </a:solidFill>
                          <a:highlight>
                            <a:srgbClr val="FFFFFF"/>
                          </a:highlight>
                          <a:latin typeface="Lexend"/>
                          <a:ea typeface="Lexend"/>
                          <a:cs typeface="Lexend"/>
                          <a:sym typeface="Lexend"/>
                        </a:rPr>
                        <a:t>2,723 m 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MSL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SPLASH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Surface meteorological instrumentation (thermometers, anemometers, etc.) 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Kettle Ponds (KPS) 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Brush Creek (BCK) 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0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SAIL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Radiosondes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ARM site in Gothic, CO (</a:t>
                      </a: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38˚57’22.1688” N, 106˚59’16.2816” W)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200">
                          <a:latin typeface="Lexend"/>
                          <a:ea typeface="Lexend"/>
                          <a:cs typeface="Lexend"/>
                          <a:sym typeface="Lexend"/>
                        </a:rPr>
                        <a:t>2,886 m MSL </a:t>
                      </a:r>
                      <a:endParaRPr sz="1200">
                        <a:latin typeface="Lexend"/>
                        <a:ea typeface="Lexend"/>
                        <a:cs typeface="Lexend"/>
                        <a:sym typeface="Lexend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359475" y="2126275"/>
            <a:ext cx="8367600" cy="1354200"/>
          </a:xfrm>
          <a:prstGeom prst="rect">
            <a:avLst/>
          </a:prstGeom>
          <a:solidFill>
            <a:srgbClr val="C9DAF8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0000"/>
              </a:highlight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82975" y="407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20">
                <a:latin typeface="Lexend SemiBold"/>
                <a:ea typeface="Lexend SemiBold"/>
                <a:cs typeface="Lexend SemiBold"/>
                <a:sym typeface="Lexend SemiBold"/>
              </a:rPr>
              <a:t>Science Goals</a:t>
            </a:r>
            <a:endParaRPr sz="242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54925" y="980075"/>
            <a:ext cx="8653800" cy="3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latin typeface="Lexend"/>
                <a:ea typeface="Lexend"/>
                <a:cs typeface="Lexend"/>
                <a:sym typeface="Lexend"/>
              </a:rPr>
              <a:t>SPLASH Campaign Goal</a:t>
            </a:r>
            <a:endParaRPr b="1" sz="182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20">
                <a:latin typeface="Lexend"/>
                <a:ea typeface="Lexend"/>
                <a:cs typeface="Lexend"/>
                <a:sym typeface="Lexend"/>
              </a:rPr>
              <a:t>Advancing weather and water prediction capabilities in areas with complex terrain</a:t>
            </a:r>
            <a:endParaRPr sz="162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2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2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2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Research goal</a:t>
            </a:r>
            <a:endParaRPr b="1" sz="172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7878" lvl="0" marL="4572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1"/>
              <a:buFont typeface="Lexend"/>
              <a:buAutoNum type="arabicPeriod"/>
            </a:pPr>
            <a:r>
              <a:rPr lang="en" sz="172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Qualitatively and quantitatively understand temporal and spatial variability in cold-season precipitation in complex terrain  </a:t>
            </a:r>
            <a:endParaRPr sz="172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37878" lvl="0" marL="4572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21"/>
              <a:buFont typeface="Lexend"/>
              <a:buAutoNum type="arabicPeriod"/>
            </a:pPr>
            <a:r>
              <a:rPr lang="en" sz="172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Investigate potential factors of variability</a:t>
            </a:r>
            <a:endParaRPr sz="172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2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2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2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2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Why? </a:t>
            </a:r>
            <a:endParaRPr b="1" sz="192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Better model and predict Colorado River Watershed water resources in complex terrain of Upper Basin</a:t>
            </a:r>
            <a:r>
              <a:rPr lang="en" sz="1720">
                <a:latin typeface="Lexend"/>
                <a:ea typeface="Lexend"/>
                <a:cs typeface="Lexend"/>
                <a:sym typeface="Lexend"/>
              </a:rPr>
              <a:t> using </a:t>
            </a:r>
            <a:r>
              <a:rPr lang="en" sz="172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novel micro</a:t>
            </a:r>
            <a:r>
              <a:rPr lang="en" sz="1720">
                <a:latin typeface="Lexend"/>
                <a:ea typeface="Lexend"/>
                <a:cs typeface="Lexend"/>
                <a:sym typeface="Lexend"/>
              </a:rPr>
              <a:t>physical data for this region</a:t>
            </a:r>
            <a:endParaRPr sz="1720">
              <a:solidFill>
                <a:srgbClr val="00000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9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4304975" y="1723075"/>
            <a:ext cx="353700" cy="403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4285F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4285F4"/>
              </a:highlight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4261950" y="3480475"/>
            <a:ext cx="353700" cy="4032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4285F4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0488" y="1157313"/>
            <a:ext cx="3020275" cy="224834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26425" y="152963"/>
            <a:ext cx="3547500" cy="6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Lexend"/>
                <a:ea typeface="Lexend"/>
                <a:cs typeface="Lexend"/>
                <a:sym typeface="Lexend"/>
              </a:rPr>
              <a:t>Santa Slammer:</a:t>
            </a:r>
            <a:r>
              <a:rPr lang="en" sz="1700">
                <a:latin typeface="Lexend"/>
                <a:ea typeface="Lexend"/>
                <a:cs typeface="Lexend"/>
                <a:sym typeface="Lexend"/>
              </a:rPr>
              <a:t> </a:t>
            </a:r>
            <a:endParaRPr sz="17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exend"/>
                <a:ea typeface="Lexend"/>
                <a:cs typeface="Lexend"/>
                <a:sym typeface="Lexend"/>
              </a:rPr>
              <a:t>December 23, 2021 - January 1, 2022</a:t>
            </a:r>
            <a:endParaRPr sz="15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947013" y="1977663"/>
            <a:ext cx="326100" cy="7239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264613" y="3405638"/>
            <a:ext cx="3252000" cy="14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Four distinct storm periods within larger event (</a:t>
            </a:r>
            <a:r>
              <a:rPr i="1" lang="en">
                <a:latin typeface="Lexend"/>
                <a:ea typeface="Lexend"/>
                <a:cs typeface="Lexend"/>
                <a:sym typeface="Lexend"/>
              </a:rPr>
              <a:t>green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)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Each period has unique precipitation characteristics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Evaluated at BCK and KPS  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descr="A screenshot of a graph&#10;&#10;Description automatically generated"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825" y="430075"/>
            <a:ext cx="5542175" cy="4465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148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>
                <a:latin typeface="Lexend SemiBold"/>
                <a:ea typeface="Lexend SemiBold"/>
                <a:cs typeface="Lexend SemiBold"/>
                <a:sym typeface="Lexend SemiBold"/>
              </a:rPr>
              <a:t>Synoptic Conditions</a:t>
            </a:r>
            <a:endParaRPr sz="192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6246175" y="648300"/>
            <a:ext cx="2709000" cy="30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Four distinct observable periods of moisture flux – used to bound the four Storm Periods 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descr="A screenshot of a computer screen&#10;&#10;Description automatically generated"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8311"/>
            <a:ext cx="6031151" cy="448828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6246175" y="3911550"/>
            <a:ext cx="2709000" cy="7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Note: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Period 1 in </a:t>
            </a:r>
            <a:r>
              <a:rPr i="1"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Figure (a) 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has &gt; 300 kg / m-s of IVT → inland penetrating AR? 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5575500" y="916975"/>
            <a:ext cx="3236400" cy="29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Each storm period associated with unique frontal system </a:t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Shallow cold pool corresponds to clear window on Dec. 25-26 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descr="A screenshot of a graph&#10;&#10;Description automatically generated" id="91" name="Google Shape;91;p17"/>
          <p:cNvPicPr preferRelativeResize="0"/>
          <p:nvPr/>
        </p:nvPicPr>
        <p:blipFill rotWithShape="1">
          <a:blip r:embed="rId3">
            <a:alphaModFix/>
          </a:blip>
          <a:srcRect b="0" l="0" r="0" t="32650"/>
          <a:stretch/>
        </p:blipFill>
        <p:spPr>
          <a:xfrm>
            <a:off x="0" y="414700"/>
            <a:ext cx="5467975" cy="44106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>
            <p:ph type="title"/>
          </p:nvPr>
        </p:nvSpPr>
        <p:spPr>
          <a:xfrm>
            <a:off x="5575500" y="344275"/>
            <a:ext cx="3046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>
                <a:latin typeface="Lexend SemiBold"/>
                <a:ea typeface="Lexend SemiBold"/>
                <a:cs typeface="Lexend SemiBold"/>
                <a:sym typeface="Lexend SemiBold"/>
              </a:rPr>
              <a:t>Synoptic Conditions</a:t>
            </a:r>
            <a:endParaRPr sz="192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graph&#10;&#10;Description automatically generated"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25" y="101200"/>
            <a:ext cx="5012625" cy="2980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wind&#10;&#10;Description automatically generated"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400" y="2754446"/>
            <a:ext cx="3688200" cy="2260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a weather forecast&#10;&#10;Description automatically generated"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9087" y="541513"/>
            <a:ext cx="3515025" cy="22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5775150" y="101200"/>
            <a:ext cx="2682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Local + Regional Winds</a:t>
            </a:r>
            <a:endParaRPr sz="16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245750" y="3030900"/>
            <a:ext cx="4587300" cy="15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i="1" lang="en">
                <a:latin typeface="Lexend"/>
                <a:ea typeface="Lexend"/>
                <a:cs typeface="Lexend"/>
                <a:sym typeface="Lexend"/>
              </a:rPr>
              <a:t>(Above)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 Wind at both sites of similar magnitude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i="1" lang="en">
                <a:latin typeface="Lexend"/>
                <a:ea typeface="Lexend"/>
                <a:cs typeface="Lexend"/>
                <a:sym typeface="Lexend"/>
              </a:rPr>
              <a:t>(Above) 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KPS - SE and BCK - SW, aligned with surface topography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exend"/>
              <a:buChar char="●"/>
            </a:pPr>
            <a:r>
              <a:rPr i="1" lang="en">
                <a:latin typeface="Lexend"/>
                <a:ea typeface="Lexend"/>
                <a:cs typeface="Lexend"/>
                <a:sym typeface="Lexend"/>
              </a:rPr>
              <a:t>(Right)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 Dual-Doppler shows us dominant flow is cross-valley (aligned w/ synoptic) during intense precipitation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aph of a weather forecast&#10;&#10;Description automatically generated"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81982" cy="2621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graphs showing different colors&#10;&#10;Description automatically generated"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243" y="2571750"/>
            <a:ext cx="4705757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870275" y="2754475"/>
            <a:ext cx="39117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Lexend SemiBold"/>
                <a:ea typeface="Lexend SemiBold"/>
                <a:cs typeface="Lexend SemiBold"/>
                <a:sym typeface="Lexend SemiBold"/>
              </a:rPr>
              <a:t>Radial Velocity - </a:t>
            </a:r>
            <a:r>
              <a:rPr i="1" lang="en" sz="1700">
                <a:latin typeface="Lexend SemiBold"/>
                <a:ea typeface="Lexend SemiBold"/>
                <a:cs typeface="Lexend SemiBold"/>
                <a:sym typeface="Lexend SemiBold"/>
              </a:rPr>
              <a:t>Above </a:t>
            </a:r>
            <a:endParaRPr i="1" sz="170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09" name="Google Shape;109;p19"/>
          <p:cNvSpPr txBox="1"/>
          <p:nvPr/>
        </p:nvSpPr>
        <p:spPr>
          <a:xfrm>
            <a:off x="5579425" y="9100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Spectral Width </a:t>
            </a:r>
            <a:r>
              <a:rPr lang="en" sz="17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- </a:t>
            </a:r>
            <a:r>
              <a:rPr i="1" lang="en" sz="1700"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Below </a:t>
            </a:r>
            <a:endParaRPr i="1" sz="1700">
              <a:solidFill>
                <a:schemeClr val="dk1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307200" y="3286925"/>
            <a:ext cx="3665700" cy="16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Vertical directional 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shear observed in Period 1 </a:t>
            </a:r>
            <a:r>
              <a:rPr i="1" lang="en">
                <a:latin typeface="Lexend"/>
                <a:ea typeface="Lexend"/>
                <a:cs typeface="Lexend"/>
                <a:sym typeface="Lexend"/>
              </a:rPr>
              <a:t>Fig (a) 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and Period 4</a:t>
            </a:r>
            <a:r>
              <a:rPr i="1" lang="en">
                <a:latin typeface="Lexend"/>
                <a:ea typeface="Lexend"/>
                <a:cs typeface="Lexend"/>
                <a:sym typeface="Lexend"/>
              </a:rPr>
              <a:t> Fig (d) </a:t>
            </a:r>
            <a:endParaRPr i="1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Outbound velocities → upslope winds → increased turbulence over topography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4958275" y="491500"/>
            <a:ext cx="3665700" cy="17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exend"/>
                <a:ea typeface="Lexend"/>
                <a:cs typeface="Lexend"/>
                <a:sym typeface="Lexend"/>
              </a:rPr>
              <a:t>Proxy for turbulence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Enhanced over Mt. Crested Butte (~20 km from radar) 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Also enhanced over topography to right of KPS, only 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sometimes</a:t>
            </a:r>
            <a:r>
              <a:rPr lang="en">
                <a:latin typeface="Lexend"/>
                <a:ea typeface="Lexend"/>
                <a:cs typeface="Lexend"/>
                <a:sym typeface="Lexend"/>
              </a:rPr>
              <a:t> extends downstream to site 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5201750" y="127600"/>
            <a:ext cx="394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>
                <a:latin typeface="Lexend SemiBold"/>
                <a:ea typeface="Lexend SemiBold"/>
                <a:cs typeface="Lexend SemiBold"/>
                <a:sym typeface="Lexend SemiBold"/>
              </a:rPr>
              <a:t>Dual-pol Variables</a:t>
            </a:r>
            <a:endParaRPr sz="1920"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5201750" y="788450"/>
            <a:ext cx="3630600" cy="3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Period 1 (</a:t>
            </a:r>
            <a:r>
              <a:rPr i="1"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red box</a:t>
            </a: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) shows</a:t>
            </a:r>
            <a:endParaRPr sz="1400" u="sng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enhanced ZDR and KDP above -15 degC isotherm (</a:t>
            </a:r>
            <a:r>
              <a:rPr i="1"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black</a:t>
            </a: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) → </a:t>
            </a:r>
            <a:r>
              <a:rPr b="1"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dendritic</a:t>
            </a:r>
            <a:r>
              <a:rPr b="1"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crystal growth! </a:t>
            </a:r>
            <a:endParaRPr b="1"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decreasing RHOHV and enhanced ZH towards surface → </a:t>
            </a:r>
            <a:r>
              <a:rPr b="1"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aggregation! </a:t>
            </a:r>
            <a:endParaRPr b="1"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Periods 2 - 4 shows: </a:t>
            </a:r>
            <a:endParaRPr sz="1400" u="sng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</a:pPr>
            <a:r>
              <a:rPr lang="en" sz="14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weaker signatures of aggregation, associated with cooler temps </a:t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descr="A screenshot of a graph&#10;&#10;Description automatically generated"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8595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/>
          <p:nvPr/>
        </p:nvSpPr>
        <p:spPr>
          <a:xfrm>
            <a:off x="327675" y="0"/>
            <a:ext cx="594000" cy="5143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2425575" y="0"/>
            <a:ext cx="594000" cy="5143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4928250" y="3791950"/>
            <a:ext cx="3906900" cy="11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Shallow cloud base 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Small crystals 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No signatures of aggregation or dendritic 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growth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2681025" y="1712600"/>
            <a:ext cx="1620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1"/>
          <p:cNvSpPr/>
          <p:nvPr/>
        </p:nvSpPr>
        <p:spPr>
          <a:xfrm>
            <a:off x="2487325" y="1712600"/>
            <a:ext cx="1743300" cy="336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1"/>
          <p:cNvSpPr/>
          <p:nvPr/>
        </p:nvSpPr>
        <p:spPr>
          <a:xfrm>
            <a:off x="529550" y="2802850"/>
            <a:ext cx="1743300" cy="336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1"/>
          <p:cNvSpPr txBox="1"/>
          <p:nvPr/>
        </p:nvSpPr>
        <p:spPr>
          <a:xfrm>
            <a:off x="5107275" y="280025"/>
            <a:ext cx="33030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Weaker precipitation, less forcing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exend"/>
                <a:ea typeface="Lexend"/>
                <a:cs typeface="Lexend"/>
                <a:sym typeface="Lexend"/>
              </a:rPr>
              <a:t>Storm Period 3  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529550" y="224275"/>
            <a:ext cx="34128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Strong s</a:t>
            </a: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ynoptically + orographically driven aggregate formation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exend"/>
                <a:ea typeface="Lexend"/>
                <a:cs typeface="Lexend"/>
                <a:sym typeface="Lexend"/>
              </a:rPr>
              <a:t>Storm Period 1 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4179525" y="326200"/>
            <a:ext cx="8460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 Medium"/>
                <a:ea typeface="Lexend Medium"/>
                <a:cs typeface="Lexend Medium"/>
                <a:sym typeface="Lexend Medium"/>
              </a:rPr>
              <a:t>vs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pic>
        <p:nvPicPr>
          <p:cNvPr descr="A group of graphs with different colors&#10;&#10;Description automatically generated"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75" y="1017231"/>
            <a:ext cx="4399126" cy="2623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graphs with different colored lines&#10;&#10;Description automatically generated"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386" y="1161675"/>
            <a:ext cx="4250626" cy="25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395025" y="3791275"/>
            <a:ext cx="3906900" cy="114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Deep </a:t>
            </a: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cloud base 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exend"/>
              <a:buChar char="●"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Signatures of dendritic growth, transitioning to aggregation below 4.5 km 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2570150" y="1710025"/>
            <a:ext cx="1843200" cy="336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2593013" y="2854125"/>
            <a:ext cx="1843200" cy="336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429663" y="2854125"/>
            <a:ext cx="1843200" cy="336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1"/>
          <p:cNvSpPr/>
          <p:nvPr/>
        </p:nvSpPr>
        <p:spPr>
          <a:xfrm>
            <a:off x="383913" y="1692200"/>
            <a:ext cx="1843200" cy="3363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