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95" r:id="rId2"/>
  </p:sldMasterIdLst>
  <p:notesMasterIdLst>
    <p:notesMasterId r:id="rId25"/>
  </p:notesMasterIdLst>
  <p:handoutMasterIdLst>
    <p:handoutMasterId r:id="rId26"/>
  </p:handoutMasterIdLst>
  <p:sldIdLst>
    <p:sldId id="256" r:id="rId3"/>
    <p:sldId id="320" r:id="rId4"/>
    <p:sldId id="878" r:id="rId5"/>
    <p:sldId id="879" r:id="rId6"/>
    <p:sldId id="874" r:id="rId7"/>
    <p:sldId id="322" r:id="rId8"/>
    <p:sldId id="875" r:id="rId9"/>
    <p:sldId id="877" r:id="rId10"/>
    <p:sldId id="876" r:id="rId11"/>
    <p:sldId id="314" r:id="rId12"/>
    <p:sldId id="880" r:id="rId13"/>
    <p:sldId id="881" r:id="rId14"/>
    <p:sldId id="885" r:id="rId15"/>
    <p:sldId id="882" r:id="rId16"/>
    <p:sldId id="883" r:id="rId17"/>
    <p:sldId id="884" r:id="rId18"/>
    <p:sldId id="886" r:id="rId19"/>
    <p:sldId id="887" r:id="rId20"/>
    <p:sldId id="888" r:id="rId21"/>
    <p:sldId id="351" r:id="rId22"/>
    <p:sldId id="353" r:id="rId23"/>
    <p:sldId id="332" r:id="rId24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73">
          <p15:clr>
            <a:srgbClr val="A4A3A4"/>
          </p15:clr>
        </p15:guide>
        <p15:guide id="4" orient="horz" pos="1619">
          <p15:clr>
            <a:srgbClr val="A4A3A4"/>
          </p15:clr>
        </p15:guide>
        <p15:guide id="5" orient="horz" pos="3135">
          <p15:clr>
            <a:srgbClr val="A4A3A4"/>
          </p15:clr>
        </p15:guide>
        <p15:guide id="6" pos="3839">
          <p15:clr>
            <a:srgbClr val="A4A3A4"/>
          </p15:clr>
        </p15:guide>
        <p15:guide id="7" pos="191">
          <p15:clr>
            <a:srgbClr val="A4A3A4"/>
          </p15:clr>
        </p15:guide>
        <p15:guide id="8" pos="7483">
          <p15:clr>
            <a:srgbClr val="A4A3A4"/>
          </p15:clr>
        </p15:guide>
        <p15:guide id="9" pos="2114">
          <p15:clr>
            <a:srgbClr val="A4A3A4"/>
          </p15:clr>
        </p15:guide>
        <p15:guide id="10" pos="55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3C0F"/>
    <a:srgbClr val="D57500"/>
    <a:srgbClr val="F1AB00"/>
    <a:srgbClr val="000000"/>
    <a:srgbClr val="194173"/>
    <a:srgbClr val="2B2B2B"/>
    <a:srgbClr val="70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78944"/>
  </p:normalViewPr>
  <p:slideViewPr>
    <p:cSldViewPr snapToGrid="0">
      <p:cViewPr varScale="1">
        <p:scale>
          <a:sx n="96" d="100"/>
          <a:sy n="96" d="100"/>
        </p:scale>
        <p:origin x="1720" y="168"/>
      </p:cViewPr>
      <p:guideLst>
        <p:guide orient="horz" pos="867"/>
        <p:guide orient="horz" pos="3889"/>
        <p:guide orient="horz" pos="2373"/>
        <p:guide orient="horz" pos="1619"/>
        <p:guide orient="horz" pos="3135"/>
        <p:guide pos="3839"/>
        <p:guide pos="191"/>
        <p:guide pos="7483"/>
        <p:guide pos="2114"/>
        <p:guide pos="55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Kappa: Hygroscopicity parameter to quantify the ability of aerosols to activate into cloud water droplets, assumptions: all particles have uniform chemical composition and mixing state, and surface tension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 values of SS = {0.1, 0.2, 0.4, 0.6, 0.8, 1.0} at every 10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141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851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89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Filter drops with unrealistic fall speeds.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1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DLPROF-Wind: PPI scan every 15 min, 8-beam in ~40 s, 60 degree elevation angle, using the traditional velocity-azimuth-display (VAD) algorithm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DLPROF-WSTATS: 30 min temporal resolution, height-resolved measurements of clear-air vertical velocity variance, skewness, and kurtosis are crucial to understanding turbulent mixing in the ABL, convective initiation and cloud life cycles. Skewness-&gt;turbulence driven by surface heating or cloud-top cooling; Kurtosis: quantifies extreme values-&gt; studying turbulence intermittency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20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 ARMBE VAP assembles a best estimate of cloud, radiation, atmospheric quantities, and surface/land properties into one single dataset with a temporal resolution of 1 hour (easier to compare with GCMs)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ARMBE-AMT: surface precipitation, surface sensible and latent heat fluxes, and other atmospheric state variables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ARMBE-CLDRAD: cloud and radiative fluxes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76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VARANAL forcing data are used to drive single-column models, cloud-resolving models and large-eddy simulation models 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D1B2A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The VARANAL VAP calculates the large-scale vertical velocity and advective tendencies from sounding measurements of winds, temperature, and water vapor mixing ratio over a network of a small number of stations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18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23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921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32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/>
              <a:t>VAPs are higher-order data products which I will talk more in detail later</a:t>
            </a:r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126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443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Description of PBLHT-SONDE and PBLHT-Lidar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287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QCRAD uses climatological analyses of the surface radiation measurements to define reasonable limits for testing the data for unusual data values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SW: P-&gt; physically possible limits; E-&gt;Extremely rare minimum limits; C-&gt;climatological limits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LW: maximum and minimum limits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44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/>
              <a:t>If you want to share your SAIL data products, you are welcome to upload the data to ARM data discovery as a PI product</a:t>
            </a:r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75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en-US"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73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VAPs take calibrated ARM measurements as inputs to provide retrieved or quality controlled products using well established methods/retrieval algorithms. 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10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ARM VAPs are developed and managed by the ARM translator group. 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24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'core’ VAPs are available shortly after the data were collected or after the field campaign is finished.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lot of acronyms, which will be illustrated later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91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22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some figures do not use SAIL data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ACSMCDCE: calculated the necessary correction based on the ACSM-measured chemical composition-&gt; particle rebounding after impaction, improves the mass closure between ACSM and co-located particle-sizing instruments, 10 min resolution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AOP: </a:t>
            </a:r>
            <a:r>
              <a:rPr lang="en-US" altLang="zh-CN" dirty="0"/>
              <a:t>Nephelometer (700, 550, and 450 nm),  applied several correction (amplification effects, shadowing or filter-loading effects), temporal resolution 1 min, aerosol intensive properties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3" name="Google Shape;43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49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19417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194173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BC7726F-B562-2940-B608-ECA3D89364B3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5" y="17665"/>
            <a:ext cx="12210645" cy="68562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11804917" y="65087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Date Placeholder 3"/>
          <p:cNvSpPr txBox="1">
            <a:spLocks/>
          </p:cNvSpPr>
          <p:nvPr userDrawn="1"/>
        </p:nvSpPr>
        <p:spPr>
          <a:xfrm>
            <a:off x="9141619" y="6345238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09493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68F0E1-7F3B-9143-ABF4-576BF984EE9D}" type="datetime4">
              <a:rPr lang="en-US" smtClean="0"/>
              <a:pPr/>
              <a:t>November 1, 2023</a:t>
            </a:fld>
            <a:endParaRPr lang="en-US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652517" y="6345238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1466686" y="6443862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ary">
  <p:cSld name="5_Secondar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Calibri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9ACB652-337A-194D-BCD0-BEC3046DD2E7}" type="datetime4">
              <a:rPr lang="en-US" smtClean="0"/>
              <a:t>November 1, 2023</a:t>
            </a:fld>
            <a:endParaRPr/>
          </a:p>
        </p:txBody>
      </p:sp>
      <p:cxnSp>
        <p:nvCxnSpPr>
          <p:cNvPr id="37" name="Google Shape;37;p16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" name="Google Shape;38;p16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1168060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8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8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 sz="239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229F511-2662-224D-90AF-E77FC905DEEE}" type="datetime4">
              <a:rPr lang="en-US" smtClean="0"/>
              <a:t>November 1, 2023</a:t>
            </a:fld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96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3D726AE-0F3B-A048-BF9F-750BB8136265}" type="datetime4">
              <a:rPr lang="en-US" smtClean="0"/>
              <a:t>November 1, 2023</a:t>
            </a:fld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31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2F822D5-7788-8845-B18D-F6F2BC222CAD}" type="datetime4">
              <a:rPr lang="en-US" smtClean="0"/>
              <a:t>November 1, 2023</a:t>
            </a:fld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73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BAF2AA8-001A-4B45-AD89-AA0C5DF9D548}" type="datetime4">
              <a:rPr lang="en-US" smtClean="0"/>
              <a:t>November 1, 2023</a:t>
            </a:fld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519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3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2pPr>
            <a:lvl3pPr marL="1371600" lvl="2" indent="-3809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4pPr>
            <a:lvl5pPr marL="2286000" lvl="4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5pPr>
            <a:lvl6pPr marL="2743200" lvl="5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6pPr>
            <a:lvl7pPr marL="3200400" lvl="6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7pPr>
            <a:lvl8pPr marL="3657600" lvl="7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8pPr>
            <a:lvl9pPr marL="4114800" lvl="8" indent="-3555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091FD18-1736-B34E-8500-F8766251A35C}" type="datetime4">
              <a:rPr lang="en-US" smtClean="0"/>
              <a:t>November 1, 2023</a:t>
            </a:fld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3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5214D3C-BD23-0B4B-9B94-2298D9BDE614}" type="datetime4">
              <a:rPr lang="en-US" smtClean="0"/>
              <a:t>November 1, 2023</a:t>
            </a:fld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821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50566C5-2CD5-084B-A8F9-B4D401574850}" type="datetime4">
              <a:rPr lang="en-US" smtClean="0"/>
              <a:t>November 1, 2023</a:t>
            </a:fld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79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 rot="5400000">
            <a:off x="7130816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69A21EA-B127-4042-A439-16CA9A049281}" type="datetime4">
              <a:rPr lang="en-US" smtClean="0"/>
              <a:t>November 1, 2023</a:t>
            </a:fld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733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4400"/>
              <a:buFont typeface="Calibri"/>
              <a:buNone/>
              <a:defRPr sz="4400" b="1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ubTitle" idx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799"/>
              <a:buNone/>
              <a:defRPr cap="none">
                <a:solidFill>
                  <a:srgbClr val="194173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2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400"/>
              <a:buNone/>
              <a:defRPr sz="1400" b="1">
                <a:solidFill>
                  <a:srgbClr val="19417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3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400"/>
              <a:buNone/>
              <a:defRPr sz="1400">
                <a:solidFill>
                  <a:srgbClr val="19417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603C992-FE6F-E549-BB87-21D23F5AFE52}" type="datetime4">
              <a:rPr lang="en-US" smtClean="0"/>
              <a:t>November 1, 2023</a:t>
            </a:fld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" y="17665"/>
            <a:ext cx="12210645" cy="685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5"/>
          <p:cNvSpPr txBox="1"/>
          <p:nvPr/>
        </p:nvSpPr>
        <p:spPr>
          <a:xfrm>
            <a:off x="11804917" y="65087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5"/>
          <p:cNvSpPr txBox="1"/>
          <p:nvPr/>
        </p:nvSpPr>
        <p:spPr>
          <a:xfrm>
            <a:off x="11652517" y="6345238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 dirty="0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15"/>
          <p:cNvCxnSpPr/>
          <p:nvPr/>
        </p:nvCxnSpPr>
        <p:spPr>
          <a:xfrm>
            <a:off x="11466686" y="6443862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0727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13"/>
            <a:ext cx="12188825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19417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194173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113"/>
            <a:ext cx="12202386" cy="614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  <p:sp>
        <p:nvSpPr>
          <p:cNvPr id="22" name="Date Placeholder 3"/>
          <p:cNvSpPr txBox="1">
            <a:spLocks/>
          </p:cNvSpPr>
          <p:nvPr userDrawn="1"/>
        </p:nvSpPr>
        <p:spPr>
          <a:xfrm>
            <a:off x="9141619" y="6345238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09493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68F0E1-7F3B-9143-ABF4-576BF984EE9D}" type="datetime4">
              <a:rPr lang="en-US" smtClean="0"/>
              <a:pPr/>
              <a:t>November 1, 2023</a:t>
            </a:fld>
            <a:endParaRPr lang="en-US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11652517" y="6345238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ary">
  <p:cSld name="Secondar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Calibri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6738366-3305-5142-AE0F-B34C0510A660}" type="datetime4">
              <a:rPr lang="en-US" smtClean="0"/>
              <a:t>November 1, 2023</a:t>
            </a:fld>
            <a:endParaRPr/>
          </a:p>
        </p:txBody>
      </p:sp>
      <p:cxnSp>
        <p:nvCxnSpPr>
          <p:cNvPr id="37" name="Google Shape;37;p16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" name="Google Shape;38;p16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1168060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6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84436"/>
            <a:ext cx="12188825" cy="1546665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3200" b="1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19417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E55A351C-0394-D84F-B4D8-BC0F60919386}" type="datetime4">
              <a:rPr lang="en-US" smtClean="0"/>
              <a:t>November 1, 2023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5665" y="1600199"/>
            <a:ext cx="11462738" cy="457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20040" indent="-320040">
              <a:buSzPct val="100000"/>
              <a:buFontTx/>
              <a:buBlip>
                <a:blip r:embed="rId6"/>
              </a:buBlip>
              <a:defRPr sz="2000">
                <a:solidFill>
                  <a:srgbClr val="2B2B2B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7"/>
              </a:buBlip>
              <a:defRPr sz="1800">
                <a:solidFill>
                  <a:srgbClr val="2B2B2B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8"/>
              </a:buBlip>
              <a:defRPr sz="1600">
                <a:solidFill>
                  <a:srgbClr val="2B2B2B"/>
                </a:solidFill>
                <a:latin typeface="Arial"/>
                <a:cs typeface="Arial"/>
              </a:defRPr>
            </a:lvl3pPr>
            <a:lvl4pPr marL="1581912" indent="-210312">
              <a:buSzPct val="100000"/>
              <a:buFontTx/>
              <a:buBlip>
                <a:blip r:embed="rId9"/>
              </a:buBlip>
              <a:defRPr sz="1400">
                <a:solidFill>
                  <a:srgbClr val="2B2B2B"/>
                </a:solidFill>
                <a:latin typeface="Arial"/>
                <a:cs typeface="Arial"/>
              </a:defRPr>
            </a:lvl4pPr>
            <a:lvl5pPr marL="2029968" indent="-201168">
              <a:buSzPct val="100000"/>
              <a:buFontTx/>
              <a:buBlip>
                <a:blip r:embed="rId6"/>
              </a:buBlip>
              <a:defRPr sz="1400">
                <a:solidFill>
                  <a:srgbClr val="2B2B2B"/>
                </a:solidFill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11CBED1-C0BB-6C49-A940-1FE01F2649D6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20040" indent="-320040">
              <a:buSzPct val="100000"/>
              <a:buFontTx/>
              <a:buBlip>
                <a:blip r:embed="rId6"/>
              </a:buBlip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7"/>
              </a:buBlip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8"/>
              </a:buBlip>
              <a:defRPr sz="16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 marL="1581912" indent="-210312">
              <a:buSzPct val="100000"/>
              <a:buFontTx/>
              <a:buBlip>
                <a:blip r:embed="rId9"/>
              </a:buBlip>
              <a:defRPr sz="1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 marL="2029968" indent="-201168">
              <a:buSzPct val="100000"/>
              <a:buFontTx/>
              <a:buBlip>
                <a:blip r:embed="rId6"/>
              </a:buBlip>
              <a:defRPr sz="1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6B9136-E6C1-C54F-BAC7-AE9E7ADF68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6231" y="1600199"/>
            <a:ext cx="5484971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121A039-B199-5944-BF90-E6A523550522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74131" y="2292350"/>
            <a:ext cx="5484971" cy="3879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20040" indent="-320040">
              <a:buSzPct val="100000"/>
              <a:buFontTx/>
              <a:buBlip>
                <a:blip r:embed="rId6"/>
              </a:buBlip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7"/>
              </a:buBlip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8"/>
              </a:buBlip>
              <a:defRPr sz="16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 marL="1581912" indent="-210312">
              <a:buSzPct val="100000"/>
              <a:buFontTx/>
              <a:buBlip>
                <a:blip r:embed="rId9"/>
              </a:buBlip>
              <a:defRPr sz="1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 marL="2029968" indent="-201168">
              <a:buSzPct val="100000"/>
              <a:buFontTx/>
              <a:buBlip>
                <a:blip r:embed="rId6"/>
              </a:buBlip>
              <a:defRPr sz="1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2D38A28-F70D-724B-94C3-12BB00B72DC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46231" y="1601318"/>
            <a:ext cx="5494088" cy="638644"/>
          </a:xfrm>
        </p:spPr>
        <p:txBody>
          <a:bodyPr/>
          <a:lstStyle>
            <a:lvl1pPr marL="0" indent="0">
              <a:buFontTx/>
              <a:buNone/>
              <a:defRPr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26B4CE1-7E3A-F745-8007-4392CFFCEBF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74131" y="1600200"/>
            <a:ext cx="5484971" cy="639763"/>
          </a:xfrm>
        </p:spPr>
        <p:txBody>
          <a:bodyPr/>
          <a:lstStyle>
            <a:lvl1pPr marL="0" indent="0">
              <a:buFontTx/>
              <a:buNone/>
              <a:defRPr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E0F36CE-B151-954C-BC8C-B81A59274C5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46231" y="2292350"/>
            <a:ext cx="5493436" cy="3879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53F95CF0-7F12-9F4C-9FF5-BFFFDFD23E50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386773F-F642-2A44-BF03-5C1C68F62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665" y="3265000"/>
            <a:ext cx="11457496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2B2B2B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C06637A-FD72-854D-BF64-C39908709B5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65665" y="5486400"/>
            <a:ext cx="11457496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2B2B2B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5D48862-AFA1-EE45-A4E4-AD500A53B907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42900" indent="-3429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609493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609493" rtl="0" eaLnBrk="1" latinLnBrk="0" hangingPunct="1">
              <a:spcBef>
                <a:spcPct val="20000"/>
              </a:spcBef>
              <a:buFont typeface="Arial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4400"/>
              <a:buFont typeface="Calibri"/>
              <a:buNone/>
              <a:defRPr sz="4400" b="1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ubTitle" idx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799"/>
              <a:buNone/>
              <a:defRPr cap="none">
                <a:solidFill>
                  <a:srgbClr val="194173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body" idx="2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400"/>
              <a:buNone/>
              <a:defRPr sz="1400" b="1">
                <a:solidFill>
                  <a:srgbClr val="19417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3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400"/>
              <a:buNone/>
              <a:defRPr sz="1400">
                <a:solidFill>
                  <a:srgbClr val="194173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A8AD5BD-E7BE-0947-A5DA-839383527650}" type="datetime4">
              <a:rPr lang="en-US" smtClean="0"/>
              <a:t>November 1, 2023</a:t>
            </a:fld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65" y="17665"/>
            <a:ext cx="12210645" cy="685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5"/>
          <p:cNvSpPr txBox="1"/>
          <p:nvPr/>
        </p:nvSpPr>
        <p:spPr>
          <a:xfrm>
            <a:off x="11804917" y="65087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5"/>
          <p:cNvSpPr txBox="1"/>
          <p:nvPr/>
        </p:nvSpPr>
        <p:spPr>
          <a:xfrm>
            <a:off x="11652517" y="6345238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15"/>
          <p:cNvCxnSpPr/>
          <p:nvPr/>
        </p:nvCxnSpPr>
        <p:spPr>
          <a:xfrm>
            <a:off x="11466686" y="6443862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0727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45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116FC6C-5C85-F14C-83D6-7715994EA4A2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8A9AE2-5447-C34D-A870-92BE03CF5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65" y="1600200"/>
            <a:ext cx="11457496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7" y="0"/>
            <a:ext cx="12188825" cy="6856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5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6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194173"/>
          </a:solidFill>
          <a:latin typeface="Arial"/>
          <a:ea typeface="+mj-ea"/>
          <a:cs typeface="Arial"/>
        </a:defRPr>
      </a:lvl1pPr>
    </p:titleStyle>
    <p:bodyStyle>
      <a:lvl1pPr marL="320040" indent="-32004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16"/>
        </a:buBlip>
        <a:defRPr sz="2000" kern="1200">
          <a:solidFill>
            <a:srgbClr val="2B2B2B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17"/>
        </a:buBlip>
        <a:defRPr sz="1800" kern="1200">
          <a:solidFill>
            <a:srgbClr val="2B2B2B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18"/>
        </a:buBlip>
        <a:defRPr sz="1600" kern="1200">
          <a:solidFill>
            <a:srgbClr val="2B2B2B"/>
          </a:solidFill>
          <a:latin typeface="Arial"/>
          <a:ea typeface="+mn-ea"/>
          <a:cs typeface="Arial"/>
        </a:defRPr>
      </a:lvl3pPr>
      <a:lvl4pPr marL="1581912" indent="-210312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19"/>
        </a:buBlip>
        <a:defRPr sz="1400" kern="1200">
          <a:solidFill>
            <a:srgbClr val="2B2B2B"/>
          </a:solidFill>
          <a:latin typeface="Arial"/>
          <a:ea typeface="+mn-ea"/>
          <a:cs typeface="Arial"/>
        </a:defRPr>
      </a:lvl4pPr>
      <a:lvl5pPr marL="2029968" indent="-201168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16"/>
        </a:buBlip>
        <a:defRPr sz="1400" kern="1200">
          <a:solidFill>
            <a:srgbClr val="2B2B2B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3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E26DBC2D-D88D-5046-835D-7BD8754D30A6}" type="datetime4">
              <a:rPr lang="en-US" smtClean="0"/>
              <a:t>November 1, 2023</a:t>
            </a:fld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4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97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4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4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15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hyperlink" Target="mailto:damao.zhang@pnnl.gov" TargetMode="Externa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hyperlink" Target="mailto:john.shilling@pnnl.gov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hyperlink" Target="mailto:sgrande@bnl.gov" TargetMode="External"/><Relationship Id="rId5" Type="http://schemas.openxmlformats.org/officeDocument/2006/relationships/image" Target="../media/image5.png"/><Relationship Id="rId10" Type="http://schemas.openxmlformats.org/officeDocument/2006/relationships/hyperlink" Target="mailto:damao.zhang@pnnl.gov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hyperlink" Target="mailto:scollis@anl.gov" TargetMode="Externa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grande@bnl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hyperlink" Target="mailto:damao.zhang@pnnl.g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mailto:tao4@llnl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xie2@llnl.gov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tao4@llnl.gov" TargetMode="External"/><Relationship Id="rId5" Type="http://schemas.openxmlformats.org/officeDocument/2006/relationships/hyperlink" Target="mailto:xie2@llnl.gov" TargetMode="Externa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github.com/ARM-DOE/ACT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jpeg"/><Relationship Id="rId5" Type="http://schemas.openxmlformats.org/officeDocument/2006/relationships/hyperlink" Target="https://jupyterhub.arm.gov/hub/" TargetMode="External"/><Relationship Id="rId4" Type="http://schemas.openxmlformats.org/officeDocument/2006/relationships/hyperlink" Target="https://github.com/ARM-DOE/pyar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dc.arm.gov/discover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dq.arm.gov/dq-plotbrowse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.gov/research/campaigns/amf2021sai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q.arm.gov/dq-plotbrows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.gov/capabilities/vap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mailto:john.shilling@pnnl.gov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"/>
          <p:cNvSpPr txBox="1">
            <a:spLocks noGrp="1"/>
          </p:cNvSpPr>
          <p:nvPr>
            <p:ph type="ctrTitle"/>
          </p:nvPr>
        </p:nvSpPr>
        <p:spPr>
          <a:xfrm>
            <a:off x="0" y="1212971"/>
            <a:ext cx="12188825" cy="229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Exploring the SAIL ARM Data Products: An Overview</a:t>
            </a:r>
            <a:endParaRPr sz="4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4FE4E-7C4A-4820-C96D-E647B81B80D8}"/>
              </a:ext>
            </a:extLst>
          </p:cNvPr>
          <p:cNvSpPr txBox="1"/>
          <p:nvPr/>
        </p:nvSpPr>
        <p:spPr>
          <a:xfrm>
            <a:off x="7738647" y="65419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20A36BD-1F34-A7E2-071B-C9DA9F27661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CE4738-ACC4-CB43-8816-22B4A0778629}" type="datetime4">
              <a:rPr lang="en-US" smtClean="0"/>
              <a:t>November 1, 2023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BA1020-5548-7A36-BCA8-AA15B0CAD5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7" name="Google Shape;293;p1">
            <a:extLst>
              <a:ext uri="{FF2B5EF4-FFF2-40B4-BE49-F238E27FC236}">
                <a16:creationId xmlns:a16="http://schemas.microsoft.com/office/drawing/2014/main" id="{72592D20-C8BB-7E83-45DB-AF22E896CBB6}"/>
              </a:ext>
            </a:extLst>
          </p:cNvPr>
          <p:cNvSpPr txBox="1">
            <a:spLocks/>
          </p:cNvSpPr>
          <p:nvPr/>
        </p:nvSpPr>
        <p:spPr>
          <a:xfrm>
            <a:off x="249870" y="3672069"/>
            <a:ext cx="3764479" cy="66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33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799"/>
              <a:buFont typeface="Arial"/>
              <a:buNone/>
              <a:defRPr sz="2799" b="0" i="0" u="none" strike="noStrike" cap="none">
                <a:solidFill>
                  <a:srgbClr val="1941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9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99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914400">
              <a:buSzPts val="2700"/>
            </a:pP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Damao Zhang</a:t>
            </a:r>
          </a:p>
        </p:txBody>
      </p:sp>
      <p:sp>
        <p:nvSpPr>
          <p:cNvPr id="8" name="Google Shape;294;p1">
            <a:extLst>
              <a:ext uri="{FF2B5EF4-FFF2-40B4-BE49-F238E27FC236}">
                <a16:creationId xmlns:a16="http://schemas.microsoft.com/office/drawing/2014/main" id="{24F39B1B-9F78-E4A5-55EA-6E28B6DA0389}"/>
              </a:ext>
            </a:extLst>
          </p:cNvPr>
          <p:cNvSpPr txBox="1">
            <a:spLocks/>
          </p:cNvSpPr>
          <p:nvPr/>
        </p:nvSpPr>
        <p:spPr>
          <a:xfrm>
            <a:off x="249870" y="4508940"/>
            <a:ext cx="11689084" cy="10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1941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914400"/>
            <a:r>
              <a:rPr lang="en-US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ARM Translator</a:t>
            </a:r>
          </a:p>
          <a:p>
            <a:pPr marL="0" indent="0" defTabSz="914400"/>
            <a:r>
              <a:rPr lang="en-US" sz="2400" b="0" kern="0" dirty="0">
                <a:latin typeface="Arial" panose="020B0604020202020204" pitchFamily="34" charset="0"/>
                <a:cs typeface="Arial" panose="020B0604020202020204" pitchFamily="34" charset="0"/>
              </a:rPr>
              <a:t>Pacific Northwest National Laboratory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09886-10ED-18E2-A41F-07BF3C6F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69131" cy="983187"/>
          </a:xfrm>
          <a:prstGeom prst="rect">
            <a:avLst/>
          </a:prstGeom>
        </p:spPr>
      </p:pic>
      <p:sp>
        <p:nvSpPr>
          <p:cNvPr id="3" name="Google Shape;293;p1">
            <a:extLst>
              <a:ext uri="{FF2B5EF4-FFF2-40B4-BE49-F238E27FC236}">
                <a16:creationId xmlns:a16="http://schemas.microsoft.com/office/drawing/2014/main" id="{604518D5-43DC-B405-7AF0-80C0CF952C9F}"/>
              </a:ext>
            </a:extLst>
          </p:cNvPr>
          <p:cNvSpPr txBox="1">
            <a:spLocks/>
          </p:cNvSpPr>
          <p:nvPr/>
        </p:nvSpPr>
        <p:spPr>
          <a:xfrm>
            <a:off x="5830067" y="3672069"/>
            <a:ext cx="5737180" cy="66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33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799"/>
              <a:buFont typeface="Arial"/>
              <a:buNone/>
              <a:defRPr sz="2799" b="0" i="0" u="none" strike="noStrike" cap="none">
                <a:solidFill>
                  <a:srgbClr val="1941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9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99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5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Font typeface="Arial"/>
              <a:buNone/>
              <a:defRPr sz="19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Font typeface="Arial"/>
              <a:buNone/>
              <a:defRPr sz="1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914400">
              <a:buSzPts val="2700"/>
            </a:pP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The ARM Translator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4A21A-E9FA-4D32-23B1-40C52EA74D6C}"/>
              </a:ext>
            </a:extLst>
          </p:cNvPr>
          <p:cNvSpPr txBox="1"/>
          <p:nvPr/>
        </p:nvSpPr>
        <p:spPr>
          <a:xfrm>
            <a:off x="3375302" y="6418377"/>
            <a:ext cx="5253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SAIL/SPLASH/SOS Workshop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1AEC129-1777-7A43-BE7A-9E19B9F3D5E5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AEROSOL Property 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75889-6313-C25B-2AD7-5F289F1462D7}"/>
              </a:ext>
            </a:extLst>
          </p:cNvPr>
          <p:cNvSpPr txBox="1"/>
          <p:nvPr/>
        </p:nvSpPr>
        <p:spPr>
          <a:xfrm>
            <a:off x="6383763" y="1326301"/>
            <a:ext cx="580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**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Aerosol Feature Mask (LIDARAEROMASK) VAP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D39E12-DCB9-138B-E1FA-9C8CDD22CD14}"/>
              </a:ext>
            </a:extLst>
          </p:cNvPr>
          <p:cNvSpPr txBox="1">
            <a:spLocks/>
          </p:cNvSpPr>
          <p:nvPr/>
        </p:nvSpPr>
        <p:spPr>
          <a:xfrm>
            <a:off x="6296534" y="4963226"/>
            <a:ext cx="5892290" cy="167611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4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3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Inputs: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Spectral Resolution Lidar (HSRL) backscatter coefficient profiles and scattering ratio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4173"/>
              </a:buClr>
              <a:buSzPct val="10000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20040" marR="0" lvl="0" indent="-32004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Outputs: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aerosol feature mask, aerosol layer base and top height at 30s and 30m resolutions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554D1-AF14-2330-CDF3-37EEF59D3CA0}"/>
              </a:ext>
            </a:extLst>
          </p:cNvPr>
          <p:cNvSpPr txBox="1"/>
          <p:nvPr/>
        </p:nvSpPr>
        <p:spPr>
          <a:xfrm>
            <a:off x="7862539" y="959766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Damao Zhang, </a:t>
            </a:r>
            <a:r>
              <a:rPr lang="en-US" sz="1200" dirty="0">
                <a:hlinkClick r:id="rId7"/>
              </a:rPr>
              <a:t>damao.zhang@pnnl.gov</a:t>
            </a:r>
            <a:r>
              <a:rPr lang="en-US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5A835-A2EF-0FA1-3B4F-DF5A3C1E8FC9}"/>
              </a:ext>
            </a:extLst>
          </p:cNvPr>
          <p:cNvSpPr txBox="1"/>
          <p:nvPr/>
        </p:nvSpPr>
        <p:spPr>
          <a:xfrm>
            <a:off x="6587" y="1326301"/>
            <a:ext cx="5751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CCN kappa (CCNSMPSKAPPA) VAP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61279B-C988-1DA9-312F-3A4EA6FB99F1}"/>
              </a:ext>
            </a:extLst>
          </p:cNvPr>
          <p:cNvSpPr txBox="1">
            <a:spLocks/>
          </p:cNvSpPr>
          <p:nvPr/>
        </p:nvSpPr>
        <p:spPr>
          <a:xfrm>
            <a:off x="25548" y="4913375"/>
            <a:ext cx="5582772" cy="19159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4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3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Inputs: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CCN from the cloud condensation nuclei counter (CCNC) and aerosol particle size data from the scanning mobility particle sizer (SMPS) 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20040" marR="0" lvl="0" indent="-32004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Outputs: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the particle hygroscopicity (kappa) parameter at ~ 5 min (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Petters and </a:t>
            </a:r>
            <a:r>
              <a:rPr kumimoji="0" lang="en-US" sz="16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Kreidenweis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 2007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BBE272-F415-2584-8523-3F5A0392AB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02" y="1705461"/>
            <a:ext cx="4738526" cy="31590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DFFFDE-C0EB-5361-9CAA-2DC319DA41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633" y="5600740"/>
            <a:ext cx="2575864" cy="690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CD554-EAC3-260D-42BC-E193C6E4AD6A}"/>
              </a:ext>
            </a:extLst>
          </p:cNvPr>
          <p:cNvSpPr txBox="1"/>
          <p:nvPr/>
        </p:nvSpPr>
        <p:spPr>
          <a:xfrm>
            <a:off x="0" y="946280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John Shilling, </a:t>
            </a:r>
            <a:r>
              <a:rPr lang="en-US" sz="1200" dirty="0">
                <a:hlinkClick r:id="rId10"/>
              </a:rPr>
              <a:t>john.shilling@pnnl.gov</a:t>
            </a:r>
            <a:r>
              <a:rPr lang="en-US" sz="12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C334A-4C55-87BC-720D-115B2DFC31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213" y="1637883"/>
            <a:ext cx="4067528" cy="32265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D447AD-45D5-394F-796B-0E536592F092}"/>
                  </a:ext>
                </a:extLst>
              </p:cNvPr>
              <p:cNvSpPr txBox="1"/>
              <p:nvPr/>
            </p:nvSpPr>
            <p:spPr>
              <a:xfrm>
                <a:off x="6423619" y="5444137"/>
                <a:ext cx="5805062" cy="54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𝑆𝑅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D447AD-45D5-394F-796B-0E536592F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19" y="5444137"/>
                <a:ext cx="5805062" cy="546368"/>
              </a:xfrm>
              <a:prstGeom prst="rect">
                <a:avLst/>
              </a:prstGeom>
              <a:blipFill>
                <a:blip r:embed="rId12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AD3A444A-4D2C-5041-BBEB-BDDBB1C02CE5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Cloud Property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4247F-1E1A-5DB9-3CED-F168E38A4212}"/>
              </a:ext>
            </a:extLst>
          </p:cNvPr>
          <p:cNvSpPr txBox="1"/>
          <p:nvPr/>
        </p:nvSpPr>
        <p:spPr>
          <a:xfrm>
            <a:off x="48243" y="1327512"/>
            <a:ext cx="583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Gill Sans" panose="020B0502020104020203" pitchFamily="34" charset="-79"/>
              </a:rPr>
              <a:t>Active Remote Sensing of Clouds (ARSCL) VAP</a:t>
            </a:r>
          </a:p>
        </p:txBody>
      </p:sp>
      <p:pic>
        <p:nvPicPr>
          <p:cNvPr id="3" name="Google Shape;452;p11">
            <a:extLst>
              <a:ext uri="{FF2B5EF4-FFF2-40B4-BE49-F238E27FC236}">
                <a16:creationId xmlns:a16="http://schemas.microsoft.com/office/drawing/2014/main" id="{C57719F4-869D-6445-CC74-3B40C7C7CBF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99619"/>
            <a:ext cx="6118258" cy="192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3;p11">
            <a:extLst>
              <a:ext uri="{FF2B5EF4-FFF2-40B4-BE49-F238E27FC236}">
                <a16:creationId xmlns:a16="http://schemas.microsoft.com/office/drawing/2014/main" id="{B0170020-708C-79A9-210C-08AA1CFCB7D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476"/>
            <a:ext cx="64008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89962A-D313-7B9C-D78B-C4601D72B6E8}"/>
              </a:ext>
            </a:extLst>
          </p:cNvPr>
          <p:cNvSpPr txBox="1">
            <a:spLocks/>
          </p:cNvSpPr>
          <p:nvPr/>
        </p:nvSpPr>
        <p:spPr>
          <a:xfrm>
            <a:off x="1" y="5841124"/>
            <a:ext cx="6047337" cy="8803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7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8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  <a:cs typeface="Gill Sans" panose="020B0502020104020203" pitchFamily="34" charset="-79"/>
              </a:rPr>
              <a:t>Cloud detection using radar reflectivity, Doppler velocity, Doppler spectral width, lidar backscatter, and microwave radiometer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  <a:cs typeface="Gill Sans" panose="020B0502020104020203" pitchFamily="34" charset="-79"/>
              </a:rPr>
              <a:t>Provides cloud boundaries up to 10 layers at 4 s and 30 m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5D8A7-9E39-01E0-2291-67C29DB2C803}"/>
              </a:ext>
            </a:extLst>
          </p:cNvPr>
          <p:cNvSpPr txBox="1"/>
          <p:nvPr/>
        </p:nvSpPr>
        <p:spPr>
          <a:xfrm>
            <a:off x="3724438" y="4180940"/>
            <a:ext cx="2026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Radar Reflectivity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FCEB2-9F72-73A6-F6C2-5CA06EAFCE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270" y="1731954"/>
            <a:ext cx="4506954" cy="3961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B71D7-384E-D9F0-2787-98C171288C1B}"/>
              </a:ext>
            </a:extLst>
          </p:cNvPr>
          <p:cNvSpPr txBox="1"/>
          <p:nvPr/>
        </p:nvSpPr>
        <p:spPr>
          <a:xfrm>
            <a:off x="9544782" y="5064390"/>
            <a:ext cx="1229710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Cloud 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66D80-D489-4AB3-0F6A-F8226D39FC04}"/>
              </a:ext>
            </a:extLst>
          </p:cNvPr>
          <p:cNvSpPr txBox="1"/>
          <p:nvPr/>
        </p:nvSpPr>
        <p:spPr>
          <a:xfrm>
            <a:off x="9544784" y="4387221"/>
            <a:ext cx="122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Spectral 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5EE19-70DC-7D83-339C-650AC80BAEFC}"/>
              </a:ext>
            </a:extLst>
          </p:cNvPr>
          <p:cNvSpPr txBox="1"/>
          <p:nvPr/>
        </p:nvSpPr>
        <p:spPr>
          <a:xfrm>
            <a:off x="9426473" y="3733976"/>
            <a:ext cx="1350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Doppler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D4936-4EC9-A5F9-D1D1-203B1F1C1869}"/>
              </a:ext>
            </a:extLst>
          </p:cNvPr>
          <p:cNvSpPr txBox="1"/>
          <p:nvPr/>
        </p:nvSpPr>
        <p:spPr>
          <a:xfrm>
            <a:off x="9544784" y="3048789"/>
            <a:ext cx="122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Reflectivity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1B349-0B31-D429-4116-FB2828DEC83E}"/>
              </a:ext>
            </a:extLst>
          </p:cNvPr>
          <p:cNvSpPr txBox="1"/>
          <p:nvPr/>
        </p:nvSpPr>
        <p:spPr>
          <a:xfrm>
            <a:off x="9544784" y="2415836"/>
            <a:ext cx="122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Depolarization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40D0E-A5B0-8544-1EA6-8236C9A5944D}"/>
              </a:ext>
            </a:extLst>
          </p:cNvPr>
          <p:cNvSpPr txBox="1"/>
          <p:nvPr/>
        </p:nvSpPr>
        <p:spPr>
          <a:xfrm>
            <a:off x="9566239" y="1748085"/>
            <a:ext cx="122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Backscatter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649B8-9E13-62C7-14E6-E9B9B0C65E31}"/>
              </a:ext>
            </a:extLst>
          </p:cNvPr>
          <p:cNvSpPr/>
          <p:nvPr/>
        </p:nvSpPr>
        <p:spPr>
          <a:xfrm>
            <a:off x="11038752" y="5827722"/>
            <a:ext cx="1044981" cy="307777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50FAF-C5C0-ED20-9FB6-C6595F22800A}"/>
              </a:ext>
            </a:extLst>
          </p:cNvPr>
          <p:cNvSpPr/>
          <p:nvPr/>
        </p:nvSpPr>
        <p:spPr>
          <a:xfrm>
            <a:off x="6212840" y="6006805"/>
            <a:ext cx="4825911" cy="26270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12EC7F-6D1C-F826-DDCB-C6F661DF3E55}"/>
              </a:ext>
            </a:extLst>
          </p:cNvPr>
          <p:cNvSpPr txBox="1">
            <a:spLocks/>
          </p:cNvSpPr>
          <p:nvPr/>
        </p:nvSpPr>
        <p:spPr>
          <a:xfrm>
            <a:off x="6094411" y="5805006"/>
            <a:ext cx="6047338" cy="10253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7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8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 multisensor method (Shupe 2007) uses measurements from depolarization lidar, cloud radar, microwave radiometer, and temperature sounding   </a:t>
            </a:r>
          </a:p>
          <a:p>
            <a:pPr marL="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Cloud hydrometeors are classified as ice, snow, mixed-phase, liquid, drizzle, or rain at 30 s and 30 m 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87DBA-5F24-1C7D-623E-13C5B6F93828}"/>
              </a:ext>
            </a:extLst>
          </p:cNvPr>
          <p:cNvSpPr txBox="1"/>
          <p:nvPr/>
        </p:nvSpPr>
        <p:spPr>
          <a:xfrm>
            <a:off x="6118258" y="1338859"/>
            <a:ext cx="6137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Gill Sans" panose="020B0502020104020203" pitchFamily="34" charset="-79"/>
              </a:rPr>
              <a:t>**</a:t>
            </a:r>
            <a:r>
              <a:rPr lang="en-US" sz="1600" b="1" dirty="0">
                <a:cs typeface="Gill Sans" panose="020B0502020104020203" pitchFamily="34" charset="-79"/>
              </a:rPr>
              <a:t>Cloud thermodynamic phase (THERMOCLOUDPHASE) VAP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17477-40DD-D573-F142-E56444BDB6DE}"/>
              </a:ext>
            </a:extLst>
          </p:cNvPr>
          <p:cNvSpPr txBox="1"/>
          <p:nvPr/>
        </p:nvSpPr>
        <p:spPr>
          <a:xfrm>
            <a:off x="8141811" y="950017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Damao Zhang, </a:t>
            </a:r>
            <a:r>
              <a:rPr lang="en-US" sz="1200" dirty="0">
                <a:hlinkClick r:id="rId10"/>
              </a:rPr>
              <a:t>damao.zhang@pnnl.gov</a:t>
            </a:r>
            <a:r>
              <a:rPr lang="en-US" sz="12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CEF96-6A5E-DB6B-BE29-E1097B0FC382}"/>
              </a:ext>
            </a:extLst>
          </p:cNvPr>
          <p:cNvSpPr txBox="1"/>
          <p:nvPr/>
        </p:nvSpPr>
        <p:spPr>
          <a:xfrm>
            <a:off x="0" y="938997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Scott Giangrande, </a:t>
            </a:r>
            <a:r>
              <a:rPr lang="en-US" sz="1200" dirty="0">
                <a:hlinkClick r:id="rId11"/>
              </a:rPr>
              <a:t>sgrande@bnl.gov</a:t>
            </a: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226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10810A4-1050-8846-B6F2-6043EFEAB29A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Precipitation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5629A-EFDB-E227-7F41-ACA273412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699" y="1353096"/>
            <a:ext cx="7040049" cy="2820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40CE3-A0FD-AC9F-3CDC-58842E3A0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552" y="4174044"/>
            <a:ext cx="3771889" cy="25474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1AE30A-3D78-2C25-958E-EE44A3D7A344}"/>
              </a:ext>
            </a:extLst>
          </p:cNvPr>
          <p:cNvSpPr txBox="1">
            <a:spLocks/>
          </p:cNvSpPr>
          <p:nvPr/>
        </p:nvSpPr>
        <p:spPr>
          <a:xfrm>
            <a:off x="293042" y="1752018"/>
            <a:ext cx="4534525" cy="475311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CORRECTED RADAR MOMENTS IN ANTENNA COORDINATES (CMAC) VAP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including several S(Z) (A)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Radar Columns and In-Situ Sensors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RadCLss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VAP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aiding retrieval development (B) and (C)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QUANTITATIVE PRECIPITATION ESTIMATION (SQUIRE)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seeks to ameliorate blockage issues by taking lowest non-blocked gate (D)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open source</a:t>
            </a:r>
            <a:endParaRPr lang="en-US" sz="2000" dirty="0">
              <a:solidFill>
                <a:srgbClr val="47484A">
                  <a:lumMod val="50000"/>
                </a:srgbClr>
              </a:solidFill>
              <a:latin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84926-C0CC-DFBA-2589-D3A1E286EE3C}"/>
              </a:ext>
            </a:extLst>
          </p:cNvPr>
          <p:cNvSpPr txBox="1"/>
          <p:nvPr/>
        </p:nvSpPr>
        <p:spPr>
          <a:xfrm>
            <a:off x="5363661" y="4391780"/>
            <a:ext cx="6202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95E8B-8DFE-418C-AED5-F75F740F47B8}"/>
              </a:ext>
            </a:extLst>
          </p:cNvPr>
          <p:cNvSpPr txBox="1"/>
          <p:nvPr/>
        </p:nvSpPr>
        <p:spPr>
          <a:xfrm>
            <a:off x="7862539" y="959766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Scott Collis, </a:t>
            </a:r>
            <a:r>
              <a:rPr lang="en-US" sz="1200" dirty="0">
                <a:hlinkClick r:id="rId5"/>
              </a:rPr>
              <a:t>scollis@anl.gov</a:t>
            </a: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55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86F1D939-D88C-A84B-A822-E4EAD76F46DA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Precipitation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95E8B-8DFE-418C-AED5-F75F740F47B8}"/>
              </a:ext>
            </a:extLst>
          </p:cNvPr>
          <p:cNvSpPr txBox="1"/>
          <p:nvPr/>
        </p:nvSpPr>
        <p:spPr>
          <a:xfrm>
            <a:off x="7862539" y="959766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Scott Giangrande, </a:t>
            </a:r>
            <a:r>
              <a:rPr lang="en-US" sz="1200" dirty="0">
                <a:hlinkClick r:id="rId3"/>
              </a:rPr>
              <a:t>sgrande@bnl.gov</a:t>
            </a:r>
            <a:r>
              <a:rPr lang="en-US" sz="1200" dirty="0"/>
              <a:t>   </a:t>
            </a:r>
          </a:p>
        </p:txBody>
      </p:sp>
      <p:pic>
        <p:nvPicPr>
          <p:cNvPr id="4" name="Google Shape;157;p32">
            <a:extLst>
              <a:ext uri="{FF2B5EF4-FFF2-40B4-BE49-F238E27FC236}">
                <a16:creationId xmlns:a16="http://schemas.microsoft.com/office/drawing/2014/main" id="{0B057408-E556-6143-142D-8F9F91160851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3121" y="1505890"/>
            <a:ext cx="3730752" cy="52665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DC020-0C4D-D5AE-3DBE-86D960ED7E07}"/>
              </a:ext>
            </a:extLst>
          </p:cNvPr>
          <p:cNvSpPr txBox="1"/>
          <p:nvPr/>
        </p:nvSpPr>
        <p:spPr>
          <a:xfrm>
            <a:off x="146304" y="2421058"/>
            <a:ext cx="6230112" cy="3323987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285750" marR="0" lvl="0" indent="-285750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u="none" strike="noStrike" cap="none" dirty="0">
                <a:solidFill>
                  <a:schemeClr val="dk1"/>
                </a:solidFill>
                <a:ea typeface="Calibri"/>
                <a:cs typeface="Gill Sans" panose="020B0502020104020203" pitchFamily="34" charset="-79"/>
                <a:sym typeface="Calibri"/>
              </a:rPr>
              <a:t>Inputs:</a:t>
            </a:r>
            <a:r>
              <a:rPr lang="en-US" sz="2000" u="none" strike="noStrike" cap="none" dirty="0">
                <a:solidFill>
                  <a:schemeClr val="dk1"/>
                </a:solidFill>
                <a:ea typeface="Calibri"/>
                <a:cs typeface="Gill Sans" panose="020B0502020104020203" pitchFamily="34" charset="-79"/>
                <a:sym typeface="Calibri"/>
              </a:rPr>
              <a:t> Measured drop size distribution, precipitation intensity, diameter dimension, rain fall speed</a:t>
            </a:r>
          </a:p>
          <a:p>
            <a:pPr marL="285750" marR="0" lvl="0" indent="-285750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u="none" strike="noStrike" cap="none" dirty="0">
                <a:solidFill>
                  <a:schemeClr val="dk1"/>
                </a:solidFill>
                <a:ea typeface="Calibri"/>
                <a:cs typeface="Gill Sans" panose="020B0502020104020203" pitchFamily="34" charset="-79"/>
                <a:sym typeface="Calibri"/>
              </a:rPr>
              <a:t>The VAP estimates rainfall rates and several geophysical quantities, parameterized DSD fits (gamma or exponential assumption type methods) </a:t>
            </a:r>
          </a:p>
          <a:p>
            <a:pPr marL="285750" marR="0" lvl="0" indent="-285750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u="none" strike="noStrike" cap="none" dirty="0">
                <a:solidFill>
                  <a:schemeClr val="dk1"/>
                </a:solidFill>
                <a:ea typeface="Calibri"/>
                <a:cs typeface="Gill Sans" panose="020B0502020104020203" pitchFamily="34" charset="-79"/>
                <a:sym typeface="Calibri"/>
              </a:rPr>
              <a:t>Radar-equivalent quantities, including dual-polarization radar quantities (e.g., Reflectivity Factor Z, Differential Reflectivity ZDR) are also calculated.</a:t>
            </a:r>
            <a:endParaRPr lang="en-US" sz="2000" dirty="0">
              <a:cs typeface="Gill Sans" panose="020B0502020104020203" pitchFamily="34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1A8FA-255E-EBF2-8B4D-07CA7D2D00D4}"/>
              </a:ext>
            </a:extLst>
          </p:cNvPr>
          <p:cNvSpPr txBox="1"/>
          <p:nvPr/>
        </p:nvSpPr>
        <p:spPr>
          <a:xfrm>
            <a:off x="0" y="1505890"/>
            <a:ext cx="609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Gill Sans" panose="020B0502020104020203" pitchFamily="34" charset="-79"/>
              </a:rPr>
              <a:t>Laser Disdrometer Quantities(LDQUANTS) VAP</a:t>
            </a:r>
          </a:p>
        </p:txBody>
      </p:sp>
    </p:spTree>
    <p:extLst>
      <p:ext uri="{BB962C8B-B14F-4D97-AF65-F5344CB8AC3E}">
        <p14:creationId xmlns:p14="http://schemas.microsoft.com/office/powerpoint/2010/main" val="6916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8FB398-568A-2887-08C3-ABF388BCA5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79" y="1758878"/>
            <a:ext cx="4364655" cy="4386370"/>
          </a:xfrm>
          <a:prstGeom prst="rect">
            <a:avLst/>
          </a:prstGeom>
        </p:spPr>
      </p:pic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E75AEB4F-3DD5-B34E-92B7-A41095047183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Atmospheric Environment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96FE8-5CEA-BFA8-CF7A-02F0BFFDE2E1}"/>
              </a:ext>
            </a:extLst>
          </p:cNvPr>
          <p:cNvSpPr txBox="1"/>
          <p:nvPr/>
        </p:nvSpPr>
        <p:spPr>
          <a:xfrm>
            <a:off x="0" y="6145248"/>
            <a:ext cx="6368578" cy="738664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17145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/>
                <a:cs typeface="Gill Sans" panose="020B0502020104020203" pitchFamily="34" charset="-79"/>
                <a:sym typeface="Times New Roman"/>
              </a:rPr>
              <a:t>Physical-iterative retrieval of boundary-layer temperature and water vapor mixing ratio profiles and cloud properties (LWP </a:t>
            </a:r>
            <a:r>
              <a:rPr lang="en-US" sz="1400" dirty="0">
                <a:solidFill>
                  <a:schemeClr val="tx1"/>
                </a:solidFill>
                <a:ea typeface="Times New Roman"/>
                <a:cs typeface="Gill Sans" panose="020B0502020104020203" pitchFamily="34" charset="-79"/>
                <a:sym typeface="Times New Roman"/>
              </a:rPr>
              <a:t>and effective radius) at </a:t>
            </a:r>
            <a:r>
              <a:rPr lang="en-US" sz="1400" dirty="0">
                <a:ea typeface="Times New Roman"/>
                <a:cs typeface="Gill Sans" panose="020B0502020104020203" pitchFamily="34" charset="-79"/>
                <a:sym typeface="Times New Roman"/>
              </a:rPr>
              <a:t>5 min</a:t>
            </a:r>
            <a:r>
              <a:rPr lang="en-US" sz="1400" dirty="0">
                <a:solidFill>
                  <a:schemeClr val="tx1"/>
                </a:solidFill>
                <a:ea typeface="Times New Roman"/>
                <a:cs typeface="Gill Sans" panose="020B0502020104020203" pitchFamily="34" charset="-79"/>
                <a:sym typeface="Times New Roman"/>
              </a:rPr>
              <a:t> resolution</a:t>
            </a:r>
            <a:endParaRPr lang="en-US" sz="1400" dirty="0">
              <a:solidFill>
                <a:schemeClr val="tx1"/>
              </a:solidFill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A270-63BB-FDAE-FEB1-92DFD81F4ED8}"/>
              </a:ext>
            </a:extLst>
          </p:cNvPr>
          <p:cNvSpPr txBox="1"/>
          <p:nvPr/>
        </p:nvSpPr>
        <p:spPr>
          <a:xfrm>
            <a:off x="0" y="1303898"/>
            <a:ext cx="6270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**</a:t>
            </a:r>
            <a:r>
              <a:rPr lang="en-US" sz="14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Tropospheric Remotely Observed Profiling via Optimal Estimation (TROPoe) VAP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EE257-3D4B-CCFB-FA9D-28FE64522453}"/>
              </a:ext>
            </a:extLst>
          </p:cNvPr>
          <p:cNvSpPr txBox="1"/>
          <p:nvPr/>
        </p:nvSpPr>
        <p:spPr>
          <a:xfrm>
            <a:off x="2188818" y="1887152"/>
            <a:ext cx="1206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3E061-8763-FB5C-14AC-CD5BC6A88F3E}"/>
              </a:ext>
            </a:extLst>
          </p:cNvPr>
          <p:cNvSpPr txBox="1"/>
          <p:nvPr/>
        </p:nvSpPr>
        <p:spPr>
          <a:xfrm>
            <a:off x="1933116" y="2945739"/>
            <a:ext cx="1473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WV mixing ratio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25F76-5208-4852-B77D-B8360B29B676}"/>
              </a:ext>
            </a:extLst>
          </p:cNvPr>
          <p:cNvSpPr txBox="1"/>
          <p:nvPr/>
        </p:nvSpPr>
        <p:spPr>
          <a:xfrm>
            <a:off x="1859903" y="3992157"/>
            <a:ext cx="1473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E04D1-B01F-DA78-D8C3-5AB92B5A38E3}"/>
              </a:ext>
            </a:extLst>
          </p:cNvPr>
          <p:cNvSpPr txBox="1"/>
          <p:nvPr/>
        </p:nvSpPr>
        <p:spPr>
          <a:xfrm>
            <a:off x="7862539" y="959766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Damao Zhang, </a:t>
            </a:r>
            <a:r>
              <a:rPr lang="en-US" sz="1200" dirty="0">
                <a:hlinkClick r:id="rId4"/>
              </a:rPr>
              <a:t>damao.zhang@pnnl.gov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E3BCC-5968-C3B7-5D4E-881B39370712}"/>
              </a:ext>
            </a:extLst>
          </p:cNvPr>
          <p:cNvSpPr txBox="1"/>
          <p:nvPr/>
        </p:nvSpPr>
        <p:spPr>
          <a:xfrm>
            <a:off x="6094412" y="1377738"/>
            <a:ext cx="5948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DLPROF-Wind and DLPROF-WSTATS VAPs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41343D-8206-3EAA-5D57-E3326F574C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240" y="1733058"/>
            <a:ext cx="5595508" cy="4171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BD87E-11DD-B16A-EFCD-F20F8D382468}"/>
              </a:ext>
            </a:extLst>
          </p:cNvPr>
          <p:cNvSpPr txBox="1"/>
          <p:nvPr/>
        </p:nvSpPr>
        <p:spPr>
          <a:xfrm>
            <a:off x="6270169" y="5987019"/>
            <a:ext cx="5948790" cy="89255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17145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/>
                <a:cs typeface="Gill Sans" panose="020B0502020104020203" pitchFamily="34" charset="-79"/>
                <a:sym typeface="Times New Roman"/>
              </a:rPr>
              <a:t>DLPROF-WIND: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Times New Roman"/>
                <a:cs typeface="Gill Sans" panose="020B0502020104020203" pitchFamily="34" charset="-79"/>
                <a:sym typeface="Times New Roman"/>
              </a:rPr>
              <a:t>profiles of horizontal wind speed and direction every ~15 min using the traditional velocity-azimuth-display (VAP) algorithm</a:t>
            </a:r>
          </a:p>
          <a:p>
            <a:pPr marL="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cs typeface="Gill Sans" panose="020B0502020104020203" pitchFamily="34" charset="-79"/>
                <a:sym typeface="Times New Roman"/>
              </a:rPr>
              <a:t>DLPROF-WSTATS:</a:t>
            </a:r>
            <a:r>
              <a:rPr lang="en-US" sz="1400" dirty="0">
                <a:cs typeface="Gill Sans" panose="020B0502020104020203" pitchFamily="34" charset="-79"/>
                <a:sym typeface="Times New Roman"/>
              </a:rPr>
              <a:t> 30 min temporal resolution</a:t>
            </a:r>
            <a:endParaRPr lang="en-US" sz="1400" dirty="0">
              <a:solidFill>
                <a:schemeClr val="tx1"/>
              </a:solidFill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45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57C6DFEF-6136-0446-9517-96C5D7C52A63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Modeling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0F2AFA1-9722-7D45-E89A-F065E4679060}"/>
              </a:ext>
            </a:extLst>
          </p:cNvPr>
          <p:cNvSpPr txBox="1">
            <a:spLocks/>
          </p:cNvSpPr>
          <p:nvPr/>
        </p:nvSpPr>
        <p:spPr>
          <a:xfrm>
            <a:off x="6617493" y="5905532"/>
            <a:ext cx="5437255" cy="857880"/>
          </a:xfrm>
          <a:prstGeom prst="rect">
            <a:avLst/>
          </a:prstGeom>
          <a:solidFill>
            <a:schemeClr val="lt1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indent="0" defTabSz="914400">
              <a:buNone/>
            </a:pPr>
            <a:r>
              <a:rPr lang="en-US" sz="1600" b="1" kern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ARMBECLDRAD</a:t>
            </a:r>
            <a:r>
              <a:rPr lang="en-US" sz="1600" kern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cloud fraction (up) derived from cloud measurements from the ARSCL data product (down) on Aug 1</a:t>
            </a:r>
            <a:r>
              <a:rPr lang="en-US" sz="1600" kern="0" baseline="30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st</a:t>
            </a:r>
            <a:r>
              <a:rPr lang="en-US" sz="1600" kern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, 2022.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437B236-D62F-9939-A20E-D07D915B81AA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defPPr>
              <a:defRPr lang="en-US"/>
            </a:defPPr>
            <a:lvl1pPr marL="0" marR="0" lvl="0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defRPr/>
            </a:pPr>
            <a:fld id="{CECEC3FC-B2CC-9E42-AAED-96F68CCC8648}" type="slidenum">
              <a:rPr lang="en-US" smtClean="0">
                <a:ea typeface="+mn-ea"/>
              </a:rPr>
              <a:pPr defTabSz="457200">
                <a:defRPr/>
              </a:pPr>
              <a:t>15</a:t>
            </a:fld>
            <a:endParaRPr lang="en-US"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43E41-3876-71A3-5674-BC869AC06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846" y="1956046"/>
            <a:ext cx="5626548" cy="3859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03DF3-2C6A-EA21-FD1F-B604778F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9" r="7159"/>
          <a:stretch/>
        </p:blipFill>
        <p:spPr>
          <a:xfrm>
            <a:off x="0" y="2146429"/>
            <a:ext cx="6104242" cy="1884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3B8D0-313D-8BFD-374F-EA5D0B4EC0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10" y="4150967"/>
            <a:ext cx="5493199" cy="1754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B7EF4-81FB-F809-06E7-A4ADC98ACCA8}"/>
              </a:ext>
            </a:extLst>
          </p:cNvPr>
          <p:cNvSpPr txBox="1"/>
          <p:nvPr/>
        </p:nvSpPr>
        <p:spPr>
          <a:xfrm>
            <a:off x="311306" y="6063963"/>
            <a:ext cx="5493199" cy="58477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ARMBEATM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relative humidity (up) and surface precipitation (down) in Jan-Apr 2022.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A82A0-6A81-B7E6-6C4A-C5FAD472699B}"/>
              </a:ext>
            </a:extLst>
          </p:cNvPr>
          <p:cNvSpPr txBox="1"/>
          <p:nvPr/>
        </p:nvSpPr>
        <p:spPr>
          <a:xfrm>
            <a:off x="6379314" y="3846552"/>
            <a:ext cx="5790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Cloud Mask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E10C8-DF11-8797-E624-F85582AEEBDC}"/>
              </a:ext>
            </a:extLst>
          </p:cNvPr>
          <p:cNvSpPr txBox="1"/>
          <p:nvPr/>
        </p:nvSpPr>
        <p:spPr>
          <a:xfrm>
            <a:off x="207194" y="3885751"/>
            <a:ext cx="5790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Precipitation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02A75-881A-1487-E51F-F05A086CD0C1}"/>
              </a:ext>
            </a:extLst>
          </p:cNvPr>
          <p:cNvSpPr txBox="1"/>
          <p:nvPr/>
        </p:nvSpPr>
        <p:spPr>
          <a:xfrm>
            <a:off x="224954" y="1901754"/>
            <a:ext cx="5953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RH (%)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0E7F5-7AB6-A7F4-6ABF-0527D931B1E7}"/>
              </a:ext>
            </a:extLst>
          </p:cNvPr>
          <p:cNvSpPr txBox="1"/>
          <p:nvPr/>
        </p:nvSpPr>
        <p:spPr>
          <a:xfrm>
            <a:off x="6379314" y="1897095"/>
            <a:ext cx="5790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Cloud Fraction (%)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DA8E8-C1C0-CAE7-EC96-6B854AD1BCC0}"/>
              </a:ext>
            </a:extLst>
          </p:cNvPr>
          <p:cNvSpPr txBox="1"/>
          <p:nvPr/>
        </p:nvSpPr>
        <p:spPr>
          <a:xfrm>
            <a:off x="-49433" y="1343103"/>
            <a:ext cx="5853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ARMBEATM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F0CC6-F34E-B2A7-FCE2-6E64230DB856}"/>
              </a:ext>
            </a:extLst>
          </p:cNvPr>
          <p:cNvSpPr txBox="1"/>
          <p:nvPr/>
        </p:nvSpPr>
        <p:spPr>
          <a:xfrm>
            <a:off x="6315718" y="1386337"/>
            <a:ext cx="5853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ARMBECLDRAD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70669-C452-777A-E163-D5703C4D1C42}"/>
              </a:ext>
            </a:extLst>
          </p:cNvPr>
          <p:cNvSpPr txBox="1"/>
          <p:nvPr/>
        </p:nvSpPr>
        <p:spPr>
          <a:xfrm>
            <a:off x="7896477" y="801895"/>
            <a:ext cx="396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</a:t>
            </a:r>
            <a:r>
              <a:rPr lang="en-US" sz="1200" dirty="0" err="1"/>
              <a:t>Shaocheng</a:t>
            </a:r>
            <a:r>
              <a:rPr lang="en-US" sz="1200" dirty="0"/>
              <a:t> Xie, </a:t>
            </a:r>
            <a:r>
              <a:rPr lang="en-US" sz="1200" dirty="0">
                <a:hlinkClick r:id="rId6"/>
              </a:rPr>
              <a:t>xie2@llnl.gov</a:t>
            </a:r>
            <a:r>
              <a:rPr lang="en-US" sz="1200" dirty="0"/>
              <a:t> </a:t>
            </a:r>
          </a:p>
          <a:p>
            <a:r>
              <a:rPr lang="en-US" sz="1200" dirty="0"/>
              <a:t>	    Cheng Tao, </a:t>
            </a:r>
            <a:r>
              <a:rPr lang="en-US" sz="1200" dirty="0">
                <a:hlinkClick r:id="rId7"/>
              </a:rPr>
              <a:t>tao4@llnl.gov</a:t>
            </a:r>
            <a:r>
              <a:rPr lang="en-US" sz="1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109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63A2B0D-08CD-6B41-ACE0-66A980198292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A884609-0466-E60C-068F-7C1D6FA3A0E8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algn="ctr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493" marR="0" lvl="1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8987" marR="0" lvl="2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480" marR="0" lvl="3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7973" marR="0" lvl="4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467" marR="0" lvl="5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960" marR="0" lvl="6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453" marR="0" lvl="7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947" marR="0" lvl="8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defTabSz="457200">
              <a:buSzTx/>
              <a:defRPr/>
            </a:pPr>
            <a:fld id="{05035968-D0DB-6D4D-8FB0-2BC27E714C93}" type="slidenum">
              <a:rPr lang="en-US" sz="900" b="1" smtClean="0">
                <a:solidFill>
                  <a:srgbClr val="707276"/>
                </a:solidFill>
                <a:latin typeface="Arial"/>
                <a:ea typeface="+mn-ea"/>
                <a:cs typeface="Arial"/>
              </a:rPr>
              <a:pPr algn="l" defTabSz="457200">
                <a:buSzTx/>
                <a:defRPr/>
              </a:pPr>
              <a:t>16</a:t>
            </a:fld>
            <a:endParaRPr lang="en-US" sz="900" b="1">
              <a:solidFill>
                <a:srgbClr val="70727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918DFE-3A51-4C7B-37E0-745700BC3705}"/>
              </a:ext>
            </a:extLst>
          </p:cNvPr>
          <p:cNvSpPr txBox="1">
            <a:spLocks/>
          </p:cNvSpPr>
          <p:nvPr/>
        </p:nvSpPr>
        <p:spPr>
          <a:xfrm>
            <a:off x="172268" y="2022366"/>
            <a:ext cx="4854809" cy="118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Calibri"/>
              <a:buNone/>
              <a:defRPr sz="2500" b="0" i="0" u="none" strike="noStrike" cap="none">
                <a:solidFill>
                  <a:srgbClr val="1941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spcAft>
                <a:spcPts val="1200"/>
              </a:spcAft>
            </a:pPr>
            <a:r>
              <a:rPr lang="en-US" sz="2400" kern="0" dirty="0">
                <a:latin typeface="+mn-lt"/>
                <a:cs typeface="Calibri" panose="020F0502020204030204" pitchFamily="34" charset="0"/>
              </a:rPr>
              <a:t>Plan for Large-Scale Forcing for SAIL (9/1/2021 – 6/15/2023)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8106F-AEAE-E0AB-B01D-12671D4AB9B4}"/>
              </a:ext>
            </a:extLst>
          </p:cNvPr>
          <p:cNvSpPr txBox="1"/>
          <p:nvPr/>
        </p:nvSpPr>
        <p:spPr>
          <a:xfrm>
            <a:off x="48242" y="3455785"/>
            <a:ext cx="4694446" cy="24776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2578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Analysis Domain: (can be revised to meet project needs)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Location-fixed domain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Domain size: 75 km in radius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Use the terrain-following sigma coordinate to derive the VARANAL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9417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F602A-91D2-A138-EC77-0DCF5028B3E6}"/>
              </a:ext>
            </a:extLst>
          </p:cNvPr>
          <p:cNvGrpSpPr/>
          <p:nvPr/>
        </p:nvGrpSpPr>
        <p:grpSpPr>
          <a:xfrm>
            <a:off x="5163298" y="1332418"/>
            <a:ext cx="7025527" cy="5477070"/>
            <a:chOff x="5857455" y="1380931"/>
            <a:chExt cx="6067618" cy="47382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F42F66-0024-C35B-D985-D307D02AA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455" y="1547221"/>
              <a:ext cx="5770058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47DAA2-9B10-D9BA-FD85-DBEE30C2A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10174617" y="1380931"/>
              <a:ext cx="1750456" cy="2439495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8DDC48-DECC-9C1E-719B-1849B7F0B2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0780" y="3793210"/>
              <a:ext cx="2305928" cy="484416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A55ED2-8570-4F0B-1004-89528E16A291}"/>
                </a:ext>
              </a:extLst>
            </p:cNvPr>
            <p:cNvCxnSpPr>
              <a:cxnSpLocks/>
            </p:cNvCxnSpPr>
            <p:nvPr/>
          </p:nvCxnSpPr>
          <p:spPr>
            <a:xfrm>
              <a:off x="8399362" y="3136739"/>
              <a:ext cx="1826678" cy="419261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4BD6E8-9956-B7EA-D2EB-811331225E9B}"/>
              </a:ext>
            </a:extLst>
          </p:cNvPr>
          <p:cNvSpPr txBox="1"/>
          <p:nvPr/>
        </p:nvSpPr>
        <p:spPr>
          <a:xfrm>
            <a:off x="0" y="1332418"/>
            <a:ext cx="4854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**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Constrained Variational Analysis (ARANAL) VAP</a:t>
            </a:r>
            <a:endParaRPr lang="en-US" b="1" dirty="0"/>
          </a:p>
        </p:txBody>
      </p:sp>
      <p:sp>
        <p:nvSpPr>
          <p:cNvPr id="17" name="Google Shape;437;p10">
            <a:extLst>
              <a:ext uri="{FF2B5EF4-FFF2-40B4-BE49-F238E27FC236}">
                <a16:creationId xmlns:a16="http://schemas.microsoft.com/office/drawing/2014/main" id="{212D8374-F99E-354F-3843-3A548374B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Modeling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0613E-FA59-2037-7CE1-18EFBBBEB98A}"/>
              </a:ext>
            </a:extLst>
          </p:cNvPr>
          <p:cNvSpPr txBox="1"/>
          <p:nvPr/>
        </p:nvSpPr>
        <p:spPr>
          <a:xfrm>
            <a:off x="7896477" y="801895"/>
            <a:ext cx="396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</a:t>
            </a:r>
            <a:r>
              <a:rPr lang="en-US" sz="1200" dirty="0" err="1"/>
              <a:t>Shaocheng</a:t>
            </a:r>
            <a:r>
              <a:rPr lang="en-US" sz="1200" dirty="0"/>
              <a:t> Xie, </a:t>
            </a:r>
            <a:r>
              <a:rPr lang="en-US" sz="1200" dirty="0">
                <a:hlinkClick r:id="rId5"/>
              </a:rPr>
              <a:t>xie2@llnl.gov</a:t>
            </a:r>
            <a:r>
              <a:rPr lang="en-US" sz="1200" dirty="0"/>
              <a:t> </a:t>
            </a:r>
          </a:p>
          <a:p>
            <a:r>
              <a:rPr lang="en-US" sz="1200" dirty="0"/>
              <a:t>	    Cheng Tao, </a:t>
            </a:r>
            <a:r>
              <a:rPr lang="en-US" sz="1200" dirty="0">
                <a:hlinkClick r:id="rId6"/>
              </a:rPr>
              <a:t>tao4@llnl.gov</a:t>
            </a:r>
            <a:r>
              <a:rPr lang="en-US" sz="1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350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3EB2E9DE-C12E-8A48-A8C5-BF2B0B6E9EE1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A884609-0466-E60C-068F-7C1D6FA3A0E8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algn="ctr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493" marR="0" lvl="1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8987" marR="0" lvl="2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480" marR="0" lvl="3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7973" marR="0" lvl="4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467" marR="0" lvl="5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960" marR="0" lvl="6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453" marR="0" lvl="7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947" marR="0" lvl="8" algn="l" defTabSz="609493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 defTabSz="457200">
              <a:buSzTx/>
              <a:defRPr/>
            </a:pPr>
            <a:fld id="{05035968-D0DB-6D4D-8FB0-2BC27E714C93}" type="slidenum">
              <a:rPr lang="en-US" sz="900" b="1" smtClean="0">
                <a:solidFill>
                  <a:srgbClr val="707276"/>
                </a:solidFill>
                <a:latin typeface="Arial"/>
                <a:ea typeface="+mn-ea"/>
                <a:cs typeface="Arial"/>
              </a:rPr>
              <a:pPr algn="l" defTabSz="457200">
                <a:buSzTx/>
                <a:defRPr/>
              </a:pPr>
              <a:t>17</a:t>
            </a:fld>
            <a:endParaRPr lang="en-US" sz="900" b="1">
              <a:solidFill>
                <a:srgbClr val="70727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7" name="Google Shape;437;p10">
            <a:extLst>
              <a:ext uri="{FF2B5EF4-FFF2-40B4-BE49-F238E27FC236}">
                <a16:creationId xmlns:a16="http://schemas.microsoft.com/office/drawing/2014/main" id="{212D8374-F99E-354F-3843-3A548374B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ARM Data Analysis Tools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7580B-750A-1481-70BA-B6B4F1DA2B89}"/>
              </a:ext>
            </a:extLst>
          </p:cNvPr>
          <p:cNvSpPr txBox="1"/>
          <p:nvPr/>
        </p:nvSpPr>
        <p:spPr>
          <a:xfrm>
            <a:off x="50836" y="1697924"/>
            <a:ext cx="12087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Atmospheric data Community Toolkit (ACT): </a:t>
            </a:r>
            <a:r>
              <a:rPr lang="en-US" sz="2000" dirty="0">
                <a:hlinkClick r:id="rId3"/>
              </a:rPr>
              <a:t>https://github.com/ARM-DOE/ACT</a:t>
            </a: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Python-ARM Radar Toolkit (</a:t>
            </a:r>
            <a:r>
              <a:rPr lang="en-US" sz="2000" dirty="0" err="1"/>
              <a:t>Py</a:t>
            </a:r>
            <a:r>
              <a:rPr lang="en-US" sz="2000" dirty="0"/>
              <a:t>-ART): </a:t>
            </a:r>
            <a:r>
              <a:rPr lang="en-US" sz="2000" dirty="0">
                <a:hlinkClick r:id="rId4"/>
              </a:rPr>
              <a:t>https://github.com/ARM-DOE/pyart</a:t>
            </a: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ARM </a:t>
            </a:r>
            <a:r>
              <a:rPr lang="en-US" sz="2000" dirty="0" err="1"/>
              <a:t>JupyterHub</a:t>
            </a:r>
            <a:r>
              <a:rPr lang="en-US" sz="2000" dirty="0"/>
              <a:t>: </a:t>
            </a:r>
            <a:r>
              <a:rPr lang="en-US" sz="2000" dirty="0">
                <a:hlinkClick r:id="rId5"/>
              </a:rPr>
              <a:t>https://jupyterhub.arm.gov/hub/</a:t>
            </a:r>
            <a:r>
              <a:rPr lang="en-US" sz="2000" dirty="0"/>
              <a:t> 	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9728D-2C20-6511-2A6C-CAA2895826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064" y="3506426"/>
            <a:ext cx="2962665" cy="2221999"/>
          </a:xfrm>
          <a:prstGeom prst="rect">
            <a:avLst/>
          </a:prstGeom>
        </p:spPr>
      </p:pic>
      <p:pic>
        <p:nvPicPr>
          <p:cNvPr id="1026" name="Picture 2" descr="A screen grab shows PyART Basics and an overview screen of what the Jupyter Notebook will cover.">
            <a:extLst>
              <a:ext uri="{FF2B5EF4-FFF2-40B4-BE49-F238E27FC236}">
                <a16:creationId xmlns:a16="http://schemas.microsoft.com/office/drawing/2014/main" id="{8D2886F5-F857-DA68-3931-0092D653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75" y="3271904"/>
            <a:ext cx="5330713" cy="26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1749E6-8479-F778-76B4-300F7FABEE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8" y="3480056"/>
            <a:ext cx="3053634" cy="2244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57C6DFEF-6136-0446-9517-96C5D7C52A63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604833" y="2919222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437B236-D62F-9939-A20E-D07D915B81AA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defPPr>
              <a:defRPr lang="en-US"/>
            </a:defPPr>
            <a:lvl1pPr marL="0" marR="0" lvl="0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defRPr/>
            </a:pPr>
            <a:fld id="{CECEC3FC-B2CC-9E42-AAED-96F68CCC8648}" type="slidenum">
              <a:rPr lang="en-US" smtClean="0">
                <a:ea typeface="+mn-ea"/>
              </a:rPr>
              <a:pPr defTabSz="457200">
                <a:defRPr/>
              </a:pPr>
              <a:t>18</a:t>
            </a:fld>
            <a:endParaRPr 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79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57C6DFEF-6136-0446-9517-96C5D7C52A63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220520" y="494074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SAIL Aerosol Vertical Profiles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437B236-D62F-9939-A20E-D07D915B81AA}"/>
              </a:ext>
            </a:extLst>
          </p:cNvPr>
          <p:cNvSpPr txBox="1">
            <a:spLocks/>
          </p:cNvSpPr>
          <p:nvPr/>
        </p:nvSpPr>
        <p:spPr>
          <a:xfrm>
            <a:off x="11655552" y="6356351"/>
            <a:ext cx="402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defPPr>
              <a:defRPr lang="en-US"/>
            </a:defPPr>
            <a:lvl1pPr marL="0" marR="0" lvl="0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defTabSz="609493" rtl="0" eaLnBrk="1" latinLnBrk="0" hangingPunct="1">
              <a:spcBef>
                <a:spcPts val="0"/>
              </a:spcBef>
              <a:buNone/>
              <a:defRPr sz="900" b="1" i="0" u="none" strike="noStrike" kern="1200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>
              <a:defRPr/>
            </a:pPr>
            <a:fld id="{CECEC3FC-B2CC-9E42-AAED-96F68CCC8648}" type="slidenum">
              <a:rPr lang="en-US" smtClean="0">
                <a:ea typeface="+mn-ea"/>
              </a:rPr>
              <a:pPr defTabSz="457200">
                <a:defRPr/>
              </a:pPr>
              <a:t>19</a:t>
            </a:fld>
            <a:endParaRPr lang="en-US"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C5B1B-DBDA-7615-F016-285027D85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61" y="1341407"/>
            <a:ext cx="9166902" cy="55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FDFEEE77-F40E-AC42-AEAC-18EBE9981D7C}" type="datetime4">
              <a:rPr lang="en-US" smtClean="0"/>
              <a:t>November 1, 2023</a:t>
            </a:fld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116994" y="190683"/>
            <a:ext cx="10322979" cy="69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ARM Data Products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976FC-90C6-E8FB-6450-161C3F0B7398}"/>
              </a:ext>
            </a:extLst>
          </p:cNvPr>
          <p:cNvSpPr/>
          <p:nvPr/>
        </p:nvSpPr>
        <p:spPr>
          <a:xfrm>
            <a:off x="91400" y="1305806"/>
            <a:ext cx="5574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https://adc.arm.gov/discovery/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FFB3D-15EB-8314-A760-653E48259D3A}"/>
              </a:ext>
            </a:extLst>
          </p:cNvPr>
          <p:cNvSpPr/>
          <p:nvPr/>
        </p:nvSpPr>
        <p:spPr>
          <a:xfrm>
            <a:off x="6069863" y="1373560"/>
            <a:ext cx="6094413" cy="5293757"/>
          </a:xfrm>
          <a:prstGeom prst="rect">
            <a:avLst/>
          </a:prstGeo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342900" lvl="0" indent="-342900" algn="l">
              <a:spcBef>
                <a:spcPct val="20000"/>
              </a:spcBef>
              <a:buClr>
                <a:srgbClr val="23497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ARM data format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Clr>
                <a:srgbClr val="808080"/>
              </a:buClr>
              <a:buSzPct val="100000"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ea typeface="ＭＳ Ｐゴシック" pitchFamily="-106" charset="-128"/>
                <a:cs typeface="Arial" panose="020B0604020202020204" pitchFamily="34" charset="0"/>
              </a:rPr>
              <a:t>Most are in NetCDF </a:t>
            </a:r>
          </a:p>
          <a:p>
            <a:pPr marL="342900" lvl="0" indent="-342900" algn="l">
              <a:spcBef>
                <a:spcPct val="20000"/>
              </a:spcBef>
              <a:buClr>
                <a:srgbClr val="23497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Quick-look plots of ARM data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ea typeface="ＭＳ Ｐゴシック" pitchFamily="-106" charset="-128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https://dq.arm.gov/dq-plotbrowser/</a:t>
            </a:r>
            <a:endParaRPr lang="en-US" sz="1800" kern="0" dirty="0">
              <a:latin typeface="Arial" panose="020B0604020202020204" pitchFamily="34" charset="0"/>
              <a:ea typeface="ＭＳ Ｐゴシック" pitchFamily="-106" charset="-128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ARM file naming conventions:</a:t>
            </a:r>
          </a:p>
          <a:p>
            <a:pPr marL="342900" lvl="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ARM data levels: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a-level data: converted to NetCDF and calibration factor applied</a:t>
            </a:r>
          </a:p>
          <a:p>
            <a:pPr marL="800100" lvl="1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b-level data: QC checks applied</a:t>
            </a:r>
          </a:p>
          <a:p>
            <a:pPr marL="800100" lvl="1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c-level data: Value-added data product (VAP)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C9396-5F78-E416-FB33-F52A8F28D4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5" y="1841947"/>
            <a:ext cx="5779391" cy="4460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F832C-859E-E8DB-AA91-A1597C07B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93" y="3208369"/>
            <a:ext cx="4552171" cy="15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4582871" y="6397185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October 24, 2022</a:t>
            </a:r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304721" y="371666"/>
            <a:ext cx="883689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Cloud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Calibri"/>
              </a:rPr>
              <a:t> VAPs</a:t>
            </a:r>
            <a:endParaRPr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1141F-097B-CCC4-ACA2-0B0521DFA111}"/>
              </a:ext>
            </a:extLst>
          </p:cNvPr>
          <p:cNvSpPr txBox="1"/>
          <p:nvPr/>
        </p:nvSpPr>
        <p:spPr>
          <a:xfrm>
            <a:off x="1233191" y="1220605"/>
            <a:ext cx="850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Baseline Microphysical Retrieval (MICROBASE) VAP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EECD3-CADB-D482-EA19-591FD35BC2B1}"/>
              </a:ext>
            </a:extLst>
          </p:cNvPr>
          <p:cNvSpPr txBox="1"/>
          <p:nvPr/>
        </p:nvSpPr>
        <p:spPr>
          <a:xfrm>
            <a:off x="3279300" y="2284493"/>
            <a:ext cx="1229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Depolarization</a:t>
            </a:r>
          </a:p>
        </p:txBody>
      </p:sp>
      <p:pic>
        <p:nvPicPr>
          <p:cNvPr id="12" name="Google Shape;204;p35">
            <a:extLst>
              <a:ext uri="{FF2B5EF4-FFF2-40B4-BE49-F238E27FC236}">
                <a16:creationId xmlns:a16="http://schemas.microsoft.com/office/drawing/2014/main" id="{D3B44EA0-12EA-8D0F-B959-C9FF068A208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569" y="1691471"/>
            <a:ext cx="4038804" cy="38897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A4FDD6-BB34-6853-BD8B-8CDEF30785F7}"/>
              </a:ext>
            </a:extLst>
          </p:cNvPr>
          <p:cNvSpPr txBox="1">
            <a:spLocks/>
          </p:cNvSpPr>
          <p:nvPr/>
        </p:nvSpPr>
        <p:spPr>
          <a:xfrm>
            <a:off x="1789043" y="5817704"/>
            <a:ext cx="7566991" cy="9483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7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4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Cloud Microphysical property retrievals using radar, </a:t>
            </a:r>
            <a:r>
              <a:rPr lang="en-US" sz="14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micropulse</a:t>
            </a:r>
            <a:r>
              <a:rPr lang="en-US" sz="14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lidar, microwave radiometer, and radiosonde sounding observations</a:t>
            </a:r>
          </a:p>
          <a:p>
            <a:pPr marL="182880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Uncertainty and validation using radiative closure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19FE3-C00D-4B5B-1FCB-9EF961E32035}"/>
              </a:ext>
            </a:extLst>
          </p:cNvPr>
          <p:cNvSpPr txBox="1"/>
          <p:nvPr/>
        </p:nvSpPr>
        <p:spPr>
          <a:xfrm>
            <a:off x="5483885" y="1823904"/>
            <a:ext cx="74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LWC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040D8-251F-8264-A099-0C41641990E3}"/>
              </a:ext>
            </a:extLst>
          </p:cNvPr>
          <p:cNvSpPr txBox="1"/>
          <p:nvPr/>
        </p:nvSpPr>
        <p:spPr>
          <a:xfrm>
            <a:off x="4735024" y="2765426"/>
            <a:ext cx="1474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Liquid Eff. Radius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95F6F3-5B48-5203-A72F-2791335CEDE4}"/>
              </a:ext>
            </a:extLst>
          </p:cNvPr>
          <p:cNvSpPr txBox="1"/>
          <p:nvPr/>
        </p:nvSpPr>
        <p:spPr>
          <a:xfrm>
            <a:off x="5483885" y="3702557"/>
            <a:ext cx="74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IWC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5C430-1BE8-BC36-7F89-A886534C4024}"/>
              </a:ext>
            </a:extLst>
          </p:cNvPr>
          <p:cNvSpPr txBox="1"/>
          <p:nvPr/>
        </p:nvSpPr>
        <p:spPr>
          <a:xfrm>
            <a:off x="4912386" y="4611424"/>
            <a:ext cx="1474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Ice Eff. Radius</a:t>
            </a:r>
          </a:p>
        </p:txBody>
      </p:sp>
    </p:spTree>
    <p:extLst>
      <p:ext uri="{BB962C8B-B14F-4D97-AF65-F5344CB8AC3E}">
        <p14:creationId xmlns:p14="http://schemas.microsoft.com/office/powerpoint/2010/main" val="8745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December 08, 2022</a:t>
            </a:r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304721" y="0"/>
            <a:ext cx="9682734" cy="7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Calibri"/>
              </a:rPr>
              <a:t>Atmospheric 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environment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Calibri"/>
              </a:rPr>
              <a:t> VAPs</a:t>
            </a:r>
            <a:endParaRPr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B0C8E-BFC4-AAE1-15D8-83744B528D1C}"/>
              </a:ext>
            </a:extLst>
          </p:cNvPr>
          <p:cNvSpPr txBox="1"/>
          <p:nvPr/>
        </p:nvSpPr>
        <p:spPr>
          <a:xfrm>
            <a:off x="0" y="1322689"/>
            <a:ext cx="5371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Planetary Boundary Layer Height (PBLHT)-SONDE VAP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3F1CA-F4AF-1935-1A8D-233B0990A995}"/>
              </a:ext>
            </a:extLst>
          </p:cNvPr>
          <p:cNvSpPr txBox="1"/>
          <p:nvPr/>
        </p:nvSpPr>
        <p:spPr>
          <a:xfrm>
            <a:off x="6694022" y="1330786"/>
            <a:ext cx="4895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PBLHT-Lidar VAPs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E3264-7FD1-AED3-90FF-CA8717350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695" y="1563316"/>
            <a:ext cx="5698228" cy="5294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CE4EB2-0EE6-1D36-5FC2-B12DA8F89A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" y="1801705"/>
            <a:ext cx="5491070" cy="2856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BD46E-3C39-00A7-05B9-2A15B83A7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999" y="2014069"/>
            <a:ext cx="1143081" cy="601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3AE4D-B0C9-EAA7-92C2-97A6F26A2C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1" y="4764505"/>
            <a:ext cx="5428335" cy="20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December 08, 2022</a:t>
            </a:r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304720" y="371666"/>
            <a:ext cx="9777327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</a:rPr>
              <a:t>Radiation</a:t>
            </a:r>
            <a:r>
              <a:rPr lang="en-US" sz="3200" b="1" dirty="0">
                <a:latin typeface="Gill Sans" panose="020B0502020104020203" pitchFamily="34" charset="-79"/>
                <a:cs typeface="Gill Sans" panose="020B0502020104020203" pitchFamily="34" charset="-79"/>
                <a:sym typeface="Calibri"/>
              </a:rPr>
              <a:t> VAPs</a:t>
            </a:r>
            <a:endParaRPr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544AB-CAD3-F9A8-44FE-91F887037B28}"/>
              </a:ext>
            </a:extLst>
          </p:cNvPr>
          <p:cNvSpPr txBox="1"/>
          <p:nvPr/>
        </p:nvSpPr>
        <p:spPr>
          <a:xfrm>
            <a:off x="72837" y="1340946"/>
            <a:ext cx="12115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Radiation Measurement Quality Control Testing (QCRAD) VAP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7A4CC-6A62-DEDB-F5B0-B1CC6FBA3F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40" y="1835705"/>
            <a:ext cx="3562067" cy="2086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D80E9-2517-9C72-7A51-8F002B59FA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07" y="1835705"/>
            <a:ext cx="3486893" cy="2086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88514-050F-7CD6-0340-93527D9C46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887" y="1835704"/>
            <a:ext cx="3364992" cy="2072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2ACF-EA2F-00EB-F053-85E1F99569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987" y="3981483"/>
            <a:ext cx="7772400" cy="2389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CCED9-036A-5997-F333-4E73F4135037}"/>
              </a:ext>
            </a:extLst>
          </p:cNvPr>
          <p:cNvSpPr txBox="1"/>
          <p:nvPr/>
        </p:nvSpPr>
        <p:spPr>
          <a:xfrm>
            <a:off x="72837" y="4406654"/>
            <a:ext cx="42011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Quality-controlled ARM radiation data for: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Total, direct, and diffuse downwelling SW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Upwelling SW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ill Sans" panose="020B0502020104020203" pitchFamily="34" charset="-79"/>
                <a:cs typeface="Gill Sans" panose="020B0502020104020203" pitchFamily="34" charset="-79"/>
              </a:rPr>
              <a:t>Downwelling and upwelling LW irradiance </a:t>
            </a:r>
          </a:p>
        </p:txBody>
      </p:sp>
    </p:spTree>
    <p:extLst>
      <p:ext uri="{BB962C8B-B14F-4D97-AF65-F5344CB8AC3E}">
        <p14:creationId xmlns:p14="http://schemas.microsoft.com/office/powerpoint/2010/main" val="5362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9B3B5BC-D7E6-7042-B087-653613D1D692}" type="datetime4">
              <a:rPr lang="en-US" smtClean="0"/>
              <a:t>November 1, 2023</a:t>
            </a:fld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116994" y="190683"/>
            <a:ext cx="10322979" cy="69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ARM SAIL Data Products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976FC-90C6-E8FB-6450-161C3F0B7398}"/>
              </a:ext>
            </a:extLst>
          </p:cNvPr>
          <p:cNvSpPr/>
          <p:nvPr/>
        </p:nvSpPr>
        <p:spPr>
          <a:xfrm>
            <a:off x="0" y="1313053"/>
            <a:ext cx="824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https://www.arm.gov/research/campaigns/amf2021sail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E66AA-573B-B800-EED5-0C8FB478E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6566"/>
            <a:ext cx="6689731" cy="4904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328EF-1AFE-5021-ABE1-335C54B19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938" y="1816567"/>
            <a:ext cx="5206262" cy="270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B8AA5-F414-26FF-D2F9-1CF25F6338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801" y="4787430"/>
            <a:ext cx="5255062" cy="19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CAB40F13-8664-FD4D-BE3B-78EB3DF47EEF}" type="datetime4">
              <a:rPr lang="en-US" smtClean="0"/>
              <a:t>November 1, 2023</a:t>
            </a:fld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116994" y="190683"/>
            <a:ext cx="10322979" cy="69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ARM SAIL Data Quicklooks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976FC-90C6-E8FB-6450-161C3F0B7398}"/>
              </a:ext>
            </a:extLst>
          </p:cNvPr>
          <p:cNvSpPr/>
          <p:nvPr/>
        </p:nvSpPr>
        <p:spPr>
          <a:xfrm>
            <a:off x="0" y="1300779"/>
            <a:ext cx="824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https://dq.arm.gov/dq-plotbrowser/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E30D0-858B-F056-4EB1-883F744373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6" y="1750170"/>
            <a:ext cx="10413327" cy="50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A093002A-F972-A949-9E0C-C7415C0E8280}" type="datetime4">
              <a:rPr lang="en-US" smtClean="0"/>
              <a:t>November 1, 2023</a:t>
            </a:fld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13699" y="223316"/>
            <a:ext cx="10322979" cy="70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ARM Value-added Products (VAPs)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0"/>
          <p:cNvSpPr txBox="1"/>
          <p:nvPr/>
        </p:nvSpPr>
        <p:spPr>
          <a:xfrm>
            <a:off x="6468305" y="1709650"/>
            <a:ext cx="5706821" cy="50167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VAPs are higher-order data products that have been analyzed and processed using well established retrieval algorithms/ methods to ease scientists’ use of ARM data in atmospheric research and global climate models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Aerosol macro-, and micro-physical, and chemical properties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Cloud macro- and micro-physical properties 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Precipitation retrievals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Atmospheric environment and radiation budget 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Modeling VAPs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AB7CC-DB1C-39CF-16BF-3A8C497B9E8A}"/>
              </a:ext>
            </a:extLst>
          </p:cNvPr>
          <p:cNvSpPr txBox="1"/>
          <p:nvPr/>
        </p:nvSpPr>
        <p:spPr>
          <a:xfrm>
            <a:off x="17558" y="1294537"/>
            <a:ext cx="6076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https://www.arm.gov/capabilities/vaps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631F8-87DE-775E-48D9-B4D0CAF357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" y="1783129"/>
            <a:ext cx="6334229" cy="48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33070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570D1B36-A62A-D547-B9D1-213708F8D6C0}" type="datetime4">
              <a:rPr lang="en-US" smtClean="0"/>
              <a:t>November 1, 2023</a:t>
            </a:fld>
            <a:endParaRPr dirty="0"/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118152" y="215253"/>
            <a:ext cx="10322979" cy="69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The ARM Translator Group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70;p1">
            <a:extLst>
              <a:ext uri="{FF2B5EF4-FFF2-40B4-BE49-F238E27FC236}">
                <a16:creationId xmlns:a16="http://schemas.microsoft.com/office/drawing/2014/main" id="{EC3F9CEC-C26F-1FF1-D4E9-CF5FE895892C}"/>
              </a:ext>
            </a:extLst>
          </p:cNvPr>
          <p:cNvSpPr txBox="1"/>
          <p:nvPr/>
        </p:nvSpPr>
        <p:spPr>
          <a:xfrm>
            <a:off x="5891111" y="3200013"/>
            <a:ext cx="188885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John Shilling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Aerosol POC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4173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Lead Translator</a:t>
            </a:r>
          </a:p>
        </p:txBody>
      </p:sp>
      <p:sp>
        <p:nvSpPr>
          <p:cNvPr id="24" name="Google Shape;271;p1">
            <a:extLst>
              <a:ext uri="{FF2B5EF4-FFF2-40B4-BE49-F238E27FC236}">
                <a16:creationId xmlns:a16="http://schemas.microsoft.com/office/drawing/2014/main" id="{5AEA4A48-EEEA-F7AA-E4C9-D70262785ACF}"/>
              </a:ext>
            </a:extLst>
          </p:cNvPr>
          <p:cNvSpPr txBox="1"/>
          <p:nvPr/>
        </p:nvSpPr>
        <p:spPr>
          <a:xfrm>
            <a:off x="9708300" y="3217839"/>
            <a:ext cx="19348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Scott Collis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Convective POC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272;p1">
            <a:extLst>
              <a:ext uri="{FF2B5EF4-FFF2-40B4-BE49-F238E27FC236}">
                <a16:creationId xmlns:a16="http://schemas.microsoft.com/office/drawing/2014/main" id="{6E5705BA-7213-8AA3-8FFD-AEE49C049F43}"/>
              </a:ext>
            </a:extLst>
          </p:cNvPr>
          <p:cNvSpPr txBox="1"/>
          <p:nvPr/>
        </p:nvSpPr>
        <p:spPr>
          <a:xfrm>
            <a:off x="4938167" y="5995945"/>
            <a:ext cx="22015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Scott Giangrande</a:t>
            </a:r>
            <a:endParaRPr sz="1800" b="1" i="0" u="none" strike="noStrike" cap="none" dirty="0">
              <a:solidFill>
                <a:srgbClr val="19417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Warm Clouds POC</a:t>
            </a:r>
          </a:p>
        </p:txBody>
      </p:sp>
      <p:sp>
        <p:nvSpPr>
          <p:cNvPr id="26" name="Google Shape;273;p1">
            <a:extLst>
              <a:ext uri="{FF2B5EF4-FFF2-40B4-BE49-F238E27FC236}">
                <a16:creationId xmlns:a16="http://schemas.microsoft.com/office/drawing/2014/main" id="{586FCD9B-268A-E4F0-89B4-E701617705B6}"/>
              </a:ext>
            </a:extLst>
          </p:cNvPr>
          <p:cNvSpPr txBox="1"/>
          <p:nvPr/>
        </p:nvSpPr>
        <p:spPr>
          <a:xfrm>
            <a:off x="4123374" y="3217839"/>
            <a:ext cx="188865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 err="1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Shaocheng</a:t>
            </a:r>
            <a:r>
              <a:rPr lang="en-US" sz="1800" b="1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Xie</a:t>
            </a:r>
            <a:endParaRPr sz="1800" b="1" u="none" strike="noStrike" cap="none" dirty="0">
              <a:solidFill>
                <a:srgbClr val="19417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Modeling</a:t>
            </a:r>
            <a:r>
              <a:rPr lang="en-US" sz="180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POC</a:t>
            </a:r>
          </a:p>
        </p:txBody>
      </p:sp>
      <p:sp>
        <p:nvSpPr>
          <p:cNvPr id="27" name="Google Shape;274;p1">
            <a:extLst>
              <a:ext uri="{FF2B5EF4-FFF2-40B4-BE49-F238E27FC236}">
                <a16:creationId xmlns:a16="http://schemas.microsoft.com/office/drawing/2014/main" id="{C34955DC-BD9A-923D-40F1-A68A7FD8D5AC}"/>
              </a:ext>
            </a:extLst>
          </p:cNvPr>
          <p:cNvSpPr txBox="1"/>
          <p:nvPr/>
        </p:nvSpPr>
        <p:spPr>
          <a:xfrm>
            <a:off x="7036230" y="5974761"/>
            <a:ext cx="20273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Krista Gaustad</a:t>
            </a:r>
            <a:endParaRPr sz="1800" b="1" i="0" u="none" strike="noStrike" cap="none" dirty="0">
              <a:solidFill>
                <a:srgbClr val="19417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Software Development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oogle Shape;275;p1">
            <a:extLst>
              <a:ext uri="{FF2B5EF4-FFF2-40B4-BE49-F238E27FC236}">
                <a16:creationId xmlns:a16="http://schemas.microsoft.com/office/drawing/2014/main" id="{27149F4B-C5DA-56EC-446E-3D3EEE9058C2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875" y="4176675"/>
            <a:ext cx="1230594" cy="182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" name="Google Shape;277;p1">
            <a:extLst>
              <a:ext uri="{FF2B5EF4-FFF2-40B4-BE49-F238E27FC236}">
                <a16:creationId xmlns:a16="http://schemas.microsoft.com/office/drawing/2014/main" id="{EB7F53C6-9868-FFF8-80F7-9166CA4F54BD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8927" y="4181049"/>
            <a:ext cx="1480804" cy="182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" name="Google Shape;278;p1">
            <a:extLst>
              <a:ext uri="{FF2B5EF4-FFF2-40B4-BE49-F238E27FC236}">
                <a16:creationId xmlns:a16="http://schemas.microsoft.com/office/drawing/2014/main" id="{D6178F79-08DC-15F9-496E-38D60EF16DE0}"/>
              </a:ext>
            </a:extLst>
          </p:cNvPr>
          <p:cNvSpPr txBox="1"/>
          <p:nvPr/>
        </p:nvSpPr>
        <p:spPr>
          <a:xfrm>
            <a:off x="9306564" y="6033185"/>
            <a:ext cx="2236969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Ken Kehoe</a:t>
            </a:r>
            <a:endParaRPr sz="2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Data Quality</a:t>
            </a:r>
            <a:endParaRPr sz="2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79;p1">
            <a:extLst>
              <a:ext uri="{FF2B5EF4-FFF2-40B4-BE49-F238E27FC236}">
                <a16:creationId xmlns:a16="http://schemas.microsoft.com/office/drawing/2014/main" id="{9CF3CBB1-BA7C-6FAB-4421-DA63B2E8EFCE}"/>
              </a:ext>
            </a:extLst>
          </p:cNvPr>
          <p:cNvSpPr txBox="1"/>
          <p:nvPr/>
        </p:nvSpPr>
        <p:spPr>
          <a:xfrm>
            <a:off x="7677918" y="3217394"/>
            <a:ext cx="2128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Damao Zhang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9417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High-Latitude POC</a:t>
            </a:r>
          </a:p>
        </p:txBody>
      </p:sp>
      <p:pic>
        <p:nvPicPr>
          <p:cNvPr id="33" name="Google Shape;280;p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8DB34C4-19D6-E60B-8740-280AE32572E6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615" y="1432149"/>
            <a:ext cx="1514496" cy="176786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Google Shape;281;p1">
            <a:extLst>
              <a:ext uri="{FF2B5EF4-FFF2-40B4-BE49-F238E27FC236}">
                <a16:creationId xmlns:a16="http://schemas.microsoft.com/office/drawing/2014/main" id="{4018348D-09D7-5895-2598-E377AFACA035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504" y="4164553"/>
            <a:ext cx="1475698" cy="1828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" name="Google Shape;282;p1">
            <a:extLst>
              <a:ext uri="{FF2B5EF4-FFF2-40B4-BE49-F238E27FC236}">
                <a16:creationId xmlns:a16="http://schemas.microsoft.com/office/drawing/2014/main" id="{B4FB8EA7-418C-456C-C391-C1158429B9A9}"/>
              </a:ext>
            </a:extLst>
          </p:cNvPr>
          <p:cNvSpPr/>
          <p:nvPr/>
        </p:nvSpPr>
        <p:spPr>
          <a:xfrm>
            <a:off x="139215" y="2844346"/>
            <a:ext cx="3857583" cy="22467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Translators are liaisons between the scientific community and ARM infrastructure staff members, and develop Value-Added Products, or VAPs, from the direct output of ARM instruments or othe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 VAPs.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283;p1">
            <a:extLst>
              <a:ext uri="{FF2B5EF4-FFF2-40B4-BE49-F238E27FC236}">
                <a16:creationId xmlns:a16="http://schemas.microsoft.com/office/drawing/2014/main" id="{AD0CA379-1ECC-5FFF-D522-A640D41BFA4A}"/>
              </a:ext>
            </a:extLst>
          </p:cNvPr>
          <p:cNvSpPr txBox="1"/>
          <p:nvPr/>
        </p:nvSpPr>
        <p:spPr>
          <a:xfrm>
            <a:off x="92965" y="2142997"/>
            <a:ext cx="40304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none" strike="noStrike" cap="none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ARM Translator Group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oogle Shape;284;p1" descr="https://lh3.googleusercontent.com/5VpcHBXusyQGlhFmc1wJvCismAs8JF5nbcxFDoNbsouv8fCMgR1YUh8ZObWOe-ZdbRqoOuAYntd4QlmZfRGRPEzT61G-Y-9-SZot-gATd6WCljpWGRvrYq7tjWDordKkPjCHU9k">
            <a:extLst>
              <a:ext uri="{FF2B5EF4-FFF2-40B4-BE49-F238E27FC236}">
                <a16:creationId xmlns:a16="http://schemas.microsoft.com/office/drawing/2014/main" id="{B5C6555A-4D02-F848-5AA4-123DC501EDE0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45" y="1429076"/>
            <a:ext cx="1773936" cy="17739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" name="Google Shape;285;p1">
            <a:extLst>
              <a:ext uri="{FF2B5EF4-FFF2-40B4-BE49-F238E27FC236}">
                <a16:creationId xmlns:a16="http://schemas.microsoft.com/office/drawing/2014/main" id="{1FCD488D-BE91-ED58-F247-767B8F71B8FE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500" y="1448100"/>
            <a:ext cx="157772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35A012-B37D-CA1A-F54C-6A4B47F367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224" y="1422157"/>
            <a:ext cx="1960545" cy="178399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39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67C72953-6B64-B148-9087-38DDC99956BC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57444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Gill Sans" panose="020B0502020104020203" pitchFamily="34" charset="-79"/>
              </a:rPr>
              <a:t>‘Core’ VAPs</a:t>
            </a:r>
            <a:endParaRPr lang="en-US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Google Shape;465;p9">
            <a:extLst>
              <a:ext uri="{FF2B5EF4-FFF2-40B4-BE49-F238E27FC236}">
                <a16:creationId xmlns:a16="http://schemas.microsoft.com/office/drawing/2014/main" id="{94B2E33D-A12E-F8DE-4930-02F4D6EF7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774945"/>
              </p:ext>
            </p:extLst>
          </p:nvPr>
        </p:nvGraphicFramePr>
        <p:xfrm>
          <a:off x="72707" y="1253205"/>
          <a:ext cx="8329255" cy="5561838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91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1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VAP</a:t>
                      </a:r>
                      <a:endParaRPr sz="1200" b="1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Translator / Contact</a:t>
                      </a:r>
                      <a:endParaRPr sz="1200" b="1" i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Derived Quantities</a:t>
                      </a:r>
                      <a:endParaRPr sz="1200" b="1" i="0" dirty="0">
                        <a:solidFill>
                          <a:schemeClr val="tx2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ACSMCDCE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Shilling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Organic, sulfate, nitrate, ammonium, chloride mass concentration 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141471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AOP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Shilling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  <a:sym typeface="Calibri"/>
                        </a:rPr>
                        <a:t>Aerosol optical properties, scattering, backscattered radiation </a:t>
                      </a: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CCNKAPPA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Shilling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Kappa, a representation of aerosol hygroscopicity 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50670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(KAZR) ARSCL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Giangrande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Cloud boundaries, layers, fraction, and best estimates radar quantities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MPLCLDMASK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Vertical cloud layers detected by lidar backscatter profiles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MWRRET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Precipitable water vapor, cloud liquid water path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SPHOTCOD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Giangrande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Cloud optical depth, liquid water path, cloud drop effective radius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98690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CMAC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Collis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Corrected gate moments. CF-Radial format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10252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LDQUANTS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Giangrande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Dual-polarization radar estimates (Z, ZDR), drops size distribution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72653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INTERPSONDE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Giangrande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Continuous (fixed temporal, height grid) radiosonde data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681191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AERINF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Noise-filtered longwave radiance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PBL Height - SONDE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Multiple PBL height estimates from multiple radiosonde methods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DLPROF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Profiles of horizontal winds and vertical velocity statistics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QCRAD / RADFLUX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Quality Controlled LW and SW radiation data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QCECOR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Xie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Improved surface turbulence fluxes from ECOR measurements </a:t>
                      </a: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93162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ARMBE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Xie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Best estimate of cloud, radiation, atmospheric, and surface properties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04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VARANAL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Xie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dk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Advective tendency, atmospheric state, precipitation </a:t>
                      </a:r>
                      <a:endParaRPr lang="en-US" sz="1050" b="1" i="0" dirty="0"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BE4C5A-4A44-4337-F830-89BB7A106DC0}"/>
              </a:ext>
            </a:extLst>
          </p:cNvPr>
          <p:cNvSpPr txBox="1"/>
          <p:nvPr/>
        </p:nvSpPr>
        <p:spPr>
          <a:xfrm>
            <a:off x="8499624" y="1705328"/>
            <a:ext cx="364479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cs typeface="Gill Sans" panose="020B0502020104020203" pitchFamily="34" charset="-79"/>
              </a:rPr>
              <a:t>Core VAPs: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Gill Sans" panose="020B0502020104020203" pitchFamily="34" charset="-79"/>
              </a:rPr>
              <a:t>Employ mature, robust algorithms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Gill Sans" panose="020B0502020104020203" pitchFamily="34" charset="-79"/>
              </a:rPr>
              <a:t>Expect to deliver at all AMF deployments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Gill Sans" panose="020B0502020104020203" pitchFamily="34" charset="-79"/>
              </a:rPr>
              <a:t>Most are automated or semi-automated and standardized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cs typeface="Gill Sans" panose="020B0502020104020203" pitchFamily="34" charset="-79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cs typeface="Gill Sans" panose="020B0502020104020203" pitchFamily="34" charset="-79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cs typeface="Gill Sans" panose="020B0502020104020203" pitchFamily="34" charset="-79"/>
              </a:rPr>
              <a:t>**</a:t>
            </a:r>
            <a:r>
              <a:rPr lang="en-US" sz="2000" b="1" dirty="0">
                <a:solidFill>
                  <a:srgbClr val="000000"/>
                </a:solidFill>
                <a:cs typeface="Gill Sans" panose="020B0502020104020203" pitchFamily="34" charset="-79"/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Gill Sans" panose="020B0502020104020203" pitchFamily="34" charset="-79"/>
              </a:rPr>
              <a:t>VAPs are under processing and will be available soon</a:t>
            </a:r>
            <a:endParaRPr lang="en-US" sz="2000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73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165785B7-1EB7-A94E-995E-0D877B3DBEC4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14486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Gill Sans" panose="020B0502020104020203" pitchFamily="34" charset="-79"/>
              </a:rPr>
              <a:t>Additional High-value VAPs</a:t>
            </a:r>
            <a:endParaRPr lang="en-US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Google Shape;465;p9">
            <a:extLst>
              <a:ext uri="{FF2B5EF4-FFF2-40B4-BE49-F238E27FC236}">
                <a16:creationId xmlns:a16="http://schemas.microsoft.com/office/drawing/2014/main" id="{94B2E33D-A12E-F8DE-4930-02F4D6EF7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548290"/>
              </p:ext>
            </p:extLst>
          </p:nvPr>
        </p:nvGraphicFramePr>
        <p:xfrm>
          <a:off x="66734" y="1429901"/>
          <a:ext cx="9267510" cy="4926447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81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725">
                  <a:extLst>
                    <a:ext uri="{9D8B030D-6E8A-4147-A177-3AD203B41FA5}">
                      <a16:colId xmlns:a16="http://schemas.microsoft.com/office/drawing/2014/main" val="1109613864"/>
                    </a:ext>
                  </a:extLst>
                </a:gridCol>
                <a:gridCol w="2595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3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VAP</a:t>
                      </a:r>
                      <a:endParaRPr sz="1400" b="1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Translator</a:t>
                      </a:r>
                      <a:endParaRPr sz="1400" b="1" i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i="0" dirty="0">
                          <a:solidFill>
                            <a:schemeClr val="tx2"/>
                          </a:solidFill>
                          <a:latin typeface="+mn-lt"/>
                          <a:cs typeface="Gill Sans" panose="020B0502020104020203" pitchFamily="34" charset="-79"/>
                        </a:rPr>
                        <a:t>Derived Quantities</a:t>
                      </a:r>
                      <a:endParaRPr b="1" i="0" dirty="0">
                        <a:solidFill>
                          <a:schemeClr val="tx2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dirty="0">
                          <a:solidFill>
                            <a:schemeClr val="tx2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Status</a:t>
                      </a:r>
                      <a:endParaRPr b="1" i="0" dirty="0">
                        <a:solidFill>
                          <a:schemeClr val="tx2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rgbClr val="005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42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AOD-MFRSR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Shilling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Aerosol optical depth derived from MFRSR measurements 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Upon request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998174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LIDARAEROMASK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Aerosol feature mask, aerosol layer top and base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Under processing</a:t>
                      </a:r>
                    </a:p>
                  </a:txBody>
                  <a:tcPr marL="67225" marR="6722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50670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MICROBASEKaPlus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Giangrande</a:t>
                      </a: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Vertical profiles of cloud microphysical properties</a:t>
                      </a: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Upon request</a:t>
                      </a: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74376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THERMOCLDPHASE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Cloud vertical and layer thermodynamic phase mask</a:t>
                      </a: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Under processing</a:t>
                      </a:r>
                    </a:p>
                  </a:txBody>
                  <a:tcPr marL="67225" marR="67225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511511"/>
                  </a:ext>
                </a:extLst>
              </a:tr>
              <a:tr h="58442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SQUIRE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Collis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Ameliorate blockage issues by taking lowest non-blocked gate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Available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 err="1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RadCLss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Collis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Retrievals of precipitation rate from radar measurements 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Under processing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71463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TROPoe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</a:rPr>
                        <a:t>Retrievals of temperature and water vapor profiles, liquid water path and effective radius</a:t>
                      </a: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ill Sans" panose="020B0502020104020203" pitchFamily="34" charset="-79"/>
                          <a:sym typeface="Calibri"/>
                        </a:rPr>
                        <a:t>Under processing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42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+mn-lt"/>
                          <a:cs typeface="Gill Sans" panose="020B0502020104020203" pitchFamily="34" charset="-79"/>
                        </a:rPr>
                        <a:t>**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PBLHT-Lidar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Gill Sans" panose="020B0502020104020203" pitchFamily="34" charset="-79"/>
                          <a:sym typeface="Calibri"/>
                        </a:rPr>
                        <a:t>Zhang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Gill Sans" panose="020B0502020104020203" pitchFamily="34" charset="-79"/>
                        <a:sym typeface="Calibri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</a:rPr>
                        <a:t>Continuous boundary layer height estimates from MPL and DL</a:t>
                      </a:r>
                      <a:endParaRPr sz="105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+mn-lt"/>
                          <a:cs typeface="Gill Sans" panose="020B0502020104020203" pitchFamily="34" charset="-79"/>
                          <a:sym typeface="Calibri"/>
                        </a:rPr>
                        <a:t>Under development</a:t>
                      </a:r>
                      <a:endParaRPr sz="1200" b="1" i="0" dirty="0">
                        <a:solidFill>
                          <a:schemeClr val="tx1"/>
                        </a:solidFill>
                        <a:latin typeface="+mn-lt"/>
                        <a:cs typeface="Gill Sans" panose="020B0502020104020203" pitchFamily="34" charset="-79"/>
                      </a:endParaRPr>
                    </a:p>
                  </a:txBody>
                  <a:tcPr marL="67225" marR="6722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D59B9AD-CD8A-EEC0-1921-0370BADD143E}"/>
              </a:ext>
            </a:extLst>
          </p:cNvPr>
          <p:cNvSpPr txBox="1"/>
          <p:nvPr/>
        </p:nvSpPr>
        <p:spPr>
          <a:xfrm>
            <a:off x="9371066" y="1755926"/>
            <a:ext cx="278784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solidFill>
                  <a:srgbClr val="000000"/>
                </a:solidFill>
                <a:effectLst/>
                <a:cs typeface="Gill Sans" panose="020B0502020104020203" pitchFamily="34" charset="-79"/>
              </a:rPr>
              <a:t>Require more manual testing and evaluation to create a robust product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none" strike="noStrike" dirty="0">
                <a:solidFill>
                  <a:srgbClr val="000000"/>
                </a:solidFill>
                <a:effectLst/>
                <a:cs typeface="Gill Sans" panose="020B0502020104020203" pitchFamily="34" charset="-79"/>
              </a:rPr>
              <a:t>For additional questions on VAPs and VAP availability, please contact the Translators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Gill Sans" panose="020B0502020104020203" pitchFamily="34" charset="-79"/>
              </a:rPr>
              <a:t>Translators prioritize VAP processing according to community feedbacks and requests</a:t>
            </a:r>
          </a:p>
        </p:txBody>
      </p:sp>
    </p:spTree>
    <p:extLst>
      <p:ext uri="{BB962C8B-B14F-4D97-AF65-F5344CB8AC3E}">
        <p14:creationId xmlns:p14="http://schemas.microsoft.com/office/powerpoint/2010/main" val="27049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483E92-1745-7ADF-A7ED-6B023D6D4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227" y="1791504"/>
            <a:ext cx="3594783" cy="3309631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2F84D3-5B17-B2C9-CBCC-BBFDE7E918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3" y="1666859"/>
            <a:ext cx="4589433" cy="3470335"/>
          </a:xfrm>
          <a:prstGeom prst="rect">
            <a:avLst/>
          </a:prstGeom>
          <a:noFill/>
        </p:spPr>
      </p:pic>
      <p:sp>
        <p:nvSpPr>
          <p:cNvPr id="435" name="Google Shape;435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D490F0C5-DD39-3A4D-88D1-326707CB3911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 1, 2023</a:t>
            </a:fld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 txBox="1">
            <a:spLocks noGrp="1"/>
          </p:cNvSpPr>
          <p:nvPr>
            <p:ph type="title"/>
          </p:nvPr>
        </p:nvSpPr>
        <p:spPr>
          <a:xfrm>
            <a:off x="48242" y="371666"/>
            <a:ext cx="10195788" cy="50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Calibri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AEROSOL Property VAPs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75889-6313-C25B-2AD7-5F289F1462D7}"/>
              </a:ext>
            </a:extLst>
          </p:cNvPr>
          <p:cNvSpPr txBox="1"/>
          <p:nvPr/>
        </p:nvSpPr>
        <p:spPr>
          <a:xfrm>
            <a:off x="6094413" y="1288025"/>
            <a:ext cx="609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Aerosol Optical Properties (AOP) VAP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D39E12-DCB9-138B-E1FA-9C8CDD22CD14}"/>
              </a:ext>
            </a:extLst>
          </p:cNvPr>
          <p:cNvSpPr txBox="1">
            <a:spLocks/>
          </p:cNvSpPr>
          <p:nvPr/>
        </p:nvSpPr>
        <p:spPr>
          <a:xfrm>
            <a:off x="6131404" y="5037878"/>
            <a:ext cx="5892290" cy="182012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7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8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Inputs: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Particle soot absorption photometer (PSAP) extinction and Nephelometer scattering at 650 nm (red), 530 nm (green), and 465 nm (blue).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Outputs: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aerosol absorption coefficient, corrected scattering, SSA, and Angstrom Exponent (absorption and scattering), asymmetry parameter at 1 min resolution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C3FAC-8DF1-3986-8423-44DD7BFE1E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69" y="5571530"/>
            <a:ext cx="1840972" cy="486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A64FB-F069-4D97-6C45-7394DECC15C4}"/>
              </a:ext>
            </a:extLst>
          </p:cNvPr>
          <p:cNvSpPr txBox="1"/>
          <p:nvPr/>
        </p:nvSpPr>
        <p:spPr>
          <a:xfrm>
            <a:off x="8198366" y="1653005"/>
            <a:ext cx="2222111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Absorption Coefficient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0E3F3-F573-7F92-A952-E4F9BDE56D44}"/>
              </a:ext>
            </a:extLst>
          </p:cNvPr>
          <p:cNvSpPr txBox="1"/>
          <p:nvPr/>
        </p:nvSpPr>
        <p:spPr>
          <a:xfrm>
            <a:off x="8198366" y="3576059"/>
            <a:ext cx="204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SSA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F15E6-3EE0-B86D-E919-825CC6C0CDA6}"/>
              </a:ext>
            </a:extLst>
          </p:cNvPr>
          <p:cNvSpPr txBox="1"/>
          <p:nvPr/>
        </p:nvSpPr>
        <p:spPr>
          <a:xfrm>
            <a:off x="7862539" y="959766"/>
            <a:ext cx="396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Translator: John Shilling, </a:t>
            </a:r>
            <a:r>
              <a:rPr lang="en-US" sz="1200" dirty="0">
                <a:hlinkClick r:id="rId10"/>
              </a:rPr>
              <a:t>john.shilling@pnnl.gov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F895D-4C93-153E-035F-7E3AA008E83B}"/>
              </a:ext>
            </a:extLst>
          </p:cNvPr>
          <p:cNvSpPr txBox="1"/>
          <p:nvPr/>
        </p:nvSpPr>
        <p:spPr>
          <a:xfrm>
            <a:off x="19130" y="1288025"/>
            <a:ext cx="61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ill Sans" panose="020B0502020104020203" pitchFamily="34" charset="-79"/>
                <a:cs typeface="Gill Sans" panose="020B0502020104020203" pitchFamily="34" charset="-79"/>
              </a:rPr>
              <a:t>ACSM Composition-Dependent Collection Efficiency (ACSMCDCE) VAP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23598C-5628-9C68-BAF1-3214F6864F38}"/>
              </a:ext>
            </a:extLst>
          </p:cNvPr>
          <p:cNvSpPr txBox="1">
            <a:spLocks/>
          </p:cNvSpPr>
          <p:nvPr/>
        </p:nvSpPr>
        <p:spPr>
          <a:xfrm>
            <a:off x="0" y="5107862"/>
            <a:ext cx="6046727" cy="16801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>
            <a:lvl1pPr marL="320040" indent="-32004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6"/>
              </a:buBlip>
              <a:defRPr sz="18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7"/>
              </a:buBlip>
              <a:defRPr sz="16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581912" indent="-210312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8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29968" indent="-201168" algn="l" defTabSz="457200" rtl="0" eaLnBrk="1" latinLnBrk="0" hangingPunct="1">
              <a:spcBef>
                <a:spcPct val="20000"/>
              </a:spcBef>
              <a:buClr>
                <a:srgbClr val="194173"/>
              </a:buClr>
              <a:buSzPct val="100000"/>
              <a:buFontTx/>
              <a:buBlip>
                <a:blip r:embed="rId5"/>
              </a:buBlip>
              <a:defRPr sz="1400" kern="1200">
                <a:solidFill>
                  <a:schemeClr val="tx2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828282">
                    <a:lumMod val="50000"/>
                  </a:srgbClr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Inputs: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ACSM measured </a:t>
            </a:r>
            <a:r>
              <a:rPr lang="en-US" sz="1600" dirty="0">
                <a:solidFill>
                  <a:schemeClr val="tx1"/>
                </a:solidFill>
                <a:effectLst/>
                <a:latin typeface="+mn-lt"/>
                <a:cs typeface="Gill Sans" panose="020B0502020104020203" pitchFamily="34" charset="-79"/>
              </a:rPr>
              <a:t>mass concentration of particulate organics, nitrate, sulfate, chloride, and ammonium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.</a:t>
            </a:r>
          </a:p>
          <a:p>
            <a:pPr marL="342900" indent="3175">
              <a:buFont typeface="+mj-lt"/>
              <a:buAutoNum type="arabicParenR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Gill Sans" panose="020B0502020104020203" pitchFamily="34" charset="-79"/>
              </a:rPr>
              <a:t> High aerosol acidity:  </a:t>
            </a:r>
          </a:p>
          <a:p>
            <a:pPr marL="342900" indent="0">
              <a:buNone/>
              <a:defRPr/>
            </a:pPr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Gill Sans" panose="020B0502020104020203" pitchFamily="34" charset="-79"/>
              </a:rPr>
              <a:t>			CDCE = (1 – 0.73*(NH4meas/NH4pred)) </a:t>
            </a:r>
            <a:endParaRPr lang="en-US" sz="1600" i="1" dirty="0">
              <a:solidFill>
                <a:schemeClr val="tx1"/>
              </a:solidFill>
              <a:latin typeface="+mn-lt"/>
              <a:cs typeface="Gill Sans" panose="020B0502020104020203" pitchFamily="34" charset="-79"/>
            </a:endParaRPr>
          </a:p>
          <a:p>
            <a:pPr marL="342900" indent="3175">
              <a:buFont typeface="+mj-lt"/>
              <a:buAutoNum type="arabicParenR"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Gill Sans" panose="020B0502020104020203" pitchFamily="34" charset="-79"/>
              </a:rPr>
              <a:t> High Ammonium Nitrate Fraction (ANMF):  </a:t>
            </a:r>
          </a:p>
          <a:p>
            <a:pPr marL="342900" indent="0">
              <a:buNone/>
              <a:defRPr/>
            </a:pPr>
            <a:r>
              <a:rPr lang="en-US" sz="1600" i="1" dirty="0">
                <a:solidFill>
                  <a:schemeClr val="tx1"/>
                </a:solidFill>
                <a:latin typeface="+mn-lt"/>
                <a:cs typeface="Gill Sans" panose="020B0502020104020203" pitchFamily="34" charset="-79"/>
              </a:rPr>
              <a:t>			</a:t>
            </a:r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Gill Sans" panose="020B0502020104020203" pitchFamily="34" charset="-79"/>
              </a:rPr>
              <a:t>CDCE = (0.0833 + 0.9167*ANMF) </a:t>
            </a:r>
            <a:endParaRPr lang="en-US" sz="1600" i="1" dirty="0">
              <a:solidFill>
                <a:schemeClr val="tx1"/>
              </a:solidFill>
              <a:latin typeface="+mn-lt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857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M">
  <a:themeElements>
    <a:clrScheme name="Custom 4">
      <a:dk1>
        <a:srgbClr val="2B2B2B"/>
      </a:dk1>
      <a:lt1>
        <a:srgbClr val="2B2B2B"/>
      </a:lt1>
      <a:dk2>
        <a:srgbClr val="828282"/>
      </a:dk2>
      <a:lt2>
        <a:srgbClr val="FFFFFF"/>
      </a:lt2>
      <a:accent1>
        <a:srgbClr val="194170"/>
      </a:accent1>
      <a:accent2>
        <a:srgbClr val="8ABEDC"/>
      </a:accent2>
      <a:accent3>
        <a:srgbClr val="828282"/>
      </a:accent3>
      <a:accent4>
        <a:srgbClr val="00BD70"/>
      </a:accent4>
      <a:accent5>
        <a:srgbClr val="BDBBBB"/>
      </a:accent5>
      <a:accent6>
        <a:srgbClr val="F7C446"/>
      </a:accent6>
      <a:hlink>
        <a:srgbClr val="00BD70"/>
      </a:hlink>
      <a:folHlink>
        <a:srgbClr val="0059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M" id="{EF0FB598-66CA-AA4E-826D-E7193986A6B4}" vid="{AD01F624-4DA6-7547-A198-5C4FFEB2D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ARM</Template>
  <TotalTime>8989</TotalTime>
  <Words>2168</Words>
  <Application>Microsoft Macintosh PowerPoint</Application>
  <PresentationFormat>Custom</PresentationFormat>
  <Paragraphs>383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Gill Sans</vt:lpstr>
      <vt:lpstr>Wingdings</vt:lpstr>
      <vt:lpstr>ARM</vt:lpstr>
      <vt:lpstr>Office Theme</vt:lpstr>
      <vt:lpstr>Exploring the SAIL ARM Data Products: An Overview</vt:lpstr>
      <vt:lpstr>ARM Data Products</vt:lpstr>
      <vt:lpstr>ARM SAIL Data Products</vt:lpstr>
      <vt:lpstr>ARM SAIL Data Quicklooks</vt:lpstr>
      <vt:lpstr>ARM Value-added Products (VAPs)</vt:lpstr>
      <vt:lpstr>The ARM Translator Group</vt:lpstr>
      <vt:lpstr>‘Core’ VAPs</vt:lpstr>
      <vt:lpstr>Additional High-value VAPs</vt:lpstr>
      <vt:lpstr>AEROSOL Property VAPs</vt:lpstr>
      <vt:lpstr>AEROSOL Property VAPs</vt:lpstr>
      <vt:lpstr>Cloud Property VAPs</vt:lpstr>
      <vt:lpstr>Precipitation VAPs</vt:lpstr>
      <vt:lpstr>Precipitation VAPs</vt:lpstr>
      <vt:lpstr>Atmospheric Environment VAPs</vt:lpstr>
      <vt:lpstr>Modeling VAPs</vt:lpstr>
      <vt:lpstr>Modeling VAPs</vt:lpstr>
      <vt:lpstr>ARM Data Analysis Tools</vt:lpstr>
      <vt:lpstr>Extra Slides</vt:lpstr>
      <vt:lpstr>SAIL Aerosol Vertical Profiles</vt:lpstr>
      <vt:lpstr>Cloud VAPs</vt:lpstr>
      <vt:lpstr>Atmospheric environment VAPs</vt:lpstr>
      <vt:lpstr>Radiation VAPs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London, Jeffrey</dc:creator>
  <cp:lastModifiedBy>Zhang, Damao</cp:lastModifiedBy>
  <cp:revision>457</cp:revision>
  <cp:lastPrinted>2011-08-22T19:05:55Z</cp:lastPrinted>
  <dcterms:created xsi:type="dcterms:W3CDTF">2018-05-10T20:57:32Z</dcterms:created>
  <dcterms:modified xsi:type="dcterms:W3CDTF">2023-11-02T07:18:59Z</dcterms:modified>
</cp:coreProperties>
</file>