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6" r:id="rId9"/>
    <p:sldId id="267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10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B99F-C295-4591-AE22-F100507AB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4A24D-EA87-4409-865A-CC2B435DA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3A8FF-DD98-49CF-8A79-1D223696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E797-AB4D-4327-8485-23699F9F59B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DD1F-6A3D-4377-AE40-0198AB34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A393D-0E7D-4AFE-96E4-67D26B14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7CD9-3FE7-451B-BFBE-621997D8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6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54D6-5DF4-49B0-9C74-F559ECB2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70EB-C5EB-427D-AB46-2F6D2AE8E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3152F-FED4-40F0-B0F9-5AA421E0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E797-AB4D-4327-8485-23699F9F59B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A3863-20EB-4A89-8946-4D031196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A60FF-C99C-47BB-AFA0-F7F9067E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7CD9-3FE7-451B-BFBE-621997D8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6BB91F-D7CE-458C-BBD8-7498CFD63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221EA-34C5-415A-AEC7-118FC7A31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0C935-EFA1-4D61-B68E-79F22CE4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E797-AB4D-4327-8485-23699F9F59B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07679-6959-4E5B-9334-934FA277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D746B-8C07-4DF1-A018-68922275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7CD9-3FE7-451B-BFBE-621997D8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5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9D57A-648E-4105-8C62-0A412763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36E3B-A3A5-4240-BE33-F49D193F3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9B83D-7A52-497A-B528-045EA2C5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E797-AB4D-4327-8485-23699F9F59B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128F0-992C-4F92-9CD6-844F9037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AF020-112B-4710-9B61-48F5D71D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7CD9-3FE7-451B-BFBE-621997D8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9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BB99-8AAA-4211-95B3-7DD72C21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75412-8124-45BA-848A-82290AC4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EE5FC-EBE6-492D-A234-62820852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E797-AB4D-4327-8485-23699F9F59B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B1DD-41B8-40AD-8D55-179B3991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11D02-D9AF-455B-A13C-4F48D1BB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7CD9-3FE7-451B-BFBE-621997D8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5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BF4A-974A-4291-8D4D-96EF5E87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2A067-4418-4460-96E2-AF97320D3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BD5F0-DE60-4873-A90D-0AAF4C4E3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52F6D-121F-4104-A7A4-D613013D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E797-AB4D-4327-8485-23699F9F59B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50B9B-B068-4E9A-A354-BA514411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A9069-F773-47B0-A945-9DA85E84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7CD9-3FE7-451B-BFBE-621997D8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8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5672-5C5E-46DD-A099-9DF99EDD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ADF7E-3CCB-40DE-AB3B-A55AAD226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1E7AF-2EC4-449A-9EF4-E3609D3FB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FAB81-9285-4C70-8BEF-B2E346AB2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0A67B-7BEC-4792-B3F4-2460257D2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6DFEB-95F7-43AB-875A-6F190C8F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E797-AB4D-4327-8485-23699F9F59B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860367-8EBB-4856-980B-12C15675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CA843-13A8-49EC-A56F-8297B205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7CD9-3FE7-451B-BFBE-621997D8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E6CE-218B-4037-90D0-16767562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AA554-8F9E-4A13-A9D2-97B2C9315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E797-AB4D-4327-8485-23699F9F59B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1A04C-B3FC-4CE1-AAD5-4150530D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06E9E-595D-4518-A459-370B5946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7CD9-3FE7-451B-BFBE-621997D8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6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13C77-C26E-44E4-9CF6-B80C46E6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E797-AB4D-4327-8485-23699F9F59B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0B5D1-1412-4081-853C-410E8EA9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841BF-DC06-4E28-B275-98C41DDB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7CD9-3FE7-451B-BFBE-621997D8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3535-34FB-4709-8BB3-6AC11988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545C-BA25-4622-A485-66F8E22A3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EA83C-9C2B-4061-9958-08132F9D3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54990-3A3A-41F7-B616-E160D25B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E797-AB4D-4327-8485-23699F9F59B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0C9C4-EC12-4780-9630-F739E415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A3EA9-D40B-4ED8-A68F-ED7D734B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7CD9-3FE7-451B-BFBE-621997D8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C648-C04F-46B7-B26A-873ECA1E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FAC89-7286-4006-B5CD-AB450F576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AA221-A0DF-4AD2-B14F-D739B1DEC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5FDA3-73A7-4AC5-95A3-8DF9E768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E797-AB4D-4327-8485-23699F9F59B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688CF-3E7F-442F-BB06-69CAEE79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CB4EC-5A2F-419A-AC75-C782856E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7CD9-3FE7-451B-BFBE-621997D8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6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3A123-D800-4C29-B489-696FDA9C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C694A-F467-4292-969F-14632639D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7D2CD-C81E-43B0-9596-A6470A4E4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E797-AB4D-4327-8485-23699F9F59B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6B20D-B2A7-43B6-A902-84980A934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EA7B7-2B89-40E1-A50F-6E601EF19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7CD9-3FE7-451B-BFBE-621997D81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1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C0512A-EBA5-4445-9E4C-D92ED078FDD8}"/>
              </a:ext>
            </a:extLst>
          </p:cNvPr>
          <p:cNvSpPr txBox="1"/>
          <p:nvPr/>
        </p:nvSpPr>
        <p:spPr>
          <a:xfrm>
            <a:off x="482600" y="330200"/>
            <a:ext cx="11709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Evaluation of SPLASH-observed and HRRR Soil Moisture</a:t>
            </a:r>
            <a:endParaRPr lang="en-US" sz="3200" b="0" dirty="0">
              <a:effectLst/>
            </a:endParaRPr>
          </a:p>
          <a:p>
            <a:pPr algn="ctr"/>
            <a:br>
              <a:rPr lang="en-US" sz="3200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78D67-6FA9-4BFB-8778-E64DAA40BFE1}"/>
              </a:ext>
            </a:extLst>
          </p:cNvPr>
          <p:cNvSpPr txBox="1"/>
          <p:nvPr/>
        </p:nvSpPr>
        <p:spPr>
          <a:xfrm>
            <a:off x="1955800" y="2321004"/>
            <a:ext cx="828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Darren Jackson (CIRES/PSL)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Tanya Smirnova (GSL), Mimi Hughes (PSL),  Kelly Mahoney (PSL), and Janet </a:t>
            </a:r>
            <a:r>
              <a:rPr lang="en-US" sz="2400" dirty="0" err="1"/>
              <a:t>Intrieri</a:t>
            </a:r>
            <a:r>
              <a:rPr lang="en-US" sz="2400" dirty="0"/>
              <a:t> (PSL)</a:t>
            </a:r>
            <a:endParaRPr lang="en-US" sz="2400" b="0" dirty="0">
              <a:effectLst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397FE-C6EE-42F9-AA67-A8916278FBF8}"/>
              </a:ext>
            </a:extLst>
          </p:cNvPr>
          <p:cNvSpPr txBox="1"/>
          <p:nvPr/>
        </p:nvSpPr>
        <p:spPr>
          <a:xfrm>
            <a:off x="0" y="44957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S3 Workshop</a:t>
            </a:r>
          </a:p>
          <a:p>
            <a:pPr algn="ctr"/>
            <a:r>
              <a:rPr lang="en-US" sz="2400" dirty="0"/>
              <a:t>November 1, 2023</a:t>
            </a:r>
          </a:p>
        </p:txBody>
      </p:sp>
    </p:spTree>
    <p:extLst>
      <p:ext uri="{BB962C8B-B14F-4D97-AF65-F5344CB8AC3E}">
        <p14:creationId xmlns:p14="http://schemas.microsoft.com/office/powerpoint/2010/main" val="351302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4DAF27-883D-4343-9D20-71F1779FFA5F}"/>
              </a:ext>
            </a:extLst>
          </p:cNvPr>
          <p:cNvSpPr txBox="1"/>
          <p:nvPr/>
        </p:nvSpPr>
        <p:spPr>
          <a:xfrm>
            <a:off x="177801" y="143933"/>
            <a:ext cx="1183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 cm Soil Moisture Comparison with UAS and Probe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6CAAA-7D8B-4FE4-9388-0334A3272B8E}"/>
              </a:ext>
            </a:extLst>
          </p:cNvPr>
          <p:cNvSpPr txBox="1"/>
          <p:nvPr/>
        </p:nvSpPr>
        <p:spPr>
          <a:xfrm>
            <a:off x="304800" y="1358755"/>
            <a:ext cx="36406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effectLst/>
              </a:rPr>
              <a:t>UAS observations agree well in June</a:t>
            </a:r>
            <a:r>
              <a:rPr lang="en-US" dirty="0"/>
              <a:t> and</a:t>
            </a:r>
            <a:r>
              <a:rPr lang="en-US" b="0" dirty="0">
                <a:effectLst/>
              </a:rPr>
              <a:t> July with HRRR and ARL </a:t>
            </a:r>
            <a:r>
              <a:rPr lang="en-US" b="0" dirty="0" err="1">
                <a:effectLst/>
              </a:rPr>
              <a:t>SoilVUE</a:t>
            </a:r>
            <a:r>
              <a:rPr lang="en-US" b="0" dirty="0">
                <a:effectLst/>
              </a:rPr>
              <a:t> 5 cm soil moisture but have larger departures in September and October</a:t>
            </a:r>
          </a:p>
          <a:p>
            <a:pPr fontAlgn="base"/>
            <a:r>
              <a:rPr lang="en-US" b="0" dirty="0">
                <a:effectLst/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effectLst/>
              </a:rPr>
              <a:t>P</a:t>
            </a:r>
            <a:r>
              <a:rPr lang="en-US" dirty="0"/>
              <a:t>robe area mean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dirty="0"/>
              <a:t>) agree well with HRRR and Probe data near KPA (</a:t>
            </a:r>
            <a:r>
              <a:rPr lang="en-US" dirty="0">
                <a:solidFill>
                  <a:srgbClr val="B107A9"/>
                </a:solidFill>
              </a:rPr>
              <a:t>magenta</a:t>
            </a:r>
            <a:r>
              <a:rPr lang="en-US" dirty="0"/>
              <a:t>) agree well with KPA </a:t>
            </a:r>
            <a:r>
              <a:rPr lang="en-US" dirty="0" err="1"/>
              <a:t>SoilVUE</a:t>
            </a:r>
            <a:r>
              <a:rPr lang="en-US" dirty="0"/>
              <a:t>.</a:t>
            </a:r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/>
              <a:t>SoilVUE</a:t>
            </a:r>
            <a:r>
              <a:rPr lang="en-US" dirty="0"/>
              <a:t> locations at KP and AP are located in relatively drier soils.</a:t>
            </a:r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Probe </a:t>
            </a:r>
            <a:r>
              <a:rPr lang="en-US" dirty="0" err="1"/>
              <a:t>Drydown</a:t>
            </a:r>
            <a:r>
              <a:rPr lang="en-US" dirty="0"/>
              <a:t> rate in June is consistent with </a:t>
            </a:r>
            <a:r>
              <a:rPr lang="en-US" dirty="0" err="1"/>
              <a:t>SoilVUE</a:t>
            </a:r>
            <a:r>
              <a:rPr lang="en-US" dirty="0"/>
              <a:t> observations.</a:t>
            </a:r>
            <a:br>
              <a:rPr lang="en-US" b="0" dirty="0">
                <a:effectLst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2B4E3-029B-4903-9682-4C4958B44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"/>
          <a:stretch/>
        </p:blipFill>
        <p:spPr>
          <a:xfrm>
            <a:off x="3945467" y="3902305"/>
            <a:ext cx="8246533" cy="2955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48367-5A64-432A-9E3D-DC9E31A07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"/>
          <a:stretch/>
        </p:blipFill>
        <p:spPr>
          <a:xfrm>
            <a:off x="3945467" y="946610"/>
            <a:ext cx="8246533" cy="29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5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lh5.googleusercontent.com/h7LJxbCj2VQKwFKC6EXwy0dt3XSnd3y-eDXg_xeOMvvAJ0ciMsFNbAK99egxWNkF41wLblIPcX2VeLLdyo6Ixt-QRnjJc_EuC8JyGVFa1HhKOlM09pKJSzq5ax_SY1QhGuBL37OoBUn5B_hHLoS4lrl7hw=s2048">
            <a:extLst>
              <a:ext uri="{FF2B5EF4-FFF2-40B4-BE49-F238E27FC236}">
                <a16:creationId xmlns:a16="http://schemas.microsoft.com/office/drawing/2014/main" id="{6497E9AF-DE91-4659-892D-B6E41EB0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67" y="2269629"/>
            <a:ext cx="6849532" cy="228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0B031-4E06-419B-8AB3-B14A93444D3E}"/>
              </a:ext>
            </a:extLst>
          </p:cNvPr>
          <p:cNvSpPr txBox="1"/>
          <p:nvPr/>
        </p:nvSpPr>
        <p:spPr>
          <a:xfrm>
            <a:off x="127000" y="152400"/>
            <a:ext cx="542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July 23-31, 2022 Rainfall Event at Kettle Ponds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C5120-C1B9-40FF-B949-7C2A3F4E65E4}"/>
              </a:ext>
            </a:extLst>
          </p:cNvPr>
          <p:cNvSpPr txBox="1"/>
          <p:nvPr/>
        </p:nvSpPr>
        <p:spPr>
          <a:xfrm>
            <a:off x="296332" y="1972733"/>
            <a:ext cx="50884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HRRR multi-day accumulated precipitation in better agreement for this event than most 2022 summer events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HRRR near-surface (0-20 cm) soil moisture response evident on July 25</a:t>
            </a:r>
            <a:r>
              <a:rPr lang="en-US" baseline="30000" dirty="0"/>
              <a:t>th</a:t>
            </a:r>
            <a:r>
              <a:rPr lang="en-US" dirty="0"/>
              <a:t> and 29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Observational response more gradual but overall increase of 0.1 m</a:t>
            </a:r>
            <a:r>
              <a:rPr lang="en-US" baseline="30000" dirty="0"/>
              <a:t>3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 at 5 cm similar between model and observations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vertical gradient in soil moisture at depth in observations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859FCC-E66E-48BE-8391-3E57A5EAC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87" y="0"/>
            <a:ext cx="6910212" cy="2303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18B650-793A-4912-A911-ACB2C5B1A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9" y="4594873"/>
            <a:ext cx="6790606" cy="2263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FD2E9D-6195-4C9A-82BC-84648CB893E5}"/>
              </a:ext>
            </a:extLst>
          </p:cNvPr>
          <p:cNvSpPr txBox="1"/>
          <p:nvPr/>
        </p:nvSpPr>
        <p:spPr>
          <a:xfrm>
            <a:off x="10744200" y="2700867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HRRR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74A4A-879A-4BCB-AC3B-B46C56A6EB4A}"/>
              </a:ext>
            </a:extLst>
          </p:cNvPr>
          <p:cNvSpPr txBox="1"/>
          <p:nvPr/>
        </p:nvSpPr>
        <p:spPr>
          <a:xfrm>
            <a:off x="10553700" y="5029201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ARL-KPB</a:t>
            </a:r>
          </a:p>
        </p:txBody>
      </p:sp>
    </p:spTree>
    <p:extLst>
      <p:ext uri="{BB962C8B-B14F-4D97-AF65-F5344CB8AC3E}">
        <p14:creationId xmlns:p14="http://schemas.microsoft.com/office/powerpoint/2010/main" val="363083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8346C-96ED-44E6-94B2-0C483D0A2FFE}"/>
              </a:ext>
            </a:extLst>
          </p:cNvPr>
          <p:cNvSpPr txBox="1"/>
          <p:nvPr/>
        </p:nvSpPr>
        <p:spPr>
          <a:xfrm>
            <a:off x="110068" y="118533"/>
            <a:ext cx="1197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B42EF1-6469-4964-B58E-5129D774A15D}"/>
              </a:ext>
            </a:extLst>
          </p:cNvPr>
          <p:cNvSpPr txBox="1"/>
          <p:nvPr/>
        </p:nvSpPr>
        <p:spPr>
          <a:xfrm>
            <a:off x="1392767" y="890224"/>
            <a:ext cx="94064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HRRR precipitation is less than observations which likely impacts the smaller near-surface soil moisture response relative to observations.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HRRR soil moisture near the surface is wetter than observations and drier than observations at depth particularly during snowmelt and early summer period.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HRRR demonstrated it can have a multi-day increase in soil moisture similar to observations during multi-day precipitation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Next Step</a:t>
            </a:r>
            <a:r>
              <a:rPr lang="en-US" sz="2400" dirty="0"/>
              <a:t>: Evaluating HRRR and observational surface fluxes may help explain differing soil moisture </a:t>
            </a:r>
            <a:r>
              <a:rPr lang="en-US" sz="2400" dirty="0" err="1"/>
              <a:t>drydown</a:t>
            </a:r>
            <a:r>
              <a:rPr lang="en-US" sz="2400" dirty="0"/>
              <a:t> rates between HRRR and observations.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882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DA8B6-CBE4-4906-9E31-1A0D619347DB}"/>
              </a:ext>
            </a:extLst>
          </p:cNvPr>
          <p:cNvSpPr txBox="1"/>
          <p:nvPr/>
        </p:nvSpPr>
        <p:spPr>
          <a:xfrm>
            <a:off x="1777999" y="1767006"/>
            <a:ext cx="87799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Examine 2022 warm season (May – October) soil moisture and precipitation between the HRRR model and SPLASH observations</a:t>
            </a:r>
          </a:p>
          <a:p>
            <a:pPr fontAlgn="base"/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Show model and observation differences in soil moisture at various depths from 0 - 50 cm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Evaluate observation and soil moisture response to summer precipitation events and </a:t>
            </a:r>
            <a:r>
              <a:rPr lang="en-US" sz="2400" dirty="0" err="1"/>
              <a:t>drydown</a:t>
            </a:r>
            <a:r>
              <a:rPr lang="en-US" sz="2400" dirty="0"/>
              <a:t> periods</a:t>
            </a:r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BB2658-DFDE-45F3-9DE2-8121EE409386}"/>
              </a:ext>
            </a:extLst>
          </p:cNvPr>
          <p:cNvSpPr txBox="1">
            <a:spLocks/>
          </p:cNvSpPr>
          <p:nvPr/>
        </p:nvSpPr>
        <p:spPr>
          <a:xfrm>
            <a:off x="910166" y="279400"/>
            <a:ext cx="10515600" cy="681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9366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FEDF1-64E9-4AF7-AF39-9D6368392373}"/>
              </a:ext>
            </a:extLst>
          </p:cNvPr>
          <p:cNvSpPr/>
          <p:nvPr/>
        </p:nvSpPr>
        <p:spPr>
          <a:xfrm>
            <a:off x="6637868" y="1160777"/>
            <a:ext cx="54440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HRRR Model</a:t>
            </a:r>
          </a:p>
          <a:p>
            <a:pPr algn="ctr"/>
            <a:endParaRPr lang="en-US" b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HRRRv4 with the RUC LSM land surface model that has 9 soil levels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levels of 0, 1, 4, 10, 30, 60 cm interpolated to </a:t>
            </a:r>
            <a:r>
              <a:rPr lang="en-US" dirty="0" err="1"/>
              <a:t>SoilVUE</a:t>
            </a:r>
            <a:r>
              <a:rPr lang="en-US" dirty="0"/>
              <a:t> and </a:t>
            </a:r>
            <a:r>
              <a:rPr lang="en-US" dirty="0" err="1"/>
              <a:t>HydraProbe</a:t>
            </a:r>
            <a:r>
              <a:rPr lang="en-US" dirty="0"/>
              <a:t> levels used at SPLASH and SNOTEL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data acquired from 1-hour forecast data. Focus is on analyzed fields rather than forecasted fields.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23225-A86F-4810-855C-64E951F21870}"/>
              </a:ext>
            </a:extLst>
          </p:cNvPr>
          <p:cNvSpPr txBox="1"/>
          <p:nvPr/>
        </p:nvSpPr>
        <p:spPr>
          <a:xfrm>
            <a:off x="355602" y="889844"/>
            <a:ext cx="54440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br>
              <a:rPr lang="en-US" b="0" dirty="0">
                <a:effectLst/>
              </a:rPr>
            </a:br>
            <a:r>
              <a:rPr lang="en-US" sz="2000" b="1" dirty="0"/>
              <a:t>SPLASH Observations</a:t>
            </a:r>
          </a:p>
          <a:p>
            <a:pPr fontAlgn="base"/>
            <a:endParaRPr lang="en-US" b="0" dirty="0">
              <a:effectLst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ARL and PSL sites use </a:t>
            </a:r>
            <a:r>
              <a:rPr lang="en-US" dirty="0" err="1"/>
              <a:t>SoilVUE</a:t>
            </a:r>
            <a:r>
              <a:rPr lang="en-US" dirty="0"/>
              <a:t> 50 cm probes with soil moisture and temperature observations at 5, 10, 20, 30, 40, 50 cm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SNOTEL sites use Stevens </a:t>
            </a:r>
            <a:r>
              <a:rPr lang="en-US" dirty="0" err="1"/>
              <a:t>HydraProbe</a:t>
            </a:r>
            <a:r>
              <a:rPr lang="en-US" dirty="0"/>
              <a:t> that have soil moisture data at 2, 8, 20 in (~ 5, 20, 50 cm)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UAS observations and handheld probe data of soil moisture at ~ 5 cm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Precipitation gauge data available from ARL at Kettle Ponds and SNOTEL at Butte and Schofield Pass sites</a:t>
            </a:r>
          </a:p>
          <a:p>
            <a:pPr fontAlgn="base"/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CEA58-0F5F-462E-B92C-7C3785D2E688}"/>
              </a:ext>
            </a:extLst>
          </p:cNvPr>
          <p:cNvSpPr txBox="1"/>
          <p:nvPr/>
        </p:nvSpPr>
        <p:spPr>
          <a:xfrm>
            <a:off x="254001" y="6006483"/>
            <a:ext cx="1170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 All measurements were average to hourly data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73947-0436-4FE3-BE20-E1933F5A0222}"/>
              </a:ext>
            </a:extLst>
          </p:cNvPr>
          <p:cNvSpPr txBox="1"/>
          <p:nvPr/>
        </p:nvSpPr>
        <p:spPr>
          <a:xfrm>
            <a:off x="254000" y="205186"/>
            <a:ext cx="1182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Observation and Model Data Background</a:t>
            </a:r>
          </a:p>
        </p:txBody>
      </p:sp>
    </p:spTree>
    <p:extLst>
      <p:ext uri="{BB962C8B-B14F-4D97-AF65-F5344CB8AC3E}">
        <p14:creationId xmlns:p14="http://schemas.microsoft.com/office/powerpoint/2010/main" val="216856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B99682-B7F5-4D08-9054-1339ED224E01}"/>
              </a:ext>
            </a:extLst>
          </p:cNvPr>
          <p:cNvSpPr/>
          <p:nvPr/>
        </p:nvSpPr>
        <p:spPr>
          <a:xfrm>
            <a:off x="0" y="105601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Location of SPLASH Observations and HRRR Grid Cells</a:t>
            </a:r>
            <a:endParaRPr lang="en-US" sz="28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1C6F0F-8113-4788-9B1B-A484AF1EB4D1}"/>
              </a:ext>
            </a:extLst>
          </p:cNvPr>
          <p:cNvSpPr/>
          <p:nvPr/>
        </p:nvSpPr>
        <p:spPr>
          <a:xfrm>
            <a:off x="6383867" y="4377616"/>
            <a:ext cx="47836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Map (left) shows the SPLASH domain and locations of soil moisture observations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Map (top) shows the 3-km HRRR grid cells collocated with SPLASH sites</a:t>
            </a:r>
          </a:p>
          <a:p>
            <a:pPr fontAlgn="base"/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KP1 has not the nearest grid to Kettle Ponds but likely better represents the land surface conditions in the East River valley at Kettle Ponds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D0FBA-4A6C-4711-9118-33045FF2A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6" y="1303866"/>
            <a:ext cx="5064612" cy="4859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2D1A75-7F45-4BB9-BCAA-EAAF059DE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3" r="12844" b="14823"/>
          <a:stretch/>
        </p:blipFill>
        <p:spPr>
          <a:xfrm>
            <a:off x="5835113" y="1182819"/>
            <a:ext cx="5332421" cy="296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0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A56B1B4-051B-45FE-8541-987E1DB7B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11125"/>
              </p:ext>
            </p:extLst>
          </p:nvPr>
        </p:nvGraphicFramePr>
        <p:xfrm>
          <a:off x="2017184" y="4840997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788401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45646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737086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0832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Porosity (m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/m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Wilting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HRRR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3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Saxton and Rawls (2006)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138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Dingman (2002)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0.42-0.47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0.18-0.27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713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4C2F97-5693-4A4B-B2CF-61ABC6885CF6}"/>
              </a:ext>
            </a:extLst>
          </p:cNvPr>
          <p:cNvSpPr txBox="1"/>
          <p:nvPr/>
        </p:nvSpPr>
        <p:spPr>
          <a:xfrm>
            <a:off x="80434" y="4277378"/>
            <a:ext cx="12031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Soil Characteristics for Loam Soils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082BF-8345-44C8-A965-4F6B08F94D62}"/>
              </a:ext>
            </a:extLst>
          </p:cNvPr>
          <p:cNvSpPr txBox="1"/>
          <p:nvPr/>
        </p:nvSpPr>
        <p:spPr>
          <a:xfrm>
            <a:off x="110065" y="50165"/>
            <a:ext cx="12001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Soil Characteristics at Avery Picnic and Kettle Ponds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3A44DDA-7E02-4FC6-A4DE-80DB1974D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81121"/>
              </p:ext>
            </p:extLst>
          </p:nvPr>
        </p:nvGraphicFramePr>
        <p:xfrm>
          <a:off x="2612571" y="1531744"/>
          <a:ext cx="69668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87764550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5263795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212259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374606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65702890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69554866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Depth (in)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Soil Texture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Soil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3690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11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092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01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8753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7187394-869B-47B5-8869-CC922B9E0B07}"/>
              </a:ext>
            </a:extLst>
          </p:cNvPr>
          <p:cNvSpPr txBox="1"/>
          <p:nvPr/>
        </p:nvSpPr>
        <p:spPr>
          <a:xfrm>
            <a:off x="2527903" y="1019102"/>
            <a:ext cx="6966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CSU Laboratory Tested Soil Samples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D64FF-930C-44A1-BD69-4E691718764E}"/>
              </a:ext>
            </a:extLst>
          </p:cNvPr>
          <p:cNvSpPr txBox="1"/>
          <p:nvPr/>
        </p:nvSpPr>
        <p:spPr>
          <a:xfrm>
            <a:off x="2612571" y="3436921"/>
            <a:ext cx="703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HRRR grid cells at Avery Picnic and Kettle Ponds are assigned as loam</a:t>
            </a:r>
          </a:p>
        </p:txBody>
      </p:sp>
    </p:spTree>
    <p:extLst>
      <p:ext uri="{BB962C8B-B14F-4D97-AF65-F5344CB8AC3E}">
        <p14:creationId xmlns:p14="http://schemas.microsoft.com/office/powerpoint/2010/main" val="418589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lh3.googleusercontent.com/vdoztiX_8pkUdrP0PnaOOBZWoH5jXLAkP1MyjTmjE6Ah3_sZ5vrv5fpOv_jPF1PdTckWRnGDsfL-FvH_7HHEIQPTFWckQh67Wi7lJdiYAL4dm4gMjKx0VX_hJZh33QEZwbd6mS9NX-x9KBi0ZzXBh44xwQ=s2048">
            <a:extLst>
              <a:ext uri="{FF2B5EF4-FFF2-40B4-BE49-F238E27FC236}">
                <a16:creationId xmlns:a16="http://schemas.microsoft.com/office/drawing/2014/main" id="{AA8DAAA2-F2DB-467F-A20B-EB983D2DA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45" y="736599"/>
            <a:ext cx="8205755" cy="27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3.googleusercontent.com/0sxeKYa1BA-vg2iAUzI0asgAUs9STwKzn8DSNVqcM44AerYhSuYBwYmenuihYGRsO_Uec3dPpDbbMocBdXCNNVqeEObW0Qvj3hIgWRO6ihJvcPu9Ow_IgfejSPiviohaxW58DNxvvUDudqgxSIL3nLuSBA=s2048">
            <a:extLst>
              <a:ext uri="{FF2B5EF4-FFF2-40B4-BE49-F238E27FC236}">
                <a16:creationId xmlns:a16="http://schemas.microsoft.com/office/drawing/2014/main" id="{8B364844-2855-4ABC-8AB7-7E046E03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43" y="3542365"/>
            <a:ext cx="8205757" cy="27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72A06A-D13F-46A6-805C-E452202F962F}"/>
              </a:ext>
            </a:extLst>
          </p:cNvPr>
          <p:cNvSpPr txBox="1"/>
          <p:nvPr/>
        </p:nvSpPr>
        <p:spPr>
          <a:xfrm>
            <a:off x="177800" y="213379"/>
            <a:ext cx="1183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2022 Seasonal Accumulated Precipitation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878EC-79CB-4865-9782-D3A46A10F045}"/>
              </a:ext>
            </a:extLst>
          </p:cNvPr>
          <p:cNvSpPr txBox="1"/>
          <p:nvPr/>
        </p:nvSpPr>
        <p:spPr>
          <a:xfrm>
            <a:off x="414867" y="1859339"/>
            <a:ext cx="39708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Observed accumulated precipitation exceeds HRRR accumulated precipitation at three SPLASH locations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HRRRv4 has known dry bias due to its ensemble data assimilation plus the impact of precipitation spin up over 1-hour forecast period that drives the evolution of soil moisture</a:t>
            </a:r>
          </a:p>
        </p:txBody>
      </p:sp>
    </p:spTree>
    <p:extLst>
      <p:ext uri="{BB962C8B-B14F-4D97-AF65-F5344CB8AC3E}">
        <p14:creationId xmlns:p14="http://schemas.microsoft.com/office/powerpoint/2010/main" val="49617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lh6.googleusercontent.com/Il9gnEtxLeyi6EAIAgbJ2xmRwDcL2rwHFG5LjlO066diotlaDXLcdGPg59yznJtSFpm77PRzFLmF5Pq1-vLHf5qwSI5i7Vyd9lAJHNbmzbgjtXtpKV6UrHtkaxmoIxP3epDfGUwLHm2aPoPlnj0UHJpG-w=s2048">
            <a:extLst>
              <a:ext uri="{FF2B5EF4-FFF2-40B4-BE49-F238E27FC236}">
                <a16:creationId xmlns:a16="http://schemas.microsoft.com/office/drawing/2014/main" id="{026004E5-3019-4806-B098-9275A93E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98" y="3901546"/>
            <a:ext cx="8865901" cy="29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8CE7F-E2E0-4108-95A0-F0C302DFB12B}"/>
              </a:ext>
            </a:extLst>
          </p:cNvPr>
          <p:cNvSpPr txBox="1"/>
          <p:nvPr/>
        </p:nvSpPr>
        <p:spPr>
          <a:xfrm>
            <a:off x="177801" y="143933"/>
            <a:ext cx="1183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Seasonal 5 cm Soil Moisture Variability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EC583-2591-4B9C-8E7F-131D022A192C}"/>
              </a:ext>
            </a:extLst>
          </p:cNvPr>
          <p:cNvSpPr txBox="1"/>
          <p:nvPr/>
        </p:nvSpPr>
        <p:spPr>
          <a:xfrm>
            <a:off x="549030" y="1686454"/>
            <a:ext cx="32935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Observations have greater variability after precipitation and the following </a:t>
            </a:r>
            <a:r>
              <a:rPr lang="en-US" dirty="0" err="1"/>
              <a:t>drydown</a:t>
            </a:r>
            <a:endParaRPr lang="en-US" dirty="0"/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HRRRs </a:t>
            </a:r>
            <a:r>
              <a:rPr lang="en-US" dirty="0" err="1"/>
              <a:t>drydown</a:t>
            </a:r>
            <a:r>
              <a:rPr lang="en-US" dirty="0"/>
              <a:t> rate during dry periods less than observations</a:t>
            </a:r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/>
              <a:t>SoilVUE</a:t>
            </a:r>
            <a:r>
              <a:rPr lang="en-US" dirty="0"/>
              <a:t> near-surface soil moisture retrievals have a known dry bias (Wilson et al. 2022)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47CD6-43C2-4E1C-9B5B-A67267C47D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/>
          <a:stretch/>
        </p:blipFill>
        <p:spPr>
          <a:xfrm>
            <a:off x="3970867" y="806699"/>
            <a:ext cx="8221132" cy="29553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667D8C-4A6E-478B-98D3-D889C2F0416C}"/>
              </a:ext>
            </a:extLst>
          </p:cNvPr>
          <p:cNvCxnSpPr>
            <a:cxnSpLocks/>
          </p:cNvCxnSpPr>
          <p:nvPr/>
        </p:nvCxnSpPr>
        <p:spPr>
          <a:xfrm>
            <a:off x="4478866" y="1354666"/>
            <a:ext cx="26924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76C796-6A5C-45D5-A5ED-CBD00D56AF22}"/>
              </a:ext>
            </a:extLst>
          </p:cNvPr>
          <p:cNvCxnSpPr>
            <a:cxnSpLocks/>
          </p:cNvCxnSpPr>
          <p:nvPr/>
        </p:nvCxnSpPr>
        <p:spPr>
          <a:xfrm>
            <a:off x="8856133" y="1354666"/>
            <a:ext cx="26331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144466-2AF9-404E-A0C4-EEFF1CF8220B}"/>
              </a:ext>
            </a:extLst>
          </p:cNvPr>
          <p:cNvSpPr txBox="1"/>
          <p:nvPr/>
        </p:nvSpPr>
        <p:spPr>
          <a:xfrm>
            <a:off x="10439400" y="1167712"/>
            <a:ext cx="1049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Loam Porosity</a:t>
            </a:r>
          </a:p>
        </p:txBody>
      </p:sp>
    </p:spTree>
    <p:extLst>
      <p:ext uri="{BB962C8B-B14F-4D97-AF65-F5344CB8AC3E}">
        <p14:creationId xmlns:p14="http://schemas.microsoft.com/office/powerpoint/2010/main" val="281743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lh3.googleusercontent.com/3ZGNJZbFBnbUtRwpId43UgZYIn4l2AXVRA5IrTfGafdug6niKpjFGxWKRbud0cyjpmfy4kgLY73QEF_MBZ2SWc8s6ndHT2H_TYt9gjnhkRPhC649Y2hNVmWID4BKEFwX7XJ2AonifTIYbDqFNvvrejICRQ=s2048">
            <a:extLst>
              <a:ext uri="{FF2B5EF4-FFF2-40B4-BE49-F238E27FC236}">
                <a16:creationId xmlns:a16="http://schemas.microsoft.com/office/drawing/2014/main" id="{C00CF4E7-642F-41E3-B576-98DA7453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66" y="3964092"/>
            <a:ext cx="8678334" cy="289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58A4C9-A4FC-4832-A6AF-7826709C857C}"/>
              </a:ext>
            </a:extLst>
          </p:cNvPr>
          <p:cNvSpPr txBox="1"/>
          <p:nvPr/>
        </p:nvSpPr>
        <p:spPr>
          <a:xfrm>
            <a:off x="177801" y="143933"/>
            <a:ext cx="1183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Seasonal 50 cm Soil Moisture Variability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FEADA-DF7F-4928-B73F-0391958B9A41}"/>
              </a:ext>
            </a:extLst>
          </p:cNvPr>
          <p:cNvSpPr txBox="1"/>
          <p:nvPr/>
        </p:nvSpPr>
        <p:spPr>
          <a:xfrm>
            <a:off x="330200" y="1957513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Observations are wetter in the snowmelt period at AP and KP due to less SWE in HRRR model at these locations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HRRR internal deep soil moisture climatology has been modified over past 15 years and this comparison indicates good agreement for AP and KP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7C529-9594-4A6C-A980-FE3283937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/>
          <a:stretch/>
        </p:blipFill>
        <p:spPr>
          <a:xfrm>
            <a:off x="4157133" y="1071314"/>
            <a:ext cx="8034868" cy="28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8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C4E07-FF2D-428F-9D4D-1B844A964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74587"/>
            <a:ext cx="8763000" cy="292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EB37D-F540-4191-BC9F-2D88CCFA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37000"/>
            <a:ext cx="8763000" cy="292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9A963E-6ADC-492E-B041-7B4D6171FB27}"/>
              </a:ext>
            </a:extLst>
          </p:cNvPr>
          <p:cNvSpPr txBox="1"/>
          <p:nvPr/>
        </p:nvSpPr>
        <p:spPr>
          <a:xfrm>
            <a:off x="177801" y="143933"/>
            <a:ext cx="1183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Seasonal 0-50 cm Soil Moisture Comparison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0E702-B316-4F66-9232-24A9FE9700E5}"/>
              </a:ext>
            </a:extLst>
          </p:cNvPr>
          <p:cNvSpPr txBox="1"/>
          <p:nvPr/>
        </p:nvSpPr>
        <p:spPr>
          <a:xfrm>
            <a:off x="279401" y="2090340"/>
            <a:ext cx="38015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Observations have a greater vertical gradient than HRRR particularly during snowmelt period and early summer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 and HRRR 20-50 cm soil moisture tend to converge by end of October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and 10 cm observed soil moisture generally drier than HRRR except during rainfall periods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B5C70F-680E-4F2E-AAD9-255E2394FEFC}"/>
              </a:ext>
            </a:extLst>
          </p:cNvPr>
          <p:cNvCxnSpPr>
            <a:cxnSpLocks/>
          </p:cNvCxnSpPr>
          <p:nvPr/>
        </p:nvCxnSpPr>
        <p:spPr>
          <a:xfrm>
            <a:off x="4567765" y="1871133"/>
            <a:ext cx="30945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7809DD-0A5F-45EA-A5F3-B06348FB3FF5}"/>
              </a:ext>
            </a:extLst>
          </p:cNvPr>
          <p:cNvCxnSpPr>
            <a:cxnSpLocks/>
          </p:cNvCxnSpPr>
          <p:nvPr/>
        </p:nvCxnSpPr>
        <p:spPr>
          <a:xfrm>
            <a:off x="8420099" y="1871133"/>
            <a:ext cx="309456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37E962-5200-4DA9-9D48-3D2659635FFE}"/>
              </a:ext>
            </a:extLst>
          </p:cNvPr>
          <p:cNvSpPr txBox="1"/>
          <p:nvPr/>
        </p:nvSpPr>
        <p:spPr>
          <a:xfrm>
            <a:off x="10464800" y="1654889"/>
            <a:ext cx="1049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Loam Porosity</a:t>
            </a:r>
          </a:p>
        </p:txBody>
      </p:sp>
    </p:spTree>
    <p:extLst>
      <p:ext uri="{BB962C8B-B14F-4D97-AF65-F5344CB8AC3E}">
        <p14:creationId xmlns:p14="http://schemas.microsoft.com/office/powerpoint/2010/main" val="164612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845</Words>
  <Application>Microsoft Office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Jackson</dc:creator>
  <cp:lastModifiedBy>Darren Jackson</cp:lastModifiedBy>
  <cp:revision>98</cp:revision>
  <dcterms:created xsi:type="dcterms:W3CDTF">2023-10-18T16:15:04Z</dcterms:created>
  <dcterms:modified xsi:type="dcterms:W3CDTF">2023-10-31T21:53:19Z</dcterms:modified>
</cp:coreProperties>
</file>