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4"/>
  </p:sldMasterIdLst>
  <p:notesMasterIdLst>
    <p:notesMasterId r:id="rId10"/>
  </p:notesMasterIdLst>
  <p:handoutMasterIdLst>
    <p:handoutMasterId r:id="rId11"/>
  </p:handoutMasterIdLst>
  <p:sldIdLst>
    <p:sldId id="493" r:id="rId5"/>
    <p:sldId id="622" r:id="rId6"/>
    <p:sldId id="616" r:id="rId7"/>
    <p:sldId id="623" r:id="rId8"/>
    <p:sldId id="618" r:id="rId9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 userDrawn="1">
          <p15:clr>
            <a:srgbClr val="A4A3A4"/>
          </p15:clr>
        </p15:guide>
        <p15:guide id="2" orient="horz" pos="4002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6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  <p:cmAuthor id="1" name="Hansen, Rose" initials="HR" lastIdx="6" clrIdx="1">
    <p:extLst>
      <p:ext uri="{19B8F6BF-5375-455C-9EA6-DF929625EA0E}">
        <p15:presenceInfo xmlns:p15="http://schemas.microsoft.com/office/powerpoint/2012/main" userId="S::hansen58@llnl.gov::8e597963-d292-4e27-b05c-efbcee81bf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96689"/>
    <a:srgbClr val="2683C6"/>
    <a:srgbClr val="A6D038"/>
    <a:srgbClr val="97D030"/>
    <a:srgbClr val="7F7B9A"/>
    <a:srgbClr val="3494BA"/>
    <a:srgbClr val="D68F10"/>
    <a:srgbClr val="FFCD48"/>
    <a:srgbClr val="C7D9F0"/>
    <a:srgbClr val="C8EC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66" autoAdjust="0"/>
    <p:restoredTop sz="95801" autoAdjust="0"/>
  </p:normalViewPr>
  <p:slideViewPr>
    <p:cSldViewPr snapToGrid="0">
      <p:cViewPr varScale="1">
        <p:scale>
          <a:sx n="106" d="100"/>
          <a:sy n="106" d="100"/>
        </p:scale>
        <p:origin x="1672" y="184"/>
      </p:cViewPr>
      <p:guideLst>
        <p:guide orient="horz" pos="905"/>
        <p:guide orient="horz" pos="4002"/>
        <p:guide pos="3840"/>
        <p:guide pos="64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10/31/23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10/31/23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63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5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3.emf"/><Relationship Id="rId4" Type="http://schemas.openxmlformats.org/officeDocument/2006/relationships/image" Target="../media/image24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riangle 24">
            <a:extLst>
              <a:ext uri="{FF2B5EF4-FFF2-40B4-BE49-F238E27FC236}">
                <a16:creationId xmlns:a16="http://schemas.microsoft.com/office/drawing/2014/main" id="{DAC50F8F-EAEF-8488-EB27-04E51C313365}"/>
              </a:ext>
            </a:extLst>
          </p:cNvPr>
          <p:cNvSpPr/>
          <p:nvPr userDrawn="1"/>
        </p:nvSpPr>
        <p:spPr bwMode="auto">
          <a:xfrm>
            <a:off x="501744" y="3223260"/>
            <a:ext cx="7576980" cy="3634740"/>
          </a:xfrm>
          <a:prstGeom prst="triangle">
            <a:avLst>
              <a:gd name="adj" fmla="val 53548"/>
            </a:avLst>
          </a:prstGeom>
          <a:solidFill>
            <a:srgbClr val="2683C6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01E3CB5D-2FDD-E94B-3DEB-FF9E345310C1}"/>
              </a:ext>
            </a:extLst>
          </p:cNvPr>
          <p:cNvSpPr/>
          <p:nvPr userDrawn="1"/>
        </p:nvSpPr>
        <p:spPr bwMode="auto">
          <a:xfrm>
            <a:off x="18755" y="3053918"/>
            <a:ext cx="4808279" cy="3804082"/>
          </a:xfrm>
          <a:prstGeom prst="parallelogram">
            <a:avLst>
              <a:gd name="adj" fmla="val 113432"/>
            </a:avLst>
          </a:prstGeom>
          <a:solidFill>
            <a:srgbClr val="92D050"/>
          </a:solidFill>
          <a:ln>
            <a:noFill/>
            <a:headEnd/>
            <a:tailEnd/>
          </a:ln>
          <a:effectLst>
            <a:outerShdw blurRad="45000" dist="25000" dir="5400000" sx="1000" sy="1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03F278-4B59-F348-9841-D456D2C8DC65}"/>
              </a:ext>
            </a:extLst>
          </p:cNvPr>
          <p:cNvSpPr txBox="1"/>
          <p:nvPr userDrawn="1"/>
        </p:nvSpPr>
        <p:spPr>
          <a:xfrm>
            <a:off x="9629245" y="6267040"/>
            <a:ext cx="2440133" cy="5355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 U.S. Department of Energy by Lawrence Livermore National Laboratory under contract DE-AC52-07NA27344. LLNL-PRES-838692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9E30C6-B28D-3CF8-4EBC-BF6AD767D9E1}"/>
              </a:ext>
            </a:extLst>
          </p:cNvPr>
          <p:cNvGrpSpPr/>
          <p:nvPr userDrawn="1"/>
        </p:nvGrpSpPr>
        <p:grpSpPr>
          <a:xfrm>
            <a:off x="5079443" y="5062512"/>
            <a:ext cx="1096172" cy="1707049"/>
            <a:chOff x="5199021" y="4891142"/>
            <a:chExt cx="1096172" cy="17070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64231A-3BA0-1E74-0D0E-464A7C2DF005}"/>
                </a:ext>
              </a:extLst>
            </p:cNvPr>
            <p:cNvGrpSpPr/>
            <p:nvPr userDrawn="1"/>
          </p:nvGrpSpPr>
          <p:grpSpPr>
            <a:xfrm>
              <a:off x="5199021" y="4891142"/>
              <a:ext cx="1096172" cy="1707049"/>
              <a:chOff x="9277741" y="2346302"/>
              <a:chExt cx="1096172" cy="170704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687B7E-6BC0-652A-F9B4-6C23A6F7F9D7}"/>
                  </a:ext>
                </a:extLst>
              </p:cNvPr>
              <p:cNvSpPr txBox="1"/>
              <p:nvPr/>
            </p:nvSpPr>
            <p:spPr>
              <a:xfrm>
                <a:off x="9277741" y="3799435"/>
                <a:ext cx="1096172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rgbClr val="00B050"/>
                    </a:solidFill>
                  </a:rPr>
                  <a:t>Storm Resolving</a:t>
                </a:r>
                <a:endParaRPr lang="en-US" sz="1100" b="1" dirty="0">
                  <a:solidFill>
                    <a:srgbClr val="00B050"/>
                  </a:solidFill>
                </a:endParaRPr>
              </a:p>
            </p:txBody>
          </p:sp>
          <p:pic>
            <p:nvPicPr>
              <p:cNvPr id="6" name="Picture 5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7FBEA417-9DB4-5953-4262-29CA56DAF6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77741" y="2346302"/>
                <a:ext cx="1096172" cy="389063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AEB8F2-858E-4890-7125-96226F01C7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738" t="6442" r="23399" b="1124"/>
            <a:stretch/>
          </p:blipFill>
          <p:spPr>
            <a:xfrm>
              <a:off x="5199021" y="5266928"/>
              <a:ext cx="1096172" cy="1125578"/>
            </a:xfrm>
            <a:prstGeom prst="rect">
              <a:avLst/>
            </a:prstGeom>
          </p:spPr>
        </p:pic>
      </p:grp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570D584A-0DA9-99CA-863D-26F57A662B2A}"/>
              </a:ext>
            </a:extLst>
          </p:cNvPr>
          <p:cNvSpPr/>
          <p:nvPr userDrawn="1"/>
        </p:nvSpPr>
        <p:spPr bwMode="auto">
          <a:xfrm flipH="1">
            <a:off x="1765177" y="0"/>
            <a:ext cx="7430608" cy="6858000"/>
          </a:xfrm>
          <a:prstGeom prst="parallelogram">
            <a:avLst>
              <a:gd name="adj" fmla="val 97647"/>
            </a:avLst>
          </a:prstGeom>
          <a:solidFill>
            <a:srgbClr val="2683C6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>
            <a:glow>
              <a:schemeClr val="accent1">
                <a:alpha val="40000"/>
              </a:schemeClr>
            </a:glow>
            <a:outerShdw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BE15037D-6657-9E90-3888-8610ACD1B6B5}"/>
              </a:ext>
            </a:extLst>
          </p:cNvPr>
          <p:cNvSpPr/>
          <p:nvPr userDrawn="1"/>
        </p:nvSpPr>
        <p:spPr bwMode="auto">
          <a:xfrm flipH="1">
            <a:off x="1331717" y="0"/>
            <a:ext cx="7183513" cy="6858000"/>
          </a:xfrm>
          <a:prstGeom prst="parallelogram">
            <a:avLst>
              <a:gd name="adj" fmla="val 98423"/>
            </a:avLst>
          </a:prstGeom>
          <a:solidFill>
            <a:srgbClr val="92D050"/>
          </a:solidFill>
          <a:ln w="0">
            <a:noFill/>
            <a:headEnd/>
            <a:tailEnd/>
          </a:ln>
          <a:effectLst>
            <a:glow>
              <a:schemeClr val="accent1">
                <a:alpha val="40000"/>
              </a:schemeClr>
            </a:glow>
            <a:outerShdw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7" name="Graphic 26" descr="Rope Knot with solid fill">
            <a:extLst>
              <a:ext uri="{FF2B5EF4-FFF2-40B4-BE49-F238E27FC236}">
                <a16:creationId xmlns:a16="http://schemas.microsoft.com/office/drawing/2014/main" id="{FF3CD082-C5B6-439C-A77C-E92BCE4A17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33987">
            <a:off x="3979662" y="5613834"/>
            <a:ext cx="960415" cy="62448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E8ABEF0-6D44-7343-7833-8C4A003FA82D}"/>
              </a:ext>
            </a:extLst>
          </p:cNvPr>
          <p:cNvSpPr/>
          <p:nvPr userDrawn="1"/>
        </p:nvSpPr>
        <p:spPr>
          <a:xfrm>
            <a:off x="2947342" y="5409942"/>
            <a:ext cx="3011765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THREAD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6CA3DD-F285-F9F5-7F15-FFEA0EB7D723}"/>
              </a:ext>
            </a:extLst>
          </p:cNvPr>
          <p:cNvSpPr txBox="1"/>
          <p:nvPr userDrawn="1"/>
        </p:nvSpPr>
        <p:spPr>
          <a:xfrm>
            <a:off x="3943566" y="6085707"/>
            <a:ext cx="1806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LLNL ASR SFA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DE73E7-D977-4F6B-E910-4DDB1F643F6D}"/>
              </a:ext>
            </a:extLst>
          </p:cNvPr>
          <p:cNvGrpSpPr/>
          <p:nvPr userDrawn="1"/>
        </p:nvGrpSpPr>
        <p:grpSpPr>
          <a:xfrm>
            <a:off x="492149" y="712359"/>
            <a:ext cx="3263900" cy="1098421"/>
            <a:chOff x="20356" y="914227"/>
            <a:chExt cx="3819717" cy="1098421"/>
          </a:xfrm>
        </p:grpSpPr>
        <p:pic>
          <p:nvPicPr>
            <p:cNvPr id="31" name="Picture 30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D6609C73-B0BA-7455-965E-059E969604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0836" y="914227"/>
              <a:ext cx="1792176" cy="84536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F78EFD-C774-FC3A-36BC-FCEAC2FDC793}"/>
                </a:ext>
              </a:extLst>
            </p:cNvPr>
            <p:cNvSpPr txBox="1"/>
            <p:nvPr userDrawn="1"/>
          </p:nvSpPr>
          <p:spPr>
            <a:xfrm>
              <a:off x="20356" y="1674094"/>
              <a:ext cx="3819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Science Focus Area (SFA)</a:t>
              </a:r>
            </a:p>
          </p:txBody>
        </p:sp>
      </p:grp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711C6A56-F2BF-54FE-14A4-A4B9FF3F73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0422" y="4561183"/>
            <a:ext cx="1522273" cy="2566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A0EA7ED-1AAD-7A27-B049-FEE270C8CB57}"/>
              </a:ext>
            </a:extLst>
          </p:cNvPr>
          <p:cNvGrpSpPr/>
          <p:nvPr userDrawn="1"/>
        </p:nvGrpSpPr>
        <p:grpSpPr>
          <a:xfrm>
            <a:off x="2687812" y="5100947"/>
            <a:ext cx="1090672" cy="1661576"/>
            <a:chOff x="3448919" y="1552844"/>
            <a:chExt cx="2651775" cy="2730469"/>
          </a:xfrm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83D648D-3A70-361C-0976-AED20477B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48919" y="1552844"/>
              <a:ext cx="2651775" cy="81422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DE4B4A0-B7A7-514B-2FC0-D3ABD4530D22}"/>
                </a:ext>
              </a:extLst>
            </p:cNvPr>
            <p:cNvGrpSpPr/>
            <p:nvPr userDrawn="1"/>
          </p:nvGrpSpPr>
          <p:grpSpPr>
            <a:xfrm>
              <a:off x="3448919" y="2352473"/>
              <a:ext cx="2651775" cy="1930840"/>
              <a:chOff x="3448919" y="2352473"/>
              <a:chExt cx="2651775" cy="193084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90DEBFF-112E-6FBE-E3D3-F5BEA94772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/>
              <a:stretch/>
            </p:blipFill>
            <p:spPr>
              <a:xfrm>
                <a:off x="3448921" y="2352473"/>
                <a:ext cx="2651773" cy="1930840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74D27D-7FC2-D47D-1889-F099F27A72D3}"/>
                  </a:ext>
                </a:extLst>
              </p:cNvPr>
              <p:cNvSpPr/>
              <p:nvPr userDrawn="1"/>
            </p:nvSpPr>
            <p:spPr>
              <a:xfrm>
                <a:off x="3448919" y="3469085"/>
                <a:ext cx="450071" cy="8142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5F40E62-A86A-DDD8-F291-C2D25B135268}"/>
              </a:ext>
            </a:extLst>
          </p:cNvPr>
          <p:cNvSpPr txBox="1"/>
          <p:nvPr userDrawn="1"/>
        </p:nvSpPr>
        <p:spPr>
          <a:xfrm>
            <a:off x="492149" y="2116008"/>
            <a:ext cx="38197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Tying in High Resolution E3SM with ARM Data (THREAD)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hree_Column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B1104A4-804C-A64A-A1B7-FCD2777E549A}"/>
              </a:ext>
            </a:extLst>
          </p:cNvPr>
          <p:cNvSpPr/>
          <p:nvPr userDrawn="1"/>
        </p:nvSpPr>
        <p:spPr bwMode="auto">
          <a:xfrm>
            <a:off x="4084323" y="1"/>
            <a:ext cx="408432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4409" y="716382"/>
            <a:ext cx="3511947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5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7075FE-7811-F046-B71C-FAE041E9887A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8DAD72-FEB8-649C-1662-4507A40BD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3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hree_Column_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94814A-E444-1D4C-8E14-1EE0F5260DE0}"/>
              </a:ext>
            </a:extLst>
          </p:cNvPr>
          <p:cNvSpPr/>
          <p:nvPr userDrawn="1"/>
        </p:nvSpPr>
        <p:spPr bwMode="auto">
          <a:xfrm>
            <a:off x="8146048" y="1"/>
            <a:ext cx="408432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4410" y="716382"/>
            <a:ext cx="7516333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5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3D9C11-AB32-A748-85D5-F84BABFCC161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7500D-0078-1533-F630-4B8C0D585D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3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A8A218-4D44-D947-8A8B-38BD7F765BD4}"/>
              </a:ext>
            </a:extLst>
          </p:cNvPr>
          <p:cNvSpPr/>
          <p:nvPr userDrawn="1"/>
        </p:nvSpPr>
        <p:spPr bwMode="auto">
          <a:xfrm>
            <a:off x="-8076" y="0"/>
            <a:ext cx="122000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757" y="631178"/>
            <a:ext cx="10724644" cy="594797"/>
          </a:xfrm>
        </p:spPr>
        <p:txBody>
          <a:bodyPr/>
          <a:lstStyle>
            <a:lvl1pPr>
              <a:lnSpc>
                <a:spcPct val="90000"/>
              </a:lnSpc>
              <a:defRPr b="1">
                <a:effectLst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1620" y="1436688"/>
            <a:ext cx="5126545" cy="4881532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565E007-6623-E149-A973-BB07C95C9763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010B97-7259-0748-8381-C286EEE980D3}"/>
              </a:ext>
            </a:extLst>
          </p:cNvPr>
          <p:cNvSpPr/>
          <p:nvPr userDrawn="1"/>
        </p:nvSpPr>
        <p:spPr>
          <a:xfrm>
            <a:off x="0" y="131101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6E3F0A-7B16-A777-EA74-DB59294521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245" y="1073891"/>
            <a:ext cx="900708" cy="4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219510"/>
            <a:ext cx="109728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/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E4AF23-646A-1045-8842-17102567134E}"/>
              </a:ext>
            </a:extLst>
          </p:cNvPr>
          <p:cNvSpPr/>
          <p:nvPr userDrawn="1"/>
        </p:nvSpPr>
        <p:spPr>
          <a:xfrm>
            <a:off x="0" y="1228281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B9DE68-3724-4CF1-3F43-17FB6DF172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9513" y="978604"/>
            <a:ext cx="900708" cy="4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28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ark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89B14A-145A-DB45-86CF-FB7166925281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219510"/>
            <a:ext cx="109728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5C23B7FF-B0E7-1241-948D-EE06432D7188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/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AE2ECC-BF30-8C40-8C4F-59B33A829DC6}"/>
              </a:ext>
            </a:extLst>
          </p:cNvPr>
          <p:cNvSpPr/>
          <p:nvPr userDrawn="1"/>
        </p:nvSpPr>
        <p:spPr>
          <a:xfrm>
            <a:off x="0" y="1228281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2269A9-1924-DA0D-8854-D3FED8736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9513" y="978604"/>
            <a:ext cx="900708" cy="4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88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A8A9109D-3A6B-9440-BB1A-863263CDE05A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EF638-392C-91E3-936A-3CBD71A70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FE39AE-371E-0DB6-ECD3-1F7EA929849F}"/>
              </a:ext>
            </a:extLst>
          </p:cNvPr>
          <p:cNvGrpSpPr/>
          <p:nvPr userDrawn="1"/>
        </p:nvGrpSpPr>
        <p:grpSpPr>
          <a:xfrm>
            <a:off x="8006644" y="1645087"/>
            <a:ext cx="2836985" cy="3185396"/>
            <a:chOff x="8978191" y="1649520"/>
            <a:chExt cx="2836985" cy="318539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3FA82CF-7D73-026E-3480-85A97EC10EB0}"/>
                </a:ext>
              </a:extLst>
            </p:cNvPr>
            <p:cNvSpPr/>
            <p:nvPr/>
          </p:nvSpPr>
          <p:spPr>
            <a:xfrm>
              <a:off x="8978191" y="2001034"/>
              <a:ext cx="2836985" cy="2743200"/>
            </a:xfrm>
            <a:custGeom>
              <a:avLst/>
              <a:gdLst>
                <a:gd name="connsiteX0" fmla="*/ 586063 w 1172127"/>
                <a:gd name="connsiteY0" fmla="*/ 99295 h 1112991"/>
                <a:gd name="connsiteX1" fmla="*/ 128863 w 1172127"/>
                <a:gd name="connsiteY1" fmla="*/ 556495 h 1112991"/>
                <a:gd name="connsiteX2" fmla="*/ 586063 w 1172127"/>
                <a:gd name="connsiteY2" fmla="*/ 1013695 h 1112991"/>
                <a:gd name="connsiteX3" fmla="*/ 1043263 w 1172127"/>
                <a:gd name="connsiteY3" fmla="*/ 556495 h 1112991"/>
                <a:gd name="connsiteX4" fmla="*/ 586063 w 1172127"/>
                <a:gd name="connsiteY4" fmla="*/ 99295 h 1112991"/>
                <a:gd name="connsiteX5" fmla="*/ 0 w 1172127"/>
                <a:gd name="connsiteY5" fmla="*/ 0 h 1112991"/>
                <a:gd name="connsiteX6" fmla="*/ 1172127 w 1172127"/>
                <a:gd name="connsiteY6" fmla="*/ 0 h 1112991"/>
                <a:gd name="connsiteX7" fmla="*/ 1172127 w 1172127"/>
                <a:gd name="connsiteY7" fmla="*/ 1112991 h 1112991"/>
                <a:gd name="connsiteX8" fmla="*/ 0 w 1172127"/>
                <a:gd name="connsiteY8" fmla="*/ 1112991 h 111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2127" h="1112991">
                  <a:moveTo>
                    <a:pt x="586063" y="99295"/>
                  </a:moveTo>
                  <a:cubicBezTo>
                    <a:pt x="333558" y="99295"/>
                    <a:pt x="128863" y="303990"/>
                    <a:pt x="128863" y="556495"/>
                  </a:cubicBezTo>
                  <a:cubicBezTo>
                    <a:pt x="128863" y="809000"/>
                    <a:pt x="333558" y="1013695"/>
                    <a:pt x="586063" y="1013695"/>
                  </a:cubicBezTo>
                  <a:cubicBezTo>
                    <a:pt x="838568" y="1013695"/>
                    <a:pt x="1043263" y="809000"/>
                    <a:pt x="1043263" y="556495"/>
                  </a:cubicBezTo>
                  <a:cubicBezTo>
                    <a:pt x="1043263" y="303990"/>
                    <a:pt x="838568" y="99295"/>
                    <a:pt x="586063" y="99295"/>
                  </a:cubicBezTo>
                  <a:close/>
                  <a:moveTo>
                    <a:pt x="0" y="0"/>
                  </a:moveTo>
                  <a:lnTo>
                    <a:pt x="1172127" y="0"/>
                  </a:lnTo>
                  <a:lnTo>
                    <a:pt x="1172127" y="1112991"/>
                  </a:lnTo>
                  <a:lnTo>
                    <a:pt x="0" y="11129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" name="Picture 4" descr="A close up of a sign&#10;&#10;Description automatically generated">
              <a:extLst>
                <a:ext uri="{FF2B5EF4-FFF2-40B4-BE49-F238E27FC236}">
                  <a16:creationId xmlns:a16="http://schemas.microsoft.com/office/drawing/2014/main" id="{A5B20F4D-8C5E-B662-285A-EAA46DD01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8359" y="1649520"/>
              <a:ext cx="1636543" cy="5978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74ECCE2-1B84-C420-B6AD-08EC5FE89CB8}"/>
                </a:ext>
              </a:extLst>
            </p:cNvPr>
            <p:cNvSpPr txBox="1"/>
            <p:nvPr/>
          </p:nvSpPr>
          <p:spPr>
            <a:xfrm>
              <a:off x="9383895" y="4373251"/>
              <a:ext cx="2363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Storm Resolving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2E5F6A-F0DA-E7AA-C953-3921F3F45636}"/>
              </a:ext>
            </a:extLst>
          </p:cNvPr>
          <p:cNvGrpSpPr/>
          <p:nvPr userDrawn="1"/>
        </p:nvGrpSpPr>
        <p:grpSpPr>
          <a:xfrm>
            <a:off x="3016101" y="1798553"/>
            <a:ext cx="2781899" cy="3047607"/>
            <a:chOff x="2003461" y="1450591"/>
            <a:chExt cx="2781899" cy="3047607"/>
          </a:xfrm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036B97D-2F4A-E63D-2736-80E5843C7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6656" y="1450591"/>
              <a:ext cx="2547744" cy="106400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828618-DD9A-CD40-03F4-53132DAE4B11}"/>
                </a:ext>
              </a:extLst>
            </p:cNvPr>
            <p:cNvGrpSpPr/>
            <p:nvPr/>
          </p:nvGrpSpPr>
          <p:grpSpPr>
            <a:xfrm>
              <a:off x="2003461" y="2345147"/>
              <a:ext cx="2781899" cy="2153051"/>
              <a:chOff x="2003461" y="2345147"/>
              <a:chExt cx="2781899" cy="215305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E0720F5-A8E1-E9B2-2ED7-FA891C5C2B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33586" y="2345147"/>
                <a:ext cx="2651774" cy="215305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ED5BFA-3FC4-D38E-0363-6B134CCEE680}"/>
                  </a:ext>
                </a:extLst>
              </p:cNvPr>
              <p:cNvSpPr/>
              <p:nvPr/>
            </p:nvSpPr>
            <p:spPr>
              <a:xfrm>
                <a:off x="2003461" y="3429000"/>
                <a:ext cx="575352" cy="814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37CEFF8-7A3B-CE2A-E3D7-0B2A786C9A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38" t="6442" r="23399" b="1124"/>
          <a:stretch/>
        </p:blipFill>
        <p:spPr>
          <a:xfrm>
            <a:off x="8494821" y="2345635"/>
            <a:ext cx="2028007" cy="2033135"/>
          </a:xfrm>
          <a:prstGeom prst="rect">
            <a:avLst/>
          </a:prstGeom>
        </p:spPr>
      </p:pic>
      <p:pic>
        <p:nvPicPr>
          <p:cNvPr id="17" name="Graphic 16" descr="Rope Knot with solid fill">
            <a:extLst>
              <a:ext uri="{FF2B5EF4-FFF2-40B4-BE49-F238E27FC236}">
                <a16:creationId xmlns:a16="http://schemas.microsoft.com/office/drawing/2014/main" id="{9D2AF3F9-80A2-768A-BBE4-51D44C497F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533987">
            <a:off x="6359452" y="3046739"/>
            <a:ext cx="1527366" cy="9931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244D06F-7DA4-EEB5-7C1E-4B8053B60789}"/>
              </a:ext>
            </a:extLst>
          </p:cNvPr>
          <p:cNvSpPr/>
          <p:nvPr userDrawn="1"/>
        </p:nvSpPr>
        <p:spPr>
          <a:xfrm>
            <a:off x="5605047" y="2548038"/>
            <a:ext cx="3011765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rgbClr val="296689"/>
                </a:solidFill>
              </a:rPr>
              <a:t>THREAD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9FBD5B-F197-CAD5-73D5-5B105C5458C4}"/>
              </a:ext>
            </a:extLst>
          </p:cNvPr>
          <p:cNvSpPr txBox="1"/>
          <p:nvPr userDrawn="1"/>
        </p:nvSpPr>
        <p:spPr>
          <a:xfrm>
            <a:off x="6249291" y="3718405"/>
            <a:ext cx="1806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96689"/>
                </a:solidFill>
              </a:rPr>
              <a:t>LLNL ASR SFA</a:t>
            </a:r>
          </a:p>
        </p:txBody>
      </p:sp>
    </p:spTree>
    <p:extLst>
      <p:ext uri="{BB962C8B-B14F-4D97-AF65-F5344CB8AC3E}">
        <p14:creationId xmlns:p14="http://schemas.microsoft.com/office/powerpoint/2010/main" val="1957810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0317FD-D7B9-1649-8382-5EFC1DF915EE}"/>
              </a:ext>
            </a:extLst>
          </p:cNvPr>
          <p:cNvCxnSpPr>
            <a:cxnSpLocks/>
          </p:cNvCxnSpPr>
          <p:nvPr userDrawn="1"/>
        </p:nvCxnSpPr>
        <p:spPr>
          <a:xfrm>
            <a:off x="4502727" y="3622431"/>
            <a:ext cx="3089564" cy="0"/>
          </a:xfrm>
          <a:prstGeom prst="line">
            <a:avLst/>
          </a:prstGeom>
          <a:ln w="28575" cmpd="sng">
            <a:solidFill>
              <a:srgbClr val="A6D0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582978-52DD-8E4F-B60A-B19282F78650}"/>
              </a:ext>
            </a:extLst>
          </p:cNvPr>
          <p:cNvSpPr txBox="1"/>
          <p:nvPr userDrawn="1"/>
        </p:nvSpPr>
        <p:spPr>
          <a:xfrm>
            <a:off x="124691" y="6591452"/>
            <a:ext cx="11928764" cy="182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65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65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65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65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65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D2F83-4FCB-594D-8185-7038977A4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03" b="66477"/>
          <a:stretch/>
        </p:blipFill>
        <p:spPr>
          <a:xfrm>
            <a:off x="3569879" y="3673379"/>
            <a:ext cx="4979672" cy="695412"/>
          </a:xfrm>
          <a:prstGeom prst="rect">
            <a:avLst/>
          </a:prstGeom>
        </p:spPr>
      </p:pic>
      <p:pic>
        <p:nvPicPr>
          <p:cNvPr id="6" name="Graphic 5" descr="Rope Knot with solid fill">
            <a:extLst>
              <a:ext uri="{FF2B5EF4-FFF2-40B4-BE49-F238E27FC236}">
                <a16:creationId xmlns:a16="http://schemas.microsoft.com/office/drawing/2014/main" id="{C0A7FC87-311A-FA63-9215-FBD25A680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33987">
            <a:off x="5296031" y="2363848"/>
            <a:ext cx="1527366" cy="9931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2FAAE8-B7F0-9244-880E-094D11C6F847}"/>
              </a:ext>
            </a:extLst>
          </p:cNvPr>
          <p:cNvSpPr/>
          <p:nvPr userDrawn="1"/>
        </p:nvSpPr>
        <p:spPr>
          <a:xfrm>
            <a:off x="4541626" y="1865147"/>
            <a:ext cx="3011765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rgbClr val="296689"/>
                </a:solidFill>
              </a:rPr>
              <a:t>THREAD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04538-FAB9-D483-E0F4-DD9753BB9640}"/>
              </a:ext>
            </a:extLst>
          </p:cNvPr>
          <p:cNvSpPr txBox="1"/>
          <p:nvPr userDrawn="1"/>
        </p:nvSpPr>
        <p:spPr>
          <a:xfrm>
            <a:off x="5185870" y="3035514"/>
            <a:ext cx="1806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96689"/>
                </a:solidFill>
              </a:rPr>
              <a:t>LLNL ASR SFA</a:t>
            </a:r>
          </a:p>
        </p:txBody>
      </p:sp>
    </p:spTree>
    <p:extLst>
      <p:ext uri="{BB962C8B-B14F-4D97-AF65-F5344CB8AC3E}">
        <p14:creationId xmlns:p14="http://schemas.microsoft.com/office/powerpoint/2010/main" val="3127189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00196"/>
            <a:ext cx="10972800" cy="1005840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6279B5-BD3D-8D46-9654-CC83363B8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706038"/>
            <a:ext cx="10972800" cy="4754237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A6C52-43D9-09AF-2DFA-2BF5D6144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7A48C16-5C90-D94F-AA66-FC440C34B131}"/>
              </a:ext>
            </a:extLst>
          </p:cNvPr>
          <p:cNvSpPr/>
          <p:nvPr userDrawn="1"/>
        </p:nvSpPr>
        <p:spPr bwMode="auto">
          <a:xfrm>
            <a:off x="0" y="3727938"/>
            <a:ext cx="12192000" cy="3133944"/>
          </a:xfrm>
          <a:prstGeom prst="rect">
            <a:avLst/>
          </a:prstGeom>
          <a:solidFill>
            <a:srgbClr val="296689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969CC6-AADA-0B41-AE90-F33153731AC5}"/>
              </a:ext>
            </a:extLst>
          </p:cNvPr>
          <p:cNvSpPr/>
          <p:nvPr userDrawn="1"/>
        </p:nvSpPr>
        <p:spPr bwMode="auto">
          <a:xfrm>
            <a:off x="0" y="0"/>
            <a:ext cx="12192000" cy="1184564"/>
          </a:xfrm>
          <a:prstGeom prst="rect">
            <a:avLst/>
          </a:prstGeom>
          <a:solidFill>
            <a:srgbClr val="296689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152072-96D5-3645-975D-02EC5FC17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309" y="2560169"/>
            <a:ext cx="9268691" cy="1005840"/>
          </a:xfrm>
        </p:spPr>
        <p:txBody>
          <a:bodyPr/>
          <a:lstStyle/>
          <a:p>
            <a:pPr algn="ctr"/>
            <a:r>
              <a:rPr lang="en-US" b="0" dirty="0"/>
              <a:t>Mission-driven sciences</a:t>
            </a:r>
            <a:br>
              <a:rPr lang="en-US" b="0" dirty="0"/>
            </a:br>
            <a:r>
              <a:rPr lang="en-US" b="0" dirty="0"/>
              <a:t>and technology advancing</a:t>
            </a:r>
            <a:br>
              <a:rPr lang="en-US" b="0" dirty="0"/>
            </a:br>
            <a:r>
              <a:rPr lang="en-US" b="0" dirty="0"/>
              <a:t>the security and well-being</a:t>
            </a:r>
            <a:br>
              <a:rPr lang="en-US" b="0" dirty="0"/>
            </a:br>
            <a:r>
              <a:rPr lang="en-US" b="0" dirty="0"/>
              <a:t>of the nation</a:t>
            </a:r>
            <a:br>
              <a:rPr lang="en-US" b="0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" name="Picture 9" descr="A picture containing fabric&#10;&#10;Description automatically generated">
            <a:extLst>
              <a:ext uri="{FF2B5EF4-FFF2-40B4-BE49-F238E27FC236}">
                <a16:creationId xmlns:a16="http://schemas.microsoft.com/office/drawing/2014/main" id="{CC6318B2-7878-7F45-B40B-7128DAA2B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422" b="-18336"/>
          <a:stretch/>
        </p:blipFill>
        <p:spPr>
          <a:xfrm>
            <a:off x="2996389" y="1328209"/>
            <a:ext cx="748298" cy="737756"/>
          </a:xfrm>
          <a:prstGeom prst="rect">
            <a:avLst/>
          </a:prstGeom>
        </p:spPr>
      </p:pic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34407A8-047F-044D-B57F-596F116EFFF4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/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FDE412-3443-9729-6528-1D18A048C9F8}"/>
              </a:ext>
            </a:extLst>
          </p:cNvPr>
          <p:cNvGrpSpPr/>
          <p:nvPr userDrawn="1"/>
        </p:nvGrpSpPr>
        <p:grpSpPr>
          <a:xfrm>
            <a:off x="5056531" y="4336605"/>
            <a:ext cx="3011765" cy="1614865"/>
            <a:chOff x="5056531" y="4336605"/>
            <a:chExt cx="3011765" cy="1614865"/>
          </a:xfrm>
        </p:grpSpPr>
        <p:pic>
          <p:nvPicPr>
            <p:cNvPr id="12" name="Graphic 11" descr="Rope Knot with solid fill">
              <a:extLst>
                <a:ext uri="{FF2B5EF4-FFF2-40B4-BE49-F238E27FC236}">
                  <a16:creationId xmlns:a16="http://schemas.microsoft.com/office/drawing/2014/main" id="{B036E36C-7809-07B6-17A9-95E863523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533987">
              <a:off x="5810936" y="4835306"/>
              <a:ext cx="1527366" cy="9931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2BC899-91C3-40D7-9FCF-25D371CD302C}"/>
                </a:ext>
              </a:extLst>
            </p:cNvPr>
            <p:cNvSpPr/>
            <p:nvPr userDrawn="1"/>
          </p:nvSpPr>
          <p:spPr>
            <a:xfrm>
              <a:off x="5056531" y="4336605"/>
              <a:ext cx="301176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>
                      <a:lumMod val="95000"/>
                    </a:schemeClr>
                  </a:solidFill>
                </a:rPr>
                <a:t>THREAD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926B5D-F40C-9DE0-4074-7AF8724333DA}"/>
                </a:ext>
              </a:extLst>
            </p:cNvPr>
            <p:cNvSpPr txBox="1"/>
            <p:nvPr userDrawn="1"/>
          </p:nvSpPr>
          <p:spPr>
            <a:xfrm>
              <a:off x="5762919" y="5551360"/>
              <a:ext cx="1806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LLNL ASR SFA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791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ay_and_Whit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4782394" y="1"/>
            <a:ext cx="7409607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40741" y="1706038"/>
            <a:ext cx="6728867" cy="4697223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F2226-BFD1-9645-8752-D2C585DD5A76}"/>
              </a:ext>
            </a:extLst>
          </p:cNvPr>
          <p:cNvSpPr/>
          <p:nvPr userDrawn="1"/>
        </p:nvSpPr>
        <p:spPr bwMode="auto">
          <a:xfrm>
            <a:off x="-1" y="1"/>
            <a:ext cx="4782393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84638" y="1718713"/>
            <a:ext cx="3597751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5901654-76AC-EE43-AF1A-92F833827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638" y="857756"/>
            <a:ext cx="3597751" cy="6032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3FCF35C-ABD5-DF43-A973-67E82310A434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/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1F8D8F-31FE-424B-BBED-57A197B82292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857E8-C4D2-44C6-963E-1BB9763CA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y_and_White_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7371844" y="-15238"/>
            <a:ext cx="4820155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11115" y="1706038"/>
            <a:ext cx="4058492" cy="4697223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Text or image goes here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F2226-BFD1-9645-8752-D2C585DD5A76}"/>
              </a:ext>
            </a:extLst>
          </p:cNvPr>
          <p:cNvSpPr/>
          <p:nvPr userDrawn="1"/>
        </p:nvSpPr>
        <p:spPr bwMode="auto">
          <a:xfrm>
            <a:off x="-1" y="15239"/>
            <a:ext cx="7371845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84638" y="1718713"/>
            <a:ext cx="3597751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85C9B4C-F595-FA4D-BD45-B66F49F09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639" y="882032"/>
            <a:ext cx="5964307" cy="57892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78BA354F-22D8-E542-B425-F5955E9BB206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/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37E584-FDBB-BB4A-8988-DEE74B272206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A71DAB-715D-8AD5-0F02-85400EBB4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27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y_and_Whit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1"/>
            <a:ext cx="7409607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0517" y="716382"/>
            <a:ext cx="6357644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00515" y="1722222"/>
            <a:ext cx="6357644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E7FAA-2313-DC44-904A-0B3A1F4C956A}"/>
              </a:ext>
            </a:extLst>
          </p:cNvPr>
          <p:cNvSpPr/>
          <p:nvPr userDrawn="1"/>
        </p:nvSpPr>
        <p:spPr bwMode="auto">
          <a:xfrm>
            <a:off x="7409609" y="1"/>
            <a:ext cx="4782393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57367" y="1734899"/>
            <a:ext cx="4342704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559FBBD-A8EF-9148-B686-9320EBA1CD08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30A36A-BED7-D544-B7F7-3C454AF16D5A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E0DF92-3CE8-5F22-20DB-63D24AB75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81" y="139332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48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y_and_White_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1"/>
            <a:ext cx="461246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0517" y="716382"/>
            <a:ext cx="3511945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00515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E7FAA-2313-DC44-904A-0B3A1F4C956A}"/>
              </a:ext>
            </a:extLst>
          </p:cNvPr>
          <p:cNvSpPr/>
          <p:nvPr userDrawn="1"/>
        </p:nvSpPr>
        <p:spPr bwMode="auto">
          <a:xfrm>
            <a:off x="4612461" y="1"/>
            <a:ext cx="7579539" cy="685800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5547" y="1734899"/>
            <a:ext cx="6964524" cy="4894211"/>
          </a:xfrm>
        </p:spPr>
        <p:txBody>
          <a:bodyPr/>
          <a:lstStyle>
            <a:lvl1pPr eaLnBrk="1" latinLnBrk="0" hangingPunct="1"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A9C9D5-5BF4-9A40-BD6D-6CA4818729CE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6974C7-82E6-02F1-6733-750DB4048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81" y="139332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2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hree_Column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4410" y="716382"/>
            <a:ext cx="7516333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5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  <a:endParaRPr kumimoji="0" lang="en-US" dirty="0"/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D05FC5-B243-8F4A-B5BD-B7B771A7D770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80281-C7AE-A1E8-11F3-27576857EB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96" y="136023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7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hree_Column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3" y="1"/>
            <a:ext cx="4084320" cy="6842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9966" y="716382"/>
            <a:ext cx="7516333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Title</a:t>
            </a:r>
            <a:endParaRPr kumimoji="0"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49965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85544B-884E-8D40-8B57-2681E13C0C00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42E83-483A-E74B-936A-E60C08390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1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55E96-2ECE-6444-AE96-71340A1A47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24409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Text or image goes here</a:t>
            </a:r>
          </a:p>
          <a:p>
            <a:pPr lvl="1" eaLnBrk="1" latinLnBrk="0" hangingPunct="1"/>
            <a:r>
              <a:rPr kumimoji="0" lang="en-US"/>
              <a:t>Second </a:t>
            </a:r>
            <a:r>
              <a:rPr kumimoji="0" lang="en-US" dirty="0"/>
              <a:t>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999568-FA69-5147-AC99-851214F61003}"/>
              </a:ext>
            </a:extLst>
          </p:cNvPr>
          <p:cNvSpPr/>
          <p:nvPr userDrawn="1"/>
        </p:nvSpPr>
        <p:spPr>
          <a:xfrm>
            <a:off x="0" y="284836"/>
            <a:ext cx="12192000" cy="112889"/>
          </a:xfrm>
          <a:prstGeom prst="rect">
            <a:avLst/>
          </a:prstGeom>
          <a:solidFill>
            <a:srgbClr val="2966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342900" rtl="0" eaLnBrk="1" latinLnBrk="0" hangingPunct="1"/>
            <a:endParaRPr lang="en-US" sz="1350" dirty="0"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3510C7-4AF3-19CE-8CDA-0E47D7DE97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81" y="139332"/>
            <a:ext cx="1063742" cy="5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29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4"/>
            <a:ext cx="109728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FCDFE7F-47C3-D94F-81C5-BB74D836313F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35" r:id="rId3"/>
    <p:sldLayoutId id="2147483724" r:id="rId4"/>
    <p:sldLayoutId id="2147483726" r:id="rId5"/>
    <p:sldLayoutId id="2147483725" r:id="rId6"/>
    <p:sldLayoutId id="2147483727" r:id="rId7"/>
    <p:sldLayoutId id="2147483734" r:id="rId8"/>
    <p:sldLayoutId id="2147483731" r:id="rId9"/>
    <p:sldLayoutId id="2147483732" r:id="rId10"/>
    <p:sldLayoutId id="2147483733" r:id="rId11"/>
    <p:sldLayoutId id="2147483722" r:id="rId12"/>
    <p:sldLayoutId id="2147483737" r:id="rId13"/>
    <p:sldLayoutId id="2147483729" r:id="rId14"/>
    <p:sldLayoutId id="2147483715" r:id="rId15"/>
    <p:sldLayoutId id="2147483736" r:id="rId16"/>
    <p:sldLayoutId id="2147483723" r:id="rId17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600" b="1" kern="1200">
          <a:solidFill>
            <a:schemeClr val="bg2">
              <a:lumMod val="50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4313" indent="-171450" algn="l" rtl="0" eaLnBrk="1" latinLnBrk="0" hangingPunct="1">
        <a:spcBef>
          <a:spcPts val="1350"/>
        </a:spcBef>
        <a:spcAft>
          <a:spcPts val="0"/>
        </a:spcAft>
        <a:buClr>
          <a:schemeClr val="bg2">
            <a:lumMod val="50000"/>
          </a:schemeClr>
        </a:buClr>
        <a:buSzPct val="10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71488" indent="-214313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00075" indent="-128588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71525" indent="-128588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42975" indent="-128588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900113" algn="l"/>
        </a:tabLst>
        <a:defRPr kumimoji="0" lang="en-US" sz="15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4503659" y="238797"/>
            <a:ext cx="7284029" cy="1736460"/>
          </a:xfrm>
        </p:spPr>
        <p:txBody>
          <a:bodyPr/>
          <a:lstStyle/>
          <a:p>
            <a:pPr algn="r"/>
            <a:r>
              <a:rPr lang="en-US" dirty="0">
                <a:latin typeface="Calibri" charset="0"/>
                <a:cs typeface="Calibri" charset="0"/>
              </a:rPr>
              <a:t>RRM-SCREAM simulations around ARM sites and field campaigns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8145674" y="2282511"/>
            <a:ext cx="3423676" cy="298125"/>
          </a:xfrm>
          <a:prstGeom prst="rect">
            <a:avLst/>
          </a:prstGeom>
        </p:spPr>
        <p:txBody>
          <a:bodyPr vert="horz" lIns="0" tIns="68580" rIns="0" rtlCol="0" anchor="ctr" anchorCtr="0">
            <a:noAutofit/>
          </a:bodyPr>
          <a:lstStyle/>
          <a:p>
            <a:pPr lvl="0" algn="r">
              <a:lnSpc>
                <a:spcPct val="80000"/>
              </a:lnSpc>
            </a:pPr>
            <a:r>
              <a:rPr lang="en-US" b="1" dirty="0">
                <a:solidFill>
                  <a:schemeClr val="accent4"/>
                </a:solidFill>
                <a:cs typeface="Calibri"/>
              </a:rPr>
              <a:t>November 1, 2023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4DB36E7-69B3-9A89-FCEC-048AA9D0E173}"/>
              </a:ext>
            </a:extLst>
          </p:cNvPr>
          <p:cNvSpPr txBox="1">
            <a:spLocks/>
          </p:cNvSpPr>
          <p:nvPr/>
        </p:nvSpPr>
        <p:spPr>
          <a:xfrm>
            <a:off x="7189077" y="3195145"/>
            <a:ext cx="4494254" cy="1250731"/>
          </a:xfrm>
          <a:prstGeom prst="rect">
            <a:avLst/>
          </a:prstGeom>
        </p:spPr>
        <p:txBody>
          <a:bodyPr vert="horz" lIns="0" tIns="68580" rIns="0" rtlCol="0" anchor="ctr" anchorCtr="0">
            <a:noAutofit/>
          </a:bodyPr>
          <a:lstStyle/>
          <a:p>
            <a:pPr lvl="0" algn="r">
              <a:lnSpc>
                <a:spcPct val="8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rgbClr val="296689"/>
                </a:solidFill>
                <a:cs typeface="Calibri"/>
              </a:rPr>
              <a:t>Hsi</a:t>
            </a:r>
            <a:r>
              <a:rPr lang="en-US" sz="2000" b="1" dirty="0">
                <a:solidFill>
                  <a:srgbClr val="296689"/>
                </a:solidFill>
                <a:cs typeface="Calibri"/>
              </a:rPr>
              <a:t>-Yen Ma</a:t>
            </a:r>
          </a:p>
          <a:p>
            <a:pPr lvl="0" algn="r">
              <a:lnSpc>
                <a:spcPct val="8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296689"/>
                </a:solidFill>
                <a:cs typeface="Calibri"/>
              </a:rPr>
              <a:t>and</a:t>
            </a:r>
          </a:p>
          <a:p>
            <a:pPr lvl="0" algn="r">
              <a:lnSpc>
                <a:spcPct val="80000"/>
              </a:lnSpc>
              <a:spcAft>
                <a:spcPts val="600"/>
              </a:spcAft>
            </a:pPr>
            <a:r>
              <a:rPr lang="en-US" sz="1600" b="1" dirty="0" err="1">
                <a:solidFill>
                  <a:srgbClr val="296689"/>
                </a:solidFill>
                <a:cs typeface="Calibri"/>
              </a:rPr>
              <a:t>Yunyan</a:t>
            </a:r>
            <a:r>
              <a:rPr lang="en-US" sz="1600" b="1" dirty="0">
                <a:solidFill>
                  <a:srgbClr val="296689"/>
                </a:solidFill>
                <a:cs typeface="Calibri"/>
              </a:rPr>
              <a:t> Zhang, Peter Bogenschutz, </a:t>
            </a:r>
            <a:r>
              <a:rPr lang="en-US" sz="1600" b="1" dirty="0" err="1">
                <a:solidFill>
                  <a:srgbClr val="296689"/>
                </a:solidFill>
                <a:cs typeface="Calibri"/>
              </a:rPr>
              <a:t>Jishi</a:t>
            </a:r>
            <a:r>
              <a:rPr lang="en-US" sz="1600" b="1" dirty="0">
                <a:solidFill>
                  <a:srgbClr val="296689"/>
                </a:solidFill>
                <a:cs typeface="Calibri"/>
              </a:rPr>
              <a:t> Zhang</a:t>
            </a:r>
          </a:p>
          <a:p>
            <a:pPr lvl="0" algn="r">
              <a:lnSpc>
                <a:spcPct val="80000"/>
              </a:lnSpc>
              <a:spcAft>
                <a:spcPts val="600"/>
              </a:spcAft>
            </a:pPr>
            <a:r>
              <a:rPr lang="en-US" dirty="0">
                <a:solidFill>
                  <a:srgbClr val="296689"/>
                </a:solidFill>
                <a:cs typeface="Calibri"/>
              </a:rPr>
              <a:t>Lawrence Livermore National Laboratory</a:t>
            </a:r>
            <a:endParaRPr lang="en-US" sz="1200" dirty="0">
              <a:solidFill>
                <a:srgbClr val="296689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D1B31A-AA69-0080-5757-DA346A5D7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16766"/>
            <a:ext cx="4912426" cy="50217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RRM: An effective and efficient tool for high-resolution model development and diagnosis</a:t>
            </a:r>
          </a:p>
          <a:p>
            <a:r>
              <a:rPr lang="en-US" dirty="0"/>
              <a:t>Six RRM-SCREAM configurations are proposed to study convection over land, marine low clouds and land-atmosphere interactions in THREAD.</a:t>
            </a:r>
          </a:p>
          <a:p>
            <a:r>
              <a:rPr lang="en-US" dirty="0"/>
              <a:t>Inner domain (refined region) will be ~3.25 km or 1.6 km, and will be free-running. Outer domain will be ~100 km, and the dynamical fields in the outer domain will be nudged toward the ERA5 reanalysis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192F74-DA22-8E62-D3F4-DED401158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RRM-SCREAM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F1868-5FB0-1495-88D8-D58BAB999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14073"/>
            <a:ext cx="5662210" cy="4335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DEE57C-E30E-B71E-9929-ED61AA64CFD7}"/>
              </a:ext>
            </a:extLst>
          </p:cNvPr>
          <p:cNvSpPr txBox="1"/>
          <p:nvPr/>
        </p:nvSpPr>
        <p:spPr>
          <a:xfrm>
            <a:off x="6558555" y="1606226"/>
            <a:ext cx="473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RRM-SCREAM configurations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F29FE-4C1C-6A64-D658-88659A2D3B15}"/>
              </a:ext>
            </a:extLst>
          </p:cNvPr>
          <p:cNvSpPr txBox="1"/>
          <p:nvPr/>
        </p:nvSpPr>
        <p:spPr>
          <a:xfrm>
            <a:off x="8869636" y="123744"/>
            <a:ext cx="332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RRM: Regionally-refined Model </a:t>
            </a:r>
          </a:p>
        </p:txBody>
      </p:sp>
    </p:spTree>
    <p:extLst>
      <p:ext uri="{BB962C8B-B14F-4D97-AF65-F5344CB8AC3E}">
        <p14:creationId xmlns:p14="http://schemas.microsoft.com/office/powerpoint/2010/main" val="1967511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8290B0-9148-A941-A77C-D3B9F2DC4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07" y="1454764"/>
            <a:ext cx="2567709" cy="449533"/>
          </a:xfrm>
        </p:spPr>
        <p:txBody>
          <a:bodyPr/>
          <a:lstStyle/>
          <a:p>
            <a:r>
              <a:rPr lang="en-US" sz="2800" dirty="0"/>
              <a:t>Precipitation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594F9-7BD0-1B5F-0047-A71FA877E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01"/>
          <a:stretch/>
        </p:blipFill>
        <p:spPr>
          <a:xfrm>
            <a:off x="280780" y="1904297"/>
            <a:ext cx="5514539" cy="3263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9DEC85-F920-31FF-2E80-FEA16BEBD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665" y="1904297"/>
            <a:ext cx="4261958" cy="329236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0B304D0-BAB5-A1E2-5C89-909835DF20BC}"/>
              </a:ext>
            </a:extLst>
          </p:cNvPr>
          <p:cNvSpPr txBox="1">
            <a:spLocks/>
          </p:cNvSpPr>
          <p:nvPr/>
        </p:nvSpPr>
        <p:spPr>
          <a:xfrm>
            <a:off x="6937665" y="1454764"/>
            <a:ext cx="4442732" cy="60137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600" b="1" kern="120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400"/>
            <a:r>
              <a:rPr lang="en-US" sz="2800" dirty="0"/>
              <a:t>AMF domain (128km radius)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457D010-2B2C-1725-2292-21244D39B80C}"/>
              </a:ext>
            </a:extLst>
          </p:cNvPr>
          <p:cNvSpPr txBox="1">
            <a:spLocks/>
          </p:cNvSpPr>
          <p:nvPr/>
        </p:nvSpPr>
        <p:spPr>
          <a:xfrm>
            <a:off x="609600" y="427383"/>
            <a:ext cx="10972800" cy="80089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600" b="1" kern="120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400"/>
            <a:r>
              <a:rPr lang="en-US" dirty="0"/>
              <a:t>Validation of RRM-SCREAM simulations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4EA384-2490-90BA-57EF-8999019F58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5424999"/>
            <a:ext cx="967522" cy="1116467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97DFB00-F387-6191-CC10-0339C7CE1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807" y="5488603"/>
            <a:ext cx="9438357" cy="989261"/>
          </a:xfrm>
        </p:spPr>
        <p:txBody>
          <a:bodyPr>
            <a:normAutofit/>
          </a:bodyPr>
          <a:lstStyle/>
          <a:p>
            <a:r>
              <a:rPr lang="en-US" dirty="0"/>
              <a:t>Experiments:</a:t>
            </a:r>
          </a:p>
          <a:p>
            <a:pPr lvl="1"/>
            <a:r>
              <a:rPr lang="en-US" sz="1800" dirty="0"/>
              <a:t>SCREAMv0, starting from 2020/01/20, 40-day long (DYAMOND II)</a:t>
            </a:r>
          </a:p>
          <a:p>
            <a:pPr lvl="1"/>
            <a:r>
              <a:rPr lang="en-US" sz="1800" dirty="0"/>
              <a:t>2 RRM-SCREAM, 5-day long hindcasts starting from 2020/01/20 (w/ and w/o nudging)</a:t>
            </a:r>
          </a:p>
          <a:p>
            <a:pPr marL="25717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01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EBA95-33A7-5133-95B7-6BE5EF33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of shallow to deep convection (</a:t>
            </a:r>
            <a:r>
              <a:rPr lang="en-US" dirty="0" err="1"/>
              <a:t>GoAmazon</a:t>
            </a:r>
            <a:r>
              <a:rPr lang="en-US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3ADFC1-8617-9AF2-B1A9-6B8EC835E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45" y="1643232"/>
            <a:ext cx="6328152" cy="4791081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F03A3DF-8212-0A9A-4258-BB512909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801" y="2631868"/>
            <a:ext cx="3800599" cy="2320144"/>
          </a:xfrm>
        </p:spPr>
        <p:txBody>
          <a:bodyPr>
            <a:normAutofit/>
          </a:bodyPr>
          <a:lstStyle/>
          <a:p>
            <a:r>
              <a:rPr lang="en-US" dirty="0"/>
              <a:t>Case study:</a:t>
            </a:r>
          </a:p>
          <a:p>
            <a:pPr lvl="1"/>
            <a:r>
              <a:rPr lang="en-US" dirty="0"/>
              <a:t>Transition of shallow to deep convection:</a:t>
            </a:r>
          </a:p>
          <a:p>
            <a:pPr lvl="2"/>
            <a:r>
              <a:rPr lang="en-US" dirty="0"/>
              <a:t>Single-peak days: 2014/6/27, 2014/10/05</a:t>
            </a:r>
          </a:p>
          <a:p>
            <a:pPr lvl="2"/>
            <a:r>
              <a:rPr lang="en-US" dirty="0"/>
              <a:t>Double-peak days:  2014/8/11, 2015/8/26</a:t>
            </a:r>
          </a:p>
        </p:txBody>
      </p:sp>
    </p:spTree>
    <p:extLst>
      <p:ext uri="{BB962C8B-B14F-4D97-AF65-F5344CB8AC3E}">
        <p14:creationId xmlns:p14="http://schemas.microsoft.com/office/powerpoint/2010/main" val="138102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EBA95-33A7-5133-95B7-6BE5EF33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225079C-F407-780A-3F21-D5DC7D325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29796"/>
            <a:ext cx="6131001" cy="4466099"/>
          </a:xfrm>
        </p:spPr>
        <p:txBody>
          <a:bodyPr>
            <a:normAutofit/>
          </a:bodyPr>
          <a:lstStyle/>
          <a:p>
            <a:r>
              <a:rPr lang="en-US" sz="2800" dirty="0"/>
              <a:t>How to better coordinate our modeling effort (RRM-SCREAM) with SAIL field campaign?</a:t>
            </a:r>
          </a:p>
          <a:p>
            <a:pPr lvl="1"/>
            <a:r>
              <a:rPr lang="en-US" sz="2400" dirty="0"/>
              <a:t>Observations and model needs for SAIL and planned experiments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en-US" sz="2000" dirty="0"/>
              <a:t>Case studies to address specific science questions </a:t>
            </a:r>
          </a:p>
          <a:p>
            <a:pPr lvl="1"/>
            <a:r>
              <a:rPr lang="en-US" sz="2200" dirty="0"/>
              <a:t>RRM-SCREAM experiment and domain design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Experiment domain design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Land component configuration (land surface conditions validation and land initializations for snow)</a:t>
            </a:r>
          </a:p>
          <a:p>
            <a:pPr marL="471487" lvl="2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25B011-9D45-62BA-C794-3E3CF5E08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0" t="8882" r="7507" b="7429"/>
          <a:stretch/>
        </p:blipFill>
        <p:spPr>
          <a:xfrm>
            <a:off x="10378692" y="296075"/>
            <a:ext cx="1662547" cy="1651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28BBEB-F101-7303-F8EA-188BA034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88" t="35506" r="25662" b="25454"/>
          <a:stretch/>
        </p:blipFill>
        <p:spPr>
          <a:xfrm>
            <a:off x="7502236" y="2231312"/>
            <a:ext cx="4362358" cy="381420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D2D599-5A35-73B2-157A-AA0B9EDA702D}"/>
              </a:ext>
            </a:extLst>
          </p:cNvPr>
          <p:cNvCxnSpPr/>
          <p:nvPr/>
        </p:nvCxnSpPr>
        <p:spPr>
          <a:xfrm flipH="1">
            <a:off x="9959560" y="1304846"/>
            <a:ext cx="1059873" cy="849901"/>
          </a:xfrm>
          <a:prstGeom prst="straightConnector1">
            <a:avLst/>
          </a:prstGeom>
          <a:ln w="920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06EF99E-BB17-A07E-59B6-E794162F211B}"/>
              </a:ext>
            </a:extLst>
          </p:cNvPr>
          <p:cNvSpPr txBox="1"/>
          <p:nvPr/>
        </p:nvSpPr>
        <p:spPr>
          <a:xfrm>
            <a:off x="7589646" y="6122080"/>
            <a:ext cx="418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RRM domain to cover SGP, TRACER and AMF3 BNF. </a:t>
            </a:r>
          </a:p>
        </p:txBody>
      </p:sp>
    </p:spTree>
    <p:extLst>
      <p:ext uri="{BB962C8B-B14F-4D97-AF65-F5344CB8AC3E}">
        <p14:creationId xmlns:p14="http://schemas.microsoft.com/office/powerpoint/2010/main" val="15980378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S ERC Presentation Template 2019 OUO" id="{43979FC2-E8B5-A044-BAA6-537EDCDA2E2B}" vid="{F6E230B6-3EE0-EB4F-9BD3-73D6E21E16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Editor_x002f_PointofContact xmlns="0e803d22-b21a-4fae-a6c1-c395682593b6">
      <UserInfo>
        <DisplayName/>
        <AccountId xsi:nil="true"/>
        <AccountType/>
      </UserInfo>
    </DocumentEditor_x002f_PointofContac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E31630100BE24CAC131994E914E316" ma:contentTypeVersion="9" ma:contentTypeDescription="Create a new document." ma:contentTypeScope="" ma:versionID="8a7986657f000fb854c2c66bdc3e810a">
  <xsd:schema xmlns:xsd="http://www.w3.org/2001/XMLSchema" xmlns:xs="http://www.w3.org/2001/XMLSchema" xmlns:p="http://schemas.microsoft.com/office/2006/metadata/properties" xmlns:ns2="0e803d22-b21a-4fae-a6c1-c395682593b6" targetNamespace="http://schemas.microsoft.com/office/2006/metadata/properties" ma:root="true" ma:fieldsID="85cc2874a0983542dc520d427c73c73d" ns2:_="">
    <xsd:import namespace="0e803d22-b21a-4fae-a6c1-c395682593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ocumentEditor_x002f_PointofContact" minOccurs="0"/>
                <xsd:element ref="ns2:MediaServiceDateTaken" minOccurs="0"/>
                <xsd:element ref="ns2:MediaLengthInSecond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03d22-b21a-4fae-a6c1-c395682593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ocumentEditor_x002f_PointofContact" ma:index="10" nillable="true" ma:displayName="Document Editor / Point of Contact" ma:format="Dropdown" ma:list="UserInfo" ma:SharePointGroup="0" ma:internalName="DocumentEditor_x002f_Pointof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37B68D-745A-4531-83A0-CF85B4FA4F7C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0e803d22-b21a-4fae-a6c1-c395682593b6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E829C82-7955-4EDD-9280-15A74C49CA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A0BF36-F1FB-435C-AC40-2C9E3592F6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803d22-b21a-4fae-a6c1-c395682593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2015_PPT_UNC_V7</Template>
  <TotalTime>11740</TotalTime>
  <Words>252</Words>
  <Application>Microsoft Macintosh PowerPoint</Application>
  <PresentationFormat>Widescreen</PresentationFormat>
  <Paragraphs>33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Lucida Grande</vt:lpstr>
      <vt:lpstr>Wingdings</vt:lpstr>
      <vt:lpstr>Wingdings 2</vt:lpstr>
      <vt:lpstr>2015_PPT_UNC_V7.06 (1)</vt:lpstr>
      <vt:lpstr>RRM-SCREAM simulations around ARM sites and field campaigns</vt:lpstr>
      <vt:lpstr>RRM-SCREAM</vt:lpstr>
      <vt:lpstr>Precipitation</vt:lpstr>
      <vt:lpstr>Transition of shallow to deep convection (GoAmazon)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Security Principal Directorate External Review Committee Meeting</dc:title>
  <dc:creator>Madison, Kitty</dc:creator>
  <cp:lastModifiedBy>Ma, Hsi-Yen</cp:lastModifiedBy>
  <cp:revision>215</cp:revision>
  <cp:lastPrinted>2019-02-25T22:29:21Z</cp:lastPrinted>
  <dcterms:created xsi:type="dcterms:W3CDTF">2019-04-10T18:00:37Z</dcterms:created>
  <dcterms:modified xsi:type="dcterms:W3CDTF">2023-11-01T05:35:28Z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0x010100D3E31630100BE24CAC131994E914E316</vt:lpwstr>
  </property>
</Properties>
</file>