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2"/>
  </p:notesMasterIdLst>
  <p:sldIdLst>
    <p:sldId id="256" r:id="rId2"/>
    <p:sldId id="426" r:id="rId3"/>
    <p:sldId id="325" r:id="rId4"/>
    <p:sldId id="330" r:id="rId5"/>
    <p:sldId id="332" r:id="rId6"/>
    <p:sldId id="333" r:id="rId7"/>
    <p:sldId id="425" r:id="rId8"/>
    <p:sldId id="431" r:id="rId9"/>
    <p:sldId id="432" r:id="rId10"/>
    <p:sldId id="433" r:id="rId11"/>
    <p:sldId id="460" r:id="rId12"/>
    <p:sldId id="461" r:id="rId13"/>
    <p:sldId id="462" r:id="rId14"/>
    <p:sldId id="472" r:id="rId15"/>
    <p:sldId id="429" r:id="rId16"/>
    <p:sldId id="430" r:id="rId17"/>
    <p:sldId id="463" r:id="rId18"/>
    <p:sldId id="471" r:id="rId19"/>
    <p:sldId id="404" r:id="rId20"/>
    <p:sldId id="470" r:id="rId21"/>
    <p:sldId id="389" r:id="rId22"/>
    <p:sldId id="390" r:id="rId23"/>
    <p:sldId id="391" r:id="rId24"/>
    <p:sldId id="465" r:id="rId25"/>
    <p:sldId id="258" r:id="rId26"/>
    <p:sldId id="409" r:id="rId27"/>
    <p:sldId id="410" r:id="rId28"/>
    <p:sldId id="411" r:id="rId29"/>
    <p:sldId id="412" r:id="rId30"/>
    <p:sldId id="486" r:id="rId31"/>
    <p:sldId id="415" r:id="rId32"/>
    <p:sldId id="474" r:id="rId33"/>
    <p:sldId id="475" r:id="rId34"/>
    <p:sldId id="476" r:id="rId35"/>
    <p:sldId id="478" r:id="rId36"/>
    <p:sldId id="480" r:id="rId37"/>
    <p:sldId id="406" r:id="rId38"/>
    <p:sldId id="407" r:id="rId39"/>
    <p:sldId id="466" r:id="rId40"/>
    <p:sldId id="469" r:id="rId41"/>
    <p:sldId id="417" r:id="rId42"/>
    <p:sldId id="418" r:id="rId43"/>
    <p:sldId id="487" r:id="rId44"/>
    <p:sldId id="419" r:id="rId45"/>
    <p:sldId id="420" r:id="rId46"/>
    <p:sldId id="500" r:id="rId47"/>
    <p:sldId id="502" r:id="rId48"/>
    <p:sldId id="501" r:id="rId49"/>
    <p:sldId id="503" r:id="rId50"/>
    <p:sldId id="504" r:id="rId51"/>
    <p:sldId id="421" r:id="rId52"/>
    <p:sldId id="505" r:id="rId53"/>
    <p:sldId id="423" r:id="rId54"/>
    <p:sldId id="424" r:id="rId55"/>
    <p:sldId id="481" r:id="rId56"/>
    <p:sldId id="482" r:id="rId57"/>
    <p:sldId id="483" r:id="rId58"/>
    <p:sldId id="403" r:id="rId59"/>
    <p:sldId id="484" r:id="rId60"/>
    <p:sldId id="489" r:id="rId61"/>
    <p:sldId id="490" r:id="rId62"/>
    <p:sldId id="491" r:id="rId63"/>
    <p:sldId id="498" r:id="rId64"/>
    <p:sldId id="492" r:id="rId65"/>
    <p:sldId id="493" r:id="rId66"/>
    <p:sldId id="494" r:id="rId67"/>
    <p:sldId id="495" r:id="rId68"/>
    <p:sldId id="496" r:id="rId69"/>
    <p:sldId id="497" r:id="rId70"/>
    <p:sldId id="473" r:id="rId71"/>
    <p:sldId id="350" r:id="rId72"/>
    <p:sldId id="395" r:id="rId73"/>
    <p:sldId id="400" r:id="rId74"/>
    <p:sldId id="396" r:id="rId75"/>
    <p:sldId id="392" r:id="rId76"/>
    <p:sldId id="394" r:id="rId77"/>
    <p:sldId id="398" r:id="rId78"/>
    <p:sldId id="399" r:id="rId79"/>
    <p:sldId id="351" r:id="rId80"/>
    <p:sldId id="401"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m Hamill" initials="TMH" lastIdx="1" clrIdx="0">
    <p:extLst>
      <p:ext uri="{19B8F6BF-5375-455C-9EA6-DF929625EA0E}">
        <p15:presenceInfo xmlns:p15="http://schemas.microsoft.com/office/powerpoint/2012/main" userId="Tom Hamil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2"/>
    <p:restoredTop sz="94674"/>
  </p:normalViewPr>
  <p:slideViewPr>
    <p:cSldViewPr snapToGrid="0" snapToObjects="1">
      <p:cViewPr varScale="1">
        <p:scale>
          <a:sx n="195" d="100"/>
          <a:sy n="195" d="100"/>
        </p:scale>
        <p:origin x="200" y="5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11-13T12:38:56.614" idx="1">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DA5B12-D584-7548-ABD8-49FFB46ED5D7}" type="datetimeFigureOut">
              <a:rPr lang="en-US" smtClean="0"/>
              <a:t>11/4/19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24D9A0-523C-FE42-9FFA-6654D033A39C}" type="slidenum">
              <a:rPr lang="en-US" smtClean="0"/>
              <a:t>‹#›</a:t>
            </a:fld>
            <a:endParaRPr lang="en-US"/>
          </a:p>
        </p:txBody>
      </p:sp>
    </p:spTree>
    <p:extLst>
      <p:ext uri="{BB962C8B-B14F-4D97-AF65-F5344CB8AC3E}">
        <p14:creationId xmlns:p14="http://schemas.microsoft.com/office/powerpoint/2010/main" val="4051234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0F12B-64A4-9146-A9A2-C0E847D871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33048C-1A56-8648-A40F-BB47ACAFA6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B991AB-3815-1446-9F02-114F6F086C6D}"/>
              </a:ext>
            </a:extLst>
          </p:cNvPr>
          <p:cNvSpPr>
            <a:spLocks noGrp="1"/>
          </p:cNvSpPr>
          <p:nvPr>
            <p:ph type="dt" sz="half" idx="10"/>
          </p:nvPr>
        </p:nvSpPr>
        <p:spPr/>
        <p:txBody>
          <a:bodyPr/>
          <a:lstStyle/>
          <a:p>
            <a:fld id="{B7E91697-6465-EF4F-8E2C-B71060B50C99}" type="datetime1">
              <a:rPr lang="en-US" smtClean="0"/>
              <a:t>11/4/19</a:t>
            </a:fld>
            <a:endParaRPr lang="en-US"/>
          </a:p>
        </p:txBody>
      </p:sp>
      <p:sp>
        <p:nvSpPr>
          <p:cNvPr id="5" name="Footer Placeholder 4">
            <a:extLst>
              <a:ext uri="{FF2B5EF4-FFF2-40B4-BE49-F238E27FC236}">
                <a16:creationId xmlns:a16="http://schemas.microsoft.com/office/drawing/2014/main" id="{6FC6C22A-13A8-DA43-AE3F-44624281AA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787E8-B418-3946-8720-FF1BDB980E06}"/>
              </a:ext>
            </a:extLst>
          </p:cNvPr>
          <p:cNvSpPr>
            <a:spLocks noGrp="1"/>
          </p:cNvSpPr>
          <p:nvPr>
            <p:ph type="sldNum" sz="quarter" idx="12"/>
          </p:nvPr>
        </p:nvSpPr>
        <p:spPr/>
        <p:txBody>
          <a:bodyPr/>
          <a:lstStyle/>
          <a:p>
            <a:fld id="{9537965C-E9BA-5544-A66C-C2EC21E8DC38}" type="slidenum">
              <a:rPr lang="en-US" smtClean="0"/>
              <a:t>‹#›</a:t>
            </a:fld>
            <a:endParaRPr lang="en-US"/>
          </a:p>
        </p:txBody>
      </p:sp>
    </p:spTree>
    <p:extLst>
      <p:ext uri="{BB962C8B-B14F-4D97-AF65-F5344CB8AC3E}">
        <p14:creationId xmlns:p14="http://schemas.microsoft.com/office/powerpoint/2010/main" val="2270456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B2A3E-C973-6046-86FE-F47C9B4A029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2170707-DBE2-F64D-9930-6188B20C76D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0841BD-C9AA-2744-BE08-F4559F461248}"/>
              </a:ext>
            </a:extLst>
          </p:cNvPr>
          <p:cNvSpPr>
            <a:spLocks noGrp="1"/>
          </p:cNvSpPr>
          <p:nvPr>
            <p:ph type="dt" sz="half" idx="10"/>
          </p:nvPr>
        </p:nvSpPr>
        <p:spPr/>
        <p:txBody>
          <a:bodyPr/>
          <a:lstStyle/>
          <a:p>
            <a:fld id="{A17D1988-F42F-DB40-9D0C-6D33440EBF75}" type="datetime1">
              <a:rPr lang="en-US" smtClean="0"/>
              <a:t>11/4/19</a:t>
            </a:fld>
            <a:endParaRPr lang="en-US"/>
          </a:p>
        </p:txBody>
      </p:sp>
      <p:sp>
        <p:nvSpPr>
          <p:cNvPr id="5" name="Footer Placeholder 4">
            <a:extLst>
              <a:ext uri="{FF2B5EF4-FFF2-40B4-BE49-F238E27FC236}">
                <a16:creationId xmlns:a16="http://schemas.microsoft.com/office/drawing/2014/main" id="{ECD531AB-6FBD-8C4A-8C63-1B36600C41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2AB8C5-2F38-1A4E-8147-B630B5A60356}"/>
              </a:ext>
            </a:extLst>
          </p:cNvPr>
          <p:cNvSpPr>
            <a:spLocks noGrp="1"/>
          </p:cNvSpPr>
          <p:nvPr>
            <p:ph type="sldNum" sz="quarter" idx="12"/>
          </p:nvPr>
        </p:nvSpPr>
        <p:spPr/>
        <p:txBody>
          <a:bodyPr/>
          <a:lstStyle/>
          <a:p>
            <a:fld id="{9537965C-E9BA-5544-A66C-C2EC21E8DC38}" type="slidenum">
              <a:rPr lang="en-US" smtClean="0"/>
              <a:t>‹#›</a:t>
            </a:fld>
            <a:endParaRPr lang="en-US"/>
          </a:p>
        </p:txBody>
      </p:sp>
    </p:spTree>
    <p:extLst>
      <p:ext uri="{BB962C8B-B14F-4D97-AF65-F5344CB8AC3E}">
        <p14:creationId xmlns:p14="http://schemas.microsoft.com/office/powerpoint/2010/main" val="3539209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B426C9-25B1-6546-B90A-20DEA76FBA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76A63AF-6958-6E4B-B9E6-58382DCCA4E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E640FE-2811-EB4A-8410-85A15943D352}"/>
              </a:ext>
            </a:extLst>
          </p:cNvPr>
          <p:cNvSpPr>
            <a:spLocks noGrp="1"/>
          </p:cNvSpPr>
          <p:nvPr>
            <p:ph type="dt" sz="half" idx="10"/>
          </p:nvPr>
        </p:nvSpPr>
        <p:spPr/>
        <p:txBody>
          <a:bodyPr/>
          <a:lstStyle/>
          <a:p>
            <a:fld id="{78006A52-41A8-4045-8F37-4D4051AEC6D1}" type="datetime1">
              <a:rPr lang="en-US" smtClean="0"/>
              <a:t>11/4/19</a:t>
            </a:fld>
            <a:endParaRPr lang="en-US"/>
          </a:p>
        </p:txBody>
      </p:sp>
      <p:sp>
        <p:nvSpPr>
          <p:cNvPr id="5" name="Footer Placeholder 4">
            <a:extLst>
              <a:ext uri="{FF2B5EF4-FFF2-40B4-BE49-F238E27FC236}">
                <a16:creationId xmlns:a16="http://schemas.microsoft.com/office/drawing/2014/main" id="{CE725573-2C1F-0B40-A306-825B279631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236A2B-2358-A248-B245-DDDC37F69A17}"/>
              </a:ext>
            </a:extLst>
          </p:cNvPr>
          <p:cNvSpPr>
            <a:spLocks noGrp="1"/>
          </p:cNvSpPr>
          <p:nvPr>
            <p:ph type="sldNum" sz="quarter" idx="12"/>
          </p:nvPr>
        </p:nvSpPr>
        <p:spPr/>
        <p:txBody>
          <a:bodyPr/>
          <a:lstStyle/>
          <a:p>
            <a:fld id="{9537965C-E9BA-5544-A66C-C2EC21E8DC38}" type="slidenum">
              <a:rPr lang="en-US" smtClean="0"/>
              <a:t>‹#›</a:t>
            </a:fld>
            <a:endParaRPr lang="en-US"/>
          </a:p>
        </p:txBody>
      </p:sp>
    </p:spTree>
    <p:extLst>
      <p:ext uri="{BB962C8B-B14F-4D97-AF65-F5344CB8AC3E}">
        <p14:creationId xmlns:p14="http://schemas.microsoft.com/office/powerpoint/2010/main" val="3276659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F83D4-8C3E-1940-B460-1402533847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D4BEC4-0671-5741-BA1D-BC20A7DD781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6D54D9-E919-D64B-A7AB-751D93E185C8}"/>
              </a:ext>
            </a:extLst>
          </p:cNvPr>
          <p:cNvSpPr>
            <a:spLocks noGrp="1"/>
          </p:cNvSpPr>
          <p:nvPr>
            <p:ph type="dt" sz="half" idx="10"/>
          </p:nvPr>
        </p:nvSpPr>
        <p:spPr/>
        <p:txBody>
          <a:bodyPr/>
          <a:lstStyle/>
          <a:p>
            <a:fld id="{05395D7F-5230-2741-9BF0-0E972593B7F5}" type="datetime1">
              <a:rPr lang="en-US" smtClean="0"/>
              <a:t>11/4/19</a:t>
            </a:fld>
            <a:endParaRPr lang="en-US"/>
          </a:p>
        </p:txBody>
      </p:sp>
      <p:sp>
        <p:nvSpPr>
          <p:cNvPr id="5" name="Footer Placeholder 4">
            <a:extLst>
              <a:ext uri="{FF2B5EF4-FFF2-40B4-BE49-F238E27FC236}">
                <a16:creationId xmlns:a16="http://schemas.microsoft.com/office/drawing/2014/main" id="{19F210FC-6EB1-F544-BA6A-1D9FE79B2B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B89267-4E67-CD4B-9506-648196CC0472}"/>
              </a:ext>
            </a:extLst>
          </p:cNvPr>
          <p:cNvSpPr>
            <a:spLocks noGrp="1"/>
          </p:cNvSpPr>
          <p:nvPr>
            <p:ph type="sldNum" sz="quarter" idx="12"/>
          </p:nvPr>
        </p:nvSpPr>
        <p:spPr/>
        <p:txBody>
          <a:bodyPr/>
          <a:lstStyle/>
          <a:p>
            <a:fld id="{9537965C-E9BA-5544-A66C-C2EC21E8DC38}" type="slidenum">
              <a:rPr lang="en-US" smtClean="0"/>
              <a:t>‹#›</a:t>
            </a:fld>
            <a:endParaRPr lang="en-US"/>
          </a:p>
        </p:txBody>
      </p:sp>
    </p:spTree>
    <p:extLst>
      <p:ext uri="{BB962C8B-B14F-4D97-AF65-F5344CB8AC3E}">
        <p14:creationId xmlns:p14="http://schemas.microsoft.com/office/powerpoint/2010/main" val="4235771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51899-D65A-124A-997B-502C2938D1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7F84B87-E5C0-0643-BAC3-0C16E30374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3F0495B-E4E6-3E48-98FE-2D1F8FF96C5D}"/>
              </a:ext>
            </a:extLst>
          </p:cNvPr>
          <p:cNvSpPr>
            <a:spLocks noGrp="1"/>
          </p:cNvSpPr>
          <p:nvPr>
            <p:ph type="dt" sz="half" idx="10"/>
          </p:nvPr>
        </p:nvSpPr>
        <p:spPr/>
        <p:txBody>
          <a:bodyPr/>
          <a:lstStyle/>
          <a:p>
            <a:fld id="{DC0916FF-4DC2-D247-A93D-32F42CD6D791}" type="datetime1">
              <a:rPr lang="en-US" smtClean="0"/>
              <a:t>11/4/19</a:t>
            </a:fld>
            <a:endParaRPr lang="en-US"/>
          </a:p>
        </p:txBody>
      </p:sp>
      <p:sp>
        <p:nvSpPr>
          <p:cNvPr id="5" name="Footer Placeholder 4">
            <a:extLst>
              <a:ext uri="{FF2B5EF4-FFF2-40B4-BE49-F238E27FC236}">
                <a16:creationId xmlns:a16="http://schemas.microsoft.com/office/drawing/2014/main" id="{22A017F5-BD6F-C846-9010-5BFF5BA80F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69BF5A-7018-574F-B0F7-17BB66803E99}"/>
              </a:ext>
            </a:extLst>
          </p:cNvPr>
          <p:cNvSpPr>
            <a:spLocks noGrp="1"/>
          </p:cNvSpPr>
          <p:nvPr>
            <p:ph type="sldNum" sz="quarter" idx="12"/>
          </p:nvPr>
        </p:nvSpPr>
        <p:spPr/>
        <p:txBody>
          <a:bodyPr/>
          <a:lstStyle/>
          <a:p>
            <a:fld id="{9537965C-E9BA-5544-A66C-C2EC21E8DC38}" type="slidenum">
              <a:rPr lang="en-US" smtClean="0"/>
              <a:t>‹#›</a:t>
            </a:fld>
            <a:endParaRPr lang="en-US"/>
          </a:p>
        </p:txBody>
      </p:sp>
    </p:spTree>
    <p:extLst>
      <p:ext uri="{BB962C8B-B14F-4D97-AF65-F5344CB8AC3E}">
        <p14:creationId xmlns:p14="http://schemas.microsoft.com/office/powerpoint/2010/main" val="2814005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A2A7C-6865-1F48-91C2-1B62016677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E6097D-9C9E-EC44-8060-0B941B4075A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B34C74-D6CA-0649-9175-7ED03362FA2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0FD594-0EB6-804D-9AF1-C10AA911E715}"/>
              </a:ext>
            </a:extLst>
          </p:cNvPr>
          <p:cNvSpPr>
            <a:spLocks noGrp="1"/>
          </p:cNvSpPr>
          <p:nvPr>
            <p:ph type="dt" sz="half" idx="10"/>
          </p:nvPr>
        </p:nvSpPr>
        <p:spPr/>
        <p:txBody>
          <a:bodyPr/>
          <a:lstStyle/>
          <a:p>
            <a:fld id="{1CE7AEB7-F3C0-C646-987F-607EFE18BB46}" type="datetime1">
              <a:rPr lang="en-US" smtClean="0"/>
              <a:t>11/4/19</a:t>
            </a:fld>
            <a:endParaRPr lang="en-US"/>
          </a:p>
        </p:txBody>
      </p:sp>
      <p:sp>
        <p:nvSpPr>
          <p:cNvPr id="6" name="Footer Placeholder 5">
            <a:extLst>
              <a:ext uri="{FF2B5EF4-FFF2-40B4-BE49-F238E27FC236}">
                <a16:creationId xmlns:a16="http://schemas.microsoft.com/office/drawing/2014/main" id="{7415F071-CB39-B147-BE7A-8D5BC8D361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D8343F-8BFD-B24D-8DFC-9434DB3D1201}"/>
              </a:ext>
            </a:extLst>
          </p:cNvPr>
          <p:cNvSpPr>
            <a:spLocks noGrp="1"/>
          </p:cNvSpPr>
          <p:nvPr>
            <p:ph type="sldNum" sz="quarter" idx="12"/>
          </p:nvPr>
        </p:nvSpPr>
        <p:spPr/>
        <p:txBody>
          <a:bodyPr/>
          <a:lstStyle/>
          <a:p>
            <a:fld id="{9537965C-E9BA-5544-A66C-C2EC21E8DC38}" type="slidenum">
              <a:rPr lang="en-US" smtClean="0"/>
              <a:t>‹#›</a:t>
            </a:fld>
            <a:endParaRPr lang="en-US"/>
          </a:p>
        </p:txBody>
      </p:sp>
    </p:spTree>
    <p:extLst>
      <p:ext uri="{BB962C8B-B14F-4D97-AF65-F5344CB8AC3E}">
        <p14:creationId xmlns:p14="http://schemas.microsoft.com/office/powerpoint/2010/main" val="1043543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A04A4-63ED-6744-8B56-32030BDA60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31A068-B6B1-EB48-B5FD-6C578A6BA9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1FB7214-2E7B-D14A-A31A-C57C9D3A8F2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02F786-BF80-9B4A-A72C-EB73A57FCB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3288841-A169-6641-8D7A-32CACE04976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EF9EB17-F581-6245-A15D-25934B8776F7}"/>
              </a:ext>
            </a:extLst>
          </p:cNvPr>
          <p:cNvSpPr>
            <a:spLocks noGrp="1"/>
          </p:cNvSpPr>
          <p:nvPr>
            <p:ph type="dt" sz="half" idx="10"/>
          </p:nvPr>
        </p:nvSpPr>
        <p:spPr/>
        <p:txBody>
          <a:bodyPr/>
          <a:lstStyle/>
          <a:p>
            <a:fld id="{24B297B3-CAB4-C048-8B26-210939BB9C05}" type="datetime1">
              <a:rPr lang="en-US" smtClean="0"/>
              <a:t>11/4/19</a:t>
            </a:fld>
            <a:endParaRPr lang="en-US"/>
          </a:p>
        </p:txBody>
      </p:sp>
      <p:sp>
        <p:nvSpPr>
          <p:cNvPr id="8" name="Footer Placeholder 7">
            <a:extLst>
              <a:ext uri="{FF2B5EF4-FFF2-40B4-BE49-F238E27FC236}">
                <a16:creationId xmlns:a16="http://schemas.microsoft.com/office/drawing/2014/main" id="{2861F30C-F8B0-E140-A189-479CE3B3B8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6E6839-F2EB-A344-97E8-DD2A68AA8400}"/>
              </a:ext>
            </a:extLst>
          </p:cNvPr>
          <p:cNvSpPr>
            <a:spLocks noGrp="1"/>
          </p:cNvSpPr>
          <p:nvPr>
            <p:ph type="sldNum" sz="quarter" idx="12"/>
          </p:nvPr>
        </p:nvSpPr>
        <p:spPr/>
        <p:txBody>
          <a:bodyPr/>
          <a:lstStyle/>
          <a:p>
            <a:fld id="{9537965C-E9BA-5544-A66C-C2EC21E8DC38}" type="slidenum">
              <a:rPr lang="en-US" smtClean="0"/>
              <a:t>‹#›</a:t>
            </a:fld>
            <a:endParaRPr lang="en-US"/>
          </a:p>
        </p:txBody>
      </p:sp>
    </p:spTree>
    <p:extLst>
      <p:ext uri="{BB962C8B-B14F-4D97-AF65-F5344CB8AC3E}">
        <p14:creationId xmlns:p14="http://schemas.microsoft.com/office/powerpoint/2010/main" val="1371107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D8A9E-62B0-184C-BFFD-56E6CEA11BF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63679A-E017-7A4A-ABA9-DA5EAB90BCA7}"/>
              </a:ext>
            </a:extLst>
          </p:cNvPr>
          <p:cNvSpPr>
            <a:spLocks noGrp="1"/>
          </p:cNvSpPr>
          <p:nvPr>
            <p:ph type="dt" sz="half" idx="10"/>
          </p:nvPr>
        </p:nvSpPr>
        <p:spPr/>
        <p:txBody>
          <a:bodyPr/>
          <a:lstStyle/>
          <a:p>
            <a:fld id="{1A7884B9-E17E-1C4A-8BA5-269164B4E3DD}" type="datetime1">
              <a:rPr lang="en-US" smtClean="0"/>
              <a:t>11/4/19</a:t>
            </a:fld>
            <a:endParaRPr lang="en-US"/>
          </a:p>
        </p:txBody>
      </p:sp>
      <p:sp>
        <p:nvSpPr>
          <p:cNvPr id="4" name="Footer Placeholder 3">
            <a:extLst>
              <a:ext uri="{FF2B5EF4-FFF2-40B4-BE49-F238E27FC236}">
                <a16:creationId xmlns:a16="http://schemas.microsoft.com/office/drawing/2014/main" id="{68ED0830-6CD0-3B49-BC25-D7650931BF4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66273B-FEFE-7C42-8AAD-9D87391D90EC}"/>
              </a:ext>
            </a:extLst>
          </p:cNvPr>
          <p:cNvSpPr>
            <a:spLocks noGrp="1"/>
          </p:cNvSpPr>
          <p:nvPr>
            <p:ph type="sldNum" sz="quarter" idx="12"/>
          </p:nvPr>
        </p:nvSpPr>
        <p:spPr/>
        <p:txBody>
          <a:bodyPr/>
          <a:lstStyle/>
          <a:p>
            <a:fld id="{9537965C-E9BA-5544-A66C-C2EC21E8DC38}" type="slidenum">
              <a:rPr lang="en-US" smtClean="0"/>
              <a:t>‹#›</a:t>
            </a:fld>
            <a:endParaRPr lang="en-US"/>
          </a:p>
        </p:txBody>
      </p:sp>
    </p:spTree>
    <p:extLst>
      <p:ext uri="{BB962C8B-B14F-4D97-AF65-F5344CB8AC3E}">
        <p14:creationId xmlns:p14="http://schemas.microsoft.com/office/powerpoint/2010/main" val="2636072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A74218-A442-9949-BFE0-AB915145B540}"/>
              </a:ext>
            </a:extLst>
          </p:cNvPr>
          <p:cNvSpPr>
            <a:spLocks noGrp="1"/>
          </p:cNvSpPr>
          <p:nvPr>
            <p:ph type="dt" sz="half" idx="10"/>
          </p:nvPr>
        </p:nvSpPr>
        <p:spPr/>
        <p:txBody>
          <a:bodyPr/>
          <a:lstStyle/>
          <a:p>
            <a:fld id="{2FAA9F72-5F5E-3645-BC57-AA09B1CBD43C}" type="datetime1">
              <a:rPr lang="en-US" smtClean="0"/>
              <a:t>11/4/19</a:t>
            </a:fld>
            <a:endParaRPr lang="en-US"/>
          </a:p>
        </p:txBody>
      </p:sp>
      <p:sp>
        <p:nvSpPr>
          <p:cNvPr id="3" name="Footer Placeholder 2">
            <a:extLst>
              <a:ext uri="{FF2B5EF4-FFF2-40B4-BE49-F238E27FC236}">
                <a16:creationId xmlns:a16="http://schemas.microsoft.com/office/drawing/2014/main" id="{F2318190-6DC4-7E41-8360-D69C36F76F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8EFDCA-F91C-A64D-B161-DCAAC1DCE826}"/>
              </a:ext>
            </a:extLst>
          </p:cNvPr>
          <p:cNvSpPr>
            <a:spLocks noGrp="1"/>
          </p:cNvSpPr>
          <p:nvPr>
            <p:ph type="sldNum" sz="quarter" idx="12"/>
          </p:nvPr>
        </p:nvSpPr>
        <p:spPr/>
        <p:txBody>
          <a:bodyPr/>
          <a:lstStyle/>
          <a:p>
            <a:fld id="{9537965C-E9BA-5544-A66C-C2EC21E8DC38}" type="slidenum">
              <a:rPr lang="en-US" smtClean="0"/>
              <a:t>‹#›</a:t>
            </a:fld>
            <a:endParaRPr lang="en-US"/>
          </a:p>
        </p:txBody>
      </p:sp>
    </p:spTree>
    <p:extLst>
      <p:ext uri="{BB962C8B-B14F-4D97-AF65-F5344CB8AC3E}">
        <p14:creationId xmlns:p14="http://schemas.microsoft.com/office/powerpoint/2010/main" val="3127279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422A4-2BF0-4449-B93D-F952550955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A99CE1-2572-F44C-BB22-0E8887E2DB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13EFC3-B427-E242-91B4-B791EC7167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0FAE48C-8044-9E40-9043-25BEFC522D2D}"/>
              </a:ext>
            </a:extLst>
          </p:cNvPr>
          <p:cNvSpPr>
            <a:spLocks noGrp="1"/>
          </p:cNvSpPr>
          <p:nvPr>
            <p:ph type="dt" sz="half" idx="10"/>
          </p:nvPr>
        </p:nvSpPr>
        <p:spPr/>
        <p:txBody>
          <a:bodyPr/>
          <a:lstStyle/>
          <a:p>
            <a:fld id="{6762EF7A-B1B7-274A-9C1C-F339363D03D5}" type="datetime1">
              <a:rPr lang="en-US" smtClean="0"/>
              <a:t>11/4/19</a:t>
            </a:fld>
            <a:endParaRPr lang="en-US"/>
          </a:p>
        </p:txBody>
      </p:sp>
      <p:sp>
        <p:nvSpPr>
          <p:cNvPr id="6" name="Footer Placeholder 5">
            <a:extLst>
              <a:ext uri="{FF2B5EF4-FFF2-40B4-BE49-F238E27FC236}">
                <a16:creationId xmlns:a16="http://schemas.microsoft.com/office/drawing/2014/main" id="{D42FC6F9-B101-D24B-9BA5-E05BA9E73F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8D1C5D-ABA1-204F-A010-CD669671B056}"/>
              </a:ext>
            </a:extLst>
          </p:cNvPr>
          <p:cNvSpPr>
            <a:spLocks noGrp="1"/>
          </p:cNvSpPr>
          <p:nvPr>
            <p:ph type="sldNum" sz="quarter" idx="12"/>
          </p:nvPr>
        </p:nvSpPr>
        <p:spPr/>
        <p:txBody>
          <a:bodyPr/>
          <a:lstStyle/>
          <a:p>
            <a:fld id="{9537965C-E9BA-5544-A66C-C2EC21E8DC38}" type="slidenum">
              <a:rPr lang="en-US" smtClean="0"/>
              <a:t>‹#›</a:t>
            </a:fld>
            <a:endParaRPr lang="en-US"/>
          </a:p>
        </p:txBody>
      </p:sp>
    </p:spTree>
    <p:extLst>
      <p:ext uri="{BB962C8B-B14F-4D97-AF65-F5344CB8AC3E}">
        <p14:creationId xmlns:p14="http://schemas.microsoft.com/office/powerpoint/2010/main" val="84805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04D9B-3A47-E54A-81C3-93D06D443B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5D2FE4-AA0F-BA41-B2A1-3C5F50A788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5D7811-56BA-4A43-9022-E406368E08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C354A5E-8976-524C-BBF3-ED95F39026C6}"/>
              </a:ext>
            </a:extLst>
          </p:cNvPr>
          <p:cNvSpPr>
            <a:spLocks noGrp="1"/>
          </p:cNvSpPr>
          <p:nvPr>
            <p:ph type="dt" sz="half" idx="10"/>
          </p:nvPr>
        </p:nvSpPr>
        <p:spPr/>
        <p:txBody>
          <a:bodyPr/>
          <a:lstStyle/>
          <a:p>
            <a:fld id="{8C079677-F260-A242-B691-27D4ACE53E87}" type="datetime1">
              <a:rPr lang="en-US" smtClean="0"/>
              <a:t>11/4/19</a:t>
            </a:fld>
            <a:endParaRPr lang="en-US"/>
          </a:p>
        </p:txBody>
      </p:sp>
      <p:sp>
        <p:nvSpPr>
          <p:cNvPr id="6" name="Footer Placeholder 5">
            <a:extLst>
              <a:ext uri="{FF2B5EF4-FFF2-40B4-BE49-F238E27FC236}">
                <a16:creationId xmlns:a16="http://schemas.microsoft.com/office/drawing/2014/main" id="{A2AC6D55-7B6C-FD48-A226-0888C73931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C1D4B7-E166-E149-9808-00ADAC50ACBB}"/>
              </a:ext>
            </a:extLst>
          </p:cNvPr>
          <p:cNvSpPr>
            <a:spLocks noGrp="1"/>
          </p:cNvSpPr>
          <p:nvPr>
            <p:ph type="sldNum" sz="quarter" idx="12"/>
          </p:nvPr>
        </p:nvSpPr>
        <p:spPr/>
        <p:txBody>
          <a:bodyPr/>
          <a:lstStyle/>
          <a:p>
            <a:fld id="{9537965C-E9BA-5544-A66C-C2EC21E8DC38}" type="slidenum">
              <a:rPr lang="en-US" smtClean="0"/>
              <a:t>‹#›</a:t>
            </a:fld>
            <a:endParaRPr lang="en-US"/>
          </a:p>
        </p:txBody>
      </p:sp>
    </p:spTree>
    <p:extLst>
      <p:ext uri="{BB962C8B-B14F-4D97-AF65-F5344CB8AC3E}">
        <p14:creationId xmlns:p14="http://schemas.microsoft.com/office/powerpoint/2010/main" val="24982248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3203D8-0B7B-C04C-A312-57D445BAAC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4C1553D-E6DF-D04E-9B54-E9AA3E0F58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3786FA-15AE-ED4B-A378-18B643ADAD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DFB6E5-5681-2E47-9A2E-388267A255A8}" type="datetime1">
              <a:rPr lang="en-US" smtClean="0"/>
              <a:t>11/4/19</a:t>
            </a:fld>
            <a:endParaRPr lang="en-US"/>
          </a:p>
        </p:txBody>
      </p:sp>
      <p:sp>
        <p:nvSpPr>
          <p:cNvPr id="5" name="Footer Placeholder 4">
            <a:extLst>
              <a:ext uri="{FF2B5EF4-FFF2-40B4-BE49-F238E27FC236}">
                <a16:creationId xmlns:a16="http://schemas.microsoft.com/office/drawing/2014/main" id="{3E42662B-A750-6848-BA9C-664BD7B604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E7997AB-8F00-C44E-91C9-1DBEE36233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37965C-E9BA-5544-A66C-C2EC21E8DC38}" type="slidenum">
              <a:rPr lang="en-US" smtClean="0"/>
              <a:t>‹#›</a:t>
            </a:fld>
            <a:endParaRPr lang="en-US"/>
          </a:p>
        </p:txBody>
      </p:sp>
    </p:spTree>
    <p:extLst>
      <p:ext uri="{BB962C8B-B14F-4D97-AF65-F5344CB8AC3E}">
        <p14:creationId xmlns:p14="http://schemas.microsoft.com/office/powerpoint/2010/main" val="2542126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tom.hamill@noaa.gov"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apps.ecmwf.int/datasets/data/tigge/levtype=sfc/type=cf/?date_year_month=201609&amp;origin-time=cwao;00:00:00,ecmf;00:00:00,rjtd;00:00:00,kwbc;00:00:00,egrr;00:00:00&amp;step=0&amp;param=167,165,166,228139,228228"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prism.oregonstate.edu/"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5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5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5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6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6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0.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esrl.noaa.gov/psd/people/tom.hamill/rankh_mwr.pdf"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F8736-992E-4244-B6C6-ADCB843C983B}"/>
              </a:ext>
            </a:extLst>
          </p:cNvPr>
          <p:cNvSpPr>
            <a:spLocks noGrp="1"/>
          </p:cNvSpPr>
          <p:nvPr>
            <p:ph type="ctrTitle"/>
          </p:nvPr>
        </p:nvSpPr>
        <p:spPr>
          <a:xfrm>
            <a:off x="346165" y="1998209"/>
            <a:ext cx="11456125" cy="2387600"/>
          </a:xfrm>
        </p:spPr>
        <p:txBody>
          <a:bodyPr>
            <a:noAutofit/>
          </a:bodyPr>
          <a:lstStyle/>
          <a:p>
            <a:r>
              <a:rPr lang="en-US" sz="4400" b="1" dirty="0"/>
              <a:t>Improving ensemble weather </a:t>
            </a:r>
            <a:br>
              <a:rPr lang="en-US" sz="4400" b="1" dirty="0"/>
            </a:br>
            <a:r>
              <a:rPr lang="en-US" sz="4400" b="1" dirty="0"/>
              <a:t>prediction system initialization: </a:t>
            </a:r>
            <a:br>
              <a:rPr lang="en-US" sz="4400" b="1" dirty="0"/>
            </a:br>
            <a:r>
              <a:rPr lang="en-US" sz="4400" b="1" dirty="0"/>
              <a:t>disentangling the contributions from model systematic errors and initial perturbation size</a:t>
            </a:r>
          </a:p>
        </p:txBody>
      </p:sp>
      <p:sp>
        <p:nvSpPr>
          <p:cNvPr id="3" name="Subtitle 2">
            <a:extLst>
              <a:ext uri="{FF2B5EF4-FFF2-40B4-BE49-F238E27FC236}">
                <a16:creationId xmlns:a16="http://schemas.microsoft.com/office/drawing/2014/main" id="{AAB3ADD3-FE7D-5A42-AFE9-8DEB5D359105}"/>
              </a:ext>
            </a:extLst>
          </p:cNvPr>
          <p:cNvSpPr>
            <a:spLocks noGrp="1"/>
          </p:cNvSpPr>
          <p:nvPr>
            <p:ph type="subTitle" idx="1"/>
          </p:nvPr>
        </p:nvSpPr>
        <p:spPr>
          <a:xfrm>
            <a:off x="1524000" y="4895262"/>
            <a:ext cx="9144000" cy="1655762"/>
          </a:xfrm>
        </p:spPr>
        <p:txBody>
          <a:bodyPr/>
          <a:lstStyle/>
          <a:p>
            <a:r>
              <a:rPr lang="en-US" dirty="0"/>
              <a:t>Tom Hamill (</a:t>
            </a:r>
            <a:r>
              <a:rPr lang="en-US" dirty="0">
                <a:hlinkClick r:id="rId2"/>
              </a:rPr>
              <a:t>tom.hamill@noaa.gov</a:t>
            </a:r>
            <a:r>
              <a:rPr lang="en-US" dirty="0"/>
              <a:t>) +1 (303) 497-3060</a:t>
            </a:r>
          </a:p>
          <a:p>
            <a:r>
              <a:rPr lang="en-US" i="1" dirty="0"/>
              <a:t>NOAA Earth System Research Laboratory, Physical Sciences Division</a:t>
            </a:r>
          </a:p>
          <a:p>
            <a:r>
              <a:rPr lang="en-US" i="1" dirty="0"/>
              <a:t>Boulder, CO USA 80305</a:t>
            </a:r>
          </a:p>
        </p:txBody>
      </p:sp>
      <p:pic>
        <p:nvPicPr>
          <p:cNvPr id="5" name="Picture 4">
            <a:extLst>
              <a:ext uri="{FF2B5EF4-FFF2-40B4-BE49-F238E27FC236}">
                <a16:creationId xmlns:a16="http://schemas.microsoft.com/office/drawing/2014/main" id="{C3797597-58B9-324F-B247-8828AA2DC744}"/>
              </a:ext>
            </a:extLst>
          </p:cNvPr>
          <p:cNvPicPr>
            <a:picLocks noChangeAspect="1"/>
          </p:cNvPicPr>
          <p:nvPr/>
        </p:nvPicPr>
        <p:blipFill>
          <a:blip r:embed="rId3"/>
          <a:stretch>
            <a:fillRect/>
          </a:stretch>
        </p:blipFill>
        <p:spPr>
          <a:xfrm>
            <a:off x="5218296" y="87086"/>
            <a:ext cx="1711861" cy="1735183"/>
          </a:xfrm>
          <a:prstGeom prst="rect">
            <a:avLst/>
          </a:prstGeom>
        </p:spPr>
      </p:pic>
      <p:sp>
        <p:nvSpPr>
          <p:cNvPr id="6" name="TextBox 5">
            <a:extLst>
              <a:ext uri="{FF2B5EF4-FFF2-40B4-BE49-F238E27FC236}">
                <a16:creationId xmlns:a16="http://schemas.microsoft.com/office/drawing/2014/main" id="{BDC78432-8E7A-AD45-81D2-50D941E951B0}"/>
              </a:ext>
            </a:extLst>
          </p:cNvPr>
          <p:cNvSpPr txBox="1"/>
          <p:nvPr/>
        </p:nvSpPr>
        <p:spPr>
          <a:xfrm>
            <a:off x="3310328" y="6488668"/>
            <a:ext cx="5527795" cy="369332"/>
          </a:xfrm>
          <a:prstGeom prst="rect">
            <a:avLst/>
          </a:prstGeom>
          <a:noFill/>
        </p:spPr>
        <p:txBody>
          <a:bodyPr wrap="none" rtlCol="0">
            <a:spAutoFit/>
          </a:bodyPr>
          <a:lstStyle/>
          <a:p>
            <a:r>
              <a:rPr lang="en-US" dirty="0">
                <a:solidFill>
                  <a:schemeClr val="bg1">
                    <a:lumMod val="75000"/>
                  </a:schemeClr>
                </a:solidFill>
              </a:rPr>
              <a:t>seminar at Cornell University, Ithaca NY, 15 October 2019</a:t>
            </a:r>
          </a:p>
        </p:txBody>
      </p:sp>
      <p:sp>
        <p:nvSpPr>
          <p:cNvPr id="7" name="Slide Number Placeholder 6">
            <a:extLst>
              <a:ext uri="{FF2B5EF4-FFF2-40B4-BE49-F238E27FC236}">
                <a16:creationId xmlns:a16="http://schemas.microsoft.com/office/drawing/2014/main" id="{99EB936E-3267-3147-8EEB-CF26475688B9}"/>
              </a:ext>
            </a:extLst>
          </p:cNvPr>
          <p:cNvSpPr>
            <a:spLocks noGrp="1"/>
          </p:cNvSpPr>
          <p:nvPr>
            <p:ph type="sldNum" sz="quarter" idx="12"/>
          </p:nvPr>
        </p:nvSpPr>
        <p:spPr/>
        <p:txBody>
          <a:bodyPr/>
          <a:lstStyle/>
          <a:p>
            <a:fld id="{9537965C-E9BA-5544-A66C-C2EC21E8DC38}" type="slidenum">
              <a:rPr lang="en-US" smtClean="0"/>
              <a:t>1</a:t>
            </a:fld>
            <a:endParaRPr lang="en-US"/>
          </a:p>
        </p:txBody>
      </p:sp>
    </p:spTree>
    <p:extLst>
      <p:ext uri="{BB962C8B-B14F-4D97-AF65-F5344CB8AC3E}">
        <p14:creationId xmlns:p14="http://schemas.microsoft.com/office/powerpoint/2010/main" val="37104695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p:txBody>
          <a:bodyPr>
            <a:normAutofit/>
          </a:bodyPr>
          <a:lstStyle/>
          <a:p>
            <a:pPr eaLnBrk="1" hangingPunct="1"/>
            <a:r>
              <a:rPr lang="en-US" sz="4000" dirty="0">
                <a:latin typeface="Calibri" charset="0"/>
              </a:rPr>
              <a:t>The dual challenge we face in generating useful ensembles of predictions.</a:t>
            </a:r>
          </a:p>
        </p:txBody>
      </p:sp>
      <p:sp>
        <p:nvSpPr>
          <p:cNvPr id="4" name="Slide Number Placeholder 3"/>
          <p:cNvSpPr>
            <a:spLocks noGrp="1"/>
          </p:cNvSpPr>
          <p:nvPr>
            <p:ph type="sldNum" sz="quarter" idx="12"/>
          </p:nvPr>
        </p:nvSpPr>
        <p:spPr/>
        <p:txBody>
          <a:bodyPr/>
          <a:lstStyle/>
          <a:p>
            <a:pPr>
              <a:defRPr/>
            </a:pPr>
            <a:fld id="{60EB5B06-F183-2E4C-A313-E67B12BDC1BA}" type="slidenum">
              <a:rPr lang="en-US" smtClean="0"/>
              <a:pPr>
                <a:defRPr/>
              </a:pPr>
              <a:t>10</a:t>
            </a:fld>
            <a:endParaRPr lang="en-US"/>
          </a:p>
        </p:txBody>
      </p:sp>
      <p:sp>
        <p:nvSpPr>
          <p:cNvPr id="5" name="Oval 4"/>
          <p:cNvSpPr/>
          <p:nvPr/>
        </p:nvSpPr>
        <p:spPr>
          <a:xfrm>
            <a:off x="3971925" y="3244851"/>
            <a:ext cx="115888" cy="125413"/>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Oval 5"/>
          <p:cNvSpPr/>
          <p:nvPr/>
        </p:nvSpPr>
        <p:spPr>
          <a:xfrm>
            <a:off x="3805239" y="3087689"/>
            <a:ext cx="115887" cy="12382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Oval 6"/>
          <p:cNvSpPr/>
          <p:nvPr/>
        </p:nvSpPr>
        <p:spPr>
          <a:xfrm>
            <a:off x="4276725" y="3079751"/>
            <a:ext cx="115888" cy="12382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Oval 7"/>
          <p:cNvSpPr/>
          <p:nvPr/>
        </p:nvSpPr>
        <p:spPr>
          <a:xfrm>
            <a:off x="3971925" y="3538539"/>
            <a:ext cx="115888" cy="12382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Oval 8"/>
          <p:cNvSpPr/>
          <p:nvPr/>
        </p:nvSpPr>
        <p:spPr>
          <a:xfrm>
            <a:off x="4392614" y="3402014"/>
            <a:ext cx="115887" cy="12382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Oval 9"/>
          <p:cNvSpPr/>
          <p:nvPr/>
        </p:nvSpPr>
        <p:spPr>
          <a:xfrm>
            <a:off x="4160839" y="2955926"/>
            <a:ext cx="115887" cy="12382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Oval 10"/>
          <p:cNvSpPr/>
          <p:nvPr/>
        </p:nvSpPr>
        <p:spPr>
          <a:xfrm>
            <a:off x="3795714" y="3662363"/>
            <a:ext cx="115887" cy="125412"/>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Oval 11"/>
          <p:cNvSpPr/>
          <p:nvPr/>
        </p:nvSpPr>
        <p:spPr>
          <a:xfrm>
            <a:off x="4160839" y="3662363"/>
            <a:ext cx="115887" cy="125412"/>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Oval 12"/>
          <p:cNvSpPr/>
          <p:nvPr/>
        </p:nvSpPr>
        <p:spPr>
          <a:xfrm>
            <a:off x="4359275" y="3213101"/>
            <a:ext cx="115888" cy="12382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Oval 13"/>
          <p:cNvSpPr/>
          <p:nvPr/>
        </p:nvSpPr>
        <p:spPr>
          <a:xfrm>
            <a:off x="3795714" y="3978276"/>
            <a:ext cx="115887" cy="12382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 name="Oval 14"/>
          <p:cNvSpPr/>
          <p:nvPr/>
        </p:nvSpPr>
        <p:spPr>
          <a:xfrm>
            <a:off x="3987800" y="3813176"/>
            <a:ext cx="115888" cy="125413"/>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Oval 15"/>
          <p:cNvSpPr/>
          <p:nvPr/>
        </p:nvSpPr>
        <p:spPr>
          <a:xfrm rot="2064610">
            <a:off x="3636963" y="2938463"/>
            <a:ext cx="901700" cy="1198562"/>
          </a:xfrm>
          <a:prstGeom prst="ellipse">
            <a:avLst/>
          </a:prstGeom>
          <a:noFill/>
          <a:ln w="38100" cmpd="sng">
            <a:prstDash val="dash"/>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 name="Freeform 16"/>
          <p:cNvSpPr/>
          <p:nvPr/>
        </p:nvSpPr>
        <p:spPr>
          <a:xfrm>
            <a:off x="3856038" y="2570163"/>
            <a:ext cx="5232400" cy="627062"/>
          </a:xfrm>
          <a:custGeom>
            <a:avLst/>
            <a:gdLst>
              <a:gd name="connsiteX0" fmla="*/ 0 w 5230852"/>
              <a:gd name="connsiteY0" fmla="*/ 594996 h 626503"/>
              <a:gd name="connsiteX1" fmla="*/ 150975 w 5230852"/>
              <a:gd name="connsiteY1" fmla="*/ 497310 h 626503"/>
              <a:gd name="connsiteX2" fmla="*/ 248665 w 5230852"/>
              <a:gd name="connsiteY2" fmla="*/ 435147 h 626503"/>
              <a:gd name="connsiteX3" fmla="*/ 355236 w 5230852"/>
              <a:gd name="connsiteY3" fmla="*/ 390744 h 626503"/>
              <a:gd name="connsiteX4" fmla="*/ 479568 w 5230852"/>
              <a:gd name="connsiteY4" fmla="*/ 372983 h 626503"/>
              <a:gd name="connsiteX5" fmla="*/ 586139 w 5230852"/>
              <a:gd name="connsiteY5" fmla="*/ 355222 h 626503"/>
              <a:gd name="connsiteX6" fmla="*/ 843685 w 5230852"/>
              <a:gd name="connsiteY6" fmla="*/ 372983 h 626503"/>
              <a:gd name="connsiteX7" fmla="*/ 914733 w 5230852"/>
              <a:gd name="connsiteY7" fmla="*/ 408505 h 626503"/>
              <a:gd name="connsiteX8" fmla="*/ 976899 w 5230852"/>
              <a:gd name="connsiteY8" fmla="*/ 426266 h 626503"/>
              <a:gd name="connsiteX9" fmla="*/ 1039065 w 5230852"/>
              <a:gd name="connsiteY9" fmla="*/ 461788 h 626503"/>
              <a:gd name="connsiteX10" fmla="*/ 1154517 w 5230852"/>
              <a:gd name="connsiteY10" fmla="*/ 523952 h 626503"/>
              <a:gd name="connsiteX11" fmla="*/ 1198921 w 5230852"/>
              <a:gd name="connsiteY11" fmla="*/ 541713 h 626503"/>
              <a:gd name="connsiteX12" fmla="*/ 1225564 w 5230852"/>
              <a:gd name="connsiteY12" fmla="*/ 550594 h 626503"/>
              <a:gd name="connsiteX13" fmla="*/ 1287731 w 5230852"/>
              <a:gd name="connsiteY13" fmla="*/ 577235 h 626503"/>
              <a:gd name="connsiteX14" fmla="*/ 1332135 w 5230852"/>
              <a:gd name="connsiteY14" fmla="*/ 603877 h 626503"/>
              <a:gd name="connsiteX15" fmla="*/ 1376540 w 5230852"/>
              <a:gd name="connsiteY15" fmla="*/ 612757 h 626503"/>
              <a:gd name="connsiteX16" fmla="*/ 1749537 w 5230852"/>
              <a:gd name="connsiteY16" fmla="*/ 603877 h 626503"/>
              <a:gd name="connsiteX17" fmla="*/ 1793942 w 5230852"/>
              <a:gd name="connsiteY17" fmla="*/ 594996 h 626503"/>
              <a:gd name="connsiteX18" fmla="*/ 1900513 w 5230852"/>
              <a:gd name="connsiteY18" fmla="*/ 586116 h 626503"/>
              <a:gd name="connsiteX19" fmla="*/ 2513295 w 5230852"/>
              <a:gd name="connsiteY19" fmla="*/ 603877 h 626503"/>
              <a:gd name="connsiteX20" fmla="*/ 2575461 w 5230852"/>
              <a:gd name="connsiteY20" fmla="*/ 612757 h 626503"/>
              <a:gd name="connsiteX21" fmla="*/ 2779722 w 5230852"/>
              <a:gd name="connsiteY21" fmla="*/ 621638 h 626503"/>
              <a:gd name="connsiteX22" fmla="*/ 3063911 w 5230852"/>
              <a:gd name="connsiteY22" fmla="*/ 594996 h 626503"/>
              <a:gd name="connsiteX23" fmla="*/ 3090554 w 5230852"/>
              <a:gd name="connsiteY23" fmla="*/ 577235 h 626503"/>
              <a:gd name="connsiteX24" fmla="*/ 3108316 w 5230852"/>
              <a:gd name="connsiteY24" fmla="*/ 550594 h 626503"/>
              <a:gd name="connsiteX25" fmla="*/ 3241529 w 5230852"/>
              <a:gd name="connsiteY25" fmla="*/ 488430 h 626503"/>
              <a:gd name="connsiteX26" fmla="*/ 3285934 w 5230852"/>
              <a:gd name="connsiteY26" fmla="*/ 461788 h 626503"/>
              <a:gd name="connsiteX27" fmla="*/ 3383624 w 5230852"/>
              <a:gd name="connsiteY27" fmla="*/ 417385 h 626503"/>
              <a:gd name="connsiteX28" fmla="*/ 3454671 w 5230852"/>
              <a:gd name="connsiteY28" fmla="*/ 399624 h 626503"/>
              <a:gd name="connsiteX29" fmla="*/ 3516837 w 5230852"/>
              <a:gd name="connsiteY29" fmla="*/ 381863 h 626503"/>
              <a:gd name="connsiteX30" fmla="*/ 3570123 w 5230852"/>
              <a:gd name="connsiteY30" fmla="*/ 364102 h 626503"/>
              <a:gd name="connsiteX31" fmla="*/ 3632289 w 5230852"/>
              <a:gd name="connsiteY31" fmla="*/ 346341 h 626503"/>
              <a:gd name="connsiteX32" fmla="*/ 3685574 w 5230852"/>
              <a:gd name="connsiteY32" fmla="*/ 328580 h 626503"/>
              <a:gd name="connsiteX33" fmla="*/ 3836550 w 5230852"/>
              <a:gd name="connsiteY33" fmla="*/ 293058 h 626503"/>
              <a:gd name="connsiteX34" fmla="*/ 4023049 w 5230852"/>
              <a:gd name="connsiteY34" fmla="*/ 275297 h 626503"/>
              <a:gd name="connsiteX35" fmla="*/ 4111858 w 5230852"/>
              <a:gd name="connsiteY35" fmla="*/ 266416 h 626503"/>
              <a:gd name="connsiteX36" fmla="*/ 4200667 w 5230852"/>
              <a:gd name="connsiteY36" fmla="*/ 248655 h 626503"/>
              <a:gd name="connsiteX37" fmla="*/ 4271714 w 5230852"/>
              <a:gd name="connsiteY37" fmla="*/ 230894 h 626503"/>
              <a:gd name="connsiteX38" fmla="*/ 4458213 w 5230852"/>
              <a:gd name="connsiteY38" fmla="*/ 213133 h 626503"/>
              <a:gd name="connsiteX39" fmla="*/ 4609188 w 5230852"/>
              <a:gd name="connsiteY39" fmla="*/ 195372 h 626503"/>
              <a:gd name="connsiteX40" fmla="*/ 4671355 w 5230852"/>
              <a:gd name="connsiteY40" fmla="*/ 177611 h 626503"/>
              <a:gd name="connsiteX41" fmla="*/ 4866735 w 5230852"/>
              <a:gd name="connsiteY41" fmla="*/ 168730 h 626503"/>
              <a:gd name="connsiteX42" fmla="*/ 4982186 w 5230852"/>
              <a:gd name="connsiteY42" fmla="*/ 142089 h 626503"/>
              <a:gd name="connsiteX43" fmla="*/ 5097638 w 5230852"/>
              <a:gd name="connsiteY43" fmla="*/ 115447 h 626503"/>
              <a:gd name="connsiteX44" fmla="*/ 5150923 w 5230852"/>
              <a:gd name="connsiteY44" fmla="*/ 79925 h 626503"/>
              <a:gd name="connsiteX45" fmla="*/ 5195328 w 5230852"/>
              <a:gd name="connsiteY45" fmla="*/ 44403 h 626503"/>
              <a:gd name="connsiteX46" fmla="*/ 5230852 w 5230852"/>
              <a:gd name="connsiteY46" fmla="*/ 0 h 626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230852" h="626503">
                <a:moveTo>
                  <a:pt x="0" y="594996"/>
                </a:moveTo>
                <a:lnTo>
                  <a:pt x="150975" y="497310"/>
                </a:lnTo>
                <a:cubicBezTo>
                  <a:pt x="168761" y="485711"/>
                  <a:pt x="226274" y="445683"/>
                  <a:pt x="248665" y="435147"/>
                </a:cubicBezTo>
                <a:cubicBezTo>
                  <a:pt x="283486" y="418761"/>
                  <a:pt x="317139" y="396186"/>
                  <a:pt x="355236" y="390744"/>
                </a:cubicBezTo>
                <a:lnTo>
                  <a:pt x="479568" y="372983"/>
                </a:lnTo>
                <a:cubicBezTo>
                  <a:pt x="515163" y="367507"/>
                  <a:pt x="586139" y="355222"/>
                  <a:pt x="586139" y="355222"/>
                </a:cubicBezTo>
                <a:cubicBezTo>
                  <a:pt x="671988" y="361142"/>
                  <a:pt x="758222" y="362929"/>
                  <a:pt x="843685" y="372983"/>
                </a:cubicBezTo>
                <a:cubicBezTo>
                  <a:pt x="899978" y="379605"/>
                  <a:pt x="873501" y="392013"/>
                  <a:pt x="914733" y="408505"/>
                </a:cubicBezTo>
                <a:cubicBezTo>
                  <a:pt x="934743" y="416509"/>
                  <a:pt x="956177" y="420346"/>
                  <a:pt x="976899" y="426266"/>
                </a:cubicBezTo>
                <a:cubicBezTo>
                  <a:pt x="1032728" y="463483"/>
                  <a:pt x="971458" y="424230"/>
                  <a:pt x="1039065" y="461788"/>
                </a:cubicBezTo>
                <a:cubicBezTo>
                  <a:pt x="1089103" y="489586"/>
                  <a:pt x="1094217" y="499833"/>
                  <a:pt x="1154517" y="523952"/>
                </a:cubicBezTo>
                <a:cubicBezTo>
                  <a:pt x="1169318" y="529872"/>
                  <a:pt x="1183995" y="536116"/>
                  <a:pt x="1198921" y="541713"/>
                </a:cubicBezTo>
                <a:cubicBezTo>
                  <a:pt x="1207686" y="545000"/>
                  <a:pt x="1216872" y="547117"/>
                  <a:pt x="1225564" y="550594"/>
                </a:cubicBezTo>
                <a:cubicBezTo>
                  <a:pt x="1246497" y="558967"/>
                  <a:pt x="1267566" y="567153"/>
                  <a:pt x="1287731" y="577235"/>
                </a:cubicBezTo>
                <a:cubicBezTo>
                  <a:pt x="1303170" y="584954"/>
                  <a:pt x="1316108" y="597467"/>
                  <a:pt x="1332135" y="603877"/>
                </a:cubicBezTo>
                <a:cubicBezTo>
                  <a:pt x="1346150" y="609483"/>
                  <a:pt x="1361738" y="609797"/>
                  <a:pt x="1376540" y="612757"/>
                </a:cubicBezTo>
                <a:lnTo>
                  <a:pt x="1749537" y="603877"/>
                </a:lnTo>
                <a:cubicBezTo>
                  <a:pt x="1764618" y="603235"/>
                  <a:pt x="1778951" y="596760"/>
                  <a:pt x="1793942" y="594996"/>
                </a:cubicBezTo>
                <a:cubicBezTo>
                  <a:pt x="1829345" y="590831"/>
                  <a:pt x="1864989" y="589076"/>
                  <a:pt x="1900513" y="586116"/>
                </a:cubicBezTo>
                <a:lnTo>
                  <a:pt x="2513295" y="603877"/>
                </a:lnTo>
                <a:cubicBezTo>
                  <a:pt x="2534193" y="605071"/>
                  <a:pt x="2554575" y="611365"/>
                  <a:pt x="2575461" y="612757"/>
                </a:cubicBezTo>
                <a:cubicBezTo>
                  <a:pt x="2643461" y="617290"/>
                  <a:pt x="2711635" y="618678"/>
                  <a:pt x="2779722" y="621638"/>
                </a:cubicBezTo>
                <a:cubicBezTo>
                  <a:pt x="2949980" y="615557"/>
                  <a:pt x="2968829" y="649326"/>
                  <a:pt x="3063911" y="594996"/>
                </a:cubicBezTo>
                <a:cubicBezTo>
                  <a:pt x="3073178" y="589701"/>
                  <a:pt x="3081673" y="583155"/>
                  <a:pt x="3090554" y="577235"/>
                </a:cubicBezTo>
                <a:cubicBezTo>
                  <a:pt x="3096475" y="568355"/>
                  <a:pt x="3099435" y="556514"/>
                  <a:pt x="3108316" y="550594"/>
                </a:cubicBezTo>
                <a:cubicBezTo>
                  <a:pt x="3201915" y="488198"/>
                  <a:pt x="3170956" y="523715"/>
                  <a:pt x="3241529" y="488430"/>
                </a:cubicBezTo>
                <a:cubicBezTo>
                  <a:pt x="3256968" y="480711"/>
                  <a:pt x="3270780" y="470053"/>
                  <a:pt x="3285934" y="461788"/>
                </a:cubicBezTo>
                <a:cubicBezTo>
                  <a:pt x="3310168" y="448570"/>
                  <a:pt x="3355551" y="426023"/>
                  <a:pt x="3383624" y="417385"/>
                </a:cubicBezTo>
                <a:cubicBezTo>
                  <a:pt x="3406956" y="410206"/>
                  <a:pt x="3431084" y="405914"/>
                  <a:pt x="3454671" y="399624"/>
                </a:cubicBezTo>
                <a:cubicBezTo>
                  <a:pt x="3475495" y="394071"/>
                  <a:pt x="3496239" y="388201"/>
                  <a:pt x="3516837" y="381863"/>
                </a:cubicBezTo>
                <a:cubicBezTo>
                  <a:pt x="3534732" y="376357"/>
                  <a:pt x="3552228" y="369608"/>
                  <a:pt x="3570123" y="364102"/>
                </a:cubicBezTo>
                <a:cubicBezTo>
                  <a:pt x="3590721" y="357764"/>
                  <a:pt x="3611691" y="352679"/>
                  <a:pt x="3632289" y="346341"/>
                </a:cubicBezTo>
                <a:cubicBezTo>
                  <a:pt x="3650184" y="340835"/>
                  <a:pt x="3667679" y="334086"/>
                  <a:pt x="3685574" y="328580"/>
                </a:cubicBezTo>
                <a:cubicBezTo>
                  <a:pt x="3734373" y="313566"/>
                  <a:pt x="3785996" y="299581"/>
                  <a:pt x="3836550" y="293058"/>
                </a:cubicBezTo>
                <a:cubicBezTo>
                  <a:pt x="3898484" y="285067"/>
                  <a:pt x="3960911" y="281511"/>
                  <a:pt x="4023049" y="275297"/>
                </a:cubicBezTo>
                <a:cubicBezTo>
                  <a:pt x="4052652" y="272337"/>
                  <a:pt x="4082436" y="270829"/>
                  <a:pt x="4111858" y="266416"/>
                </a:cubicBezTo>
                <a:cubicBezTo>
                  <a:pt x="4141713" y="261938"/>
                  <a:pt x="4171197" y="255204"/>
                  <a:pt x="4200667" y="248655"/>
                </a:cubicBezTo>
                <a:cubicBezTo>
                  <a:pt x="4224497" y="243360"/>
                  <a:pt x="4247532" y="234229"/>
                  <a:pt x="4271714" y="230894"/>
                </a:cubicBezTo>
                <a:cubicBezTo>
                  <a:pt x="4333576" y="222362"/>
                  <a:pt x="4396248" y="220879"/>
                  <a:pt x="4458213" y="213133"/>
                </a:cubicBezTo>
                <a:cubicBezTo>
                  <a:pt x="4555860" y="200927"/>
                  <a:pt x="4505539" y="206887"/>
                  <a:pt x="4609188" y="195372"/>
                </a:cubicBezTo>
                <a:cubicBezTo>
                  <a:pt x="4624321" y="190328"/>
                  <a:pt x="4656853" y="178726"/>
                  <a:pt x="4671355" y="177611"/>
                </a:cubicBezTo>
                <a:cubicBezTo>
                  <a:pt x="4736357" y="172611"/>
                  <a:pt x="4801608" y="171690"/>
                  <a:pt x="4866735" y="168730"/>
                </a:cubicBezTo>
                <a:lnTo>
                  <a:pt x="4982186" y="142089"/>
                </a:lnTo>
                <a:cubicBezTo>
                  <a:pt x="5094869" y="117593"/>
                  <a:pt x="5037798" y="135391"/>
                  <a:pt x="5097638" y="115447"/>
                </a:cubicBezTo>
                <a:cubicBezTo>
                  <a:pt x="5115400" y="103606"/>
                  <a:pt x="5139082" y="97686"/>
                  <a:pt x="5150923" y="79925"/>
                </a:cubicBezTo>
                <a:cubicBezTo>
                  <a:pt x="5173878" y="45494"/>
                  <a:pt x="5158559" y="56658"/>
                  <a:pt x="5195328" y="44403"/>
                </a:cubicBezTo>
                <a:cubicBezTo>
                  <a:pt x="5217735" y="10794"/>
                  <a:pt x="5205543" y="25308"/>
                  <a:pt x="5230852" y="0"/>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8" name="Freeform 17"/>
          <p:cNvSpPr/>
          <p:nvPr/>
        </p:nvSpPr>
        <p:spPr>
          <a:xfrm>
            <a:off x="4033838" y="3316288"/>
            <a:ext cx="5116512" cy="755650"/>
          </a:xfrm>
          <a:custGeom>
            <a:avLst/>
            <a:gdLst>
              <a:gd name="connsiteX0" fmla="*/ 0 w 5115400"/>
              <a:gd name="connsiteY0" fmla="*/ 0 h 754846"/>
              <a:gd name="connsiteX1" fmla="*/ 88809 w 5115400"/>
              <a:gd name="connsiteY1" fmla="*/ 8880 h 754846"/>
              <a:gd name="connsiteX2" fmla="*/ 701591 w 5115400"/>
              <a:gd name="connsiteY2" fmla="*/ 26641 h 754846"/>
              <a:gd name="connsiteX3" fmla="*/ 763757 w 5115400"/>
              <a:gd name="connsiteY3" fmla="*/ 53283 h 754846"/>
              <a:gd name="connsiteX4" fmla="*/ 852566 w 5115400"/>
              <a:gd name="connsiteY4" fmla="*/ 88805 h 754846"/>
              <a:gd name="connsiteX5" fmla="*/ 923614 w 5115400"/>
              <a:gd name="connsiteY5" fmla="*/ 115447 h 754846"/>
              <a:gd name="connsiteX6" fmla="*/ 959137 w 5115400"/>
              <a:gd name="connsiteY6" fmla="*/ 133208 h 754846"/>
              <a:gd name="connsiteX7" fmla="*/ 1012423 w 5115400"/>
              <a:gd name="connsiteY7" fmla="*/ 142088 h 754846"/>
              <a:gd name="connsiteX8" fmla="*/ 1225564 w 5115400"/>
              <a:gd name="connsiteY8" fmla="*/ 150969 h 754846"/>
              <a:gd name="connsiteX9" fmla="*/ 1385421 w 5115400"/>
              <a:gd name="connsiteY9" fmla="*/ 159849 h 754846"/>
              <a:gd name="connsiteX10" fmla="*/ 1456468 w 5115400"/>
              <a:gd name="connsiteY10" fmla="*/ 177610 h 754846"/>
              <a:gd name="connsiteX11" fmla="*/ 1509753 w 5115400"/>
              <a:gd name="connsiteY11" fmla="*/ 195372 h 754846"/>
              <a:gd name="connsiteX12" fmla="*/ 1616324 w 5115400"/>
              <a:gd name="connsiteY12" fmla="*/ 213133 h 754846"/>
              <a:gd name="connsiteX13" fmla="*/ 1696252 w 5115400"/>
              <a:gd name="connsiteY13" fmla="*/ 239774 h 754846"/>
              <a:gd name="connsiteX14" fmla="*/ 1802823 w 5115400"/>
              <a:gd name="connsiteY14" fmla="*/ 337460 h 754846"/>
              <a:gd name="connsiteX15" fmla="*/ 1829466 w 5115400"/>
              <a:gd name="connsiteY15" fmla="*/ 372982 h 754846"/>
              <a:gd name="connsiteX16" fmla="*/ 1900513 w 5115400"/>
              <a:gd name="connsiteY16" fmla="*/ 426266 h 754846"/>
              <a:gd name="connsiteX17" fmla="*/ 1998203 w 5115400"/>
              <a:gd name="connsiteY17" fmla="*/ 461788 h 754846"/>
              <a:gd name="connsiteX18" fmla="*/ 2051488 w 5115400"/>
              <a:gd name="connsiteY18" fmla="*/ 479549 h 754846"/>
              <a:gd name="connsiteX19" fmla="*/ 2175821 w 5115400"/>
              <a:gd name="connsiteY19" fmla="*/ 470668 h 754846"/>
              <a:gd name="connsiteX20" fmla="*/ 2202464 w 5115400"/>
              <a:gd name="connsiteY20" fmla="*/ 452907 h 754846"/>
              <a:gd name="connsiteX21" fmla="*/ 2264630 w 5115400"/>
              <a:gd name="connsiteY21" fmla="*/ 435146 h 754846"/>
              <a:gd name="connsiteX22" fmla="*/ 2424486 w 5115400"/>
              <a:gd name="connsiteY22" fmla="*/ 408505 h 754846"/>
              <a:gd name="connsiteX23" fmla="*/ 3294815 w 5115400"/>
              <a:gd name="connsiteY23" fmla="*/ 417385 h 754846"/>
              <a:gd name="connsiteX24" fmla="*/ 3552361 w 5115400"/>
              <a:gd name="connsiteY24" fmla="*/ 444027 h 754846"/>
              <a:gd name="connsiteX25" fmla="*/ 3650051 w 5115400"/>
              <a:gd name="connsiteY25" fmla="*/ 452907 h 754846"/>
              <a:gd name="connsiteX26" fmla="*/ 3738860 w 5115400"/>
              <a:gd name="connsiteY26" fmla="*/ 470668 h 754846"/>
              <a:gd name="connsiteX27" fmla="*/ 3827669 w 5115400"/>
              <a:gd name="connsiteY27" fmla="*/ 479549 h 754846"/>
              <a:gd name="connsiteX28" fmla="*/ 4014168 w 5115400"/>
              <a:gd name="connsiteY28" fmla="*/ 497310 h 754846"/>
              <a:gd name="connsiteX29" fmla="*/ 4502618 w 5115400"/>
              <a:gd name="connsiteY29" fmla="*/ 506191 h 754846"/>
              <a:gd name="connsiteX30" fmla="*/ 4618069 w 5115400"/>
              <a:gd name="connsiteY30" fmla="*/ 523952 h 754846"/>
              <a:gd name="connsiteX31" fmla="*/ 4733521 w 5115400"/>
              <a:gd name="connsiteY31" fmla="*/ 577235 h 754846"/>
              <a:gd name="connsiteX32" fmla="*/ 4822330 w 5115400"/>
              <a:gd name="connsiteY32" fmla="*/ 603877 h 754846"/>
              <a:gd name="connsiteX33" fmla="*/ 4902258 w 5115400"/>
              <a:gd name="connsiteY33" fmla="*/ 657160 h 754846"/>
              <a:gd name="connsiteX34" fmla="*/ 4991067 w 5115400"/>
              <a:gd name="connsiteY34" fmla="*/ 692682 h 754846"/>
              <a:gd name="connsiteX35" fmla="*/ 5044353 w 5115400"/>
              <a:gd name="connsiteY35" fmla="*/ 719324 h 754846"/>
              <a:gd name="connsiteX36" fmla="*/ 5115400 w 5115400"/>
              <a:gd name="connsiteY36" fmla="*/ 754846 h 754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115400" h="754846">
                <a:moveTo>
                  <a:pt x="0" y="0"/>
                </a:moveTo>
                <a:cubicBezTo>
                  <a:pt x="29603" y="2960"/>
                  <a:pt x="59069" y="8076"/>
                  <a:pt x="88809" y="8880"/>
                </a:cubicBezTo>
                <a:cubicBezTo>
                  <a:pt x="710740" y="25688"/>
                  <a:pt x="468319" y="-20008"/>
                  <a:pt x="701591" y="26641"/>
                </a:cubicBezTo>
                <a:cubicBezTo>
                  <a:pt x="798568" y="91289"/>
                  <a:pt x="649064" y="-4061"/>
                  <a:pt x="763757" y="53283"/>
                </a:cubicBezTo>
                <a:cubicBezTo>
                  <a:pt x="851131" y="96968"/>
                  <a:pt x="739127" y="69898"/>
                  <a:pt x="852566" y="88805"/>
                </a:cubicBezTo>
                <a:cubicBezTo>
                  <a:pt x="907289" y="125285"/>
                  <a:pt x="846794" y="89841"/>
                  <a:pt x="923614" y="115447"/>
                </a:cubicBezTo>
                <a:cubicBezTo>
                  <a:pt x="936173" y="119633"/>
                  <a:pt x="946457" y="129404"/>
                  <a:pt x="959137" y="133208"/>
                </a:cubicBezTo>
                <a:cubicBezTo>
                  <a:pt x="976385" y="138382"/>
                  <a:pt x="994456" y="140890"/>
                  <a:pt x="1012423" y="142088"/>
                </a:cubicBezTo>
                <a:cubicBezTo>
                  <a:pt x="1083374" y="146818"/>
                  <a:pt x="1154536" y="147587"/>
                  <a:pt x="1225564" y="150969"/>
                </a:cubicBezTo>
                <a:lnTo>
                  <a:pt x="1385421" y="159849"/>
                </a:lnTo>
                <a:cubicBezTo>
                  <a:pt x="1409103" y="165769"/>
                  <a:pt x="1432996" y="170904"/>
                  <a:pt x="1456468" y="177610"/>
                </a:cubicBezTo>
                <a:cubicBezTo>
                  <a:pt x="1474470" y="182753"/>
                  <a:pt x="1491476" y="191311"/>
                  <a:pt x="1509753" y="195372"/>
                </a:cubicBezTo>
                <a:cubicBezTo>
                  <a:pt x="1544909" y="203184"/>
                  <a:pt x="1580927" y="206497"/>
                  <a:pt x="1616324" y="213133"/>
                </a:cubicBezTo>
                <a:cubicBezTo>
                  <a:pt x="1643462" y="218221"/>
                  <a:pt x="1671666" y="227482"/>
                  <a:pt x="1696252" y="239774"/>
                </a:cubicBezTo>
                <a:cubicBezTo>
                  <a:pt x="1732735" y="258015"/>
                  <a:pt x="1791278" y="322068"/>
                  <a:pt x="1802823" y="337460"/>
                </a:cubicBezTo>
                <a:cubicBezTo>
                  <a:pt x="1811704" y="349301"/>
                  <a:pt x="1818514" y="363026"/>
                  <a:pt x="1829466" y="372982"/>
                </a:cubicBezTo>
                <a:cubicBezTo>
                  <a:pt x="1851371" y="392895"/>
                  <a:pt x="1872429" y="416905"/>
                  <a:pt x="1900513" y="426266"/>
                </a:cubicBezTo>
                <a:cubicBezTo>
                  <a:pt x="2055999" y="478093"/>
                  <a:pt x="1862270" y="412360"/>
                  <a:pt x="1998203" y="461788"/>
                </a:cubicBezTo>
                <a:cubicBezTo>
                  <a:pt x="2015798" y="468186"/>
                  <a:pt x="2033726" y="473629"/>
                  <a:pt x="2051488" y="479549"/>
                </a:cubicBezTo>
                <a:cubicBezTo>
                  <a:pt x="2092932" y="476589"/>
                  <a:pt x="2134903" y="477889"/>
                  <a:pt x="2175821" y="470668"/>
                </a:cubicBezTo>
                <a:cubicBezTo>
                  <a:pt x="2186332" y="468813"/>
                  <a:pt x="2192554" y="456871"/>
                  <a:pt x="2202464" y="452907"/>
                </a:cubicBezTo>
                <a:cubicBezTo>
                  <a:pt x="2222474" y="444903"/>
                  <a:pt x="2243497" y="439372"/>
                  <a:pt x="2264630" y="435146"/>
                </a:cubicBezTo>
                <a:cubicBezTo>
                  <a:pt x="2317601" y="424552"/>
                  <a:pt x="2424486" y="408505"/>
                  <a:pt x="2424486" y="408505"/>
                </a:cubicBezTo>
                <a:lnTo>
                  <a:pt x="3294815" y="417385"/>
                </a:lnTo>
                <a:cubicBezTo>
                  <a:pt x="3400754" y="419277"/>
                  <a:pt x="3445969" y="431752"/>
                  <a:pt x="3552361" y="444027"/>
                </a:cubicBezTo>
                <a:cubicBezTo>
                  <a:pt x="3584843" y="447775"/>
                  <a:pt x="3617488" y="449947"/>
                  <a:pt x="3650051" y="452907"/>
                </a:cubicBezTo>
                <a:cubicBezTo>
                  <a:pt x="3679654" y="458827"/>
                  <a:pt x="3709005" y="466190"/>
                  <a:pt x="3738860" y="470668"/>
                </a:cubicBezTo>
                <a:cubicBezTo>
                  <a:pt x="3768282" y="475081"/>
                  <a:pt x="3798082" y="476435"/>
                  <a:pt x="3827669" y="479549"/>
                </a:cubicBezTo>
                <a:cubicBezTo>
                  <a:pt x="3880873" y="485149"/>
                  <a:pt x="3963533" y="495798"/>
                  <a:pt x="4014168" y="497310"/>
                </a:cubicBezTo>
                <a:cubicBezTo>
                  <a:pt x="4176939" y="502169"/>
                  <a:pt x="4339801" y="503231"/>
                  <a:pt x="4502618" y="506191"/>
                </a:cubicBezTo>
                <a:cubicBezTo>
                  <a:pt x="4541102" y="512111"/>
                  <a:pt x="4580060" y="515506"/>
                  <a:pt x="4618069" y="523952"/>
                </a:cubicBezTo>
                <a:cubicBezTo>
                  <a:pt x="4653725" y="531875"/>
                  <a:pt x="4703577" y="567255"/>
                  <a:pt x="4733521" y="577235"/>
                </a:cubicBezTo>
                <a:cubicBezTo>
                  <a:pt x="4780610" y="592929"/>
                  <a:pt x="4751163" y="583543"/>
                  <a:pt x="4822330" y="603877"/>
                </a:cubicBezTo>
                <a:cubicBezTo>
                  <a:pt x="4848619" y="623592"/>
                  <a:pt x="4872036" y="643057"/>
                  <a:pt x="4902258" y="657160"/>
                </a:cubicBezTo>
                <a:cubicBezTo>
                  <a:pt x="4931150" y="670643"/>
                  <a:pt x="4962550" y="678424"/>
                  <a:pt x="4991067" y="692682"/>
                </a:cubicBezTo>
                <a:cubicBezTo>
                  <a:pt x="5008829" y="701563"/>
                  <a:pt x="5026022" y="711686"/>
                  <a:pt x="5044353" y="719324"/>
                </a:cubicBezTo>
                <a:cubicBezTo>
                  <a:pt x="5114328" y="748479"/>
                  <a:pt x="5080487" y="719935"/>
                  <a:pt x="5115400" y="754846"/>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9" name="Freeform 18"/>
          <p:cNvSpPr/>
          <p:nvPr/>
        </p:nvSpPr>
        <p:spPr>
          <a:xfrm>
            <a:off x="4221164" y="2195513"/>
            <a:ext cx="4084637" cy="836612"/>
          </a:xfrm>
          <a:custGeom>
            <a:avLst/>
            <a:gdLst>
              <a:gd name="connsiteX0" fmla="*/ 0 w 4085215"/>
              <a:gd name="connsiteY0" fmla="*/ 837253 h 837253"/>
              <a:gd name="connsiteX1" fmla="*/ 53285 w 4085215"/>
              <a:gd name="connsiteY1" fmla="*/ 792850 h 837253"/>
              <a:gd name="connsiteX2" fmla="*/ 79928 w 4085215"/>
              <a:gd name="connsiteY2" fmla="*/ 766209 h 837253"/>
              <a:gd name="connsiteX3" fmla="*/ 177618 w 4085215"/>
              <a:gd name="connsiteY3" fmla="*/ 704045 h 837253"/>
              <a:gd name="connsiteX4" fmla="*/ 319712 w 4085215"/>
              <a:gd name="connsiteY4" fmla="*/ 677403 h 837253"/>
              <a:gd name="connsiteX5" fmla="*/ 408521 w 4085215"/>
              <a:gd name="connsiteY5" fmla="*/ 668523 h 837253"/>
              <a:gd name="connsiteX6" fmla="*/ 488449 w 4085215"/>
              <a:gd name="connsiteY6" fmla="*/ 659642 h 837253"/>
              <a:gd name="connsiteX7" fmla="*/ 559496 w 4085215"/>
              <a:gd name="connsiteY7" fmla="*/ 641881 h 837253"/>
              <a:gd name="connsiteX8" fmla="*/ 648306 w 4085215"/>
              <a:gd name="connsiteY8" fmla="*/ 615240 h 837253"/>
              <a:gd name="connsiteX9" fmla="*/ 879209 w 4085215"/>
              <a:gd name="connsiteY9" fmla="*/ 606359 h 837253"/>
              <a:gd name="connsiteX10" fmla="*/ 1367659 w 4085215"/>
              <a:gd name="connsiteY10" fmla="*/ 615240 h 837253"/>
              <a:gd name="connsiteX11" fmla="*/ 1731776 w 4085215"/>
              <a:gd name="connsiteY11" fmla="*/ 650762 h 837253"/>
              <a:gd name="connsiteX12" fmla="*/ 1900513 w 4085215"/>
              <a:gd name="connsiteY12" fmla="*/ 659642 h 837253"/>
              <a:gd name="connsiteX13" fmla="*/ 1962679 w 4085215"/>
              <a:gd name="connsiteY13" fmla="*/ 668523 h 837253"/>
              <a:gd name="connsiteX14" fmla="*/ 2015965 w 4085215"/>
              <a:gd name="connsiteY14" fmla="*/ 677403 h 837253"/>
              <a:gd name="connsiteX15" fmla="*/ 2149178 w 4085215"/>
              <a:gd name="connsiteY15" fmla="*/ 686284 h 837253"/>
              <a:gd name="connsiteX16" fmla="*/ 2282392 w 4085215"/>
              <a:gd name="connsiteY16" fmla="*/ 677403 h 837253"/>
              <a:gd name="connsiteX17" fmla="*/ 2362320 w 4085215"/>
              <a:gd name="connsiteY17" fmla="*/ 650762 h 837253"/>
              <a:gd name="connsiteX18" fmla="*/ 2442248 w 4085215"/>
              <a:gd name="connsiteY18" fmla="*/ 641881 h 837253"/>
              <a:gd name="connsiteX19" fmla="*/ 2513295 w 4085215"/>
              <a:gd name="connsiteY19" fmla="*/ 624120 h 837253"/>
              <a:gd name="connsiteX20" fmla="*/ 2584342 w 4085215"/>
              <a:gd name="connsiteY20" fmla="*/ 597478 h 837253"/>
              <a:gd name="connsiteX21" fmla="*/ 2664271 w 4085215"/>
              <a:gd name="connsiteY21" fmla="*/ 570837 h 837253"/>
              <a:gd name="connsiteX22" fmla="*/ 2815246 w 4085215"/>
              <a:gd name="connsiteY22" fmla="*/ 473151 h 837253"/>
              <a:gd name="connsiteX23" fmla="*/ 2868531 w 4085215"/>
              <a:gd name="connsiteY23" fmla="*/ 446509 h 837253"/>
              <a:gd name="connsiteX24" fmla="*/ 2939579 w 4085215"/>
              <a:gd name="connsiteY24" fmla="*/ 419868 h 837253"/>
              <a:gd name="connsiteX25" fmla="*/ 3001745 w 4085215"/>
              <a:gd name="connsiteY25" fmla="*/ 375465 h 837253"/>
              <a:gd name="connsiteX26" fmla="*/ 3072792 w 4085215"/>
              <a:gd name="connsiteY26" fmla="*/ 339943 h 837253"/>
              <a:gd name="connsiteX27" fmla="*/ 3117197 w 4085215"/>
              <a:gd name="connsiteY27" fmla="*/ 313301 h 837253"/>
              <a:gd name="connsiteX28" fmla="*/ 3223767 w 4085215"/>
              <a:gd name="connsiteY28" fmla="*/ 268898 h 837253"/>
              <a:gd name="connsiteX29" fmla="*/ 3303696 w 4085215"/>
              <a:gd name="connsiteY29" fmla="*/ 233376 h 837253"/>
              <a:gd name="connsiteX30" fmla="*/ 3392505 w 4085215"/>
              <a:gd name="connsiteY30" fmla="*/ 197854 h 837253"/>
              <a:gd name="connsiteX31" fmla="*/ 3534599 w 4085215"/>
              <a:gd name="connsiteY31" fmla="*/ 144571 h 837253"/>
              <a:gd name="connsiteX32" fmla="*/ 3596765 w 4085215"/>
              <a:gd name="connsiteY32" fmla="*/ 100168 h 837253"/>
              <a:gd name="connsiteX33" fmla="*/ 3667813 w 4085215"/>
              <a:gd name="connsiteY33" fmla="*/ 46885 h 837253"/>
              <a:gd name="connsiteX34" fmla="*/ 3703336 w 4085215"/>
              <a:gd name="connsiteY34" fmla="*/ 38004 h 837253"/>
              <a:gd name="connsiteX35" fmla="*/ 3729979 w 4085215"/>
              <a:gd name="connsiteY35" fmla="*/ 29124 h 837253"/>
              <a:gd name="connsiteX36" fmla="*/ 4085215 w 4085215"/>
              <a:gd name="connsiteY36" fmla="*/ 2482 h 83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085215" h="837253">
                <a:moveTo>
                  <a:pt x="0" y="837253"/>
                </a:moveTo>
                <a:cubicBezTo>
                  <a:pt x="17762" y="822452"/>
                  <a:pt x="36004" y="808210"/>
                  <a:pt x="53285" y="792850"/>
                </a:cubicBezTo>
                <a:cubicBezTo>
                  <a:pt x="62672" y="784506"/>
                  <a:pt x="70476" y="774479"/>
                  <a:pt x="79928" y="766209"/>
                </a:cubicBezTo>
                <a:cubicBezTo>
                  <a:pt x="112669" y="737562"/>
                  <a:pt x="135844" y="718964"/>
                  <a:pt x="177618" y="704045"/>
                </a:cubicBezTo>
                <a:cubicBezTo>
                  <a:pt x="225292" y="687019"/>
                  <a:pt x="269932" y="682934"/>
                  <a:pt x="319712" y="677403"/>
                </a:cubicBezTo>
                <a:cubicBezTo>
                  <a:pt x="349281" y="674118"/>
                  <a:pt x="378934" y="671637"/>
                  <a:pt x="408521" y="668523"/>
                </a:cubicBezTo>
                <a:lnTo>
                  <a:pt x="488449" y="659642"/>
                </a:lnTo>
                <a:cubicBezTo>
                  <a:pt x="512131" y="653722"/>
                  <a:pt x="535975" y="648414"/>
                  <a:pt x="559496" y="641881"/>
                </a:cubicBezTo>
                <a:cubicBezTo>
                  <a:pt x="589275" y="633610"/>
                  <a:pt x="617588" y="618653"/>
                  <a:pt x="648306" y="615240"/>
                </a:cubicBezTo>
                <a:cubicBezTo>
                  <a:pt x="724860" y="606734"/>
                  <a:pt x="802241" y="609319"/>
                  <a:pt x="879209" y="606359"/>
                </a:cubicBezTo>
                <a:lnTo>
                  <a:pt x="1367659" y="615240"/>
                </a:lnTo>
                <a:cubicBezTo>
                  <a:pt x="1827793" y="632074"/>
                  <a:pt x="1434809" y="623767"/>
                  <a:pt x="1731776" y="650762"/>
                </a:cubicBezTo>
                <a:cubicBezTo>
                  <a:pt x="1787868" y="655861"/>
                  <a:pt x="1844267" y="656682"/>
                  <a:pt x="1900513" y="659642"/>
                </a:cubicBezTo>
                <a:lnTo>
                  <a:pt x="1962679" y="668523"/>
                </a:lnTo>
                <a:cubicBezTo>
                  <a:pt x="1980477" y="671261"/>
                  <a:pt x="1998039" y="675696"/>
                  <a:pt x="2015965" y="677403"/>
                </a:cubicBezTo>
                <a:cubicBezTo>
                  <a:pt x="2060267" y="681622"/>
                  <a:pt x="2104774" y="683324"/>
                  <a:pt x="2149178" y="686284"/>
                </a:cubicBezTo>
                <a:cubicBezTo>
                  <a:pt x="2193583" y="683324"/>
                  <a:pt x="2238494" y="684719"/>
                  <a:pt x="2282392" y="677403"/>
                </a:cubicBezTo>
                <a:cubicBezTo>
                  <a:pt x="2310094" y="672786"/>
                  <a:pt x="2334905" y="656854"/>
                  <a:pt x="2362320" y="650762"/>
                </a:cubicBezTo>
                <a:cubicBezTo>
                  <a:pt x="2388488" y="644947"/>
                  <a:pt x="2415605" y="644841"/>
                  <a:pt x="2442248" y="641881"/>
                </a:cubicBezTo>
                <a:cubicBezTo>
                  <a:pt x="2465930" y="635961"/>
                  <a:pt x="2489995" y="631401"/>
                  <a:pt x="2513295" y="624120"/>
                </a:cubicBezTo>
                <a:cubicBezTo>
                  <a:pt x="2537436" y="616576"/>
                  <a:pt x="2560491" y="605896"/>
                  <a:pt x="2584342" y="597478"/>
                </a:cubicBezTo>
                <a:cubicBezTo>
                  <a:pt x="2610825" y="588132"/>
                  <a:pt x="2637628" y="579717"/>
                  <a:pt x="2664271" y="570837"/>
                </a:cubicBezTo>
                <a:cubicBezTo>
                  <a:pt x="2695072" y="550303"/>
                  <a:pt x="2770672" y="497463"/>
                  <a:pt x="2815246" y="473151"/>
                </a:cubicBezTo>
                <a:cubicBezTo>
                  <a:pt x="2832679" y="463642"/>
                  <a:pt x="2850278" y="454331"/>
                  <a:pt x="2868531" y="446509"/>
                </a:cubicBezTo>
                <a:cubicBezTo>
                  <a:pt x="2891779" y="436546"/>
                  <a:pt x="2917262" y="431770"/>
                  <a:pt x="2939579" y="419868"/>
                </a:cubicBezTo>
                <a:cubicBezTo>
                  <a:pt x="2962048" y="407885"/>
                  <a:pt x="2979909" y="388566"/>
                  <a:pt x="3001745" y="375465"/>
                </a:cubicBezTo>
                <a:cubicBezTo>
                  <a:pt x="3024449" y="361843"/>
                  <a:pt x="3049479" y="352496"/>
                  <a:pt x="3072792" y="339943"/>
                </a:cubicBezTo>
                <a:cubicBezTo>
                  <a:pt x="3087990" y="331760"/>
                  <a:pt x="3101578" y="320651"/>
                  <a:pt x="3117197" y="313301"/>
                </a:cubicBezTo>
                <a:cubicBezTo>
                  <a:pt x="3152018" y="296915"/>
                  <a:pt x="3188395" y="284057"/>
                  <a:pt x="3223767" y="268898"/>
                </a:cubicBezTo>
                <a:cubicBezTo>
                  <a:pt x="3250565" y="257413"/>
                  <a:pt x="3276825" y="244690"/>
                  <a:pt x="3303696" y="233376"/>
                </a:cubicBezTo>
                <a:cubicBezTo>
                  <a:pt x="3333081" y="221004"/>
                  <a:pt x="3363370" y="210803"/>
                  <a:pt x="3392505" y="197854"/>
                </a:cubicBezTo>
                <a:cubicBezTo>
                  <a:pt x="3492127" y="153580"/>
                  <a:pt x="3444399" y="170341"/>
                  <a:pt x="3534599" y="144571"/>
                </a:cubicBezTo>
                <a:cubicBezTo>
                  <a:pt x="3603873" y="75300"/>
                  <a:pt x="3514940" y="158613"/>
                  <a:pt x="3596765" y="100168"/>
                </a:cubicBezTo>
                <a:cubicBezTo>
                  <a:pt x="3653606" y="59568"/>
                  <a:pt x="3587910" y="82396"/>
                  <a:pt x="3667813" y="46885"/>
                </a:cubicBezTo>
                <a:cubicBezTo>
                  <a:pt x="3678967" y="41928"/>
                  <a:pt x="3691600" y="41357"/>
                  <a:pt x="3703336" y="38004"/>
                </a:cubicBezTo>
                <a:cubicBezTo>
                  <a:pt x="3712337" y="35432"/>
                  <a:pt x="3720841" y="31155"/>
                  <a:pt x="3729979" y="29124"/>
                </a:cubicBezTo>
                <a:cubicBezTo>
                  <a:pt x="3915188" y="-12032"/>
                  <a:pt x="3851533" y="2482"/>
                  <a:pt x="4085215" y="2482"/>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1" name="Freeform 20"/>
          <p:cNvSpPr/>
          <p:nvPr/>
        </p:nvSpPr>
        <p:spPr>
          <a:xfrm>
            <a:off x="4318001" y="2278064"/>
            <a:ext cx="4378325" cy="852487"/>
          </a:xfrm>
          <a:custGeom>
            <a:avLst/>
            <a:gdLst>
              <a:gd name="connsiteX0" fmla="*/ 0 w 4378285"/>
              <a:gd name="connsiteY0" fmla="*/ 852532 h 852532"/>
              <a:gd name="connsiteX1" fmla="*/ 124332 w 4378285"/>
              <a:gd name="connsiteY1" fmla="*/ 790368 h 852532"/>
              <a:gd name="connsiteX2" fmla="*/ 177618 w 4378285"/>
              <a:gd name="connsiteY2" fmla="*/ 763727 h 852532"/>
              <a:gd name="connsiteX3" fmla="*/ 230903 w 4378285"/>
              <a:gd name="connsiteY3" fmla="*/ 745966 h 852532"/>
              <a:gd name="connsiteX4" fmla="*/ 284188 w 4378285"/>
              <a:gd name="connsiteY4" fmla="*/ 710443 h 852532"/>
              <a:gd name="connsiteX5" fmla="*/ 310831 w 4378285"/>
              <a:gd name="connsiteY5" fmla="*/ 701563 h 852532"/>
              <a:gd name="connsiteX6" fmla="*/ 346355 w 4378285"/>
              <a:gd name="connsiteY6" fmla="*/ 692682 h 852532"/>
              <a:gd name="connsiteX7" fmla="*/ 381878 w 4378285"/>
              <a:gd name="connsiteY7" fmla="*/ 674921 h 852532"/>
              <a:gd name="connsiteX8" fmla="*/ 452926 w 4378285"/>
              <a:gd name="connsiteY8" fmla="*/ 621638 h 852532"/>
              <a:gd name="connsiteX9" fmla="*/ 586139 w 4378285"/>
              <a:gd name="connsiteY9" fmla="*/ 586116 h 852532"/>
              <a:gd name="connsiteX10" fmla="*/ 648305 w 4378285"/>
              <a:gd name="connsiteY10" fmla="*/ 568355 h 852532"/>
              <a:gd name="connsiteX11" fmla="*/ 692710 w 4378285"/>
              <a:gd name="connsiteY11" fmla="*/ 550594 h 852532"/>
              <a:gd name="connsiteX12" fmla="*/ 719353 w 4378285"/>
              <a:gd name="connsiteY12" fmla="*/ 541713 h 852532"/>
              <a:gd name="connsiteX13" fmla="*/ 843685 w 4378285"/>
              <a:gd name="connsiteY13" fmla="*/ 550594 h 852532"/>
              <a:gd name="connsiteX14" fmla="*/ 950256 w 4378285"/>
              <a:gd name="connsiteY14" fmla="*/ 577235 h 852532"/>
              <a:gd name="connsiteX15" fmla="*/ 1012422 w 4378285"/>
              <a:gd name="connsiteY15" fmla="*/ 603877 h 852532"/>
              <a:gd name="connsiteX16" fmla="*/ 1074589 w 4378285"/>
              <a:gd name="connsiteY16" fmla="*/ 639399 h 852532"/>
              <a:gd name="connsiteX17" fmla="*/ 1198921 w 4378285"/>
              <a:gd name="connsiteY17" fmla="*/ 666041 h 852532"/>
              <a:gd name="connsiteX18" fmla="*/ 1278850 w 4378285"/>
              <a:gd name="connsiteY18" fmla="*/ 701563 h 852532"/>
              <a:gd name="connsiteX19" fmla="*/ 1349897 w 4378285"/>
              <a:gd name="connsiteY19" fmla="*/ 710443 h 852532"/>
              <a:gd name="connsiteX20" fmla="*/ 1491991 w 4378285"/>
              <a:gd name="connsiteY20" fmla="*/ 737085 h 852532"/>
              <a:gd name="connsiteX21" fmla="*/ 1571919 w 4378285"/>
              <a:gd name="connsiteY21" fmla="*/ 728205 h 852532"/>
              <a:gd name="connsiteX22" fmla="*/ 1616324 w 4378285"/>
              <a:gd name="connsiteY22" fmla="*/ 666041 h 852532"/>
              <a:gd name="connsiteX23" fmla="*/ 1642967 w 4378285"/>
              <a:gd name="connsiteY23" fmla="*/ 630519 h 852532"/>
              <a:gd name="connsiteX24" fmla="*/ 1669609 w 4378285"/>
              <a:gd name="connsiteY24" fmla="*/ 603877 h 852532"/>
              <a:gd name="connsiteX25" fmla="*/ 1705133 w 4378285"/>
              <a:gd name="connsiteY25" fmla="*/ 532833 h 852532"/>
              <a:gd name="connsiteX26" fmla="*/ 1714014 w 4378285"/>
              <a:gd name="connsiteY26" fmla="*/ 506191 h 852532"/>
              <a:gd name="connsiteX27" fmla="*/ 1776180 w 4378285"/>
              <a:gd name="connsiteY27" fmla="*/ 452908 h 852532"/>
              <a:gd name="connsiteX28" fmla="*/ 1838346 w 4378285"/>
              <a:gd name="connsiteY28" fmla="*/ 444027 h 852532"/>
              <a:gd name="connsiteX29" fmla="*/ 1891632 w 4378285"/>
              <a:gd name="connsiteY29" fmla="*/ 426266 h 852532"/>
              <a:gd name="connsiteX30" fmla="*/ 1989322 w 4378285"/>
              <a:gd name="connsiteY30" fmla="*/ 390744 h 852532"/>
              <a:gd name="connsiteX31" fmla="*/ 2033726 w 4378285"/>
              <a:gd name="connsiteY31" fmla="*/ 381863 h 852532"/>
              <a:gd name="connsiteX32" fmla="*/ 2078131 w 4378285"/>
              <a:gd name="connsiteY32" fmla="*/ 364102 h 852532"/>
              <a:gd name="connsiteX33" fmla="*/ 2362320 w 4378285"/>
              <a:gd name="connsiteY33" fmla="*/ 319700 h 852532"/>
              <a:gd name="connsiteX34" fmla="*/ 2539938 w 4378285"/>
              <a:gd name="connsiteY34" fmla="*/ 266416 h 852532"/>
              <a:gd name="connsiteX35" fmla="*/ 2637628 w 4378285"/>
              <a:gd name="connsiteY35" fmla="*/ 222014 h 852532"/>
              <a:gd name="connsiteX36" fmla="*/ 2690913 w 4378285"/>
              <a:gd name="connsiteY36" fmla="*/ 204252 h 852532"/>
              <a:gd name="connsiteX37" fmla="*/ 2753080 w 4378285"/>
              <a:gd name="connsiteY37" fmla="*/ 177611 h 852532"/>
              <a:gd name="connsiteX38" fmla="*/ 2868531 w 4378285"/>
              <a:gd name="connsiteY38" fmla="*/ 124328 h 852532"/>
              <a:gd name="connsiteX39" fmla="*/ 2904055 w 4378285"/>
              <a:gd name="connsiteY39" fmla="*/ 115447 h 852532"/>
              <a:gd name="connsiteX40" fmla="*/ 2948459 w 4378285"/>
              <a:gd name="connsiteY40" fmla="*/ 88805 h 852532"/>
              <a:gd name="connsiteX41" fmla="*/ 3046149 w 4378285"/>
              <a:gd name="connsiteY41" fmla="*/ 53283 h 852532"/>
              <a:gd name="connsiteX42" fmla="*/ 3117197 w 4378285"/>
              <a:gd name="connsiteY42" fmla="*/ 17761 h 852532"/>
              <a:gd name="connsiteX43" fmla="*/ 3179363 w 4378285"/>
              <a:gd name="connsiteY43" fmla="*/ 0 h 852532"/>
              <a:gd name="connsiteX44" fmla="*/ 3250410 w 4378285"/>
              <a:gd name="connsiteY44" fmla="*/ 17761 h 852532"/>
              <a:gd name="connsiteX45" fmla="*/ 3277053 w 4378285"/>
              <a:gd name="connsiteY45" fmla="*/ 26642 h 852532"/>
              <a:gd name="connsiteX46" fmla="*/ 3312576 w 4378285"/>
              <a:gd name="connsiteY46" fmla="*/ 53283 h 852532"/>
              <a:gd name="connsiteX47" fmla="*/ 3356981 w 4378285"/>
              <a:gd name="connsiteY47" fmla="*/ 62164 h 852532"/>
              <a:gd name="connsiteX48" fmla="*/ 3552361 w 4378285"/>
              <a:gd name="connsiteY48" fmla="*/ 115447 h 852532"/>
              <a:gd name="connsiteX49" fmla="*/ 3605646 w 4378285"/>
              <a:gd name="connsiteY49" fmla="*/ 133208 h 852532"/>
              <a:gd name="connsiteX50" fmla="*/ 3676693 w 4378285"/>
              <a:gd name="connsiteY50" fmla="*/ 150969 h 852532"/>
              <a:gd name="connsiteX51" fmla="*/ 3747741 w 4378285"/>
              <a:gd name="connsiteY51" fmla="*/ 177611 h 852532"/>
              <a:gd name="connsiteX52" fmla="*/ 3809907 w 4378285"/>
              <a:gd name="connsiteY52" fmla="*/ 195372 h 852532"/>
              <a:gd name="connsiteX53" fmla="*/ 4049691 w 4378285"/>
              <a:gd name="connsiteY53" fmla="*/ 213133 h 852532"/>
              <a:gd name="connsiteX54" fmla="*/ 4378285 w 4378285"/>
              <a:gd name="connsiteY54" fmla="*/ 204252 h 85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378285" h="852532">
                <a:moveTo>
                  <a:pt x="0" y="852532"/>
                </a:moveTo>
                <a:cubicBezTo>
                  <a:pt x="91614" y="791459"/>
                  <a:pt x="12819" y="838157"/>
                  <a:pt x="124332" y="790368"/>
                </a:cubicBezTo>
                <a:cubicBezTo>
                  <a:pt x="142585" y="782546"/>
                  <a:pt x="159287" y="771364"/>
                  <a:pt x="177618" y="763727"/>
                </a:cubicBezTo>
                <a:cubicBezTo>
                  <a:pt x="194900" y="756526"/>
                  <a:pt x="214157" y="754339"/>
                  <a:pt x="230903" y="745966"/>
                </a:cubicBezTo>
                <a:cubicBezTo>
                  <a:pt x="249996" y="736420"/>
                  <a:pt x="263936" y="717193"/>
                  <a:pt x="284188" y="710443"/>
                </a:cubicBezTo>
                <a:cubicBezTo>
                  <a:pt x="293069" y="707483"/>
                  <a:pt x="301830" y="704135"/>
                  <a:pt x="310831" y="701563"/>
                </a:cubicBezTo>
                <a:cubicBezTo>
                  <a:pt x="322567" y="698210"/>
                  <a:pt x="334926" y="696968"/>
                  <a:pt x="346355" y="692682"/>
                </a:cubicBezTo>
                <a:cubicBezTo>
                  <a:pt x="358751" y="688034"/>
                  <a:pt x="370863" y="682264"/>
                  <a:pt x="381878" y="674921"/>
                </a:cubicBezTo>
                <a:cubicBezTo>
                  <a:pt x="406509" y="658501"/>
                  <a:pt x="425717" y="633299"/>
                  <a:pt x="452926" y="621638"/>
                </a:cubicBezTo>
                <a:cubicBezTo>
                  <a:pt x="537029" y="585595"/>
                  <a:pt x="492721" y="597792"/>
                  <a:pt x="586139" y="586116"/>
                </a:cubicBezTo>
                <a:cubicBezTo>
                  <a:pt x="606861" y="580196"/>
                  <a:pt x="627860" y="575170"/>
                  <a:pt x="648305" y="568355"/>
                </a:cubicBezTo>
                <a:cubicBezTo>
                  <a:pt x="663429" y="563314"/>
                  <a:pt x="677783" y="556191"/>
                  <a:pt x="692710" y="550594"/>
                </a:cubicBezTo>
                <a:cubicBezTo>
                  <a:pt x="701475" y="547307"/>
                  <a:pt x="710472" y="544673"/>
                  <a:pt x="719353" y="541713"/>
                </a:cubicBezTo>
                <a:cubicBezTo>
                  <a:pt x="760797" y="544673"/>
                  <a:pt x="802484" y="545220"/>
                  <a:pt x="843685" y="550594"/>
                </a:cubicBezTo>
                <a:cubicBezTo>
                  <a:pt x="892456" y="556955"/>
                  <a:pt x="911542" y="564332"/>
                  <a:pt x="950256" y="577235"/>
                </a:cubicBezTo>
                <a:cubicBezTo>
                  <a:pt x="1017145" y="621825"/>
                  <a:pt x="932135" y="569469"/>
                  <a:pt x="1012422" y="603877"/>
                </a:cubicBezTo>
                <a:cubicBezTo>
                  <a:pt x="1055990" y="622549"/>
                  <a:pt x="1022189" y="624844"/>
                  <a:pt x="1074589" y="639399"/>
                </a:cubicBezTo>
                <a:cubicBezTo>
                  <a:pt x="1115428" y="650743"/>
                  <a:pt x="1198921" y="666041"/>
                  <a:pt x="1198921" y="666041"/>
                </a:cubicBezTo>
                <a:cubicBezTo>
                  <a:pt x="1225564" y="677882"/>
                  <a:pt x="1250879" y="693337"/>
                  <a:pt x="1278850" y="701563"/>
                </a:cubicBezTo>
                <a:cubicBezTo>
                  <a:pt x="1301747" y="708297"/>
                  <a:pt x="1326270" y="707068"/>
                  <a:pt x="1349897" y="710443"/>
                </a:cubicBezTo>
                <a:cubicBezTo>
                  <a:pt x="1398336" y="717363"/>
                  <a:pt x="1443575" y="727402"/>
                  <a:pt x="1491991" y="737085"/>
                </a:cubicBezTo>
                <a:cubicBezTo>
                  <a:pt x="1518634" y="734125"/>
                  <a:pt x="1547174" y="738515"/>
                  <a:pt x="1571919" y="728205"/>
                </a:cubicBezTo>
                <a:cubicBezTo>
                  <a:pt x="1577820" y="725746"/>
                  <a:pt x="1609926" y="674998"/>
                  <a:pt x="1616324" y="666041"/>
                </a:cubicBezTo>
                <a:cubicBezTo>
                  <a:pt x="1624927" y="653997"/>
                  <a:pt x="1633334" y="641757"/>
                  <a:pt x="1642967" y="630519"/>
                </a:cubicBezTo>
                <a:cubicBezTo>
                  <a:pt x="1651141" y="620983"/>
                  <a:pt x="1662866" y="614473"/>
                  <a:pt x="1669609" y="603877"/>
                </a:cubicBezTo>
                <a:cubicBezTo>
                  <a:pt x="1683824" y="581540"/>
                  <a:pt x="1696760" y="557951"/>
                  <a:pt x="1705133" y="532833"/>
                </a:cubicBezTo>
                <a:cubicBezTo>
                  <a:pt x="1708093" y="523952"/>
                  <a:pt x="1708821" y="513980"/>
                  <a:pt x="1714014" y="506191"/>
                </a:cubicBezTo>
                <a:cubicBezTo>
                  <a:pt x="1721648" y="494741"/>
                  <a:pt x="1765345" y="456848"/>
                  <a:pt x="1776180" y="452908"/>
                </a:cubicBezTo>
                <a:cubicBezTo>
                  <a:pt x="1795852" y="445755"/>
                  <a:pt x="1817624" y="446987"/>
                  <a:pt x="1838346" y="444027"/>
                </a:cubicBezTo>
                <a:cubicBezTo>
                  <a:pt x="1856108" y="438107"/>
                  <a:pt x="1874036" y="432664"/>
                  <a:pt x="1891632" y="426266"/>
                </a:cubicBezTo>
                <a:cubicBezTo>
                  <a:pt x="1939311" y="408929"/>
                  <a:pt x="1937482" y="404882"/>
                  <a:pt x="1989322" y="390744"/>
                </a:cubicBezTo>
                <a:cubicBezTo>
                  <a:pt x="2003885" y="386772"/>
                  <a:pt x="2019268" y="386200"/>
                  <a:pt x="2033726" y="381863"/>
                </a:cubicBezTo>
                <a:cubicBezTo>
                  <a:pt x="2048995" y="377282"/>
                  <a:pt x="2062499" y="367228"/>
                  <a:pt x="2078131" y="364102"/>
                </a:cubicBezTo>
                <a:cubicBezTo>
                  <a:pt x="2150969" y="349535"/>
                  <a:pt x="2273397" y="332402"/>
                  <a:pt x="2362320" y="319700"/>
                </a:cubicBezTo>
                <a:cubicBezTo>
                  <a:pt x="2420320" y="303129"/>
                  <a:pt x="2482394" y="287340"/>
                  <a:pt x="2539938" y="266416"/>
                </a:cubicBezTo>
                <a:cubicBezTo>
                  <a:pt x="2644866" y="228262"/>
                  <a:pt x="2517656" y="272000"/>
                  <a:pt x="2637628" y="222014"/>
                </a:cubicBezTo>
                <a:cubicBezTo>
                  <a:pt x="2654910" y="214813"/>
                  <a:pt x="2673438" y="210973"/>
                  <a:pt x="2690913" y="204252"/>
                </a:cubicBezTo>
                <a:cubicBezTo>
                  <a:pt x="2711955" y="196159"/>
                  <a:pt x="2732650" y="187144"/>
                  <a:pt x="2753080" y="177611"/>
                </a:cubicBezTo>
                <a:cubicBezTo>
                  <a:pt x="2802423" y="154585"/>
                  <a:pt x="2821195" y="140106"/>
                  <a:pt x="2868531" y="124328"/>
                </a:cubicBezTo>
                <a:cubicBezTo>
                  <a:pt x="2880110" y="120468"/>
                  <a:pt x="2892214" y="118407"/>
                  <a:pt x="2904055" y="115447"/>
                </a:cubicBezTo>
                <a:cubicBezTo>
                  <a:pt x="2918856" y="106566"/>
                  <a:pt x="2933020" y="96524"/>
                  <a:pt x="2948459" y="88805"/>
                </a:cubicBezTo>
                <a:cubicBezTo>
                  <a:pt x="2977876" y="74097"/>
                  <a:pt x="3015758" y="64334"/>
                  <a:pt x="3046149" y="53283"/>
                </a:cubicBezTo>
                <a:cubicBezTo>
                  <a:pt x="3158818" y="12314"/>
                  <a:pt x="3038220" y="57249"/>
                  <a:pt x="3117197" y="17761"/>
                </a:cubicBezTo>
                <a:cubicBezTo>
                  <a:pt x="3129943" y="11388"/>
                  <a:pt x="3167974" y="2847"/>
                  <a:pt x="3179363" y="0"/>
                </a:cubicBezTo>
                <a:cubicBezTo>
                  <a:pt x="3203045" y="5920"/>
                  <a:pt x="3226859" y="11338"/>
                  <a:pt x="3250410" y="17761"/>
                </a:cubicBezTo>
                <a:cubicBezTo>
                  <a:pt x="3259442" y="20224"/>
                  <a:pt x="3268925" y="21998"/>
                  <a:pt x="3277053" y="26642"/>
                </a:cubicBezTo>
                <a:cubicBezTo>
                  <a:pt x="3289904" y="33985"/>
                  <a:pt x="3299051" y="47272"/>
                  <a:pt x="3312576" y="53283"/>
                </a:cubicBezTo>
                <a:cubicBezTo>
                  <a:pt x="3326370" y="59413"/>
                  <a:pt x="3342523" y="57827"/>
                  <a:pt x="3356981" y="62164"/>
                </a:cubicBezTo>
                <a:cubicBezTo>
                  <a:pt x="3542521" y="117824"/>
                  <a:pt x="3429338" y="97872"/>
                  <a:pt x="3552361" y="115447"/>
                </a:cubicBezTo>
                <a:cubicBezTo>
                  <a:pt x="3570123" y="121367"/>
                  <a:pt x="3587644" y="128065"/>
                  <a:pt x="3605646" y="133208"/>
                </a:cubicBezTo>
                <a:cubicBezTo>
                  <a:pt x="3629118" y="139914"/>
                  <a:pt x="3654028" y="141903"/>
                  <a:pt x="3676693" y="150969"/>
                </a:cubicBezTo>
                <a:cubicBezTo>
                  <a:pt x="3706072" y="162720"/>
                  <a:pt x="3719902" y="169259"/>
                  <a:pt x="3747741" y="177611"/>
                </a:cubicBezTo>
                <a:cubicBezTo>
                  <a:pt x="3768383" y="183804"/>
                  <a:pt x="3788503" y="192854"/>
                  <a:pt x="3809907" y="195372"/>
                </a:cubicBezTo>
                <a:cubicBezTo>
                  <a:pt x="3889505" y="204736"/>
                  <a:pt x="4049691" y="213133"/>
                  <a:pt x="4049691" y="213133"/>
                </a:cubicBezTo>
                <a:cubicBezTo>
                  <a:pt x="4159220" y="210090"/>
                  <a:pt x="4268714" y="204252"/>
                  <a:pt x="4378285" y="204252"/>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2" name="Freeform 21"/>
          <p:cNvSpPr/>
          <p:nvPr/>
        </p:nvSpPr>
        <p:spPr>
          <a:xfrm>
            <a:off x="4416425" y="2695575"/>
            <a:ext cx="4706938" cy="666750"/>
          </a:xfrm>
          <a:custGeom>
            <a:avLst/>
            <a:gdLst>
              <a:gd name="connsiteX0" fmla="*/ 0 w 4707752"/>
              <a:gd name="connsiteY0" fmla="*/ 577236 h 666568"/>
              <a:gd name="connsiteX1" fmla="*/ 115452 w 4707752"/>
              <a:gd name="connsiteY1" fmla="*/ 541714 h 666568"/>
              <a:gd name="connsiteX2" fmla="*/ 204261 w 4707752"/>
              <a:gd name="connsiteY2" fmla="*/ 532833 h 666568"/>
              <a:gd name="connsiteX3" fmla="*/ 781520 w 4707752"/>
              <a:gd name="connsiteY3" fmla="*/ 559475 h 666568"/>
              <a:gd name="connsiteX4" fmla="*/ 923614 w 4707752"/>
              <a:gd name="connsiteY4" fmla="*/ 586116 h 666568"/>
              <a:gd name="connsiteX5" fmla="*/ 968019 w 4707752"/>
              <a:gd name="connsiteY5" fmla="*/ 594997 h 666568"/>
              <a:gd name="connsiteX6" fmla="*/ 1074590 w 4707752"/>
              <a:gd name="connsiteY6" fmla="*/ 621639 h 666568"/>
              <a:gd name="connsiteX7" fmla="*/ 1154518 w 4707752"/>
              <a:gd name="connsiteY7" fmla="*/ 639400 h 666568"/>
              <a:gd name="connsiteX8" fmla="*/ 1296612 w 4707752"/>
              <a:gd name="connsiteY8" fmla="*/ 648280 h 666568"/>
              <a:gd name="connsiteX9" fmla="*/ 1456469 w 4707752"/>
              <a:gd name="connsiteY9" fmla="*/ 666041 h 666568"/>
              <a:gd name="connsiteX10" fmla="*/ 1571920 w 4707752"/>
              <a:gd name="connsiteY10" fmla="*/ 639400 h 666568"/>
              <a:gd name="connsiteX11" fmla="*/ 1607444 w 4707752"/>
              <a:gd name="connsiteY11" fmla="*/ 621639 h 666568"/>
              <a:gd name="connsiteX12" fmla="*/ 1731777 w 4707752"/>
              <a:gd name="connsiteY12" fmla="*/ 577236 h 666568"/>
              <a:gd name="connsiteX13" fmla="*/ 1811705 w 4707752"/>
              <a:gd name="connsiteY13" fmla="*/ 550594 h 666568"/>
              <a:gd name="connsiteX14" fmla="*/ 1847228 w 4707752"/>
              <a:gd name="connsiteY14" fmla="*/ 532833 h 666568"/>
              <a:gd name="connsiteX15" fmla="*/ 1891633 w 4707752"/>
              <a:gd name="connsiteY15" fmla="*/ 515072 h 666568"/>
              <a:gd name="connsiteX16" fmla="*/ 1936037 w 4707752"/>
              <a:gd name="connsiteY16" fmla="*/ 488430 h 666568"/>
              <a:gd name="connsiteX17" fmla="*/ 2007085 w 4707752"/>
              <a:gd name="connsiteY17" fmla="*/ 435147 h 666568"/>
              <a:gd name="connsiteX18" fmla="*/ 2042608 w 4707752"/>
              <a:gd name="connsiteY18" fmla="*/ 417386 h 666568"/>
              <a:gd name="connsiteX19" fmla="*/ 2122536 w 4707752"/>
              <a:gd name="connsiteY19" fmla="*/ 408506 h 666568"/>
              <a:gd name="connsiteX20" fmla="*/ 2175822 w 4707752"/>
              <a:gd name="connsiteY20" fmla="*/ 381864 h 666568"/>
              <a:gd name="connsiteX21" fmla="*/ 2264631 w 4707752"/>
              <a:gd name="connsiteY21" fmla="*/ 346342 h 666568"/>
              <a:gd name="connsiteX22" fmla="*/ 2353440 w 4707752"/>
              <a:gd name="connsiteY22" fmla="*/ 310820 h 666568"/>
              <a:gd name="connsiteX23" fmla="*/ 2406725 w 4707752"/>
              <a:gd name="connsiteY23" fmla="*/ 293058 h 666568"/>
              <a:gd name="connsiteX24" fmla="*/ 2486653 w 4707752"/>
              <a:gd name="connsiteY24" fmla="*/ 248656 h 666568"/>
              <a:gd name="connsiteX25" fmla="*/ 2522177 w 4707752"/>
              <a:gd name="connsiteY25" fmla="*/ 239775 h 666568"/>
              <a:gd name="connsiteX26" fmla="*/ 2593224 w 4707752"/>
              <a:gd name="connsiteY26" fmla="*/ 213134 h 666568"/>
              <a:gd name="connsiteX27" fmla="*/ 2699795 w 4707752"/>
              <a:gd name="connsiteY27" fmla="*/ 186492 h 666568"/>
              <a:gd name="connsiteX28" fmla="*/ 2797485 w 4707752"/>
              <a:gd name="connsiteY28" fmla="*/ 168731 h 666568"/>
              <a:gd name="connsiteX29" fmla="*/ 2904056 w 4707752"/>
              <a:gd name="connsiteY29" fmla="*/ 159850 h 666568"/>
              <a:gd name="connsiteX30" fmla="*/ 2939579 w 4707752"/>
              <a:gd name="connsiteY30" fmla="*/ 150970 h 666568"/>
              <a:gd name="connsiteX31" fmla="*/ 3001746 w 4707752"/>
              <a:gd name="connsiteY31" fmla="*/ 142089 h 666568"/>
              <a:gd name="connsiteX32" fmla="*/ 3046150 w 4707752"/>
              <a:gd name="connsiteY32" fmla="*/ 124328 h 666568"/>
              <a:gd name="connsiteX33" fmla="*/ 3072793 w 4707752"/>
              <a:gd name="connsiteY33" fmla="*/ 115448 h 666568"/>
              <a:gd name="connsiteX34" fmla="*/ 3134959 w 4707752"/>
              <a:gd name="connsiteY34" fmla="*/ 79925 h 666568"/>
              <a:gd name="connsiteX35" fmla="*/ 3161602 w 4707752"/>
              <a:gd name="connsiteY35" fmla="*/ 62164 h 666568"/>
              <a:gd name="connsiteX36" fmla="*/ 3206007 w 4707752"/>
              <a:gd name="connsiteY36" fmla="*/ 44403 h 666568"/>
              <a:gd name="connsiteX37" fmla="*/ 3241530 w 4707752"/>
              <a:gd name="connsiteY37" fmla="*/ 26642 h 666568"/>
              <a:gd name="connsiteX38" fmla="*/ 3330339 w 4707752"/>
              <a:gd name="connsiteY38" fmla="*/ 0 h 666568"/>
              <a:gd name="connsiteX39" fmla="*/ 3605647 w 4707752"/>
              <a:gd name="connsiteY39" fmla="*/ 8881 h 666568"/>
              <a:gd name="connsiteX40" fmla="*/ 3667813 w 4707752"/>
              <a:gd name="connsiteY40" fmla="*/ 35523 h 666568"/>
              <a:gd name="connsiteX41" fmla="*/ 3729980 w 4707752"/>
              <a:gd name="connsiteY41" fmla="*/ 62164 h 666568"/>
              <a:gd name="connsiteX42" fmla="*/ 3765503 w 4707752"/>
              <a:gd name="connsiteY42" fmla="*/ 79925 h 666568"/>
              <a:gd name="connsiteX43" fmla="*/ 3854312 w 4707752"/>
              <a:gd name="connsiteY43" fmla="*/ 115448 h 666568"/>
              <a:gd name="connsiteX44" fmla="*/ 3934241 w 4707752"/>
              <a:gd name="connsiteY44" fmla="*/ 150970 h 666568"/>
              <a:gd name="connsiteX45" fmla="*/ 3996407 w 4707752"/>
              <a:gd name="connsiteY45" fmla="*/ 168731 h 666568"/>
              <a:gd name="connsiteX46" fmla="*/ 4067454 w 4707752"/>
              <a:gd name="connsiteY46" fmla="*/ 204253 h 666568"/>
              <a:gd name="connsiteX47" fmla="*/ 4138501 w 4707752"/>
              <a:gd name="connsiteY47" fmla="*/ 222014 h 666568"/>
              <a:gd name="connsiteX48" fmla="*/ 4333881 w 4707752"/>
              <a:gd name="connsiteY48" fmla="*/ 266417 h 666568"/>
              <a:gd name="connsiteX49" fmla="*/ 4440452 w 4707752"/>
              <a:gd name="connsiteY49" fmla="*/ 284178 h 666568"/>
              <a:gd name="connsiteX50" fmla="*/ 4618070 w 4707752"/>
              <a:gd name="connsiteY50" fmla="*/ 275297 h 666568"/>
              <a:gd name="connsiteX51" fmla="*/ 4697998 w 4707752"/>
              <a:gd name="connsiteY51" fmla="*/ 257536 h 666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707752" h="666568">
                <a:moveTo>
                  <a:pt x="0" y="577236"/>
                </a:moveTo>
                <a:cubicBezTo>
                  <a:pt x="10276" y="573811"/>
                  <a:pt x="87987" y="545637"/>
                  <a:pt x="115452" y="541714"/>
                </a:cubicBezTo>
                <a:cubicBezTo>
                  <a:pt x="144904" y="537507"/>
                  <a:pt x="174658" y="535793"/>
                  <a:pt x="204261" y="532833"/>
                </a:cubicBezTo>
                <a:cubicBezTo>
                  <a:pt x="396681" y="541714"/>
                  <a:pt x="592194" y="523979"/>
                  <a:pt x="781520" y="559475"/>
                </a:cubicBezTo>
                <a:lnTo>
                  <a:pt x="923614" y="586116"/>
                </a:lnTo>
                <a:cubicBezTo>
                  <a:pt x="938442" y="588940"/>
                  <a:pt x="953699" y="590224"/>
                  <a:pt x="968019" y="594997"/>
                </a:cubicBezTo>
                <a:cubicBezTo>
                  <a:pt x="1057034" y="624667"/>
                  <a:pt x="984902" y="603702"/>
                  <a:pt x="1074590" y="621639"/>
                </a:cubicBezTo>
                <a:cubicBezTo>
                  <a:pt x="1103110" y="627343"/>
                  <a:pt x="1124917" y="636581"/>
                  <a:pt x="1154518" y="639400"/>
                </a:cubicBezTo>
                <a:cubicBezTo>
                  <a:pt x="1201761" y="643899"/>
                  <a:pt x="1249247" y="645320"/>
                  <a:pt x="1296612" y="648280"/>
                </a:cubicBezTo>
                <a:cubicBezTo>
                  <a:pt x="1353629" y="659683"/>
                  <a:pt x="1390497" y="668909"/>
                  <a:pt x="1456469" y="666041"/>
                </a:cubicBezTo>
                <a:cubicBezTo>
                  <a:pt x="1470535" y="665429"/>
                  <a:pt x="1542660" y="651939"/>
                  <a:pt x="1571920" y="639400"/>
                </a:cubicBezTo>
                <a:cubicBezTo>
                  <a:pt x="1584089" y="634185"/>
                  <a:pt x="1595276" y="626854"/>
                  <a:pt x="1607444" y="621639"/>
                </a:cubicBezTo>
                <a:cubicBezTo>
                  <a:pt x="1691568" y="585587"/>
                  <a:pt x="1671453" y="592315"/>
                  <a:pt x="1731777" y="577236"/>
                </a:cubicBezTo>
                <a:cubicBezTo>
                  <a:pt x="1821064" y="532594"/>
                  <a:pt x="1708411" y="585025"/>
                  <a:pt x="1811705" y="550594"/>
                </a:cubicBezTo>
                <a:cubicBezTo>
                  <a:pt x="1824264" y="546408"/>
                  <a:pt x="1835130" y="538209"/>
                  <a:pt x="1847228" y="532833"/>
                </a:cubicBezTo>
                <a:cubicBezTo>
                  <a:pt x="1861796" y="526359"/>
                  <a:pt x="1877374" y="522201"/>
                  <a:pt x="1891633" y="515072"/>
                </a:cubicBezTo>
                <a:cubicBezTo>
                  <a:pt x="1907072" y="507353"/>
                  <a:pt x="1921845" y="498255"/>
                  <a:pt x="1936037" y="488430"/>
                </a:cubicBezTo>
                <a:cubicBezTo>
                  <a:pt x="1960376" y="471580"/>
                  <a:pt x="1980607" y="448385"/>
                  <a:pt x="2007085" y="435147"/>
                </a:cubicBezTo>
                <a:cubicBezTo>
                  <a:pt x="2018926" y="429227"/>
                  <a:pt x="2029708" y="420363"/>
                  <a:pt x="2042608" y="417386"/>
                </a:cubicBezTo>
                <a:cubicBezTo>
                  <a:pt x="2068728" y="411359"/>
                  <a:pt x="2095893" y="411466"/>
                  <a:pt x="2122536" y="408506"/>
                </a:cubicBezTo>
                <a:cubicBezTo>
                  <a:pt x="2207629" y="380142"/>
                  <a:pt x="2086293" y="423183"/>
                  <a:pt x="2175822" y="381864"/>
                </a:cubicBezTo>
                <a:cubicBezTo>
                  <a:pt x="2204771" y="368504"/>
                  <a:pt x="2235028" y="358183"/>
                  <a:pt x="2264631" y="346342"/>
                </a:cubicBezTo>
                <a:cubicBezTo>
                  <a:pt x="2264639" y="346339"/>
                  <a:pt x="2353432" y="310823"/>
                  <a:pt x="2353440" y="310820"/>
                </a:cubicBezTo>
                <a:cubicBezTo>
                  <a:pt x="2371202" y="304899"/>
                  <a:pt x="2389681" y="300805"/>
                  <a:pt x="2406725" y="293058"/>
                </a:cubicBezTo>
                <a:cubicBezTo>
                  <a:pt x="2460005" y="268841"/>
                  <a:pt x="2437591" y="267054"/>
                  <a:pt x="2486653" y="248656"/>
                </a:cubicBezTo>
                <a:cubicBezTo>
                  <a:pt x="2498082" y="244370"/>
                  <a:pt x="2510748" y="244061"/>
                  <a:pt x="2522177" y="239775"/>
                </a:cubicBezTo>
                <a:cubicBezTo>
                  <a:pt x="2615051" y="204949"/>
                  <a:pt x="2502049" y="235926"/>
                  <a:pt x="2593224" y="213134"/>
                </a:cubicBezTo>
                <a:cubicBezTo>
                  <a:pt x="2653987" y="182753"/>
                  <a:pt x="2608595" y="200522"/>
                  <a:pt x="2699795" y="186492"/>
                </a:cubicBezTo>
                <a:cubicBezTo>
                  <a:pt x="2754613" y="178059"/>
                  <a:pt x="2737951" y="175346"/>
                  <a:pt x="2797485" y="168731"/>
                </a:cubicBezTo>
                <a:cubicBezTo>
                  <a:pt x="2832914" y="164795"/>
                  <a:pt x="2868532" y="162810"/>
                  <a:pt x="2904056" y="159850"/>
                </a:cubicBezTo>
                <a:cubicBezTo>
                  <a:pt x="2915897" y="156890"/>
                  <a:pt x="2927570" y="153153"/>
                  <a:pt x="2939579" y="150970"/>
                </a:cubicBezTo>
                <a:cubicBezTo>
                  <a:pt x="2960174" y="147226"/>
                  <a:pt x="2981438" y="147166"/>
                  <a:pt x="3001746" y="142089"/>
                </a:cubicBezTo>
                <a:cubicBezTo>
                  <a:pt x="3017212" y="138223"/>
                  <a:pt x="3031223" y="129925"/>
                  <a:pt x="3046150" y="124328"/>
                </a:cubicBezTo>
                <a:cubicBezTo>
                  <a:pt x="3054915" y="121041"/>
                  <a:pt x="3063912" y="118408"/>
                  <a:pt x="3072793" y="115448"/>
                </a:cubicBezTo>
                <a:cubicBezTo>
                  <a:pt x="3137694" y="72180"/>
                  <a:pt x="3056099" y="124986"/>
                  <a:pt x="3134959" y="79925"/>
                </a:cubicBezTo>
                <a:cubicBezTo>
                  <a:pt x="3144226" y="74630"/>
                  <a:pt x="3152055" y="66937"/>
                  <a:pt x="3161602" y="62164"/>
                </a:cubicBezTo>
                <a:cubicBezTo>
                  <a:pt x="3175861" y="55035"/>
                  <a:pt x="3191439" y="50877"/>
                  <a:pt x="3206007" y="44403"/>
                </a:cubicBezTo>
                <a:cubicBezTo>
                  <a:pt x="3218105" y="39027"/>
                  <a:pt x="3229238" y="31558"/>
                  <a:pt x="3241530" y="26642"/>
                </a:cubicBezTo>
                <a:cubicBezTo>
                  <a:pt x="3277561" y="12230"/>
                  <a:pt x="3295449" y="8723"/>
                  <a:pt x="3330339" y="0"/>
                </a:cubicBezTo>
                <a:cubicBezTo>
                  <a:pt x="3422108" y="2960"/>
                  <a:pt x="3513979" y="3643"/>
                  <a:pt x="3605647" y="8881"/>
                </a:cubicBezTo>
                <a:cubicBezTo>
                  <a:pt x="3642114" y="10965"/>
                  <a:pt x="3639244" y="19199"/>
                  <a:pt x="3667813" y="35523"/>
                </a:cubicBezTo>
                <a:cubicBezTo>
                  <a:pt x="3726725" y="69186"/>
                  <a:pt x="3680160" y="40814"/>
                  <a:pt x="3729980" y="62164"/>
                </a:cubicBezTo>
                <a:cubicBezTo>
                  <a:pt x="3742148" y="67379"/>
                  <a:pt x="3753335" y="74710"/>
                  <a:pt x="3765503" y="79925"/>
                </a:cubicBezTo>
                <a:cubicBezTo>
                  <a:pt x="3794809" y="92484"/>
                  <a:pt x="3825794" y="101190"/>
                  <a:pt x="3854312" y="115448"/>
                </a:cubicBezTo>
                <a:cubicBezTo>
                  <a:pt x="3885262" y="130922"/>
                  <a:pt x="3900222" y="139631"/>
                  <a:pt x="3934241" y="150970"/>
                </a:cubicBezTo>
                <a:cubicBezTo>
                  <a:pt x="3954686" y="157785"/>
                  <a:pt x="3976397" y="160727"/>
                  <a:pt x="3996407" y="168731"/>
                </a:cubicBezTo>
                <a:cubicBezTo>
                  <a:pt x="4020991" y="178564"/>
                  <a:pt x="4042662" y="194956"/>
                  <a:pt x="4067454" y="204253"/>
                </a:cubicBezTo>
                <a:cubicBezTo>
                  <a:pt x="4090311" y="212824"/>
                  <a:pt x="4114950" y="215591"/>
                  <a:pt x="4138501" y="222014"/>
                </a:cubicBezTo>
                <a:cubicBezTo>
                  <a:pt x="4343232" y="277847"/>
                  <a:pt x="4188253" y="244573"/>
                  <a:pt x="4333881" y="266417"/>
                </a:cubicBezTo>
                <a:cubicBezTo>
                  <a:pt x="4369496" y="271759"/>
                  <a:pt x="4440452" y="284178"/>
                  <a:pt x="4440452" y="284178"/>
                </a:cubicBezTo>
                <a:cubicBezTo>
                  <a:pt x="4499658" y="281218"/>
                  <a:pt x="4559127" y="281612"/>
                  <a:pt x="4618070" y="275297"/>
                </a:cubicBezTo>
                <a:cubicBezTo>
                  <a:pt x="4790545" y="256818"/>
                  <a:pt x="4652754" y="257536"/>
                  <a:pt x="4697998" y="257536"/>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3" name="Freeform 22"/>
          <p:cNvSpPr/>
          <p:nvPr/>
        </p:nvSpPr>
        <p:spPr>
          <a:xfrm>
            <a:off x="4468814" y="2659063"/>
            <a:ext cx="4929187" cy="825500"/>
          </a:xfrm>
          <a:custGeom>
            <a:avLst/>
            <a:gdLst>
              <a:gd name="connsiteX0" fmla="*/ 0 w 4928901"/>
              <a:gd name="connsiteY0" fmla="*/ 817010 h 825891"/>
              <a:gd name="connsiteX1" fmla="*/ 71047 w 4928901"/>
              <a:gd name="connsiteY1" fmla="*/ 790369 h 825891"/>
              <a:gd name="connsiteX2" fmla="*/ 204261 w 4928901"/>
              <a:gd name="connsiteY2" fmla="*/ 772608 h 825891"/>
              <a:gd name="connsiteX3" fmla="*/ 612782 w 4928901"/>
              <a:gd name="connsiteY3" fmla="*/ 754847 h 825891"/>
              <a:gd name="connsiteX4" fmla="*/ 1438706 w 4928901"/>
              <a:gd name="connsiteY4" fmla="*/ 763727 h 825891"/>
              <a:gd name="connsiteX5" fmla="*/ 1491992 w 4928901"/>
              <a:gd name="connsiteY5" fmla="*/ 772608 h 825891"/>
              <a:gd name="connsiteX6" fmla="*/ 1651848 w 4928901"/>
              <a:gd name="connsiteY6" fmla="*/ 781488 h 825891"/>
              <a:gd name="connsiteX7" fmla="*/ 1740657 w 4928901"/>
              <a:gd name="connsiteY7" fmla="*/ 799249 h 825891"/>
              <a:gd name="connsiteX8" fmla="*/ 1785061 w 4928901"/>
              <a:gd name="connsiteY8" fmla="*/ 808130 h 825891"/>
              <a:gd name="connsiteX9" fmla="*/ 1847228 w 4928901"/>
              <a:gd name="connsiteY9" fmla="*/ 825891 h 825891"/>
              <a:gd name="connsiteX10" fmla="*/ 2015965 w 4928901"/>
              <a:gd name="connsiteY10" fmla="*/ 817010 h 825891"/>
              <a:gd name="connsiteX11" fmla="*/ 2042608 w 4928901"/>
              <a:gd name="connsiteY11" fmla="*/ 799249 h 825891"/>
              <a:gd name="connsiteX12" fmla="*/ 2069250 w 4928901"/>
              <a:gd name="connsiteY12" fmla="*/ 790369 h 825891"/>
              <a:gd name="connsiteX13" fmla="*/ 2122536 w 4928901"/>
              <a:gd name="connsiteY13" fmla="*/ 745966 h 825891"/>
              <a:gd name="connsiteX14" fmla="*/ 2166940 w 4928901"/>
              <a:gd name="connsiteY14" fmla="*/ 728205 h 825891"/>
              <a:gd name="connsiteX15" fmla="*/ 2193583 w 4928901"/>
              <a:gd name="connsiteY15" fmla="*/ 710444 h 825891"/>
              <a:gd name="connsiteX16" fmla="*/ 2264630 w 4928901"/>
              <a:gd name="connsiteY16" fmla="*/ 701563 h 825891"/>
              <a:gd name="connsiteX17" fmla="*/ 2362320 w 4928901"/>
              <a:gd name="connsiteY17" fmla="*/ 674922 h 825891"/>
              <a:gd name="connsiteX18" fmla="*/ 2477772 w 4928901"/>
              <a:gd name="connsiteY18" fmla="*/ 621638 h 825891"/>
              <a:gd name="connsiteX19" fmla="*/ 2522176 w 4928901"/>
              <a:gd name="connsiteY19" fmla="*/ 603877 h 825891"/>
              <a:gd name="connsiteX20" fmla="*/ 2610985 w 4928901"/>
              <a:gd name="connsiteY20" fmla="*/ 586116 h 825891"/>
              <a:gd name="connsiteX21" fmla="*/ 2859651 w 4928901"/>
              <a:gd name="connsiteY21" fmla="*/ 594997 h 825891"/>
              <a:gd name="connsiteX22" fmla="*/ 2930698 w 4928901"/>
              <a:gd name="connsiteY22" fmla="*/ 612758 h 825891"/>
              <a:gd name="connsiteX23" fmla="*/ 3019507 w 4928901"/>
              <a:gd name="connsiteY23" fmla="*/ 621638 h 825891"/>
              <a:gd name="connsiteX24" fmla="*/ 3117197 w 4928901"/>
              <a:gd name="connsiteY24" fmla="*/ 639399 h 825891"/>
              <a:gd name="connsiteX25" fmla="*/ 3463552 w 4928901"/>
              <a:gd name="connsiteY25" fmla="*/ 621638 h 825891"/>
              <a:gd name="connsiteX26" fmla="*/ 3507957 w 4928901"/>
              <a:gd name="connsiteY26" fmla="*/ 612758 h 825891"/>
              <a:gd name="connsiteX27" fmla="*/ 3552361 w 4928901"/>
              <a:gd name="connsiteY27" fmla="*/ 594997 h 825891"/>
              <a:gd name="connsiteX28" fmla="*/ 3783265 w 4928901"/>
              <a:gd name="connsiteY28" fmla="*/ 523952 h 825891"/>
              <a:gd name="connsiteX29" fmla="*/ 3845431 w 4928901"/>
              <a:gd name="connsiteY29" fmla="*/ 515072 h 825891"/>
              <a:gd name="connsiteX30" fmla="*/ 3925359 w 4928901"/>
              <a:gd name="connsiteY30" fmla="*/ 470669 h 825891"/>
              <a:gd name="connsiteX31" fmla="*/ 3969764 w 4928901"/>
              <a:gd name="connsiteY31" fmla="*/ 452908 h 825891"/>
              <a:gd name="connsiteX32" fmla="*/ 4040811 w 4928901"/>
              <a:gd name="connsiteY32" fmla="*/ 390744 h 825891"/>
              <a:gd name="connsiteX33" fmla="*/ 4067454 w 4928901"/>
              <a:gd name="connsiteY33" fmla="*/ 364103 h 825891"/>
              <a:gd name="connsiteX34" fmla="*/ 4102977 w 4928901"/>
              <a:gd name="connsiteY34" fmla="*/ 337461 h 825891"/>
              <a:gd name="connsiteX35" fmla="*/ 4156263 w 4928901"/>
              <a:gd name="connsiteY35" fmla="*/ 284178 h 825891"/>
              <a:gd name="connsiteX36" fmla="*/ 4200667 w 4928901"/>
              <a:gd name="connsiteY36" fmla="*/ 239775 h 825891"/>
              <a:gd name="connsiteX37" fmla="*/ 4253953 w 4928901"/>
              <a:gd name="connsiteY37" fmla="*/ 177611 h 825891"/>
              <a:gd name="connsiteX38" fmla="*/ 4333881 w 4928901"/>
              <a:gd name="connsiteY38" fmla="*/ 133208 h 825891"/>
              <a:gd name="connsiteX39" fmla="*/ 4360523 w 4928901"/>
              <a:gd name="connsiteY39" fmla="*/ 115447 h 825891"/>
              <a:gd name="connsiteX40" fmla="*/ 4422690 w 4928901"/>
              <a:gd name="connsiteY40" fmla="*/ 97686 h 825891"/>
              <a:gd name="connsiteX41" fmla="*/ 4600308 w 4928901"/>
              <a:gd name="connsiteY41" fmla="*/ 79925 h 825891"/>
              <a:gd name="connsiteX42" fmla="*/ 4742402 w 4928901"/>
              <a:gd name="connsiteY42" fmla="*/ 44403 h 825891"/>
              <a:gd name="connsiteX43" fmla="*/ 4804569 w 4928901"/>
              <a:gd name="connsiteY43" fmla="*/ 35522 h 825891"/>
              <a:gd name="connsiteX44" fmla="*/ 4840092 w 4928901"/>
              <a:gd name="connsiteY44" fmla="*/ 17761 h 825891"/>
              <a:gd name="connsiteX45" fmla="*/ 4928901 w 4928901"/>
              <a:gd name="connsiteY45" fmla="*/ 0 h 8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928901" h="825891">
                <a:moveTo>
                  <a:pt x="0" y="817010"/>
                </a:moveTo>
                <a:cubicBezTo>
                  <a:pt x="23682" y="808130"/>
                  <a:pt x="46608" y="796886"/>
                  <a:pt x="71047" y="790369"/>
                </a:cubicBezTo>
                <a:cubicBezTo>
                  <a:pt x="80608" y="787820"/>
                  <a:pt x="199362" y="773016"/>
                  <a:pt x="204261" y="772608"/>
                </a:cubicBezTo>
                <a:cubicBezTo>
                  <a:pt x="338903" y="761388"/>
                  <a:pt x="478930" y="759308"/>
                  <a:pt x="612782" y="754847"/>
                </a:cubicBezTo>
                <a:lnTo>
                  <a:pt x="1438706" y="763727"/>
                </a:lnTo>
                <a:cubicBezTo>
                  <a:pt x="1456709" y="764091"/>
                  <a:pt x="1474047" y="771113"/>
                  <a:pt x="1491992" y="772608"/>
                </a:cubicBezTo>
                <a:cubicBezTo>
                  <a:pt x="1545175" y="777040"/>
                  <a:pt x="1598563" y="778528"/>
                  <a:pt x="1651848" y="781488"/>
                </a:cubicBezTo>
                <a:cubicBezTo>
                  <a:pt x="1756245" y="798888"/>
                  <a:pt x="1661179" y="781588"/>
                  <a:pt x="1740657" y="799249"/>
                </a:cubicBezTo>
                <a:cubicBezTo>
                  <a:pt x="1755392" y="802523"/>
                  <a:pt x="1770326" y="804856"/>
                  <a:pt x="1785061" y="808130"/>
                </a:cubicBezTo>
                <a:cubicBezTo>
                  <a:pt x="1818524" y="815566"/>
                  <a:pt x="1817552" y="815999"/>
                  <a:pt x="1847228" y="825891"/>
                </a:cubicBezTo>
                <a:cubicBezTo>
                  <a:pt x="1903474" y="822931"/>
                  <a:pt x="1960158" y="824620"/>
                  <a:pt x="2015965" y="817010"/>
                </a:cubicBezTo>
                <a:cubicBezTo>
                  <a:pt x="2026541" y="815568"/>
                  <a:pt x="2033061" y="804022"/>
                  <a:pt x="2042608" y="799249"/>
                </a:cubicBezTo>
                <a:cubicBezTo>
                  <a:pt x="2050981" y="795063"/>
                  <a:pt x="2060369" y="793329"/>
                  <a:pt x="2069250" y="790369"/>
                </a:cubicBezTo>
                <a:cubicBezTo>
                  <a:pt x="2088892" y="770728"/>
                  <a:pt x="2097806" y="758330"/>
                  <a:pt x="2122536" y="745966"/>
                </a:cubicBezTo>
                <a:cubicBezTo>
                  <a:pt x="2136795" y="738837"/>
                  <a:pt x="2152681" y="735334"/>
                  <a:pt x="2166940" y="728205"/>
                </a:cubicBezTo>
                <a:cubicBezTo>
                  <a:pt x="2176487" y="723432"/>
                  <a:pt x="2183286" y="713252"/>
                  <a:pt x="2193583" y="710444"/>
                </a:cubicBezTo>
                <a:cubicBezTo>
                  <a:pt x="2216609" y="704164"/>
                  <a:pt x="2240948" y="704523"/>
                  <a:pt x="2264630" y="701563"/>
                </a:cubicBezTo>
                <a:cubicBezTo>
                  <a:pt x="2376668" y="656750"/>
                  <a:pt x="2235801" y="709425"/>
                  <a:pt x="2362320" y="674922"/>
                </a:cubicBezTo>
                <a:cubicBezTo>
                  <a:pt x="2402682" y="663915"/>
                  <a:pt x="2440013" y="636741"/>
                  <a:pt x="2477772" y="621638"/>
                </a:cubicBezTo>
                <a:cubicBezTo>
                  <a:pt x="2492573" y="615718"/>
                  <a:pt x="2506773" y="607984"/>
                  <a:pt x="2522176" y="603877"/>
                </a:cubicBezTo>
                <a:cubicBezTo>
                  <a:pt x="2551346" y="596099"/>
                  <a:pt x="2610985" y="586116"/>
                  <a:pt x="2610985" y="586116"/>
                </a:cubicBezTo>
                <a:cubicBezTo>
                  <a:pt x="2693874" y="589076"/>
                  <a:pt x="2776996" y="588109"/>
                  <a:pt x="2859651" y="594997"/>
                </a:cubicBezTo>
                <a:cubicBezTo>
                  <a:pt x="2883978" y="597024"/>
                  <a:pt x="2906619" y="608745"/>
                  <a:pt x="2930698" y="612758"/>
                </a:cubicBezTo>
                <a:cubicBezTo>
                  <a:pt x="2960044" y="617649"/>
                  <a:pt x="2990055" y="617431"/>
                  <a:pt x="3019507" y="621638"/>
                </a:cubicBezTo>
                <a:cubicBezTo>
                  <a:pt x="3052272" y="626318"/>
                  <a:pt x="3084634" y="633479"/>
                  <a:pt x="3117197" y="639399"/>
                </a:cubicBezTo>
                <a:lnTo>
                  <a:pt x="3463552" y="621638"/>
                </a:lnTo>
                <a:cubicBezTo>
                  <a:pt x="3478612" y="620611"/>
                  <a:pt x="3493499" y="617095"/>
                  <a:pt x="3507957" y="612758"/>
                </a:cubicBezTo>
                <a:cubicBezTo>
                  <a:pt x="3523226" y="608178"/>
                  <a:pt x="3537328" y="600302"/>
                  <a:pt x="3552361" y="594997"/>
                </a:cubicBezTo>
                <a:cubicBezTo>
                  <a:pt x="3591335" y="581242"/>
                  <a:pt x="3747807" y="529017"/>
                  <a:pt x="3783265" y="523952"/>
                </a:cubicBezTo>
                <a:lnTo>
                  <a:pt x="3845431" y="515072"/>
                </a:lnTo>
                <a:cubicBezTo>
                  <a:pt x="3877460" y="495855"/>
                  <a:pt x="3892594" y="485230"/>
                  <a:pt x="3925359" y="470669"/>
                </a:cubicBezTo>
                <a:cubicBezTo>
                  <a:pt x="3939927" y="464195"/>
                  <a:pt x="3954962" y="458828"/>
                  <a:pt x="3969764" y="452908"/>
                </a:cubicBezTo>
                <a:cubicBezTo>
                  <a:pt x="4057249" y="365425"/>
                  <a:pt x="3955212" y="464110"/>
                  <a:pt x="4040811" y="390744"/>
                </a:cubicBezTo>
                <a:cubicBezTo>
                  <a:pt x="4050347" y="382571"/>
                  <a:pt x="4057918" y="372276"/>
                  <a:pt x="4067454" y="364103"/>
                </a:cubicBezTo>
                <a:cubicBezTo>
                  <a:pt x="4078692" y="354471"/>
                  <a:pt x="4091975" y="347362"/>
                  <a:pt x="4102977" y="337461"/>
                </a:cubicBezTo>
                <a:cubicBezTo>
                  <a:pt x="4121648" y="320658"/>
                  <a:pt x="4138501" y="301939"/>
                  <a:pt x="4156263" y="284178"/>
                </a:cubicBezTo>
                <a:cubicBezTo>
                  <a:pt x="4171064" y="269377"/>
                  <a:pt x="4189056" y="257191"/>
                  <a:pt x="4200667" y="239775"/>
                </a:cubicBezTo>
                <a:cubicBezTo>
                  <a:pt x="4219271" y="211869"/>
                  <a:pt x="4224134" y="200803"/>
                  <a:pt x="4253953" y="177611"/>
                </a:cubicBezTo>
                <a:cubicBezTo>
                  <a:pt x="4284669" y="153722"/>
                  <a:pt x="4302124" y="151355"/>
                  <a:pt x="4333881" y="133208"/>
                </a:cubicBezTo>
                <a:cubicBezTo>
                  <a:pt x="4343148" y="127913"/>
                  <a:pt x="4350977" y="120220"/>
                  <a:pt x="4360523" y="115447"/>
                </a:cubicBezTo>
                <a:cubicBezTo>
                  <a:pt x="4370483" y="110467"/>
                  <a:pt x="4414934" y="98720"/>
                  <a:pt x="4422690" y="97686"/>
                </a:cubicBezTo>
                <a:cubicBezTo>
                  <a:pt x="4476872" y="90462"/>
                  <a:pt x="4545439" y="89070"/>
                  <a:pt x="4600308" y="79925"/>
                </a:cubicBezTo>
                <a:cubicBezTo>
                  <a:pt x="4751424" y="54740"/>
                  <a:pt x="4614393" y="71833"/>
                  <a:pt x="4742402" y="44403"/>
                </a:cubicBezTo>
                <a:cubicBezTo>
                  <a:pt x="4762870" y="40017"/>
                  <a:pt x="4783847" y="38482"/>
                  <a:pt x="4804569" y="35522"/>
                </a:cubicBezTo>
                <a:cubicBezTo>
                  <a:pt x="4816410" y="29602"/>
                  <a:pt x="4827249" y="20972"/>
                  <a:pt x="4840092" y="17761"/>
                </a:cubicBezTo>
                <a:cubicBezTo>
                  <a:pt x="4956512" y="-11342"/>
                  <a:pt x="4879029" y="24936"/>
                  <a:pt x="4928901" y="0"/>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4" name="Freeform 23"/>
          <p:cNvSpPr/>
          <p:nvPr/>
        </p:nvSpPr>
        <p:spPr>
          <a:xfrm>
            <a:off x="4043364" y="3484563"/>
            <a:ext cx="4422775" cy="271462"/>
          </a:xfrm>
          <a:custGeom>
            <a:avLst/>
            <a:gdLst>
              <a:gd name="connsiteX0" fmla="*/ 0 w 4422689"/>
              <a:gd name="connsiteY0" fmla="*/ 106566 h 271348"/>
              <a:gd name="connsiteX1" fmla="*/ 310831 w 4422689"/>
              <a:gd name="connsiteY1" fmla="*/ 79925 h 271348"/>
              <a:gd name="connsiteX2" fmla="*/ 692710 w 4422689"/>
              <a:gd name="connsiteY2" fmla="*/ 62164 h 271348"/>
              <a:gd name="connsiteX3" fmla="*/ 1074589 w 4422689"/>
              <a:gd name="connsiteY3" fmla="*/ 79925 h 271348"/>
              <a:gd name="connsiteX4" fmla="*/ 1278850 w 4422689"/>
              <a:gd name="connsiteY4" fmla="*/ 106566 h 271348"/>
              <a:gd name="connsiteX5" fmla="*/ 1376540 w 4422689"/>
              <a:gd name="connsiteY5" fmla="*/ 142089 h 271348"/>
              <a:gd name="connsiteX6" fmla="*/ 1412063 w 4422689"/>
              <a:gd name="connsiteY6" fmla="*/ 168730 h 271348"/>
              <a:gd name="connsiteX7" fmla="*/ 1447587 w 4422689"/>
              <a:gd name="connsiteY7" fmla="*/ 177611 h 271348"/>
              <a:gd name="connsiteX8" fmla="*/ 1563038 w 4422689"/>
              <a:gd name="connsiteY8" fmla="*/ 213133 h 271348"/>
              <a:gd name="connsiteX9" fmla="*/ 1642967 w 4422689"/>
              <a:gd name="connsiteY9" fmla="*/ 230894 h 271348"/>
              <a:gd name="connsiteX10" fmla="*/ 1714014 w 4422689"/>
              <a:gd name="connsiteY10" fmla="*/ 248655 h 271348"/>
              <a:gd name="connsiteX11" fmla="*/ 1864989 w 4422689"/>
              <a:gd name="connsiteY11" fmla="*/ 257536 h 271348"/>
              <a:gd name="connsiteX12" fmla="*/ 2237987 w 4422689"/>
              <a:gd name="connsiteY12" fmla="*/ 257536 h 271348"/>
              <a:gd name="connsiteX13" fmla="*/ 2344558 w 4422689"/>
              <a:gd name="connsiteY13" fmla="*/ 239775 h 271348"/>
              <a:gd name="connsiteX14" fmla="*/ 2566581 w 4422689"/>
              <a:gd name="connsiteY14" fmla="*/ 230894 h 271348"/>
              <a:gd name="connsiteX15" fmla="*/ 2646509 w 4422689"/>
              <a:gd name="connsiteY15" fmla="*/ 213133 h 271348"/>
              <a:gd name="connsiteX16" fmla="*/ 2708675 w 4422689"/>
              <a:gd name="connsiteY16" fmla="*/ 186491 h 271348"/>
              <a:gd name="connsiteX17" fmla="*/ 2833008 w 4422689"/>
              <a:gd name="connsiteY17" fmla="*/ 150969 h 271348"/>
              <a:gd name="connsiteX18" fmla="*/ 2975102 w 4422689"/>
              <a:gd name="connsiteY18" fmla="*/ 142089 h 271348"/>
              <a:gd name="connsiteX19" fmla="*/ 3081673 w 4422689"/>
              <a:gd name="connsiteY19" fmla="*/ 124328 h 271348"/>
              <a:gd name="connsiteX20" fmla="*/ 3143839 w 4422689"/>
              <a:gd name="connsiteY20" fmla="*/ 79925 h 271348"/>
              <a:gd name="connsiteX21" fmla="*/ 3179363 w 4422689"/>
              <a:gd name="connsiteY21" fmla="*/ 71044 h 271348"/>
              <a:gd name="connsiteX22" fmla="*/ 3223767 w 4422689"/>
              <a:gd name="connsiteY22" fmla="*/ 53283 h 271348"/>
              <a:gd name="connsiteX23" fmla="*/ 3259291 w 4422689"/>
              <a:gd name="connsiteY23" fmla="*/ 35522 h 271348"/>
              <a:gd name="connsiteX24" fmla="*/ 3392505 w 4422689"/>
              <a:gd name="connsiteY24" fmla="*/ 8880 h 271348"/>
              <a:gd name="connsiteX25" fmla="*/ 3472433 w 4422689"/>
              <a:gd name="connsiteY25" fmla="*/ 0 h 271348"/>
              <a:gd name="connsiteX26" fmla="*/ 3952001 w 4422689"/>
              <a:gd name="connsiteY26" fmla="*/ 8880 h 271348"/>
              <a:gd name="connsiteX27" fmla="*/ 4005287 w 4422689"/>
              <a:gd name="connsiteY27" fmla="*/ 17761 h 271348"/>
              <a:gd name="connsiteX28" fmla="*/ 4129620 w 4422689"/>
              <a:gd name="connsiteY28" fmla="*/ 44403 h 271348"/>
              <a:gd name="connsiteX29" fmla="*/ 4174024 w 4422689"/>
              <a:gd name="connsiteY29" fmla="*/ 53283 h 271348"/>
              <a:gd name="connsiteX30" fmla="*/ 4280595 w 4422689"/>
              <a:gd name="connsiteY30" fmla="*/ 79925 h 271348"/>
              <a:gd name="connsiteX31" fmla="*/ 4324999 w 4422689"/>
              <a:gd name="connsiteY31" fmla="*/ 97686 h 271348"/>
              <a:gd name="connsiteX32" fmla="*/ 4422689 w 4422689"/>
              <a:gd name="connsiteY32" fmla="*/ 88805 h 27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422689" h="271348">
                <a:moveTo>
                  <a:pt x="0" y="106566"/>
                </a:moveTo>
                <a:cubicBezTo>
                  <a:pt x="150908" y="68841"/>
                  <a:pt x="39228" y="91564"/>
                  <a:pt x="310831" y="79925"/>
                </a:cubicBezTo>
                <a:lnTo>
                  <a:pt x="692710" y="62164"/>
                </a:lnTo>
                <a:cubicBezTo>
                  <a:pt x="820003" y="68084"/>
                  <a:pt x="947522" y="70299"/>
                  <a:pt x="1074589" y="79925"/>
                </a:cubicBezTo>
                <a:cubicBezTo>
                  <a:pt x="1143057" y="85112"/>
                  <a:pt x="1278850" y="106566"/>
                  <a:pt x="1278850" y="106566"/>
                </a:cubicBezTo>
                <a:cubicBezTo>
                  <a:pt x="1320877" y="118574"/>
                  <a:pt x="1341931" y="120459"/>
                  <a:pt x="1376540" y="142089"/>
                </a:cubicBezTo>
                <a:cubicBezTo>
                  <a:pt x="1389091" y="149933"/>
                  <a:pt x="1398824" y="162111"/>
                  <a:pt x="1412063" y="168730"/>
                </a:cubicBezTo>
                <a:cubicBezTo>
                  <a:pt x="1422980" y="174188"/>
                  <a:pt x="1436008" y="173751"/>
                  <a:pt x="1447587" y="177611"/>
                </a:cubicBezTo>
                <a:cubicBezTo>
                  <a:pt x="1526996" y="204080"/>
                  <a:pt x="1457630" y="192054"/>
                  <a:pt x="1563038" y="213133"/>
                </a:cubicBezTo>
                <a:cubicBezTo>
                  <a:pt x="1593566" y="219238"/>
                  <a:pt x="1613698" y="222531"/>
                  <a:pt x="1642967" y="230894"/>
                </a:cubicBezTo>
                <a:cubicBezTo>
                  <a:pt x="1675338" y="240143"/>
                  <a:pt x="1674283" y="245043"/>
                  <a:pt x="1714014" y="248655"/>
                </a:cubicBezTo>
                <a:cubicBezTo>
                  <a:pt x="1764219" y="253219"/>
                  <a:pt x="1814664" y="254576"/>
                  <a:pt x="1864989" y="257536"/>
                </a:cubicBezTo>
                <a:cubicBezTo>
                  <a:pt x="2021416" y="277087"/>
                  <a:pt x="1973511" y="274783"/>
                  <a:pt x="2237987" y="257536"/>
                </a:cubicBezTo>
                <a:cubicBezTo>
                  <a:pt x="2273924" y="255192"/>
                  <a:pt x="2308662" y="242685"/>
                  <a:pt x="2344558" y="239775"/>
                </a:cubicBezTo>
                <a:cubicBezTo>
                  <a:pt x="2418383" y="233789"/>
                  <a:pt x="2492573" y="233854"/>
                  <a:pt x="2566581" y="230894"/>
                </a:cubicBezTo>
                <a:cubicBezTo>
                  <a:pt x="2593224" y="224974"/>
                  <a:pt x="2620459" y="221273"/>
                  <a:pt x="2646509" y="213133"/>
                </a:cubicBezTo>
                <a:cubicBezTo>
                  <a:pt x="2668028" y="206409"/>
                  <a:pt x="2687633" y="194584"/>
                  <a:pt x="2708675" y="186491"/>
                </a:cubicBezTo>
                <a:cubicBezTo>
                  <a:pt x="2737076" y="175568"/>
                  <a:pt x="2806438" y="154290"/>
                  <a:pt x="2833008" y="150969"/>
                </a:cubicBezTo>
                <a:cubicBezTo>
                  <a:pt x="2880099" y="145083"/>
                  <a:pt x="2927737" y="145049"/>
                  <a:pt x="2975102" y="142089"/>
                </a:cubicBezTo>
                <a:cubicBezTo>
                  <a:pt x="2984325" y="140771"/>
                  <a:pt x="3065696" y="130319"/>
                  <a:pt x="3081673" y="124328"/>
                </a:cubicBezTo>
                <a:cubicBezTo>
                  <a:pt x="3093269" y="119980"/>
                  <a:pt x="3137719" y="82985"/>
                  <a:pt x="3143839" y="79925"/>
                </a:cubicBezTo>
                <a:cubicBezTo>
                  <a:pt x="3154756" y="74467"/>
                  <a:pt x="3167784" y="74904"/>
                  <a:pt x="3179363" y="71044"/>
                </a:cubicBezTo>
                <a:cubicBezTo>
                  <a:pt x="3194486" y="66003"/>
                  <a:pt x="3209199" y="59757"/>
                  <a:pt x="3223767" y="53283"/>
                </a:cubicBezTo>
                <a:cubicBezTo>
                  <a:pt x="3235865" y="47906"/>
                  <a:pt x="3246731" y="39708"/>
                  <a:pt x="3259291" y="35522"/>
                </a:cubicBezTo>
                <a:cubicBezTo>
                  <a:pt x="3305471" y="20129"/>
                  <a:pt x="3344910" y="14829"/>
                  <a:pt x="3392505" y="8880"/>
                </a:cubicBezTo>
                <a:cubicBezTo>
                  <a:pt x="3419105" y="5555"/>
                  <a:pt x="3445790" y="2960"/>
                  <a:pt x="3472433" y="0"/>
                </a:cubicBezTo>
                <a:lnTo>
                  <a:pt x="3952001" y="8880"/>
                </a:lnTo>
                <a:cubicBezTo>
                  <a:pt x="3969998" y="9480"/>
                  <a:pt x="3987588" y="14443"/>
                  <a:pt x="4005287" y="17761"/>
                </a:cubicBezTo>
                <a:cubicBezTo>
                  <a:pt x="4198092" y="53911"/>
                  <a:pt x="4027601" y="21733"/>
                  <a:pt x="4129620" y="44403"/>
                </a:cubicBezTo>
                <a:cubicBezTo>
                  <a:pt x="4144355" y="47677"/>
                  <a:pt x="4159461" y="49312"/>
                  <a:pt x="4174024" y="53283"/>
                </a:cubicBezTo>
                <a:cubicBezTo>
                  <a:pt x="4284610" y="83441"/>
                  <a:pt x="4170161" y="61519"/>
                  <a:pt x="4280595" y="79925"/>
                </a:cubicBezTo>
                <a:cubicBezTo>
                  <a:pt x="4295396" y="85845"/>
                  <a:pt x="4309089" y="96692"/>
                  <a:pt x="4324999" y="97686"/>
                </a:cubicBezTo>
                <a:cubicBezTo>
                  <a:pt x="4357633" y="99725"/>
                  <a:pt x="4422689" y="88805"/>
                  <a:pt x="4422689" y="88805"/>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5" name="Freeform 24"/>
          <p:cNvSpPr/>
          <p:nvPr/>
        </p:nvSpPr>
        <p:spPr>
          <a:xfrm>
            <a:off x="3838576" y="3397251"/>
            <a:ext cx="5008563" cy="512763"/>
          </a:xfrm>
          <a:custGeom>
            <a:avLst/>
            <a:gdLst>
              <a:gd name="connsiteX0" fmla="*/ 0 w 5008829"/>
              <a:gd name="connsiteY0" fmla="*/ 346342 h 513067"/>
              <a:gd name="connsiteX1" fmla="*/ 97690 w 5008829"/>
              <a:gd name="connsiteY1" fmla="*/ 328581 h 513067"/>
              <a:gd name="connsiteX2" fmla="*/ 293070 w 5008829"/>
              <a:gd name="connsiteY2" fmla="*/ 310819 h 513067"/>
              <a:gd name="connsiteX3" fmla="*/ 701591 w 5008829"/>
              <a:gd name="connsiteY3" fmla="*/ 319700 h 513067"/>
              <a:gd name="connsiteX4" fmla="*/ 772638 w 5008829"/>
              <a:gd name="connsiteY4" fmla="*/ 337461 h 513067"/>
              <a:gd name="connsiteX5" fmla="*/ 861447 w 5008829"/>
              <a:gd name="connsiteY5" fmla="*/ 372983 h 513067"/>
              <a:gd name="connsiteX6" fmla="*/ 959137 w 5008829"/>
              <a:gd name="connsiteY6" fmla="*/ 417386 h 513067"/>
              <a:gd name="connsiteX7" fmla="*/ 994661 w 5008829"/>
              <a:gd name="connsiteY7" fmla="*/ 461789 h 513067"/>
              <a:gd name="connsiteX8" fmla="*/ 1065708 w 5008829"/>
              <a:gd name="connsiteY8" fmla="*/ 479550 h 513067"/>
              <a:gd name="connsiteX9" fmla="*/ 1305493 w 5008829"/>
              <a:gd name="connsiteY9" fmla="*/ 488430 h 513067"/>
              <a:gd name="connsiteX10" fmla="*/ 1349897 w 5008829"/>
              <a:gd name="connsiteY10" fmla="*/ 470669 h 513067"/>
              <a:gd name="connsiteX11" fmla="*/ 1385421 w 5008829"/>
              <a:gd name="connsiteY11" fmla="*/ 461789 h 513067"/>
              <a:gd name="connsiteX12" fmla="*/ 1527515 w 5008829"/>
              <a:gd name="connsiteY12" fmla="*/ 444028 h 513067"/>
              <a:gd name="connsiteX13" fmla="*/ 1660729 w 5008829"/>
              <a:gd name="connsiteY13" fmla="*/ 426267 h 513067"/>
              <a:gd name="connsiteX14" fmla="*/ 1776180 w 5008829"/>
              <a:gd name="connsiteY14" fmla="*/ 390744 h 513067"/>
              <a:gd name="connsiteX15" fmla="*/ 1891632 w 5008829"/>
              <a:gd name="connsiteY15" fmla="*/ 372983 h 513067"/>
              <a:gd name="connsiteX16" fmla="*/ 2024846 w 5008829"/>
              <a:gd name="connsiteY16" fmla="*/ 346342 h 513067"/>
              <a:gd name="connsiteX17" fmla="*/ 2060369 w 5008829"/>
              <a:gd name="connsiteY17" fmla="*/ 328581 h 513067"/>
              <a:gd name="connsiteX18" fmla="*/ 2087012 w 5008829"/>
              <a:gd name="connsiteY18" fmla="*/ 310819 h 513067"/>
              <a:gd name="connsiteX19" fmla="*/ 2122536 w 5008829"/>
              <a:gd name="connsiteY19" fmla="*/ 301939 h 513067"/>
              <a:gd name="connsiteX20" fmla="*/ 2211345 w 5008829"/>
              <a:gd name="connsiteY20" fmla="*/ 257536 h 513067"/>
              <a:gd name="connsiteX21" fmla="*/ 2246868 w 5008829"/>
              <a:gd name="connsiteY21" fmla="*/ 239775 h 513067"/>
              <a:gd name="connsiteX22" fmla="*/ 2317915 w 5008829"/>
              <a:gd name="connsiteY22" fmla="*/ 213134 h 513067"/>
              <a:gd name="connsiteX23" fmla="*/ 2486653 w 5008829"/>
              <a:gd name="connsiteY23" fmla="*/ 186492 h 513067"/>
              <a:gd name="connsiteX24" fmla="*/ 2539938 w 5008829"/>
              <a:gd name="connsiteY24" fmla="*/ 177611 h 513067"/>
              <a:gd name="connsiteX25" fmla="*/ 2628747 w 5008829"/>
              <a:gd name="connsiteY25" fmla="*/ 168731 h 513067"/>
              <a:gd name="connsiteX26" fmla="*/ 2708675 w 5008829"/>
              <a:gd name="connsiteY26" fmla="*/ 159850 h 513067"/>
              <a:gd name="connsiteX27" fmla="*/ 2983983 w 5008829"/>
              <a:gd name="connsiteY27" fmla="*/ 168731 h 513067"/>
              <a:gd name="connsiteX28" fmla="*/ 3605646 w 5008829"/>
              <a:gd name="connsiteY28" fmla="*/ 150970 h 513067"/>
              <a:gd name="connsiteX29" fmla="*/ 3809907 w 5008829"/>
              <a:gd name="connsiteY29" fmla="*/ 133209 h 513067"/>
              <a:gd name="connsiteX30" fmla="*/ 3898716 w 5008829"/>
              <a:gd name="connsiteY30" fmla="*/ 124328 h 513067"/>
              <a:gd name="connsiteX31" fmla="*/ 4555903 w 5008829"/>
              <a:gd name="connsiteY31" fmla="*/ 115448 h 513067"/>
              <a:gd name="connsiteX32" fmla="*/ 4831211 w 5008829"/>
              <a:gd name="connsiteY32" fmla="*/ 88806 h 513067"/>
              <a:gd name="connsiteX33" fmla="*/ 4884497 w 5008829"/>
              <a:gd name="connsiteY33" fmla="*/ 62164 h 513067"/>
              <a:gd name="connsiteX34" fmla="*/ 4893377 w 5008829"/>
              <a:gd name="connsiteY34" fmla="*/ 35523 h 513067"/>
              <a:gd name="connsiteX35" fmla="*/ 4964425 w 5008829"/>
              <a:gd name="connsiteY35" fmla="*/ 17762 h 513067"/>
              <a:gd name="connsiteX36" fmla="*/ 5008829 w 5008829"/>
              <a:gd name="connsiteY36" fmla="*/ 0 h 51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008829" h="513067">
                <a:moveTo>
                  <a:pt x="0" y="346342"/>
                </a:moveTo>
                <a:cubicBezTo>
                  <a:pt x="32563" y="340422"/>
                  <a:pt x="64833" y="332564"/>
                  <a:pt x="97690" y="328581"/>
                </a:cubicBezTo>
                <a:cubicBezTo>
                  <a:pt x="162610" y="320712"/>
                  <a:pt x="293070" y="310819"/>
                  <a:pt x="293070" y="310819"/>
                </a:cubicBezTo>
                <a:cubicBezTo>
                  <a:pt x="429244" y="313779"/>
                  <a:pt x="565595" y="312145"/>
                  <a:pt x="701591" y="319700"/>
                </a:cubicBezTo>
                <a:cubicBezTo>
                  <a:pt x="725965" y="321054"/>
                  <a:pt x="749479" y="329742"/>
                  <a:pt x="772638" y="337461"/>
                </a:cubicBezTo>
                <a:cubicBezTo>
                  <a:pt x="802885" y="347543"/>
                  <a:pt x="832929" y="358725"/>
                  <a:pt x="861447" y="372983"/>
                </a:cubicBezTo>
                <a:cubicBezTo>
                  <a:pt x="940868" y="412691"/>
                  <a:pt x="907376" y="400132"/>
                  <a:pt x="959137" y="417386"/>
                </a:cubicBezTo>
                <a:cubicBezTo>
                  <a:pt x="970978" y="432187"/>
                  <a:pt x="978288" y="452238"/>
                  <a:pt x="994661" y="461789"/>
                </a:cubicBezTo>
                <a:cubicBezTo>
                  <a:pt x="1015747" y="474089"/>
                  <a:pt x="1065708" y="479550"/>
                  <a:pt x="1065708" y="479550"/>
                </a:cubicBezTo>
                <a:cubicBezTo>
                  <a:pt x="1148823" y="534957"/>
                  <a:pt x="1099641" y="509724"/>
                  <a:pt x="1305493" y="488430"/>
                </a:cubicBezTo>
                <a:cubicBezTo>
                  <a:pt x="1321350" y="486790"/>
                  <a:pt x="1334774" y="475710"/>
                  <a:pt x="1349897" y="470669"/>
                </a:cubicBezTo>
                <a:cubicBezTo>
                  <a:pt x="1361476" y="466809"/>
                  <a:pt x="1373412" y="463972"/>
                  <a:pt x="1385421" y="461789"/>
                </a:cubicBezTo>
                <a:cubicBezTo>
                  <a:pt x="1428300" y="453993"/>
                  <a:pt x="1485466" y="448975"/>
                  <a:pt x="1527515" y="444028"/>
                </a:cubicBezTo>
                <a:cubicBezTo>
                  <a:pt x="1592516" y="436381"/>
                  <a:pt x="1598455" y="435162"/>
                  <a:pt x="1660729" y="426267"/>
                </a:cubicBezTo>
                <a:cubicBezTo>
                  <a:pt x="1705731" y="408266"/>
                  <a:pt x="1723458" y="398855"/>
                  <a:pt x="1776180" y="390744"/>
                </a:cubicBezTo>
                <a:cubicBezTo>
                  <a:pt x="1814664" y="384824"/>
                  <a:pt x="1853383" y="380268"/>
                  <a:pt x="1891632" y="372983"/>
                </a:cubicBezTo>
                <a:cubicBezTo>
                  <a:pt x="2097159" y="333837"/>
                  <a:pt x="1840610" y="372658"/>
                  <a:pt x="2024846" y="346342"/>
                </a:cubicBezTo>
                <a:cubicBezTo>
                  <a:pt x="2036687" y="340422"/>
                  <a:pt x="2048875" y="335149"/>
                  <a:pt x="2060369" y="328581"/>
                </a:cubicBezTo>
                <a:cubicBezTo>
                  <a:pt x="2069636" y="323285"/>
                  <a:pt x="2077201" y="315023"/>
                  <a:pt x="2087012" y="310819"/>
                </a:cubicBezTo>
                <a:cubicBezTo>
                  <a:pt x="2098231" y="306011"/>
                  <a:pt x="2110695" y="304899"/>
                  <a:pt x="2122536" y="301939"/>
                </a:cubicBezTo>
                <a:cubicBezTo>
                  <a:pt x="2199305" y="255878"/>
                  <a:pt x="2133647" y="292067"/>
                  <a:pt x="2211345" y="257536"/>
                </a:cubicBezTo>
                <a:cubicBezTo>
                  <a:pt x="2223443" y="252160"/>
                  <a:pt x="2234770" y="245151"/>
                  <a:pt x="2246868" y="239775"/>
                </a:cubicBezTo>
                <a:cubicBezTo>
                  <a:pt x="2263763" y="232267"/>
                  <a:pt x="2297407" y="218993"/>
                  <a:pt x="2317915" y="213134"/>
                </a:cubicBezTo>
                <a:cubicBezTo>
                  <a:pt x="2379799" y="195454"/>
                  <a:pt x="2404102" y="198285"/>
                  <a:pt x="2486653" y="186492"/>
                </a:cubicBezTo>
                <a:cubicBezTo>
                  <a:pt x="2504479" y="183946"/>
                  <a:pt x="2522070" y="179844"/>
                  <a:pt x="2539938" y="177611"/>
                </a:cubicBezTo>
                <a:cubicBezTo>
                  <a:pt x="2569459" y="173921"/>
                  <a:pt x="2599160" y="171845"/>
                  <a:pt x="2628747" y="168731"/>
                </a:cubicBezTo>
                <a:lnTo>
                  <a:pt x="2708675" y="159850"/>
                </a:lnTo>
                <a:cubicBezTo>
                  <a:pt x="2800444" y="162810"/>
                  <a:pt x="2892166" y="168731"/>
                  <a:pt x="2983983" y="168731"/>
                </a:cubicBezTo>
                <a:cubicBezTo>
                  <a:pt x="3231892" y="168731"/>
                  <a:pt x="3378721" y="160835"/>
                  <a:pt x="3605646" y="150970"/>
                </a:cubicBezTo>
                <a:lnTo>
                  <a:pt x="3809907" y="133209"/>
                </a:lnTo>
                <a:cubicBezTo>
                  <a:pt x="3839535" y="130516"/>
                  <a:pt x="3868974" y="125036"/>
                  <a:pt x="3898716" y="124328"/>
                </a:cubicBezTo>
                <a:cubicBezTo>
                  <a:pt x="4117736" y="119113"/>
                  <a:pt x="4336841" y="118408"/>
                  <a:pt x="4555903" y="115448"/>
                </a:cubicBezTo>
                <a:cubicBezTo>
                  <a:pt x="4693066" y="81157"/>
                  <a:pt x="4602562" y="98746"/>
                  <a:pt x="4831211" y="88806"/>
                </a:cubicBezTo>
                <a:cubicBezTo>
                  <a:pt x="4848761" y="82956"/>
                  <a:pt x="4871977" y="77814"/>
                  <a:pt x="4884497" y="62164"/>
                </a:cubicBezTo>
                <a:cubicBezTo>
                  <a:pt x="4890345" y="54855"/>
                  <a:pt x="4885194" y="40069"/>
                  <a:pt x="4893377" y="35523"/>
                </a:cubicBezTo>
                <a:cubicBezTo>
                  <a:pt x="4914717" y="23668"/>
                  <a:pt x="4940742" y="23682"/>
                  <a:pt x="4964425" y="17762"/>
                </a:cubicBezTo>
                <a:cubicBezTo>
                  <a:pt x="5004009" y="7866"/>
                  <a:pt x="4991318" y="17511"/>
                  <a:pt x="5008829" y="0"/>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6" name="Freeform 25"/>
          <p:cNvSpPr/>
          <p:nvPr/>
        </p:nvSpPr>
        <p:spPr>
          <a:xfrm>
            <a:off x="3865564" y="3876676"/>
            <a:ext cx="4751387" cy="461963"/>
          </a:xfrm>
          <a:custGeom>
            <a:avLst/>
            <a:gdLst>
              <a:gd name="connsiteX0" fmla="*/ 0 w 4751284"/>
              <a:gd name="connsiteY0" fmla="*/ 177611 h 461788"/>
              <a:gd name="connsiteX1" fmla="*/ 53286 w 4751284"/>
              <a:gd name="connsiteY1" fmla="*/ 142089 h 461788"/>
              <a:gd name="connsiteX2" fmla="*/ 88809 w 4751284"/>
              <a:gd name="connsiteY2" fmla="*/ 115447 h 461788"/>
              <a:gd name="connsiteX3" fmla="*/ 417403 w 4751284"/>
              <a:gd name="connsiteY3" fmla="*/ 8880 h 461788"/>
              <a:gd name="connsiteX4" fmla="*/ 523974 w 4751284"/>
              <a:gd name="connsiteY4" fmla="*/ 0 h 461788"/>
              <a:gd name="connsiteX5" fmla="*/ 745996 w 4751284"/>
              <a:gd name="connsiteY5" fmla="*/ 8880 h 461788"/>
              <a:gd name="connsiteX6" fmla="*/ 905853 w 4751284"/>
              <a:gd name="connsiteY6" fmla="*/ 53283 h 461788"/>
              <a:gd name="connsiteX7" fmla="*/ 976900 w 4751284"/>
              <a:gd name="connsiteY7" fmla="*/ 71044 h 461788"/>
              <a:gd name="connsiteX8" fmla="*/ 1047947 w 4751284"/>
              <a:gd name="connsiteY8" fmla="*/ 97686 h 461788"/>
              <a:gd name="connsiteX9" fmla="*/ 1118994 w 4751284"/>
              <a:gd name="connsiteY9" fmla="*/ 106566 h 461788"/>
              <a:gd name="connsiteX10" fmla="*/ 1154518 w 4751284"/>
              <a:gd name="connsiteY10" fmla="*/ 115447 h 461788"/>
              <a:gd name="connsiteX11" fmla="*/ 1225565 w 4751284"/>
              <a:gd name="connsiteY11" fmla="*/ 142089 h 461788"/>
              <a:gd name="connsiteX12" fmla="*/ 1278851 w 4751284"/>
              <a:gd name="connsiteY12" fmla="*/ 150969 h 461788"/>
              <a:gd name="connsiteX13" fmla="*/ 1714015 w 4751284"/>
              <a:gd name="connsiteY13" fmla="*/ 168730 h 461788"/>
              <a:gd name="connsiteX14" fmla="*/ 1900514 w 4751284"/>
              <a:gd name="connsiteY14" fmla="*/ 159850 h 461788"/>
              <a:gd name="connsiteX15" fmla="*/ 1944918 w 4751284"/>
              <a:gd name="connsiteY15" fmla="*/ 133208 h 461788"/>
              <a:gd name="connsiteX16" fmla="*/ 2042608 w 4751284"/>
              <a:gd name="connsiteY16" fmla="*/ 115447 h 461788"/>
              <a:gd name="connsiteX17" fmla="*/ 2193584 w 4751284"/>
              <a:gd name="connsiteY17" fmla="*/ 97686 h 461788"/>
              <a:gd name="connsiteX18" fmla="*/ 2273512 w 4751284"/>
              <a:gd name="connsiteY18" fmla="*/ 88805 h 461788"/>
              <a:gd name="connsiteX19" fmla="*/ 2460011 w 4751284"/>
              <a:gd name="connsiteY19" fmla="*/ 71044 h 461788"/>
              <a:gd name="connsiteX20" fmla="*/ 2566581 w 4751284"/>
              <a:gd name="connsiteY20" fmla="*/ 53283 h 461788"/>
              <a:gd name="connsiteX21" fmla="*/ 2779723 w 4751284"/>
              <a:gd name="connsiteY21" fmla="*/ 62164 h 461788"/>
              <a:gd name="connsiteX22" fmla="*/ 2806366 w 4751284"/>
              <a:gd name="connsiteY22" fmla="*/ 71044 h 461788"/>
              <a:gd name="connsiteX23" fmla="*/ 2859651 w 4751284"/>
              <a:gd name="connsiteY23" fmla="*/ 79925 h 461788"/>
              <a:gd name="connsiteX24" fmla="*/ 2930699 w 4751284"/>
              <a:gd name="connsiteY24" fmla="*/ 97686 h 461788"/>
              <a:gd name="connsiteX25" fmla="*/ 2983984 w 4751284"/>
              <a:gd name="connsiteY25" fmla="*/ 133208 h 461788"/>
              <a:gd name="connsiteX26" fmla="*/ 3019508 w 4751284"/>
              <a:gd name="connsiteY26" fmla="*/ 168730 h 461788"/>
              <a:gd name="connsiteX27" fmla="*/ 3126078 w 4751284"/>
              <a:gd name="connsiteY27" fmla="*/ 204252 h 461788"/>
              <a:gd name="connsiteX28" fmla="*/ 3330339 w 4751284"/>
              <a:gd name="connsiteY28" fmla="*/ 319699 h 461788"/>
              <a:gd name="connsiteX29" fmla="*/ 3383625 w 4751284"/>
              <a:gd name="connsiteY29" fmla="*/ 372983 h 461788"/>
              <a:gd name="connsiteX30" fmla="*/ 3410267 w 4751284"/>
              <a:gd name="connsiteY30" fmla="*/ 408505 h 461788"/>
              <a:gd name="connsiteX31" fmla="*/ 3445791 w 4751284"/>
              <a:gd name="connsiteY31" fmla="*/ 426266 h 461788"/>
              <a:gd name="connsiteX32" fmla="*/ 3472434 w 4751284"/>
              <a:gd name="connsiteY32" fmla="*/ 444027 h 461788"/>
              <a:gd name="connsiteX33" fmla="*/ 3534600 w 4751284"/>
              <a:gd name="connsiteY33" fmla="*/ 461788 h 461788"/>
              <a:gd name="connsiteX34" fmla="*/ 4085216 w 4751284"/>
              <a:gd name="connsiteY34" fmla="*/ 452908 h 461788"/>
              <a:gd name="connsiteX35" fmla="*/ 4147382 w 4751284"/>
              <a:gd name="connsiteY35" fmla="*/ 435146 h 461788"/>
              <a:gd name="connsiteX36" fmla="*/ 4547023 w 4751284"/>
              <a:gd name="connsiteY36" fmla="*/ 417385 h 461788"/>
              <a:gd name="connsiteX37" fmla="*/ 4751284 w 4751284"/>
              <a:gd name="connsiteY37" fmla="*/ 408505 h 46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751284" h="461788">
                <a:moveTo>
                  <a:pt x="0" y="177611"/>
                </a:moveTo>
                <a:cubicBezTo>
                  <a:pt x="17762" y="165770"/>
                  <a:pt x="35798" y="154330"/>
                  <a:pt x="53286" y="142089"/>
                </a:cubicBezTo>
                <a:cubicBezTo>
                  <a:pt x="65412" y="133601"/>
                  <a:pt x="75433" y="121783"/>
                  <a:pt x="88809" y="115447"/>
                </a:cubicBezTo>
                <a:cubicBezTo>
                  <a:pt x="164699" y="79500"/>
                  <a:pt x="345265" y="14891"/>
                  <a:pt x="417403" y="8880"/>
                </a:cubicBezTo>
                <a:lnTo>
                  <a:pt x="523974" y="0"/>
                </a:lnTo>
                <a:cubicBezTo>
                  <a:pt x="597981" y="2960"/>
                  <a:pt x="672359" y="920"/>
                  <a:pt x="745996" y="8880"/>
                </a:cubicBezTo>
                <a:cubicBezTo>
                  <a:pt x="817230" y="16581"/>
                  <a:pt x="845185" y="35950"/>
                  <a:pt x="905853" y="53283"/>
                </a:cubicBezTo>
                <a:cubicBezTo>
                  <a:pt x="929325" y="59989"/>
                  <a:pt x="953600" y="63763"/>
                  <a:pt x="976900" y="71044"/>
                </a:cubicBezTo>
                <a:cubicBezTo>
                  <a:pt x="1001041" y="78588"/>
                  <a:pt x="1023409" y="91552"/>
                  <a:pt x="1047947" y="97686"/>
                </a:cubicBezTo>
                <a:cubicBezTo>
                  <a:pt x="1071101" y="103474"/>
                  <a:pt x="1095312" y="103606"/>
                  <a:pt x="1118994" y="106566"/>
                </a:cubicBezTo>
                <a:cubicBezTo>
                  <a:pt x="1130835" y="109526"/>
                  <a:pt x="1142939" y="111587"/>
                  <a:pt x="1154518" y="115447"/>
                </a:cubicBezTo>
                <a:cubicBezTo>
                  <a:pt x="1168339" y="120054"/>
                  <a:pt x="1206862" y="137933"/>
                  <a:pt x="1225565" y="142089"/>
                </a:cubicBezTo>
                <a:cubicBezTo>
                  <a:pt x="1243143" y="145995"/>
                  <a:pt x="1261089" y="148009"/>
                  <a:pt x="1278851" y="150969"/>
                </a:cubicBezTo>
                <a:cubicBezTo>
                  <a:pt x="1432836" y="202299"/>
                  <a:pt x="1323383" y="168730"/>
                  <a:pt x="1714015" y="168730"/>
                </a:cubicBezTo>
                <a:cubicBezTo>
                  <a:pt x="1776252" y="168730"/>
                  <a:pt x="1838348" y="162810"/>
                  <a:pt x="1900514" y="159850"/>
                </a:cubicBezTo>
                <a:cubicBezTo>
                  <a:pt x="1915315" y="150969"/>
                  <a:pt x="1929145" y="140218"/>
                  <a:pt x="1944918" y="133208"/>
                </a:cubicBezTo>
                <a:cubicBezTo>
                  <a:pt x="1964755" y="124392"/>
                  <a:pt x="2030088" y="117235"/>
                  <a:pt x="2042608" y="115447"/>
                </a:cubicBezTo>
                <a:cubicBezTo>
                  <a:pt x="2110567" y="92794"/>
                  <a:pt x="2051487" y="110042"/>
                  <a:pt x="2193584" y="97686"/>
                </a:cubicBezTo>
                <a:cubicBezTo>
                  <a:pt x="2220290" y="95364"/>
                  <a:pt x="2246869" y="91765"/>
                  <a:pt x="2273512" y="88805"/>
                </a:cubicBezTo>
                <a:cubicBezTo>
                  <a:pt x="2369972" y="64692"/>
                  <a:pt x="2247166" y="93062"/>
                  <a:pt x="2460011" y="71044"/>
                </a:cubicBezTo>
                <a:cubicBezTo>
                  <a:pt x="2495833" y="67338"/>
                  <a:pt x="2566581" y="53283"/>
                  <a:pt x="2566581" y="53283"/>
                </a:cubicBezTo>
                <a:cubicBezTo>
                  <a:pt x="2637628" y="56243"/>
                  <a:pt x="2708808" y="56911"/>
                  <a:pt x="2779723" y="62164"/>
                </a:cubicBezTo>
                <a:cubicBezTo>
                  <a:pt x="2789059" y="62856"/>
                  <a:pt x="2797228" y="69013"/>
                  <a:pt x="2806366" y="71044"/>
                </a:cubicBezTo>
                <a:cubicBezTo>
                  <a:pt x="2823944" y="74950"/>
                  <a:pt x="2842044" y="76152"/>
                  <a:pt x="2859651" y="79925"/>
                </a:cubicBezTo>
                <a:cubicBezTo>
                  <a:pt x="2883521" y="85040"/>
                  <a:pt x="2930699" y="97686"/>
                  <a:pt x="2930699" y="97686"/>
                </a:cubicBezTo>
                <a:cubicBezTo>
                  <a:pt x="2948461" y="109527"/>
                  <a:pt x="2968889" y="118114"/>
                  <a:pt x="2983984" y="133208"/>
                </a:cubicBezTo>
                <a:cubicBezTo>
                  <a:pt x="2995825" y="145049"/>
                  <a:pt x="3004530" y="161241"/>
                  <a:pt x="3019508" y="168730"/>
                </a:cubicBezTo>
                <a:cubicBezTo>
                  <a:pt x="3053000" y="185475"/>
                  <a:pt x="3091804" y="189172"/>
                  <a:pt x="3126078" y="204252"/>
                </a:cubicBezTo>
                <a:cubicBezTo>
                  <a:pt x="3148234" y="214000"/>
                  <a:pt x="3301747" y="298256"/>
                  <a:pt x="3330339" y="319699"/>
                </a:cubicBezTo>
                <a:cubicBezTo>
                  <a:pt x="3350434" y="334770"/>
                  <a:pt x="3366821" y="354313"/>
                  <a:pt x="3383625" y="372983"/>
                </a:cubicBezTo>
                <a:cubicBezTo>
                  <a:pt x="3393526" y="383984"/>
                  <a:pt x="3399029" y="398873"/>
                  <a:pt x="3410267" y="408505"/>
                </a:cubicBezTo>
                <a:cubicBezTo>
                  <a:pt x="3420319" y="417121"/>
                  <a:pt x="3434296" y="419698"/>
                  <a:pt x="3445791" y="426266"/>
                </a:cubicBezTo>
                <a:cubicBezTo>
                  <a:pt x="3455058" y="431561"/>
                  <a:pt x="3462887" y="439254"/>
                  <a:pt x="3472434" y="444027"/>
                </a:cubicBezTo>
                <a:cubicBezTo>
                  <a:pt x="3485180" y="450400"/>
                  <a:pt x="3523211" y="458941"/>
                  <a:pt x="3534600" y="461788"/>
                </a:cubicBezTo>
                <a:lnTo>
                  <a:pt x="4085216" y="452908"/>
                </a:lnTo>
                <a:cubicBezTo>
                  <a:pt x="4156073" y="450761"/>
                  <a:pt x="4089028" y="440981"/>
                  <a:pt x="4147382" y="435146"/>
                </a:cubicBezTo>
                <a:cubicBezTo>
                  <a:pt x="4231401" y="426745"/>
                  <a:pt x="4494364" y="419266"/>
                  <a:pt x="4547023" y="417385"/>
                </a:cubicBezTo>
                <a:cubicBezTo>
                  <a:pt x="4674125" y="404676"/>
                  <a:pt x="4606081" y="408505"/>
                  <a:pt x="4751284" y="408505"/>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7" name="Freeform 26"/>
          <p:cNvSpPr/>
          <p:nvPr/>
        </p:nvSpPr>
        <p:spPr>
          <a:xfrm>
            <a:off x="4043363" y="3876676"/>
            <a:ext cx="4254500" cy="1908175"/>
          </a:xfrm>
          <a:custGeom>
            <a:avLst/>
            <a:gdLst>
              <a:gd name="connsiteX0" fmla="*/ 0 w 4253952"/>
              <a:gd name="connsiteY0" fmla="*/ 0 h 1909317"/>
              <a:gd name="connsiteX1" fmla="*/ 168737 w 4253952"/>
              <a:gd name="connsiteY1" fmla="*/ 44403 h 1909317"/>
              <a:gd name="connsiteX2" fmla="*/ 222022 w 4253952"/>
              <a:gd name="connsiteY2" fmla="*/ 71044 h 1909317"/>
              <a:gd name="connsiteX3" fmla="*/ 328593 w 4253952"/>
              <a:gd name="connsiteY3" fmla="*/ 115447 h 1909317"/>
              <a:gd name="connsiteX4" fmla="*/ 355236 w 4253952"/>
              <a:gd name="connsiteY4" fmla="*/ 124327 h 1909317"/>
              <a:gd name="connsiteX5" fmla="*/ 435164 w 4253952"/>
              <a:gd name="connsiteY5" fmla="*/ 168730 h 1909317"/>
              <a:gd name="connsiteX6" fmla="*/ 461806 w 4253952"/>
              <a:gd name="connsiteY6" fmla="*/ 177611 h 1909317"/>
              <a:gd name="connsiteX7" fmla="*/ 506211 w 4253952"/>
              <a:gd name="connsiteY7" fmla="*/ 204252 h 1909317"/>
              <a:gd name="connsiteX8" fmla="*/ 568377 w 4253952"/>
              <a:gd name="connsiteY8" fmla="*/ 239775 h 1909317"/>
              <a:gd name="connsiteX9" fmla="*/ 595020 w 4253952"/>
              <a:gd name="connsiteY9" fmla="*/ 266416 h 1909317"/>
              <a:gd name="connsiteX10" fmla="*/ 612782 w 4253952"/>
              <a:gd name="connsiteY10" fmla="*/ 301938 h 1909317"/>
              <a:gd name="connsiteX11" fmla="*/ 639425 w 4253952"/>
              <a:gd name="connsiteY11" fmla="*/ 364102 h 1909317"/>
              <a:gd name="connsiteX12" fmla="*/ 666067 w 4253952"/>
              <a:gd name="connsiteY12" fmla="*/ 372983 h 1909317"/>
              <a:gd name="connsiteX13" fmla="*/ 737114 w 4253952"/>
              <a:gd name="connsiteY13" fmla="*/ 390744 h 1909317"/>
              <a:gd name="connsiteX14" fmla="*/ 994661 w 4253952"/>
              <a:gd name="connsiteY14" fmla="*/ 408505 h 1909317"/>
              <a:gd name="connsiteX15" fmla="*/ 1198921 w 4253952"/>
              <a:gd name="connsiteY15" fmla="*/ 444027 h 1909317"/>
              <a:gd name="connsiteX16" fmla="*/ 1332135 w 4253952"/>
              <a:gd name="connsiteY16" fmla="*/ 461788 h 1909317"/>
              <a:gd name="connsiteX17" fmla="*/ 1358778 w 4253952"/>
              <a:gd name="connsiteY17" fmla="*/ 479549 h 1909317"/>
              <a:gd name="connsiteX18" fmla="*/ 1385420 w 4253952"/>
              <a:gd name="connsiteY18" fmla="*/ 541713 h 1909317"/>
              <a:gd name="connsiteX19" fmla="*/ 1412063 w 4253952"/>
              <a:gd name="connsiteY19" fmla="*/ 594996 h 1909317"/>
              <a:gd name="connsiteX20" fmla="*/ 1465349 w 4253952"/>
              <a:gd name="connsiteY20" fmla="*/ 648280 h 1909317"/>
              <a:gd name="connsiteX21" fmla="*/ 1536396 w 4253952"/>
              <a:gd name="connsiteY21" fmla="*/ 728204 h 1909317"/>
              <a:gd name="connsiteX22" fmla="*/ 1607443 w 4253952"/>
              <a:gd name="connsiteY22" fmla="*/ 790368 h 1909317"/>
              <a:gd name="connsiteX23" fmla="*/ 1660728 w 4253952"/>
              <a:gd name="connsiteY23" fmla="*/ 852532 h 1909317"/>
              <a:gd name="connsiteX24" fmla="*/ 1687371 w 4253952"/>
              <a:gd name="connsiteY24" fmla="*/ 870293 h 1909317"/>
              <a:gd name="connsiteX25" fmla="*/ 1714014 w 4253952"/>
              <a:gd name="connsiteY25" fmla="*/ 896935 h 1909317"/>
              <a:gd name="connsiteX26" fmla="*/ 1785061 w 4253952"/>
              <a:gd name="connsiteY26" fmla="*/ 932457 h 1909317"/>
              <a:gd name="connsiteX27" fmla="*/ 1847227 w 4253952"/>
              <a:gd name="connsiteY27" fmla="*/ 959099 h 1909317"/>
              <a:gd name="connsiteX28" fmla="*/ 1918275 w 4253952"/>
              <a:gd name="connsiteY28" fmla="*/ 976860 h 1909317"/>
              <a:gd name="connsiteX29" fmla="*/ 2264630 w 4253952"/>
              <a:gd name="connsiteY29" fmla="*/ 994621 h 1909317"/>
              <a:gd name="connsiteX30" fmla="*/ 2326796 w 4253952"/>
              <a:gd name="connsiteY30" fmla="*/ 1021262 h 1909317"/>
              <a:gd name="connsiteX31" fmla="*/ 2415605 w 4253952"/>
              <a:gd name="connsiteY31" fmla="*/ 1030143 h 1909317"/>
              <a:gd name="connsiteX32" fmla="*/ 2602104 w 4253952"/>
              <a:gd name="connsiteY32" fmla="*/ 1047904 h 1909317"/>
              <a:gd name="connsiteX33" fmla="*/ 2761960 w 4253952"/>
              <a:gd name="connsiteY33" fmla="*/ 1074546 h 1909317"/>
              <a:gd name="connsiteX34" fmla="*/ 2859650 w 4253952"/>
              <a:gd name="connsiteY34" fmla="*/ 1083426 h 1909317"/>
              <a:gd name="connsiteX35" fmla="*/ 2948459 w 4253952"/>
              <a:gd name="connsiteY35" fmla="*/ 1092307 h 1909317"/>
              <a:gd name="connsiteX36" fmla="*/ 3081673 w 4253952"/>
              <a:gd name="connsiteY36" fmla="*/ 1163351 h 1909317"/>
              <a:gd name="connsiteX37" fmla="*/ 3161601 w 4253952"/>
              <a:gd name="connsiteY37" fmla="*/ 1225515 h 1909317"/>
              <a:gd name="connsiteX38" fmla="*/ 3188244 w 4253952"/>
              <a:gd name="connsiteY38" fmla="*/ 1243276 h 1909317"/>
              <a:gd name="connsiteX39" fmla="*/ 3241529 w 4253952"/>
              <a:gd name="connsiteY39" fmla="*/ 1305440 h 1909317"/>
              <a:gd name="connsiteX40" fmla="*/ 3330338 w 4253952"/>
              <a:gd name="connsiteY40" fmla="*/ 1349842 h 1909317"/>
              <a:gd name="connsiteX41" fmla="*/ 3401385 w 4253952"/>
              <a:gd name="connsiteY41" fmla="*/ 1394245 h 1909317"/>
              <a:gd name="connsiteX42" fmla="*/ 3472433 w 4253952"/>
              <a:gd name="connsiteY42" fmla="*/ 1447528 h 1909317"/>
              <a:gd name="connsiteX43" fmla="*/ 3507956 w 4253952"/>
              <a:gd name="connsiteY43" fmla="*/ 1465290 h 1909317"/>
              <a:gd name="connsiteX44" fmla="*/ 3570123 w 4253952"/>
              <a:gd name="connsiteY44" fmla="*/ 1527453 h 1909317"/>
              <a:gd name="connsiteX45" fmla="*/ 3605646 w 4253952"/>
              <a:gd name="connsiteY45" fmla="*/ 1554095 h 1909317"/>
              <a:gd name="connsiteX46" fmla="*/ 3667813 w 4253952"/>
              <a:gd name="connsiteY46" fmla="*/ 1634020 h 1909317"/>
              <a:gd name="connsiteX47" fmla="*/ 3747741 w 4253952"/>
              <a:gd name="connsiteY47" fmla="*/ 1687303 h 1909317"/>
              <a:gd name="connsiteX48" fmla="*/ 3774383 w 4253952"/>
              <a:gd name="connsiteY48" fmla="*/ 1713945 h 1909317"/>
              <a:gd name="connsiteX49" fmla="*/ 3889835 w 4253952"/>
              <a:gd name="connsiteY49" fmla="*/ 1758348 h 1909317"/>
              <a:gd name="connsiteX50" fmla="*/ 3943121 w 4253952"/>
              <a:gd name="connsiteY50" fmla="*/ 1776109 h 1909317"/>
              <a:gd name="connsiteX51" fmla="*/ 4058572 w 4253952"/>
              <a:gd name="connsiteY51" fmla="*/ 1811631 h 1909317"/>
              <a:gd name="connsiteX52" fmla="*/ 4102977 w 4253952"/>
              <a:gd name="connsiteY52" fmla="*/ 1820511 h 1909317"/>
              <a:gd name="connsiteX53" fmla="*/ 4200667 w 4253952"/>
              <a:gd name="connsiteY53" fmla="*/ 1847153 h 1909317"/>
              <a:gd name="connsiteX54" fmla="*/ 4209548 w 4253952"/>
              <a:gd name="connsiteY54" fmla="*/ 1873795 h 1909317"/>
              <a:gd name="connsiteX55" fmla="*/ 4253952 w 4253952"/>
              <a:gd name="connsiteY55" fmla="*/ 1909317 h 1909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253952" h="1909317">
                <a:moveTo>
                  <a:pt x="0" y="0"/>
                </a:moveTo>
                <a:cubicBezTo>
                  <a:pt x="66256" y="9464"/>
                  <a:pt x="101303" y="10688"/>
                  <a:pt x="168737" y="44403"/>
                </a:cubicBezTo>
                <a:cubicBezTo>
                  <a:pt x="186499" y="53283"/>
                  <a:pt x="203875" y="62979"/>
                  <a:pt x="222022" y="71044"/>
                </a:cubicBezTo>
                <a:cubicBezTo>
                  <a:pt x="257189" y="86673"/>
                  <a:pt x="292084" y="103279"/>
                  <a:pt x="328593" y="115447"/>
                </a:cubicBezTo>
                <a:cubicBezTo>
                  <a:pt x="337474" y="118407"/>
                  <a:pt x="346632" y="120639"/>
                  <a:pt x="355236" y="124327"/>
                </a:cubicBezTo>
                <a:cubicBezTo>
                  <a:pt x="415076" y="149972"/>
                  <a:pt x="367831" y="135065"/>
                  <a:pt x="435164" y="168730"/>
                </a:cubicBezTo>
                <a:cubicBezTo>
                  <a:pt x="443537" y="172916"/>
                  <a:pt x="453433" y="173425"/>
                  <a:pt x="461806" y="177611"/>
                </a:cubicBezTo>
                <a:cubicBezTo>
                  <a:pt x="477245" y="185330"/>
                  <a:pt x="491122" y="195870"/>
                  <a:pt x="506211" y="204252"/>
                </a:cubicBezTo>
                <a:cubicBezTo>
                  <a:pt x="532278" y="218733"/>
                  <a:pt x="546041" y="221162"/>
                  <a:pt x="568377" y="239775"/>
                </a:cubicBezTo>
                <a:cubicBezTo>
                  <a:pt x="578025" y="247815"/>
                  <a:pt x="586139" y="257536"/>
                  <a:pt x="595020" y="266416"/>
                </a:cubicBezTo>
                <a:cubicBezTo>
                  <a:pt x="600941" y="278257"/>
                  <a:pt x="607567" y="289770"/>
                  <a:pt x="612782" y="301938"/>
                </a:cubicBezTo>
                <a:cubicBezTo>
                  <a:pt x="620744" y="320515"/>
                  <a:pt x="624697" y="349374"/>
                  <a:pt x="639425" y="364102"/>
                </a:cubicBezTo>
                <a:cubicBezTo>
                  <a:pt x="646044" y="370721"/>
                  <a:pt x="657036" y="370520"/>
                  <a:pt x="666067" y="372983"/>
                </a:cubicBezTo>
                <a:cubicBezTo>
                  <a:pt x="689618" y="379406"/>
                  <a:pt x="712844" y="388120"/>
                  <a:pt x="737114" y="390744"/>
                </a:cubicBezTo>
                <a:cubicBezTo>
                  <a:pt x="822668" y="399993"/>
                  <a:pt x="908812" y="402585"/>
                  <a:pt x="994661" y="408505"/>
                </a:cubicBezTo>
                <a:cubicBezTo>
                  <a:pt x="1062748" y="420346"/>
                  <a:pt x="1130235" y="436395"/>
                  <a:pt x="1198921" y="444027"/>
                </a:cubicBezTo>
                <a:cubicBezTo>
                  <a:pt x="1296746" y="454896"/>
                  <a:pt x="1252408" y="448501"/>
                  <a:pt x="1332135" y="461788"/>
                </a:cubicBezTo>
                <a:cubicBezTo>
                  <a:pt x="1341016" y="467708"/>
                  <a:pt x="1351945" y="471350"/>
                  <a:pt x="1358778" y="479549"/>
                </a:cubicBezTo>
                <a:cubicBezTo>
                  <a:pt x="1377208" y="501664"/>
                  <a:pt x="1374842" y="517912"/>
                  <a:pt x="1385420" y="541713"/>
                </a:cubicBezTo>
                <a:cubicBezTo>
                  <a:pt x="1393485" y="559859"/>
                  <a:pt x="1400148" y="579110"/>
                  <a:pt x="1412063" y="594996"/>
                </a:cubicBezTo>
                <a:cubicBezTo>
                  <a:pt x="1427135" y="615091"/>
                  <a:pt x="1448210" y="629917"/>
                  <a:pt x="1465349" y="648280"/>
                </a:cubicBezTo>
                <a:cubicBezTo>
                  <a:pt x="1489671" y="674338"/>
                  <a:pt x="1511190" y="702999"/>
                  <a:pt x="1536396" y="728204"/>
                </a:cubicBezTo>
                <a:cubicBezTo>
                  <a:pt x="1558648" y="750455"/>
                  <a:pt x="1585192" y="768117"/>
                  <a:pt x="1607443" y="790368"/>
                </a:cubicBezTo>
                <a:cubicBezTo>
                  <a:pt x="1626742" y="809666"/>
                  <a:pt x="1641429" y="833234"/>
                  <a:pt x="1660728" y="852532"/>
                </a:cubicBezTo>
                <a:cubicBezTo>
                  <a:pt x="1668275" y="860079"/>
                  <a:pt x="1679171" y="863460"/>
                  <a:pt x="1687371" y="870293"/>
                </a:cubicBezTo>
                <a:cubicBezTo>
                  <a:pt x="1697020" y="878333"/>
                  <a:pt x="1703418" y="890192"/>
                  <a:pt x="1714014" y="896935"/>
                </a:cubicBezTo>
                <a:cubicBezTo>
                  <a:pt x="1736352" y="911150"/>
                  <a:pt x="1761379" y="920616"/>
                  <a:pt x="1785061" y="932457"/>
                </a:cubicBezTo>
                <a:cubicBezTo>
                  <a:pt x="1814167" y="947009"/>
                  <a:pt x="1818484" y="951260"/>
                  <a:pt x="1847227" y="959099"/>
                </a:cubicBezTo>
                <a:cubicBezTo>
                  <a:pt x="1870778" y="965522"/>
                  <a:pt x="1893896" y="975610"/>
                  <a:pt x="1918275" y="976860"/>
                </a:cubicBezTo>
                <a:lnTo>
                  <a:pt x="2264630" y="994621"/>
                </a:lnTo>
                <a:cubicBezTo>
                  <a:pt x="2285352" y="1003501"/>
                  <a:pt x="2304851" y="1016099"/>
                  <a:pt x="2326796" y="1021262"/>
                </a:cubicBezTo>
                <a:cubicBezTo>
                  <a:pt x="2355756" y="1028076"/>
                  <a:pt x="2386058" y="1026667"/>
                  <a:pt x="2415605" y="1030143"/>
                </a:cubicBezTo>
                <a:cubicBezTo>
                  <a:pt x="2575235" y="1048922"/>
                  <a:pt x="2345081" y="1029545"/>
                  <a:pt x="2602104" y="1047904"/>
                </a:cubicBezTo>
                <a:cubicBezTo>
                  <a:pt x="2665251" y="1060533"/>
                  <a:pt x="2681730" y="1064518"/>
                  <a:pt x="2761960" y="1074546"/>
                </a:cubicBezTo>
                <a:cubicBezTo>
                  <a:pt x="2794405" y="1078601"/>
                  <a:pt x="2827100" y="1080326"/>
                  <a:pt x="2859650" y="1083426"/>
                </a:cubicBezTo>
                <a:lnTo>
                  <a:pt x="2948459" y="1092307"/>
                </a:lnTo>
                <a:cubicBezTo>
                  <a:pt x="2982373" y="1109263"/>
                  <a:pt x="3049231" y="1141048"/>
                  <a:pt x="3081673" y="1163351"/>
                </a:cubicBezTo>
                <a:cubicBezTo>
                  <a:pt x="3109486" y="1182472"/>
                  <a:pt x="3133517" y="1206793"/>
                  <a:pt x="3161601" y="1225515"/>
                </a:cubicBezTo>
                <a:cubicBezTo>
                  <a:pt x="3170482" y="1231435"/>
                  <a:pt x="3180044" y="1236443"/>
                  <a:pt x="3188244" y="1243276"/>
                </a:cubicBezTo>
                <a:cubicBezTo>
                  <a:pt x="3246246" y="1291610"/>
                  <a:pt x="3182727" y="1246641"/>
                  <a:pt x="3241529" y="1305440"/>
                </a:cubicBezTo>
                <a:cubicBezTo>
                  <a:pt x="3273092" y="1337001"/>
                  <a:pt x="3286968" y="1335386"/>
                  <a:pt x="3330338" y="1349842"/>
                </a:cubicBezTo>
                <a:cubicBezTo>
                  <a:pt x="3485479" y="1466193"/>
                  <a:pt x="3255109" y="1296732"/>
                  <a:pt x="3401385" y="1394245"/>
                </a:cubicBezTo>
                <a:cubicBezTo>
                  <a:pt x="3452651" y="1428421"/>
                  <a:pt x="3430848" y="1423765"/>
                  <a:pt x="3472433" y="1447528"/>
                </a:cubicBezTo>
                <a:cubicBezTo>
                  <a:pt x="3483927" y="1454096"/>
                  <a:pt x="3497710" y="1456907"/>
                  <a:pt x="3507956" y="1465290"/>
                </a:cubicBezTo>
                <a:cubicBezTo>
                  <a:pt x="3530637" y="1483847"/>
                  <a:pt x="3546679" y="1509870"/>
                  <a:pt x="3570123" y="1527453"/>
                </a:cubicBezTo>
                <a:cubicBezTo>
                  <a:pt x="3581964" y="1536334"/>
                  <a:pt x="3595644" y="1543184"/>
                  <a:pt x="3605646" y="1554095"/>
                </a:cubicBezTo>
                <a:cubicBezTo>
                  <a:pt x="3628453" y="1578975"/>
                  <a:pt x="3638871" y="1616655"/>
                  <a:pt x="3667813" y="1634020"/>
                </a:cubicBezTo>
                <a:cubicBezTo>
                  <a:pt x="3700930" y="1653890"/>
                  <a:pt x="3718969" y="1662643"/>
                  <a:pt x="3747741" y="1687303"/>
                </a:cubicBezTo>
                <a:cubicBezTo>
                  <a:pt x="3757277" y="1695476"/>
                  <a:pt x="3764163" y="1706645"/>
                  <a:pt x="3774383" y="1713945"/>
                </a:cubicBezTo>
                <a:cubicBezTo>
                  <a:pt x="3800912" y="1732894"/>
                  <a:pt x="3869714" y="1751641"/>
                  <a:pt x="3889835" y="1758348"/>
                </a:cubicBezTo>
                <a:lnTo>
                  <a:pt x="3943121" y="1776109"/>
                </a:lnTo>
                <a:cubicBezTo>
                  <a:pt x="3987002" y="1790735"/>
                  <a:pt x="4012763" y="1800179"/>
                  <a:pt x="4058572" y="1811631"/>
                </a:cubicBezTo>
                <a:cubicBezTo>
                  <a:pt x="4073216" y="1815292"/>
                  <a:pt x="4088269" y="1817117"/>
                  <a:pt x="4102977" y="1820511"/>
                </a:cubicBezTo>
                <a:cubicBezTo>
                  <a:pt x="4168080" y="1835534"/>
                  <a:pt x="4156628" y="1832473"/>
                  <a:pt x="4200667" y="1847153"/>
                </a:cubicBezTo>
                <a:cubicBezTo>
                  <a:pt x="4203627" y="1856034"/>
                  <a:pt x="4204355" y="1866006"/>
                  <a:pt x="4209548" y="1873795"/>
                </a:cubicBezTo>
                <a:cubicBezTo>
                  <a:pt x="4225209" y="1897286"/>
                  <a:pt x="4233212" y="1898947"/>
                  <a:pt x="4253952" y="1909317"/>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8697" name="TextBox 27"/>
          <p:cNvSpPr txBox="1">
            <a:spLocks noChangeArrowheads="1"/>
          </p:cNvSpPr>
          <p:nvPr/>
        </p:nvSpPr>
        <p:spPr bwMode="auto">
          <a:xfrm>
            <a:off x="3619501" y="2509839"/>
            <a:ext cx="493713"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t=0</a:t>
            </a:r>
          </a:p>
        </p:txBody>
      </p:sp>
      <p:sp>
        <p:nvSpPr>
          <p:cNvPr id="28698" name="TextBox 28"/>
          <p:cNvSpPr txBox="1">
            <a:spLocks noChangeArrowheads="1"/>
          </p:cNvSpPr>
          <p:nvPr/>
        </p:nvSpPr>
        <p:spPr bwMode="auto">
          <a:xfrm>
            <a:off x="8070850" y="1687514"/>
            <a:ext cx="776288"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t=t+Δt</a:t>
            </a:r>
          </a:p>
        </p:txBody>
      </p:sp>
      <p:sp>
        <p:nvSpPr>
          <p:cNvPr id="28699" name="TextBox 29"/>
          <p:cNvSpPr txBox="1">
            <a:spLocks noChangeArrowheads="1"/>
          </p:cNvSpPr>
          <p:nvPr/>
        </p:nvSpPr>
        <p:spPr bwMode="auto">
          <a:xfrm>
            <a:off x="5032376" y="1771651"/>
            <a:ext cx="1262063"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2C75B5"/>
                </a:solidFill>
              </a:rPr>
              <a:t>ensemble</a:t>
            </a:r>
          </a:p>
          <a:p>
            <a:pPr eaLnBrk="1" hangingPunct="1"/>
            <a:r>
              <a:rPr lang="en-US" sz="1800">
                <a:solidFill>
                  <a:srgbClr val="2C75B5"/>
                </a:solidFill>
              </a:rPr>
              <a:t>members’</a:t>
            </a:r>
          </a:p>
          <a:p>
            <a:pPr eaLnBrk="1" hangingPunct="1"/>
            <a:r>
              <a:rPr lang="en-US" sz="1800">
                <a:solidFill>
                  <a:srgbClr val="2C75B5"/>
                </a:solidFill>
              </a:rPr>
              <a:t>trajectories</a:t>
            </a:r>
          </a:p>
        </p:txBody>
      </p:sp>
      <p:sp>
        <p:nvSpPr>
          <p:cNvPr id="28700" name="TextBox 30"/>
          <p:cNvSpPr txBox="1">
            <a:spLocks noChangeArrowheads="1"/>
          </p:cNvSpPr>
          <p:nvPr/>
        </p:nvSpPr>
        <p:spPr bwMode="auto">
          <a:xfrm>
            <a:off x="5908676" y="4878389"/>
            <a:ext cx="779463"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FF0000"/>
                </a:solidFill>
              </a:rPr>
              <a:t>reality</a:t>
            </a:r>
          </a:p>
        </p:txBody>
      </p:sp>
    </p:spTree>
    <p:extLst>
      <p:ext uri="{BB962C8B-B14F-4D97-AF65-F5344CB8AC3E}">
        <p14:creationId xmlns:p14="http://schemas.microsoft.com/office/powerpoint/2010/main" val="2908343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p:txBody>
          <a:bodyPr>
            <a:normAutofit/>
          </a:bodyPr>
          <a:lstStyle/>
          <a:p>
            <a:pPr eaLnBrk="1" hangingPunct="1"/>
            <a:r>
              <a:rPr lang="en-US" sz="4000" dirty="0">
                <a:latin typeface="Calibri" charset="0"/>
              </a:rPr>
              <a:t>The dual challenge we face in generating useful ensembles of predictions.</a:t>
            </a:r>
          </a:p>
        </p:txBody>
      </p:sp>
      <p:sp>
        <p:nvSpPr>
          <p:cNvPr id="4" name="Slide Number Placeholder 3"/>
          <p:cNvSpPr>
            <a:spLocks noGrp="1"/>
          </p:cNvSpPr>
          <p:nvPr>
            <p:ph type="sldNum" sz="quarter" idx="12"/>
          </p:nvPr>
        </p:nvSpPr>
        <p:spPr/>
        <p:txBody>
          <a:bodyPr/>
          <a:lstStyle/>
          <a:p>
            <a:pPr>
              <a:defRPr/>
            </a:pPr>
            <a:fld id="{60EB5B06-F183-2E4C-A313-E67B12BDC1BA}" type="slidenum">
              <a:rPr lang="en-US" smtClean="0"/>
              <a:pPr>
                <a:defRPr/>
              </a:pPr>
              <a:t>11</a:t>
            </a:fld>
            <a:endParaRPr lang="en-US"/>
          </a:p>
        </p:txBody>
      </p:sp>
      <p:sp>
        <p:nvSpPr>
          <p:cNvPr id="5" name="Oval 4"/>
          <p:cNvSpPr/>
          <p:nvPr/>
        </p:nvSpPr>
        <p:spPr>
          <a:xfrm>
            <a:off x="3971925" y="3244851"/>
            <a:ext cx="115888" cy="125413"/>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Oval 5"/>
          <p:cNvSpPr/>
          <p:nvPr/>
        </p:nvSpPr>
        <p:spPr>
          <a:xfrm>
            <a:off x="3805239" y="3087689"/>
            <a:ext cx="115887" cy="12382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Oval 6"/>
          <p:cNvSpPr/>
          <p:nvPr/>
        </p:nvSpPr>
        <p:spPr>
          <a:xfrm>
            <a:off x="4276725" y="3079751"/>
            <a:ext cx="115888" cy="12382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Oval 7"/>
          <p:cNvSpPr/>
          <p:nvPr/>
        </p:nvSpPr>
        <p:spPr>
          <a:xfrm>
            <a:off x="3971925" y="3538539"/>
            <a:ext cx="115888" cy="12382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Oval 8"/>
          <p:cNvSpPr/>
          <p:nvPr/>
        </p:nvSpPr>
        <p:spPr>
          <a:xfrm>
            <a:off x="4392614" y="3402014"/>
            <a:ext cx="115887" cy="12382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Oval 9"/>
          <p:cNvSpPr/>
          <p:nvPr/>
        </p:nvSpPr>
        <p:spPr>
          <a:xfrm>
            <a:off x="4160839" y="2955926"/>
            <a:ext cx="115887" cy="12382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Oval 10"/>
          <p:cNvSpPr/>
          <p:nvPr/>
        </p:nvSpPr>
        <p:spPr>
          <a:xfrm>
            <a:off x="3795714" y="3662363"/>
            <a:ext cx="115887" cy="125412"/>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Oval 11"/>
          <p:cNvSpPr/>
          <p:nvPr/>
        </p:nvSpPr>
        <p:spPr>
          <a:xfrm>
            <a:off x="4160839" y="3662363"/>
            <a:ext cx="115887" cy="125412"/>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Oval 12"/>
          <p:cNvSpPr/>
          <p:nvPr/>
        </p:nvSpPr>
        <p:spPr>
          <a:xfrm>
            <a:off x="4359275" y="3213101"/>
            <a:ext cx="115888" cy="12382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Oval 13"/>
          <p:cNvSpPr/>
          <p:nvPr/>
        </p:nvSpPr>
        <p:spPr>
          <a:xfrm>
            <a:off x="3795714" y="3978276"/>
            <a:ext cx="115887" cy="12382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 name="Oval 14"/>
          <p:cNvSpPr/>
          <p:nvPr/>
        </p:nvSpPr>
        <p:spPr>
          <a:xfrm>
            <a:off x="3987800" y="3813176"/>
            <a:ext cx="115888" cy="125413"/>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Oval 15"/>
          <p:cNvSpPr/>
          <p:nvPr/>
        </p:nvSpPr>
        <p:spPr>
          <a:xfrm rot="2064610">
            <a:off x="3636963" y="2938463"/>
            <a:ext cx="901700" cy="1198562"/>
          </a:xfrm>
          <a:prstGeom prst="ellipse">
            <a:avLst/>
          </a:prstGeom>
          <a:noFill/>
          <a:ln w="38100" cmpd="sng">
            <a:prstDash val="dash"/>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 name="Freeform 16"/>
          <p:cNvSpPr/>
          <p:nvPr/>
        </p:nvSpPr>
        <p:spPr>
          <a:xfrm>
            <a:off x="3856038" y="2570163"/>
            <a:ext cx="5232400" cy="627062"/>
          </a:xfrm>
          <a:custGeom>
            <a:avLst/>
            <a:gdLst>
              <a:gd name="connsiteX0" fmla="*/ 0 w 5230852"/>
              <a:gd name="connsiteY0" fmla="*/ 594996 h 626503"/>
              <a:gd name="connsiteX1" fmla="*/ 150975 w 5230852"/>
              <a:gd name="connsiteY1" fmla="*/ 497310 h 626503"/>
              <a:gd name="connsiteX2" fmla="*/ 248665 w 5230852"/>
              <a:gd name="connsiteY2" fmla="*/ 435147 h 626503"/>
              <a:gd name="connsiteX3" fmla="*/ 355236 w 5230852"/>
              <a:gd name="connsiteY3" fmla="*/ 390744 h 626503"/>
              <a:gd name="connsiteX4" fmla="*/ 479568 w 5230852"/>
              <a:gd name="connsiteY4" fmla="*/ 372983 h 626503"/>
              <a:gd name="connsiteX5" fmla="*/ 586139 w 5230852"/>
              <a:gd name="connsiteY5" fmla="*/ 355222 h 626503"/>
              <a:gd name="connsiteX6" fmla="*/ 843685 w 5230852"/>
              <a:gd name="connsiteY6" fmla="*/ 372983 h 626503"/>
              <a:gd name="connsiteX7" fmla="*/ 914733 w 5230852"/>
              <a:gd name="connsiteY7" fmla="*/ 408505 h 626503"/>
              <a:gd name="connsiteX8" fmla="*/ 976899 w 5230852"/>
              <a:gd name="connsiteY8" fmla="*/ 426266 h 626503"/>
              <a:gd name="connsiteX9" fmla="*/ 1039065 w 5230852"/>
              <a:gd name="connsiteY9" fmla="*/ 461788 h 626503"/>
              <a:gd name="connsiteX10" fmla="*/ 1154517 w 5230852"/>
              <a:gd name="connsiteY10" fmla="*/ 523952 h 626503"/>
              <a:gd name="connsiteX11" fmla="*/ 1198921 w 5230852"/>
              <a:gd name="connsiteY11" fmla="*/ 541713 h 626503"/>
              <a:gd name="connsiteX12" fmla="*/ 1225564 w 5230852"/>
              <a:gd name="connsiteY12" fmla="*/ 550594 h 626503"/>
              <a:gd name="connsiteX13" fmla="*/ 1287731 w 5230852"/>
              <a:gd name="connsiteY13" fmla="*/ 577235 h 626503"/>
              <a:gd name="connsiteX14" fmla="*/ 1332135 w 5230852"/>
              <a:gd name="connsiteY14" fmla="*/ 603877 h 626503"/>
              <a:gd name="connsiteX15" fmla="*/ 1376540 w 5230852"/>
              <a:gd name="connsiteY15" fmla="*/ 612757 h 626503"/>
              <a:gd name="connsiteX16" fmla="*/ 1749537 w 5230852"/>
              <a:gd name="connsiteY16" fmla="*/ 603877 h 626503"/>
              <a:gd name="connsiteX17" fmla="*/ 1793942 w 5230852"/>
              <a:gd name="connsiteY17" fmla="*/ 594996 h 626503"/>
              <a:gd name="connsiteX18" fmla="*/ 1900513 w 5230852"/>
              <a:gd name="connsiteY18" fmla="*/ 586116 h 626503"/>
              <a:gd name="connsiteX19" fmla="*/ 2513295 w 5230852"/>
              <a:gd name="connsiteY19" fmla="*/ 603877 h 626503"/>
              <a:gd name="connsiteX20" fmla="*/ 2575461 w 5230852"/>
              <a:gd name="connsiteY20" fmla="*/ 612757 h 626503"/>
              <a:gd name="connsiteX21" fmla="*/ 2779722 w 5230852"/>
              <a:gd name="connsiteY21" fmla="*/ 621638 h 626503"/>
              <a:gd name="connsiteX22" fmla="*/ 3063911 w 5230852"/>
              <a:gd name="connsiteY22" fmla="*/ 594996 h 626503"/>
              <a:gd name="connsiteX23" fmla="*/ 3090554 w 5230852"/>
              <a:gd name="connsiteY23" fmla="*/ 577235 h 626503"/>
              <a:gd name="connsiteX24" fmla="*/ 3108316 w 5230852"/>
              <a:gd name="connsiteY24" fmla="*/ 550594 h 626503"/>
              <a:gd name="connsiteX25" fmla="*/ 3241529 w 5230852"/>
              <a:gd name="connsiteY25" fmla="*/ 488430 h 626503"/>
              <a:gd name="connsiteX26" fmla="*/ 3285934 w 5230852"/>
              <a:gd name="connsiteY26" fmla="*/ 461788 h 626503"/>
              <a:gd name="connsiteX27" fmla="*/ 3383624 w 5230852"/>
              <a:gd name="connsiteY27" fmla="*/ 417385 h 626503"/>
              <a:gd name="connsiteX28" fmla="*/ 3454671 w 5230852"/>
              <a:gd name="connsiteY28" fmla="*/ 399624 h 626503"/>
              <a:gd name="connsiteX29" fmla="*/ 3516837 w 5230852"/>
              <a:gd name="connsiteY29" fmla="*/ 381863 h 626503"/>
              <a:gd name="connsiteX30" fmla="*/ 3570123 w 5230852"/>
              <a:gd name="connsiteY30" fmla="*/ 364102 h 626503"/>
              <a:gd name="connsiteX31" fmla="*/ 3632289 w 5230852"/>
              <a:gd name="connsiteY31" fmla="*/ 346341 h 626503"/>
              <a:gd name="connsiteX32" fmla="*/ 3685574 w 5230852"/>
              <a:gd name="connsiteY32" fmla="*/ 328580 h 626503"/>
              <a:gd name="connsiteX33" fmla="*/ 3836550 w 5230852"/>
              <a:gd name="connsiteY33" fmla="*/ 293058 h 626503"/>
              <a:gd name="connsiteX34" fmla="*/ 4023049 w 5230852"/>
              <a:gd name="connsiteY34" fmla="*/ 275297 h 626503"/>
              <a:gd name="connsiteX35" fmla="*/ 4111858 w 5230852"/>
              <a:gd name="connsiteY35" fmla="*/ 266416 h 626503"/>
              <a:gd name="connsiteX36" fmla="*/ 4200667 w 5230852"/>
              <a:gd name="connsiteY36" fmla="*/ 248655 h 626503"/>
              <a:gd name="connsiteX37" fmla="*/ 4271714 w 5230852"/>
              <a:gd name="connsiteY37" fmla="*/ 230894 h 626503"/>
              <a:gd name="connsiteX38" fmla="*/ 4458213 w 5230852"/>
              <a:gd name="connsiteY38" fmla="*/ 213133 h 626503"/>
              <a:gd name="connsiteX39" fmla="*/ 4609188 w 5230852"/>
              <a:gd name="connsiteY39" fmla="*/ 195372 h 626503"/>
              <a:gd name="connsiteX40" fmla="*/ 4671355 w 5230852"/>
              <a:gd name="connsiteY40" fmla="*/ 177611 h 626503"/>
              <a:gd name="connsiteX41" fmla="*/ 4866735 w 5230852"/>
              <a:gd name="connsiteY41" fmla="*/ 168730 h 626503"/>
              <a:gd name="connsiteX42" fmla="*/ 4982186 w 5230852"/>
              <a:gd name="connsiteY42" fmla="*/ 142089 h 626503"/>
              <a:gd name="connsiteX43" fmla="*/ 5097638 w 5230852"/>
              <a:gd name="connsiteY43" fmla="*/ 115447 h 626503"/>
              <a:gd name="connsiteX44" fmla="*/ 5150923 w 5230852"/>
              <a:gd name="connsiteY44" fmla="*/ 79925 h 626503"/>
              <a:gd name="connsiteX45" fmla="*/ 5195328 w 5230852"/>
              <a:gd name="connsiteY45" fmla="*/ 44403 h 626503"/>
              <a:gd name="connsiteX46" fmla="*/ 5230852 w 5230852"/>
              <a:gd name="connsiteY46" fmla="*/ 0 h 626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230852" h="626503">
                <a:moveTo>
                  <a:pt x="0" y="594996"/>
                </a:moveTo>
                <a:lnTo>
                  <a:pt x="150975" y="497310"/>
                </a:lnTo>
                <a:cubicBezTo>
                  <a:pt x="168761" y="485711"/>
                  <a:pt x="226274" y="445683"/>
                  <a:pt x="248665" y="435147"/>
                </a:cubicBezTo>
                <a:cubicBezTo>
                  <a:pt x="283486" y="418761"/>
                  <a:pt x="317139" y="396186"/>
                  <a:pt x="355236" y="390744"/>
                </a:cubicBezTo>
                <a:lnTo>
                  <a:pt x="479568" y="372983"/>
                </a:lnTo>
                <a:cubicBezTo>
                  <a:pt x="515163" y="367507"/>
                  <a:pt x="586139" y="355222"/>
                  <a:pt x="586139" y="355222"/>
                </a:cubicBezTo>
                <a:cubicBezTo>
                  <a:pt x="671988" y="361142"/>
                  <a:pt x="758222" y="362929"/>
                  <a:pt x="843685" y="372983"/>
                </a:cubicBezTo>
                <a:cubicBezTo>
                  <a:pt x="899978" y="379605"/>
                  <a:pt x="873501" y="392013"/>
                  <a:pt x="914733" y="408505"/>
                </a:cubicBezTo>
                <a:cubicBezTo>
                  <a:pt x="934743" y="416509"/>
                  <a:pt x="956177" y="420346"/>
                  <a:pt x="976899" y="426266"/>
                </a:cubicBezTo>
                <a:cubicBezTo>
                  <a:pt x="1032728" y="463483"/>
                  <a:pt x="971458" y="424230"/>
                  <a:pt x="1039065" y="461788"/>
                </a:cubicBezTo>
                <a:cubicBezTo>
                  <a:pt x="1089103" y="489586"/>
                  <a:pt x="1094217" y="499833"/>
                  <a:pt x="1154517" y="523952"/>
                </a:cubicBezTo>
                <a:cubicBezTo>
                  <a:pt x="1169318" y="529872"/>
                  <a:pt x="1183995" y="536116"/>
                  <a:pt x="1198921" y="541713"/>
                </a:cubicBezTo>
                <a:cubicBezTo>
                  <a:pt x="1207686" y="545000"/>
                  <a:pt x="1216872" y="547117"/>
                  <a:pt x="1225564" y="550594"/>
                </a:cubicBezTo>
                <a:cubicBezTo>
                  <a:pt x="1246497" y="558967"/>
                  <a:pt x="1267566" y="567153"/>
                  <a:pt x="1287731" y="577235"/>
                </a:cubicBezTo>
                <a:cubicBezTo>
                  <a:pt x="1303170" y="584954"/>
                  <a:pt x="1316108" y="597467"/>
                  <a:pt x="1332135" y="603877"/>
                </a:cubicBezTo>
                <a:cubicBezTo>
                  <a:pt x="1346150" y="609483"/>
                  <a:pt x="1361738" y="609797"/>
                  <a:pt x="1376540" y="612757"/>
                </a:cubicBezTo>
                <a:lnTo>
                  <a:pt x="1749537" y="603877"/>
                </a:lnTo>
                <a:cubicBezTo>
                  <a:pt x="1764618" y="603235"/>
                  <a:pt x="1778951" y="596760"/>
                  <a:pt x="1793942" y="594996"/>
                </a:cubicBezTo>
                <a:cubicBezTo>
                  <a:pt x="1829345" y="590831"/>
                  <a:pt x="1864989" y="589076"/>
                  <a:pt x="1900513" y="586116"/>
                </a:cubicBezTo>
                <a:lnTo>
                  <a:pt x="2513295" y="603877"/>
                </a:lnTo>
                <a:cubicBezTo>
                  <a:pt x="2534193" y="605071"/>
                  <a:pt x="2554575" y="611365"/>
                  <a:pt x="2575461" y="612757"/>
                </a:cubicBezTo>
                <a:cubicBezTo>
                  <a:pt x="2643461" y="617290"/>
                  <a:pt x="2711635" y="618678"/>
                  <a:pt x="2779722" y="621638"/>
                </a:cubicBezTo>
                <a:cubicBezTo>
                  <a:pt x="2949980" y="615557"/>
                  <a:pt x="2968829" y="649326"/>
                  <a:pt x="3063911" y="594996"/>
                </a:cubicBezTo>
                <a:cubicBezTo>
                  <a:pt x="3073178" y="589701"/>
                  <a:pt x="3081673" y="583155"/>
                  <a:pt x="3090554" y="577235"/>
                </a:cubicBezTo>
                <a:cubicBezTo>
                  <a:pt x="3096475" y="568355"/>
                  <a:pt x="3099435" y="556514"/>
                  <a:pt x="3108316" y="550594"/>
                </a:cubicBezTo>
                <a:cubicBezTo>
                  <a:pt x="3201915" y="488198"/>
                  <a:pt x="3170956" y="523715"/>
                  <a:pt x="3241529" y="488430"/>
                </a:cubicBezTo>
                <a:cubicBezTo>
                  <a:pt x="3256968" y="480711"/>
                  <a:pt x="3270780" y="470053"/>
                  <a:pt x="3285934" y="461788"/>
                </a:cubicBezTo>
                <a:cubicBezTo>
                  <a:pt x="3310168" y="448570"/>
                  <a:pt x="3355551" y="426023"/>
                  <a:pt x="3383624" y="417385"/>
                </a:cubicBezTo>
                <a:cubicBezTo>
                  <a:pt x="3406956" y="410206"/>
                  <a:pt x="3431084" y="405914"/>
                  <a:pt x="3454671" y="399624"/>
                </a:cubicBezTo>
                <a:cubicBezTo>
                  <a:pt x="3475495" y="394071"/>
                  <a:pt x="3496239" y="388201"/>
                  <a:pt x="3516837" y="381863"/>
                </a:cubicBezTo>
                <a:cubicBezTo>
                  <a:pt x="3534732" y="376357"/>
                  <a:pt x="3552228" y="369608"/>
                  <a:pt x="3570123" y="364102"/>
                </a:cubicBezTo>
                <a:cubicBezTo>
                  <a:pt x="3590721" y="357764"/>
                  <a:pt x="3611691" y="352679"/>
                  <a:pt x="3632289" y="346341"/>
                </a:cubicBezTo>
                <a:cubicBezTo>
                  <a:pt x="3650184" y="340835"/>
                  <a:pt x="3667679" y="334086"/>
                  <a:pt x="3685574" y="328580"/>
                </a:cubicBezTo>
                <a:cubicBezTo>
                  <a:pt x="3734373" y="313566"/>
                  <a:pt x="3785996" y="299581"/>
                  <a:pt x="3836550" y="293058"/>
                </a:cubicBezTo>
                <a:cubicBezTo>
                  <a:pt x="3898484" y="285067"/>
                  <a:pt x="3960911" y="281511"/>
                  <a:pt x="4023049" y="275297"/>
                </a:cubicBezTo>
                <a:cubicBezTo>
                  <a:pt x="4052652" y="272337"/>
                  <a:pt x="4082436" y="270829"/>
                  <a:pt x="4111858" y="266416"/>
                </a:cubicBezTo>
                <a:cubicBezTo>
                  <a:pt x="4141713" y="261938"/>
                  <a:pt x="4171197" y="255204"/>
                  <a:pt x="4200667" y="248655"/>
                </a:cubicBezTo>
                <a:cubicBezTo>
                  <a:pt x="4224497" y="243360"/>
                  <a:pt x="4247532" y="234229"/>
                  <a:pt x="4271714" y="230894"/>
                </a:cubicBezTo>
                <a:cubicBezTo>
                  <a:pt x="4333576" y="222362"/>
                  <a:pt x="4396248" y="220879"/>
                  <a:pt x="4458213" y="213133"/>
                </a:cubicBezTo>
                <a:cubicBezTo>
                  <a:pt x="4555860" y="200927"/>
                  <a:pt x="4505539" y="206887"/>
                  <a:pt x="4609188" y="195372"/>
                </a:cubicBezTo>
                <a:cubicBezTo>
                  <a:pt x="4624321" y="190328"/>
                  <a:pt x="4656853" y="178726"/>
                  <a:pt x="4671355" y="177611"/>
                </a:cubicBezTo>
                <a:cubicBezTo>
                  <a:pt x="4736357" y="172611"/>
                  <a:pt x="4801608" y="171690"/>
                  <a:pt x="4866735" y="168730"/>
                </a:cubicBezTo>
                <a:lnTo>
                  <a:pt x="4982186" y="142089"/>
                </a:lnTo>
                <a:cubicBezTo>
                  <a:pt x="5094869" y="117593"/>
                  <a:pt x="5037798" y="135391"/>
                  <a:pt x="5097638" y="115447"/>
                </a:cubicBezTo>
                <a:cubicBezTo>
                  <a:pt x="5115400" y="103606"/>
                  <a:pt x="5139082" y="97686"/>
                  <a:pt x="5150923" y="79925"/>
                </a:cubicBezTo>
                <a:cubicBezTo>
                  <a:pt x="5173878" y="45494"/>
                  <a:pt x="5158559" y="56658"/>
                  <a:pt x="5195328" y="44403"/>
                </a:cubicBezTo>
                <a:cubicBezTo>
                  <a:pt x="5217735" y="10794"/>
                  <a:pt x="5205543" y="25308"/>
                  <a:pt x="5230852" y="0"/>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8" name="Freeform 17"/>
          <p:cNvSpPr/>
          <p:nvPr/>
        </p:nvSpPr>
        <p:spPr>
          <a:xfrm>
            <a:off x="4033838" y="3316288"/>
            <a:ext cx="5116512" cy="755650"/>
          </a:xfrm>
          <a:custGeom>
            <a:avLst/>
            <a:gdLst>
              <a:gd name="connsiteX0" fmla="*/ 0 w 5115400"/>
              <a:gd name="connsiteY0" fmla="*/ 0 h 754846"/>
              <a:gd name="connsiteX1" fmla="*/ 88809 w 5115400"/>
              <a:gd name="connsiteY1" fmla="*/ 8880 h 754846"/>
              <a:gd name="connsiteX2" fmla="*/ 701591 w 5115400"/>
              <a:gd name="connsiteY2" fmla="*/ 26641 h 754846"/>
              <a:gd name="connsiteX3" fmla="*/ 763757 w 5115400"/>
              <a:gd name="connsiteY3" fmla="*/ 53283 h 754846"/>
              <a:gd name="connsiteX4" fmla="*/ 852566 w 5115400"/>
              <a:gd name="connsiteY4" fmla="*/ 88805 h 754846"/>
              <a:gd name="connsiteX5" fmla="*/ 923614 w 5115400"/>
              <a:gd name="connsiteY5" fmla="*/ 115447 h 754846"/>
              <a:gd name="connsiteX6" fmla="*/ 959137 w 5115400"/>
              <a:gd name="connsiteY6" fmla="*/ 133208 h 754846"/>
              <a:gd name="connsiteX7" fmla="*/ 1012423 w 5115400"/>
              <a:gd name="connsiteY7" fmla="*/ 142088 h 754846"/>
              <a:gd name="connsiteX8" fmla="*/ 1225564 w 5115400"/>
              <a:gd name="connsiteY8" fmla="*/ 150969 h 754846"/>
              <a:gd name="connsiteX9" fmla="*/ 1385421 w 5115400"/>
              <a:gd name="connsiteY9" fmla="*/ 159849 h 754846"/>
              <a:gd name="connsiteX10" fmla="*/ 1456468 w 5115400"/>
              <a:gd name="connsiteY10" fmla="*/ 177610 h 754846"/>
              <a:gd name="connsiteX11" fmla="*/ 1509753 w 5115400"/>
              <a:gd name="connsiteY11" fmla="*/ 195372 h 754846"/>
              <a:gd name="connsiteX12" fmla="*/ 1616324 w 5115400"/>
              <a:gd name="connsiteY12" fmla="*/ 213133 h 754846"/>
              <a:gd name="connsiteX13" fmla="*/ 1696252 w 5115400"/>
              <a:gd name="connsiteY13" fmla="*/ 239774 h 754846"/>
              <a:gd name="connsiteX14" fmla="*/ 1802823 w 5115400"/>
              <a:gd name="connsiteY14" fmla="*/ 337460 h 754846"/>
              <a:gd name="connsiteX15" fmla="*/ 1829466 w 5115400"/>
              <a:gd name="connsiteY15" fmla="*/ 372982 h 754846"/>
              <a:gd name="connsiteX16" fmla="*/ 1900513 w 5115400"/>
              <a:gd name="connsiteY16" fmla="*/ 426266 h 754846"/>
              <a:gd name="connsiteX17" fmla="*/ 1998203 w 5115400"/>
              <a:gd name="connsiteY17" fmla="*/ 461788 h 754846"/>
              <a:gd name="connsiteX18" fmla="*/ 2051488 w 5115400"/>
              <a:gd name="connsiteY18" fmla="*/ 479549 h 754846"/>
              <a:gd name="connsiteX19" fmla="*/ 2175821 w 5115400"/>
              <a:gd name="connsiteY19" fmla="*/ 470668 h 754846"/>
              <a:gd name="connsiteX20" fmla="*/ 2202464 w 5115400"/>
              <a:gd name="connsiteY20" fmla="*/ 452907 h 754846"/>
              <a:gd name="connsiteX21" fmla="*/ 2264630 w 5115400"/>
              <a:gd name="connsiteY21" fmla="*/ 435146 h 754846"/>
              <a:gd name="connsiteX22" fmla="*/ 2424486 w 5115400"/>
              <a:gd name="connsiteY22" fmla="*/ 408505 h 754846"/>
              <a:gd name="connsiteX23" fmla="*/ 3294815 w 5115400"/>
              <a:gd name="connsiteY23" fmla="*/ 417385 h 754846"/>
              <a:gd name="connsiteX24" fmla="*/ 3552361 w 5115400"/>
              <a:gd name="connsiteY24" fmla="*/ 444027 h 754846"/>
              <a:gd name="connsiteX25" fmla="*/ 3650051 w 5115400"/>
              <a:gd name="connsiteY25" fmla="*/ 452907 h 754846"/>
              <a:gd name="connsiteX26" fmla="*/ 3738860 w 5115400"/>
              <a:gd name="connsiteY26" fmla="*/ 470668 h 754846"/>
              <a:gd name="connsiteX27" fmla="*/ 3827669 w 5115400"/>
              <a:gd name="connsiteY27" fmla="*/ 479549 h 754846"/>
              <a:gd name="connsiteX28" fmla="*/ 4014168 w 5115400"/>
              <a:gd name="connsiteY28" fmla="*/ 497310 h 754846"/>
              <a:gd name="connsiteX29" fmla="*/ 4502618 w 5115400"/>
              <a:gd name="connsiteY29" fmla="*/ 506191 h 754846"/>
              <a:gd name="connsiteX30" fmla="*/ 4618069 w 5115400"/>
              <a:gd name="connsiteY30" fmla="*/ 523952 h 754846"/>
              <a:gd name="connsiteX31" fmla="*/ 4733521 w 5115400"/>
              <a:gd name="connsiteY31" fmla="*/ 577235 h 754846"/>
              <a:gd name="connsiteX32" fmla="*/ 4822330 w 5115400"/>
              <a:gd name="connsiteY32" fmla="*/ 603877 h 754846"/>
              <a:gd name="connsiteX33" fmla="*/ 4902258 w 5115400"/>
              <a:gd name="connsiteY33" fmla="*/ 657160 h 754846"/>
              <a:gd name="connsiteX34" fmla="*/ 4991067 w 5115400"/>
              <a:gd name="connsiteY34" fmla="*/ 692682 h 754846"/>
              <a:gd name="connsiteX35" fmla="*/ 5044353 w 5115400"/>
              <a:gd name="connsiteY35" fmla="*/ 719324 h 754846"/>
              <a:gd name="connsiteX36" fmla="*/ 5115400 w 5115400"/>
              <a:gd name="connsiteY36" fmla="*/ 754846 h 754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115400" h="754846">
                <a:moveTo>
                  <a:pt x="0" y="0"/>
                </a:moveTo>
                <a:cubicBezTo>
                  <a:pt x="29603" y="2960"/>
                  <a:pt x="59069" y="8076"/>
                  <a:pt x="88809" y="8880"/>
                </a:cubicBezTo>
                <a:cubicBezTo>
                  <a:pt x="710740" y="25688"/>
                  <a:pt x="468319" y="-20008"/>
                  <a:pt x="701591" y="26641"/>
                </a:cubicBezTo>
                <a:cubicBezTo>
                  <a:pt x="798568" y="91289"/>
                  <a:pt x="649064" y="-4061"/>
                  <a:pt x="763757" y="53283"/>
                </a:cubicBezTo>
                <a:cubicBezTo>
                  <a:pt x="851131" y="96968"/>
                  <a:pt x="739127" y="69898"/>
                  <a:pt x="852566" y="88805"/>
                </a:cubicBezTo>
                <a:cubicBezTo>
                  <a:pt x="907289" y="125285"/>
                  <a:pt x="846794" y="89841"/>
                  <a:pt x="923614" y="115447"/>
                </a:cubicBezTo>
                <a:cubicBezTo>
                  <a:pt x="936173" y="119633"/>
                  <a:pt x="946457" y="129404"/>
                  <a:pt x="959137" y="133208"/>
                </a:cubicBezTo>
                <a:cubicBezTo>
                  <a:pt x="976385" y="138382"/>
                  <a:pt x="994456" y="140890"/>
                  <a:pt x="1012423" y="142088"/>
                </a:cubicBezTo>
                <a:cubicBezTo>
                  <a:pt x="1083374" y="146818"/>
                  <a:pt x="1154536" y="147587"/>
                  <a:pt x="1225564" y="150969"/>
                </a:cubicBezTo>
                <a:lnTo>
                  <a:pt x="1385421" y="159849"/>
                </a:lnTo>
                <a:cubicBezTo>
                  <a:pt x="1409103" y="165769"/>
                  <a:pt x="1432996" y="170904"/>
                  <a:pt x="1456468" y="177610"/>
                </a:cubicBezTo>
                <a:cubicBezTo>
                  <a:pt x="1474470" y="182753"/>
                  <a:pt x="1491476" y="191311"/>
                  <a:pt x="1509753" y="195372"/>
                </a:cubicBezTo>
                <a:cubicBezTo>
                  <a:pt x="1544909" y="203184"/>
                  <a:pt x="1580927" y="206497"/>
                  <a:pt x="1616324" y="213133"/>
                </a:cubicBezTo>
                <a:cubicBezTo>
                  <a:pt x="1643462" y="218221"/>
                  <a:pt x="1671666" y="227482"/>
                  <a:pt x="1696252" y="239774"/>
                </a:cubicBezTo>
                <a:cubicBezTo>
                  <a:pt x="1732735" y="258015"/>
                  <a:pt x="1791278" y="322068"/>
                  <a:pt x="1802823" y="337460"/>
                </a:cubicBezTo>
                <a:cubicBezTo>
                  <a:pt x="1811704" y="349301"/>
                  <a:pt x="1818514" y="363026"/>
                  <a:pt x="1829466" y="372982"/>
                </a:cubicBezTo>
                <a:cubicBezTo>
                  <a:pt x="1851371" y="392895"/>
                  <a:pt x="1872429" y="416905"/>
                  <a:pt x="1900513" y="426266"/>
                </a:cubicBezTo>
                <a:cubicBezTo>
                  <a:pt x="2055999" y="478093"/>
                  <a:pt x="1862270" y="412360"/>
                  <a:pt x="1998203" y="461788"/>
                </a:cubicBezTo>
                <a:cubicBezTo>
                  <a:pt x="2015798" y="468186"/>
                  <a:pt x="2033726" y="473629"/>
                  <a:pt x="2051488" y="479549"/>
                </a:cubicBezTo>
                <a:cubicBezTo>
                  <a:pt x="2092932" y="476589"/>
                  <a:pt x="2134903" y="477889"/>
                  <a:pt x="2175821" y="470668"/>
                </a:cubicBezTo>
                <a:cubicBezTo>
                  <a:pt x="2186332" y="468813"/>
                  <a:pt x="2192554" y="456871"/>
                  <a:pt x="2202464" y="452907"/>
                </a:cubicBezTo>
                <a:cubicBezTo>
                  <a:pt x="2222474" y="444903"/>
                  <a:pt x="2243497" y="439372"/>
                  <a:pt x="2264630" y="435146"/>
                </a:cubicBezTo>
                <a:cubicBezTo>
                  <a:pt x="2317601" y="424552"/>
                  <a:pt x="2424486" y="408505"/>
                  <a:pt x="2424486" y="408505"/>
                </a:cubicBezTo>
                <a:lnTo>
                  <a:pt x="3294815" y="417385"/>
                </a:lnTo>
                <a:cubicBezTo>
                  <a:pt x="3400754" y="419277"/>
                  <a:pt x="3445969" y="431752"/>
                  <a:pt x="3552361" y="444027"/>
                </a:cubicBezTo>
                <a:cubicBezTo>
                  <a:pt x="3584843" y="447775"/>
                  <a:pt x="3617488" y="449947"/>
                  <a:pt x="3650051" y="452907"/>
                </a:cubicBezTo>
                <a:cubicBezTo>
                  <a:pt x="3679654" y="458827"/>
                  <a:pt x="3709005" y="466190"/>
                  <a:pt x="3738860" y="470668"/>
                </a:cubicBezTo>
                <a:cubicBezTo>
                  <a:pt x="3768282" y="475081"/>
                  <a:pt x="3798082" y="476435"/>
                  <a:pt x="3827669" y="479549"/>
                </a:cubicBezTo>
                <a:cubicBezTo>
                  <a:pt x="3880873" y="485149"/>
                  <a:pt x="3963533" y="495798"/>
                  <a:pt x="4014168" y="497310"/>
                </a:cubicBezTo>
                <a:cubicBezTo>
                  <a:pt x="4176939" y="502169"/>
                  <a:pt x="4339801" y="503231"/>
                  <a:pt x="4502618" y="506191"/>
                </a:cubicBezTo>
                <a:cubicBezTo>
                  <a:pt x="4541102" y="512111"/>
                  <a:pt x="4580060" y="515506"/>
                  <a:pt x="4618069" y="523952"/>
                </a:cubicBezTo>
                <a:cubicBezTo>
                  <a:pt x="4653725" y="531875"/>
                  <a:pt x="4703577" y="567255"/>
                  <a:pt x="4733521" y="577235"/>
                </a:cubicBezTo>
                <a:cubicBezTo>
                  <a:pt x="4780610" y="592929"/>
                  <a:pt x="4751163" y="583543"/>
                  <a:pt x="4822330" y="603877"/>
                </a:cubicBezTo>
                <a:cubicBezTo>
                  <a:pt x="4848619" y="623592"/>
                  <a:pt x="4872036" y="643057"/>
                  <a:pt x="4902258" y="657160"/>
                </a:cubicBezTo>
                <a:cubicBezTo>
                  <a:pt x="4931150" y="670643"/>
                  <a:pt x="4962550" y="678424"/>
                  <a:pt x="4991067" y="692682"/>
                </a:cubicBezTo>
                <a:cubicBezTo>
                  <a:pt x="5008829" y="701563"/>
                  <a:pt x="5026022" y="711686"/>
                  <a:pt x="5044353" y="719324"/>
                </a:cubicBezTo>
                <a:cubicBezTo>
                  <a:pt x="5114328" y="748479"/>
                  <a:pt x="5080487" y="719935"/>
                  <a:pt x="5115400" y="754846"/>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9" name="Freeform 18"/>
          <p:cNvSpPr/>
          <p:nvPr/>
        </p:nvSpPr>
        <p:spPr>
          <a:xfrm>
            <a:off x="4221164" y="2195513"/>
            <a:ext cx="4084637" cy="836612"/>
          </a:xfrm>
          <a:custGeom>
            <a:avLst/>
            <a:gdLst>
              <a:gd name="connsiteX0" fmla="*/ 0 w 4085215"/>
              <a:gd name="connsiteY0" fmla="*/ 837253 h 837253"/>
              <a:gd name="connsiteX1" fmla="*/ 53285 w 4085215"/>
              <a:gd name="connsiteY1" fmla="*/ 792850 h 837253"/>
              <a:gd name="connsiteX2" fmla="*/ 79928 w 4085215"/>
              <a:gd name="connsiteY2" fmla="*/ 766209 h 837253"/>
              <a:gd name="connsiteX3" fmla="*/ 177618 w 4085215"/>
              <a:gd name="connsiteY3" fmla="*/ 704045 h 837253"/>
              <a:gd name="connsiteX4" fmla="*/ 319712 w 4085215"/>
              <a:gd name="connsiteY4" fmla="*/ 677403 h 837253"/>
              <a:gd name="connsiteX5" fmla="*/ 408521 w 4085215"/>
              <a:gd name="connsiteY5" fmla="*/ 668523 h 837253"/>
              <a:gd name="connsiteX6" fmla="*/ 488449 w 4085215"/>
              <a:gd name="connsiteY6" fmla="*/ 659642 h 837253"/>
              <a:gd name="connsiteX7" fmla="*/ 559496 w 4085215"/>
              <a:gd name="connsiteY7" fmla="*/ 641881 h 837253"/>
              <a:gd name="connsiteX8" fmla="*/ 648306 w 4085215"/>
              <a:gd name="connsiteY8" fmla="*/ 615240 h 837253"/>
              <a:gd name="connsiteX9" fmla="*/ 879209 w 4085215"/>
              <a:gd name="connsiteY9" fmla="*/ 606359 h 837253"/>
              <a:gd name="connsiteX10" fmla="*/ 1367659 w 4085215"/>
              <a:gd name="connsiteY10" fmla="*/ 615240 h 837253"/>
              <a:gd name="connsiteX11" fmla="*/ 1731776 w 4085215"/>
              <a:gd name="connsiteY11" fmla="*/ 650762 h 837253"/>
              <a:gd name="connsiteX12" fmla="*/ 1900513 w 4085215"/>
              <a:gd name="connsiteY12" fmla="*/ 659642 h 837253"/>
              <a:gd name="connsiteX13" fmla="*/ 1962679 w 4085215"/>
              <a:gd name="connsiteY13" fmla="*/ 668523 h 837253"/>
              <a:gd name="connsiteX14" fmla="*/ 2015965 w 4085215"/>
              <a:gd name="connsiteY14" fmla="*/ 677403 h 837253"/>
              <a:gd name="connsiteX15" fmla="*/ 2149178 w 4085215"/>
              <a:gd name="connsiteY15" fmla="*/ 686284 h 837253"/>
              <a:gd name="connsiteX16" fmla="*/ 2282392 w 4085215"/>
              <a:gd name="connsiteY16" fmla="*/ 677403 h 837253"/>
              <a:gd name="connsiteX17" fmla="*/ 2362320 w 4085215"/>
              <a:gd name="connsiteY17" fmla="*/ 650762 h 837253"/>
              <a:gd name="connsiteX18" fmla="*/ 2442248 w 4085215"/>
              <a:gd name="connsiteY18" fmla="*/ 641881 h 837253"/>
              <a:gd name="connsiteX19" fmla="*/ 2513295 w 4085215"/>
              <a:gd name="connsiteY19" fmla="*/ 624120 h 837253"/>
              <a:gd name="connsiteX20" fmla="*/ 2584342 w 4085215"/>
              <a:gd name="connsiteY20" fmla="*/ 597478 h 837253"/>
              <a:gd name="connsiteX21" fmla="*/ 2664271 w 4085215"/>
              <a:gd name="connsiteY21" fmla="*/ 570837 h 837253"/>
              <a:gd name="connsiteX22" fmla="*/ 2815246 w 4085215"/>
              <a:gd name="connsiteY22" fmla="*/ 473151 h 837253"/>
              <a:gd name="connsiteX23" fmla="*/ 2868531 w 4085215"/>
              <a:gd name="connsiteY23" fmla="*/ 446509 h 837253"/>
              <a:gd name="connsiteX24" fmla="*/ 2939579 w 4085215"/>
              <a:gd name="connsiteY24" fmla="*/ 419868 h 837253"/>
              <a:gd name="connsiteX25" fmla="*/ 3001745 w 4085215"/>
              <a:gd name="connsiteY25" fmla="*/ 375465 h 837253"/>
              <a:gd name="connsiteX26" fmla="*/ 3072792 w 4085215"/>
              <a:gd name="connsiteY26" fmla="*/ 339943 h 837253"/>
              <a:gd name="connsiteX27" fmla="*/ 3117197 w 4085215"/>
              <a:gd name="connsiteY27" fmla="*/ 313301 h 837253"/>
              <a:gd name="connsiteX28" fmla="*/ 3223767 w 4085215"/>
              <a:gd name="connsiteY28" fmla="*/ 268898 h 837253"/>
              <a:gd name="connsiteX29" fmla="*/ 3303696 w 4085215"/>
              <a:gd name="connsiteY29" fmla="*/ 233376 h 837253"/>
              <a:gd name="connsiteX30" fmla="*/ 3392505 w 4085215"/>
              <a:gd name="connsiteY30" fmla="*/ 197854 h 837253"/>
              <a:gd name="connsiteX31" fmla="*/ 3534599 w 4085215"/>
              <a:gd name="connsiteY31" fmla="*/ 144571 h 837253"/>
              <a:gd name="connsiteX32" fmla="*/ 3596765 w 4085215"/>
              <a:gd name="connsiteY32" fmla="*/ 100168 h 837253"/>
              <a:gd name="connsiteX33" fmla="*/ 3667813 w 4085215"/>
              <a:gd name="connsiteY33" fmla="*/ 46885 h 837253"/>
              <a:gd name="connsiteX34" fmla="*/ 3703336 w 4085215"/>
              <a:gd name="connsiteY34" fmla="*/ 38004 h 837253"/>
              <a:gd name="connsiteX35" fmla="*/ 3729979 w 4085215"/>
              <a:gd name="connsiteY35" fmla="*/ 29124 h 837253"/>
              <a:gd name="connsiteX36" fmla="*/ 4085215 w 4085215"/>
              <a:gd name="connsiteY36" fmla="*/ 2482 h 83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085215" h="837253">
                <a:moveTo>
                  <a:pt x="0" y="837253"/>
                </a:moveTo>
                <a:cubicBezTo>
                  <a:pt x="17762" y="822452"/>
                  <a:pt x="36004" y="808210"/>
                  <a:pt x="53285" y="792850"/>
                </a:cubicBezTo>
                <a:cubicBezTo>
                  <a:pt x="62672" y="784506"/>
                  <a:pt x="70476" y="774479"/>
                  <a:pt x="79928" y="766209"/>
                </a:cubicBezTo>
                <a:cubicBezTo>
                  <a:pt x="112669" y="737562"/>
                  <a:pt x="135844" y="718964"/>
                  <a:pt x="177618" y="704045"/>
                </a:cubicBezTo>
                <a:cubicBezTo>
                  <a:pt x="225292" y="687019"/>
                  <a:pt x="269932" y="682934"/>
                  <a:pt x="319712" y="677403"/>
                </a:cubicBezTo>
                <a:cubicBezTo>
                  <a:pt x="349281" y="674118"/>
                  <a:pt x="378934" y="671637"/>
                  <a:pt x="408521" y="668523"/>
                </a:cubicBezTo>
                <a:lnTo>
                  <a:pt x="488449" y="659642"/>
                </a:lnTo>
                <a:cubicBezTo>
                  <a:pt x="512131" y="653722"/>
                  <a:pt x="535975" y="648414"/>
                  <a:pt x="559496" y="641881"/>
                </a:cubicBezTo>
                <a:cubicBezTo>
                  <a:pt x="589275" y="633610"/>
                  <a:pt x="617588" y="618653"/>
                  <a:pt x="648306" y="615240"/>
                </a:cubicBezTo>
                <a:cubicBezTo>
                  <a:pt x="724860" y="606734"/>
                  <a:pt x="802241" y="609319"/>
                  <a:pt x="879209" y="606359"/>
                </a:cubicBezTo>
                <a:lnTo>
                  <a:pt x="1367659" y="615240"/>
                </a:lnTo>
                <a:cubicBezTo>
                  <a:pt x="1827793" y="632074"/>
                  <a:pt x="1434809" y="623767"/>
                  <a:pt x="1731776" y="650762"/>
                </a:cubicBezTo>
                <a:cubicBezTo>
                  <a:pt x="1787868" y="655861"/>
                  <a:pt x="1844267" y="656682"/>
                  <a:pt x="1900513" y="659642"/>
                </a:cubicBezTo>
                <a:lnTo>
                  <a:pt x="1962679" y="668523"/>
                </a:lnTo>
                <a:cubicBezTo>
                  <a:pt x="1980477" y="671261"/>
                  <a:pt x="1998039" y="675696"/>
                  <a:pt x="2015965" y="677403"/>
                </a:cubicBezTo>
                <a:cubicBezTo>
                  <a:pt x="2060267" y="681622"/>
                  <a:pt x="2104774" y="683324"/>
                  <a:pt x="2149178" y="686284"/>
                </a:cubicBezTo>
                <a:cubicBezTo>
                  <a:pt x="2193583" y="683324"/>
                  <a:pt x="2238494" y="684719"/>
                  <a:pt x="2282392" y="677403"/>
                </a:cubicBezTo>
                <a:cubicBezTo>
                  <a:pt x="2310094" y="672786"/>
                  <a:pt x="2334905" y="656854"/>
                  <a:pt x="2362320" y="650762"/>
                </a:cubicBezTo>
                <a:cubicBezTo>
                  <a:pt x="2388488" y="644947"/>
                  <a:pt x="2415605" y="644841"/>
                  <a:pt x="2442248" y="641881"/>
                </a:cubicBezTo>
                <a:cubicBezTo>
                  <a:pt x="2465930" y="635961"/>
                  <a:pt x="2489995" y="631401"/>
                  <a:pt x="2513295" y="624120"/>
                </a:cubicBezTo>
                <a:cubicBezTo>
                  <a:pt x="2537436" y="616576"/>
                  <a:pt x="2560491" y="605896"/>
                  <a:pt x="2584342" y="597478"/>
                </a:cubicBezTo>
                <a:cubicBezTo>
                  <a:pt x="2610825" y="588132"/>
                  <a:pt x="2637628" y="579717"/>
                  <a:pt x="2664271" y="570837"/>
                </a:cubicBezTo>
                <a:cubicBezTo>
                  <a:pt x="2695072" y="550303"/>
                  <a:pt x="2770672" y="497463"/>
                  <a:pt x="2815246" y="473151"/>
                </a:cubicBezTo>
                <a:cubicBezTo>
                  <a:pt x="2832679" y="463642"/>
                  <a:pt x="2850278" y="454331"/>
                  <a:pt x="2868531" y="446509"/>
                </a:cubicBezTo>
                <a:cubicBezTo>
                  <a:pt x="2891779" y="436546"/>
                  <a:pt x="2917262" y="431770"/>
                  <a:pt x="2939579" y="419868"/>
                </a:cubicBezTo>
                <a:cubicBezTo>
                  <a:pt x="2962048" y="407885"/>
                  <a:pt x="2979909" y="388566"/>
                  <a:pt x="3001745" y="375465"/>
                </a:cubicBezTo>
                <a:cubicBezTo>
                  <a:pt x="3024449" y="361843"/>
                  <a:pt x="3049479" y="352496"/>
                  <a:pt x="3072792" y="339943"/>
                </a:cubicBezTo>
                <a:cubicBezTo>
                  <a:pt x="3087990" y="331760"/>
                  <a:pt x="3101578" y="320651"/>
                  <a:pt x="3117197" y="313301"/>
                </a:cubicBezTo>
                <a:cubicBezTo>
                  <a:pt x="3152018" y="296915"/>
                  <a:pt x="3188395" y="284057"/>
                  <a:pt x="3223767" y="268898"/>
                </a:cubicBezTo>
                <a:cubicBezTo>
                  <a:pt x="3250565" y="257413"/>
                  <a:pt x="3276825" y="244690"/>
                  <a:pt x="3303696" y="233376"/>
                </a:cubicBezTo>
                <a:cubicBezTo>
                  <a:pt x="3333081" y="221004"/>
                  <a:pt x="3363370" y="210803"/>
                  <a:pt x="3392505" y="197854"/>
                </a:cubicBezTo>
                <a:cubicBezTo>
                  <a:pt x="3492127" y="153580"/>
                  <a:pt x="3444399" y="170341"/>
                  <a:pt x="3534599" y="144571"/>
                </a:cubicBezTo>
                <a:cubicBezTo>
                  <a:pt x="3603873" y="75300"/>
                  <a:pt x="3514940" y="158613"/>
                  <a:pt x="3596765" y="100168"/>
                </a:cubicBezTo>
                <a:cubicBezTo>
                  <a:pt x="3653606" y="59568"/>
                  <a:pt x="3587910" y="82396"/>
                  <a:pt x="3667813" y="46885"/>
                </a:cubicBezTo>
                <a:cubicBezTo>
                  <a:pt x="3678967" y="41928"/>
                  <a:pt x="3691600" y="41357"/>
                  <a:pt x="3703336" y="38004"/>
                </a:cubicBezTo>
                <a:cubicBezTo>
                  <a:pt x="3712337" y="35432"/>
                  <a:pt x="3720841" y="31155"/>
                  <a:pt x="3729979" y="29124"/>
                </a:cubicBezTo>
                <a:cubicBezTo>
                  <a:pt x="3915188" y="-12032"/>
                  <a:pt x="3851533" y="2482"/>
                  <a:pt x="4085215" y="2482"/>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1" name="Freeform 20"/>
          <p:cNvSpPr/>
          <p:nvPr/>
        </p:nvSpPr>
        <p:spPr>
          <a:xfrm>
            <a:off x="4318001" y="2278064"/>
            <a:ext cx="4378325" cy="852487"/>
          </a:xfrm>
          <a:custGeom>
            <a:avLst/>
            <a:gdLst>
              <a:gd name="connsiteX0" fmla="*/ 0 w 4378285"/>
              <a:gd name="connsiteY0" fmla="*/ 852532 h 852532"/>
              <a:gd name="connsiteX1" fmla="*/ 124332 w 4378285"/>
              <a:gd name="connsiteY1" fmla="*/ 790368 h 852532"/>
              <a:gd name="connsiteX2" fmla="*/ 177618 w 4378285"/>
              <a:gd name="connsiteY2" fmla="*/ 763727 h 852532"/>
              <a:gd name="connsiteX3" fmla="*/ 230903 w 4378285"/>
              <a:gd name="connsiteY3" fmla="*/ 745966 h 852532"/>
              <a:gd name="connsiteX4" fmla="*/ 284188 w 4378285"/>
              <a:gd name="connsiteY4" fmla="*/ 710443 h 852532"/>
              <a:gd name="connsiteX5" fmla="*/ 310831 w 4378285"/>
              <a:gd name="connsiteY5" fmla="*/ 701563 h 852532"/>
              <a:gd name="connsiteX6" fmla="*/ 346355 w 4378285"/>
              <a:gd name="connsiteY6" fmla="*/ 692682 h 852532"/>
              <a:gd name="connsiteX7" fmla="*/ 381878 w 4378285"/>
              <a:gd name="connsiteY7" fmla="*/ 674921 h 852532"/>
              <a:gd name="connsiteX8" fmla="*/ 452926 w 4378285"/>
              <a:gd name="connsiteY8" fmla="*/ 621638 h 852532"/>
              <a:gd name="connsiteX9" fmla="*/ 586139 w 4378285"/>
              <a:gd name="connsiteY9" fmla="*/ 586116 h 852532"/>
              <a:gd name="connsiteX10" fmla="*/ 648305 w 4378285"/>
              <a:gd name="connsiteY10" fmla="*/ 568355 h 852532"/>
              <a:gd name="connsiteX11" fmla="*/ 692710 w 4378285"/>
              <a:gd name="connsiteY11" fmla="*/ 550594 h 852532"/>
              <a:gd name="connsiteX12" fmla="*/ 719353 w 4378285"/>
              <a:gd name="connsiteY12" fmla="*/ 541713 h 852532"/>
              <a:gd name="connsiteX13" fmla="*/ 843685 w 4378285"/>
              <a:gd name="connsiteY13" fmla="*/ 550594 h 852532"/>
              <a:gd name="connsiteX14" fmla="*/ 950256 w 4378285"/>
              <a:gd name="connsiteY14" fmla="*/ 577235 h 852532"/>
              <a:gd name="connsiteX15" fmla="*/ 1012422 w 4378285"/>
              <a:gd name="connsiteY15" fmla="*/ 603877 h 852532"/>
              <a:gd name="connsiteX16" fmla="*/ 1074589 w 4378285"/>
              <a:gd name="connsiteY16" fmla="*/ 639399 h 852532"/>
              <a:gd name="connsiteX17" fmla="*/ 1198921 w 4378285"/>
              <a:gd name="connsiteY17" fmla="*/ 666041 h 852532"/>
              <a:gd name="connsiteX18" fmla="*/ 1278850 w 4378285"/>
              <a:gd name="connsiteY18" fmla="*/ 701563 h 852532"/>
              <a:gd name="connsiteX19" fmla="*/ 1349897 w 4378285"/>
              <a:gd name="connsiteY19" fmla="*/ 710443 h 852532"/>
              <a:gd name="connsiteX20" fmla="*/ 1491991 w 4378285"/>
              <a:gd name="connsiteY20" fmla="*/ 737085 h 852532"/>
              <a:gd name="connsiteX21" fmla="*/ 1571919 w 4378285"/>
              <a:gd name="connsiteY21" fmla="*/ 728205 h 852532"/>
              <a:gd name="connsiteX22" fmla="*/ 1616324 w 4378285"/>
              <a:gd name="connsiteY22" fmla="*/ 666041 h 852532"/>
              <a:gd name="connsiteX23" fmla="*/ 1642967 w 4378285"/>
              <a:gd name="connsiteY23" fmla="*/ 630519 h 852532"/>
              <a:gd name="connsiteX24" fmla="*/ 1669609 w 4378285"/>
              <a:gd name="connsiteY24" fmla="*/ 603877 h 852532"/>
              <a:gd name="connsiteX25" fmla="*/ 1705133 w 4378285"/>
              <a:gd name="connsiteY25" fmla="*/ 532833 h 852532"/>
              <a:gd name="connsiteX26" fmla="*/ 1714014 w 4378285"/>
              <a:gd name="connsiteY26" fmla="*/ 506191 h 852532"/>
              <a:gd name="connsiteX27" fmla="*/ 1776180 w 4378285"/>
              <a:gd name="connsiteY27" fmla="*/ 452908 h 852532"/>
              <a:gd name="connsiteX28" fmla="*/ 1838346 w 4378285"/>
              <a:gd name="connsiteY28" fmla="*/ 444027 h 852532"/>
              <a:gd name="connsiteX29" fmla="*/ 1891632 w 4378285"/>
              <a:gd name="connsiteY29" fmla="*/ 426266 h 852532"/>
              <a:gd name="connsiteX30" fmla="*/ 1989322 w 4378285"/>
              <a:gd name="connsiteY30" fmla="*/ 390744 h 852532"/>
              <a:gd name="connsiteX31" fmla="*/ 2033726 w 4378285"/>
              <a:gd name="connsiteY31" fmla="*/ 381863 h 852532"/>
              <a:gd name="connsiteX32" fmla="*/ 2078131 w 4378285"/>
              <a:gd name="connsiteY32" fmla="*/ 364102 h 852532"/>
              <a:gd name="connsiteX33" fmla="*/ 2362320 w 4378285"/>
              <a:gd name="connsiteY33" fmla="*/ 319700 h 852532"/>
              <a:gd name="connsiteX34" fmla="*/ 2539938 w 4378285"/>
              <a:gd name="connsiteY34" fmla="*/ 266416 h 852532"/>
              <a:gd name="connsiteX35" fmla="*/ 2637628 w 4378285"/>
              <a:gd name="connsiteY35" fmla="*/ 222014 h 852532"/>
              <a:gd name="connsiteX36" fmla="*/ 2690913 w 4378285"/>
              <a:gd name="connsiteY36" fmla="*/ 204252 h 852532"/>
              <a:gd name="connsiteX37" fmla="*/ 2753080 w 4378285"/>
              <a:gd name="connsiteY37" fmla="*/ 177611 h 852532"/>
              <a:gd name="connsiteX38" fmla="*/ 2868531 w 4378285"/>
              <a:gd name="connsiteY38" fmla="*/ 124328 h 852532"/>
              <a:gd name="connsiteX39" fmla="*/ 2904055 w 4378285"/>
              <a:gd name="connsiteY39" fmla="*/ 115447 h 852532"/>
              <a:gd name="connsiteX40" fmla="*/ 2948459 w 4378285"/>
              <a:gd name="connsiteY40" fmla="*/ 88805 h 852532"/>
              <a:gd name="connsiteX41" fmla="*/ 3046149 w 4378285"/>
              <a:gd name="connsiteY41" fmla="*/ 53283 h 852532"/>
              <a:gd name="connsiteX42" fmla="*/ 3117197 w 4378285"/>
              <a:gd name="connsiteY42" fmla="*/ 17761 h 852532"/>
              <a:gd name="connsiteX43" fmla="*/ 3179363 w 4378285"/>
              <a:gd name="connsiteY43" fmla="*/ 0 h 852532"/>
              <a:gd name="connsiteX44" fmla="*/ 3250410 w 4378285"/>
              <a:gd name="connsiteY44" fmla="*/ 17761 h 852532"/>
              <a:gd name="connsiteX45" fmla="*/ 3277053 w 4378285"/>
              <a:gd name="connsiteY45" fmla="*/ 26642 h 852532"/>
              <a:gd name="connsiteX46" fmla="*/ 3312576 w 4378285"/>
              <a:gd name="connsiteY46" fmla="*/ 53283 h 852532"/>
              <a:gd name="connsiteX47" fmla="*/ 3356981 w 4378285"/>
              <a:gd name="connsiteY47" fmla="*/ 62164 h 852532"/>
              <a:gd name="connsiteX48" fmla="*/ 3552361 w 4378285"/>
              <a:gd name="connsiteY48" fmla="*/ 115447 h 852532"/>
              <a:gd name="connsiteX49" fmla="*/ 3605646 w 4378285"/>
              <a:gd name="connsiteY49" fmla="*/ 133208 h 852532"/>
              <a:gd name="connsiteX50" fmla="*/ 3676693 w 4378285"/>
              <a:gd name="connsiteY50" fmla="*/ 150969 h 852532"/>
              <a:gd name="connsiteX51" fmla="*/ 3747741 w 4378285"/>
              <a:gd name="connsiteY51" fmla="*/ 177611 h 852532"/>
              <a:gd name="connsiteX52" fmla="*/ 3809907 w 4378285"/>
              <a:gd name="connsiteY52" fmla="*/ 195372 h 852532"/>
              <a:gd name="connsiteX53" fmla="*/ 4049691 w 4378285"/>
              <a:gd name="connsiteY53" fmla="*/ 213133 h 852532"/>
              <a:gd name="connsiteX54" fmla="*/ 4378285 w 4378285"/>
              <a:gd name="connsiteY54" fmla="*/ 204252 h 85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378285" h="852532">
                <a:moveTo>
                  <a:pt x="0" y="852532"/>
                </a:moveTo>
                <a:cubicBezTo>
                  <a:pt x="91614" y="791459"/>
                  <a:pt x="12819" y="838157"/>
                  <a:pt x="124332" y="790368"/>
                </a:cubicBezTo>
                <a:cubicBezTo>
                  <a:pt x="142585" y="782546"/>
                  <a:pt x="159287" y="771364"/>
                  <a:pt x="177618" y="763727"/>
                </a:cubicBezTo>
                <a:cubicBezTo>
                  <a:pt x="194900" y="756526"/>
                  <a:pt x="214157" y="754339"/>
                  <a:pt x="230903" y="745966"/>
                </a:cubicBezTo>
                <a:cubicBezTo>
                  <a:pt x="249996" y="736420"/>
                  <a:pt x="263936" y="717193"/>
                  <a:pt x="284188" y="710443"/>
                </a:cubicBezTo>
                <a:cubicBezTo>
                  <a:pt x="293069" y="707483"/>
                  <a:pt x="301830" y="704135"/>
                  <a:pt x="310831" y="701563"/>
                </a:cubicBezTo>
                <a:cubicBezTo>
                  <a:pt x="322567" y="698210"/>
                  <a:pt x="334926" y="696968"/>
                  <a:pt x="346355" y="692682"/>
                </a:cubicBezTo>
                <a:cubicBezTo>
                  <a:pt x="358751" y="688034"/>
                  <a:pt x="370863" y="682264"/>
                  <a:pt x="381878" y="674921"/>
                </a:cubicBezTo>
                <a:cubicBezTo>
                  <a:pt x="406509" y="658501"/>
                  <a:pt x="425717" y="633299"/>
                  <a:pt x="452926" y="621638"/>
                </a:cubicBezTo>
                <a:cubicBezTo>
                  <a:pt x="537029" y="585595"/>
                  <a:pt x="492721" y="597792"/>
                  <a:pt x="586139" y="586116"/>
                </a:cubicBezTo>
                <a:cubicBezTo>
                  <a:pt x="606861" y="580196"/>
                  <a:pt x="627860" y="575170"/>
                  <a:pt x="648305" y="568355"/>
                </a:cubicBezTo>
                <a:cubicBezTo>
                  <a:pt x="663429" y="563314"/>
                  <a:pt x="677783" y="556191"/>
                  <a:pt x="692710" y="550594"/>
                </a:cubicBezTo>
                <a:cubicBezTo>
                  <a:pt x="701475" y="547307"/>
                  <a:pt x="710472" y="544673"/>
                  <a:pt x="719353" y="541713"/>
                </a:cubicBezTo>
                <a:cubicBezTo>
                  <a:pt x="760797" y="544673"/>
                  <a:pt x="802484" y="545220"/>
                  <a:pt x="843685" y="550594"/>
                </a:cubicBezTo>
                <a:cubicBezTo>
                  <a:pt x="892456" y="556955"/>
                  <a:pt x="911542" y="564332"/>
                  <a:pt x="950256" y="577235"/>
                </a:cubicBezTo>
                <a:cubicBezTo>
                  <a:pt x="1017145" y="621825"/>
                  <a:pt x="932135" y="569469"/>
                  <a:pt x="1012422" y="603877"/>
                </a:cubicBezTo>
                <a:cubicBezTo>
                  <a:pt x="1055990" y="622549"/>
                  <a:pt x="1022189" y="624844"/>
                  <a:pt x="1074589" y="639399"/>
                </a:cubicBezTo>
                <a:cubicBezTo>
                  <a:pt x="1115428" y="650743"/>
                  <a:pt x="1198921" y="666041"/>
                  <a:pt x="1198921" y="666041"/>
                </a:cubicBezTo>
                <a:cubicBezTo>
                  <a:pt x="1225564" y="677882"/>
                  <a:pt x="1250879" y="693337"/>
                  <a:pt x="1278850" y="701563"/>
                </a:cubicBezTo>
                <a:cubicBezTo>
                  <a:pt x="1301747" y="708297"/>
                  <a:pt x="1326270" y="707068"/>
                  <a:pt x="1349897" y="710443"/>
                </a:cubicBezTo>
                <a:cubicBezTo>
                  <a:pt x="1398336" y="717363"/>
                  <a:pt x="1443575" y="727402"/>
                  <a:pt x="1491991" y="737085"/>
                </a:cubicBezTo>
                <a:cubicBezTo>
                  <a:pt x="1518634" y="734125"/>
                  <a:pt x="1547174" y="738515"/>
                  <a:pt x="1571919" y="728205"/>
                </a:cubicBezTo>
                <a:cubicBezTo>
                  <a:pt x="1577820" y="725746"/>
                  <a:pt x="1609926" y="674998"/>
                  <a:pt x="1616324" y="666041"/>
                </a:cubicBezTo>
                <a:cubicBezTo>
                  <a:pt x="1624927" y="653997"/>
                  <a:pt x="1633334" y="641757"/>
                  <a:pt x="1642967" y="630519"/>
                </a:cubicBezTo>
                <a:cubicBezTo>
                  <a:pt x="1651141" y="620983"/>
                  <a:pt x="1662866" y="614473"/>
                  <a:pt x="1669609" y="603877"/>
                </a:cubicBezTo>
                <a:cubicBezTo>
                  <a:pt x="1683824" y="581540"/>
                  <a:pt x="1696760" y="557951"/>
                  <a:pt x="1705133" y="532833"/>
                </a:cubicBezTo>
                <a:cubicBezTo>
                  <a:pt x="1708093" y="523952"/>
                  <a:pt x="1708821" y="513980"/>
                  <a:pt x="1714014" y="506191"/>
                </a:cubicBezTo>
                <a:cubicBezTo>
                  <a:pt x="1721648" y="494741"/>
                  <a:pt x="1765345" y="456848"/>
                  <a:pt x="1776180" y="452908"/>
                </a:cubicBezTo>
                <a:cubicBezTo>
                  <a:pt x="1795852" y="445755"/>
                  <a:pt x="1817624" y="446987"/>
                  <a:pt x="1838346" y="444027"/>
                </a:cubicBezTo>
                <a:cubicBezTo>
                  <a:pt x="1856108" y="438107"/>
                  <a:pt x="1874036" y="432664"/>
                  <a:pt x="1891632" y="426266"/>
                </a:cubicBezTo>
                <a:cubicBezTo>
                  <a:pt x="1939311" y="408929"/>
                  <a:pt x="1937482" y="404882"/>
                  <a:pt x="1989322" y="390744"/>
                </a:cubicBezTo>
                <a:cubicBezTo>
                  <a:pt x="2003885" y="386772"/>
                  <a:pt x="2019268" y="386200"/>
                  <a:pt x="2033726" y="381863"/>
                </a:cubicBezTo>
                <a:cubicBezTo>
                  <a:pt x="2048995" y="377282"/>
                  <a:pt x="2062499" y="367228"/>
                  <a:pt x="2078131" y="364102"/>
                </a:cubicBezTo>
                <a:cubicBezTo>
                  <a:pt x="2150969" y="349535"/>
                  <a:pt x="2273397" y="332402"/>
                  <a:pt x="2362320" y="319700"/>
                </a:cubicBezTo>
                <a:cubicBezTo>
                  <a:pt x="2420320" y="303129"/>
                  <a:pt x="2482394" y="287340"/>
                  <a:pt x="2539938" y="266416"/>
                </a:cubicBezTo>
                <a:cubicBezTo>
                  <a:pt x="2644866" y="228262"/>
                  <a:pt x="2517656" y="272000"/>
                  <a:pt x="2637628" y="222014"/>
                </a:cubicBezTo>
                <a:cubicBezTo>
                  <a:pt x="2654910" y="214813"/>
                  <a:pt x="2673438" y="210973"/>
                  <a:pt x="2690913" y="204252"/>
                </a:cubicBezTo>
                <a:cubicBezTo>
                  <a:pt x="2711955" y="196159"/>
                  <a:pt x="2732650" y="187144"/>
                  <a:pt x="2753080" y="177611"/>
                </a:cubicBezTo>
                <a:cubicBezTo>
                  <a:pt x="2802423" y="154585"/>
                  <a:pt x="2821195" y="140106"/>
                  <a:pt x="2868531" y="124328"/>
                </a:cubicBezTo>
                <a:cubicBezTo>
                  <a:pt x="2880110" y="120468"/>
                  <a:pt x="2892214" y="118407"/>
                  <a:pt x="2904055" y="115447"/>
                </a:cubicBezTo>
                <a:cubicBezTo>
                  <a:pt x="2918856" y="106566"/>
                  <a:pt x="2933020" y="96524"/>
                  <a:pt x="2948459" y="88805"/>
                </a:cubicBezTo>
                <a:cubicBezTo>
                  <a:pt x="2977876" y="74097"/>
                  <a:pt x="3015758" y="64334"/>
                  <a:pt x="3046149" y="53283"/>
                </a:cubicBezTo>
                <a:cubicBezTo>
                  <a:pt x="3158818" y="12314"/>
                  <a:pt x="3038220" y="57249"/>
                  <a:pt x="3117197" y="17761"/>
                </a:cubicBezTo>
                <a:cubicBezTo>
                  <a:pt x="3129943" y="11388"/>
                  <a:pt x="3167974" y="2847"/>
                  <a:pt x="3179363" y="0"/>
                </a:cubicBezTo>
                <a:cubicBezTo>
                  <a:pt x="3203045" y="5920"/>
                  <a:pt x="3226859" y="11338"/>
                  <a:pt x="3250410" y="17761"/>
                </a:cubicBezTo>
                <a:cubicBezTo>
                  <a:pt x="3259442" y="20224"/>
                  <a:pt x="3268925" y="21998"/>
                  <a:pt x="3277053" y="26642"/>
                </a:cubicBezTo>
                <a:cubicBezTo>
                  <a:pt x="3289904" y="33985"/>
                  <a:pt x="3299051" y="47272"/>
                  <a:pt x="3312576" y="53283"/>
                </a:cubicBezTo>
                <a:cubicBezTo>
                  <a:pt x="3326370" y="59413"/>
                  <a:pt x="3342523" y="57827"/>
                  <a:pt x="3356981" y="62164"/>
                </a:cubicBezTo>
                <a:cubicBezTo>
                  <a:pt x="3542521" y="117824"/>
                  <a:pt x="3429338" y="97872"/>
                  <a:pt x="3552361" y="115447"/>
                </a:cubicBezTo>
                <a:cubicBezTo>
                  <a:pt x="3570123" y="121367"/>
                  <a:pt x="3587644" y="128065"/>
                  <a:pt x="3605646" y="133208"/>
                </a:cubicBezTo>
                <a:cubicBezTo>
                  <a:pt x="3629118" y="139914"/>
                  <a:pt x="3654028" y="141903"/>
                  <a:pt x="3676693" y="150969"/>
                </a:cubicBezTo>
                <a:cubicBezTo>
                  <a:pt x="3706072" y="162720"/>
                  <a:pt x="3719902" y="169259"/>
                  <a:pt x="3747741" y="177611"/>
                </a:cubicBezTo>
                <a:cubicBezTo>
                  <a:pt x="3768383" y="183804"/>
                  <a:pt x="3788503" y="192854"/>
                  <a:pt x="3809907" y="195372"/>
                </a:cubicBezTo>
                <a:cubicBezTo>
                  <a:pt x="3889505" y="204736"/>
                  <a:pt x="4049691" y="213133"/>
                  <a:pt x="4049691" y="213133"/>
                </a:cubicBezTo>
                <a:cubicBezTo>
                  <a:pt x="4159220" y="210090"/>
                  <a:pt x="4268714" y="204252"/>
                  <a:pt x="4378285" y="204252"/>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2" name="Freeform 21"/>
          <p:cNvSpPr/>
          <p:nvPr/>
        </p:nvSpPr>
        <p:spPr>
          <a:xfrm>
            <a:off x="4416425" y="2695575"/>
            <a:ext cx="4706938" cy="666750"/>
          </a:xfrm>
          <a:custGeom>
            <a:avLst/>
            <a:gdLst>
              <a:gd name="connsiteX0" fmla="*/ 0 w 4707752"/>
              <a:gd name="connsiteY0" fmla="*/ 577236 h 666568"/>
              <a:gd name="connsiteX1" fmla="*/ 115452 w 4707752"/>
              <a:gd name="connsiteY1" fmla="*/ 541714 h 666568"/>
              <a:gd name="connsiteX2" fmla="*/ 204261 w 4707752"/>
              <a:gd name="connsiteY2" fmla="*/ 532833 h 666568"/>
              <a:gd name="connsiteX3" fmla="*/ 781520 w 4707752"/>
              <a:gd name="connsiteY3" fmla="*/ 559475 h 666568"/>
              <a:gd name="connsiteX4" fmla="*/ 923614 w 4707752"/>
              <a:gd name="connsiteY4" fmla="*/ 586116 h 666568"/>
              <a:gd name="connsiteX5" fmla="*/ 968019 w 4707752"/>
              <a:gd name="connsiteY5" fmla="*/ 594997 h 666568"/>
              <a:gd name="connsiteX6" fmla="*/ 1074590 w 4707752"/>
              <a:gd name="connsiteY6" fmla="*/ 621639 h 666568"/>
              <a:gd name="connsiteX7" fmla="*/ 1154518 w 4707752"/>
              <a:gd name="connsiteY7" fmla="*/ 639400 h 666568"/>
              <a:gd name="connsiteX8" fmla="*/ 1296612 w 4707752"/>
              <a:gd name="connsiteY8" fmla="*/ 648280 h 666568"/>
              <a:gd name="connsiteX9" fmla="*/ 1456469 w 4707752"/>
              <a:gd name="connsiteY9" fmla="*/ 666041 h 666568"/>
              <a:gd name="connsiteX10" fmla="*/ 1571920 w 4707752"/>
              <a:gd name="connsiteY10" fmla="*/ 639400 h 666568"/>
              <a:gd name="connsiteX11" fmla="*/ 1607444 w 4707752"/>
              <a:gd name="connsiteY11" fmla="*/ 621639 h 666568"/>
              <a:gd name="connsiteX12" fmla="*/ 1731777 w 4707752"/>
              <a:gd name="connsiteY12" fmla="*/ 577236 h 666568"/>
              <a:gd name="connsiteX13" fmla="*/ 1811705 w 4707752"/>
              <a:gd name="connsiteY13" fmla="*/ 550594 h 666568"/>
              <a:gd name="connsiteX14" fmla="*/ 1847228 w 4707752"/>
              <a:gd name="connsiteY14" fmla="*/ 532833 h 666568"/>
              <a:gd name="connsiteX15" fmla="*/ 1891633 w 4707752"/>
              <a:gd name="connsiteY15" fmla="*/ 515072 h 666568"/>
              <a:gd name="connsiteX16" fmla="*/ 1936037 w 4707752"/>
              <a:gd name="connsiteY16" fmla="*/ 488430 h 666568"/>
              <a:gd name="connsiteX17" fmla="*/ 2007085 w 4707752"/>
              <a:gd name="connsiteY17" fmla="*/ 435147 h 666568"/>
              <a:gd name="connsiteX18" fmla="*/ 2042608 w 4707752"/>
              <a:gd name="connsiteY18" fmla="*/ 417386 h 666568"/>
              <a:gd name="connsiteX19" fmla="*/ 2122536 w 4707752"/>
              <a:gd name="connsiteY19" fmla="*/ 408506 h 666568"/>
              <a:gd name="connsiteX20" fmla="*/ 2175822 w 4707752"/>
              <a:gd name="connsiteY20" fmla="*/ 381864 h 666568"/>
              <a:gd name="connsiteX21" fmla="*/ 2264631 w 4707752"/>
              <a:gd name="connsiteY21" fmla="*/ 346342 h 666568"/>
              <a:gd name="connsiteX22" fmla="*/ 2353440 w 4707752"/>
              <a:gd name="connsiteY22" fmla="*/ 310820 h 666568"/>
              <a:gd name="connsiteX23" fmla="*/ 2406725 w 4707752"/>
              <a:gd name="connsiteY23" fmla="*/ 293058 h 666568"/>
              <a:gd name="connsiteX24" fmla="*/ 2486653 w 4707752"/>
              <a:gd name="connsiteY24" fmla="*/ 248656 h 666568"/>
              <a:gd name="connsiteX25" fmla="*/ 2522177 w 4707752"/>
              <a:gd name="connsiteY25" fmla="*/ 239775 h 666568"/>
              <a:gd name="connsiteX26" fmla="*/ 2593224 w 4707752"/>
              <a:gd name="connsiteY26" fmla="*/ 213134 h 666568"/>
              <a:gd name="connsiteX27" fmla="*/ 2699795 w 4707752"/>
              <a:gd name="connsiteY27" fmla="*/ 186492 h 666568"/>
              <a:gd name="connsiteX28" fmla="*/ 2797485 w 4707752"/>
              <a:gd name="connsiteY28" fmla="*/ 168731 h 666568"/>
              <a:gd name="connsiteX29" fmla="*/ 2904056 w 4707752"/>
              <a:gd name="connsiteY29" fmla="*/ 159850 h 666568"/>
              <a:gd name="connsiteX30" fmla="*/ 2939579 w 4707752"/>
              <a:gd name="connsiteY30" fmla="*/ 150970 h 666568"/>
              <a:gd name="connsiteX31" fmla="*/ 3001746 w 4707752"/>
              <a:gd name="connsiteY31" fmla="*/ 142089 h 666568"/>
              <a:gd name="connsiteX32" fmla="*/ 3046150 w 4707752"/>
              <a:gd name="connsiteY32" fmla="*/ 124328 h 666568"/>
              <a:gd name="connsiteX33" fmla="*/ 3072793 w 4707752"/>
              <a:gd name="connsiteY33" fmla="*/ 115448 h 666568"/>
              <a:gd name="connsiteX34" fmla="*/ 3134959 w 4707752"/>
              <a:gd name="connsiteY34" fmla="*/ 79925 h 666568"/>
              <a:gd name="connsiteX35" fmla="*/ 3161602 w 4707752"/>
              <a:gd name="connsiteY35" fmla="*/ 62164 h 666568"/>
              <a:gd name="connsiteX36" fmla="*/ 3206007 w 4707752"/>
              <a:gd name="connsiteY36" fmla="*/ 44403 h 666568"/>
              <a:gd name="connsiteX37" fmla="*/ 3241530 w 4707752"/>
              <a:gd name="connsiteY37" fmla="*/ 26642 h 666568"/>
              <a:gd name="connsiteX38" fmla="*/ 3330339 w 4707752"/>
              <a:gd name="connsiteY38" fmla="*/ 0 h 666568"/>
              <a:gd name="connsiteX39" fmla="*/ 3605647 w 4707752"/>
              <a:gd name="connsiteY39" fmla="*/ 8881 h 666568"/>
              <a:gd name="connsiteX40" fmla="*/ 3667813 w 4707752"/>
              <a:gd name="connsiteY40" fmla="*/ 35523 h 666568"/>
              <a:gd name="connsiteX41" fmla="*/ 3729980 w 4707752"/>
              <a:gd name="connsiteY41" fmla="*/ 62164 h 666568"/>
              <a:gd name="connsiteX42" fmla="*/ 3765503 w 4707752"/>
              <a:gd name="connsiteY42" fmla="*/ 79925 h 666568"/>
              <a:gd name="connsiteX43" fmla="*/ 3854312 w 4707752"/>
              <a:gd name="connsiteY43" fmla="*/ 115448 h 666568"/>
              <a:gd name="connsiteX44" fmla="*/ 3934241 w 4707752"/>
              <a:gd name="connsiteY44" fmla="*/ 150970 h 666568"/>
              <a:gd name="connsiteX45" fmla="*/ 3996407 w 4707752"/>
              <a:gd name="connsiteY45" fmla="*/ 168731 h 666568"/>
              <a:gd name="connsiteX46" fmla="*/ 4067454 w 4707752"/>
              <a:gd name="connsiteY46" fmla="*/ 204253 h 666568"/>
              <a:gd name="connsiteX47" fmla="*/ 4138501 w 4707752"/>
              <a:gd name="connsiteY47" fmla="*/ 222014 h 666568"/>
              <a:gd name="connsiteX48" fmla="*/ 4333881 w 4707752"/>
              <a:gd name="connsiteY48" fmla="*/ 266417 h 666568"/>
              <a:gd name="connsiteX49" fmla="*/ 4440452 w 4707752"/>
              <a:gd name="connsiteY49" fmla="*/ 284178 h 666568"/>
              <a:gd name="connsiteX50" fmla="*/ 4618070 w 4707752"/>
              <a:gd name="connsiteY50" fmla="*/ 275297 h 666568"/>
              <a:gd name="connsiteX51" fmla="*/ 4697998 w 4707752"/>
              <a:gd name="connsiteY51" fmla="*/ 257536 h 666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707752" h="666568">
                <a:moveTo>
                  <a:pt x="0" y="577236"/>
                </a:moveTo>
                <a:cubicBezTo>
                  <a:pt x="10276" y="573811"/>
                  <a:pt x="87987" y="545637"/>
                  <a:pt x="115452" y="541714"/>
                </a:cubicBezTo>
                <a:cubicBezTo>
                  <a:pt x="144904" y="537507"/>
                  <a:pt x="174658" y="535793"/>
                  <a:pt x="204261" y="532833"/>
                </a:cubicBezTo>
                <a:cubicBezTo>
                  <a:pt x="396681" y="541714"/>
                  <a:pt x="592194" y="523979"/>
                  <a:pt x="781520" y="559475"/>
                </a:cubicBezTo>
                <a:lnTo>
                  <a:pt x="923614" y="586116"/>
                </a:lnTo>
                <a:cubicBezTo>
                  <a:pt x="938442" y="588940"/>
                  <a:pt x="953699" y="590224"/>
                  <a:pt x="968019" y="594997"/>
                </a:cubicBezTo>
                <a:cubicBezTo>
                  <a:pt x="1057034" y="624667"/>
                  <a:pt x="984902" y="603702"/>
                  <a:pt x="1074590" y="621639"/>
                </a:cubicBezTo>
                <a:cubicBezTo>
                  <a:pt x="1103110" y="627343"/>
                  <a:pt x="1124917" y="636581"/>
                  <a:pt x="1154518" y="639400"/>
                </a:cubicBezTo>
                <a:cubicBezTo>
                  <a:pt x="1201761" y="643899"/>
                  <a:pt x="1249247" y="645320"/>
                  <a:pt x="1296612" y="648280"/>
                </a:cubicBezTo>
                <a:cubicBezTo>
                  <a:pt x="1353629" y="659683"/>
                  <a:pt x="1390497" y="668909"/>
                  <a:pt x="1456469" y="666041"/>
                </a:cubicBezTo>
                <a:cubicBezTo>
                  <a:pt x="1470535" y="665429"/>
                  <a:pt x="1542660" y="651939"/>
                  <a:pt x="1571920" y="639400"/>
                </a:cubicBezTo>
                <a:cubicBezTo>
                  <a:pt x="1584089" y="634185"/>
                  <a:pt x="1595276" y="626854"/>
                  <a:pt x="1607444" y="621639"/>
                </a:cubicBezTo>
                <a:cubicBezTo>
                  <a:pt x="1691568" y="585587"/>
                  <a:pt x="1671453" y="592315"/>
                  <a:pt x="1731777" y="577236"/>
                </a:cubicBezTo>
                <a:cubicBezTo>
                  <a:pt x="1821064" y="532594"/>
                  <a:pt x="1708411" y="585025"/>
                  <a:pt x="1811705" y="550594"/>
                </a:cubicBezTo>
                <a:cubicBezTo>
                  <a:pt x="1824264" y="546408"/>
                  <a:pt x="1835130" y="538209"/>
                  <a:pt x="1847228" y="532833"/>
                </a:cubicBezTo>
                <a:cubicBezTo>
                  <a:pt x="1861796" y="526359"/>
                  <a:pt x="1877374" y="522201"/>
                  <a:pt x="1891633" y="515072"/>
                </a:cubicBezTo>
                <a:cubicBezTo>
                  <a:pt x="1907072" y="507353"/>
                  <a:pt x="1921845" y="498255"/>
                  <a:pt x="1936037" y="488430"/>
                </a:cubicBezTo>
                <a:cubicBezTo>
                  <a:pt x="1960376" y="471580"/>
                  <a:pt x="1980607" y="448385"/>
                  <a:pt x="2007085" y="435147"/>
                </a:cubicBezTo>
                <a:cubicBezTo>
                  <a:pt x="2018926" y="429227"/>
                  <a:pt x="2029708" y="420363"/>
                  <a:pt x="2042608" y="417386"/>
                </a:cubicBezTo>
                <a:cubicBezTo>
                  <a:pt x="2068728" y="411359"/>
                  <a:pt x="2095893" y="411466"/>
                  <a:pt x="2122536" y="408506"/>
                </a:cubicBezTo>
                <a:cubicBezTo>
                  <a:pt x="2207629" y="380142"/>
                  <a:pt x="2086293" y="423183"/>
                  <a:pt x="2175822" y="381864"/>
                </a:cubicBezTo>
                <a:cubicBezTo>
                  <a:pt x="2204771" y="368504"/>
                  <a:pt x="2235028" y="358183"/>
                  <a:pt x="2264631" y="346342"/>
                </a:cubicBezTo>
                <a:cubicBezTo>
                  <a:pt x="2264639" y="346339"/>
                  <a:pt x="2353432" y="310823"/>
                  <a:pt x="2353440" y="310820"/>
                </a:cubicBezTo>
                <a:cubicBezTo>
                  <a:pt x="2371202" y="304899"/>
                  <a:pt x="2389681" y="300805"/>
                  <a:pt x="2406725" y="293058"/>
                </a:cubicBezTo>
                <a:cubicBezTo>
                  <a:pt x="2460005" y="268841"/>
                  <a:pt x="2437591" y="267054"/>
                  <a:pt x="2486653" y="248656"/>
                </a:cubicBezTo>
                <a:cubicBezTo>
                  <a:pt x="2498082" y="244370"/>
                  <a:pt x="2510748" y="244061"/>
                  <a:pt x="2522177" y="239775"/>
                </a:cubicBezTo>
                <a:cubicBezTo>
                  <a:pt x="2615051" y="204949"/>
                  <a:pt x="2502049" y="235926"/>
                  <a:pt x="2593224" y="213134"/>
                </a:cubicBezTo>
                <a:cubicBezTo>
                  <a:pt x="2653987" y="182753"/>
                  <a:pt x="2608595" y="200522"/>
                  <a:pt x="2699795" y="186492"/>
                </a:cubicBezTo>
                <a:cubicBezTo>
                  <a:pt x="2754613" y="178059"/>
                  <a:pt x="2737951" y="175346"/>
                  <a:pt x="2797485" y="168731"/>
                </a:cubicBezTo>
                <a:cubicBezTo>
                  <a:pt x="2832914" y="164795"/>
                  <a:pt x="2868532" y="162810"/>
                  <a:pt x="2904056" y="159850"/>
                </a:cubicBezTo>
                <a:cubicBezTo>
                  <a:pt x="2915897" y="156890"/>
                  <a:pt x="2927570" y="153153"/>
                  <a:pt x="2939579" y="150970"/>
                </a:cubicBezTo>
                <a:cubicBezTo>
                  <a:pt x="2960174" y="147226"/>
                  <a:pt x="2981438" y="147166"/>
                  <a:pt x="3001746" y="142089"/>
                </a:cubicBezTo>
                <a:cubicBezTo>
                  <a:pt x="3017212" y="138223"/>
                  <a:pt x="3031223" y="129925"/>
                  <a:pt x="3046150" y="124328"/>
                </a:cubicBezTo>
                <a:cubicBezTo>
                  <a:pt x="3054915" y="121041"/>
                  <a:pt x="3063912" y="118408"/>
                  <a:pt x="3072793" y="115448"/>
                </a:cubicBezTo>
                <a:cubicBezTo>
                  <a:pt x="3137694" y="72180"/>
                  <a:pt x="3056099" y="124986"/>
                  <a:pt x="3134959" y="79925"/>
                </a:cubicBezTo>
                <a:cubicBezTo>
                  <a:pt x="3144226" y="74630"/>
                  <a:pt x="3152055" y="66937"/>
                  <a:pt x="3161602" y="62164"/>
                </a:cubicBezTo>
                <a:cubicBezTo>
                  <a:pt x="3175861" y="55035"/>
                  <a:pt x="3191439" y="50877"/>
                  <a:pt x="3206007" y="44403"/>
                </a:cubicBezTo>
                <a:cubicBezTo>
                  <a:pt x="3218105" y="39027"/>
                  <a:pt x="3229238" y="31558"/>
                  <a:pt x="3241530" y="26642"/>
                </a:cubicBezTo>
                <a:cubicBezTo>
                  <a:pt x="3277561" y="12230"/>
                  <a:pt x="3295449" y="8723"/>
                  <a:pt x="3330339" y="0"/>
                </a:cubicBezTo>
                <a:cubicBezTo>
                  <a:pt x="3422108" y="2960"/>
                  <a:pt x="3513979" y="3643"/>
                  <a:pt x="3605647" y="8881"/>
                </a:cubicBezTo>
                <a:cubicBezTo>
                  <a:pt x="3642114" y="10965"/>
                  <a:pt x="3639244" y="19199"/>
                  <a:pt x="3667813" y="35523"/>
                </a:cubicBezTo>
                <a:cubicBezTo>
                  <a:pt x="3726725" y="69186"/>
                  <a:pt x="3680160" y="40814"/>
                  <a:pt x="3729980" y="62164"/>
                </a:cubicBezTo>
                <a:cubicBezTo>
                  <a:pt x="3742148" y="67379"/>
                  <a:pt x="3753335" y="74710"/>
                  <a:pt x="3765503" y="79925"/>
                </a:cubicBezTo>
                <a:cubicBezTo>
                  <a:pt x="3794809" y="92484"/>
                  <a:pt x="3825794" y="101190"/>
                  <a:pt x="3854312" y="115448"/>
                </a:cubicBezTo>
                <a:cubicBezTo>
                  <a:pt x="3885262" y="130922"/>
                  <a:pt x="3900222" y="139631"/>
                  <a:pt x="3934241" y="150970"/>
                </a:cubicBezTo>
                <a:cubicBezTo>
                  <a:pt x="3954686" y="157785"/>
                  <a:pt x="3976397" y="160727"/>
                  <a:pt x="3996407" y="168731"/>
                </a:cubicBezTo>
                <a:cubicBezTo>
                  <a:pt x="4020991" y="178564"/>
                  <a:pt x="4042662" y="194956"/>
                  <a:pt x="4067454" y="204253"/>
                </a:cubicBezTo>
                <a:cubicBezTo>
                  <a:pt x="4090311" y="212824"/>
                  <a:pt x="4114950" y="215591"/>
                  <a:pt x="4138501" y="222014"/>
                </a:cubicBezTo>
                <a:cubicBezTo>
                  <a:pt x="4343232" y="277847"/>
                  <a:pt x="4188253" y="244573"/>
                  <a:pt x="4333881" y="266417"/>
                </a:cubicBezTo>
                <a:cubicBezTo>
                  <a:pt x="4369496" y="271759"/>
                  <a:pt x="4440452" y="284178"/>
                  <a:pt x="4440452" y="284178"/>
                </a:cubicBezTo>
                <a:cubicBezTo>
                  <a:pt x="4499658" y="281218"/>
                  <a:pt x="4559127" y="281612"/>
                  <a:pt x="4618070" y="275297"/>
                </a:cubicBezTo>
                <a:cubicBezTo>
                  <a:pt x="4790545" y="256818"/>
                  <a:pt x="4652754" y="257536"/>
                  <a:pt x="4697998" y="257536"/>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3" name="Freeform 22"/>
          <p:cNvSpPr/>
          <p:nvPr/>
        </p:nvSpPr>
        <p:spPr>
          <a:xfrm>
            <a:off x="4468814" y="2659063"/>
            <a:ext cx="4929187" cy="825500"/>
          </a:xfrm>
          <a:custGeom>
            <a:avLst/>
            <a:gdLst>
              <a:gd name="connsiteX0" fmla="*/ 0 w 4928901"/>
              <a:gd name="connsiteY0" fmla="*/ 817010 h 825891"/>
              <a:gd name="connsiteX1" fmla="*/ 71047 w 4928901"/>
              <a:gd name="connsiteY1" fmla="*/ 790369 h 825891"/>
              <a:gd name="connsiteX2" fmla="*/ 204261 w 4928901"/>
              <a:gd name="connsiteY2" fmla="*/ 772608 h 825891"/>
              <a:gd name="connsiteX3" fmla="*/ 612782 w 4928901"/>
              <a:gd name="connsiteY3" fmla="*/ 754847 h 825891"/>
              <a:gd name="connsiteX4" fmla="*/ 1438706 w 4928901"/>
              <a:gd name="connsiteY4" fmla="*/ 763727 h 825891"/>
              <a:gd name="connsiteX5" fmla="*/ 1491992 w 4928901"/>
              <a:gd name="connsiteY5" fmla="*/ 772608 h 825891"/>
              <a:gd name="connsiteX6" fmla="*/ 1651848 w 4928901"/>
              <a:gd name="connsiteY6" fmla="*/ 781488 h 825891"/>
              <a:gd name="connsiteX7" fmla="*/ 1740657 w 4928901"/>
              <a:gd name="connsiteY7" fmla="*/ 799249 h 825891"/>
              <a:gd name="connsiteX8" fmla="*/ 1785061 w 4928901"/>
              <a:gd name="connsiteY8" fmla="*/ 808130 h 825891"/>
              <a:gd name="connsiteX9" fmla="*/ 1847228 w 4928901"/>
              <a:gd name="connsiteY9" fmla="*/ 825891 h 825891"/>
              <a:gd name="connsiteX10" fmla="*/ 2015965 w 4928901"/>
              <a:gd name="connsiteY10" fmla="*/ 817010 h 825891"/>
              <a:gd name="connsiteX11" fmla="*/ 2042608 w 4928901"/>
              <a:gd name="connsiteY11" fmla="*/ 799249 h 825891"/>
              <a:gd name="connsiteX12" fmla="*/ 2069250 w 4928901"/>
              <a:gd name="connsiteY12" fmla="*/ 790369 h 825891"/>
              <a:gd name="connsiteX13" fmla="*/ 2122536 w 4928901"/>
              <a:gd name="connsiteY13" fmla="*/ 745966 h 825891"/>
              <a:gd name="connsiteX14" fmla="*/ 2166940 w 4928901"/>
              <a:gd name="connsiteY14" fmla="*/ 728205 h 825891"/>
              <a:gd name="connsiteX15" fmla="*/ 2193583 w 4928901"/>
              <a:gd name="connsiteY15" fmla="*/ 710444 h 825891"/>
              <a:gd name="connsiteX16" fmla="*/ 2264630 w 4928901"/>
              <a:gd name="connsiteY16" fmla="*/ 701563 h 825891"/>
              <a:gd name="connsiteX17" fmla="*/ 2362320 w 4928901"/>
              <a:gd name="connsiteY17" fmla="*/ 674922 h 825891"/>
              <a:gd name="connsiteX18" fmla="*/ 2477772 w 4928901"/>
              <a:gd name="connsiteY18" fmla="*/ 621638 h 825891"/>
              <a:gd name="connsiteX19" fmla="*/ 2522176 w 4928901"/>
              <a:gd name="connsiteY19" fmla="*/ 603877 h 825891"/>
              <a:gd name="connsiteX20" fmla="*/ 2610985 w 4928901"/>
              <a:gd name="connsiteY20" fmla="*/ 586116 h 825891"/>
              <a:gd name="connsiteX21" fmla="*/ 2859651 w 4928901"/>
              <a:gd name="connsiteY21" fmla="*/ 594997 h 825891"/>
              <a:gd name="connsiteX22" fmla="*/ 2930698 w 4928901"/>
              <a:gd name="connsiteY22" fmla="*/ 612758 h 825891"/>
              <a:gd name="connsiteX23" fmla="*/ 3019507 w 4928901"/>
              <a:gd name="connsiteY23" fmla="*/ 621638 h 825891"/>
              <a:gd name="connsiteX24" fmla="*/ 3117197 w 4928901"/>
              <a:gd name="connsiteY24" fmla="*/ 639399 h 825891"/>
              <a:gd name="connsiteX25" fmla="*/ 3463552 w 4928901"/>
              <a:gd name="connsiteY25" fmla="*/ 621638 h 825891"/>
              <a:gd name="connsiteX26" fmla="*/ 3507957 w 4928901"/>
              <a:gd name="connsiteY26" fmla="*/ 612758 h 825891"/>
              <a:gd name="connsiteX27" fmla="*/ 3552361 w 4928901"/>
              <a:gd name="connsiteY27" fmla="*/ 594997 h 825891"/>
              <a:gd name="connsiteX28" fmla="*/ 3783265 w 4928901"/>
              <a:gd name="connsiteY28" fmla="*/ 523952 h 825891"/>
              <a:gd name="connsiteX29" fmla="*/ 3845431 w 4928901"/>
              <a:gd name="connsiteY29" fmla="*/ 515072 h 825891"/>
              <a:gd name="connsiteX30" fmla="*/ 3925359 w 4928901"/>
              <a:gd name="connsiteY30" fmla="*/ 470669 h 825891"/>
              <a:gd name="connsiteX31" fmla="*/ 3969764 w 4928901"/>
              <a:gd name="connsiteY31" fmla="*/ 452908 h 825891"/>
              <a:gd name="connsiteX32" fmla="*/ 4040811 w 4928901"/>
              <a:gd name="connsiteY32" fmla="*/ 390744 h 825891"/>
              <a:gd name="connsiteX33" fmla="*/ 4067454 w 4928901"/>
              <a:gd name="connsiteY33" fmla="*/ 364103 h 825891"/>
              <a:gd name="connsiteX34" fmla="*/ 4102977 w 4928901"/>
              <a:gd name="connsiteY34" fmla="*/ 337461 h 825891"/>
              <a:gd name="connsiteX35" fmla="*/ 4156263 w 4928901"/>
              <a:gd name="connsiteY35" fmla="*/ 284178 h 825891"/>
              <a:gd name="connsiteX36" fmla="*/ 4200667 w 4928901"/>
              <a:gd name="connsiteY36" fmla="*/ 239775 h 825891"/>
              <a:gd name="connsiteX37" fmla="*/ 4253953 w 4928901"/>
              <a:gd name="connsiteY37" fmla="*/ 177611 h 825891"/>
              <a:gd name="connsiteX38" fmla="*/ 4333881 w 4928901"/>
              <a:gd name="connsiteY38" fmla="*/ 133208 h 825891"/>
              <a:gd name="connsiteX39" fmla="*/ 4360523 w 4928901"/>
              <a:gd name="connsiteY39" fmla="*/ 115447 h 825891"/>
              <a:gd name="connsiteX40" fmla="*/ 4422690 w 4928901"/>
              <a:gd name="connsiteY40" fmla="*/ 97686 h 825891"/>
              <a:gd name="connsiteX41" fmla="*/ 4600308 w 4928901"/>
              <a:gd name="connsiteY41" fmla="*/ 79925 h 825891"/>
              <a:gd name="connsiteX42" fmla="*/ 4742402 w 4928901"/>
              <a:gd name="connsiteY42" fmla="*/ 44403 h 825891"/>
              <a:gd name="connsiteX43" fmla="*/ 4804569 w 4928901"/>
              <a:gd name="connsiteY43" fmla="*/ 35522 h 825891"/>
              <a:gd name="connsiteX44" fmla="*/ 4840092 w 4928901"/>
              <a:gd name="connsiteY44" fmla="*/ 17761 h 825891"/>
              <a:gd name="connsiteX45" fmla="*/ 4928901 w 4928901"/>
              <a:gd name="connsiteY45" fmla="*/ 0 h 8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928901" h="825891">
                <a:moveTo>
                  <a:pt x="0" y="817010"/>
                </a:moveTo>
                <a:cubicBezTo>
                  <a:pt x="23682" y="808130"/>
                  <a:pt x="46608" y="796886"/>
                  <a:pt x="71047" y="790369"/>
                </a:cubicBezTo>
                <a:cubicBezTo>
                  <a:pt x="80608" y="787820"/>
                  <a:pt x="199362" y="773016"/>
                  <a:pt x="204261" y="772608"/>
                </a:cubicBezTo>
                <a:cubicBezTo>
                  <a:pt x="338903" y="761388"/>
                  <a:pt x="478930" y="759308"/>
                  <a:pt x="612782" y="754847"/>
                </a:cubicBezTo>
                <a:lnTo>
                  <a:pt x="1438706" y="763727"/>
                </a:lnTo>
                <a:cubicBezTo>
                  <a:pt x="1456709" y="764091"/>
                  <a:pt x="1474047" y="771113"/>
                  <a:pt x="1491992" y="772608"/>
                </a:cubicBezTo>
                <a:cubicBezTo>
                  <a:pt x="1545175" y="777040"/>
                  <a:pt x="1598563" y="778528"/>
                  <a:pt x="1651848" y="781488"/>
                </a:cubicBezTo>
                <a:cubicBezTo>
                  <a:pt x="1756245" y="798888"/>
                  <a:pt x="1661179" y="781588"/>
                  <a:pt x="1740657" y="799249"/>
                </a:cubicBezTo>
                <a:cubicBezTo>
                  <a:pt x="1755392" y="802523"/>
                  <a:pt x="1770326" y="804856"/>
                  <a:pt x="1785061" y="808130"/>
                </a:cubicBezTo>
                <a:cubicBezTo>
                  <a:pt x="1818524" y="815566"/>
                  <a:pt x="1817552" y="815999"/>
                  <a:pt x="1847228" y="825891"/>
                </a:cubicBezTo>
                <a:cubicBezTo>
                  <a:pt x="1903474" y="822931"/>
                  <a:pt x="1960158" y="824620"/>
                  <a:pt x="2015965" y="817010"/>
                </a:cubicBezTo>
                <a:cubicBezTo>
                  <a:pt x="2026541" y="815568"/>
                  <a:pt x="2033061" y="804022"/>
                  <a:pt x="2042608" y="799249"/>
                </a:cubicBezTo>
                <a:cubicBezTo>
                  <a:pt x="2050981" y="795063"/>
                  <a:pt x="2060369" y="793329"/>
                  <a:pt x="2069250" y="790369"/>
                </a:cubicBezTo>
                <a:cubicBezTo>
                  <a:pt x="2088892" y="770728"/>
                  <a:pt x="2097806" y="758330"/>
                  <a:pt x="2122536" y="745966"/>
                </a:cubicBezTo>
                <a:cubicBezTo>
                  <a:pt x="2136795" y="738837"/>
                  <a:pt x="2152681" y="735334"/>
                  <a:pt x="2166940" y="728205"/>
                </a:cubicBezTo>
                <a:cubicBezTo>
                  <a:pt x="2176487" y="723432"/>
                  <a:pt x="2183286" y="713252"/>
                  <a:pt x="2193583" y="710444"/>
                </a:cubicBezTo>
                <a:cubicBezTo>
                  <a:pt x="2216609" y="704164"/>
                  <a:pt x="2240948" y="704523"/>
                  <a:pt x="2264630" y="701563"/>
                </a:cubicBezTo>
                <a:cubicBezTo>
                  <a:pt x="2376668" y="656750"/>
                  <a:pt x="2235801" y="709425"/>
                  <a:pt x="2362320" y="674922"/>
                </a:cubicBezTo>
                <a:cubicBezTo>
                  <a:pt x="2402682" y="663915"/>
                  <a:pt x="2440013" y="636741"/>
                  <a:pt x="2477772" y="621638"/>
                </a:cubicBezTo>
                <a:cubicBezTo>
                  <a:pt x="2492573" y="615718"/>
                  <a:pt x="2506773" y="607984"/>
                  <a:pt x="2522176" y="603877"/>
                </a:cubicBezTo>
                <a:cubicBezTo>
                  <a:pt x="2551346" y="596099"/>
                  <a:pt x="2610985" y="586116"/>
                  <a:pt x="2610985" y="586116"/>
                </a:cubicBezTo>
                <a:cubicBezTo>
                  <a:pt x="2693874" y="589076"/>
                  <a:pt x="2776996" y="588109"/>
                  <a:pt x="2859651" y="594997"/>
                </a:cubicBezTo>
                <a:cubicBezTo>
                  <a:pt x="2883978" y="597024"/>
                  <a:pt x="2906619" y="608745"/>
                  <a:pt x="2930698" y="612758"/>
                </a:cubicBezTo>
                <a:cubicBezTo>
                  <a:pt x="2960044" y="617649"/>
                  <a:pt x="2990055" y="617431"/>
                  <a:pt x="3019507" y="621638"/>
                </a:cubicBezTo>
                <a:cubicBezTo>
                  <a:pt x="3052272" y="626318"/>
                  <a:pt x="3084634" y="633479"/>
                  <a:pt x="3117197" y="639399"/>
                </a:cubicBezTo>
                <a:lnTo>
                  <a:pt x="3463552" y="621638"/>
                </a:lnTo>
                <a:cubicBezTo>
                  <a:pt x="3478612" y="620611"/>
                  <a:pt x="3493499" y="617095"/>
                  <a:pt x="3507957" y="612758"/>
                </a:cubicBezTo>
                <a:cubicBezTo>
                  <a:pt x="3523226" y="608178"/>
                  <a:pt x="3537328" y="600302"/>
                  <a:pt x="3552361" y="594997"/>
                </a:cubicBezTo>
                <a:cubicBezTo>
                  <a:pt x="3591335" y="581242"/>
                  <a:pt x="3747807" y="529017"/>
                  <a:pt x="3783265" y="523952"/>
                </a:cubicBezTo>
                <a:lnTo>
                  <a:pt x="3845431" y="515072"/>
                </a:lnTo>
                <a:cubicBezTo>
                  <a:pt x="3877460" y="495855"/>
                  <a:pt x="3892594" y="485230"/>
                  <a:pt x="3925359" y="470669"/>
                </a:cubicBezTo>
                <a:cubicBezTo>
                  <a:pt x="3939927" y="464195"/>
                  <a:pt x="3954962" y="458828"/>
                  <a:pt x="3969764" y="452908"/>
                </a:cubicBezTo>
                <a:cubicBezTo>
                  <a:pt x="4057249" y="365425"/>
                  <a:pt x="3955212" y="464110"/>
                  <a:pt x="4040811" y="390744"/>
                </a:cubicBezTo>
                <a:cubicBezTo>
                  <a:pt x="4050347" y="382571"/>
                  <a:pt x="4057918" y="372276"/>
                  <a:pt x="4067454" y="364103"/>
                </a:cubicBezTo>
                <a:cubicBezTo>
                  <a:pt x="4078692" y="354471"/>
                  <a:pt x="4091975" y="347362"/>
                  <a:pt x="4102977" y="337461"/>
                </a:cubicBezTo>
                <a:cubicBezTo>
                  <a:pt x="4121648" y="320658"/>
                  <a:pt x="4138501" y="301939"/>
                  <a:pt x="4156263" y="284178"/>
                </a:cubicBezTo>
                <a:cubicBezTo>
                  <a:pt x="4171064" y="269377"/>
                  <a:pt x="4189056" y="257191"/>
                  <a:pt x="4200667" y="239775"/>
                </a:cubicBezTo>
                <a:cubicBezTo>
                  <a:pt x="4219271" y="211869"/>
                  <a:pt x="4224134" y="200803"/>
                  <a:pt x="4253953" y="177611"/>
                </a:cubicBezTo>
                <a:cubicBezTo>
                  <a:pt x="4284669" y="153722"/>
                  <a:pt x="4302124" y="151355"/>
                  <a:pt x="4333881" y="133208"/>
                </a:cubicBezTo>
                <a:cubicBezTo>
                  <a:pt x="4343148" y="127913"/>
                  <a:pt x="4350977" y="120220"/>
                  <a:pt x="4360523" y="115447"/>
                </a:cubicBezTo>
                <a:cubicBezTo>
                  <a:pt x="4370483" y="110467"/>
                  <a:pt x="4414934" y="98720"/>
                  <a:pt x="4422690" y="97686"/>
                </a:cubicBezTo>
                <a:cubicBezTo>
                  <a:pt x="4476872" y="90462"/>
                  <a:pt x="4545439" y="89070"/>
                  <a:pt x="4600308" y="79925"/>
                </a:cubicBezTo>
                <a:cubicBezTo>
                  <a:pt x="4751424" y="54740"/>
                  <a:pt x="4614393" y="71833"/>
                  <a:pt x="4742402" y="44403"/>
                </a:cubicBezTo>
                <a:cubicBezTo>
                  <a:pt x="4762870" y="40017"/>
                  <a:pt x="4783847" y="38482"/>
                  <a:pt x="4804569" y="35522"/>
                </a:cubicBezTo>
                <a:cubicBezTo>
                  <a:pt x="4816410" y="29602"/>
                  <a:pt x="4827249" y="20972"/>
                  <a:pt x="4840092" y="17761"/>
                </a:cubicBezTo>
                <a:cubicBezTo>
                  <a:pt x="4956512" y="-11342"/>
                  <a:pt x="4879029" y="24936"/>
                  <a:pt x="4928901" y="0"/>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4" name="Freeform 23"/>
          <p:cNvSpPr/>
          <p:nvPr/>
        </p:nvSpPr>
        <p:spPr>
          <a:xfrm>
            <a:off x="4043364" y="3484563"/>
            <a:ext cx="4422775" cy="271462"/>
          </a:xfrm>
          <a:custGeom>
            <a:avLst/>
            <a:gdLst>
              <a:gd name="connsiteX0" fmla="*/ 0 w 4422689"/>
              <a:gd name="connsiteY0" fmla="*/ 106566 h 271348"/>
              <a:gd name="connsiteX1" fmla="*/ 310831 w 4422689"/>
              <a:gd name="connsiteY1" fmla="*/ 79925 h 271348"/>
              <a:gd name="connsiteX2" fmla="*/ 692710 w 4422689"/>
              <a:gd name="connsiteY2" fmla="*/ 62164 h 271348"/>
              <a:gd name="connsiteX3" fmla="*/ 1074589 w 4422689"/>
              <a:gd name="connsiteY3" fmla="*/ 79925 h 271348"/>
              <a:gd name="connsiteX4" fmla="*/ 1278850 w 4422689"/>
              <a:gd name="connsiteY4" fmla="*/ 106566 h 271348"/>
              <a:gd name="connsiteX5" fmla="*/ 1376540 w 4422689"/>
              <a:gd name="connsiteY5" fmla="*/ 142089 h 271348"/>
              <a:gd name="connsiteX6" fmla="*/ 1412063 w 4422689"/>
              <a:gd name="connsiteY6" fmla="*/ 168730 h 271348"/>
              <a:gd name="connsiteX7" fmla="*/ 1447587 w 4422689"/>
              <a:gd name="connsiteY7" fmla="*/ 177611 h 271348"/>
              <a:gd name="connsiteX8" fmla="*/ 1563038 w 4422689"/>
              <a:gd name="connsiteY8" fmla="*/ 213133 h 271348"/>
              <a:gd name="connsiteX9" fmla="*/ 1642967 w 4422689"/>
              <a:gd name="connsiteY9" fmla="*/ 230894 h 271348"/>
              <a:gd name="connsiteX10" fmla="*/ 1714014 w 4422689"/>
              <a:gd name="connsiteY10" fmla="*/ 248655 h 271348"/>
              <a:gd name="connsiteX11" fmla="*/ 1864989 w 4422689"/>
              <a:gd name="connsiteY11" fmla="*/ 257536 h 271348"/>
              <a:gd name="connsiteX12" fmla="*/ 2237987 w 4422689"/>
              <a:gd name="connsiteY12" fmla="*/ 257536 h 271348"/>
              <a:gd name="connsiteX13" fmla="*/ 2344558 w 4422689"/>
              <a:gd name="connsiteY13" fmla="*/ 239775 h 271348"/>
              <a:gd name="connsiteX14" fmla="*/ 2566581 w 4422689"/>
              <a:gd name="connsiteY14" fmla="*/ 230894 h 271348"/>
              <a:gd name="connsiteX15" fmla="*/ 2646509 w 4422689"/>
              <a:gd name="connsiteY15" fmla="*/ 213133 h 271348"/>
              <a:gd name="connsiteX16" fmla="*/ 2708675 w 4422689"/>
              <a:gd name="connsiteY16" fmla="*/ 186491 h 271348"/>
              <a:gd name="connsiteX17" fmla="*/ 2833008 w 4422689"/>
              <a:gd name="connsiteY17" fmla="*/ 150969 h 271348"/>
              <a:gd name="connsiteX18" fmla="*/ 2975102 w 4422689"/>
              <a:gd name="connsiteY18" fmla="*/ 142089 h 271348"/>
              <a:gd name="connsiteX19" fmla="*/ 3081673 w 4422689"/>
              <a:gd name="connsiteY19" fmla="*/ 124328 h 271348"/>
              <a:gd name="connsiteX20" fmla="*/ 3143839 w 4422689"/>
              <a:gd name="connsiteY20" fmla="*/ 79925 h 271348"/>
              <a:gd name="connsiteX21" fmla="*/ 3179363 w 4422689"/>
              <a:gd name="connsiteY21" fmla="*/ 71044 h 271348"/>
              <a:gd name="connsiteX22" fmla="*/ 3223767 w 4422689"/>
              <a:gd name="connsiteY22" fmla="*/ 53283 h 271348"/>
              <a:gd name="connsiteX23" fmla="*/ 3259291 w 4422689"/>
              <a:gd name="connsiteY23" fmla="*/ 35522 h 271348"/>
              <a:gd name="connsiteX24" fmla="*/ 3392505 w 4422689"/>
              <a:gd name="connsiteY24" fmla="*/ 8880 h 271348"/>
              <a:gd name="connsiteX25" fmla="*/ 3472433 w 4422689"/>
              <a:gd name="connsiteY25" fmla="*/ 0 h 271348"/>
              <a:gd name="connsiteX26" fmla="*/ 3952001 w 4422689"/>
              <a:gd name="connsiteY26" fmla="*/ 8880 h 271348"/>
              <a:gd name="connsiteX27" fmla="*/ 4005287 w 4422689"/>
              <a:gd name="connsiteY27" fmla="*/ 17761 h 271348"/>
              <a:gd name="connsiteX28" fmla="*/ 4129620 w 4422689"/>
              <a:gd name="connsiteY28" fmla="*/ 44403 h 271348"/>
              <a:gd name="connsiteX29" fmla="*/ 4174024 w 4422689"/>
              <a:gd name="connsiteY29" fmla="*/ 53283 h 271348"/>
              <a:gd name="connsiteX30" fmla="*/ 4280595 w 4422689"/>
              <a:gd name="connsiteY30" fmla="*/ 79925 h 271348"/>
              <a:gd name="connsiteX31" fmla="*/ 4324999 w 4422689"/>
              <a:gd name="connsiteY31" fmla="*/ 97686 h 271348"/>
              <a:gd name="connsiteX32" fmla="*/ 4422689 w 4422689"/>
              <a:gd name="connsiteY32" fmla="*/ 88805 h 27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422689" h="271348">
                <a:moveTo>
                  <a:pt x="0" y="106566"/>
                </a:moveTo>
                <a:cubicBezTo>
                  <a:pt x="150908" y="68841"/>
                  <a:pt x="39228" y="91564"/>
                  <a:pt x="310831" y="79925"/>
                </a:cubicBezTo>
                <a:lnTo>
                  <a:pt x="692710" y="62164"/>
                </a:lnTo>
                <a:cubicBezTo>
                  <a:pt x="820003" y="68084"/>
                  <a:pt x="947522" y="70299"/>
                  <a:pt x="1074589" y="79925"/>
                </a:cubicBezTo>
                <a:cubicBezTo>
                  <a:pt x="1143057" y="85112"/>
                  <a:pt x="1278850" y="106566"/>
                  <a:pt x="1278850" y="106566"/>
                </a:cubicBezTo>
                <a:cubicBezTo>
                  <a:pt x="1320877" y="118574"/>
                  <a:pt x="1341931" y="120459"/>
                  <a:pt x="1376540" y="142089"/>
                </a:cubicBezTo>
                <a:cubicBezTo>
                  <a:pt x="1389091" y="149933"/>
                  <a:pt x="1398824" y="162111"/>
                  <a:pt x="1412063" y="168730"/>
                </a:cubicBezTo>
                <a:cubicBezTo>
                  <a:pt x="1422980" y="174188"/>
                  <a:pt x="1436008" y="173751"/>
                  <a:pt x="1447587" y="177611"/>
                </a:cubicBezTo>
                <a:cubicBezTo>
                  <a:pt x="1526996" y="204080"/>
                  <a:pt x="1457630" y="192054"/>
                  <a:pt x="1563038" y="213133"/>
                </a:cubicBezTo>
                <a:cubicBezTo>
                  <a:pt x="1593566" y="219238"/>
                  <a:pt x="1613698" y="222531"/>
                  <a:pt x="1642967" y="230894"/>
                </a:cubicBezTo>
                <a:cubicBezTo>
                  <a:pt x="1675338" y="240143"/>
                  <a:pt x="1674283" y="245043"/>
                  <a:pt x="1714014" y="248655"/>
                </a:cubicBezTo>
                <a:cubicBezTo>
                  <a:pt x="1764219" y="253219"/>
                  <a:pt x="1814664" y="254576"/>
                  <a:pt x="1864989" y="257536"/>
                </a:cubicBezTo>
                <a:cubicBezTo>
                  <a:pt x="2021416" y="277087"/>
                  <a:pt x="1973511" y="274783"/>
                  <a:pt x="2237987" y="257536"/>
                </a:cubicBezTo>
                <a:cubicBezTo>
                  <a:pt x="2273924" y="255192"/>
                  <a:pt x="2308662" y="242685"/>
                  <a:pt x="2344558" y="239775"/>
                </a:cubicBezTo>
                <a:cubicBezTo>
                  <a:pt x="2418383" y="233789"/>
                  <a:pt x="2492573" y="233854"/>
                  <a:pt x="2566581" y="230894"/>
                </a:cubicBezTo>
                <a:cubicBezTo>
                  <a:pt x="2593224" y="224974"/>
                  <a:pt x="2620459" y="221273"/>
                  <a:pt x="2646509" y="213133"/>
                </a:cubicBezTo>
                <a:cubicBezTo>
                  <a:pt x="2668028" y="206409"/>
                  <a:pt x="2687633" y="194584"/>
                  <a:pt x="2708675" y="186491"/>
                </a:cubicBezTo>
                <a:cubicBezTo>
                  <a:pt x="2737076" y="175568"/>
                  <a:pt x="2806438" y="154290"/>
                  <a:pt x="2833008" y="150969"/>
                </a:cubicBezTo>
                <a:cubicBezTo>
                  <a:pt x="2880099" y="145083"/>
                  <a:pt x="2927737" y="145049"/>
                  <a:pt x="2975102" y="142089"/>
                </a:cubicBezTo>
                <a:cubicBezTo>
                  <a:pt x="2984325" y="140771"/>
                  <a:pt x="3065696" y="130319"/>
                  <a:pt x="3081673" y="124328"/>
                </a:cubicBezTo>
                <a:cubicBezTo>
                  <a:pt x="3093269" y="119980"/>
                  <a:pt x="3137719" y="82985"/>
                  <a:pt x="3143839" y="79925"/>
                </a:cubicBezTo>
                <a:cubicBezTo>
                  <a:pt x="3154756" y="74467"/>
                  <a:pt x="3167784" y="74904"/>
                  <a:pt x="3179363" y="71044"/>
                </a:cubicBezTo>
                <a:cubicBezTo>
                  <a:pt x="3194486" y="66003"/>
                  <a:pt x="3209199" y="59757"/>
                  <a:pt x="3223767" y="53283"/>
                </a:cubicBezTo>
                <a:cubicBezTo>
                  <a:pt x="3235865" y="47906"/>
                  <a:pt x="3246731" y="39708"/>
                  <a:pt x="3259291" y="35522"/>
                </a:cubicBezTo>
                <a:cubicBezTo>
                  <a:pt x="3305471" y="20129"/>
                  <a:pt x="3344910" y="14829"/>
                  <a:pt x="3392505" y="8880"/>
                </a:cubicBezTo>
                <a:cubicBezTo>
                  <a:pt x="3419105" y="5555"/>
                  <a:pt x="3445790" y="2960"/>
                  <a:pt x="3472433" y="0"/>
                </a:cubicBezTo>
                <a:lnTo>
                  <a:pt x="3952001" y="8880"/>
                </a:lnTo>
                <a:cubicBezTo>
                  <a:pt x="3969998" y="9480"/>
                  <a:pt x="3987588" y="14443"/>
                  <a:pt x="4005287" y="17761"/>
                </a:cubicBezTo>
                <a:cubicBezTo>
                  <a:pt x="4198092" y="53911"/>
                  <a:pt x="4027601" y="21733"/>
                  <a:pt x="4129620" y="44403"/>
                </a:cubicBezTo>
                <a:cubicBezTo>
                  <a:pt x="4144355" y="47677"/>
                  <a:pt x="4159461" y="49312"/>
                  <a:pt x="4174024" y="53283"/>
                </a:cubicBezTo>
                <a:cubicBezTo>
                  <a:pt x="4284610" y="83441"/>
                  <a:pt x="4170161" y="61519"/>
                  <a:pt x="4280595" y="79925"/>
                </a:cubicBezTo>
                <a:cubicBezTo>
                  <a:pt x="4295396" y="85845"/>
                  <a:pt x="4309089" y="96692"/>
                  <a:pt x="4324999" y="97686"/>
                </a:cubicBezTo>
                <a:cubicBezTo>
                  <a:pt x="4357633" y="99725"/>
                  <a:pt x="4422689" y="88805"/>
                  <a:pt x="4422689" y="88805"/>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5" name="Freeform 24"/>
          <p:cNvSpPr/>
          <p:nvPr/>
        </p:nvSpPr>
        <p:spPr>
          <a:xfrm>
            <a:off x="3838576" y="3397251"/>
            <a:ext cx="5008563" cy="512763"/>
          </a:xfrm>
          <a:custGeom>
            <a:avLst/>
            <a:gdLst>
              <a:gd name="connsiteX0" fmla="*/ 0 w 5008829"/>
              <a:gd name="connsiteY0" fmla="*/ 346342 h 513067"/>
              <a:gd name="connsiteX1" fmla="*/ 97690 w 5008829"/>
              <a:gd name="connsiteY1" fmla="*/ 328581 h 513067"/>
              <a:gd name="connsiteX2" fmla="*/ 293070 w 5008829"/>
              <a:gd name="connsiteY2" fmla="*/ 310819 h 513067"/>
              <a:gd name="connsiteX3" fmla="*/ 701591 w 5008829"/>
              <a:gd name="connsiteY3" fmla="*/ 319700 h 513067"/>
              <a:gd name="connsiteX4" fmla="*/ 772638 w 5008829"/>
              <a:gd name="connsiteY4" fmla="*/ 337461 h 513067"/>
              <a:gd name="connsiteX5" fmla="*/ 861447 w 5008829"/>
              <a:gd name="connsiteY5" fmla="*/ 372983 h 513067"/>
              <a:gd name="connsiteX6" fmla="*/ 959137 w 5008829"/>
              <a:gd name="connsiteY6" fmla="*/ 417386 h 513067"/>
              <a:gd name="connsiteX7" fmla="*/ 994661 w 5008829"/>
              <a:gd name="connsiteY7" fmla="*/ 461789 h 513067"/>
              <a:gd name="connsiteX8" fmla="*/ 1065708 w 5008829"/>
              <a:gd name="connsiteY8" fmla="*/ 479550 h 513067"/>
              <a:gd name="connsiteX9" fmla="*/ 1305493 w 5008829"/>
              <a:gd name="connsiteY9" fmla="*/ 488430 h 513067"/>
              <a:gd name="connsiteX10" fmla="*/ 1349897 w 5008829"/>
              <a:gd name="connsiteY10" fmla="*/ 470669 h 513067"/>
              <a:gd name="connsiteX11" fmla="*/ 1385421 w 5008829"/>
              <a:gd name="connsiteY11" fmla="*/ 461789 h 513067"/>
              <a:gd name="connsiteX12" fmla="*/ 1527515 w 5008829"/>
              <a:gd name="connsiteY12" fmla="*/ 444028 h 513067"/>
              <a:gd name="connsiteX13" fmla="*/ 1660729 w 5008829"/>
              <a:gd name="connsiteY13" fmla="*/ 426267 h 513067"/>
              <a:gd name="connsiteX14" fmla="*/ 1776180 w 5008829"/>
              <a:gd name="connsiteY14" fmla="*/ 390744 h 513067"/>
              <a:gd name="connsiteX15" fmla="*/ 1891632 w 5008829"/>
              <a:gd name="connsiteY15" fmla="*/ 372983 h 513067"/>
              <a:gd name="connsiteX16" fmla="*/ 2024846 w 5008829"/>
              <a:gd name="connsiteY16" fmla="*/ 346342 h 513067"/>
              <a:gd name="connsiteX17" fmla="*/ 2060369 w 5008829"/>
              <a:gd name="connsiteY17" fmla="*/ 328581 h 513067"/>
              <a:gd name="connsiteX18" fmla="*/ 2087012 w 5008829"/>
              <a:gd name="connsiteY18" fmla="*/ 310819 h 513067"/>
              <a:gd name="connsiteX19" fmla="*/ 2122536 w 5008829"/>
              <a:gd name="connsiteY19" fmla="*/ 301939 h 513067"/>
              <a:gd name="connsiteX20" fmla="*/ 2211345 w 5008829"/>
              <a:gd name="connsiteY20" fmla="*/ 257536 h 513067"/>
              <a:gd name="connsiteX21" fmla="*/ 2246868 w 5008829"/>
              <a:gd name="connsiteY21" fmla="*/ 239775 h 513067"/>
              <a:gd name="connsiteX22" fmla="*/ 2317915 w 5008829"/>
              <a:gd name="connsiteY22" fmla="*/ 213134 h 513067"/>
              <a:gd name="connsiteX23" fmla="*/ 2486653 w 5008829"/>
              <a:gd name="connsiteY23" fmla="*/ 186492 h 513067"/>
              <a:gd name="connsiteX24" fmla="*/ 2539938 w 5008829"/>
              <a:gd name="connsiteY24" fmla="*/ 177611 h 513067"/>
              <a:gd name="connsiteX25" fmla="*/ 2628747 w 5008829"/>
              <a:gd name="connsiteY25" fmla="*/ 168731 h 513067"/>
              <a:gd name="connsiteX26" fmla="*/ 2708675 w 5008829"/>
              <a:gd name="connsiteY26" fmla="*/ 159850 h 513067"/>
              <a:gd name="connsiteX27" fmla="*/ 2983983 w 5008829"/>
              <a:gd name="connsiteY27" fmla="*/ 168731 h 513067"/>
              <a:gd name="connsiteX28" fmla="*/ 3605646 w 5008829"/>
              <a:gd name="connsiteY28" fmla="*/ 150970 h 513067"/>
              <a:gd name="connsiteX29" fmla="*/ 3809907 w 5008829"/>
              <a:gd name="connsiteY29" fmla="*/ 133209 h 513067"/>
              <a:gd name="connsiteX30" fmla="*/ 3898716 w 5008829"/>
              <a:gd name="connsiteY30" fmla="*/ 124328 h 513067"/>
              <a:gd name="connsiteX31" fmla="*/ 4555903 w 5008829"/>
              <a:gd name="connsiteY31" fmla="*/ 115448 h 513067"/>
              <a:gd name="connsiteX32" fmla="*/ 4831211 w 5008829"/>
              <a:gd name="connsiteY32" fmla="*/ 88806 h 513067"/>
              <a:gd name="connsiteX33" fmla="*/ 4884497 w 5008829"/>
              <a:gd name="connsiteY33" fmla="*/ 62164 h 513067"/>
              <a:gd name="connsiteX34" fmla="*/ 4893377 w 5008829"/>
              <a:gd name="connsiteY34" fmla="*/ 35523 h 513067"/>
              <a:gd name="connsiteX35" fmla="*/ 4964425 w 5008829"/>
              <a:gd name="connsiteY35" fmla="*/ 17762 h 513067"/>
              <a:gd name="connsiteX36" fmla="*/ 5008829 w 5008829"/>
              <a:gd name="connsiteY36" fmla="*/ 0 h 51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008829" h="513067">
                <a:moveTo>
                  <a:pt x="0" y="346342"/>
                </a:moveTo>
                <a:cubicBezTo>
                  <a:pt x="32563" y="340422"/>
                  <a:pt x="64833" y="332564"/>
                  <a:pt x="97690" y="328581"/>
                </a:cubicBezTo>
                <a:cubicBezTo>
                  <a:pt x="162610" y="320712"/>
                  <a:pt x="293070" y="310819"/>
                  <a:pt x="293070" y="310819"/>
                </a:cubicBezTo>
                <a:cubicBezTo>
                  <a:pt x="429244" y="313779"/>
                  <a:pt x="565595" y="312145"/>
                  <a:pt x="701591" y="319700"/>
                </a:cubicBezTo>
                <a:cubicBezTo>
                  <a:pt x="725965" y="321054"/>
                  <a:pt x="749479" y="329742"/>
                  <a:pt x="772638" y="337461"/>
                </a:cubicBezTo>
                <a:cubicBezTo>
                  <a:pt x="802885" y="347543"/>
                  <a:pt x="832929" y="358725"/>
                  <a:pt x="861447" y="372983"/>
                </a:cubicBezTo>
                <a:cubicBezTo>
                  <a:pt x="940868" y="412691"/>
                  <a:pt x="907376" y="400132"/>
                  <a:pt x="959137" y="417386"/>
                </a:cubicBezTo>
                <a:cubicBezTo>
                  <a:pt x="970978" y="432187"/>
                  <a:pt x="978288" y="452238"/>
                  <a:pt x="994661" y="461789"/>
                </a:cubicBezTo>
                <a:cubicBezTo>
                  <a:pt x="1015747" y="474089"/>
                  <a:pt x="1065708" y="479550"/>
                  <a:pt x="1065708" y="479550"/>
                </a:cubicBezTo>
                <a:cubicBezTo>
                  <a:pt x="1148823" y="534957"/>
                  <a:pt x="1099641" y="509724"/>
                  <a:pt x="1305493" y="488430"/>
                </a:cubicBezTo>
                <a:cubicBezTo>
                  <a:pt x="1321350" y="486790"/>
                  <a:pt x="1334774" y="475710"/>
                  <a:pt x="1349897" y="470669"/>
                </a:cubicBezTo>
                <a:cubicBezTo>
                  <a:pt x="1361476" y="466809"/>
                  <a:pt x="1373412" y="463972"/>
                  <a:pt x="1385421" y="461789"/>
                </a:cubicBezTo>
                <a:cubicBezTo>
                  <a:pt x="1428300" y="453993"/>
                  <a:pt x="1485466" y="448975"/>
                  <a:pt x="1527515" y="444028"/>
                </a:cubicBezTo>
                <a:cubicBezTo>
                  <a:pt x="1592516" y="436381"/>
                  <a:pt x="1598455" y="435162"/>
                  <a:pt x="1660729" y="426267"/>
                </a:cubicBezTo>
                <a:cubicBezTo>
                  <a:pt x="1705731" y="408266"/>
                  <a:pt x="1723458" y="398855"/>
                  <a:pt x="1776180" y="390744"/>
                </a:cubicBezTo>
                <a:cubicBezTo>
                  <a:pt x="1814664" y="384824"/>
                  <a:pt x="1853383" y="380268"/>
                  <a:pt x="1891632" y="372983"/>
                </a:cubicBezTo>
                <a:cubicBezTo>
                  <a:pt x="2097159" y="333837"/>
                  <a:pt x="1840610" y="372658"/>
                  <a:pt x="2024846" y="346342"/>
                </a:cubicBezTo>
                <a:cubicBezTo>
                  <a:pt x="2036687" y="340422"/>
                  <a:pt x="2048875" y="335149"/>
                  <a:pt x="2060369" y="328581"/>
                </a:cubicBezTo>
                <a:cubicBezTo>
                  <a:pt x="2069636" y="323285"/>
                  <a:pt x="2077201" y="315023"/>
                  <a:pt x="2087012" y="310819"/>
                </a:cubicBezTo>
                <a:cubicBezTo>
                  <a:pt x="2098231" y="306011"/>
                  <a:pt x="2110695" y="304899"/>
                  <a:pt x="2122536" y="301939"/>
                </a:cubicBezTo>
                <a:cubicBezTo>
                  <a:pt x="2199305" y="255878"/>
                  <a:pt x="2133647" y="292067"/>
                  <a:pt x="2211345" y="257536"/>
                </a:cubicBezTo>
                <a:cubicBezTo>
                  <a:pt x="2223443" y="252160"/>
                  <a:pt x="2234770" y="245151"/>
                  <a:pt x="2246868" y="239775"/>
                </a:cubicBezTo>
                <a:cubicBezTo>
                  <a:pt x="2263763" y="232267"/>
                  <a:pt x="2297407" y="218993"/>
                  <a:pt x="2317915" y="213134"/>
                </a:cubicBezTo>
                <a:cubicBezTo>
                  <a:pt x="2379799" y="195454"/>
                  <a:pt x="2404102" y="198285"/>
                  <a:pt x="2486653" y="186492"/>
                </a:cubicBezTo>
                <a:cubicBezTo>
                  <a:pt x="2504479" y="183946"/>
                  <a:pt x="2522070" y="179844"/>
                  <a:pt x="2539938" y="177611"/>
                </a:cubicBezTo>
                <a:cubicBezTo>
                  <a:pt x="2569459" y="173921"/>
                  <a:pt x="2599160" y="171845"/>
                  <a:pt x="2628747" y="168731"/>
                </a:cubicBezTo>
                <a:lnTo>
                  <a:pt x="2708675" y="159850"/>
                </a:lnTo>
                <a:cubicBezTo>
                  <a:pt x="2800444" y="162810"/>
                  <a:pt x="2892166" y="168731"/>
                  <a:pt x="2983983" y="168731"/>
                </a:cubicBezTo>
                <a:cubicBezTo>
                  <a:pt x="3231892" y="168731"/>
                  <a:pt x="3378721" y="160835"/>
                  <a:pt x="3605646" y="150970"/>
                </a:cubicBezTo>
                <a:lnTo>
                  <a:pt x="3809907" y="133209"/>
                </a:lnTo>
                <a:cubicBezTo>
                  <a:pt x="3839535" y="130516"/>
                  <a:pt x="3868974" y="125036"/>
                  <a:pt x="3898716" y="124328"/>
                </a:cubicBezTo>
                <a:cubicBezTo>
                  <a:pt x="4117736" y="119113"/>
                  <a:pt x="4336841" y="118408"/>
                  <a:pt x="4555903" y="115448"/>
                </a:cubicBezTo>
                <a:cubicBezTo>
                  <a:pt x="4693066" y="81157"/>
                  <a:pt x="4602562" y="98746"/>
                  <a:pt x="4831211" y="88806"/>
                </a:cubicBezTo>
                <a:cubicBezTo>
                  <a:pt x="4848761" y="82956"/>
                  <a:pt x="4871977" y="77814"/>
                  <a:pt x="4884497" y="62164"/>
                </a:cubicBezTo>
                <a:cubicBezTo>
                  <a:pt x="4890345" y="54855"/>
                  <a:pt x="4885194" y="40069"/>
                  <a:pt x="4893377" y="35523"/>
                </a:cubicBezTo>
                <a:cubicBezTo>
                  <a:pt x="4914717" y="23668"/>
                  <a:pt x="4940742" y="23682"/>
                  <a:pt x="4964425" y="17762"/>
                </a:cubicBezTo>
                <a:cubicBezTo>
                  <a:pt x="5004009" y="7866"/>
                  <a:pt x="4991318" y="17511"/>
                  <a:pt x="5008829" y="0"/>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6" name="Freeform 25"/>
          <p:cNvSpPr/>
          <p:nvPr/>
        </p:nvSpPr>
        <p:spPr>
          <a:xfrm>
            <a:off x="3865564" y="3876676"/>
            <a:ext cx="4751387" cy="461963"/>
          </a:xfrm>
          <a:custGeom>
            <a:avLst/>
            <a:gdLst>
              <a:gd name="connsiteX0" fmla="*/ 0 w 4751284"/>
              <a:gd name="connsiteY0" fmla="*/ 177611 h 461788"/>
              <a:gd name="connsiteX1" fmla="*/ 53286 w 4751284"/>
              <a:gd name="connsiteY1" fmla="*/ 142089 h 461788"/>
              <a:gd name="connsiteX2" fmla="*/ 88809 w 4751284"/>
              <a:gd name="connsiteY2" fmla="*/ 115447 h 461788"/>
              <a:gd name="connsiteX3" fmla="*/ 417403 w 4751284"/>
              <a:gd name="connsiteY3" fmla="*/ 8880 h 461788"/>
              <a:gd name="connsiteX4" fmla="*/ 523974 w 4751284"/>
              <a:gd name="connsiteY4" fmla="*/ 0 h 461788"/>
              <a:gd name="connsiteX5" fmla="*/ 745996 w 4751284"/>
              <a:gd name="connsiteY5" fmla="*/ 8880 h 461788"/>
              <a:gd name="connsiteX6" fmla="*/ 905853 w 4751284"/>
              <a:gd name="connsiteY6" fmla="*/ 53283 h 461788"/>
              <a:gd name="connsiteX7" fmla="*/ 976900 w 4751284"/>
              <a:gd name="connsiteY7" fmla="*/ 71044 h 461788"/>
              <a:gd name="connsiteX8" fmla="*/ 1047947 w 4751284"/>
              <a:gd name="connsiteY8" fmla="*/ 97686 h 461788"/>
              <a:gd name="connsiteX9" fmla="*/ 1118994 w 4751284"/>
              <a:gd name="connsiteY9" fmla="*/ 106566 h 461788"/>
              <a:gd name="connsiteX10" fmla="*/ 1154518 w 4751284"/>
              <a:gd name="connsiteY10" fmla="*/ 115447 h 461788"/>
              <a:gd name="connsiteX11" fmla="*/ 1225565 w 4751284"/>
              <a:gd name="connsiteY11" fmla="*/ 142089 h 461788"/>
              <a:gd name="connsiteX12" fmla="*/ 1278851 w 4751284"/>
              <a:gd name="connsiteY12" fmla="*/ 150969 h 461788"/>
              <a:gd name="connsiteX13" fmla="*/ 1714015 w 4751284"/>
              <a:gd name="connsiteY13" fmla="*/ 168730 h 461788"/>
              <a:gd name="connsiteX14" fmla="*/ 1900514 w 4751284"/>
              <a:gd name="connsiteY14" fmla="*/ 159850 h 461788"/>
              <a:gd name="connsiteX15" fmla="*/ 1944918 w 4751284"/>
              <a:gd name="connsiteY15" fmla="*/ 133208 h 461788"/>
              <a:gd name="connsiteX16" fmla="*/ 2042608 w 4751284"/>
              <a:gd name="connsiteY16" fmla="*/ 115447 h 461788"/>
              <a:gd name="connsiteX17" fmla="*/ 2193584 w 4751284"/>
              <a:gd name="connsiteY17" fmla="*/ 97686 h 461788"/>
              <a:gd name="connsiteX18" fmla="*/ 2273512 w 4751284"/>
              <a:gd name="connsiteY18" fmla="*/ 88805 h 461788"/>
              <a:gd name="connsiteX19" fmla="*/ 2460011 w 4751284"/>
              <a:gd name="connsiteY19" fmla="*/ 71044 h 461788"/>
              <a:gd name="connsiteX20" fmla="*/ 2566581 w 4751284"/>
              <a:gd name="connsiteY20" fmla="*/ 53283 h 461788"/>
              <a:gd name="connsiteX21" fmla="*/ 2779723 w 4751284"/>
              <a:gd name="connsiteY21" fmla="*/ 62164 h 461788"/>
              <a:gd name="connsiteX22" fmla="*/ 2806366 w 4751284"/>
              <a:gd name="connsiteY22" fmla="*/ 71044 h 461788"/>
              <a:gd name="connsiteX23" fmla="*/ 2859651 w 4751284"/>
              <a:gd name="connsiteY23" fmla="*/ 79925 h 461788"/>
              <a:gd name="connsiteX24" fmla="*/ 2930699 w 4751284"/>
              <a:gd name="connsiteY24" fmla="*/ 97686 h 461788"/>
              <a:gd name="connsiteX25" fmla="*/ 2983984 w 4751284"/>
              <a:gd name="connsiteY25" fmla="*/ 133208 h 461788"/>
              <a:gd name="connsiteX26" fmla="*/ 3019508 w 4751284"/>
              <a:gd name="connsiteY26" fmla="*/ 168730 h 461788"/>
              <a:gd name="connsiteX27" fmla="*/ 3126078 w 4751284"/>
              <a:gd name="connsiteY27" fmla="*/ 204252 h 461788"/>
              <a:gd name="connsiteX28" fmla="*/ 3330339 w 4751284"/>
              <a:gd name="connsiteY28" fmla="*/ 319699 h 461788"/>
              <a:gd name="connsiteX29" fmla="*/ 3383625 w 4751284"/>
              <a:gd name="connsiteY29" fmla="*/ 372983 h 461788"/>
              <a:gd name="connsiteX30" fmla="*/ 3410267 w 4751284"/>
              <a:gd name="connsiteY30" fmla="*/ 408505 h 461788"/>
              <a:gd name="connsiteX31" fmla="*/ 3445791 w 4751284"/>
              <a:gd name="connsiteY31" fmla="*/ 426266 h 461788"/>
              <a:gd name="connsiteX32" fmla="*/ 3472434 w 4751284"/>
              <a:gd name="connsiteY32" fmla="*/ 444027 h 461788"/>
              <a:gd name="connsiteX33" fmla="*/ 3534600 w 4751284"/>
              <a:gd name="connsiteY33" fmla="*/ 461788 h 461788"/>
              <a:gd name="connsiteX34" fmla="*/ 4085216 w 4751284"/>
              <a:gd name="connsiteY34" fmla="*/ 452908 h 461788"/>
              <a:gd name="connsiteX35" fmla="*/ 4147382 w 4751284"/>
              <a:gd name="connsiteY35" fmla="*/ 435146 h 461788"/>
              <a:gd name="connsiteX36" fmla="*/ 4547023 w 4751284"/>
              <a:gd name="connsiteY36" fmla="*/ 417385 h 461788"/>
              <a:gd name="connsiteX37" fmla="*/ 4751284 w 4751284"/>
              <a:gd name="connsiteY37" fmla="*/ 408505 h 46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751284" h="461788">
                <a:moveTo>
                  <a:pt x="0" y="177611"/>
                </a:moveTo>
                <a:cubicBezTo>
                  <a:pt x="17762" y="165770"/>
                  <a:pt x="35798" y="154330"/>
                  <a:pt x="53286" y="142089"/>
                </a:cubicBezTo>
                <a:cubicBezTo>
                  <a:pt x="65412" y="133601"/>
                  <a:pt x="75433" y="121783"/>
                  <a:pt x="88809" y="115447"/>
                </a:cubicBezTo>
                <a:cubicBezTo>
                  <a:pt x="164699" y="79500"/>
                  <a:pt x="345265" y="14891"/>
                  <a:pt x="417403" y="8880"/>
                </a:cubicBezTo>
                <a:lnTo>
                  <a:pt x="523974" y="0"/>
                </a:lnTo>
                <a:cubicBezTo>
                  <a:pt x="597981" y="2960"/>
                  <a:pt x="672359" y="920"/>
                  <a:pt x="745996" y="8880"/>
                </a:cubicBezTo>
                <a:cubicBezTo>
                  <a:pt x="817230" y="16581"/>
                  <a:pt x="845185" y="35950"/>
                  <a:pt x="905853" y="53283"/>
                </a:cubicBezTo>
                <a:cubicBezTo>
                  <a:pt x="929325" y="59989"/>
                  <a:pt x="953600" y="63763"/>
                  <a:pt x="976900" y="71044"/>
                </a:cubicBezTo>
                <a:cubicBezTo>
                  <a:pt x="1001041" y="78588"/>
                  <a:pt x="1023409" y="91552"/>
                  <a:pt x="1047947" y="97686"/>
                </a:cubicBezTo>
                <a:cubicBezTo>
                  <a:pt x="1071101" y="103474"/>
                  <a:pt x="1095312" y="103606"/>
                  <a:pt x="1118994" y="106566"/>
                </a:cubicBezTo>
                <a:cubicBezTo>
                  <a:pt x="1130835" y="109526"/>
                  <a:pt x="1142939" y="111587"/>
                  <a:pt x="1154518" y="115447"/>
                </a:cubicBezTo>
                <a:cubicBezTo>
                  <a:pt x="1168339" y="120054"/>
                  <a:pt x="1206862" y="137933"/>
                  <a:pt x="1225565" y="142089"/>
                </a:cubicBezTo>
                <a:cubicBezTo>
                  <a:pt x="1243143" y="145995"/>
                  <a:pt x="1261089" y="148009"/>
                  <a:pt x="1278851" y="150969"/>
                </a:cubicBezTo>
                <a:cubicBezTo>
                  <a:pt x="1432836" y="202299"/>
                  <a:pt x="1323383" y="168730"/>
                  <a:pt x="1714015" y="168730"/>
                </a:cubicBezTo>
                <a:cubicBezTo>
                  <a:pt x="1776252" y="168730"/>
                  <a:pt x="1838348" y="162810"/>
                  <a:pt x="1900514" y="159850"/>
                </a:cubicBezTo>
                <a:cubicBezTo>
                  <a:pt x="1915315" y="150969"/>
                  <a:pt x="1929145" y="140218"/>
                  <a:pt x="1944918" y="133208"/>
                </a:cubicBezTo>
                <a:cubicBezTo>
                  <a:pt x="1964755" y="124392"/>
                  <a:pt x="2030088" y="117235"/>
                  <a:pt x="2042608" y="115447"/>
                </a:cubicBezTo>
                <a:cubicBezTo>
                  <a:pt x="2110567" y="92794"/>
                  <a:pt x="2051487" y="110042"/>
                  <a:pt x="2193584" y="97686"/>
                </a:cubicBezTo>
                <a:cubicBezTo>
                  <a:pt x="2220290" y="95364"/>
                  <a:pt x="2246869" y="91765"/>
                  <a:pt x="2273512" y="88805"/>
                </a:cubicBezTo>
                <a:cubicBezTo>
                  <a:pt x="2369972" y="64692"/>
                  <a:pt x="2247166" y="93062"/>
                  <a:pt x="2460011" y="71044"/>
                </a:cubicBezTo>
                <a:cubicBezTo>
                  <a:pt x="2495833" y="67338"/>
                  <a:pt x="2566581" y="53283"/>
                  <a:pt x="2566581" y="53283"/>
                </a:cubicBezTo>
                <a:cubicBezTo>
                  <a:pt x="2637628" y="56243"/>
                  <a:pt x="2708808" y="56911"/>
                  <a:pt x="2779723" y="62164"/>
                </a:cubicBezTo>
                <a:cubicBezTo>
                  <a:pt x="2789059" y="62856"/>
                  <a:pt x="2797228" y="69013"/>
                  <a:pt x="2806366" y="71044"/>
                </a:cubicBezTo>
                <a:cubicBezTo>
                  <a:pt x="2823944" y="74950"/>
                  <a:pt x="2842044" y="76152"/>
                  <a:pt x="2859651" y="79925"/>
                </a:cubicBezTo>
                <a:cubicBezTo>
                  <a:pt x="2883521" y="85040"/>
                  <a:pt x="2930699" y="97686"/>
                  <a:pt x="2930699" y="97686"/>
                </a:cubicBezTo>
                <a:cubicBezTo>
                  <a:pt x="2948461" y="109527"/>
                  <a:pt x="2968889" y="118114"/>
                  <a:pt x="2983984" y="133208"/>
                </a:cubicBezTo>
                <a:cubicBezTo>
                  <a:pt x="2995825" y="145049"/>
                  <a:pt x="3004530" y="161241"/>
                  <a:pt x="3019508" y="168730"/>
                </a:cubicBezTo>
                <a:cubicBezTo>
                  <a:pt x="3053000" y="185475"/>
                  <a:pt x="3091804" y="189172"/>
                  <a:pt x="3126078" y="204252"/>
                </a:cubicBezTo>
                <a:cubicBezTo>
                  <a:pt x="3148234" y="214000"/>
                  <a:pt x="3301747" y="298256"/>
                  <a:pt x="3330339" y="319699"/>
                </a:cubicBezTo>
                <a:cubicBezTo>
                  <a:pt x="3350434" y="334770"/>
                  <a:pt x="3366821" y="354313"/>
                  <a:pt x="3383625" y="372983"/>
                </a:cubicBezTo>
                <a:cubicBezTo>
                  <a:pt x="3393526" y="383984"/>
                  <a:pt x="3399029" y="398873"/>
                  <a:pt x="3410267" y="408505"/>
                </a:cubicBezTo>
                <a:cubicBezTo>
                  <a:pt x="3420319" y="417121"/>
                  <a:pt x="3434296" y="419698"/>
                  <a:pt x="3445791" y="426266"/>
                </a:cubicBezTo>
                <a:cubicBezTo>
                  <a:pt x="3455058" y="431561"/>
                  <a:pt x="3462887" y="439254"/>
                  <a:pt x="3472434" y="444027"/>
                </a:cubicBezTo>
                <a:cubicBezTo>
                  <a:pt x="3485180" y="450400"/>
                  <a:pt x="3523211" y="458941"/>
                  <a:pt x="3534600" y="461788"/>
                </a:cubicBezTo>
                <a:lnTo>
                  <a:pt x="4085216" y="452908"/>
                </a:lnTo>
                <a:cubicBezTo>
                  <a:pt x="4156073" y="450761"/>
                  <a:pt x="4089028" y="440981"/>
                  <a:pt x="4147382" y="435146"/>
                </a:cubicBezTo>
                <a:cubicBezTo>
                  <a:pt x="4231401" y="426745"/>
                  <a:pt x="4494364" y="419266"/>
                  <a:pt x="4547023" y="417385"/>
                </a:cubicBezTo>
                <a:cubicBezTo>
                  <a:pt x="4674125" y="404676"/>
                  <a:pt x="4606081" y="408505"/>
                  <a:pt x="4751284" y="408505"/>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7" name="Freeform 26"/>
          <p:cNvSpPr/>
          <p:nvPr/>
        </p:nvSpPr>
        <p:spPr>
          <a:xfrm>
            <a:off x="4043363" y="3876676"/>
            <a:ext cx="4254500" cy="1908175"/>
          </a:xfrm>
          <a:custGeom>
            <a:avLst/>
            <a:gdLst>
              <a:gd name="connsiteX0" fmla="*/ 0 w 4253952"/>
              <a:gd name="connsiteY0" fmla="*/ 0 h 1909317"/>
              <a:gd name="connsiteX1" fmla="*/ 168737 w 4253952"/>
              <a:gd name="connsiteY1" fmla="*/ 44403 h 1909317"/>
              <a:gd name="connsiteX2" fmla="*/ 222022 w 4253952"/>
              <a:gd name="connsiteY2" fmla="*/ 71044 h 1909317"/>
              <a:gd name="connsiteX3" fmla="*/ 328593 w 4253952"/>
              <a:gd name="connsiteY3" fmla="*/ 115447 h 1909317"/>
              <a:gd name="connsiteX4" fmla="*/ 355236 w 4253952"/>
              <a:gd name="connsiteY4" fmla="*/ 124327 h 1909317"/>
              <a:gd name="connsiteX5" fmla="*/ 435164 w 4253952"/>
              <a:gd name="connsiteY5" fmla="*/ 168730 h 1909317"/>
              <a:gd name="connsiteX6" fmla="*/ 461806 w 4253952"/>
              <a:gd name="connsiteY6" fmla="*/ 177611 h 1909317"/>
              <a:gd name="connsiteX7" fmla="*/ 506211 w 4253952"/>
              <a:gd name="connsiteY7" fmla="*/ 204252 h 1909317"/>
              <a:gd name="connsiteX8" fmla="*/ 568377 w 4253952"/>
              <a:gd name="connsiteY8" fmla="*/ 239775 h 1909317"/>
              <a:gd name="connsiteX9" fmla="*/ 595020 w 4253952"/>
              <a:gd name="connsiteY9" fmla="*/ 266416 h 1909317"/>
              <a:gd name="connsiteX10" fmla="*/ 612782 w 4253952"/>
              <a:gd name="connsiteY10" fmla="*/ 301938 h 1909317"/>
              <a:gd name="connsiteX11" fmla="*/ 639425 w 4253952"/>
              <a:gd name="connsiteY11" fmla="*/ 364102 h 1909317"/>
              <a:gd name="connsiteX12" fmla="*/ 666067 w 4253952"/>
              <a:gd name="connsiteY12" fmla="*/ 372983 h 1909317"/>
              <a:gd name="connsiteX13" fmla="*/ 737114 w 4253952"/>
              <a:gd name="connsiteY13" fmla="*/ 390744 h 1909317"/>
              <a:gd name="connsiteX14" fmla="*/ 994661 w 4253952"/>
              <a:gd name="connsiteY14" fmla="*/ 408505 h 1909317"/>
              <a:gd name="connsiteX15" fmla="*/ 1198921 w 4253952"/>
              <a:gd name="connsiteY15" fmla="*/ 444027 h 1909317"/>
              <a:gd name="connsiteX16" fmla="*/ 1332135 w 4253952"/>
              <a:gd name="connsiteY16" fmla="*/ 461788 h 1909317"/>
              <a:gd name="connsiteX17" fmla="*/ 1358778 w 4253952"/>
              <a:gd name="connsiteY17" fmla="*/ 479549 h 1909317"/>
              <a:gd name="connsiteX18" fmla="*/ 1385420 w 4253952"/>
              <a:gd name="connsiteY18" fmla="*/ 541713 h 1909317"/>
              <a:gd name="connsiteX19" fmla="*/ 1412063 w 4253952"/>
              <a:gd name="connsiteY19" fmla="*/ 594996 h 1909317"/>
              <a:gd name="connsiteX20" fmla="*/ 1465349 w 4253952"/>
              <a:gd name="connsiteY20" fmla="*/ 648280 h 1909317"/>
              <a:gd name="connsiteX21" fmla="*/ 1536396 w 4253952"/>
              <a:gd name="connsiteY21" fmla="*/ 728204 h 1909317"/>
              <a:gd name="connsiteX22" fmla="*/ 1607443 w 4253952"/>
              <a:gd name="connsiteY22" fmla="*/ 790368 h 1909317"/>
              <a:gd name="connsiteX23" fmla="*/ 1660728 w 4253952"/>
              <a:gd name="connsiteY23" fmla="*/ 852532 h 1909317"/>
              <a:gd name="connsiteX24" fmla="*/ 1687371 w 4253952"/>
              <a:gd name="connsiteY24" fmla="*/ 870293 h 1909317"/>
              <a:gd name="connsiteX25" fmla="*/ 1714014 w 4253952"/>
              <a:gd name="connsiteY25" fmla="*/ 896935 h 1909317"/>
              <a:gd name="connsiteX26" fmla="*/ 1785061 w 4253952"/>
              <a:gd name="connsiteY26" fmla="*/ 932457 h 1909317"/>
              <a:gd name="connsiteX27" fmla="*/ 1847227 w 4253952"/>
              <a:gd name="connsiteY27" fmla="*/ 959099 h 1909317"/>
              <a:gd name="connsiteX28" fmla="*/ 1918275 w 4253952"/>
              <a:gd name="connsiteY28" fmla="*/ 976860 h 1909317"/>
              <a:gd name="connsiteX29" fmla="*/ 2264630 w 4253952"/>
              <a:gd name="connsiteY29" fmla="*/ 994621 h 1909317"/>
              <a:gd name="connsiteX30" fmla="*/ 2326796 w 4253952"/>
              <a:gd name="connsiteY30" fmla="*/ 1021262 h 1909317"/>
              <a:gd name="connsiteX31" fmla="*/ 2415605 w 4253952"/>
              <a:gd name="connsiteY31" fmla="*/ 1030143 h 1909317"/>
              <a:gd name="connsiteX32" fmla="*/ 2602104 w 4253952"/>
              <a:gd name="connsiteY32" fmla="*/ 1047904 h 1909317"/>
              <a:gd name="connsiteX33" fmla="*/ 2761960 w 4253952"/>
              <a:gd name="connsiteY33" fmla="*/ 1074546 h 1909317"/>
              <a:gd name="connsiteX34" fmla="*/ 2859650 w 4253952"/>
              <a:gd name="connsiteY34" fmla="*/ 1083426 h 1909317"/>
              <a:gd name="connsiteX35" fmla="*/ 2948459 w 4253952"/>
              <a:gd name="connsiteY35" fmla="*/ 1092307 h 1909317"/>
              <a:gd name="connsiteX36" fmla="*/ 3081673 w 4253952"/>
              <a:gd name="connsiteY36" fmla="*/ 1163351 h 1909317"/>
              <a:gd name="connsiteX37" fmla="*/ 3161601 w 4253952"/>
              <a:gd name="connsiteY37" fmla="*/ 1225515 h 1909317"/>
              <a:gd name="connsiteX38" fmla="*/ 3188244 w 4253952"/>
              <a:gd name="connsiteY38" fmla="*/ 1243276 h 1909317"/>
              <a:gd name="connsiteX39" fmla="*/ 3241529 w 4253952"/>
              <a:gd name="connsiteY39" fmla="*/ 1305440 h 1909317"/>
              <a:gd name="connsiteX40" fmla="*/ 3330338 w 4253952"/>
              <a:gd name="connsiteY40" fmla="*/ 1349842 h 1909317"/>
              <a:gd name="connsiteX41" fmla="*/ 3401385 w 4253952"/>
              <a:gd name="connsiteY41" fmla="*/ 1394245 h 1909317"/>
              <a:gd name="connsiteX42" fmla="*/ 3472433 w 4253952"/>
              <a:gd name="connsiteY42" fmla="*/ 1447528 h 1909317"/>
              <a:gd name="connsiteX43" fmla="*/ 3507956 w 4253952"/>
              <a:gd name="connsiteY43" fmla="*/ 1465290 h 1909317"/>
              <a:gd name="connsiteX44" fmla="*/ 3570123 w 4253952"/>
              <a:gd name="connsiteY44" fmla="*/ 1527453 h 1909317"/>
              <a:gd name="connsiteX45" fmla="*/ 3605646 w 4253952"/>
              <a:gd name="connsiteY45" fmla="*/ 1554095 h 1909317"/>
              <a:gd name="connsiteX46" fmla="*/ 3667813 w 4253952"/>
              <a:gd name="connsiteY46" fmla="*/ 1634020 h 1909317"/>
              <a:gd name="connsiteX47" fmla="*/ 3747741 w 4253952"/>
              <a:gd name="connsiteY47" fmla="*/ 1687303 h 1909317"/>
              <a:gd name="connsiteX48" fmla="*/ 3774383 w 4253952"/>
              <a:gd name="connsiteY48" fmla="*/ 1713945 h 1909317"/>
              <a:gd name="connsiteX49" fmla="*/ 3889835 w 4253952"/>
              <a:gd name="connsiteY49" fmla="*/ 1758348 h 1909317"/>
              <a:gd name="connsiteX50" fmla="*/ 3943121 w 4253952"/>
              <a:gd name="connsiteY50" fmla="*/ 1776109 h 1909317"/>
              <a:gd name="connsiteX51" fmla="*/ 4058572 w 4253952"/>
              <a:gd name="connsiteY51" fmla="*/ 1811631 h 1909317"/>
              <a:gd name="connsiteX52" fmla="*/ 4102977 w 4253952"/>
              <a:gd name="connsiteY52" fmla="*/ 1820511 h 1909317"/>
              <a:gd name="connsiteX53" fmla="*/ 4200667 w 4253952"/>
              <a:gd name="connsiteY53" fmla="*/ 1847153 h 1909317"/>
              <a:gd name="connsiteX54" fmla="*/ 4209548 w 4253952"/>
              <a:gd name="connsiteY54" fmla="*/ 1873795 h 1909317"/>
              <a:gd name="connsiteX55" fmla="*/ 4253952 w 4253952"/>
              <a:gd name="connsiteY55" fmla="*/ 1909317 h 1909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253952" h="1909317">
                <a:moveTo>
                  <a:pt x="0" y="0"/>
                </a:moveTo>
                <a:cubicBezTo>
                  <a:pt x="66256" y="9464"/>
                  <a:pt x="101303" y="10688"/>
                  <a:pt x="168737" y="44403"/>
                </a:cubicBezTo>
                <a:cubicBezTo>
                  <a:pt x="186499" y="53283"/>
                  <a:pt x="203875" y="62979"/>
                  <a:pt x="222022" y="71044"/>
                </a:cubicBezTo>
                <a:cubicBezTo>
                  <a:pt x="257189" y="86673"/>
                  <a:pt x="292084" y="103279"/>
                  <a:pt x="328593" y="115447"/>
                </a:cubicBezTo>
                <a:cubicBezTo>
                  <a:pt x="337474" y="118407"/>
                  <a:pt x="346632" y="120639"/>
                  <a:pt x="355236" y="124327"/>
                </a:cubicBezTo>
                <a:cubicBezTo>
                  <a:pt x="415076" y="149972"/>
                  <a:pt x="367831" y="135065"/>
                  <a:pt x="435164" y="168730"/>
                </a:cubicBezTo>
                <a:cubicBezTo>
                  <a:pt x="443537" y="172916"/>
                  <a:pt x="453433" y="173425"/>
                  <a:pt x="461806" y="177611"/>
                </a:cubicBezTo>
                <a:cubicBezTo>
                  <a:pt x="477245" y="185330"/>
                  <a:pt x="491122" y="195870"/>
                  <a:pt x="506211" y="204252"/>
                </a:cubicBezTo>
                <a:cubicBezTo>
                  <a:pt x="532278" y="218733"/>
                  <a:pt x="546041" y="221162"/>
                  <a:pt x="568377" y="239775"/>
                </a:cubicBezTo>
                <a:cubicBezTo>
                  <a:pt x="578025" y="247815"/>
                  <a:pt x="586139" y="257536"/>
                  <a:pt x="595020" y="266416"/>
                </a:cubicBezTo>
                <a:cubicBezTo>
                  <a:pt x="600941" y="278257"/>
                  <a:pt x="607567" y="289770"/>
                  <a:pt x="612782" y="301938"/>
                </a:cubicBezTo>
                <a:cubicBezTo>
                  <a:pt x="620744" y="320515"/>
                  <a:pt x="624697" y="349374"/>
                  <a:pt x="639425" y="364102"/>
                </a:cubicBezTo>
                <a:cubicBezTo>
                  <a:pt x="646044" y="370721"/>
                  <a:pt x="657036" y="370520"/>
                  <a:pt x="666067" y="372983"/>
                </a:cubicBezTo>
                <a:cubicBezTo>
                  <a:pt x="689618" y="379406"/>
                  <a:pt x="712844" y="388120"/>
                  <a:pt x="737114" y="390744"/>
                </a:cubicBezTo>
                <a:cubicBezTo>
                  <a:pt x="822668" y="399993"/>
                  <a:pt x="908812" y="402585"/>
                  <a:pt x="994661" y="408505"/>
                </a:cubicBezTo>
                <a:cubicBezTo>
                  <a:pt x="1062748" y="420346"/>
                  <a:pt x="1130235" y="436395"/>
                  <a:pt x="1198921" y="444027"/>
                </a:cubicBezTo>
                <a:cubicBezTo>
                  <a:pt x="1296746" y="454896"/>
                  <a:pt x="1252408" y="448501"/>
                  <a:pt x="1332135" y="461788"/>
                </a:cubicBezTo>
                <a:cubicBezTo>
                  <a:pt x="1341016" y="467708"/>
                  <a:pt x="1351945" y="471350"/>
                  <a:pt x="1358778" y="479549"/>
                </a:cubicBezTo>
                <a:cubicBezTo>
                  <a:pt x="1377208" y="501664"/>
                  <a:pt x="1374842" y="517912"/>
                  <a:pt x="1385420" y="541713"/>
                </a:cubicBezTo>
                <a:cubicBezTo>
                  <a:pt x="1393485" y="559859"/>
                  <a:pt x="1400148" y="579110"/>
                  <a:pt x="1412063" y="594996"/>
                </a:cubicBezTo>
                <a:cubicBezTo>
                  <a:pt x="1427135" y="615091"/>
                  <a:pt x="1448210" y="629917"/>
                  <a:pt x="1465349" y="648280"/>
                </a:cubicBezTo>
                <a:cubicBezTo>
                  <a:pt x="1489671" y="674338"/>
                  <a:pt x="1511190" y="702999"/>
                  <a:pt x="1536396" y="728204"/>
                </a:cubicBezTo>
                <a:cubicBezTo>
                  <a:pt x="1558648" y="750455"/>
                  <a:pt x="1585192" y="768117"/>
                  <a:pt x="1607443" y="790368"/>
                </a:cubicBezTo>
                <a:cubicBezTo>
                  <a:pt x="1626742" y="809666"/>
                  <a:pt x="1641429" y="833234"/>
                  <a:pt x="1660728" y="852532"/>
                </a:cubicBezTo>
                <a:cubicBezTo>
                  <a:pt x="1668275" y="860079"/>
                  <a:pt x="1679171" y="863460"/>
                  <a:pt x="1687371" y="870293"/>
                </a:cubicBezTo>
                <a:cubicBezTo>
                  <a:pt x="1697020" y="878333"/>
                  <a:pt x="1703418" y="890192"/>
                  <a:pt x="1714014" y="896935"/>
                </a:cubicBezTo>
                <a:cubicBezTo>
                  <a:pt x="1736352" y="911150"/>
                  <a:pt x="1761379" y="920616"/>
                  <a:pt x="1785061" y="932457"/>
                </a:cubicBezTo>
                <a:cubicBezTo>
                  <a:pt x="1814167" y="947009"/>
                  <a:pt x="1818484" y="951260"/>
                  <a:pt x="1847227" y="959099"/>
                </a:cubicBezTo>
                <a:cubicBezTo>
                  <a:pt x="1870778" y="965522"/>
                  <a:pt x="1893896" y="975610"/>
                  <a:pt x="1918275" y="976860"/>
                </a:cubicBezTo>
                <a:lnTo>
                  <a:pt x="2264630" y="994621"/>
                </a:lnTo>
                <a:cubicBezTo>
                  <a:pt x="2285352" y="1003501"/>
                  <a:pt x="2304851" y="1016099"/>
                  <a:pt x="2326796" y="1021262"/>
                </a:cubicBezTo>
                <a:cubicBezTo>
                  <a:pt x="2355756" y="1028076"/>
                  <a:pt x="2386058" y="1026667"/>
                  <a:pt x="2415605" y="1030143"/>
                </a:cubicBezTo>
                <a:cubicBezTo>
                  <a:pt x="2575235" y="1048922"/>
                  <a:pt x="2345081" y="1029545"/>
                  <a:pt x="2602104" y="1047904"/>
                </a:cubicBezTo>
                <a:cubicBezTo>
                  <a:pt x="2665251" y="1060533"/>
                  <a:pt x="2681730" y="1064518"/>
                  <a:pt x="2761960" y="1074546"/>
                </a:cubicBezTo>
                <a:cubicBezTo>
                  <a:pt x="2794405" y="1078601"/>
                  <a:pt x="2827100" y="1080326"/>
                  <a:pt x="2859650" y="1083426"/>
                </a:cubicBezTo>
                <a:lnTo>
                  <a:pt x="2948459" y="1092307"/>
                </a:lnTo>
                <a:cubicBezTo>
                  <a:pt x="2982373" y="1109263"/>
                  <a:pt x="3049231" y="1141048"/>
                  <a:pt x="3081673" y="1163351"/>
                </a:cubicBezTo>
                <a:cubicBezTo>
                  <a:pt x="3109486" y="1182472"/>
                  <a:pt x="3133517" y="1206793"/>
                  <a:pt x="3161601" y="1225515"/>
                </a:cubicBezTo>
                <a:cubicBezTo>
                  <a:pt x="3170482" y="1231435"/>
                  <a:pt x="3180044" y="1236443"/>
                  <a:pt x="3188244" y="1243276"/>
                </a:cubicBezTo>
                <a:cubicBezTo>
                  <a:pt x="3246246" y="1291610"/>
                  <a:pt x="3182727" y="1246641"/>
                  <a:pt x="3241529" y="1305440"/>
                </a:cubicBezTo>
                <a:cubicBezTo>
                  <a:pt x="3273092" y="1337001"/>
                  <a:pt x="3286968" y="1335386"/>
                  <a:pt x="3330338" y="1349842"/>
                </a:cubicBezTo>
                <a:cubicBezTo>
                  <a:pt x="3485479" y="1466193"/>
                  <a:pt x="3255109" y="1296732"/>
                  <a:pt x="3401385" y="1394245"/>
                </a:cubicBezTo>
                <a:cubicBezTo>
                  <a:pt x="3452651" y="1428421"/>
                  <a:pt x="3430848" y="1423765"/>
                  <a:pt x="3472433" y="1447528"/>
                </a:cubicBezTo>
                <a:cubicBezTo>
                  <a:pt x="3483927" y="1454096"/>
                  <a:pt x="3497710" y="1456907"/>
                  <a:pt x="3507956" y="1465290"/>
                </a:cubicBezTo>
                <a:cubicBezTo>
                  <a:pt x="3530637" y="1483847"/>
                  <a:pt x="3546679" y="1509870"/>
                  <a:pt x="3570123" y="1527453"/>
                </a:cubicBezTo>
                <a:cubicBezTo>
                  <a:pt x="3581964" y="1536334"/>
                  <a:pt x="3595644" y="1543184"/>
                  <a:pt x="3605646" y="1554095"/>
                </a:cubicBezTo>
                <a:cubicBezTo>
                  <a:pt x="3628453" y="1578975"/>
                  <a:pt x="3638871" y="1616655"/>
                  <a:pt x="3667813" y="1634020"/>
                </a:cubicBezTo>
                <a:cubicBezTo>
                  <a:pt x="3700930" y="1653890"/>
                  <a:pt x="3718969" y="1662643"/>
                  <a:pt x="3747741" y="1687303"/>
                </a:cubicBezTo>
                <a:cubicBezTo>
                  <a:pt x="3757277" y="1695476"/>
                  <a:pt x="3764163" y="1706645"/>
                  <a:pt x="3774383" y="1713945"/>
                </a:cubicBezTo>
                <a:cubicBezTo>
                  <a:pt x="3800912" y="1732894"/>
                  <a:pt x="3869714" y="1751641"/>
                  <a:pt x="3889835" y="1758348"/>
                </a:cubicBezTo>
                <a:lnTo>
                  <a:pt x="3943121" y="1776109"/>
                </a:lnTo>
                <a:cubicBezTo>
                  <a:pt x="3987002" y="1790735"/>
                  <a:pt x="4012763" y="1800179"/>
                  <a:pt x="4058572" y="1811631"/>
                </a:cubicBezTo>
                <a:cubicBezTo>
                  <a:pt x="4073216" y="1815292"/>
                  <a:pt x="4088269" y="1817117"/>
                  <a:pt x="4102977" y="1820511"/>
                </a:cubicBezTo>
                <a:cubicBezTo>
                  <a:pt x="4168080" y="1835534"/>
                  <a:pt x="4156628" y="1832473"/>
                  <a:pt x="4200667" y="1847153"/>
                </a:cubicBezTo>
                <a:cubicBezTo>
                  <a:pt x="4203627" y="1856034"/>
                  <a:pt x="4204355" y="1866006"/>
                  <a:pt x="4209548" y="1873795"/>
                </a:cubicBezTo>
                <a:cubicBezTo>
                  <a:pt x="4225209" y="1897286"/>
                  <a:pt x="4233212" y="1898947"/>
                  <a:pt x="4253952" y="1909317"/>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8697" name="TextBox 27"/>
          <p:cNvSpPr txBox="1">
            <a:spLocks noChangeArrowheads="1"/>
          </p:cNvSpPr>
          <p:nvPr/>
        </p:nvSpPr>
        <p:spPr bwMode="auto">
          <a:xfrm>
            <a:off x="3619501" y="2509839"/>
            <a:ext cx="493713"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t=0</a:t>
            </a:r>
          </a:p>
        </p:txBody>
      </p:sp>
      <p:sp>
        <p:nvSpPr>
          <p:cNvPr id="28698" name="TextBox 28"/>
          <p:cNvSpPr txBox="1">
            <a:spLocks noChangeArrowheads="1"/>
          </p:cNvSpPr>
          <p:nvPr/>
        </p:nvSpPr>
        <p:spPr bwMode="auto">
          <a:xfrm>
            <a:off x="8070850" y="1687514"/>
            <a:ext cx="776288"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t=t+Δt</a:t>
            </a:r>
          </a:p>
        </p:txBody>
      </p:sp>
      <p:sp>
        <p:nvSpPr>
          <p:cNvPr id="28699" name="TextBox 29"/>
          <p:cNvSpPr txBox="1">
            <a:spLocks noChangeArrowheads="1"/>
          </p:cNvSpPr>
          <p:nvPr/>
        </p:nvSpPr>
        <p:spPr bwMode="auto">
          <a:xfrm>
            <a:off x="5032376" y="1771651"/>
            <a:ext cx="1262063"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2C75B5"/>
                </a:solidFill>
              </a:rPr>
              <a:t>ensemble</a:t>
            </a:r>
          </a:p>
          <a:p>
            <a:pPr eaLnBrk="1" hangingPunct="1"/>
            <a:r>
              <a:rPr lang="en-US" sz="1800">
                <a:solidFill>
                  <a:srgbClr val="2C75B5"/>
                </a:solidFill>
              </a:rPr>
              <a:t>members’</a:t>
            </a:r>
          </a:p>
          <a:p>
            <a:pPr eaLnBrk="1" hangingPunct="1"/>
            <a:r>
              <a:rPr lang="en-US" sz="1800">
                <a:solidFill>
                  <a:srgbClr val="2C75B5"/>
                </a:solidFill>
              </a:rPr>
              <a:t>trajectories</a:t>
            </a:r>
          </a:p>
        </p:txBody>
      </p:sp>
      <p:sp>
        <p:nvSpPr>
          <p:cNvPr id="28700" name="TextBox 30"/>
          <p:cNvSpPr txBox="1">
            <a:spLocks noChangeArrowheads="1"/>
          </p:cNvSpPr>
          <p:nvPr/>
        </p:nvSpPr>
        <p:spPr bwMode="auto">
          <a:xfrm>
            <a:off x="5908676" y="4878389"/>
            <a:ext cx="779463"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FF0000"/>
                </a:solidFill>
              </a:rPr>
              <a:t>reality</a:t>
            </a:r>
          </a:p>
        </p:txBody>
      </p:sp>
      <p:sp>
        <p:nvSpPr>
          <p:cNvPr id="2" name="Right Brace 1"/>
          <p:cNvSpPr/>
          <p:nvPr/>
        </p:nvSpPr>
        <p:spPr>
          <a:xfrm>
            <a:off x="9293469" y="2195513"/>
            <a:ext cx="589085" cy="2143126"/>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p:cNvSpPr txBox="1"/>
          <p:nvPr/>
        </p:nvSpPr>
        <p:spPr>
          <a:xfrm>
            <a:off x="9877301" y="1402725"/>
            <a:ext cx="2098919" cy="3477875"/>
          </a:xfrm>
          <a:prstGeom prst="rect">
            <a:avLst/>
          </a:prstGeom>
          <a:noFill/>
        </p:spPr>
        <p:txBody>
          <a:bodyPr wrap="square" rtlCol="0">
            <a:spAutoFit/>
          </a:bodyPr>
          <a:lstStyle/>
          <a:p>
            <a:pPr marL="342900" indent="-342900">
              <a:buAutoNum type="arabicPeriod"/>
            </a:pPr>
            <a:r>
              <a:rPr lang="en-US" sz="2000" dirty="0">
                <a:solidFill>
                  <a:schemeClr val="accent1">
                    <a:lumMod val="75000"/>
                  </a:schemeClr>
                </a:solidFill>
              </a:rPr>
              <a:t>properly  simulating the growth of initial errors due to chaos. How big is the initial error, and how are errors related between state components?</a:t>
            </a:r>
          </a:p>
        </p:txBody>
      </p:sp>
    </p:spTree>
    <p:extLst>
      <p:ext uri="{BB962C8B-B14F-4D97-AF65-F5344CB8AC3E}">
        <p14:creationId xmlns:p14="http://schemas.microsoft.com/office/powerpoint/2010/main" val="36347891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p:txBody>
          <a:bodyPr>
            <a:normAutofit/>
          </a:bodyPr>
          <a:lstStyle/>
          <a:p>
            <a:pPr eaLnBrk="1" hangingPunct="1"/>
            <a:r>
              <a:rPr lang="en-US" sz="4000" dirty="0">
                <a:latin typeface="Calibri" charset="0"/>
              </a:rPr>
              <a:t>The dual challenge we face in generating useful ensembles of predictions.</a:t>
            </a:r>
          </a:p>
        </p:txBody>
      </p:sp>
      <p:sp>
        <p:nvSpPr>
          <p:cNvPr id="4" name="Slide Number Placeholder 3"/>
          <p:cNvSpPr>
            <a:spLocks noGrp="1"/>
          </p:cNvSpPr>
          <p:nvPr>
            <p:ph type="sldNum" sz="quarter" idx="12"/>
          </p:nvPr>
        </p:nvSpPr>
        <p:spPr/>
        <p:txBody>
          <a:bodyPr/>
          <a:lstStyle/>
          <a:p>
            <a:pPr>
              <a:defRPr/>
            </a:pPr>
            <a:fld id="{60EB5B06-F183-2E4C-A313-E67B12BDC1BA}" type="slidenum">
              <a:rPr lang="en-US" smtClean="0"/>
              <a:pPr>
                <a:defRPr/>
              </a:pPr>
              <a:t>12</a:t>
            </a:fld>
            <a:endParaRPr lang="en-US"/>
          </a:p>
        </p:txBody>
      </p:sp>
      <p:sp>
        <p:nvSpPr>
          <p:cNvPr id="5" name="Oval 4"/>
          <p:cNvSpPr/>
          <p:nvPr/>
        </p:nvSpPr>
        <p:spPr>
          <a:xfrm>
            <a:off x="3971925" y="3244851"/>
            <a:ext cx="115888" cy="125413"/>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Oval 5"/>
          <p:cNvSpPr/>
          <p:nvPr/>
        </p:nvSpPr>
        <p:spPr>
          <a:xfrm>
            <a:off x="3805239" y="3087689"/>
            <a:ext cx="115887" cy="12382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Oval 6"/>
          <p:cNvSpPr/>
          <p:nvPr/>
        </p:nvSpPr>
        <p:spPr>
          <a:xfrm>
            <a:off x="4276725" y="3079751"/>
            <a:ext cx="115888" cy="12382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Oval 7"/>
          <p:cNvSpPr/>
          <p:nvPr/>
        </p:nvSpPr>
        <p:spPr>
          <a:xfrm>
            <a:off x="3971925" y="3538539"/>
            <a:ext cx="115888" cy="12382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Oval 8"/>
          <p:cNvSpPr/>
          <p:nvPr/>
        </p:nvSpPr>
        <p:spPr>
          <a:xfrm>
            <a:off x="4392614" y="3402014"/>
            <a:ext cx="115887" cy="12382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Oval 9"/>
          <p:cNvSpPr/>
          <p:nvPr/>
        </p:nvSpPr>
        <p:spPr>
          <a:xfrm>
            <a:off x="4160839" y="2955926"/>
            <a:ext cx="115887" cy="12382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Oval 10"/>
          <p:cNvSpPr/>
          <p:nvPr/>
        </p:nvSpPr>
        <p:spPr>
          <a:xfrm>
            <a:off x="3795714" y="3662363"/>
            <a:ext cx="115887" cy="125412"/>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Oval 11"/>
          <p:cNvSpPr/>
          <p:nvPr/>
        </p:nvSpPr>
        <p:spPr>
          <a:xfrm>
            <a:off x="4160839" y="3662363"/>
            <a:ext cx="115887" cy="125412"/>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Oval 12"/>
          <p:cNvSpPr/>
          <p:nvPr/>
        </p:nvSpPr>
        <p:spPr>
          <a:xfrm>
            <a:off x="4359275" y="3213101"/>
            <a:ext cx="115888" cy="12382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Oval 13"/>
          <p:cNvSpPr/>
          <p:nvPr/>
        </p:nvSpPr>
        <p:spPr>
          <a:xfrm>
            <a:off x="3795714" y="3978276"/>
            <a:ext cx="115887" cy="12382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 name="Oval 14"/>
          <p:cNvSpPr/>
          <p:nvPr/>
        </p:nvSpPr>
        <p:spPr>
          <a:xfrm>
            <a:off x="3987800" y="3813176"/>
            <a:ext cx="115888" cy="125413"/>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Oval 15"/>
          <p:cNvSpPr/>
          <p:nvPr/>
        </p:nvSpPr>
        <p:spPr>
          <a:xfrm rot="2064610">
            <a:off x="3636963" y="2938463"/>
            <a:ext cx="901700" cy="1198562"/>
          </a:xfrm>
          <a:prstGeom prst="ellipse">
            <a:avLst/>
          </a:prstGeom>
          <a:noFill/>
          <a:ln w="38100" cmpd="sng">
            <a:prstDash val="dash"/>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 name="Freeform 16"/>
          <p:cNvSpPr/>
          <p:nvPr/>
        </p:nvSpPr>
        <p:spPr>
          <a:xfrm>
            <a:off x="3856038" y="2570163"/>
            <a:ext cx="5232400" cy="627062"/>
          </a:xfrm>
          <a:custGeom>
            <a:avLst/>
            <a:gdLst>
              <a:gd name="connsiteX0" fmla="*/ 0 w 5230852"/>
              <a:gd name="connsiteY0" fmla="*/ 594996 h 626503"/>
              <a:gd name="connsiteX1" fmla="*/ 150975 w 5230852"/>
              <a:gd name="connsiteY1" fmla="*/ 497310 h 626503"/>
              <a:gd name="connsiteX2" fmla="*/ 248665 w 5230852"/>
              <a:gd name="connsiteY2" fmla="*/ 435147 h 626503"/>
              <a:gd name="connsiteX3" fmla="*/ 355236 w 5230852"/>
              <a:gd name="connsiteY3" fmla="*/ 390744 h 626503"/>
              <a:gd name="connsiteX4" fmla="*/ 479568 w 5230852"/>
              <a:gd name="connsiteY4" fmla="*/ 372983 h 626503"/>
              <a:gd name="connsiteX5" fmla="*/ 586139 w 5230852"/>
              <a:gd name="connsiteY5" fmla="*/ 355222 h 626503"/>
              <a:gd name="connsiteX6" fmla="*/ 843685 w 5230852"/>
              <a:gd name="connsiteY6" fmla="*/ 372983 h 626503"/>
              <a:gd name="connsiteX7" fmla="*/ 914733 w 5230852"/>
              <a:gd name="connsiteY7" fmla="*/ 408505 h 626503"/>
              <a:gd name="connsiteX8" fmla="*/ 976899 w 5230852"/>
              <a:gd name="connsiteY8" fmla="*/ 426266 h 626503"/>
              <a:gd name="connsiteX9" fmla="*/ 1039065 w 5230852"/>
              <a:gd name="connsiteY9" fmla="*/ 461788 h 626503"/>
              <a:gd name="connsiteX10" fmla="*/ 1154517 w 5230852"/>
              <a:gd name="connsiteY10" fmla="*/ 523952 h 626503"/>
              <a:gd name="connsiteX11" fmla="*/ 1198921 w 5230852"/>
              <a:gd name="connsiteY11" fmla="*/ 541713 h 626503"/>
              <a:gd name="connsiteX12" fmla="*/ 1225564 w 5230852"/>
              <a:gd name="connsiteY12" fmla="*/ 550594 h 626503"/>
              <a:gd name="connsiteX13" fmla="*/ 1287731 w 5230852"/>
              <a:gd name="connsiteY13" fmla="*/ 577235 h 626503"/>
              <a:gd name="connsiteX14" fmla="*/ 1332135 w 5230852"/>
              <a:gd name="connsiteY14" fmla="*/ 603877 h 626503"/>
              <a:gd name="connsiteX15" fmla="*/ 1376540 w 5230852"/>
              <a:gd name="connsiteY15" fmla="*/ 612757 h 626503"/>
              <a:gd name="connsiteX16" fmla="*/ 1749537 w 5230852"/>
              <a:gd name="connsiteY16" fmla="*/ 603877 h 626503"/>
              <a:gd name="connsiteX17" fmla="*/ 1793942 w 5230852"/>
              <a:gd name="connsiteY17" fmla="*/ 594996 h 626503"/>
              <a:gd name="connsiteX18" fmla="*/ 1900513 w 5230852"/>
              <a:gd name="connsiteY18" fmla="*/ 586116 h 626503"/>
              <a:gd name="connsiteX19" fmla="*/ 2513295 w 5230852"/>
              <a:gd name="connsiteY19" fmla="*/ 603877 h 626503"/>
              <a:gd name="connsiteX20" fmla="*/ 2575461 w 5230852"/>
              <a:gd name="connsiteY20" fmla="*/ 612757 h 626503"/>
              <a:gd name="connsiteX21" fmla="*/ 2779722 w 5230852"/>
              <a:gd name="connsiteY21" fmla="*/ 621638 h 626503"/>
              <a:gd name="connsiteX22" fmla="*/ 3063911 w 5230852"/>
              <a:gd name="connsiteY22" fmla="*/ 594996 h 626503"/>
              <a:gd name="connsiteX23" fmla="*/ 3090554 w 5230852"/>
              <a:gd name="connsiteY23" fmla="*/ 577235 h 626503"/>
              <a:gd name="connsiteX24" fmla="*/ 3108316 w 5230852"/>
              <a:gd name="connsiteY24" fmla="*/ 550594 h 626503"/>
              <a:gd name="connsiteX25" fmla="*/ 3241529 w 5230852"/>
              <a:gd name="connsiteY25" fmla="*/ 488430 h 626503"/>
              <a:gd name="connsiteX26" fmla="*/ 3285934 w 5230852"/>
              <a:gd name="connsiteY26" fmla="*/ 461788 h 626503"/>
              <a:gd name="connsiteX27" fmla="*/ 3383624 w 5230852"/>
              <a:gd name="connsiteY27" fmla="*/ 417385 h 626503"/>
              <a:gd name="connsiteX28" fmla="*/ 3454671 w 5230852"/>
              <a:gd name="connsiteY28" fmla="*/ 399624 h 626503"/>
              <a:gd name="connsiteX29" fmla="*/ 3516837 w 5230852"/>
              <a:gd name="connsiteY29" fmla="*/ 381863 h 626503"/>
              <a:gd name="connsiteX30" fmla="*/ 3570123 w 5230852"/>
              <a:gd name="connsiteY30" fmla="*/ 364102 h 626503"/>
              <a:gd name="connsiteX31" fmla="*/ 3632289 w 5230852"/>
              <a:gd name="connsiteY31" fmla="*/ 346341 h 626503"/>
              <a:gd name="connsiteX32" fmla="*/ 3685574 w 5230852"/>
              <a:gd name="connsiteY32" fmla="*/ 328580 h 626503"/>
              <a:gd name="connsiteX33" fmla="*/ 3836550 w 5230852"/>
              <a:gd name="connsiteY33" fmla="*/ 293058 h 626503"/>
              <a:gd name="connsiteX34" fmla="*/ 4023049 w 5230852"/>
              <a:gd name="connsiteY34" fmla="*/ 275297 h 626503"/>
              <a:gd name="connsiteX35" fmla="*/ 4111858 w 5230852"/>
              <a:gd name="connsiteY35" fmla="*/ 266416 h 626503"/>
              <a:gd name="connsiteX36" fmla="*/ 4200667 w 5230852"/>
              <a:gd name="connsiteY36" fmla="*/ 248655 h 626503"/>
              <a:gd name="connsiteX37" fmla="*/ 4271714 w 5230852"/>
              <a:gd name="connsiteY37" fmla="*/ 230894 h 626503"/>
              <a:gd name="connsiteX38" fmla="*/ 4458213 w 5230852"/>
              <a:gd name="connsiteY38" fmla="*/ 213133 h 626503"/>
              <a:gd name="connsiteX39" fmla="*/ 4609188 w 5230852"/>
              <a:gd name="connsiteY39" fmla="*/ 195372 h 626503"/>
              <a:gd name="connsiteX40" fmla="*/ 4671355 w 5230852"/>
              <a:gd name="connsiteY40" fmla="*/ 177611 h 626503"/>
              <a:gd name="connsiteX41" fmla="*/ 4866735 w 5230852"/>
              <a:gd name="connsiteY41" fmla="*/ 168730 h 626503"/>
              <a:gd name="connsiteX42" fmla="*/ 4982186 w 5230852"/>
              <a:gd name="connsiteY42" fmla="*/ 142089 h 626503"/>
              <a:gd name="connsiteX43" fmla="*/ 5097638 w 5230852"/>
              <a:gd name="connsiteY43" fmla="*/ 115447 h 626503"/>
              <a:gd name="connsiteX44" fmla="*/ 5150923 w 5230852"/>
              <a:gd name="connsiteY44" fmla="*/ 79925 h 626503"/>
              <a:gd name="connsiteX45" fmla="*/ 5195328 w 5230852"/>
              <a:gd name="connsiteY45" fmla="*/ 44403 h 626503"/>
              <a:gd name="connsiteX46" fmla="*/ 5230852 w 5230852"/>
              <a:gd name="connsiteY46" fmla="*/ 0 h 626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230852" h="626503">
                <a:moveTo>
                  <a:pt x="0" y="594996"/>
                </a:moveTo>
                <a:lnTo>
                  <a:pt x="150975" y="497310"/>
                </a:lnTo>
                <a:cubicBezTo>
                  <a:pt x="168761" y="485711"/>
                  <a:pt x="226274" y="445683"/>
                  <a:pt x="248665" y="435147"/>
                </a:cubicBezTo>
                <a:cubicBezTo>
                  <a:pt x="283486" y="418761"/>
                  <a:pt x="317139" y="396186"/>
                  <a:pt x="355236" y="390744"/>
                </a:cubicBezTo>
                <a:lnTo>
                  <a:pt x="479568" y="372983"/>
                </a:lnTo>
                <a:cubicBezTo>
                  <a:pt x="515163" y="367507"/>
                  <a:pt x="586139" y="355222"/>
                  <a:pt x="586139" y="355222"/>
                </a:cubicBezTo>
                <a:cubicBezTo>
                  <a:pt x="671988" y="361142"/>
                  <a:pt x="758222" y="362929"/>
                  <a:pt x="843685" y="372983"/>
                </a:cubicBezTo>
                <a:cubicBezTo>
                  <a:pt x="899978" y="379605"/>
                  <a:pt x="873501" y="392013"/>
                  <a:pt x="914733" y="408505"/>
                </a:cubicBezTo>
                <a:cubicBezTo>
                  <a:pt x="934743" y="416509"/>
                  <a:pt x="956177" y="420346"/>
                  <a:pt x="976899" y="426266"/>
                </a:cubicBezTo>
                <a:cubicBezTo>
                  <a:pt x="1032728" y="463483"/>
                  <a:pt x="971458" y="424230"/>
                  <a:pt x="1039065" y="461788"/>
                </a:cubicBezTo>
                <a:cubicBezTo>
                  <a:pt x="1089103" y="489586"/>
                  <a:pt x="1094217" y="499833"/>
                  <a:pt x="1154517" y="523952"/>
                </a:cubicBezTo>
                <a:cubicBezTo>
                  <a:pt x="1169318" y="529872"/>
                  <a:pt x="1183995" y="536116"/>
                  <a:pt x="1198921" y="541713"/>
                </a:cubicBezTo>
                <a:cubicBezTo>
                  <a:pt x="1207686" y="545000"/>
                  <a:pt x="1216872" y="547117"/>
                  <a:pt x="1225564" y="550594"/>
                </a:cubicBezTo>
                <a:cubicBezTo>
                  <a:pt x="1246497" y="558967"/>
                  <a:pt x="1267566" y="567153"/>
                  <a:pt x="1287731" y="577235"/>
                </a:cubicBezTo>
                <a:cubicBezTo>
                  <a:pt x="1303170" y="584954"/>
                  <a:pt x="1316108" y="597467"/>
                  <a:pt x="1332135" y="603877"/>
                </a:cubicBezTo>
                <a:cubicBezTo>
                  <a:pt x="1346150" y="609483"/>
                  <a:pt x="1361738" y="609797"/>
                  <a:pt x="1376540" y="612757"/>
                </a:cubicBezTo>
                <a:lnTo>
                  <a:pt x="1749537" y="603877"/>
                </a:lnTo>
                <a:cubicBezTo>
                  <a:pt x="1764618" y="603235"/>
                  <a:pt x="1778951" y="596760"/>
                  <a:pt x="1793942" y="594996"/>
                </a:cubicBezTo>
                <a:cubicBezTo>
                  <a:pt x="1829345" y="590831"/>
                  <a:pt x="1864989" y="589076"/>
                  <a:pt x="1900513" y="586116"/>
                </a:cubicBezTo>
                <a:lnTo>
                  <a:pt x="2513295" y="603877"/>
                </a:lnTo>
                <a:cubicBezTo>
                  <a:pt x="2534193" y="605071"/>
                  <a:pt x="2554575" y="611365"/>
                  <a:pt x="2575461" y="612757"/>
                </a:cubicBezTo>
                <a:cubicBezTo>
                  <a:pt x="2643461" y="617290"/>
                  <a:pt x="2711635" y="618678"/>
                  <a:pt x="2779722" y="621638"/>
                </a:cubicBezTo>
                <a:cubicBezTo>
                  <a:pt x="2949980" y="615557"/>
                  <a:pt x="2968829" y="649326"/>
                  <a:pt x="3063911" y="594996"/>
                </a:cubicBezTo>
                <a:cubicBezTo>
                  <a:pt x="3073178" y="589701"/>
                  <a:pt x="3081673" y="583155"/>
                  <a:pt x="3090554" y="577235"/>
                </a:cubicBezTo>
                <a:cubicBezTo>
                  <a:pt x="3096475" y="568355"/>
                  <a:pt x="3099435" y="556514"/>
                  <a:pt x="3108316" y="550594"/>
                </a:cubicBezTo>
                <a:cubicBezTo>
                  <a:pt x="3201915" y="488198"/>
                  <a:pt x="3170956" y="523715"/>
                  <a:pt x="3241529" y="488430"/>
                </a:cubicBezTo>
                <a:cubicBezTo>
                  <a:pt x="3256968" y="480711"/>
                  <a:pt x="3270780" y="470053"/>
                  <a:pt x="3285934" y="461788"/>
                </a:cubicBezTo>
                <a:cubicBezTo>
                  <a:pt x="3310168" y="448570"/>
                  <a:pt x="3355551" y="426023"/>
                  <a:pt x="3383624" y="417385"/>
                </a:cubicBezTo>
                <a:cubicBezTo>
                  <a:pt x="3406956" y="410206"/>
                  <a:pt x="3431084" y="405914"/>
                  <a:pt x="3454671" y="399624"/>
                </a:cubicBezTo>
                <a:cubicBezTo>
                  <a:pt x="3475495" y="394071"/>
                  <a:pt x="3496239" y="388201"/>
                  <a:pt x="3516837" y="381863"/>
                </a:cubicBezTo>
                <a:cubicBezTo>
                  <a:pt x="3534732" y="376357"/>
                  <a:pt x="3552228" y="369608"/>
                  <a:pt x="3570123" y="364102"/>
                </a:cubicBezTo>
                <a:cubicBezTo>
                  <a:pt x="3590721" y="357764"/>
                  <a:pt x="3611691" y="352679"/>
                  <a:pt x="3632289" y="346341"/>
                </a:cubicBezTo>
                <a:cubicBezTo>
                  <a:pt x="3650184" y="340835"/>
                  <a:pt x="3667679" y="334086"/>
                  <a:pt x="3685574" y="328580"/>
                </a:cubicBezTo>
                <a:cubicBezTo>
                  <a:pt x="3734373" y="313566"/>
                  <a:pt x="3785996" y="299581"/>
                  <a:pt x="3836550" y="293058"/>
                </a:cubicBezTo>
                <a:cubicBezTo>
                  <a:pt x="3898484" y="285067"/>
                  <a:pt x="3960911" y="281511"/>
                  <a:pt x="4023049" y="275297"/>
                </a:cubicBezTo>
                <a:cubicBezTo>
                  <a:pt x="4052652" y="272337"/>
                  <a:pt x="4082436" y="270829"/>
                  <a:pt x="4111858" y="266416"/>
                </a:cubicBezTo>
                <a:cubicBezTo>
                  <a:pt x="4141713" y="261938"/>
                  <a:pt x="4171197" y="255204"/>
                  <a:pt x="4200667" y="248655"/>
                </a:cubicBezTo>
                <a:cubicBezTo>
                  <a:pt x="4224497" y="243360"/>
                  <a:pt x="4247532" y="234229"/>
                  <a:pt x="4271714" y="230894"/>
                </a:cubicBezTo>
                <a:cubicBezTo>
                  <a:pt x="4333576" y="222362"/>
                  <a:pt x="4396248" y="220879"/>
                  <a:pt x="4458213" y="213133"/>
                </a:cubicBezTo>
                <a:cubicBezTo>
                  <a:pt x="4555860" y="200927"/>
                  <a:pt x="4505539" y="206887"/>
                  <a:pt x="4609188" y="195372"/>
                </a:cubicBezTo>
                <a:cubicBezTo>
                  <a:pt x="4624321" y="190328"/>
                  <a:pt x="4656853" y="178726"/>
                  <a:pt x="4671355" y="177611"/>
                </a:cubicBezTo>
                <a:cubicBezTo>
                  <a:pt x="4736357" y="172611"/>
                  <a:pt x="4801608" y="171690"/>
                  <a:pt x="4866735" y="168730"/>
                </a:cubicBezTo>
                <a:lnTo>
                  <a:pt x="4982186" y="142089"/>
                </a:lnTo>
                <a:cubicBezTo>
                  <a:pt x="5094869" y="117593"/>
                  <a:pt x="5037798" y="135391"/>
                  <a:pt x="5097638" y="115447"/>
                </a:cubicBezTo>
                <a:cubicBezTo>
                  <a:pt x="5115400" y="103606"/>
                  <a:pt x="5139082" y="97686"/>
                  <a:pt x="5150923" y="79925"/>
                </a:cubicBezTo>
                <a:cubicBezTo>
                  <a:pt x="5173878" y="45494"/>
                  <a:pt x="5158559" y="56658"/>
                  <a:pt x="5195328" y="44403"/>
                </a:cubicBezTo>
                <a:cubicBezTo>
                  <a:pt x="5217735" y="10794"/>
                  <a:pt x="5205543" y="25308"/>
                  <a:pt x="5230852" y="0"/>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8" name="Freeform 17"/>
          <p:cNvSpPr/>
          <p:nvPr/>
        </p:nvSpPr>
        <p:spPr>
          <a:xfrm>
            <a:off x="4033838" y="3316288"/>
            <a:ext cx="5116512" cy="755650"/>
          </a:xfrm>
          <a:custGeom>
            <a:avLst/>
            <a:gdLst>
              <a:gd name="connsiteX0" fmla="*/ 0 w 5115400"/>
              <a:gd name="connsiteY0" fmla="*/ 0 h 754846"/>
              <a:gd name="connsiteX1" fmla="*/ 88809 w 5115400"/>
              <a:gd name="connsiteY1" fmla="*/ 8880 h 754846"/>
              <a:gd name="connsiteX2" fmla="*/ 701591 w 5115400"/>
              <a:gd name="connsiteY2" fmla="*/ 26641 h 754846"/>
              <a:gd name="connsiteX3" fmla="*/ 763757 w 5115400"/>
              <a:gd name="connsiteY3" fmla="*/ 53283 h 754846"/>
              <a:gd name="connsiteX4" fmla="*/ 852566 w 5115400"/>
              <a:gd name="connsiteY4" fmla="*/ 88805 h 754846"/>
              <a:gd name="connsiteX5" fmla="*/ 923614 w 5115400"/>
              <a:gd name="connsiteY5" fmla="*/ 115447 h 754846"/>
              <a:gd name="connsiteX6" fmla="*/ 959137 w 5115400"/>
              <a:gd name="connsiteY6" fmla="*/ 133208 h 754846"/>
              <a:gd name="connsiteX7" fmla="*/ 1012423 w 5115400"/>
              <a:gd name="connsiteY7" fmla="*/ 142088 h 754846"/>
              <a:gd name="connsiteX8" fmla="*/ 1225564 w 5115400"/>
              <a:gd name="connsiteY8" fmla="*/ 150969 h 754846"/>
              <a:gd name="connsiteX9" fmla="*/ 1385421 w 5115400"/>
              <a:gd name="connsiteY9" fmla="*/ 159849 h 754846"/>
              <a:gd name="connsiteX10" fmla="*/ 1456468 w 5115400"/>
              <a:gd name="connsiteY10" fmla="*/ 177610 h 754846"/>
              <a:gd name="connsiteX11" fmla="*/ 1509753 w 5115400"/>
              <a:gd name="connsiteY11" fmla="*/ 195372 h 754846"/>
              <a:gd name="connsiteX12" fmla="*/ 1616324 w 5115400"/>
              <a:gd name="connsiteY12" fmla="*/ 213133 h 754846"/>
              <a:gd name="connsiteX13" fmla="*/ 1696252 w 5115400"/>
              <a:gd name="connsiteY13" fmla="*/ 239774 h 754846"/>
              <a:gd name="connsiteX14" fmla="*/ 1802823 w 5115400"/>
              <a:gd name="connsiteY14" fmla="*/ 337460 h 754846"/>
              <a:gd name="connsiteX15" fmla="*/ 1829466 w 5115400"/>
              <a:gd name="connsiteY15" fmla="*/ 372982 h 754846"/>
              <a:gd name="connsiteX16" fmla="*/ 1900513 w 5115400"/>
              <a:gd name="connsiteY16" fmla="*/ 426266 h 754846"/>
              <a:gd name="connsiteX17" fmla="*/ 1998203 w 5115400"/>
              <a:gd name="connsiteY17" fmla="*/ 461788 h 754846"/>
              <a:gd name="connsiteX18" fmla="*/ 2051488 w 5115400"/>
              <a:gd name="connsiteY18" fmla="*/ 479549 h 754846"/>
              <a:gd name="connsiteX19" fmla="*/ 2175821 w 5115400"/>
              <a:gd name="connsiteY19" fmla="*/ 470668 h 754846"/>
              <a:gd name="connsiteX20" fmla="*/ 2202464 w 5115400"/>
              <a:gd name="connsiteY20" fmla="*/ 452907 h 754846"/>
              <a:gd name="connsiteX21" fmla="*/ 2264630 w 5115400"/>
              <a:gd name="connsiteY21" fmla="*/ 435146 h 754846"/>
              <a:gd name="connsiteX22" fmla="*/ 2424486 w 5115400"/>
              <a:gd name="connsiteY22" fmla="*/ 408505 h 754846"/>
              <a:gd name="connsiteX23" fmla="*/ 3294815 w 5115400"/>
              <a:gd name="connsiteY23" fmla="*/ 417385 h 754846"/>
              <a:gd name="connsiteX24" fmla="*/ 3552361 w 5115400"/>
              <a:gd name="connsiteY24" fmla="*/ 444027 h 754846"/>
              <a:gd name="connsiteX25" fmla="*/ 3650051 w 5115400"/>
              <a:gd name="connsiteY25" fmla="*/ 452907 h 754846"/>
              <a:gd name="connsiteX26" fmla="*/ 3738860 w 5115400"/>
              <a:gd name="connsiteY26" fmla="*/ 470668 h 754846"/>
              <a:gd name="connsiteX27" fmla="*/ 3827669 w 5115400"/>
              <a:gd name="connsiteY27" fmla="*/ 479549 h 754846"/>
              <a:gd name="connsiteX28" fmla="*/ 4014168 w 5115400"/>
              <a:gd name="connsiteY28" fmla="*/ 497310 h 754846"/>
              <a:gd name="connsiteX29" fmla="*/ 4502618 w 5115400"/>
              <a:gd name="connsiteY29" fmla="*/ 506191 h 754846"/>
              <a:gd name="connsiteX30" fmla="*/ 4618069 w 5115400"/>
              <a:gd name="connsiteY30" fmla="*/ 523952 h 754846"/>
              <a:gd name="connsiteX31" fmla="*/ 4733521 w 5115400"/>
              <a:gd name="connsiteY31" fmla="*/ 577235 h 754846"/>
              <a:gd name="connsiteX32" fmla="*/ 4822330 w 5115400"/>
              <a:gd name="connsiteY32" fmla="*/ 603877 h 754846"/>
              <a:gd name="connsiteX33" fmla="*/ 4902258 w 5115400"/>
              <a:gd name="connsiteY33" fmla="*/ 657160 h 754846"/>
              <a:gd name="connsiteX34" fmla="*/ 4991067 w 5115400"/>
              <a:gd name="connsiteY34" fmla="*/ 692682 h 754846"/>
              <a:gd name="connsiteX35" fmla="*/ 5044353 w 5115400"/>
              <a:gd name="connsiteY35" fmla="*/ 719324 h 754846"/>
              <a:gd name="connsiteX36" fmla="*/ 5115400 w 5115400"/>
              <a:gd name="connsiteY36" fmla="*/ 754846 h 754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115400" h="754846">
                <a:moveTo>
                  <a:pt x="0" y="0"/>
                </a:moveTo>
                <a:cubicBezTo>
                  <a:pt x="29603" y="2960"/>
                  <a:pt x="59069" y="8076"/>
                  <a:pt x="88809" y="8880"/>
                </a:cubicBezTo>
                <a:cubicBezTo>
                  <a:pt x="710740" y="25688"/>
                  <a:pt x="468319" y="-20008"/>
                  <a:pt x="701591" y="26641"/>
                </a:cubicBezTo>
                <a:cubicBezTo>
                  <a:pt x="798568" y="91289"/>
                  <a:pt x="649064" y="-4061"/>
                  <a:pt x="763757" y="53283"/>
                </a:cubicBezTo>
                <a:cubicBezTo>
                  <a:pt x="851131" y="96968"/>
                  <a:pt x="739127" y="69898"/>
                  <a:pt x="852566" y="88805"/>
                </a:cubicBezTo>
                <a:cubicBezTo>
                  <a:pt x="907289" y="125285"/>
                  <a:pt x="846794" y="89841"/>
                  <a:pt x="923614" y="115447"/>
                </a:cubicBezTo>
                <a:cubicBezTo>
                  <a:pt x="936173" y="119633"/>
                  <a:pt x="946457" y="129404"/>
                  <a:pt x="959137" y="133208"/>
                </a:cubicBezTo>
                <a:cubicBezTo>
                  <a:pt x="976385" y="138382"/>
                  <a:pt x="994456" y="140890"/>
                  <a:pt x="1012423" y="142088"/>
                </a:cubicBezTo>
                <a:cubicBezTo>
                  <a:pt x="1083374" y="146818"/>
                  <a:pt x="1154536" y="147587"/>
                  <a:pt x="1225564" y="150969"/>
                </a:cubicBezTo>
                <a:lnTo>
                  <a:pt x="1385421" y="159849"/>
                </a:lnTo>
                <a:cubicBezTo>
                  <a:pt x="1409103" y="165769"/>
                  <a:pt x="1432996" y="170904"/>
                  <a:pt x="1456468" y="177610"/>
                </a:cubicBezTo>
                <a:cubicBezTo>
                  <a:pt x="1474470" y="182753"/>
                  <a:pt x="1491476" y="191311"/>
                  <a:pt x="1509753" y="195372"/>
                </a:cubicBezTo>
                <a:cubicBezTo>
                  <a:pt x="1544909" y="203184"/>
                  <a:pt x="1580927" y="206497"/>
                  <a:pt x="1616324" y="213133"/>
                </a:cubicBezTo>
                <a:cubicBezTo>
                  <a:pt x="1643462" y="218221"/>
                  <a:pt x="1671666" y="227482"/>
                  <a:pt x="1696252" y="239774"/>
                </a:cubicBezTo>
                <a:cubicBezTo>
                  <a:pt x="1732735" y="258015"/>
                  <a:pt x="1791278" y="322068"/>
                  <a:pt x="1802823" y="337460"/>
                </a:cubicBezTo>
                <a:cubicBezTo>
                  <a:pt x="1811704" y="349301"/>
                  <a:pt x="1818514" y="363026"/>
                  <a:pt x="1829466" y="372982"/>
                </a:cubicBezTo>
                <a:cubicBezTo>
                  <a:pt x="1851371" y="392895"/>
                  <a:pt x="1872429" y="416905"/>
                  <a:pt x="1900513" y="426266"/>
                </a:cubicBezTo>
                <a:cubicBezTo>
                  <a:pt x="2055999" y="478093"/>
                  <a:pt x="1862270" y="412360"/>
                  <a:pt x="1998203" y="461788"/>
                </a:cubicBezTo>
                <a:cubicBezTo>
                  <a:pt x="2015798" y="468186"/>
                  <a:pt x="2033726" y="473629"/>
                  <a:pt x="2051488" y="479549"/>
                </a:cubicBezTo>
                <a:cubicBezTo>
                  <a:pt x="2092932" y="476589"/>
                  <a:pt x="2134903" y="477889"/>
                  <a:pt x="2175821" y="470668"/>
                </a:cubicBezTo>
                <a:cubicBezTo>
                  <a:pt x="2186332" y="468813"/>
                  <a:pt x="2192554" y="456871"/>
                  <a:pt x="2202464" y="452907"/>
                </a:cubicBezTo>
                <a:cubicBezTo>
                  <a:pt x="2222474" y="444903"/>
                  <a:pt x="2243497" y="439372"/>
                  <a:pt x="2264630" y="435146"/>
                </a:cubicBezTo>
                <a:cubicBezTo>
                  <a:pt x="2317601" y="424552"/>
                  <a:pt x="2424486" y="408505"/>
                  <a:pt x="2424486" y="408505"/>
                </a:cubicBezTo>
                <a:lnTo>
                  <a:pt x="3294815" y="417385"/>
                </a:lnTo>
                <a:cubicBezTo>
                  <a:pt x="3400754" y="419277"/>
                  <a:pt x="3445969" y="431752"/>
                  <a:pt x="3552361" y="444027"/>
                </a:cubicBezTo>
                <a:cubicBezTo>
                  <a:pt x="3584843" y="447775"/>
                  <a:pt x="3617488" y="449947"/>
                  <a:pt x="3650051" y="452907"/>
                </a:cubicBezTo>
                <a:cubicBezTo>
                  <a:pt x="3679654" y="458827"/>
                  <a:pt x="3709005" y="466190"/>
                  <a:pt x="3738860" y="470668"/>
                </a:cubicBezTo>
                <a:cubicBezTo>
                  <a:pt x="3768282" y="475081"/>
                  <a:pt x="3798082" y="476435"/>
                  <a:pt x="3827669" y="479549"/>
                </a:cubicBezTo>
                <a:cubicBezTo>
                  <a:pt x="3880873" y="485149"/>
                  <a:pt x="3963533" y="495798"/>
                  <a:pt x="4014168" y="497310"/>
                </a:cubicBezTo>
                <a:cubicBezTo>
                  <a:pt x="4176939" y="502169"/>
                  <a:pt x="4339801" y="503231"/>
                  <a:pt x="4502618" y="506191"/>
                </a:cubicBezTo>
                <a:cubicBezTo>
                  <a:pt x="4541102" y="512111"/>
                  <a:pt x="4580060" y="515506"/>
                  <a:pt x="4618069" y="523952"/>
                </a:cubicBezTo>
                <a:cubicBezTo>
                  <a:pt x="4653725" y="531875"/>
                  <a:pt x="4703577" y="567255"/>
                  <a:pt x="4733521" y="577235"/>
                </a:cubicBezTo>
                <a:cubicBezTo>
                  <a:pt x="4780610" y="592929"/>
                  <a:pt x="4751163" y="583543"/>
                  <a:pt x="4822330" y="603877"/>
                </a:cubicBezTo>
                <a:cubicBezTo>
                  <a:pt x="4848619" y="623592"/>
                  <a:pt x="4872036" y="643057"/>
                  <a:pt x="4902258" y="657160"/>
                </a:cubicBezTo>
                <a:cubicBezTo>
                  <a:pt x="4931150" y="670643"/>
                  <a:pt x="4962550" y="678424"/>
                  <a:pt x="4991067" y="692682"/>
                </a:cubicBezTo>
                <a:cubicBezTo>
                  <a:pt x="5008829" y="701563"/>
                  <a:pt x="5026022" y="711686"/>
                  <a:pt x="5044353" y="719324"/>
                </a:cubicBezTo>
                <a:cubicBezTo>
                  <a:pt x="5114328" y="748479"/>
                  <a:pt x="5080487" y="719935"/>
                  <a:pt x="5115400" y="754846"/>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9" name="Freeform 18"/>
          <p:cNvSpPr/>
          <p:nvPr/>
        </p:nvSpPr>
        <p:spPr>
          <a:xfrm>
            <a:off x="4221164" y="2195513"/>
            <a:ext cx="4084637" cy="836612"/>
          </a:xfrm>
          <a:custGeom>
            <a:avLst/>
            <a:gdLst>
              <a:gd name="connsiteX0" fmla="*/ 0 w 4085215"/>
              <a:gd name="connsiteY0" fmla="*/ 837253 h 837253"/>
              <a:gd name="connsiteX1" fmla="*/ 53285 w 4085215"/>
              <a:gd name="connsiteY1" fmla="*/ 792850 h 837253"/>
              <a:gd name="connsiteX2" fmla="*/ 79928 w 4085215"/>
              <a:gd name="connsiteY2" fmla="*/ 766209 h 837253"/>
              <a:gd name="connsiteX3" fmla="*/ 177618 w 4085215"/>
              <a:gd name="connsiteY3" fmla="*/ 704045 h 837253"/>
              <a:gd name="connsiteX4" fmla="*/ 319712 w 4085215"/>
              <a:gd name="connsiteY4" fmla="*/ 677403 h 837253"/>
              <a:gd name="connsiteX5" fmla="*/ 408521 w 4085215"/>
              <a:gd name="connsiteY5" fmla="*/ 668523 h 837253"/>
              <a:gd name="connsiteX6" fmla="*/ 488449 w 4085215"/>
              <a:gd name="connsiteY6" fmla="*/ 659642 h 837253"/>
              <a:gd name="connsiteX7" fmla="*/ 559496 w 4085215"/>
              <a:gd name="connsiteY7" fmla="*/ 641881 h 837253"/>
              <a:gd name="connsiteX8" fmla="*/ 648306 w 4085215"/>
              <a:gd name="connsiteY8" fmla="*/ 615240 h 837253"/>
              <a:gd name="connsiteX9" fmla="*/ 879209 w 4085215"/>
              <a:gd name="connsiteY9" fmla="*/ 606359 h 837253"/>
              <a:gd name="connsiteX10" fmla="*/ 1367659 w 4085215"/>
              <a:gd name="connsiteY10" fmla="*/ 615240 h 837253"/>
              <a:gd name="connsiteX11" fmla="*/ 1731776 w 4085215"/>
              <a:gd name="connsiteY11" fmla="*/ 650762 h 837253"/>
              <a:gd name="connsiteX12" fmla="*/ 1900513 w 4085215"/>
              <a:gd name="connsiteY12" fmla="*/ 659642 h 837253"/>
              <a:gd name="connsiteX13" fmla="*/ 1962679 w 4085215"/>
              <a:gd name="connsiteY13" fmla="*/ 668523 h 837253"/>
              <a:gd name="connsiteX14" fmla="*/ 2015965 w 4085215"/>
              <a:gd name="connsiteY14" fmla="*/ 677403 h 837253"/>
              <a:gd name="connsiteX15" fmla="*/ 2149178 w 4085215"/>
              <a:gd name="connsiteY15" fmla="*/ 686284 h 837253"/>
              <a:gd name="connsiteX16" fmla="*/ 2282392 w 4085215"/>
              <a:gd name="connsiteY16" fmla="*/ 677403 h 837253"/>
              <a:gd name="connsiteX17" fmla="*/ 2362320 w 4085215"/>
              <a:gd name="connsiteY17" fmla="*/ 650762 h 837253"/>
              <a:gd name="connsiteX18" fmla="*/ 2442248 w 4085215"/>
              <a:gd name="connsiteY18" fmla="*/ 641881 h 837253"/>
              <a:gd name="connsiteX19" fmla="*/ 2513295 w 4085215"/>
              <a:gd name="connsiteY19" fmla="*/ 624120 h 837253"/>
              <a:gd name="connsiteX20" fmla="*/ 2584342 w 4085215"/>
              <a:gd name="connsiteY20" fmla="*/ 597478 h 837253"/>
              <a:gd name="connsiteX21" fmla="*/ 2664271 w 4085215"/>
              <a:gd name="connsiteY21" fmla="*/ 570837 h 837253"/>
              <a:gd name="connsiteX22" fmla="*/ 2815246 w 4085215"/>
              <a:gd name="connsiteY22" fmla="*/ 473151 h 837253"/>
              <a:gd name="connsiteX23" fmla="*/ 2868531 w 4085215"/>
              <a:gd name="connsiteY23" fmla="*/ 446509 h 837253"/>
              <a:gd name="connsiteX24" fmla="*/ 2939579 w 4085215"/>
              <a:gd name="connsiteY24" fmla="*/ 419868 h 837253"/>
              <a:gd name="connsiteX25" fmla="*/ 3001745 w 4085215"/>
              <a:gd name="connsiteY25" fmla="*/ 375465 h 837253"/>
              <a:gd name="connsiteX26" fmla="*/ 3072792 w 4085215"/>
              <a:gd name="connsiteY26" fmla="*/ 339943 h 837253"/>
              <a:gd name="connsiteX27" fmla="*/ 3117197 w 4085215"/>
              <a:gd name="connsiteY27" fmla="*/ 313301 h 837253"/>
              <a:gd name="connsiteX28" fmla="*/ 3223767 w 4085215"/>
              <a:gd name="connsiteY28" fmla="*/ 268898 h 837253"/>
              <a:gd name="connsiteX29" fmla="*/ 3303696 w 4085215"/>
              <a:gd name="connsiteY29" fmla="*/ 233376 h 837253"/>
              <a:gd name="connsiteX30" fmla="*/ 3392505 w 4085215"/>
              <a:gd name="connsiteY30" fmla="*/ 197854 h 837253"/>
              <a:gd name="connsiteX31" fmla="*/ 3534599 w 4085215"/>
              <a:gd name="connsiteY31" fmla="*/ 144571 h 837253"/>
              <a:gd name="connsiteX32" fmla="*/ 3596765 w 4085215"/>
              <a:gd name="connsiteY32" fmla="*/ 100168 h 837253"/>
              <a:gd name="connsiteX33" fmla="*/ 3667813 w 4085215"/>
              <a:gd name="connsiteY33" fmla="*/ 46885 h 837253"/>
              <a:gd name="connsiteX34" fmla="*/ 3703336 w 4085215"/>
              <a:gd name="connsiteY34" fmla="*/ 38004 h 837253"/>
              <a:gd name="connsiteX35" fmla="*/ 3729979 w 4085215"/>
              <a:gd name="connsiteY35" fmla="*/ 29124 h 837253"/>
              <a:gd name="connsiteX36" fmla="*/ 4085215 w 4085215"/>
              <a:gd name="connsiteY36" fmla="*/ 2482 h 83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085215" h="837253">
                <a:moveTo>
                  <a:pt x="0" y="837253"/>
                </a:moveTo>
                <a:cubicBezTo>
                  <a:pt x="17762" y="822452"/>
                  <a:pt x="36004" y="808210"/>
                  <a:pt x="53285" y="792850"/>
                </a:cubicBezTo>
                <a:cubicBezTo>
                  <a:pt x="62672" y="784506"/>
                  <a:pt x="70476" y="774479"/>
                  <a:pt x="79928" y="766209"/>
                </a:cubicBezTo>
                <a:cubicBezTo>
                  <a:pt x="112669" y="737562"/>
                  <a:pt x="135844" y="718964"/>
                  <a:pt x="177618" y="704045"/>
                </a:cubicBezTo>
                <a:cubicBezTo>
                  <a:pt x="225292" y="687019"/>
                  <a:pt x="269932" y="682934"/>
                  <a:pt x="319712" y="677403"/>
                </a:cubicBezTo>
                <a:cubicBezTo>
                  <a:pt x="349281" y="674118"/>
                  <a:pt x="378934" y="671637"/>
                  <a:pt x="408521" y="668523"/>
                </a:cubicBezTo>
                <a:lnTo>
                  <a:pt x="488449" y="659642"/>
                </a:lnTo>
                <a:cubicBezTo>
                  <a:pt x="512131" y="653722"/>
                  <a:pt x="535975" y="648414"/>
                  <a:pt x="559496" y="641881"/>
                </a:cubicBezTo>
                <a:cubicBezTo>
                  <a:pt x="589275" y="633610"/>
                  <a:pt x="617588" y="618653"/>
                  <a:pt x="648306" y="615240"/>
                </a:cubicBezTo>
                <a:cubicBezTo>
                  <a:pt x="724860" y="606734"/>
                  <a:pt x="802241" y="609319"/>
                  <a:pt x="879209" y="606359"/>
                </a:cubicBezTo>
                <a:lnTo>
                  <a:pt x="1367659" y="615240"/>
                </a:lnTo>
                <a:cubicBezTo>
                  <a:pt x="1827793" y="632074"/>
                  <a:pt x="1434809" y="623767"/>
                  <a:pt x="1731776" y="650762"/>
                </a:cubicBezTo>
                <a:cubicBezTo>
                  <a:pt x="1787868" y="655861"/>
                  <a:pt x="1844267" y="656682"/>
                  <a:pt x="1900513" y="659642"/>
                </a:cubicBezTo>
                <a:lnTo>
                  <a:pt x="1962679" y="668523"/>
                </a:lnTo>
                <a:cubicBezTo>
                  <a:pt x="1980477" y="671261"/>
                  <a:pt x="1998039" y="675696"/>
                  <a:pt x="2015965" y="677403"/>
                </a:cubicBezTo>
                <a:cubicBezTo>
                  <a:pt x="2060267" y="681622"/>
                  <a:pt x="2104774" y="683324"/>
                  <a:pt x="2149178" y="686284"/>
                </a:cubicBezTo>
                <a:cubicBezTo>
                  <a:pt x="2193583" y="683324"/>
                  <a:pt x="2238494" y="684719"/>
                  <a:pt x="2282392" y="677403"/>
                </a:cubicBezTo>
                <a:cubicBezTo>
                  <a:pt x="2310094" y="672786"/>
                  <a:pt x="2334905" y="656854"/>
                  <a:pt x="2362320" y="650762"/>
                </a:cubicBezTo>
                <a:cubicBezTo>
                  <a:pt x="2388488" y="644947"/>
                  <a:pt x="2415605" y="644841"/>
                  <a:pt x="2442248" y="641881"/>
                </a:cubicBezTo>
                <a:cubicBezTo>
                  <a:pt x="2465930" y="635961"/>
                  <a:pt x="2489995" y="631401"/>
                  <a:pt x="2513295" y="624120"/>
                </a:cubicBezTo>
                <a:cubicBezTo>
                  <a:pt x="2537436" y="616576"/>
                  <a:pt x="2560491" y="605896"/>
                  <a:pt x="2584342" y="597478"/>
                </a:cubicBezTo>
                <a:cubicBezTo>
                  <a:pt x="2610825" y="588132"/>
                  <a:pt x="2637628" y="579717"/>
                  <a:pt x="2664271" y="570837"/>
                </a:cubicBezTo>
                <a:cubicBezTo>
                  <a:pt x="2695072" y="550303"/>
                  <a:pt x="2770672" y="497463"/>
                  <a:pt x="2815246" y="473151"/>
                </a:cubicBezTo>
                <a:cubicBezTo>
                  <a:pt x="2832679" y="463642"/>
                  <a:pt x="2850278" y="454331"/>
                  <a:pt x="2868531" y="446509"/>
                </a:cubicBezTo>
                <a:cubicBezTo>
                  <a:pt x="2891779" y="436546"/>
                  <a:pt x="2917262" y="431770"/>
                  <a:pt x="2939579" y="419868"/>
                </a:cubicBezTo>
                <a:cubicBezTo>
                  <a:pt x="2962048" y="407885"/>
                  <a:pt x="2979909" y="388566"/>
                  <a:pt x="3001745" y="375465"/>
                </a:cubicBezTo>
                <a:cubicBezTo>
                  <a:pt x="3024449" y="361843"/>
                  <a:pt x="3049479" y="352496"/>
                  <a:pt x="3072792" y="339943"/>
                </a:cubicBezTo>
                <a:cubicBezTo>
                  <a:pt x="3087990" y="331760"/>
                  <a:pt x="3101578" y="320651"/>
                  <a:pt x="3117197" y="313301"/>
                </a:cubicBezTo>
                <a:cubicBezTo>
                  <a:pt x="3152018" y="296915"/>
                  <a:pt x="3188395" y="284057"/>
                  <a:pt x="3223767" y="268898"/>
                </a:cubicBezTo>
                <a:cubicBezTo>
                  <a:pt x="3250565" y="257413"/>
                  <a:pt x="3276825" y="244690"/>
                  <a:pt x="3303696" y="233376"/>
                </a:cubicBezTo>
                <a:cubicBezTo>
                  <a:pt x="3333081" y="221004"/>
                  <a:pt x="3363370" y="210803"/>
                  <a:pt x="3392505" y="197854"/>
                </a:cubicBezTo>
                <a:cubicBezTo>
                  <a:pt x="3492127" y="153580"/>
                  <a:pt x="3444399" y="170341"/>
                  <a:pt x="3534599" y="144571"/>
                </a:cubicBezTo>
                <a:cubicBezTo>
                  <a:pt x="3603873" y="75300"/>
                  <a:pt x="3514940" y="158613"/>
                  <a:pt x="3596765" y="100168"/>
                </a:cubicBezTo>
                <a:cubicBezTo>
                  <a:pt x="3653606" y="59568"/>
                  <a:pt x="3587910" y="82396"/>
                  <a:pt x="3667813" y="46885"/>
                </a:cubicBezTo>
                <a:cubicBezTo>
                  <a:pt x="3678967" y="41928"/>
                  <a:pt x="3691600" y="41357"/>
                  <a:pt x="3703336" y="38004"/>
                </a:cubicBezTo>
                <a:cubicBezTo>
                  <a:pt x="3712337" y="35432"/>
                  <a:pt x="3720841" y="31155"/>
                  <a:pt x="3729979" y="29124"/>
                </a:cubicBezTo>
                <a:cubicBezTo>
                  <a:pt x="3915188" y="-12032"/>
                  <a:pt x="3851533" y="2482"/>
                  <a:pt x="4085215" y="2482"/>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1" name="Freeform 20"/>
          <p:cNvSpPr/>
          <p:nvPr/>
        </p:nvSpPr>
        <p:spPr>
          <a:xfrm>
            <a:off x="4318001" y="2278064"/>
            <a:ext cx="4378325" cy="852487"/>
          </a:xfrm>
          <a:custGeom>
            <a:avLst/>
            <a:gdLst>
              <a:gd name="connsiteX0" fmla="*/ 0 w 4378285"/>
              <a:gd name="connsiteY0" fmla="*/ 852532 h 852532"/>
              <a:gd name="connsiteX1" fmla="*/ 124332 w 4378285"/>
              <a:gd name="connsiteY1" fmla="*/ 790368 h 852532"/>
              <a:gd name="connsiteX2" fmla="*/ 177618 w 4378285"/>
              <a:gd name="connsiteY2" fmla="*/ 763727 h 852532"/>
              <a:gd name="connsiteX3" fmla="*/ 230903 w 4378285"/>
              <a:gd name="connsiteY3" fmla="*/ 745966 h 852532"/>
              <a:gd name="connsiteX4" fmla="*/ 284188 w 4378285"/>
              <a:gd name="connsiteY4" fmla="*/ 710443 h 852532"/>
              <a:gd name="connsiteX5" fmla="*/ 310831 w 4378285"/>
              <a:gd name="connsiteY5" fmla="*/ 701563 h 852532"/>
              <a:gd name="connsiteX6" fmla="*/ 346355 w 4378285"/>
              <a:gd name="connsiteY6" fmla="*/ 692682 h 852532"/>
              <a:gd name="connsiteX7" fmla="*/ 381878 w 4378285"/>
              <a:gd name="connsiteY7" fmla="*/ 674921 h 852532"/>
              <a:gd name="connsiteX8" fmla="*/ 452926 w 4378285"/>
              <a:gd name="connsiteY8" fmla="*/ 621638 h 852532"/>
              <a:gd name="connsiteX9" fmla="*/ 586139 w 4378285"/>
              <a:gd name="connsiteY9" fmla="*/ 586116 h 852532"/>
              <a:gd name="connsiteX10" fmla="*/ 648305 w 4378285"/>
              <a:gd name="connsiteY10" fmla="*/ 568355 h 852532"/>
              <a:gd name="connsiteX11" fmla="*/ 692710 w 4378285"/>
              <a:gd name="connsiteY11" fmla="*/ 550594 h 852532"/>
              <a:gd name="connsiteX12" fmla="*/ 719353 w 4378285"/>
              <a:gd name="connsiteY12" fmla="*/ 541713 h 852532"/>
              <a:gd name="connsiteX13" fmla="*/ 843685 w 4378285"/>
              <a:gd name="connsiteY13" fmla="*/ 550594 h 852532"/>
              <a:gd name="connsiteX14" fmla="*/ 950256 w 4378285"/>
              <a:gd name="connsiteY14" fmla="*/ 577235 h 852532"/>
              <a:gd name="connsiteX15" fmla="*/ 1012422 w 4378285"/>
              <a:gd name="connsiteY15" fmla="*/ 603877 h 852532"/>
              <a:gd name="connsiteX16" fmla="*/ 1074589 w 4378285"/>
              <a:gd name="connsiteY16" fmla="*/ 639399 h 852532"/>
              <a:gd name="connsiteX17" fmla="*/ 1198921 w 4378285"/>
              <a:gd name="connsiteY17" fmla="*/ 666041 h 852532"/>
              <a:gd name="connsiteX18" fmla="*/ 1278850 w 4378285"/>
              <a:gd name="connsiteY18" fmla="*/ 701563 h 852532"/>
              <a:gd name="connsiteX19" fmla="*/ 1349897 w 4378285"/>
              <a:gd name="connsiteY19" fmla="*/ 710443 h 852532"/>
              <a:gd name="connsiteX20" fmla="*/ 1491991 w 4378285"/>
              <a:gd name="connsiteY20" fmla="*/ 737085 h 852532"/>
              <a:gd name="connsiteX21" fmla="*/ 1571919 w 4378285"/>
              <a:gd name="connsiteY21" fmla="*/ 728205 h 852532"/>
              <a:gd name="connsiteX22" fmla="*/ 1616324 w 4378285"/>
              <a:gd name="connsiteY22" fmla="*/ 666041 h 852532"/>
              <a:gd name="connsiteX23" fmla="*/ 1642967 w 4378285"/>
              <a:gd name="connsiteY23" fmla="*/ 630519 h 852532"/>
              <a:gd name="connsiteX24" fmla="*/ 1669609 w 4378285"/>
              <a:gd name="connsiteY24" fmla="*/ 603877 h 852532"/>
              <a:gd name="connsiteX25" fmla="*/ 1705133 w 4378285"/>
              <a:gd name="connsiteY25" fmla="*/ 532833 h 852532"/>
              <a:gd name="connsiteX26" fmla="*/ 1714014 w 4378285"/>
              <a:gd name="connsiteY26" fmla="*/ 506191 h 852532"/>
              <a:gd name="connsiteX27" fmla="*/ 1776180 w 4378285"/>
              <a:gd name="connsiteY27" fmla="*/ 452908 h 852532"/>
              <a:gd name="connsiteX28" fmla="*/ 1838346 w 4378285"/>
              <a:gd name="connsiteY28" fmla="*/ 444027 h 852532"/>
              <a:gd name="connsiteX29" fmla="*/ 1891632 w 4378285"/>
              <a:gd name="connsiteY29" fmla="*/ 426266 h 852532"/>
              <a:gd name="connsiteX30" fmla="*/ 1989322 w 4378285"/>
              <a:gd name="connsiteY30" fmla="*/ 390744 h 852532"/>
              <a:gd name="connsiteX31" fmla="*/ 2033726 w 4378285"/>
              <a:gd name="connsiteY31" fmla="*/ 381863 h 852532"/>
              <a:gd name="connsiteX32" fmla="*/ 2078131 w 4378285"/>
              <a:gd name="connsiteY32" fmla="*/ 364102 h 852532"/>
              <a:gd name="connsiteX33" fmla="*/ 2362320 w 4378285"/>
              <a:gd name="connsiteY33" fmla="*/ 319700 h 852532"/>
              <a:gd name="connsiteX34" fmla="*/ 2539938 w 4378285"/>
              <a:gd name="connsiteY34" fmla="*/ 266416 h 852532"/>
              <a:gd name="connsiteX35" fmla="*/ 2637628 w 4378285"/>
              <a:gd name="connsiteY35" fmla="*/ 222014 h 852532"/>
              <a:gd name="connsiteX36" fmla="*/ 2690913 w 4378285"/>
              <a:gd name="connsiteY36" fmla="*/ 204252 h 852532"/>
              <a:gd name="connsiteX37" fmla="*/ 2753080 w 4378285"/>
              <a:gd name="connsiteY37" fmla="*/ 177611 h 852532"/>
              <a:gd name="connsiteX38" fmla="*/ 2868531 w 4378285"/>
              <a:gd name="connsiteY38" fmla="*/ 124328 h 852532"/>
              <a:gd name="connsiteX39" fmla="*/ 2904055 w 4378285"/>
              <a:gd name="connsiteY39" fmla="*/ 115447 h 852532"/>
              <a:gd name="connsiteX40" fmla="*/ 2948459 w 4378285"/>
              <a:gd name="connsiteY40" fmla="*/ 88805 h 852532"/>
              <a:gd name="connsiteX41" fmla="*/ 3046149 w 4378285"/>
              <a:gd name="connsiteY41" fmla="*/ 53283 h 852532"/>
              <a:gd name="connsiteX42" fmla="*/ 3117197 w 4378285"/>
              <a:gd name="connsiteY42" fmla="*/ 17761 h 852532"/>
              <a:gd name="connsiteX43" fmla="*/ 3179363 w 4378285"/>
              <a:gd name="connsiteY43" fmla="*/ 0 h 852532"/>
              <a:gd name="connsiteX44" fmla="*/ 3250410 w 4378285"/>
              <a:gd name="connsiteY44" fmla="*/ 17761 h 852532"/>
              <a:gd name="connsiteX45" fmla="*/ 3277053 w 4378285"/>
              <a:gd name="connsiteY45" fmla="*/ 26642 h 852532"/>
              <a:gd name="connsiteX46" fmla="*/ 3312576 w 4378285"/>
              <a:gd name="connsiteY46" fmla="*/ 53283 h 852532"/>
              <a:gd name="connsiteX47" fmla="*/ 3356981 w 4378285"/>
              <a:gd name="connsiteY47" fmla="*/ 62164 h 852532"/>
              <a:gd name="connsiteX48" fmla="*/ 3552361 w 4378285"/>
              <a:gd name="connsiteY48" fmla="*/ 115447 h 852532"/>
              <a:gd name="connsiteX49" fmla="*/ 3605646 w 4378285"/>
              <a:gd name="connsiteY49" fmla="*/ 133208 h 852532"/>
              <a:gd name="connsiteX50" fmla="*/ 3676693 w 4378285"/>
              <a:gd name="connsiteY50" fmla="*/ 150969 h 852532"/>
              <a:gd name="connsiteX51" fmla="*/ 3747741 w 4378285"/>
              <a:gd name="connsiteY51" fmla="*/ 177611 h 852532"/>
              <a:gd name="connsiteX52" fmla="*/ 3809907 w 4378285"/>
              <a:gd name="connsiteY52" fmla="*/ 195372 h 852532"/>
              <a:gd name="connsiteX53" fmla="*/ 4049691 w 4378285"/>
              <a:gd name="connsiteY53" fmla="*/ 213133 h 852532"/>
              <a:gd name="connsiteX54" fmla="*/ 4378285 w 4378285"/>
              <a:gd name="connsiteY54" fmla="*/ 204252 h 85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378285" h="852532">
                <a:moveTo>
                  <a:pt x="0" y="852532"/>
                </a:moveTo>
                <a:cubicBezTo>
                  <a:pt x="91614" y="791459"/>
                  <a:pt x="12819" y="838157"/>
                  <a:pt x="124332" y="790368"/>
                </a:cubicBezTo>
                <a:cubicBezTo>
                  <a:pt x="142585" y="782546"/>
                  <a:pt x="159287" y="771364"/>
                  <a:pt x="177618" y="763727"/>
                </a:cubicBezTo>
                <a:cubicBezTo>
                  <a:pt x="194900" y="756526"/>
                  <a:pt x="214157" y="754339"/>
                  <a:pt x="230903" y="745966"/>
                </a:cubicBezTo>
                <a:cubicBezTo>
                  <a:pt x="249996" y="736420"/>
                  <a:pt x="263936" y="717193"/>
                  <a:pt x="284188" y="710443"/>
                </a:cubicBezTo>
                <a:cubicBezTo>
                  <a:pt x="293069" y="707483"/>
                  <a:pt x="301830" y="704135"/>
                  <a:pt x="310831" y="701563"/>
                </a:cubicBezTo>
                <a:cubicBezTo>
                  <a:pt x="322567" y="698210"/>
                  <a:pt x="334926" y="696968"/>
                  <a:pt x="346355" y="692682"/>
                </a:cubicBezTo>
                <a:cubicBezTo>
                  <a:pt x="358751" y="688034"/>
                  <a:pt x="370863" y="682264"/>
                  <a:pt x="381878" y="674921"/>
                </a:cubicBezTo>
                <a:cubicBezTo>
                  <a:pt x="406509" y="658501"/>
                  <a:pt x="425717" y="633299"/>
                  <a:pt x="452926" y="621638"/>
                </a:cubicBezTo>
                <a:cubicBezTo>
                  <a:pt x="537029" y="585595"/>
                  <a:pt x="492721" y="597792"/>
                  <a:pt x="586139" y="586116"/>
                </a:cubicBezTo>
                <a:cubicBezTo>
                  <a:pt x="606861" y="580196"/>
                  <a:pt x="627860" y="575170"/>
                  <a:pt x="648305" y="568355"/>
                </a:cubicBezTo>
                <a:cubicBezTo>
                  <a:pt x="663429" y="563314"/>
                  <a:pt x="677783" y="556191"/>
                  <a:pt x="692710" y="550594"/>
                </a:cubicBezTo>
                <a:cubicBezTo>
                  <a:pt x="701475" y="547307"/>
                  <a:pt x="710472" y="544673"/>
                  <a:pt x="719353" y="541713"/>
                </a:cubicBezTo>
                <a:cubicBezTo>
                  <a:pt x="760797" y="544673"/>
                  <a:pt x="802484" y="545220"/>
                  <a:pt x="843685" y="550594"/>
                </a:cubicBezTo>
                <a:cubicBezTo>
                  <a:pt x="892456" y="556955"/>
                  <a:pt x="911542" y="564332"/>
                  <a:pt x="950256" y="577235"/>
                </a:cubicBezTo>
                <a:cubicBezTo>
                  <a:pt x="1017145" y="621825"/>
                  <a:pt x="932135" y="569469"/>
                  <a:pt x="1012422" y="603877"/>
                </a:cubicBezTo>
                <a:cubicBezTo>
                  <a:pt x="1055990" y="622549"/>
                  <a:pt x="1022189" y="624844"/>
                  <a:pt x="1074589" y="639399"/>
                </a:cubicBezTo>
                <a:cubicBezTo>
                  <a:pt x="1115428" y="650743"/>
                  <a:pt x="1198921" y="666041"/>
                  <a:pt x="1198921" y="666041"/>
                </a:cubicBezTo>
                <a:cubicBezTo>
                  <a:pt x="1225564" y="677882"/>
                  <a:pt x="1250879" y="693337"/>
                  <a:pt x="1278850" y="701563"/>
                </a:cubicBezTo>
                <a:cubicBezTo>
                  <a:pt x="1301747" y="708297"/>
                  <a:pt x="1326270" y="707068"/>
                  <a:pt x="1349897" y="710443"/>
                </a:cubicBezTo>
                <a:cubicBezTo>
                  <a:pt x="1398336" y="717363"/>
                  <a:pt x="1443575" y="727402"/>
                  <a:pt x="1491991" y="737085"/>
                </a:cubicBezTo>
                <a:cubicBezTo>
                  <a:pt x="1518634" y="734125"/>
                  <a:pt x="1547174" y="738515"/>
                  <a:pt x="1571919" y="728205"/>
                </a:cubicBezTo>
                <a:cubicBezTo>
                  <a:pt x="1577820" y="725746"/>
                  <a:pt x="1609926" y="674998"/>
                  <a:pt x="1616324" y="666041"/>
                </a:cubicBezTo>
                <a:cubicBezTo>
                  <a:pt x="1624927" y="653997"/>
                  <a:pt x="1633334" y="641757"/>
                  <a:pt x="1642967" y="630519"/>
                </a:cubicBezTo>
                <a:cubicBezTo>
                  <a:pt x="1651141" y="620983"/>
                  <a:pt x="1662866" y="614473"/>
                  <a:pt x="1669609" y="603877"/>
                </a:cubicBezTo>
                <a:cubicBezTo>
                  <a:pt x="1683824" y="581540"/>
                  <a:pt x="1696760" y="557951"/>
                  <a:pt x="1705133" y="532833"/>
                </a:cubicBezTo>
                <a:cubicBezTo>
                  <a:pt x="1708093" y="523952"/>
                  <a:pt x="1708821" y="513980"/>
                  <a:pt x="1714014" y="506191"/>
                </a:cubicBezTo>
                <a:cubicBezTo>
                  <a:pt x="1721648" y="494741"/>
                  <a:pt x="1765345" y="456848"/>
                  <a:pt x="1776180" y="452908"/>
                </a:cubicBezTo>
                <a:cubicBezTo>
                  <a:pt x="1795852" y="445755"/>
                  <a:pt x="1817624" y="446987"/>
                  <a:pt x="1838346" y="444027"/>
                </a:cubicBezTo>
                <a:cubicBezTo>
                  <a:pt x="1856108" y="438107"/>
                  <a:pt x="1874036" y="432664"/>
                  <a:pt x="1891632" y="426266"/>
                </a:cubicBezTo>
                <a:cubicBezTo>
                  <a:pt x="1939311" y="408929"/>
                  <a:pt x="1937482" y="404882"/>
                  <a:pt x="1989322" y="390744"/>
                </a:cubicBezTo>
                <a:cubicBezTo>
                  <a:pt x="2003885" y="386772"/>
                  <a:pt x="2019268" y="386200"/>
                  <a:pt x="2033726" y="381863"/>
                </a:cubicBezTo>
                <a:cubicBezTo>
                  <a:pt x="2048995" y="377282"/>
                  <a:pt x="2062499" y="367228"/>
                  <a:pt x="2078131" y="364102"/>
                </a:cubicBezTo>
                <a:cubicBezTo>
                  <a:pt x="2150969" y="349535"/>
                  <a:pt x="2273397" y="332402"/>
                  <a:pt x="2362320" y="319700"/>
                </a:cubicBezTo>
                <a:cubicBezTo>
                  <a:pt x="2420320" y="303129"/>
                  <a:pt x="2482394" y="287340"/>
                  <a:pt x="2539938" y="266416"/>
                </a:cubicBezTo>
                <a:cubicBezTo>
                  <a:pt x="2644866" y="228262"/>
                  <a:pt x="2517656" y="272000"/>
                  <a:pt x="2637628" y="222014"/>
                </a:cubicBezTo>
                <a:cubicBezTo>
                  <a:pt x="2654910" y="214813"/>
                  <a:pt x="2673438" y="210973"/>
                  <a:pt x="2690913" y="204252"/>
                </a:cubicBezTo>
                <a:cubicBezTo>
                  <a:pt x="2711955" y="196159"/>
                  <a:pt x="2732650" y="187144"/>
                  <a:pt x="2753080" y="177611"/>
                </a:cubicBezTo>
                <a:cubicBezTo>
                  <a:pt x="2802423" y="154585"/>
                  <a:pt x="2821195" y="140106"/>
                  <a:pt x="2868531" y="124328"/>
                </a:cubicBezTo>
                <a:cubicBezTo>
                  <a:pt x="2880110" y="120468"/>
                  <a:pt x="2892214" y="118407"/>
                  <a:pt x="2904055" y="115447"/>
                </a:cubicBezTo>
                <a:cubicBezTo>
                  <a:pt x="2918856" y="106566"/>
                  <a:pt x="2933020" y="96524"/>
                  <a:pt x="2948459" y="88805"/>
                </a:cubicBezTo>
                <a:cubicBezTo>
                  <a:pt x="2977876" y="74097"/>
                  <a:pt x="3015758" y="64334"/>
                  <a:pt x="3046149" y="53283"/>
                </a:cubicBezTo>
                <a:cubicBezTo>
                  <a:pt x="3158818" y="12314"/>
                  <a:pt x="3038220" y="57249"/>
                  <a:pt x="3117197" y="17761"/>
                </a:cubicBezTo>
                <a:cubicBezTo>
                  <a:pt x="3129943" y="11388"/>
                  <a:pt x="3167974" y="2847"/>
                  <a:pt x="3179363" y="0"/>
                </a:cubicBezTo>
                <a:cubicBezTo>
                  <a:pt x="3203045" y="5920"/>
                  <a:pt x="3226859" y="11338"/>
                  <a:pt x="3250410" y="17761"/>
                </a:cubicBezTo>
                <a:cubicBezTo>
                  <a:pt x="3259442" y="20224"/>
                  <a:pt x="3268925" y="21998"/>
                  <a:pt x="3277053" y="26642"/>
                </a:cubicBezTo>
                <a:cubicBezTo>
                  <a:pt x="3289904" y="33985"/>
                  <a:pt x="3299051" y="47272"/>
                  <a:pt x="3312576" y="53283"/>
                </a:cubicBezTo>
                <a:cubicBezTo>
                  <a:pt x="3326370" y="59413"/>
                  <a:pt x="3342523" y="57827"/>
                  <a:pt x="3356981" y="62164"/>
                </a:cubicBezTo>
                <a:cubicBezTo>
                  <a:pt x="3542521" y="117824"/>
                  <a:pt x="3429338" y="97872"/>
                  <a:pt x="3552361" y="115447"/>
                </a:cubicBezTo>
                <a:cubicBezTo>
                  <a:pt x="3570123" y="121367"/>
                  <a:pt x="3587644" y="128065"/>
                  <a:pt x="3605646" y="133208"/>
                </a:cubicBezTo>
                <a:cubicBezTo>
                  <a:pt x="3629118" y="139914"/>
                  <a:pt x="3654028" y="141903"/>
                  <a:pt x="3676693" y="150969"/>
                </a:cubicBezTo>
                <a:cubicBezTo>
                  <a:pt x="3706072" y="162720"/>
                  <a:pt x="3719902" y="169259"/>
                  <a:pt x="3747741" y="177611"/>
                </a:cubicBezTo>
                <a:cubicBezTo>
                  <a:pt x="3768383" y="183804"/>
                  <a:pt x="3788503" y="192854"/>
                  <a:pt x="3809907" y="195372"/>
                </a:cubicBezTo>
                <a:cubicBezTo>
                  <a:pt x="3889505" y="204736"/>
                  <a:pt x="4049691" y="213133"/>
                  <a:pt x="4049691" y="213133"/>
                </a:cubicBezTo>
                <a:cubicBezTo>
                  <a:pt x="4159220" y="210090"/>
                  <a:pt x="4268714" y="204252"/>
                  <a:pt x="4378285" y="204252"/>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2" name="Freeform 21"/>
          <p:cNvSpPr/>
          <p:nvPr/>
        </p:nvSpPr>
        <p:spPr>
          <a:xfrm>
            <a:off x="4416425" y="2695575"/>
            <a:ext cx="4706938" cy="666750"/>
          </a:xfrm>
          <a:custGeom>
            <a:avLst/>
            <a:gdLst>
              <a:gd name="connsiteX0" fmla="*/ 0 w 4707752"/>
              <a:gd name="connsiteY0" fmla="*/ 577236 h 666568"/>
              <a:gd name="connsiteX1" fmla="*/ 115452 w 4707752"/>
              <a:gd name="connsiteY1" fmla="*/ 541714 h 666568"/>
              <a:gd name="connsiteX2" fmla="*/ 204261 w 4707752"/>
              <a:gd name="connsiteY2" fmla="*/ 532833 h 666568"/>
              <a:gd name="connsiteX3" fmla="*/ 781520 w 4707752"/>
              <a:gd name="connsiteY3" fmla="*/ 559475 h 666568"/>
              <a:gd name="connsiteX4" fmla="*/ 923614 w 4707752"/>
              <a:gd name="connsiteY4" fmla="*/ 586116 h 666568"/>
              <a:gd name="connsiteX5" fmla="*/ 968019 w 4707752"/>
              <a:gd name="connsiteY5" fmla="*/ 594997 h 666568"/>
              <a:gd name="connsiteX6" fmla="*/ 1074590 w 4707752"/>
              <a:gd name="connsiteY6" fmla="*/ 621639 h 666568"/>
              <a:gd name="connsiteX7" fmla="*/ 1154518 w 4707752"/>
              <a:gd name="connsiteY7" fmla="*/ 639400 h 666568"/>
              <a:gd name="connsiteX8" fmla="*/ 1296612 w 4707752"/>
              <a:gd name="connsiteY8" fmla="*/ 648280 h 666568"/>
              <a:gd name="connsiteX9" fmla="*/ 1456469 w 4707752"/>
              <a:gd name="connsiteY9" fmla="*/ 666041 h 666568"/>
              <a:gd name="connsiteX10" fmla="*/ 1571920 w 4707752"/>
              <a:gd name="connsiteY10" fmla="*/ 639400 h 666568"/>
              <a:gd name="connsiteX11" fmla="*/ 1607444 w 4707752"/>
              <a:gd name="connsiteY11" fmla="*/ 621639 h 666568"/>
              <a:gd name="connsiteX12" fmla="*/ 1731777 w 4707752"/>
              <a:gd name="connsiteY12" fmla="*/ 577236 h 666568"/>
              <a:gd name="connsiteX13" fmla="*/ 1811705 w 4707752"/>
              <a:gd name="connsiteY13" fmla="*/ 550594 h 666568"/>
              <a:gd name="connsiteX14" fmla="*/ 1847228 w 4707752"/>
              <a:gd name="connsiteY14" fmla="*/ 532833 h 666568"/>
              <a:gd name="connsiteX15" fmla="*/ 1891633 w 4707752"/>
              <a:gd name="connsiteY15" fmla="*/ 515072 h 666568"/>
              <a:gd name="connsiteX16" fmla="*/ 1936037 w 4707752"/>
              <a:gd name="connsiteY16" fmla="*/ 488430 h 666568"/>
              <a:gd name="connsiteX17" fmla="*/ 2007085 w 4707752"/>
              <a:gd name="connsiteY17" fmla="*/ 435147 h 666568"/>
              <a:gd name="connsiteX18" fmla="*/ 2042608 w 4707752"/>
              <a:gd name="connsiteY18" fmla="*/ 417386 h 666568"/>
              <a:gd name="connsiteX19" fmla="*/ 2122536 w 4707752"/>
              <a:gd name="connsiteY19" fmla="*/ 408506 h 666568"/>
              <a:gd name="connsiteX20" fmla="*/ 2175822 w 4707752"/>
              <a:gd name="connsiteY20" fmla="*/ 381864 h 666568"/>
              <a:gd name="connsiteX21" fmla="*/ 2264631 w 4707752"/>
              <a:gd name="connsiteY21" fmla="*/ 346342 h 666568"/>
              <a:gd name="connsiteX22" fmla="*/ 2353440 w 4707752"/>
              <a:gd name="connsiteY22" fmla="*/ 310820 h 666568"/>
              <a:gd name="connsiteX23" fmla="*/ 2406725 w 4707752"/>
              <a:gd name="connsiteY23" fmla="*/ 293058 h 666568"/>
              <a:gd name="connsiteX24" fmla="*/ 2486653 w 4707752"/>
              <a:gd name="connsiteY24" fmla="*/ 248656 h 666568"/>
              <a:gd name="connsiteX25" fmla="*/ 2522177 w 4707752"/>
              <a:gd name="connsiteY25" fmla="*/ 239775 h 666568"/>
              <a:gd name="connsiteX26" fmla="*/ 2593224 w 4707752"/>
              <a:gd name="connsiteY26" fmla="*/ 213134 h 666568"/>
              <a:gd name="connsiteX27" fmla="*/ 2699795 w 4707752"/>
              <a:gd name="connsiteY27" fmla="*/ 186492 h 666568"/>
              <a:gd name="connsiteX28" fmla="*/ 2797485 w 4707752"/>
              <a:gd name="connsiteY28" fmla="*/ 168731 h 666568"/>
              <a:gd name="connsiteX29" fmla="*/ 2904056 w 4707752"/>
              <a:gd name="connsiteY29" fmla="*/ 159850 h 666568"/>
              <a:gd name="connsiteX30" fmla="*/ 2939579 w 4707752"/>
              <a:gd name="connsiteY30" fmla="*/ 150970 h 666568"/>
              <a:gd name="connsiteX31" fmla="*/ 3001746 w 4707752"/>
              <a:gd name="connsiteY31" fmla="*/ 142089 h 666568"/>
              <a:gd name="connsiteX32" fmla="*/ 3046150 w 4707752"/>
              <a:gd name="connsiteY32" fmla="*/ 124328 h 666568"/>
              <a:gd name="connsiteX33" fmla="*/ 3072793 w 4707752"/>
              <a:gd name="connsiteY33" fmla="*/ 115448 h 666568"/>
              <a:gd name="connsiteX34" fmla="*/ 3134959 w 4707752"/>
              <a:gd name="connsiteY34" fmla="*/ 79925 h 666568"/>
              <a:gd name="connsiteX35" fmla="*/ 3161602 w 4707752"/>
              <a:gd name="connsiteY35" fmla="*/ 62164 h 666568"/>
              <a:gd name="connsiteX36" fmla="*/ 3206007 w 4707752"/>
              <a:gd name="connsiteY36" fmla="*/ 44403 h 666568"/>
              <a:gd name="connsiteX37" fmla="*/ 3241530 w 4707752"/>
              <a:gd name="connsiteY37" fmla="*/ 26642 h 666568"/>
              <a:gd name="connsiteX38" fmla="*/ 3330339 w 4707752"/>
              <a:gd name="connsiteY38" fmla="*/ 0 h 666568"/>
              <a:gd name="connsiteX39" fmla="*/ 3605647 w 4707752"/>
              <a:gd name="connsiteY39" fmla="*/ 8881 h 666568"/>
              <a:gd name="connsiteX40" fmla="*/ 3667813 w 4707752"/>
              <a:gd name="connsiteY40" fmla="*/ 35523 h 666568"/>
              <a:gd name="connsiteX41" fmla="*/ 3729980 w 4707752"/>
              <a:gd name="connsiteY41" fmla="*/ 62164 h 666568"/>
              <a:gd name="connsiteX42" fmla="*/ 3765503 w 4707752"/>
              <a:gd name="connsiteY42" fmla="*/ 79925 h 666568"/>
              <a:gd name="connsiteX43" fmla="*/ 3854312 w 4707752"/>
              <a:gd name="connsiteY43" fmla="*/ 115448 h 666568"/>
              <a:gd name="connsiteX44" fmla="*/ 3934241 w 4707752"/>
              <a:gd name="connsiteY44" fmla="*/ 150970 h 666568"/>
              <a:gd name="connsiteX45" fmla="*/ 3996407 w 4707752"/>
              <a:gd name="connsiteY45" fmla="*/ 168731 h 666568"/>
              <a:gd name="connsiteX46" fmla="*/ 4067454 w 4707752"/>
              <a:gd name="connsiteY46" fmla="*/ 204253 h 666568"/>
              <a:gd name="connsiteX47" fmla="*/ 4138501 w 4707752"/>
              <a:gd name="connsiteY47" fmla="*/ 222014 h 666568"/>
              <a:gd name="connsiteX48" fmla="*/ 4333881 w 4707752"/>
              <a:gd name="connsiteY48" fmla="*/ 266417 h 666568"/>
              <a:gd name="connsiteX49" fmla="*/ 4440452 w 4707752"/>
              <a:gd name="connsiteY49" fmla="*/ 284178 h 666568"/>
              <a:gd name="connsiteX50" fmla="*/ 4618070 w 4707752"/>
              <a:gd name="connsiteY50" fmla="*/ 275297 h 666568"/>
              <a:gd name="connsiteX51" fmla="*/ 4697998 w 4707752"/>
              <a:gd name="connsiteY51" fmla="*/ 257536 h 666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707752" h="666568">
                <a:moveTo>
                  <a:pt x="0" y="577236"/>
                </a:moveTo>
                <a:cubicBezTo>
                  <a:pt x="10276" y="573811"/>
                  <a:pt x="87987" y="545637"/>
                  <a:pt x="115452" y="541714"/>
                </a:cubicBezTo>
                <a:cubicBezTo>
                  <a:pt x="144904" y="537507"/>
                  <a:pt x="174658" y="535793"/>
                  <a:pt x="204261" y="532833"/>
                </a:cubicBezTo>
                <a:cubicBezTo>
                  <a:pt x="396681" y="541714"/>
                  <a:pt x="592194" y="523979"/>
                  <a:pt x="781520" y="559475"/>
                </a:cubicBezTo>
                <a:lnTo>
                  <a:pt x="923614" y="586116"/>
                </a:lnTo>
                <a:cubicBezTo>
                  <a:pt x="938442" y="588940"/>
                  <a:pt x="953699" y="590224"/>
                  <a:pt x="968019" y="594997"/>
                </a:cubicBezTo>
                <a:cubicBezTo>
                  <a:pt x="1057034" y="624667"/>
                  <a:pt x="984902" y="603702"/>
                  <a:pt x="1074590" y="621639"/>
                </a:cubicBezTo>
                <a:cubicBezTo>
                  <a:pt x="1103110" y="627343"/>
                  <a:pt x="1124917" y="636581"/>
                  <a:pt x="1154518" y="639400"/>
                </a:cubicBezTo>
                <a:cubicBezTo>
                  <a:pt x="1201761" y="643899"/>
                  <a:pt x="1249247" y="645320"/>
                  <a:pt x="1296612" y="648280"/>
                </a:cubicBezTo>
                <a:cubicBezTo>
                  <a:pt x="1353629" y="659683"/>
                  <a:pt x="1390497" y="668909"/>
                  <a:pt x="1456469" y="666041"/>
                </a:cubicBezTo>
                <a:cubicBezTo>
                  <a:pt x="1470535" y="665429"/>
                  <a:pt x="1542660" y="651939"/>
                  <a:pt x="1571920" y="639400"/>
                </a:cubicBezTo>
                <a:cubicBezTo>
                  <a:pt x="1584089" y="634185"/>
                  <a:pt x="1595276" y="626854"/>
                  <a:pt x="1607444" y="621639"/>
                </a:cubicBezTo>
                <a:cubicBezTo>
                  <a:pt x="1691568" y="585587"/>
                  <a:pt x="1671453" y="592315"/>
                  <a:pt x="1731777" y="577236"/>
                </a:cubicBezTo>
                <a:cubicBezTo>
                  <a:pt x="1821064" y="532594"/>
                  <a:pt x="1708411" y="585025"/>
                  <a:pt x="1811705" y="550594"/>
                </a:cubicBezTo>
                <a:cubicBezTo>
                  <a:pt x="1824264" y="546408"/>
                  <a:pt x="1835130" y="538209"/>
                  <a:pt x="1847228" y="532833"/>
                </a:cubicBezTo>
                <a:cubicBezTo>
                  <a:pt x="1861796" y="526359"/>
                  <a:pt x="1877374" y="522201"/>
                  <a:pt x="1891633" y="515072"/>
                </a:cubicBezTo>
                <a:cubicBezTo>
                  <a:pt x="1907072" y="507353"/>
                  <a:pt x="1921845" y="498255"/>
                  <a:pt x="1936037" y="488430"/>
                </a:cubicBezTo>
                <a:cubicBezTo>
                  <a:pt x="1960376" y="471580"/>
                  <a:pt x="1980607" y="448385"/>
                  <a:pt x="2007085" y="435147"/>
                </a:cubicBezTo>
                <a:cubicBezTo>
                  <a:pt x="2018926" y="429227"/>
                  <a:pt x="2029708" y="420363"/>
                  <a:pt x="2042608" y="417386"/>
                </a:cubicBezTo>
                <a:cubicBezTo>
                  <a:pt x="2068728" y="411359"/>
                  <a:pt x="2095893" y="411466"/>
                  <a:pt x="2122536" y="408506"/>
                </a:cubicBezTo>
                <a:cubicBezTo>
                  <a:pt x="2207629" y="380142"/>
                  <a:pt x="2086293" y="423183"/>
                  <a:pt x="2175822" y="381864"/>
                </a:cubicBezTo>
                <a:cubicBezTo>
                  <a:pt x="2204771" y="368504"/>
                  <a:pt x="2235028" y="358183"/>
                  <a:pt x="2264631" y="346342"/>
                </a:cubicBezTo>
                <a:cubicBezTo>
                  <a:pt x="2264639" y="346339"/>
                  <a:pt x="2353432" y="310823"/>
                  <a:pt x="2353440" y="310820"/>
                </a:cubicBezTo>
                <a:cubicBezTo>
                  <a:pt x="2371202" y="304899"/>
                  <a:pt x="2389681" y="300805"/>
                  <a:pt x="2406725" y="293058"/>
                </a:cubicBezTo>
                <a:cubicBezTo>
                  <a:pt x="2460005" y="268841"/>
                  <a:pt x="2437591" y="267054"/>
                  <a:pt x="2486653" y="248656"/>
                </a:cubicBezTo>
                <a:cubicBezTo>
                  <a:pt x="2498082" y="244370"/>
                  <a:pt x="2510748" y="244061"/>
                  <a:pt x="2522177" y="239775"/>
                </a:cubicBezTo>
                <a:cubicBezTo>
                  <a:pt x="2615051" y="204949"/>
                  <a:pt x="2502049" y="235926"/>
                  <a:pt x="2593224" y="213134"/>
                </a:cubicBezTo>
                <a:cubicBezTo>
                  <a:pt x="2653987" y="182753"/>
                  <a:pt x="2608595" y="200522"/>
                  <a:pt x="2699795" y="186492"/>
                </a:cubicBezTo>
                <a:cubicBezTo>
                  <a:pt x="2754613" y="178059"/>
                  <a:pt x="2737951" y="175346"/>
                  <a:pt x="2797485" y="168731"/>
                </a:cubicBezTo>
                <a:cubicBezTo>
                  <a:pt x="2832914" y="164795"/>
                  <a:pt x="2868532" y="162810"/>
                  <a:pt x="2904056" y="159850"/>
                </a:cubicBezTo>
                <a:cubicBezTo>
                  <a:pt x="2915897" y="156890"/>
                  <a:pt x="2927570" y="153153"/>
                  <a:pt x="2939579" y="150970"/>
                </a:cubicBezTo>
                <a:cubicBezTo>
                  <a:pt x="2960174" y="147226"/>
                  <a:pt x="2981438" y="147166"/>
                  <a:pt x="3001746" y="142089"/>
                </a:cubicBezTo>
                <a:cubicBezTo>
                  <a:pt x="3017212" y="138223"/>
                  <a:pt x="3031223" y="129925"/>
                  <a:pt x="3046150" y="124328"/>
                </a:cubicBezTo>
                <a:cubicBezTo>
                  <a:pt x="3054915" y="121041"/>
                  <a:pt x="3063912" y="118408"/>
                  <a:pt x="3072793" y="115448"/>
                </a:cubicBezTo>
                <a:cubicBezTo>
                  <a:pt x="3137694" y="72180"/>
                  <a:pt x="3056099" y="124986"/>
                  <a:pt x="3134959" y="79925"/>
                </a:cubicBezTo>
                <a:cubicBezTo>
                  <a:pt x="3144226" y="74630"/>
                  <a:pt x="3152055" y="66937"/>
                  <a:pt x="3161602" y="62164"/>
                </a:cubicBezTo>
                <a:cubicBezTo>
                  <a:pt x="3175861" y="55035"/>
                  <a:pt x="3191439" y="50877"/>
                  <a:pt x="3206007" y="44403"/>
                </a:cubicBezTo>
                <a:cubicBezTo>
                  <a:pt x="3218105" y="39027"/>
                  <a:pt x="3229238" y="31558"/>
                  <a:pt x="3241530" y="26642"/>
                </a:cubicBezTo>
                <a:cubicBezTo>
                  <a:pt x="3277561" y="12230"/>
                  <a:pt x="3295449" y="8723"/>
                  <a:pt x="3330339" y="0"/>
                </a:cubicBezTo>
                <a:cubicBezTo>
                  <a:pt x="3422108" y="2960"/>
                  <a:pt x="3513979" y="3643"/>
                  <a:pt x="3605647" y="8881"/>
                </a:cubicBezTo>
                <a:cubicBezTo>
                  <a:pt x="3642114" y="10965"/>
                  <a:pt x="3639244" y="19199"/>
                  <a:pt x="3667813" y="35523"/>
                </a:cubicBezTo>
                <a:cubicBezTo>
                  <a:pt x="3726725" y="69186"/>
                  <a:pt x="3680160" y="40814"/>
                  <a:pt x="3729980" y="62164"/>
                </a:cubicBezTo>
                <a:cubicBezTo>
                  <a:pt x="3742148" y="67379"/>
                  <a:pt x="3753335" y="74710"/>
                  <a:pt x="3765503" y="79925"/>
                </a:cubicBezTo>
                <a:cubicBezTo>
                  <a:pt x="3794809" y="92484"/>
                  <a:pt x="3825794" y="101190"/>
                  <a:pt x="3854312" y="115448"/>
                </a:cubicBezTo>
                <a:cubicBezTo>
                  <a:pt x="3885262" y="130922"/>
                  <a:pt x="3900222" y="139631"/>
                  <a:pt x="3934241" y="150970"/>
                </a:cubicBezTo>
                <a:cubicBezTo>
                  <a:pt x="3954686" y="157785"/>
                  <a:pt x="3976397" y="160727"/>
                  <a:pt x="3996407" y="168731"/>
                </a:cubicBezTo>
                <a:cubicBezTo>
                  <a:pt x="4020991" y="178564"/>
                  <a:pt x="4042662" y="194956"/>
                  <a:pt x="4067454" y="204253"/>
                </a:cubicBezTo>
                <a:cubicBezTo>
                  <a:pt x="4090311" y="212824"/>
                  <a:pt x="4114950" y="215591"/>
                  <a:pt x="4138501" y="222014"/>
                </a:cubicBezTo>
                <a:cubicBezTo>
                  <a:pt x="4343232" y="277847"/>
                  <a:pt x="4188253" y="244573"/>
                  <a:pt x="4333881" y="266417"/>
                </a:cubicBezTo>
                <a:cubicBezTo>
                  <a:pt x="4369496" y="271759"/>
                  <a:pt x="4440452" y="284178"/>
                  <a:pt x="4440452" y="284178"/>
                </a:cubicBezTo>
                <a:cubicBezTo>
                  <a:pt x="4499658" y="281218"/>
                  <a:pt x="4559127" y="281612"/>
                  <a:pt x="4618070" y="275297"/>
                </a:cubicBezTo>
                <a:cubicBezTo>
                  <a:pt x="4790545" y="256818"/>
                  <a:pt x="4652754" y="257536"/>
                  <a:pt x="4697998" y="257536"/>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3" name="Freeform 22"/>
          <p:cNvSpPr/>
          <p:nvPr/>
        </p:nvSpPr>
        <p:spPr>
          <a:xfrm>
            <a:off x="4468814" y="2659063"/>
            <a:ext cx="4929187" cy="825500"/>
          </a:xfrm>
          <a:custGeom>
            <a:avLst/>
            <a:gdLst>
              <a:gd name="connsiteX0" fmla="*/ 0 w 4928901"/>
              <a:gd name="connsiteY0" fmla="*/ 817010 h 825891"/>
              <a:gd name="connsiteX1" fmla="*/ 71047 w 4928901"/>
              <a:gd name="connsiteY1" fmla="*/ 790369 h 825891"/>
              <a:gd name="connsiteX2" fmla="*/ 204261 w 4928901"/>
              <a:gd name="connsiteY2" fmla="*/ 772608 h 825891"/>
              <a:gd name="connsiteX3" fmla="*/ 612782 w 4928901"/>
              <a:gd name="connsiteY3" fmla="*/ 754847 h 825891"/>
              <a:gd name="connsiteX4" fmla="*/ 1438706 w 4928901"/>
              <a:gd name="connsiteY4" fmla="*/ 763727 h 825891"/>
              <a:gd name="connsiteX5" fmla="*/ 1491992 w 4928901"/>
              <a:gd name="connsiteY5" fmla="*/ 772608 h 825891"/>
              <a:gd name="connsiteX6" fmla="*/ 1651848 w 4928901"/>
              <a:gd name="connsiteY6" fmla="*/ 781488 h 825891"/>
              <a:gd name="connsiteX7" fmla="*/ 1740657 w 4928901"/>
              <a:gd name="connsiteY7" fmla="*/ 799249 h 825891"/>
              <a:gd name="connsiteX8" fmla="*/ 1785061 w 4928901"/>
              <a:gd name="connsiteY8" fmla="*/ 808130 h 825891"/>
              <a:gd name="connsiteX9" fmla="*/ 1847228 w 4928901"/>
              <a:gd name="connsiteY9" fmla="*/ 825891 h 825891"/>
              <a:gd name="connsiteX10" fmla="*/ 2015965 w 4928901"/>
              <a:gd name="connsiteY10" fmla="*/ 817010 h 825891"/>
              <a:gd name="connsiteX11" fmla="*/ 2042608 w 4928901"/>
              <a:gd name="connsiteY11" fmla="*/ 799249 h 825891"/>
              <a:gd name="connsiteX12" fmla="*/ 2069250 w 4928901"/>
              <a:gd name="connsiteY12" fmla="*/ 790369 h 825891"/>
              <a:gd name="connsiteX13" fmla="*/ 2122536 w 4928901"/>
              <a:gd name="connsiteY13" fmla="*/ 745966 h 825891"/>
              <a:gd name="connsiteX14" fmla="*/ 2166940 w 4928901"/>
              <a:gd name="connsiteY14" fmla="*/ 728205 h 825891"/>
              <a:gd name="connsiteX15" fmla="*/ 2193583 w 4928901"/>
              <a:gd name="connsiteY15" fmla="*/ 710444 h 825891"/>
              <a:gd name="connsiteX16" fmla="*/ 2264630 w 4928901"/>
              <a:gd name="connsiteY16" fmla="*/ 701563 h 825891"/>
              <a:gd name="connsiteX17" fmla="*/ 2362320 w 4928901"/>
              <a:gd name="connsiteY17" fmla="*/ 674922 h 825891"/>
              <a:gd name="connsiteX18" fmla="*/ 2477772 w 4928901"/>
              <a:gd name="connsiteY18" fmla="*/ 621638 h 825891"/>
              <a:gd name="connsiteX19" fmla="*/ 2522176 w 4928901"/>
              <a:gd name="connsiteY19" fmla="*/ 603877 h 825891"/>
              <a:gd name="connsiteX20" fmla="*/ 2610985 w 4928901"/>
              <a:gd name="connsiteY20" fmla="*/ 586116 h 825891"/>
              <a:gd name="connsiteX21" fmla="*/ 2859651 w 4928901"/>
              <a:gd name="connsiteY21" fmla="*/ 594997 h 825891"/>
              <a:gd name="connsiteX22" fmla="*/ 2930698 w 4928901"/>
              <a:gd name="connsiteY22" fmla="*/ 612758 h 825891"/>
              <a:gd name="connsiteX23" fmla="*/ 3019507 w 4928901"/>
              <a:gd name="connsiteY23" fmla="*/ 621638 h 825891"/>
              <a:gd name="connsiteX24" fmla="*/ 3117197 w 4928901"/>
              <a:gd name="connsiteY24" fmla="*/ 639399 h 825891"/>
              <a:gd name="connsiteX25" fmla="*/ 3463552 w 4928901"/>
              <a:gd name="connsiteY25" fmla="*/ 621638 h 825891"/>
              <a:gd name="connsiteX26" fmla="*/ 3507957 w 4928901"/>
              <a:gd name="connsiteY26" fmla="*/ 612758 h 825891"/>
              <a:gd name="connsiteX27" fmla="*/ 3552361 w 4928901"/>
              <a:gd name="connsiteY27" fmla="*/ 594997 h 825891"/>
              <a:gd name="connsiteX28" fmla="*/ 3783265 w 4928901"/>
              <a:gd name="connsiteY28" fmla="*/ 523952 h 825891"/>
              <a:gd name="connsiteX29" fmla="*/ 3845431 w 4928901"/>
              <a:gd name="connsiteY29" fmla="*/ 515072 h 825891"/>
              <a:gd name="connsiteX30" fmla="*/ 3925359 w 4928901"/>
              <a:gd name="connsiteY30" fmla="*/ 470669 h 825891"/>
              <a:gd name="connsiteX31" fmla="*/ 3969764 w 4928901"/>
              <a:gd name="connsiteY31" fmla="*/ 452908 h 825891"/>
              <a:gd name="connsiteX32" fmla="*/ 4040811 w 4928901"/>
              <a:gd name="connsiteY32" fmla="*/ 390744 h 825891"/>
              <a:gd name="connsiteX33" fmla="*/ 4067454 w 4928901"/>
              <a:gd name="connsiteY33" fmla="*/ 364103 h 825891"/>
              <a:gd name="connsiteX34" fmla="*/ 4102977 w 4928901"/>
              <a:gd name="connsiteY34" fmla="*/ 337461 h 825891"/>
              <a:gd name="connsiteX35" fmla="*/ 4156263 w 4928901"/>
              <a:gd name="connsiteY35" fmla="*/ 284178 h 825891"/>
              <a:gd name="connsiteX36" fmla="*/ 4200667 w 4928901"/>
              <a:gd name="connsiteY36" fmla="*/ 239775 h 825891"/>
              <a:gd name="connsiteX37" fmla="*/ 4253953 w 4928901"/>
              <a:gd name="connsiteY37" fmla="*/ 177611 h 825891"/>
              <a:gd name="connsiteX38" fmla="*/ 4333881 w 4928901"/>
              <a:gd name="connsiteY38" fmla="*/ 133208 h 825891"/>
              <a:gd name="connsiteX39" fmla="*/ 4360523 w 4928901"/>
              <a:gd name="connsiteY39" fmla="*/ 115447 h 825891"/>
              <a:gd name="connsiteX40" fmla="*/ 4422690 w 4928901"/>
              <a:gd name="connsiteY40" fmla="*/ 97686 h 825891"/>
              <a:gd name="connsiteX41" fmla="*/ 4600308 w 4928901"/>
              <a:gd name="connsiteY41" fmla="*/ 79925 h 825891"/>
              <a:gd name="connsiteX42" fmla="*/ 4742402 w 4928901"/>
              <a:gd name="connsiteY42" fmla="*/ 44403 h 825891"/>
              <a:gd name="connsiteX43" fmla="*/ 4804569 w 4928901"/>
              <a:gd name="connsiteY43" fmla="*/ 35522 h 825891"/>
              <a:gd name="connsiteX44" fmla="*/ 4840092 w 4928901"/>
              <a:gd name="connsiteY44" fmla="*/ 17761 h 825891"/>
              <a:gd name="connsiteX45" fmla="*/ 4928901 w 4928901"/>
              <a:gd name="connsiteY45" fmla="*/ 0 h 8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928901" h="825891">
                <a:moveTo>
                  <a:pt x="0" y="817010"/>
                </a:moveTo>
                <a:cubicBezTo>
                  <a:pt x="23682" y="808130"/>
                  <a:pt x="46608" y="796886"/>
                  <a:pt x="71047" y="790369"/>
                </a:cubicBezTo>
                <a:cubicBezTo>
                  <a:pt x="80608" y="787820"/>
                  <a:pt x="199362" y="773016"/>
                  <a:pt x="204261" y="772608"/>
                </a:cubicBezTo>
                <a:cubicBezTo>
                  <a:pt x="338903" y="761388"/>
                  <a:pt x="478930" y="759308"/>
                  <a:pt x="612782" y="754847"/>
                </a:cubicBezTo>
                <a:lnTo>
                  <a:pt x="1438706" y="763727"/>
                </a:lnTo>
                <a:cubicBezTo>
                  <a:pt x="1456709" y="764091"/>
                  <a:pt x="1474047" y="771113"/>
                  <a:pt x="1491992" y="772608"/>
                </a:cubicBezTo>
                <a:cubicBezTo>
                  <a:pt x="1545175" y="777040"/>
                  <a:pt x="1598563" y="778528"/>
                  <a:pt x="1651848" y="781488"/>
                </a:cubicBezTo>
                <a:cubicBezTo>
                  <a:pt x="1756245" y="798888"/>
                  <a:pt x="1661179" y="781588"/>
                  <a:pt x="1740657" y="799249"/>
                </a:cubicBezTo>
                <a:cubicBezTo>
                  <a:pt x="1755392" y="802523"/>
                  <a:pt x="1770326" y="804856"/>
                  <a:pt x="1785061" y="808130"/>
                </a:cubicBezTo>
                <a:cubicBezTo>
                  <a:pt x="1818524" y="815566"/>
                  <a:pt x="1817552" y="815999"/>
                  <a:pt x="1847228" y="825891"/>
                </a:cubicBezTo>
                <a:cubicBezTo>
                  <a:pt x="1903474" y="822931"/>
                  <a:pt x="1960158" y="824620"/>
                  <a:pt x="2015965" y="817010"/>
                </a:cubicBezTo>
                <a:cubicBezTo>
                  <a:pt x="2026541" y="815568"/>
                  <a:pt x="2033061" y="804022"/>
                  <a:pt x="2042608" y="799249"/>
                </a:cubicBezTo>
                <a:cubicBezTo>
                  <a:pt x="2050981" y="795063"/>
                  <a:pt x="2060369" y="793329"/>
                  <a:pt x="2069250" y="790369"/>
                </a:cubicBezTo>
                <a:cubicBezTo>
                  <a:pt x="2088892" y="770728"/>
                  <a:pt x="2097806" y="758330"/>
                  <a:pt x="2122536" y="745966"/>
                </a:cubicBezTo>
                <a:cubicBezTo>
                  <a:pt x="2136795" y="738837"/>
                  <a:pt x="2152681" y="735334"/>
                  <a:pt x="2166940" y="728205"/>
                </a:cubicBezTo>
                <a:cubicBezTo>
                  <a:pt x="2176487" y="723432"/>
                  <a:pt x="2183286" y="713252"/>
                  <a:pt x="2193583" y="710444"/>
                </a:cubicBezTo>
                <a:cubicBezTo>
                  <a:pt x="2216609" y="704164"/>
                  <a:pt x="2240948" y="704523"/>
                  <a:pt x="2264630" y="701563"/>
                </a:cubicBezTo>
                <a:cubicBezTo>
                  <a:pt x="2376668" y="656750"/>
                  <a:pt x="2235801" y="709425"/>
                  <a:pt x="2362320" y="674922"/>
                </a:cubicBezTo>
                <a:cubicBezTo>
                  <a:pt x="2402682" y="663915"/>
                  <a:pt x="2440013" y="636741"/>
                  <a:pt x="2477772" y="621638"/>
                </a:cubicBezTo>
                <a:cubicBezTo>
                  <a:pt x="2492573" y="615718"/>
                  <a:pt x="2506773" y="607984"/>
                  <a:pt x="2522176" y="603877"/>
                </a:cubicBezTo>
                <a:cubicBezTo>
                  <a:pt x="2551346" y="596099"/>
                  <a:pt x="2610985" y="586116"/>
                  <a:pt x="2610985" y="586116"/>
                </a:cubicBezTo>
                <a:cubicBezTo>
                  <a:pt x="2693874" y="589076"/>
                  <a:pt x="2776996" y="588109"/>
                  <a:pt x="2859651" y="594997"/>
                </a:cubicBezTo>
                <a:cubicBezTo>
                  <a:pt x="2883978" y="597024"/>
                  <a:pt x="2906619" y="608745"/>
                  <a:pt x="2930698" y="612758"/>
                </a:cubicBezTo>
                <a:cubicBezTo>
                  <a:pt x="2960044" y="617649"/>
                  <a:pt x="2990055" y="617431"/>
                  <a:pt x="3019507" y="621638"/>
                </a:cubicBezTo>
                <a:cubicBezTo>
                  <a:pt x="3052272" y="626318"/>
                  <a:pt x="3084634" y="633479"/>
                  <a:pt x="3117197" y="639399"/>
                </a:cubicBezTo>
                <a:lnTo>
                  <a:pt x="3463552" y="621638"/>
                </a:lnTo>
                <a:cubicBezTo>
                  <a:pt x="3478612" y="620611"/>
                  <a:pt x="3493499" y="617095"/>
                  <a:pt x="3507957" y="612758"/>
                </a:cubicBezTo>
                <a:cubicBezTo>
                  <a:pt x="3523226" y="608178"/>
                  <a:pt x="3537328" y="600302"/>
                  <a:pt x="3552361" y="594997"/>
                </a:cubicBezTo>
                <a:cubicBezTo>
                  <a:pt x="3591335" y="581242"/>
                  <a:pt x="3747807" y="529017"/>
                  <a:pt x="3783265" y="523952"/>
                </a:cubicBezTo>
                <a:lnTo>
                  <a:pt x="3845431" y="515072"/>
                </a:lnTo>
                <a:cubicBezTo>
                  <a:pt x="3877460" y="495855"/>
                  <a:pt x="3892594" y="485230"/>
                  <a:pt x="3925359" y="470669"/>
                </a:cubicBezTo>
                <a:cubicBezTo>
                  <a:pt x="3939927" y="464195"/>
                  <a:pt x="3954962" y="458828"/>
                  <a:pt x="3969764" y="452908"/>
                </a:cubicBezTo>
                <a:cubicBezTo>
                  <a:pt x="4057249" y="365425"/>
                  <a:pt x="3955212" y="464110"/>
                  <a:pt x="4040811" y="390744"/>
                </a:cubicBezTo>
                <a:cubicBezTo>
                  <a:pt x="4050347" y="382571"/>
                  <a:pt x="4057918" y="372276"/>
                  <a:pt x="4067454" y="364103"/>
                </a:cubicBezTo>
                <a:cubicBezTo>
                  <a:pt x="4078692" y="354471"/>
                  <a:pt x="4091975" y="347362"/>
                  <a:pt x="4102977" y="337461"/>
                </a:cubicBezTo>
                <a:cubicBezTo>
                  <a:pt x="4121648" y="320658"/>
                  <a:pt x="4138501" y="301939"/>
                  <a:pt x="4156263" y="284178"/>
                </a:cubicBezTo>
                <a:cubicBezTo>
                  <a:pt x="4171064" y="269377"/>
                  <a:pt x="4189056" y="257191"/>
                  <a:pt x="4200667" y="239775"/>
                </a:cubicBezTo>
                <a:cubicBezTo>
                  <a:pt x="4219271" y="211869"/>
                  <a:pt x="4224134" y="200803"/>
                  <a:pt x="4253953" y="177611"/>
                </a:cubicBezTo>
                <a:cubicBezTo>
                  <a:pt x="4284669" y="153722"/>
                  <a:pt x="4302124" y="151355"/>
                  <a:pt x="4333881" y="133208"/>
                </a:cubicBezTo>
                <a:cubicBezTo>
                  <a:pt x="4343148" y="127913"/>
                  <a:pt x="4350977" y="120220"/>
                  <a:pt x="4360523" y="115447"/>
                </a:cubicBezTo>
                <a:cubicBezTo>
                  <a:pt x="4370483" y="110467"/>
                  <a:pt x="4414934" y="98720"/>
                  <a:pt x="4422690" y="97686"/>
                </a:cubicBezTo>
                <a:cubicBezTo>
                  <a:pt x="4476872" y="90462"/>
                  <a:pt x="4545439" y="89070"/>
                  <a:pt x="4600308" y="79925"/>
                </a:cubicBezTo>
                <a:cubicBezTo>
                  <a:pt x="4751424" y="54740"/>
                  <a:pt x="4614393" y="71833"/>
                  <a:pt x="4742402" y="44403"/>
                </a:cubicBezTo>
                <a:cubicBezTo>
                  <a:pt x="4762870" y="40017"/>
                  <a:pt x="4783847" y="38482"/>
                  <a:pt x="4804569" y="35522"/>
                </a:cubicBezTo>
                <a:cubicBezTo>
                  <a:pt x="4816410" y="29602"/>
                  <a:pt x="4827249" y="20972"/>
                  <a:pt x="4840092" y="17761"/>
                </a:cubicBezTo>
                <a:cubicBezTo>
                  <a:pt x="4956512" y="-11342"/>
                  <a:pt x="4879029" y="24936"/>
                  <a:pt x="4928901" y="0"/>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4" name="Freeform 23"/>
          <p:cNvSpPr/>
          <p:nvPr/>
        </p:nvSpPr>
        <p:spPr>
          <a:xfrm>
            <a:off x="4043364" y="3484563"/>
            <a:ext cx="4422775" cy="271462"/>
          </a:xfrm>
          <a:custGeom>
            <a:avLst/>
            <a:gdLst>
              <a:gd name="connsiteX0" fmla="*/ 0 w 4422689"/>
              <a:gd name="connsiteY0" fmla="*/ 106566 h 271348"/>
              <a:gd name="connsiteX1" fmla="*/ 310831 w 4422689"/>
              <a:gd name="connsiteY1" fmla="*/ 79925 h 271348"/>
              <a:gd name="connsiteX2" fmla="*/ 692710 w 4422689"/>
              <a:gd name="connsiteY2" fmla="*/ 62164 h 271348"/>
              <a:gd name="connsiteX3" fmla="*/ 1074589 w 4422689"/>
              <a:gd name="connsiteY3" fmla="*/ 79925 h 271348"/>
              <a:gd name="connsiteX4" fmla="*/ 1278850 w 4422689"/>
              <a:gd name="connsiteY4" fmla="*/ 106566 h 271348"/>
              <a:gd name="connsiteX5" fmla="*/ 1376540 w 4422689"/>
              <a:gd name="connsiteY5" fmla="*/ 142089 h 271348"/>
              <a:gd name="connsiteX6" fmla="*/ 1412063 w 4422689"/>
              <a:gd name="connsiteY6" fmla="*/ 168730 h 271348"/>
              <a:gd name="connsiteX7" fmla="*/ 1447587 w 4422689"/>
              <a:gd name="connsiteY7" fmla="*/ 177611 h 271348"/>
              <a:gd name="connsiteX8" fmla="*/ 1563038 w 4422689"/>
              <a:gd name="connsiteY8" fmla="*/ 213133 h 271348"/>
              <a:gd name="connsiteX9" fmla="*/ 1642967 w 4422689"/>
              <a:gd name="connsiteY9" fmla="*/ 230894 h 271348"/>
              <a:gd name="connsiteX10" fmla="*/ 1714014 w 4422689"/>
              <a:gd name="connsiteY10" fmla="*/ 248655 h 271348"/>
              <a:gd name="connsiteX11" fmla="*/ 1864989 w 4422689"/>
              <a:gd name="connsiteY11" fmla="*/ 257536 h 271348"/>
              <a:gd name="connsiteX12" fmla="*/ 2237987 w 4422689"/>
              <a:gd name="connsiteY12" fmla="*/ 257536 h 271348"/>
              <a:gd name="connsiteX13" fmla="*/ 2344558 w 4422689"/>
              <a:gd name="connsiteY13" fmla="*/ 239775 h 271348"/>
              <a:gd name="connsiteX14" fmla="*/ 2566581 w 4422689"/>
              <a:gd name="connsiteY14" fmla="*/ 230894 h 271348"/>
              <a:gd name="connsiteX15" fmla="*/ 2646509 w 4422689"/>
              <a:gd name="connsiteY15" fmla="*/ 213133 h 271348"/>
              <a:gd name="connsiteX16" fmla="*/ 2708675 w 4422689"/>
              <a:gd name="connsiteY16" fmla="*/ 186491 h 271348"/>
              <a:gd name="connsiteX17" fmla="*/ 2833008 w 4422689"/>
              <a:gd name="connsiteY17" fmla="*/ 150969 h 271348"/>
              <a:gd name="connsiteX18" fmla="*/ 2975102 w 4422689"/>
              <a:gd name="connsiteY18" fmla="*/ 142089 h 271348"/>
              <a:gd name="connsiteX19" fmla="*/ 3081673 w 4422689"/>
              <a:gd name="connsiteY19" fmla="*/ 124328 h 271348"/>
              <a:gd name="connsiteX20" fmla="*/ 3143839 w 4422689"/>
              <a:gd name="connsiteY20" fmla="*/ 79925 h 271348"/>
              <a:gd name="connsiteX21" fmla="*/ 3179363 w 4422689"/>
              <a:gd name="connsiteY21" fmla="*/ 71044 h 271348"/>
              <a:gd name="connsiteX22" fmla="*/ 3223767 w 4422689"/>
              <a:gd name="connsiteY22" fmla="*/ 53283 h 271348"/>
              <a:gd name="connsiteX23" fmla="*/ 3259291 w 4422689"/>
              <a:gd name="connsiteY23" fmla="*/ 35522 h 271348"/>
              <a:gd name="connsiteX24" fmla="*/ 3392505 w 4422689"/>
              <a:gd name="connsiteY24" fmla="*/ 8880 h 271348"/>
              <a:gd name="connsiteX25" fmla="*/ 3472433 w 4422689"/>
              <a:gd name="connsiteY25" fmla="*/ 0 h 271348"/>
              <a:gd name="connsiteX26" fmla="*/ 3952001 w 4422689"/>
              <a:gd name="connsiteY26" fmla="*/ 8880 h 271348"/>
              <a:gd name="connsiteX27" fmla="*/ 4005287 w 4422689"/>
              <a:gd name="connsiteY27" fmla="*/ 17761 h 271348"/>
              <a:gd name="connsiteX28" fmla="*/ 4129620 w 4422689"/>
              <a:gd name="connsiteY28" fmla="*/ 44403 h 271348"/>
              <a:gd name="connsiteX29" fmla="*/ 4174024 w 4422689"/>
              <a:gd name="connsiteY29" fmla="*/ 53283 h 271348"/>
              <a:gd name="connsiteX30" fmla="*/ 4280595 w 4422689"/>
              <a:gd name="connsiteY30" fmla="*/ 79925 h 271348"/>
              <a:gd name="connsiteX31" fmla="*/ 4324999 w 4422689"/>
              <a:gd name="connsiteY31" fmla="*/ 97686 h 271348"/>
              <a:gd name="connsiteX32" fmla="*/ 4422689 w 4422689"/>
              <a:gd name="connsiteY32" fmla="*/ 88805 h 27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422689" h="271348">
                <a:moveTo>
                  <a:pt x="0" y="106566"/>
                </a:moveTo>
                <a:cubicBezTo>
                  <a:pt x="150908" y="68841"/>
                  <a:pt x="39228" y="91564"/>
                  <a:pt x="310831" y="79925"/>
                </a:cubicBezTo>
                <a:lnTo>
                  <a:pt x="692710" y="62164"/>
                </a:lnTo>
                <a:cubicBezTo>
                  <a:pt x="820003" y="68084"/>
                  <a:pt x="947522" y="70299"/>
                  <a:pt x="1074589" y="79925"/>
                </a:cubicBezTo>
                <a:cubicBezTo>
                  <a:pt x="1143057" y="85112"/>
                  <a:pt x="1278850" y="106566"/>
                  <a:pt x="1278850" y="106566"/>
                </a:cubicBezTo>
                <a:cubicBezTo>
                  <a:pt x="1320877" y="118574"/>
                  <a:pt x="1341931" y="120459"/>
                  <a:pt x="1376540" y="142089"/>
                </a:cubicBezTo>
                <a:cubicBezTo>
                  <a:pt x="1389091" y="149933"/>
                  <a:pt x="1398824" y="162111"/>
                  <a:pt x="1412063" y="168730"/>
                </a:cubicBezTo>
                <a:cubicBezTo>
                  <a:pt x="1422980" y="174188"/>
                  <a:pt x="1436008" y="173751"/>
                  <a:pt x="1447587" y="177611"/>
                </a:cubicBezTo>
                <a:cubicBezTo>
                  <a:pt x="1526996" y="204080"/>
                  <a:pt x="1457630" y="192054"/>
                  <a:pt x="1563038" y="213133"/>
                </a:cubicBezTo>
                <a:cubicBezTo>
                  <a:pt x="1593566" y="219238"/>
                  <a:pt x="1613698" y="222531"/>
                  <a:pt x="1642967" y="230894"/>
                </a:cubicBezTo>
                <a:cubicBezTo>
                  <a:pt x="1675338" y="240143"/>
                  <a:pt x="1674283" y="245043"/>
                  <a:pt x="1714014" y="248655"/>
                </a:cubicBezTo>
                <a:cubicBezTo>
                  <a:pt x="1764219" y="253219"/>
                  <a:pt x="1814664" y="254576"/>
                  <a:pt x="1864989" y="257536"/>
                </a:cubicBezTo>
                <a:cubicBezTo>
                  <a:pt x="2021416" y="277087"/>
                  <a:pt x="1973511" y="274783"/>
                  <a:pt x="2237987" y="257536"/>
                </a:cubicBezTo>
                <a:cubicBezTo>
                  <a:pt x="2273924" y="255192"/>
                  <a:pt x="2308662" y="242685"/>
                  <a:pt x="2344558" y="239775"/>
                </a:cubicBezTo>
                <a:cubicBezTo>
                  <a:pt x="2418383" y="233789"/>
                  <a:pt x="2492573" y="233854"/>
                  <a:pt x="2566581" y="230894"/>
                </a:cubicBezTo>
                <a:cubicBezTo>
                  <a:pt x="2593224" y="224974"/>
                  <a:pt x="2620459" y="221273"/>
                  <a:pt x="2646509" y="213133"/>
                </a:cubicBezTo>
                <a:cubicBezTo>
                  <a:pt x="2668028" y="206409"/>
                  <a:pt x="2687633" y="194584"/>
                  <a:pt x="2708675" y="186491"/>
                </a:cubicBezTo>
                <a:cubicBezTo>
                  <a:pt x="2737076" y="175568"/>
                  <a:pt x="2806438" y="154290"/>
                  <a:pt x="2833008" y="150969"/>
                </a:cubicBezTo>
                <a:cubicBezTo>
                  <a:pt x="2880099" y="145083"/>
                  <a:pt x="2927737" y="145049"/>
                  <a:pt x="2975102" y="142089"/>
                </a:cubicBezTo>
                <a:cubicBezTo>
                  <a:pt x="2984325" y="140771"/>
                  <a:pt x="3065696" y="130319"/>
                  <a:pt x="3081673" y="124328"/>
                </a:cubicBezTo>
                <a:cubicBezTo>
                  <a:pt x="3093269" y="119980"/>
                  <a:pt x="3137719" y="82985"/>
                  <a:pt x="3143839" y="79925"/>
                </a:cubicBezTo>
                <a:cubicBezTo>
                  <a:pt x="3154756" y="74467"/>
                  <a:pt x="3167784" y="74904"/>
                  <a:pt x="3179363" y="71044"/>
                </a:cubicBezTo>
                <a:cubicBezTo>
                  <a:pt x="3194486" y="66003"/>
                  <a:pt x="3209199" y="59757"/>
                  <a:pt x="3223767" y="53283"/>
                </a:cubicBezTo>
                <a:cubicBezTo>
                  <a:pt x="3235865" y="47906"/>
                  <a:pt x="3246731" y="39708"/>
                  <a:pt x="3259291" y="35522"/>
                </a:cubicBezTo>
                <a:cubicBezTo>
                  <a:pt x="3305471" y="20129"/>
                  <a:pt x="3344910" y="14829"/>
                  <a:pt x="3392505" y="8880"/>
                </a:cubicBezTo>
                <a:cubicBezTo>
                  <a:pt x="3419105" y="5555"/>
                  <a:pt x="3445790" y="2960"/>
                  <a:pt x="3472433" y="0"/>
                </a:cubicBezTo>
                <a:lnTo>
                  <a:pt x="3952001" y="8880"/>
                </a:lnTo>
                <a:cubicBezTo>
                  <a:pt x="3969998" y="9480"/>
                  <a:pt x="3987588" y="14443"/>
                  <a:pt x="4005287" y="17761"/>
                </a:cubicBezTo>
                <a:cubicBezTo>
                  <a:pt x="4198092" y="53911"/>
                  <a:pt x="4027601" y="21733"/>
                  <a:pt x="4129620" y="44403"/>
                </a:cubicBezTo>
                <a:cubicBezTo>
                  <a:pt x="4144355" y="47677"/>
                  <a:pt x="4159461" y="49312"/>
                  <a:pt x="4174024" y="53283"/>
                </a:cubicBezTo>
                <a:cubicBezTo>
                  <a:pt x="4284610" y="83441"/>
                  <a:pt x="4170161" y="61519"/>
                  <a:pt x="4280595" y="79925"/>
                </a:cubicBezTo>
                <a:cubicBezTo>
                  <a:pt x="4295396" y="85845"/>
                  <a:pt x="4309089" y="96692"/>
                  <a:pt x="4324999" y="97686"/>
                </a:cubicBezTo>
                <a:cubicBezTo>
                  <a:pt x="4357633" y="99725"/>
                  <a:pt x="4422689" y="88805"/>
                  <a:pt x="4422689" y="88805"/>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5" name="Freeform 24"/>
          <p:cNvSpPr/>
          <p:nvPr/>
        </p:nvSpPr>
        <p:spPr>
          <a:xfrm>
            <a:off x="3838576" y="3397251"/>
            <a:ext cx="5008563" cy="512763"/>
          </a:xfrm>
          <a:custGeom>
            <a:avLst/>
            <a:gdLst>
              <a:gd name="connsiteX0" fmla="*/ 0 w 5008829"/>
              <a:gd name="connsiteY0" fmla="*/ 346342 h 513067"/>
              <a:gd name="connsiteX1" fmla="*/ 97690 w 5008829"/>
              <a:gd name="connsiteY1" fmla="*/ 328581 h 513067"/>
              <a:gd name="connsiteX2" fmla="*/ 293070 w 5008829"/>
              <a:gd name="connsiteY2" fmla="*/ 310819 h 513067"/>
              <a:gd name="connsiteX3" fmla="*/ 701591 w 5008829"/>
              <a:gd name="connsiteY3" fmla="*/ 319700 h 513067"/>
              <a:gd name="connsiteX4" fmla="*/ 772638 w 5008829"/>
              <a:gd name="connsiteY4" fmla="*/ 337461 h 513067"/>
              <a:gd name="connsiteX5" fmla="*/ 861447 w 5008829"/>
              <a:gd name="connsiteY5" fmla="*/ 372983 h 513067"/>
              <a:gd name="connsiteX6" fmla="*/ 959137 w 5008829"/>
              <a:gd name="connsiteY6" fmla="*/ 417386 h 513067"/>
              <a:gd name="connsiteX7" fmla="*/ 994661 w 5008829"/>
              <a:gd name="connsiteY7" fmla="*/ 461789 h 513067"/>
              <a:gd name="connsiteX8" fmla="*/ 1065708 w 5008829"/>
              <a:gd name="connsiteY8" fmla="*/ 479550 h 513067"/>
              <a:gd name="connsiteX9" fmla="*/ 1305493 w 5008829"/>
              <a:gd name="connsiteY9" fmla="*/ 488430 h 513067"/>
              <a:gd name="connsiteX10" fmla="*/ 1349897 w 5008829"/>
              <a:gd name="connsiteY10" fmla="*/ 470669 h 513067"/>
              <a:gd name="connsiteX11" fmla="*/ 1385421 w 5008829"/>
              <a:gd name="connsiteY11" fmla="*/ 461789 h 513067"/>
              <a:gd name="connsiteX12" fmla="*/ 1527515 w 5008829"/>
              <a:gd name="connsiteY12" fmla="*/ 444028 h 513067"/>
              <a:gd name="connsiteX13" fmla="*/ 1660729 w 5008829"/>
              <a:gd name="connsiteY13" fmla="*/ 426267 h 513067"/>
              <a:gd name="connsiteX14" fmla="*/ 1776180 w 5008829"/>
              <a:gd name="connsiteY14" fmla="*/ 390744 h 513067"/>
              <a:gd name="connsiteX15" fmla="*/ 1891632 w 5008829"/>
              <a:gd name="connsiteY15" fmla="*/ 372983 h 513067"/>
              <a:gd name="connsiteX16" fmla="*/ 2024846 w 5008829"/>
              <a:gd name="connsiteY16" fmla="*/ 346342 h 513067"/>
              <a:gd name="connsiteX17" fmla="*/ 2060369 w 5008829"/>
              <a:gd name="connsiteY17" fmla="*/ 328581 h 513067"/>
              <a:gd name="connsiteX18" fmla="*/ 2087012 w 5008829"/>
              <a:gd name="connsiteY18" fmla="*/ 310819 h 513067"/>
              <a:gd name="connsiteX19" fmla="*/ 2122536 w 5008829"/>
              <a:gd name="connsiteY19" fmla="*/ 301939 h 513067"/>
              <a:gd name="connsiteX20" fmla="*/ 2211345 w 5008829"/>
              <a:gd name="connsiteY20" fmla="*/ 257536 h 513067"/>
              <a:gd name="connsiteX21" fmla="*/ 2246868 w 5008829"/>
              <a:gd name="connsiteY21" fmla="*/ 239775 h 513067"/>
              <a:gd name="connsiteX22" fmla="*/ 2317915 w 5008829"/>
              <a:gd name="connsiteY22" fmla="*/ 213134 h 513067"/>
              <a:gd name="connsiteX23" fmla="*/ 2486653 w 5008829"/>
              <a:gd name="connsiteY23" fmla="*/ 186492 h 513067"/>
              <a:gd name="connsiteX24" fmla="*/ 2539938 w 5008829"/>
              <a:gd name="connsiteY24" fmla="*/ 177611 h 513067"/>
              <a:gd name="connsiteX25" fmla="*/ 2628747 w 5008829"/>
              <a:gd name="connsiteY25" fmla="*/ 168731 h 513067"/>
              <a:gd name="connsiteX26" fmla="*/ 2708675 w 5008829"/>
              <a:gd name="connsiteY26" fmla="*/ 159850 h 513067"/>
              <a:gd name="connsiteX27" fmla="*/ 2983983 w 5008829"/>
              <a:gd name="connsiteY27" fmla="*/ 168731 h 513067"/>
              <a:gd name="connsiteX28" fmla="*/ 3605646 w 5008829"/>
              <a:gd name="connsiteY28" fmla="*/ 150970 h 513067"/>
              <a:gd name="connsiteX29" fmla="*/ 3809907 w 5008829"/>
              <a:gd name="connsiteY29" fmla="*/ 133209 h 513067"/>
              <a:gd name="connsiteX30" fmla="*/ 3898716 w 5008829"/>
              <a:gd name="connsiteY30" fmla="*/ 124328 h 513067"/>
              <a:gd name="connsiteX31" fmla="*/ 4555903 w 5008829"/>
              <a:gd name="connsiteY31" fmla="*/ 115448 h 513067"/>
              <a:gd name="connsiteX32" fmla="*/ 4831211 w 5008829"/>
              <a:gd name="connsiteY32" fmla="*/ 88806 h 513067"/>
              <a:gd name="connsiteX33" fmla="*/ 4884497 w 5008829"/>
              <a:gd name="connsiteY33" fmla="*/ 62164 h 513067"/>
              <a:gd name="connsiteX34" fmla="*/ 4893377 w 5008829"/>
              <a:gd name="connsiteY34" fmla="*/ 35523 h 513067"/>
              <a:gd name="connsiteX35" fmla="*/ 4964425 w 5008829"/>
              <a:gd name="connsiteY35" fmla="*/ 17762 h 513067"/>
              <a:gd name="connsiteX36" fmla="*/ 5008829 w 5008829"/>
              <a:gd name="connsiteY36" fmla="*/ 0 h 51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008829" h="513067">
                <a:moveTo>
                  <a:pt x="0" y="346342"/>
                </a:moveTo>
                <a:cubicBezTo>
                  <a:pt x="32563" y="340422"/>
                  <a:pt x="64833" y="332564"/>
                  <a:pt x="97690" y="328581"/>
                </a:cubicBezTo>
                <a:cubicBezTo>
                  <a:pt x="162610" y="320712"/>
                  <a:pt x="293070" y="310819"/>
                  <a:pt x="293070" y="310819"/>
                </a:cubicBezTo>
                <a:cubicBezTo>
                  <a:pt x="429244" y="313779"/>
                  <a:pt x="565595" y="312145"/>
                  <a:pt x="701591" y="319700"/>
                </a:cubicBezTo>
                <a:cubicBezTo>
                  <a:pt x="725965" y="321054"/>
                  <a:pt x="749479" y="329742"/>
                  <a:pt x="772638" y="337461"/>
                </a:cubicBezTo>
                <a:cubicBezTo>
                  <a:pt x="802885" y="347543"/>
                  <a:pt x="832929" y="358725"/>
                  <a:pt x="861447" y="372983"/>
                </a:cubicBezTo>
                <a:cubicBezTo>
                  <a:pt x="940868" y="412691"/>
                  <a:pt x="907376" y="400132"/>
                  <a:pt x="959137" y="417386"/>
                </a:cubicBezTo>
                <a:cubicBezTo>
                  <a:pt x="970978" y="432187"/>
                  <a:pt x="978288" y="452238"/>
                  <a:pt x="994661" y="461789"/>
                </a:cubicBezTo>
                <a:cubicBezTo>
                  <a:pt x="1015747" y="474089"/>
                  <a:pt x="1065708" y="479550"/>
                  <a:pt x="1065708" y="479550"/>
                </a:cubicBezTo>
                <a:cubicBezTo>
                  <a:pt x="1148823" y="534957"/>
                  <a:pt x="1099641" y="509724"/>
                  <a:pt x="1305493" y="488430"/>
                </a:cubicBezTo>
                <a:cubicBezTo>
                  <a:pt x="1321350" y="486790"/>
                  <a:pt x="1334774" y="475710"/>
                  <a:pt x="1349897" y="470669"/>
                </a:cubicBezTo>
                <a:cubicBezTo>
                  <a:pt x="1361476" y="466809"/>
                  <a:pt x="1373412" y="463972"/>
                  <a:pt x="1385421" y="461789"/>
                </a:cubicBezTo>
                <a:cubicBezTo>
                  <a:pt x="1428300" y="453993"/>
                  <a:pt x="1485466" y="448975"/>
                  <a:pt x="1527515" y="444028"/>
                </a:cubicBezTo>
                <a:cubicBezTo>
                  <a:pt x="1592516" y="436381"/>
                  <a:pt x="1598455" y="435162"/>
                  <a:pt x="1660729" y="426267"/>
                </a:cubicBezTo>
                <a:cubicBezTo>
                  <a:pt x="1705731" y="408266"/>
                  <a:pt x="1723458" y="398855"/>
                  <a:pt x="1776180" y="390744"/>
                </a:cubicBezTo>
                <a:cubicBezTo>
                  <a:pt x="1814664" y="384824"/>
                  <a:pt x="1853383" y="380268"/>
                  <a:pt x="1891632" y="372983"/>
                </a:cubicBezTo>
                <a:cubicBezTo>
                  <a:pt x="2097159" y="333837"/>
                  <a:pt x="1840610" y="372658"/>
                  <a:pt x="2024846" y="346342"/>
                </a:cubicBezTo>
                <a:cubicBezTo>
                  <a:pt x="2036687" y="340422"/>
                  <a:pt x="2048875" y="335149"/>
                  <a:pt x="2060369" y="328581"/>
                </a:cubicBezTo>
                <a:cubicBezTo>
                  <a:pt x="2069636" y="323285"/>
                  <a:pt x="2077201" y="315023"/>
                  <a:pt x="2087012" y="310819"/>
                </a:cubicBezTo>
                <a:cubicBezTo>
                  <a:pt x="2098231" y="306011"/>
                  <a:pt x="2110695" y="304899"/>
                  <a:pt x="2122536" y="301939"/>
                </a:cubicBezTo>
                <a:cubicBezTo>
                  <a:pt x="2199305" y="255878"/>
                  <a:pt x="2133647" y="292067"/>
                  <a:pt x="2211345" y="257536"/>
                </a:cubicBezTo>
                <a:cubicBezTo>
                  <a:pt x="2223443" y="252160"/>
                  <a:pt x="2234770" y="245151"/>
                  <a:pt x="2246868" y="239775"/>
                </a:cubicBezTo>
                <a:cubicBezTo>
                  <a:pt x="2263763" y="232267"/>
                  <a:pt x="2297407" y="218993"/>
                  <a:pt x="2317915" y="213134"/>
                </a:cubicBezTo>
                <a:cubicBezTo>
                  <a:pt x="2379799" y="195454"/>
                  <a:pt x="2404102" y="198285"/>
                  <a:pt x="2486653" y="186492"/>
                </a:cubicBezTo>
                <a:cubicBezTo>
                  <a:pt x="2504479" y="183946"/>
                  <a:pt x="2522070" y="179844"/>
                  <a:pt x="2539938" y="177611"/>
                </a:cubicBezTo>
                <a:cubicBezTo>
                  <a:pt x="2569459" y="173921"/>
                  <a:pt x="2599160" y="171845"/>
                  <a:pt x="2628747" y="168731"/>
                </a:cubicBezTo>
                <a:lnTo>
                  <a:pt x="2708675" y="159850"/>
                </a:lnTo>
                <a:cubicBezTo>
                  <a:pt x="2800444" y="162810"/>
                  <a:pt x="2892166" y="168731"/>
                  <a:pt x="2983983" y="168731"/>
                </a:cubicBezTo>
                <a:cubicBezTo>
                  <a:pt x="3231892" y="168731"/>
                  <a:pt x="3378721" y="160835"/>
                  <a:pt x="3605646" y="150970"/>
                </a:cubicBezTo>
                <a:lnTo>
                  <a:pt x="3809907" y="133209"/>
                </a:lnTo>
                <a:cubicBezTo>
                  <a:pt x="3839535" y="130516"/>
                  <a:pt x="3868974" y="125036"/>
                  <a:pt x="3898716" y="124328"/>
                </a:cubicBezTo>
                <a:cubicBezTo>
                  <a:pt x="4117736" y="119113"/>
                  <a:pt x="4336841" y="118408"/>
                  <a:pt x="4555903" y="115448"/>
                </a:cubicBezTo>
                <a:cubicBezTo>
                  <a:pt x="4693066" y="81157"/>
                  <a:pt x="4602562" y="98746"/>
                  <a:pt x="4831211" y="88806"/>
                </a:cubicBezTo>
                <a:cubicBezTo>
                  <a:pt x="4848761" y="82956"/>
                  <a:pt x="4871977" y="77814"/>
                  <a:pt x="4884497" y="62164"/>
                </a:cubicBezTo>
                <a:cubicBezTo>
                  <a:pt x="4890345" y="54855"/>
                  <a:pt x="4885194" y="40069"/>
                  <a:pt x="4893377" y="35523"/>
                </a:cubicBezTo>
                <a:cubicBezTo>
                  <a:pt x="4914717" y="23668"/>
                  <a:pt x="4940742" y="23682"/>
                  <a:pt x="4964425" y="17762"/>
                </a:cubicBezTo>
                <a:cubicBezTo>
                  <a:pt x="5004009" y="7866"/>
                  <a:pt x="4991318" y="17511"/>
                  <a:pt x="5008829" y="0"/>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6" name="Freeform 25"/>
          <p:cNvSpPr/>
          <p:nvPr/>
        </p:nvSpPr>
        <p:spPr>
          <a:xfrm>
            <a:off x="3865564" y="3876676"/>
            <a:ext cx="4751387" cy="461963"/>
          </a:xfrm>
          <a:custGeom>
            <a:avLst/>
            <a:gdLst>
              <a:gd name="connsiteX0" fmla="*/ 0 w 4751284"/>
              <a:gd name="connsiteY0" fmla="*/ 177611 h 461788"/>
              <a:gd name="connsiteX1" fmla="*/ 53286 w 4751284"/>
              <a:gd name="connsiteY1" fmla="*/ 142089 h 461788"/>
              <a:gd name="connsiteX2" fmla="*/ 88809 w 4751284"/>
              <a:gd name="connsiteY2" fmla="*/ 115447 h 461788"/>
              <a:gd name="connsiteX3" fmla="*/ 417403 w 4751284"/>
              <a:gd name="connsiteY3" fmla="*/ 8880 h 461788"/>
              <a:gd name="connsiteX4" fmla="*/ 523974 w 4751284"/>
              <a:gd name="connsiteY4" fmla="*/ 0 h 461788"/>
              <a:gd name="connsiteX5" fmla="*/ 745996 w 4751284"/>
              <a:gd name="connsiteY5" fmla="*/ 8880 h 461788"/>
              <a:gd name="connsiteX6" fmla="*/ 905853 w 4751284"/>
              <a:gd name="connsiteY6" fmla="*/ 53283 h 461788"/>
              <a:gd name="connsiteX7" fmla="*/ 976900 w 4751284"/>
              <a:gd name="connsiteY7" fmla="*/ 71044 h 461788"/>
              <a:gd name="connsiteX8" fmla="*/ 1047947 w 4751284"/>
              <a:gd name="connsiteY8" fmla="*/ 97686 h 461788"/>
              <a:gd name="connsiteX9" fmla="*/ 1118994 w 4751284"/>
              <a:gd name="connsiteY9" fmla="*/ 106566 h 461788"/>
              <a:gd name="connsiteX10" fmla="*/ 1154518 w 4751284"/>
              <a:gd name="connsiteY10" fmla="*/ 115447 h 461788"/>
              <a:gd name="connsiteX11" fmla="*/ 1225565 w 4751284"/>
              <a:gd name="connsiteY11" fmla="*/ 142089 h 461788"/>
              <a:gd name="connsiteX12" fmla="*/ 1278851 w 4751284"/>
              <a:gd name="connsiteY12" fmla="*/ 150969 h 461788"/>
              <a:gd name="connsiteX13" fmla="*/ 1714015 w 4751284"/>
              <a:gd name="connsiteY13" fmla="*/ 168730 h 461788"/>
              <a:gd name="connsiteX14" fmla="*/ 1900514 w 4751284"/>
              <a:gd name="connsiteY14" fmla="*/ 159850 h 461788"/>
              <a:gd name="connsiteX15" fmla="*/ 1944918 w 4751284"/>
              <a:gd name="connsiteY15" fmla="*/ 133208 h 461788"/>
              <a:gd name="connsiteX16" fmla="*/ 2042608 w 4751284"/>
              <a:gd name="connsiteY16" fmla="*/ 115447 h 461788"/>
              <a:gd name="connsiteX17" fmla="*/ 2193584 w 4751284"/>
              <a:gd name="connsiteY17" fmla="*/ 97686 h 461788"/>
              <a:gd name="connsiteX18" fmla="*/ 2273512 w 4751284"/>
              <a:gd name="connsiteY18" fmla="*/ 88805 h 461788"/>
              <a:gd name="connsiteX19" fmla="*/ 2460011 w 4751284"/>
              <a:gd name="connsiteY19" fmla="*/ 71044 h 461788"/>
              <a:gd name="connsiteX20" fmla="*/ 2566581 w 4751284"/>
              <a:gd name="connsiteY20" fmla="*/ 53283 h 461788"/>
              <a:gd name="connsiteX21" fmla="*/ 2779723 w 4751284"/>
              <a:gd name="connsiteY21" fmla="*/ 62164 h 461788"/>
              <a:gd name="connsiteX22" fmla="*/ 2806366 w 4751284"/>
              <a:gd name="connsiteY22" fmla="*/ 71044 h 461788"/>
              <a:gd name="connsiteX23" fmla="*/ 2859651 w 4751284"/>
              <a:gd name="connsiteY23" fmla="*/ 79925 h 461788"/>
              <a:gd name="connsiteX24" fmla="*/ 2930699 w 4751284"/>
              <a:gd name="connsiteY24" fmla="*/ 97686 h 461788"/>
              <a:gd name="connsiteX25" fmla="*/ 2983984 w 4751284"/>
              <a:gd name="connsiteY25" fmla="*/ 133208 h 461788"/>
              <a:gd name="connsiteX26" fmla="*/ 3019508 w 4751284"/>
              <a:gd name="connsiteY26" fmla="*/ 168730 h 461788"/>
              <a:gd name="connsiteX27" fmla="*/ 3126078 w 4751284"/>
              <a:gd name="connsiteY27" fmla="*/ 204252 h 461788"/>
              <a:gd name="connsiteX28" fmla="*/ 3330339 w 4751284"/>
              <a:gd name="connsiteY28" fmla="*/ 319699 h 461788"/>
              <a:gd name="connsiteX29" fmla="*/ 3383625 w 4751284"/>
              <a:gd name="connsiteY29" fmla="*/ 372983 h 461788"/>
              <a:gd name="connsiteX30" fmla="*/ 3410267 w 4751284"/>
              <a:gd name="connsiteY30" fmla="*/ 408505 h 461788"/>
              <a:gd name="connsiteX31" fmla="*/ 3445791 w 4751284"/>
              <a:gd name="connsiteY31" fmla="*/ 426266 h 461788"/>
              <a:gd name="connsiteX32" fmla="*/ 3472434 w 4751284"/>
              <a:gd name="connsiteY32" fmla="*/ 444027 h 461788"/>
              <a:gd name="connsiteX33" fmla="*/ 3534600 w 4751284"/>
              <a:gd name="connsiteY33" fmla="*/ 461788 h 461788"/>
              <a:gd name="connsiteX34" fmla="*/ 4085216 w 4751284"/>
              <a:gd name="connsiteY34" fmla="*/ 452908 h 461788"/>
              <a:gd name="connsiteX35" fmla="*/ 4147382 w 4751284"/>
              <a:gd name="connsiteY35" fmla="*/ 435146 h 461788"/>
              <a:gd name="connsiteX36" fmla="*/ 4547023 w 4751284"/>
              <a:gd name="connsiteY36" fmla="*/ 417385 h 461788"/>
              <a:gd name="connsiteX37" fmla="*/ 4751284 w 4751284"/>
              <a:gd name="connsiteY37" fmla="*/ 408505 h 46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751284" h="461788">
                <a:moveTo>
                  <a:pt x="0" y="177611"/>
                </a:moveTo>
                <a:cubicBezTo>
                  <a:pt x="17762" y="165770"/>
                  <a:pt x="35798" y="154330"/>
                  <a:pt x="53286" y="142089"/>
                </a:cubicBezTo>
                <a:cubicBezTo>
                  <a:pt x="65412" y="133601"/>
                  <a:pt x="75433" y="121783"/>
                  <a:pt x="88809" y="115447"/>
                </a:cubicBezTo>
                <a:cubicBezTo>
                  <a:pt x="164699" y="79500"/>
                  <a:pt x="345265" y="14891"/>
                  <a:pt x="417403" y="8880"/>
                </a:cubicBezTo>
                <a:lnTo>
                  <a:pt x="523974" y="0"/>
                </a:lnTo>
                <a:cubicBezTo>
                  <a:pt x="597981" y="2960"/>
                  <a:pt x="672359" y="920"/>
                  <a:pt x="745996" y="8880"/>
                </a:cubicBezTo>
                <a:cubicBezTo>
                  <a:pt x="817230" y="16581"/>
                  <a:pt x="845185" y="35950"/>
                  <a:pt x="905853" y="53283"/>
                </a:cubicBezTo>
                <a:cubicBezTo>
                  <a:pt x="929325" y="59989"/>
                  <a:pt x="953600" y="63763"/>
                  <a:pt x="976900" y="71044"/>
                </a:cubicBezTo>
                <a:cubicBezTo>
                  <a:pt x="1001041" y="78588"/>
                  <a:pt x="1023409" y="91552"/>
                  <a:pt x="1047947" y="97686"/>
                </a:cubicBezTo>
                <a:cubicBezTo>
                  <a:pt x="1071101" y="103474"/>
                  <a:pt x="1095312" y="103606"/>
                  <a:pt x="1118994" y="106566"/>
                </a:cubicBezTo>
                <a:cubicBezTo>
                  <a:pt x="1130835" y="109526"/>
                  <a:pt x="1142939" y="111587"/>
                  <a:pt x="1154518" y="115447"/>
                </a:cubicBezTo>
                <a:cubicBezTo>
                  <a:pt x="1168339" y="120054"/>
                  <a:pt x="1206862" y="137933"/>
                  <a:pt x="1225565" y="142089"/>
                </a:cubicBezTo>
                <a:cubicBezTo>
                  <a:pt x="1243143" y="145995"/>
                  <a:pt x="1261089" y="148009"/>
                  <a:pt x="1278851" y="150969"/>
                </a:cubicBezTo>
                <a:cubicBezTo>
                  <a:pt x="1432836" y="202299"/>
                  <a:pt x="1323383" y="168730"/>
                  <a:pt x="1714015" y="168730"/>
                </a:cubicBezTo>
                <a:cubicBezTo>
                  <a:pt x="1776252" y="168730"/>
                  <a:pt x="1838348" y="162810"/>
                  <a:pt x="1900514" y="159850"/>
                </a:cubicBezTo>
                <a:cubicBezTo>
                  <a:pt x="1915315" y="150969"/>
                  <a:pt x="1929145" y="140218"/>
                  <a:pt x="1944918" y="133208"/>
                </a:cubicBezTo>
                <a:cubicBezTo>
                  <a:pt x="1964755" y="124392"/>
                  <a:pt x="2030088" y="117235"/>
                  <a:pt x="2042608" y="115447"/>
                </a:cubicBezTo>
                <a:cubicBezTo>
                  <a:pt x="2110567" y="92794"/>
                  <a:pt x="2051487" y="110042"/>
                  <a:pt x="2193584" y="97686"/>
                </a:cubicBezTo>
                <a:cubicBezTo>
                  <a:pt x="2220290" y="95364"/>
                  <a:pt x="2246869" y="91765"/>
                  <a:pt x="2273512" y="88805"/>
                </a:cubicBezTo>
                <a:cubicBezTo>
                  <a:pt x="2369972" y="64692"/>
                  <a:pt x="2247166" y="93062"/>
                  <a:pt x="2460011" y="71044"/>
                </a:cubicBezTo>
                <a:cubicBezTo>
                  <a:pt x="2495833" y="67338"/>
                  <a:pt x="2566581" y="53283"/>
                  <a:pt x="2566581" y="53283"/>
                </a:cubicBezTo>
                <a:cubicBezTo>
                  <a:pt x="2637628" y="56243"/>
                  <a:pt x="2708808" y="56911"/>
                  <a:pt x="2779723" y="62164"/>
                </a:cubicBezTo>
                <a:cubicBezTo>
                  <a:pt x="2789059" y="62856"/>
                  <a:pt x="2797228" y="69013"/>
                  <a:pt x="2806366" y="71044"/>
                </a:cubicBezTo>
                <a:cubicBezTo>
                  <a:pt x="2823944" y="74950"/>
                  <a:pt x="2842044" y="76152"/>
                  <a:pt x="2859651" y="79925"/>
                </a:cubicBezTo>
                <a:cubicBezTo>
                  <a:pt x="2883521" y="85040"/>
                  <a:pt x="2930699" y="97686"/>
                  <a:pt x="2930699" y="97686"/>
                </a:cubicBezTo>
                <a:cubicBezTo>
                  <a:pt x="2948461" y="109527"/>
                  <a:pt x="2968889" y="118114"/>
                  <a:pt x="2983984" y="133208"/>
                </a:cubicBezTo>
                <a:cubicBezTo>
                  <a:pt x="2995825" y="145049"/>
                  <a:pt x="3004530" y="161241"/>
                  <a:pt x="3019508" y="168730"/>
                </a:cubicBezTo>
                <a:cubicBezTo>
                  <a:pt x="3053000" y="185475"/>
                  <a:pt x="3091804" y="189172"/>
                  <a:pt x="3126078" y="204252"/>
                </a:cubicBezTo>
                <a:cubicBezTo>
                  <a:pt x="3148234" y="214000"/>
                  <a:pt x="3301747" y="298256"/>
                  <a:pt x="3330339" y="319699"/>
                </a:cubicBezTo>
                <a:cubicBezTo>
                  <a:pt x="3350434" y="334770"/>
                  <a:pt x="3366821" y="354313"/>
                  <a:pt x="3383625" y="372983"/>
                </a:cubicBezTo>
                <a:cubicBezTo>
                  <a:pt x="3393526" y="383984"/>
                  <a:pt x="3399029" y="398873"/>
                  <a:pt x="3410267" y="408505"/>
                </a:cubicBezTo>
                <a:cubicBezTo>
                  <a:pt x="3420319" y="417121"/>
                  <a:pt x="3434296" y="419698"/>
                  <a:pt x="3445791" y="426266"/>
                </a:cubicBezTo>
                <a:cubicBezTo>
                  <a:pt x="3455058" y="431561"/>
                  <a:pt x="3462887" y="439254"/>
                  <a:pt x="3472434" y="444027"/>
                </a:cubicBezTo>
                <a:cubicBezTo>
                  <a:pt x="3485180" y="450400"/>
                  <a:pt x="3523211" y="458941"/>
                  <a:pt x="3534600" y="461788"/>
                </a:cubicBezTo>
                <a:lnTo>
                  <a:pt x="4085216" y="452908"/>
                </a:lnTo>
                <a:cubicBezTo>
                  <a:pt x="4156073" y="450761"/>
                  <a:pt x="4089028" y="440981"/>
                  <a:pt x="4147382" y="435146"/>
                </a:cubicBezTo>
                <a:cubicBezTo>
                  <a:pt x="4231401" y="426745"/>
                  <a:pt x="4494364" y="419266"/>
                  <a:pt x="4547023" y="417385"/>
                </a:cubicBezTo>
                <a:cubicBezTo>
                  <a:pt x="4674125" y="404676"/>
                  <a:pt x="4606081" y="408505"/>
                  <a:pt x="4751284" y="408505"/>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7" name="Freeform 26"/>
          <p:cNvSpPr/>
          <p:nvPr/>
        </p:nvSpPr>
        <p:spPr>
          <a:xfrm>
            <a:off x="4043363" y="3876676"/>
            <a:ext cx="4254500" cy="1908175"/>
          </a:xfrm>
          <a:custGeom>
            <a:avLst/>
            <a:gdLst>
              <a:gd name="connsiteX0" fmla="*/ 0 w 4253952"/>
              <a:gd name="connsiteY0" fmla="*/ 0 h 1909317"/>
              <a:gd name="connsiteX1" fmla="*/ 168737 w 4253952"/>
              <a:gd name="connsiteY1" fmla="*/ 44403 h 1909317"/>
              <a:gd name="connsiteX2" fmla="*/ 222022 w 4253952"/>
              <a:gd name="connsiteY2" fmla="*/ 71044 h 1909317"/>
              <a:gd name="connsiteX3" fmla="*/ 328593 w 4253952"/>
              <a:gd name="connsiteY3" fmla="*/ 115447 h 1909317"/>
              <a:gd name="connsiteX4" fmla="*/ 355236 w 4253952"/>
              <a:gd name="connsiteY4" fmla="*/ 124327 h 1909317"/>
              <a:gd name="connsiteX5" fmla="*/ 435164 w 4253952"/>
              <a:gd name="connsiteY5" fmla="*/ 168730 h 1909317"/>
              <a:gd name="connsiteX6" fmla="*/ 461806 w 4253952"/>
              <a:gd name="connsiteY6" fmla="*/ 177611 h 1909317"/>
              <a:gd name="connsiteX7" fmla="*/ 506211 w 4253952"/>
              <a:gd name="connsiteY7" fmla="*/ 204252 h 1909317"/>
              <a:gd name="connsiteX8" fmla="*/ 568377 w 4253952"/>
              <a:gd name="connsiteY8" fmla="*/ 239775 h 1909317"/>
              <a:gd name="connsiteX9" fmla="*/ 595020 w 4253952"/>
              <a:gd name="connsiteY9" fmla="*/ 266416 h 1909317"/>
              <a:gd name="connsiteX10" fmla="*/ 612782 w 4253952"/>
              <a:gd name="connsiteY10" fmla="*/ 301938 h 1909317"/>
              <a:gd name="connsiteX11" fmla="*/ 639425 w 4253952"/>
              <a:gd name="connsiteY11" fmla="*/ 364102 h 1909317"/>
              <a:gd name="connsiteX12" fmla="*/ 666067 w 4253952"/>
              <a:gd name="connsiteY12" fmla="*/ 372983 h 1909317"/>
              <a:gd name="connsiteX13" fmla="*/ 737114 w 4253952"/>
              <a:gd name="connsiteY13" fmla="*/ 390744 h 1909317"/>
              <a:gd name="connsiteX14" fmla="*/ 994661 w 4253952"/>
              <a:gd name="connsiteY14" fmla="*/ 408505 h 1909317"/>
              <a:gd name="connsiteX15" fmla="*/ 1198921 w 4253952"/>
              <a:gd name="connsiteY15" fmla="*/ 444027 h 1909317"/>
              <a:gd name="connsiteX16" fmla="*/ 1332135 w 4253952"/>
              <a:gd name="connsiteY16" fmla="*/ 461788 h 1909317"/>
              <a:gd name="connsiteX17" fmla="*/ 1358778 w 4253952"/>
              <a:gd name="connsiteY17" fmla="*/ 479549 h 1909317"/>
              <a:gd name="connsiteX18" fmla="*/ 1385420 w 4253952"/>
              <a:gd name="connsiteY18" fmla="*/ 541713 h 1909317"/>
              <a:gd name="connsiteX19" fmla="*/ 1412063 w 4253952"/>
              <a:gd name="connsiteY19" fmla="*/ 594996 h 1909317"/>
              <a:gd name="connsiteX20" fmla="*/ 1465349 w 4253952"/>
              <a:gd name="connsiteY20" fmla="*/ 648280 h 1909317"/>
              <a:gd name="connsiteX21" fmla="*/ 1536396 w 4253952"/>
              <a:gd name="connsiteY21" fmla="*/ 728204 h 1909317"/>
              <a:gd name="connsiteX22" fmla="*/ 1607443 w 4253952"/>
              <a:gd name="connsiteY22" fmla="*/ 790368 h 1909317"/>
              <a:gd name="connsiteX23" fmla="*/ 1660728 w 4253952"/>
              <a:gd name="connsiteY23" fmla="*/ 852532 h 1909317"/>
              <a:gd name="connsiteX24" fmla="*/ 1687371 w 4253952"/>
              <a:gd name="connsiteY24" fmla="*/ 870293 h 1909317"/>
              <a:gd name="connsiteX25" fmla="*/ 1714014 w 4253952"/>
              <a:gd name="connsiteY25" fmla="*/ 896935 h 1909317"/>
              <a:gd name="connsiteX26" fmla="*/ 1785061 w 4253952"/>
              <a:gd name="connsiteY26" fmla="*/ 932457 h 1909317"/>
              <a:gd name="connsiteX27" fmla="*/ 1847227 w 4253952"/>
              <a:gd name="connsiteY27" fmla="*/ 959099 h 1909317"/>
              <a:gd name="connsiteX28" fmla="*/ 1918275 w 4253952"/>
              <a:gd name="connsiteY28" fmla="*/ 976860 h 1909317"/>
              <a:gd name="connsiteX29" fmla="*/ 2264630 w 4253952"/>
              <a:gd name="connsiteY29" fmla="*/ 994621 h 1909317"/>
              <a:gd name="connsiteX30" fmla="*/ 2326796 w 4253952"/>
              <a:gd name="connsiteY30" fmla="*/ 1021262 h 1909317"/>
              <a:gd name="connsiteX31" fmla="*/ 2415605 w 4253952"/>
              <a:gd name="connsiteY31" fmla="*/ 1030143 h 1909317"/>
              <a:gd name="connsiteX32" fmla="*/ 2602104 w 4253952"/>
              <a:gd name="connsiteY32" fmla="*/ 1047904 h 1909317"/>
              <a:gd name="connsiteX33" fmla="*/ 2761960 w 4253952"/>
              <a:gd name="connsiteY33" fmla="*/ 1074546 h 1909317"/>
              <a:gd name="connsiteX34" fmla="*/ 2859650 w 4253952"/>
              <a:gd name="connsiteY34" fmla="*/ 1083426 h 1909317"/>
              <a:gd name="connsiteX35" fmla="*/ 2948459 w 4253952"/>
              <a:gd name="connsiteY35" fmla="*/ 1092307 h 1909317"/>
              <a:gd name="connsiteX36" fmla="*/ 3081673 w 4253952"/>
              <a:gd name="connsiteY36" fmla="*/ 1163351 h 1909317"/>
              <a:gd name="connsiteX37" fmla="*/ 3161601 w 4253952"/>
              <a:gd name="connsiteY37" fmla="*/ 1225515 h 1909317"/>
              <a:gd name="connsiteX38" fmla="*/ 3188244 w 4253952"/>
              <a:gd name="connsiteY38" fmla="*/ 1243276 h 1909317"/>
              <a:gd name="connsiteX39" fmla="*/ 3241529 w 4253952"/>
              <a:gd name="connsiteY39" fmla="*/ 1305440 h 1909317"/>
              <a:gd name="connsiteX40" fmla="*/ 3330338 w 4253952"/>
              <a:gd name="connsiteY40" fmla="*/ 1349842 h 1909317"/>
              <a:gd name="connsiteX41" fmla="*/ 3401385 w 4253952"/>
              <a:gd name="connsiteY41" fmla="*/ 1394245 h 1909317"/>
              <a:gd name="connsiteX42" fmla="*/ 3472433 w 4253952"/>
              <a:gd name="connsiteY42" fmla="*/ 1447528 h 1909317"/>
              <a:gd name="connsiteX43" fmla="*/ 3507956 w 4253952"/>
              <a:gd name="connsiteY43" fmla="*/ 1465290 h 1909317"/>
              <a:gd name="connsiteX44" fmla="*/ 3570123 w 4253952"/>
              <a:gd name="connsiteY44" fmla="*/ 1527453 h 1909317"/>
              <a:gd name="connsiteX45" fmla="*/ 3605646 w 4253952"/>
              <a:gd name="connsiteY45" fmla="*/ 1554095 h 1909317"/>
              <a:gd name="connsiteX46" fmla="*/ 3667813 w 4253952"/>
              <a:gd name="connsiteY46" fmla="*/ 1634020 h 1909317"/>
              <a:gd name="connsiteX47" fmla="*/ 3747741 w 4253952"/>
              <a:gd name="connsiteY47" fmla="*/ 1687303 h 1909317"/>
              <a:gd name="connsiteX48" fmla="*/ 3774383 w 4253952"/>
              <a:gd name="connsiteY48" fmla="*/ 1713945 h 1909317"/>
              <a:gd name="connsiteX49" fmla="*/ 3889835 w 4253952"/>
              <a:gd name="connsiteY49" fmla="*/ 1758348 h 1909317"/>
              <a:gd name="connsiteX50" fmla="*/ 3943121 w 4253952"/>
              <a:gd name="connsiteY50" fmla="*/ 1776109 h 1909317"/>
              <a:gd name="connsiteX51" fmla="*/ 4058572 w 4253952"/>
              <a:gd name="connsiteY51" fmla="*/ 1811631 h 1909317"/>
              <a:gd name="connsiteX52" fmla="*/ 4102977 w 4253952"/>
              <a:gd name="connsiteY52" fmla="*/ 1820511 h 1909317"/>
              <a:gd name="connsiteX53" fmla="*/ 4200667 w 4253952"/>
              <a:gd name="connsiteY53" fmla="*/ 1847153 h 1909317"/>
              <a:gd name="connsiteX54" fmla="*/ 4209548 w 4253952"/>
              <a:gd name="connsiteY54" fmla="*/ 1873795 h 1909317"/>
              <a:gd name="connsiteX55" fmla="*/ 4253952 w 4253952"/>
              <a:gd name="connsiteY55" fmla="*/ 1909317 h 1909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253952" h="1909317">
                <a:moveTo>
                  <a:pt x="0" y="0"/>
                </a:moveTo>
                <a:cubicBezTo>
                  <a:pt x="66256" y="9464"/>
                  <a:pt x="101303" y="10688"/>
                  <a:pt x="168737" y="44403"/>
                </a:cubicBezTo>
                <a:cubicBezTo>
                  <a:pt x="186499" y="53283"/>
                  <a:pt x="203875" y="62979"/>
                  <a:pt x="222022" y="71044"/>
                </a:cubicBezTo>
                <a:cubicBezTo>
                  <a:pt x="257189" y="86673"/>
                  <a:pt x="292084" y="103279"/>
                  <a:pt x="328593" y="115447"/>
                </a:cubicBezTo>
                <a:cubicBezTo>
                  <a:pt x="337474" y="118407"/>
                  <a:pt x="346632" y="120639"/>
                  <a:pt x="355236" y="124327"/>
                </a:cubicBezTo>
                <a:cubicBezTo>
                  <a:pt x="415076" y="149972"/>
                  <a:pt x="367831" y="135065"/>
                  <a:pt x="435164" y="168730"/>
                </a:cubicBezTo>
                <a:cubicBezTo>
                  <a:pt x="443537" y="172916"/>
                  <a:pt x="453433" y="173425"/>
                  <a:pt x="461806" y="177611"/>
                </a:cubicBezTo>
                <a:cubicBezTo>
                  <a:pt x="477245" y="185330"/>
                  <a:pt x="491122" y="195870"/>
                  <a:pt x="506211" y="204252"/>
                </a:cubicBezTo>
                <a:cubicBezTo>
                  <a:pt x="532278" y="218733"/>
                  <a:pt x="546041" y="221162"/>
                  <a:pt x="568377" y="239775"/>
                </a:cubicBezTo>
                <a:cubicBezTo>
                  <a:pt x="578025" y="247815"/>
                  <a:pt x="586139" y="257536"/>
                  <a:pt x="595020" y="266416"/>
                </a:cubicBezTo>
                <a:cubicBezTo>
                  <a:pt x="600941" y="278257"/>
                  <a:pt x="607567" y="289770"/>
                  <a:pt x="612782" y="301938"/>
                </a:cubicBezTo>
                <a:cubicBezTo>
                  <a:pt x="620744" y="320515"/>
                  <a:pt x="624697" y="349374"/>
                  <a:pt x="639425" y="364102"/>
                </a:cubicBezTo>
                <a:cubicBezTo>
                  <a:pt x="646044" y="370721"/>
                  <a:pt x="657036" y="370520"/>
                  <a:pt x="666067" y="372983"/>
                </a:cubicBezTo>
                <a:cubicBezTo>
                  <a:pt x="689618" y="379406"/>
                  <a:pt x="712844" y="388120"/>
                  <a:pt x="737114" y="390744"/>
                </a:cubicBezTo>
                <a:cubicBezTo>
                  <a:pt x="822668" y="399993"/>
                  <a:pt x="908812" y="402585"/>
                  <a:pt x="994661" y="408505"/>
                </a:cubicBezTo>
                <a:cubicBezTo>
                  <a:pt x="1062748" y="420346"/>
                  <a:pt x="1130235" y="436395"/>
                  <a:pt x="1198921" y="444027"/>
                </a:cubicBezTo>
                <a:cubicBezTo>
                  <a:pt x="1296746" y="454896"/>
                  <a:pt x="1252408" y="448501"/>
                  <a:pt x="1332135" y="461788"/>
                </a:cubicBezTo>
                <a:cubicBezTo>
                  <a:pt x="1341016" y="467708"/>
                  <a:pt x="1351945" y="471350"/>
                  <a:pt x="1358778" y="479549"/>
                </a:cubicBezTo>
                <a:cubicBezTo>
                  <a:pt x="1377208" y="501664"/>
                  <a:pt x="1374842" y="517912"/>
                  <a:pt x="1385420" y="541713"/>
                </a:cubicBezTo>
                <a:cubicBezTo>
                  <a:pt x="1393485" y="559859"/>
                  <a:pt x="1400148" y="579110"/>
                  <a:pt x="1412063" y="594996"/>
                </a:cubicBezTo>
                <a:cubicBezTo>
                  <a:pt x="1427135" y="615091"/>
                  <a:pt x="1448210" y="629917"/>
                  <a:pt x="1465349" y="648280"/>
                </a:cubicBezTo>
                <a:cubicBezTo>
                  <a:pt x="1489671" y="674338"/>
                  <a:pt x="1511190" y="702999"/>
                  <a:pt x="1536396" y="728204"/>
                </a:cubicBezTo>
                <a:cubicBezTo>
                  <a:pt x="1558648" y="750455"/>
                  <a:pt x="1585192" y="768117"/>
                  <a:pt x="1607443" y="790368"/>
                </a:cubicBezTo>
                <a:cubicBezTo>
                  <a:pt x="1626742" y="809666"/>
                  <a:pt x="1641429" y="833234"/>
                  <a:pt x="1660728" y="852532"/>
                </a:cubicBezTo>
                <a:cubicBezTo>
                  <a:pt x="1668275" y="860079"/>
                  <a:pt x="1679171" y="863460"/>
                  <a:pt x="1687371" y="870293"/>
                </a:cubicBezTo>
                <a:cubicBezTo>
                  <a:pt x="1697020" y="878333"/>
                  <a:pt x="1703418" y="890192"/>
                  <a:pt x="1714014" y="896935"/>
                </a:cubicBezTo>
                <a:cubicBezTo>
                  <a:pt x="1736352" y="911150"/>
                  <a:pt x="1761379" y="920616"/>
                  <a:pt x="1785061" y="932457"/>
                </a:cubicBezTo>
                <a:cubicBezTo>
                  <a:pt x="1814167" y="947009"/>
                  <a:pt x="1818484" y="951260"/>
                  <a:pt x="1847227" y="959099"/>
                </a:cubicBezTo>
                <a:cubicBezTo>
                  <a:pt x="1870778" y="965522"/>
                  <a:pt x="1893896" y="975610"/>
                  <a:pt x="1918275" y="976860"/>
                </a:cubicBezTo>
                <a:lnTo>
                  <a:pt x="2264630" y="994621"/>
                </a:lnTo>
                <a:cubicBezTo>
                  <a:pt x="2285352" y="1003501"/>
                  <a:pt x="2304851" y="1016099"/>
                  <a:pt x="2326796" y="1021262"/>
                </a:cubicBezTo>
                <a:cubicBezTo>
                  <a:pt x="2355756" y="1028076"/>
                  <a:pt x="2386058" y="1026667"/>
                  <a:pt x="2415605" y="1030143"/>
                </a:cubicBezTo>
                <a:cubicBezTo>
                  <a:pt x="2575235" y="1048922"/>
                  <a:pt x="2345081" y="1029545"/>
                  <a:pt x="2602104" y="1047904"/>
                </a:cubicBezTo>
                <a:cubicBezTo>
                  <a:pt x="2665251" y="1060533"/>
                  <a:pt x="2681730" y="1064518"/>
                  <a:pt x="2761960" y="1074546"/>
                </a:cubicBezTo>
                <a:cubicBezTo>
                  <a:pt x="2794405" y="1078601"/>
                  <a:pt x="2827100" y="1080326"/>
                  <a:pt x="2859650" y="1083426"/>
                </a:cubicBezTo>
                <a:lnTo>
                  <a:pt x="2948459" y="1092307"/>
                </a:lnTo>
                <a:cubicBezTo>
                  <a:pt x="2982373" y="1109263"/>
                  <a:pt x="3049231" y="1141048"/>
                  <a:pt x="3081673" y="1163351"/>
                </a:cubicBezTo>
                <a:cubicBezTo>
                  <a:pt x="3109486" y="1182472"/>
                  <a:pt x="3133517" y="1206793"/>
                  <a:pt x="3161601" y="1225515"/>
                </a:cubicBezTo>
                <a:cubicBezTo>
                  <a:pt x="3170482" y="1231435"/>
                  <a:pt x="3180044" y="1236443"/>
                  <a:pt x="3188244" y="1243276"/>
                </a:cubicBezTo>
                <a:cubicBezTo>
                  <a:pt x="3246246" y="1291610"/>
                  <a:pt x="3182727" y="1246641"/>
                  <a:pt x="3241529" y="1305440"/>
                </a:cubicBezTo>
                <a:cubicBezTo>
                  <a:pt x="3273092" y="1337001"/>
                  <a:pt x="3286968" y="1335386"/>
                  <a:pt x="3330338" y="1349842"/>
                </a:cubicBezTo>
                <a:cubicBezTo>
                  <a:pt x="3485479" y="1466193"/>
                  <a:pt x="3255109" y="1296732"/>
                  <a:pt x="3401385" y="1394245"/>
                </a:cubicBezTo>
                <a:cubicBezTo>
                  <a:pt x="3452651" y="1428421"/>
                  <a:pt x="3430848" y="1423765"/>
                  <a:pt x="3472433" y="1447528"/>
                </a:cubicBezTo>
                <a:cubicBezTo>
                  <a:pt x="3483927" y="1454096"/>
                  <a:pt x="3497710" y="1456907"/>
                  <a:pt x="3507956" y="1465290"/>
                </a:cubicBezTo>
                <a:cubicBezTo>
                  <a:pt x="3530637" y="1483847"/>
                  <a:pt x="3546679" y="1509870"/>
                  <a:pt x="3570123" y="1527453"/>
                </a:cubicBezTo>
                <a:cubicBezTo>
                  <a:pt x="3581964" y="1536334"/>
                  <a:pt x="3595644" y="1543184"/>
                  <a:pt x="3605646" y="1554095"/>
                </a:cubicBezTo>
                <a:cubicBezTo>
                  <a:pt x="3628453" y="1578975"/>
                  <a:pt x="3638871" y="1616655"/>
                  <a:pt x="3667813" y="1634020"/>
                </a:cubicBezTo>
                <a:cubicBezTo>
                  <a:pt x="3700930" y="1653890"/>
                  <a:pt x="3718969" y="1662643"/>
                  <a:pt x="3747741" y="1687303"/>
                </a:cubicBezTo>
                <a:cubicBezTo>
                  <a:pt x="3757277" y="1695476"/>
                  <a:pt x="3764163" y="1706645"/>
                  <a:pt x="3774383" y="1713945"/>
                </a:cubicBezTo>
                <a:cubicBezTo>
                  <a:pt x="3800912" y="1732894"/>
                  <a:pt x="3869714" y="1751641"/>
                  <a:pt x="3889835" y="1758348"/>
                </a:cubicBezTo>
                <a:lnTo>
                  <a:pt x="3943121" y="1776109"/>
                </a:lnTo>
                <a:cubicBezTo>
                  <a:pt x="3987002" y="1790735"/>
                  <a:pt x="4012763" y="1800179"/>
                  <a:pt x="4058572" y="1811631"/>
                </a:cubicBezTo>
                <a:cubicBezTo>
                  <a:pt x="4073216" y="1815292"/>
                  <a:pt x="4088269" y="1817117"/>
                  <a:pt x="4102977" y="1820511"/>
                </a:cubicBezTo>
                <a:cubicBezTo>
                  <a:pt x="4168080" y="1835534"/>
                  <a:pt x="4156628" y="1832473"/>
                  <a:pt x="4200667" y="1847153"/>
                </a:cubicBezTo>
                <a:cubicBezTo>
                  <a:pt x="4203627" y="1856034"/>
                  <a:pt x="4204355" y="1866006"/>
                  <a:pt x="4209548" y="1873795"/>
                </a:cubicBezTo>
                <a:cubicBezTo>
                  <a:pt x="4225209" y="1897286"/>
                  <a:pt x="4233212" y="1898947"/>
                  <a:pt x="4253952" y="1909317"/>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8697" name="TextBox 27"/>
          <p:cNvSpPr txBox="1">
            <a:spLocks noChangeArrowheads="1"/>
          </p:cNvSpPr>
          <p:nvPr/>
        </p:nvSpPr>
        <p:spPr bwMode="auto">
          <a:xfrm>
            <a:off x="3619501" y="2509839"/>
            <a:ext cx="493713"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t=0</a:t>
            </a:r>
          </a:p>
        </p:txBody>
      </p:sp>
      <p:sp>
        <p:nvSpPr>
          <p:cNvPr id="28698" name="TextBox 28"/>
          <p:cNvSpPr txBox="1">
            <a:spLocks noChangeArrowheads="1"/>
          </p:cNvSpPr>
          <p:nvPr/>
        </p:nvSpPr>
        <p:spPr bwMode="auto">
          <a:xfrm>
            <a:off x="8070850" y="1687514"/>
            <a:ext cx="776288"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t=t+Δt</a:t>
            </a:r>
          </a:p>
        </p:txBody>
      </p:sp>
      <p:sp>
        <p:nvSpPr>
          <p:cNvPr id="28699" name="TextBox 29"/>
          <p:cNvSpPr txBox="1">
            <a:spLocks noChangeArrowheads="1"/>
          </p:cNvSpPr>
          <p:nvPr/>
        </p:nvSpPr>
        <p:spPr bwMode="auto">
          <a:xfrm>
            <a:off x="5032376" y="1771651"/>
            <a:ext cx="1262063"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2C75B5"/>
                </a:solidFill>
              </a:rPr>
              <a:t>ensemble</a:t>
            </a:r>
          </a:p>
          <a:p>
            <a:pPr eaLnBrk="1" hangingPunct="1"/>
            <a:r>
              <a:rPr lang="en-US" sz="1800">
                <a:solidFill>
                  <a:srgbClr val="2C75B5"/>
                </a:solidFill>
              </a:rPr>
              <a:t>members’</a:t>
            </a:r>
          </a:p>
          <a:p>
            <a:pPr eaLnBrk="1" hangingPunct="1"/>
            <a:r>
              <a:rPr lang="en-US" sz="1800">
                <a:solidFill>
                  <a:srgbClr val="2C75B5"/>
                </a:solidFill>
              </a:rPr>
              <a:t>trajectories</a:t>
            </a:r>
          </a:p>
        </p:txBody>
      </p:sp>
      <p:sp>
        <p:nvSpPr>
          <p:cNvPr id="28700" name="TextBox 30"/>
          <p:cNvSpPr txBox="1">
            <a:spLocks noChangeArrowheads="1"/>
          </p:cNvSpPr>
          <p:nvPr/>
        </p:nvSpPr>
        <p:spPr bwMode="auto">
          <a:xfrm>
            <a:off x="5908676" y="4878389"/>
            <a:ext cx="779463"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FF0000"/>
                </a:solidFill>
              </a:rPr>
              <a:t>reality</a:t>
            </a:r>
          </a:p>
        </p:txBody>
      </p:sp>
      <p:sp>
        <p:nvSpPr>
          <p:cNvPr id="2" name="Right Brace 1"/>
          <p:cNvSpPr/>
          <p:nvPr/>
        </p:nvSpPr>
        <p:spPr>
          <a:xfrm>
            <a:off x="9293469" y="2195513"/>
            <a:ext cx="589085" cy="2143126"/>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p:cNvSpPr txBox="1"/>
          <p:nvPr/>
        </p:nvSpPr>
        <p:spPr>
          <a:xfrm>
            <a:off x="9735557" y="2381617"/>
            <a:ext cx="2098919" cy="1631216"/>
          </a:xfrm>
          <a:prstGeom prst="rect">
            <a:avLst/>
          </a:prstGeom>
          <a:noFill/>
        </p:spPr>
        <p:txBody>
          <a:bodyPr wrap="square" rtlCol="0">
            <a:spAutoFit/>
          </a:bodyPr>
          <a:lstStyle/>
          <a:p>
            <a:pPr marL="342900" indent="-342900">
              <a:buAutoNum type="arabicPeriod"/>
            </a:pPr>
            <a:r>
              <a:rPr lang="en-US" sz="2000" dirty="0">
                <a:solidFill>
                  <a:schemeClr val="accent1">
                    <a:lumMod val="75000"/>
                  </a:schemeClr>
                </a:solidFill>
              </a:rPr>
              <a:t>properly  simulating the growth of initial errors due to chaos.</a:t>
            </a:r>
          </a:p>
        </p:txBody>
      </p:sp>
      <p:sp>
        <p:nvSpPr>
          <p:cNvPr id="32" name="Right Brace 31"/>
          <p:cNvSpPr/>
          <p:nvPr/>
        </p:nvSpPr>
        <p:spPr>
          <a:xfrm>
            <a:off x="8525668" y="4176713"/>
            <a:ext cx="589085" cy="2143126"/>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p:cNvSpPr txBox="1"/>
          <p:nvPr/>
        </p:nvSpPr>
        <p:spPr>
          <a:xfrm>
            <a:off x="9179169" y="4809391"/>
            <a:ext cx="2866293" cy="1631216"/>
          </a:xfrm>
          <a:prstGeom prst="rect">
            <a:avLst/>
          </a:prstGeom>
          <a:noFill/>
        </p:spPr>
        <p:txBody>
          <a:bodyPr wrap="square" rtlCol="0">
            <a:spAutoFit/>
          </a:bodyPr>
          <a:lstStyle/>
          <a:p>
            <a:r>
              <a:rPr lang="en-US" sz="2000" dirty="0">
                <a:solidFill>
                  <a:srgbClr val="FF0000"/>
                </a:solidFill>
              </a:rPr>
              <a:t>2. ameliorating, or simulating the often substantial error due to model imperfections</a:t>
            </a:r>
          </a:p>
          <a:p>
            <a:r>
              <a:rPr lang="en-US" sz="2000" dirty="0">
                <a:solidFill>
                  <a:srgbClr val="FF0000"/>
                </a:solidFill>
              </a:rPr>
              <a:t>or simplifications.</a:t>
            </a:r>
          </a:p>
        </p:txBody>
      </p:sp>
    </p:spTree>
    <p:extLst>
      <p:ext uri="{BB962C8B-B14F-4D97-AF65-F5344CB8AC3E}">
        <p14:creationId xmlns:p14="http://schemas.microsoft.com/office/powerpoint/2010/main" val="31535075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577" y="365125"/>
            <a:ext cx="10818223" cy="1325563"/>
          </a:xfrm>
        </p:spPr>
        <p:txBody>
          <a:bodyPr>
            <a:normAutofit fontScale="90000"/>
          </a:bodyPr>
          <a:lstStyle/>
          <a:p>
            <a:r>
              <a:rPr lang="en-US" b="1" dirty="0"/>
              <a:t>With cycled data assimilation, the second problem, model uncertainty and bias, affects the first </a:t>
            </a:r>
            <a:br>
              <a:rPr lang="en-US" b="1" dirty="0"/>
            </a:br>
            <a:r>
              <a:rPr lang="en-US" b="1" dirty="0"/>
              <a:t>(initial condition uncertainty).</a:t>
            </a:r>
          </a:p>
        </p:txBody>
      </p:sp>
      <p:sp>
        <p:nvSpPr>
          <p:cNvPr id="4" name="Slide Number Placeholder 3"/>
          <p:cNvSpPr>
            <a:spLocks noGrp="1"/>
          </p:cNvSpPr>
          <p:nvPr>
            <p:ph type="sldNum" sz="quarter" idx="12"/>
          </p:nvPr>
        </p:nvSpPr>
        <p:spPr/>
        <p:txBody>
          <a:bodyPr/>
          <a:lstStyle/>
          <a:p>
            <a:fld id="{BF9A244C-328F-1742-9CD5-4DAE7E6CBCB5}" type="slidenum">
              <a:rPr lang="en-US" smtClean="0"/>
              <a:t>13</a:t>
            </a:fld>
            <a:endParaRPr lang="en-US"/>
          </a:p>
        </p:txBody>
      </p:sp>
      <p:sp>
        <p:nvSpPr>
          <p:cNvPr id="6" name="Rectangle 5"/>
          <p:cNvSpPr/>
          <p:nvPr/>
        </p:nvSpPr>
        <p:spPr>
          <a:xfrm>
            <a:off x="3733800" y="3429000"/>
            <a:ext cx="1371600" cy="838200"/>
          </a:xfrm>
          <a:prstGeom prst="rect">
            <a:avLst/>
          </a:prstGeom>
          <a:noFill/>
          <a:ln w="381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Left Bracket 6"/>
          <p:cNvSpPr/>
          <p:nvPr/>
        </p:nvSpPr>
        <p:spPr>
          <a:xfrm>
            <a:off x="2057400" y="3429000"/>
            <a:ext cx="228600" cy="838200"/>
          </a:xfrm>
          <a:prstGeom prst="leftBracket">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8" name="Left Bracket 7"/>
          <p:cNvSpPr/>
          <p:nvPr/>
        </p:nvSpPr>
        <p:spPr>
          <a:xfrm flipH="1">
            <a:off x="3124200" y="3429000"/>
            <a:ext cx="228600" cy="838200"/>
          </a:xfrm>
          <a:prstGeom prst="leftBracket">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9" name="Left Bracket 8"/>
          <p:cNvSpPr/>
          <p:nvPr/>
        </p:nvSpPr>
        <p:spPr>
          <a:xfrm>
            <a:off x="3810000" y="2133600"/>
            <a:ext cx="228600" cy="838200"/>
          </a:xfrm>
          <a:prstGeom prst="leftBracket">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0" name="Left Bracket 9"/>
          <p:cNvSpPr/>
          <p:nvPr/>
        </p:nvSpPr>
        <p:spPr>
          <a:xfrm flipH="1">
            <a:off x="4876800" y="2133600"/>
            <a:ext cx="228600" cy="838200"/>
          </a:xfrm>
          <a:prstGeom prst="leftBracket">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1" name="Left Bracket 10"/>
          <p:cNvSpPr/>
          <p:nvPr/>
        </p:nvSpPr>
        <p:spPr>
          <a:xfrm>
            <a:off x="5486400" y="3429000"/>
            <a:ext cx="228600" cy="838200"/>
          </a:xfrm>
          <a:prstGeom prst="leftBracket">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2" name="Left Bracket 11"/>
          <p:cNvSpPr/>
          <p:nvPr/>
        </p:nvSpPr>
        <p:spPr>
          <a:xfrm flipH="1">
            <a:off x="6629400" y="3429000"/>
            <a:ext cx="228600" cy="838200"/>
          </a:xfrm>
          <a:prstGeom prst="leftBracket">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3" name="Left Bracket 12"/>
          <p:cNvSpPr/>
          <p:nvPr/>
        </p:nvSpPr>
        <p:spPr>
          <a:xfrm>
            <a:off x="8991600" y="3429000"/>
            <a:ext cx="228600" cy="838200"/>
          </a:xfrm>
          <a:prstGeom prst="leftBracket">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4" name="Left Bracket 13"/>
          <p:cNvSpPr/>
          <p:nvPr/>
        </p:nvSpPr>
        <p:spPr>
          <a:xfrm flipH="1">
            <a:off x="10058400" y="3429000"/>
            <a:ext cx="228600" cy="838200"/>
          </a:xfrm>
          <a:prstGeom prst="leftBracket">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5" name="TextBox 14"/>
          <p:cNvSpPr txBox="1"/>
          <p:nvPr/>
        </p:nvSpPr>
        <p:spPr>
          <a:xfrm>
            <a:off x="2057400" y="3443654"/>
            <a:ext cx="1295400" cy="830997"/>
          </a:xfrm>
          <a:prstGeom prst="rect">
            <a:avLst/>
          </a:prstGeom>
          <a:noFill/>
        </p:spPr>
        <p:txBody>
          <a:bodyPr>
            <a:spAutoFit/>
          </a:bodyPr>
          <a:lstStyle/>
          <a:p>
            <a:pPr algn="ctr">
              <a:defRPr/>
            </a:pPr>
            <a:r>
              <a:rPr lang="en-US" sz="1600" dirty="0">
                <a:solidFill>
                  <a:srgbClr val="FF0000"/>
                </a:solidFill>
                <a:latin typeface="+mj-lt"/>
              </a:rPr>
              <a:t>ensemble</a:t>
            </a:r>
          </a:p>
          <a:p>
            <a:pPr algn="ctr">
              <a:defRPr/>
            </a:pPr>
            <a:r>
              <a:rPr lang="en-US" sz="1600" dirty="0">
                <a:latin typeface="+mj-lt"/>
              </a:rPr>
              <a:t>forecast to time t</a:t>
            </a:r>
          </a:p>
        </p:txBody>
      </p:sp>
      <p:sp>
        <p:nvSpPr>
          <p:cNvPr id="16" name="TextBox 15"/>
          <p:cNvSpPr txBox="1"/>
          <p:nvPr/>
        </p:nvSpPr>
        <p:spPr>
          <a:xfrm>
            <a:off x="5486400" y="3505200"/>
            <a:ext cx="1371600" cy="738664"/>
          </a:xfrm>
          <a:prstGeom prst="rect">
            <a:avLst/>
          </a:prstGeom>
          <a:noFill/>
        </p:spPr>
        <p:txBody>
          <a:bodyPr>
            <a:spAutoFit/>
          </a:bodyPr>
          <a:lstStyle/>
          <a:p>
            <a:pPr algn="ctr">
              <a:defRPr/>
            </a:pPr>
            <a:r>
              <a:rPr lang="en-US" sz="1400" dirty="0">
                <a:solidFill>
                  <a:srgbClr val="FF0000"/>
                </a:solidFill>
                <a:latin typeface="+mj-lt"/>
              </a:rPr>
              <a:t>ensemble</a:t>
            </a:r>
            <a:r>
              <a:rPr lang="en-US" sz="1400" dirty="0">
                <a:latin typeface="+mj-lt"/>
              </a:rPr>
              <a:t> of</a:t>
            </a:r>
          </a:p>
          <a:p>
            <a:pPr algn="ctr">
              <a:defRPr/>
            </a:pPr>
            <a:r>
              <a:rPr lang="en-US" sz="1400" dirty="0">
                <a:latin typeface="+mj-lt"/>
              </a:rPr>
              <a:t>state estimates for time t</a:t>
            </a:r>
          </a:p>
        </p:txBody>
      </p:sp>
      <p:sp>
        <p:nvSpPr>
          <p:cNvPr id="17" name="TextBox 16"/>
          <p:cNvSpPr txBox="1"/>
          <p:nvPr/>
        </p:nvSpPr>
        <p:spPr>
          <a:xfrm>
            <a:off x="3810000" y="2297440"/>
            <a:ext cx="1295400" cy="523220"/>
          </a:xfrm>
          <a:prstGeom prst="rect">
            <a:avLst/>
          </a:prstGeom>
          <a:noFill/>
        </p:spPr>
        <p:txBody>
          <a:bodyPr>
            <a:spAutoFit/>
          </a:bodyPr>
          <a:lstStyle/>
          <a:p>
            <a:pPr algn="ctr">
              <a:defRPr/>
            </a:pPr>
            <a:r>
              <a:rPr lang="en-US" sz="1400" dirty="0">
                <a:latin typeface="+mj-lt"/>
              </a:rPr>
              <a:t>observations around time t</a:t>
            </a:r>
          </a:p>
        </p:txBody>
      </p:sp>
      <p:sp>
        <p:nvSpPr>
          <p:cNvPr id="18" name="TextBox 17"/>
          <p:cNvSpPr txBox="1"/>
          <p:nvPr/>
        </p:nvSpPr>
        <p:spPr>
          <a:xfrm>
            <a:off x="3733800" y="3427412"/>
            <a:ext cx="1371600" cy="830997"/>
          </a:xfrm>
          <a:prstGeom prst="rect">
            <a:avLst/>
          </a:prstGeom>
          <a:noFill/>
        </p:spPr>
        <p:txBody>
          <a:bodyPr>
            <a:spAutoFit/>
          </a:bodyPr>
          <a:lstStyle/>
          <a:p>
            <a:pPr algn="ctr">
              <a:defRPr/>
            </a:pPr>
            <a:r>
              <a:rPr lang="en-US" sz="1600" dirty="0">
                <a:solidFill>
                  <a:srgbClr val="FF0000"/>
                </a:solidFill>
                <a:latin typeface="+mj-lt"/>
              </a:rPr>
              <a:t>ensemble</a:t>
            </a:r>
          </a:p>
          <a:p>
            <a:pPr algn="ctr">
              <a:defRPr/>
            </a:pPr>
            <a:r>
              <a:rPr lang="en-US" sz="1600" dirty="0">
                <a:latin typeface="+mj-lt"/>
              </a:rPr>
              <a:t>data assimilation</a:t>
            </a:r>
          </a:p>
        </p:txBody>
      </p:sp>
      <p:sp>
        <p:nvSpPr>
          <p:cNvPr id="19" name="Rectangle 18"/>
          <p:cNvSpPr/>
          <p:nvPr/>
        </p:nvSpPr>
        <p:spPr>
          <a:xfrm>
            <a:off x="7239000" y="3429000"/>
            <a:ext cx="1371600" cy="838200"/>
          </a:xfrm>
          <a:prstGeom prst="rect">
            <a:avLst/>
          </a:prstGeom>
          <a:noFill/>
          <a:ln w="381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0" name="TextBox 19"/>
          <p:cNvSpPr txBox="1"/>
          <p:nvPr/>
        </p:nvSpPr>
        <p:spPr>
          <a:xfrm>
            <a:off x="7239000" y="3429001"/>
            <a:ext cx="1371600" cy="830997"/>
          </a:xfrm>
          <a:prstGeom prst="rect">
            <a:avLst/>
          </a:prstGeom>
          <a:noFill/>
        </p:spPr>
        <p:txBody>
          <a:bodyPr>
            <a:spAutoFit/>
          </a:bodyPr>
          <a:lstStyle/>
          <a:p>
            <a:pPr algn="ctr">
              <a:defRPr/>
            </a:pPr>
            <a:r>
              <a:rPr lang="en-US" sz="1600" dirty="0">
                <a:solidFill>
                  <a:srgbClr val="FF0000"/>
                </a:solidFill>
                <a:latin typeface="+mj-lt"/>
              </a:rPr>
              <a:t>ensemble</a:t>
            </a:r>
            <a:r>
              <a:rPr lang="en-US" sz="1600" dirty="0">
                <a:latin typeface="+mj-lt"/>
              </a:rPr>
              <a:t> of</a:t>
            </a:r>
          </a:p>
          <a:p>
            <a:pPr algn="ctr">
              <a:defRPr/>
            </a:pPr>
            <a:r>
              <a:rPr lang="en-US" sz="1600" dirty="0">
                <a:latin typeface="+mj-lt"/>
              </a:rPr>
              <a:t>weather</a:t>
            </a:r>
          </a:p>
          <a:p>
            <a:pPr algn="ctr">
              <a:defRPr/>
            </a:pPr>
            <a:r>
              <a:rPr lang="en-US" sz="1600" dirty="0">
                <a:latin typeface="+mj-lt"/>
              </a:rPr>
              <a:t>forecasts</a:t>
            </a:r>
          </a:p>
        </p:txBody>
      </p:sp>
      <p:sp>
        <p:nvSpPr>
          <p:cNvPr id="21" name="TextBox 20"/>
          <p:cNvSpPr txBox="1"/>
          <p:nvPr/>
        </p:nvSpPr>
        <p:spPr>
          <a:xfrm>
            <a:off x="8991600" y="3409936"/>
            <a:ext cx="1295400" cy="830997"/>
          </a:xfrm>
          <a:prstGeom prst="rect">
            <a:avLst/>
          </a:prstGeom>
          <a:noFill/>
        </p:spPr>
        <p:txBody>
          <a:bodyPr>
            <a:spAutoFit/>
          </a:bodyPr>
          <a:lstStyle/>
          <a:p>
            <a:pPr algn="ctr">
              <a:defRPr/>
            </a:pPr>
            <a:r>
              <a:rPr lang="en-US" sz="1600" dirty="0">
                <a:solidFill>
                  <a:srgbClr val="FF0000"/>
                </a:solidFill>
                <a:latin typeface="+mj-lt"/>
              </a:rPr>
              <a:t>ensemble </a:t>
            </a:r>
            <a:r>
              <a:rPr lang="en-US" sz="1600" dirty="0">
                <a:latin typeface="+mj-lt"/>
              </a:rPr>
              <a:t>forecast to</a:t>
            </a:r>
          </a:p>
          <a:p>
            <a:pPr algn="ctr">
              <a:defRPr/>
            </a:pPr>
            <a:r>
              <a:rPr lang="en-US" sz="1600" dirty="0">
                <a:latin typeface="+mj-lt"/>
              </a:rPr>
              <a:t>time </a:t>
            </a:r>
            <a:r>
              <a:rPr lang="en-US" sz="1600" dirty="0" err="1">
                <a:latin typeface="+mj-lt"/>
              </a:rPr>
              <a:t>t+Δt</a:t>
            </a:r>
            <a:endParaRPr lang="en-US" sz="1600" dirty="0">
              <a:latin typeface="+mj-lt"/>
            </a:endParaRPr>
          </a:p>
        </p:txBody>
      </p:sp>
      <p:cxnSp>
        <p:nvCxnSpPr>
          <p:cNvPr id="22" name="Straight Arrow Connector 21"/>
          <p:cNvCxnSpPr/>
          <p:nvPr/>
        </p:nvCxnSpPr>
        <p:spPr>
          <a:xfrm>
            <a:off x="3352800" y="3810000"/>
            <a:ext cx="381000"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5105400" y="3810000"/>
            <a:ext cx="381000"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6858000" y="3810000"/>
            <a:ext cx="381000"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8610600" y="3810000"/>
            <a:ext cx="381000"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10287000" y="3810000"/>
            <a:ext cx="381000"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1676400" y="3810000"/>
            <a:ext cx="381000"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endCxn id="11" idx="0"/>
          </p:cNvCxnSpPr>
          <p:nvPr/>
        </p:nvCxnSpPr>
        <p:spPr>
          <a:xfrm rot="5400000">
            <a:off x="4191001" y="3200401"/>
            <a:ext cx="457200" cy="3175"/>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9" name="Left Bracket 28"/>
          <p:cNvSpPr/>
          <p:nvPr/>
        </p:nvSpPr>
        <p:spPr>
          <a:xfrm>
            <a:off x="7301753" y="4803775"/>
            <a:ext cx="242047" cy="838200"/>
          </a:xfrm>
          <a:prstGeom prst="leftBracket">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30" name="Left Bracket 29"/>
          <p:cNvSpPr/>
          <p:nvPr/>
        </p:nvSpPr>
        <p:spPr>
          <a:xfrm flipH="1">
            <a:off x="8368553" y="4803775"/>
            <a:ext cx="242047" cy="838200"/>
          </a:xfrm>
          <a:prstGeom prst="leftBracket">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31" name="TextBox 30"/>
          <p:cNvSpPr txBox="1"/>
          <p:nvPr/>
        </p:nvSpPr>
        <p:spPr>
          <a:xfrm>
            <a:off x="7239000" y="4745821"/>
            <a:ext cx="1371600" cy="954107"/>
          </a:xfrm>
          <a:prstGeom prst="rect">
            <a:avLst/>
          </a:prstGeom>
          <a:noFill/>
        </p:spPr>
        <p:txBody>
          <a:bodyPr wrap="square">
            <a:spAutoFit/>
          </a:bodyPr>
          <a:lstStyle/>
          <a:p>
            <a:pPr algn="ctr">
              <a:defRPr/>
            </a:pPr>
            <a:r>
              <a:rPr lang="en-US" sz="1400" dirty="0">
                <a:solidFill>
                  <a:srgbClr val="FF0000"/>
                </a:solidFill>
                <a:latin typeface="+mj-lt"/>
              </a:rPr>
              <a:t>ensemble </a:t>
            </a:r>
            <a:r>
              <a:rPr lang="en-US" sz="1400" dirty="0">
                <a:latin typeface="+mj-lt"/>
              </a:rPr>
              <a:t>forecast to many days </a:t>
            </a:r>
          </a:p>
          <a:p>
            <a:pPr algn="ctr">
              <a:defRPr/>
            </a:pPr>
            <a:r>
              <a:rPr lang="en-US" sz="1400" dirty="0">
                <a:latin typeface="+mj-lt"/>
              </a:rPr>
              <a:t>or weeks</a:t>
            </a:r>
          </a:p>
        </p:txBody>
      </p:sp>
      <p:sp>
        <p:nvSpPr>
          <p:cNvPr id="32" name="Oval 31"/>
          <p:cNvSpPr/>
          <p:nvPr/>
        </p:nvSpPr>
        <p:spPr>
          <a:xfrm>
            <a:off x="10668000" y="3648808"/>
            <a:ext cx="322385" cy="32531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10688699" y="3612634"/>
            <a:ext cx="301686" cy="369332"/>
          </a:xfrm>
          <a:prstGeom prst="rect">
            <a:avLst/>
          </a:prstGeom>
          <a:noFill/>
        </p:spPr>
        <p:txBody>
          <a:bodyPr wrap="none" rtlCol="0">
            <a:spAutoFit/>
          </a:bodyPr>
          <a:lstStyle/>
          <a:p>
            <a:r>
              <a:rPr lang="en-US" dirty="0"/>
              <a:t>1</a:t>
            </a:r>
          </a:p>
        </p:txBody>
      </p:sp>
      <p:sp>
        <p:nvSpPr>
          <p:cNvPr id="37" name="Oval 36"/>
          <p:cNvSpPr/>
          <p:nvPr/>
        </p:nvSpPr>
        <p:spPr>
          <a:xfrm>
            <a:off x="1354015" y="3640965"/>
            <a:ext cx="322385" cy="32531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1374714" y="3604791"/>
            <a:ext cx="301686" cy="369332"/>
          </a:xfrm>
          <a:prstGeom prst="rect">
            <a:avLst/>
          </a:prstGeom>
          <a:noFill/>
        </p:spPr>
        <p:txBody>
          <a:bodyPr wrap="none" rtlCol="0">
            <a:spAutoFit/>
          </a:bodyPr>
          <a:lstStyle/>
          <a:p>
            <a:r>
              <a:rPr lang="en-US" dirty="0"/>
              <a:t>1</a:t>
            </a:r>
          </a:p>
        </p:txBody>
      </p:sp>
      <p:cxnSp>
        <p:nvCxnSpPr>
          <p:cNvPr id="39" name="Straight Arrow Connector 38"/>
          <p:cNvCxnSpPr>
            <a:stCxn id="19" idx="2"/>
            <a:endCxn id="31" idx="0"/>
          </p:cNvCxnSpPr>
          <p:nvPr/>
        </p:nvCxnSpPr>
        <p:spPr>
          <a:xfrm>
            <a:off x="7924800" y="4267200"/>
            <a:ext cx="0" cy="47862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7270376" y="6087538"/>
            <a:ext cx="1308847" cy="70753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285072" y="6178549"/>
            <a:ext cx="1279453" cy="523220"/>
          </a:xfrm>
          <a:prstGeom prst="rect">
            <a:avLst/>
          </a:prstGeom>
          <a:noFill/>
        </p:spPr>
        <p:txBody>
          <a:bodyPr wrap="none" rtlCol="0">
            <a:spAutoFit/>
          </a:bodyPr>
          <a:lstStyle/>
          <a:p>
            <a:pPr algn="ctr"/>
            <a:r>
              <a:rPr lang="en-US" sz="1400" dirty="0"/>
              <a:t>statistical</a:t>
            </a:r>
          </a:p>
          <a:p>
            <a:pPr algn="ctr"/>
            <a:r>
              <a:rPr lang="en-US" sz="1400" dirty="0" err="1"/>
              <a:t>postprocessing</a:t>
            </a:r>
            <a:endParaRPr lang="en-US" sz="1400" dirty="0"/>
          </a:p>
        </p:txBody>
      </p:sp>
      <p:cxnSp>
        <p:nvCxnSpPr>
          <p:cNvPr id="40" name="Straight Arrow Connector 39"/>
          <p:cNvCxnSpPr>
            <a:stCxn id="31" idx="2"/>
            <a:endCxn id="3" idx="0"/>
          </p:cNvCxnSpPr>
          <p:nvPr/>
        </p:nvCxnSpPr>
        <p:spPr>
          <a:xfrm>
            <a:off x="7924800" y="5699928"/>
            <a:ext cx="0" cy="38761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pic>
        <p:nvPicPr>
          <p:cNvPr id="8196" name="Picture 4" descr="Cartoon Trash Can">
            <a:extLst>
              <a:ext uri="{FF2B5EF4-FFF2-40B4-BE49-F238E27FC236}">
                <a16:creationId xmlns:a16="http://schemas.microsoft.com/office/drawing/2014/main" id="{AEF52451-2DEE-8047-BB9E-3898607C8A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35787" y="2233435"/>
            <a:ext cx="874919" cy="1193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11289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577" y="365125"/>
            <a:ext cx="10818223" cy="1325563"/>
          </a:xfrm>
        </p:spPr>
        <p:txBody>
          <a:bodyPr>
            <a:normAutofit fontScale="90000"/>
          </a:bodyPr>
          <a:lstStyle/>
          <a:p>
            <a:r>
              <a:rPr lang="en-US" b="1" dirty="0"/>
              <a:t>With cycled data assimilation, the second problem, model uncertainty and bias, affects the first </a:t>
            </a:r>
            <a:br>
              <a:rPr lang="en-US" b="1" dirty="0"/>
            </a:br>
            <a:r>
              <a:rPr lang="en-US" b="1" dirty="0"/>
              <a:t>(initial condition uncertainty).</a:t>
            </a:r>
          </a:p>
        </p:txBody>
      </p:sp>
      <p:sp>
        <p:nvSpPr>
          <p:cNvPr id="4" name="Slide Number Placeholder 3"/>
          <p:cNvSpPr>
            <a:spLocks noGrp="1"/>
          </p:cNvSpPr>
          <p:nvPr>
            <p:ph type="sldNum" sz="quarter" idx="12"/>
          </p:nvPr>
        </p:nvSpPr>
        <p:spPr/>
        <p:txBody>
          <a:bodyPr/>
          <a:lstStyle/>
          <a:p>
            <a:fld id="{BF9A244C-328F-1742-9CD5-4DAE7E6CBCB5}" type="slidenum">
              <a:rPr lang="en-US" smtClean="0"/>
              <a:t>14</a:t>
            </a:fld>
            <a:endParaRPr lang="en-US"/>
          </a:p>
        </p:txBody>
      </p:sp>
      <p:sp>
        <p:nvSpPr>
          <p:cNvPr id="6" name="Rectangle 5"/>
          <p:cNvSpPr/>
          <p:nvPr/>
        </p:nvSpPr>
        <p:spPr>
          <a:xfrm>
            <a:off x="3733800" y="3429000"/>
            <a:ext cx="1371600" cy="838200"/>
          </a:xfrm>
          <a:prstGeom prst="rect">
            <a:avLst/>
          </a:prstGeom>
          <a:noFill/>
          <a:ln w="381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Left Bracket 6"/>
          <p:cNvSpPr/>
          <p:nvPr/>
        </p:nvSpPr>
        <p:spPr>
          <a:xfrm>
            <a:off x="2057400" y="3429000"/>
            <a:ext cx="228600" cy="838200"/>
          </a:xfrm>
          <a:prstGeom prst="leftBracket">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8" name="Left Bracket 7"/>
          <p:cNvSpPr/>
          <p:nvPr/>
        </p:nvSpPr>
        <p:spPr>
          <a:xfrm flipH="1">
            <a:off x="3124200" y="3429000"/>
            <a:ext cx="228600" cy="838200"/>
          </a:xfrm>
          <a:prstGeom prst="leftBracket">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9" name="Left Bracket 8"/>
          <p:cNvSpPr/>
          <p:nvPr/>
        </p:nvSpPr>
        <p:spPr>
          <a:xfrm>
            <a:off x="3810000" y="2133600"/>
            <a:ext cx="228600" cy="838200"/>
          </a:xfrm>
          <a:prstGeom prst="leftBracket">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0" name="Left Bracket 9"/>
          <p:cNvSpPr/>
          <p:nvPr/>
        </p:nvSpPr>
        <p:spPr>
          <a:xfrm flipH="1">
            <a:off x="4876800" y="2133600"/>
            <a:ext cx="228600" cy="838200"/>
          </a:xfrm>
          <a:prstGeom prst="leftBracket">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1" name="Left Bracket 10"/>
          <p:cNvSpPr/>
          <p:nvPr/>
        </p:nvSpPr>
        <p:spPr>
          <a:xfrm>
            <a:off x="5486400" y="3429000"/>
            <a:ext cx="228600" cy="838200"/>
          </a:xfrm>
          <a:prstGeom prst="leftBracket">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2" name="Left Bracket 11"/>
          <p:cNvSpPr/>
          <p:nvPr/>
        </p:nvSpPr>
        <p:spPr>
          <a:xfrm flipH="1">
            <a:off x="6629400" y="3429000"/>
            <a:ext cx="228600" cy="838200"/>
          </a:xfrm>
          <a:prstGeom prst="leftBracket">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3" name="Left Bracket 12"/>
          <p:cNvSpPr/>
          <p:nvPr/>
        </p:nvSpPr>
        <p:spPr>
          <a:xfrm>
            <a:off x="8991600" y="3429000"/>
            <a:ext cx="228600" cy="838200"/>
          </a:xfrm>
          <a:prstGeom prst="leftBracket">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4" name="Left Bracket 13"/>
          <p:cNvSpPr/>
          <p:nvPr/>
        </p:nvSpPr>
        <p:spPr>
          <a:xfrm flipH="1">
            <a:off x="10058400" y="3429000"/>
            <a:ext cx="228600" cy="838200"/>
          </a:xfrm>
          <a:prstGeom prst="leftBracket">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5" name="TextBox 14"/>
          <p:cNvSpPr txBox="1"/>
          <p:nvPr/>
        </p:nvSpPr>
        <p:spPr>
          <a:xfrm>
            <a:off x="2057400" y="3443654"/>
            <a:ext cx="1295400" cy="830997"/>
          </a:xfrm>
          <a:prstGeom prst="rect">
            <a:avLst/>
          </a:prstGeom>
          <a:noFill/>
        </p:spPr>
        <p:txBody>
          <a:bodyPr>
            <a:spAutoFit/>
          </a:bodyPr>
          <a:lstStyle/>
          <a:p>
            <a:pPr algn="ctr">
              <a:defRPr/>
            </a:pPr>
            <a:r>
              <a:rPr lang="en-US" sz="1600" dirty="0">
                <a:solidFill>
                  <a:srgbClr val="FF0000"/>
                </a:solidFill>
                <a:latin typeface="+mj-lt"/>
              </a:rPr>
              <a:t>ensemble</a:t>
            </a:r>
          </a:p>
          <a:p>
            <a:pPr algn="ctr">
              <a:defRPr/>
            </a:pPr>
            <a:r>
              <a:rPr lang="en-US" sz="1600" dirty="0">
                <a:latin typeface="+mj-lt"/>
              </a:rPr>
              <a:t>forecast to time t</a:t>
            </a:r>
          </a:p>
        </p:txBody>
      </p:sp>
      <p:sp>
        <p:nvSpPr>
          <p:cNvPr id="16" name="TextBox 15"/>
          <p:cNvSpPr txBox="1"/>
          <p:nvPr/>
        </p:nvSpPr>
        <p:spPr>
          <a:xfrm>
            <a:off x="5486400" y="3505200"/>
            <a:ext cx="1371600" cy="738664"/>
          </a:xfrm>
          <a:prstGeom prst="rect">
            <a:avLst/>
          </a:prstGeom>
          <a:noFill/>
        </p:spPr>
        <p:txBody>
          <a:bodyPr>
            <a:spAutoFit/>
          </a:bodyPr>
          <a:lstStyle/>
          <a:p>
            <a:pPr algn="ctr">
              <a:defRPr/>
            </a:pPr>
            <a:r>
              <a:rPr lang="en-US" sz="1400" dirty="0">
                <a:solidFill>
                  <a:srgbClr val="FF0000"/>
                </a:solidFill>
                <a:latin typeface="+mj-lt"/>
              </a:rPr>
              <a:t>ensemble</a:t>
            </a:r>
            <a:r>
              <a:rPr lang="en-US" sz="1400" dirty="0">
                <a:latin typeface="+mj-lt"/>
              </a:rPr>
              <a:t> of</a:t>
            </a:r>
          </a:p>
          <a:p>
            <a:pPr algn="ctr">
              <a:defRPr/>
            </a:pPr>
            <a:r>
              <a:rPr lang="en-US" sz="1400" dirty="0">
                <a:latin typeface="+mj-lt"/>
              </a:rPr>
              <a:t>state estimates for time t</a:t>
            </a:r>
          </a:p>
        </p:txBody>
      </p:sp>
      <p:sp>
        <p:nvSpPr>
          <p:cNvPr id="17" name="TextBox 16"/>
          <p:cNvSpPr txBox="1"/>
          <p:nvPr/>
        </p:nvSpPr>
        <p:spPr>
          <a:xfrm>
            <a:off x="3810000" y="2297440"/>
            <a:ext cx="1295400" cy="523220"/>
          </a:xfrm>
          <a:prstGeom prst="rect">
            <a:avLst/>
          </a:prstGeom>
          <a:noFill/>
        </p:spPr>
        <p:txBody>
          <a:bodyPr>
            <a:spAutoFit/>
          </a:bodyPr>
          <a:lstStyle/>
          <a:p>
            <a:pPr algn="ctr">
              <a:defRPr/>
            </a:pPr>
            <a:r>
              <a:rPr lang="en-US" sz="1400" dirty="0">
                <a:latin typeface="+mj-lt"/>
              </a:rPr>
              <a:t>observations around time t</a:t>
            </a:r>
          </a:p>
        </p:txBody>
      </p:sp>
      <p:sp>
        <p:nvSpPr>
          <p:cNvPr id="18" name="TextBox 17"/>
          <p:cNvSpPr txBox="1"/>
          <p:nvPr/>
        </p:nvSpPr>
        <p:spPr>
          <a:xfrm>
            <a:off x="3733800" y="3427412"/>
            <a:ext cx="1371600" cy="830997"/>
          </a:xfrm>
          <a:prstGeom prst="rect">
            <a:avLst/>
          </a:prstGeom>
          <a:noFill/>
        </p:spPr>
        <p:txBody>
          <a:bodyPr>
            <a:spAutoFit/>
          </a:bodyPr>
          <a:lstStyle/>
          <a:p>
            <a:pPr algn="ctr">
              <a:defRPr/>
            </a:pPr>
            <a:r>
              <a:rPr lang="en-US" sz="1600" dirty="0">
                <a:solidFill>
                  <a:srgbClr val="FF0000"/>
                </a:solidFill>
                <a:latin typeface="+mj-lt"/>
              </a:rPr>
              <a:t>ensemble</a:t>
            </a:r>
          </a:p>
          <a:p>
            <a:pPr algn="ctr">
              <a:defRPr/>
            </a:pPr>
            <a:r>
              <a:rPr lang="en-US" sz="1600" dirty="0">
                <a:latin typeface="+mj-lt"/>
              </a:rPr>
              <a:t>data assimilation</a:t>
            </a:r>
          </a:p>
        </p:txBody>
      </p:sp>
      <p:sp>
        <p:nvSpPr>
          <p:cNvPr id="19" name="Rectangle 18"/>
          <p:cNvSpPr/>
          <p:nvPr/>
        </p:nvSpPr>
        <p:spPr>
          <a:xfrm>
            <a:off x="7239000" y="3429000"/>
            <a:ext cx="1371600" cy="838200"/>
          </a:xfrm>
          <a:prstGeom prst="rect">
            <a:avLst/>
          </a:prstGeom>
          <a:noFill/>
          <a:ln w="381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0" name="TextBox 19"/>
          <p:cNvSpPr txBox="1"/>
          <p:nvPr/>
        </p:nvSpPr>
        <p:spPr>
          <a:xfrm>
            <a:off x="7239000" y="3429001"/>
            <a:ext cx="1371600" cy="830997"/>
          </a:xfrm>
          <a:prstGeom prst="rect">
            <a:avLst/>
          </a:prstGeom>
          <a:noFill/>
        </p:spPr>
        <p:txBody>
          <a:bodyPr>
            <a:spAutoFit/>
          </a:bodyPr>
          <a:lstStyle/>
          <a:p>
            <a:pPr algn="ctr">
              <a:defRPr/>
            </a:pPr>
            <a:r>
              <a:rPr lang="en-US" sz="1600" dirty="0">
                <a:solidFill>
                  <a:srgbClr val="FF0000"/>
                </a:solidFill>
                <a:latin typeface="+mj-lt"/>
              </a:rPr>
              <a:t>ensemble</a:t>
            </a:r>
            <a:r>
              <a:rPr lang="en-US" sz="1600" dirty="0">
                <a:latin typeface="+mj-lt"/>
              </a:rPr>
              <a:t> of</a:t>
            </a:r>
          </a:p>
          <a:p>
            <a:pPr algn="ctr">
              <a:defRPr/>
            </a:pPr>
            <a:r>
              <a:rPr lang="en-US" sz="1600" dirty="0">
                <a:latin typeface="+mj-lt"/>
              </a:rPr>
              <a:t>weather</a:t>
            </a:r>
          </a:p>
          <a:p>
            <a:pPr algn="ctr">
              <a:defRPr/>
            </a:pPr>
            <a:r>
              <a:rPr lang="en-US" sz="1600" dirty="0">
                <a:latin typeface="+mj-lt"/>
              </a:rPr>
              <a:t>forecasts</a:t>
            </a:r>
          </a:p>
        </p:txBody>
      </p:sp>
      <p:sp>
        <p:nvSpPr>
          <p:cNvPr id="21" name="TextBox 20"/>
          <p:cNvSpPr txBox="1"/>
          <p:nvPr/>
        </p:nvSpPr>
        <p:spPr>
          <a:xfrm>
            <a:off x="8991600" y="3409936"/>
            <a:ext cx="1295400" cy="830997"/>
          </a:xfrm>
          <a:prstGeom prst="rect">
            <a:avLst/>
          </a:prstGeom>
          <a:noFill/>
        </p:spPr>
        <p:txBody>
          <a:bodyPr>
            <a:spAutoFit/>
          </a:bodyPr>
          <a:lstStyle/>
          <a:p>
            <a:pPr algn="ctr">
              <a:defRPr/>
            </a:pPr>
            <a:r>
              <a:rPr lang="en-US" sz="1600" dirty="0">
                <a:solidFill>
                  <a:srgbClr val="FF0000"/>
                </a:solidFill>
                <a:latin typeface="+mj-lt"/>
              </a:rPr>
              <a:t>ensemble </a:t>
            </a:r>
            <a:r>
              <a:rPr lang="en-US" sz="1600" dirty="0">
                <a:latin typeface="+mj-lt"/>
              </a:rPr>
              <a:t>forecast to</a:t>
            </a:r>
          </a:p>
          <a:p>
            <a:pPr algn="ctr">
              <a:defRPr/>
            </a:pPr>
            <a:r>
              <a:rPr lang="en-US" sz="1600" dirty="0">
                <a:latin typeface="+mj-lt"/>
              </a:rPr>
              <a:t>time </a:t>
            </a:r>
            <a:r>
              <a:rPr lang="en-US" sz="1600" dirty="0" err="1">
                <a:latin typeface="+mj-lt"/>
              </a:rPr>
              <a:t>t+Δt</a:t>
            </a:r>
            <a:endParaRPr lang="en-US" sz="1600" dirty="0">
              <a:latin typeface="+mj-lt"/>
            </a:endParaRPr>
          </a:p>
        </p:txBody>
      </p:sp>
      <p:cxnSp>
        <p:nvCxnSpPr>
          <p:cNvPr id="22" name="Straight Arrow Connector 21"/>
          <p:cNvCxnSpPr/>
          <p:nvPr/>
        </p:nvCxnSpPr>
        <p:spPr>
          <a:xfrm>
            <a:off x="3352800" y="3810000"/>
            <a:ext cx="381000"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5105400" y="3810000"/>
            <a:ext cx="381000"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6858000" y="3810000"/>
            <a:ext cx="381000"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8610600" y="3810000"/>
            <a:ext cx="381000"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10287000" y="3810000"/>
            <a:ext cx="381000"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1676400" y="3810000"/>
            <a:ext cx="381000"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endCxn id="11" idx="0"/>
          </p:cNvCxnSpPr>
          <p:nvPr/>
        </p:nvCxnSpPr>
        <p:spPr>
          <a:xfrm rot="5400000">
            <a:off x="4191001" y="3200401"/>
            <a:ext cx="457200" cy="3175"/>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9" name="Left Bracket 28"/>
          <p:cNvSpPr/>
          <p:nvPr/>
        </p:nvSpPr>
        <p:spPr>
          <a:xfrm>
            <a:off x="7301753" y="4803775"/>
            <a:ext cx="242047" cy="838200"/>
          </a:xfrm>
          <a:prstGeom prst="leftBracket">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30" name="Left Bracket 29"/>
          <p:cNvSpPr/>
          <p:nvPr/>
        </p:nvSpPr>
        <p:spPr>
          <a:xfrm flipH="1">
            <a:off x="8368553" y="4803775"/>
            <a:ext cx="242047" cy="838200"/>
          </a:xfrm>
          <a:prstGeom prst="leftBracket">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31" name="TextBox 30"/>
          <p:cNvSpPr txBox="1"/>
          <p:nvPr/>
        </p:nvSpPr>
        <p:spPr>
          <a:xfrm>
            <a:off x="7239000" y="4745821"/>
            <a:ext cx="1371600" cy="954107"/>
          </a:xfrm>
          <a:prstGeom prst="rect">
            <a:avLst/>
          </a:prstGeom>
          <a:noFill/>
        </p:spPr>
        <p:txBody>
          <a:bodyPr wrap="square">
            <a:spAutoFit/>
          </a:bodyPr>
          <a:lstStyle/>
          <a:p>
            <a:pPr algn="ctr">
              <a:defRPr/>
            </a:pPr>
            <a:r>
              <a:rPr lang="en-US" sz="1400" dirty="0">
                <a:solidFill>
                  <a:srgbClr val="FF0000"/>
                </a:solidFill>
                <a:latin typeface="+mj-lt"/>
              </a:rPr>
              <a:t>ensemble </a:t>
            </a:r>
            <a:r>
              <a:rPr lang="en-US" sz="1400" dirty="0">
                <a:latin typeface="+mj-lt"/>
              </a:rPr>
              <a:t>forecast to many days </a:t>
            </a:r>
          </a:p>
          <a:p>
            <a:pPr algn="ctr">
              <a:defRPr/>
            </a:pPr>
            <a:r>
              <a:rPr lang="en-US" sz="1400" dirty="0">
                <a:latin typeface="+mj-lt"/>
              </a:rPr>
              <a:t>or weeks</a:t>
            </a:r>
          </a:p>
        </p:txBody>
      </p:sp>
      <p:sp>
        <p:nvSpPr>
          <p:cNvPr id="32" name="Oval 31"/>
          <p:cNvSpPr/>
          <p:nvPr/>
        </p:nvSpPr>
        <p:spPr>
          <a:xfrm>
            <a:off x="10668000" y="3648808"/>
            <a:ext cx="322385" cy="32531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10688699" y="3612634"/>
            <a:ext cx="301686" cy="369332"/>
          </a:xfrm>
          <a:prstGeom prst="rect">
            <a:avLst/>
          </a:prstGeom>
          <a:noFill/>
        </p:spPr>
        <p:txBody>
          <a:bodyPr wrap="none" rtlCol="0">
            <a:spAutoFit/>
          </a:bodyPr>
          <a:lstStyle/>
          <a:p>
            <a:r>
              <a:rPr lang="en-US" dirty="0"/>
              <a:t>1</a:t>
            </a:r>
          </a:p>
        </p:txBody>
      </p:sp>
      <p:sp>
        <p:nvSpPr>
          <p:cNvPr id="37" name="Oval 36"/>
          <p:cNvSpPr/>
          <p:nvPr/>
        </p:nvSpPr>
        <p:spPr>
          <a:xfrm>
            <a:off x="1354015" y="3640965"/>
            <a:ext cx="322385" cy="32531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1374714" y="3604791"/>
            <a:ext cx="301686" cy="369332"/>
          </a:xfrm>
          <a:prstGeom prst="rect">
            <a:avLst/>
          </a:prstGeom>
          <a:noFill/>
        </p:spPr>
        <p:txBody>
          <a:bodyPr wrap="none" rtlCol="0">
            <a:spAutoFit/>
          </a:bodyPr>
          <a:lstStyle/>
          <a:p>
            <a:r>
              <a:rPr lang="en-US" dirty="0"/>
              <a:t>1</a:t>
            </a:r>
          </a:p>
        </p:txBody>
      </p:sp>
      <p:cxnSp>
        <p:nvCxnSpPr>
          <p:cNvPr id="39" name="Straight Arrow Connector 38"/>
          <p:cNvCxnSpPr>
            <a:stCxn id="19" idx="2"/>
            <a:endCxn id="31" idx="0"/>
          </p:cNvCxnSpPr>
          <p:nvPr/>
        </p:nvCxnSpPr>
        <p:spPr>
          <a:xfrm>
            <a:off x="7924800" y="4267200"/>
            <a:ext cx="0" cy="47862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7270376" y="6087538"/>
            <a:ext cx="1308847" cy="70753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285072" y="6178549"/>
            <a:ext cx="1279453" cy="523220"/>
          </a:xfrm>
          <a:prstGeom prst="rect">
            <a:avLst/>
          </a:prstGeom>
          <a:noFill/>
        </p:spPr>
        <p:txBody>
          <a:bodyPr wrap="none" rtlCol="0">
            <a:spAutoFit/>
          </a:bodyPr>
          <a:lstStyle/>
          <a:p>
            <a:pPr algn="ctr"/>
            <a:r>
              <a:rPr lang="en-US" sz="1400" dirty="0"/>
              <a:t>statistical</a:t>
            </a:r>
          </a:p>
          <a:p>
            <a:pPr algn="ctr"/>
            <a:r>
              <a:rPr lang="en-US" sz="1400" dirty="0" err="1"/>
              <a:t>postprocessing</a:t>
            </a:r>
            <a:endParaRPr lang="en-US" sz="1400" dirty="0"/>
          </a:p>
        </p:txBody>
      </p:sp>
      <p:cxnSp>
        <p:nvCxnSpPr>
          <p:cNvPr id="40" name="Straight Arrow Connector 39"/>
          <p:cNvCxnSpPr>
            <a:stCxn id="31" idx="2"/>
            <a:endCxn id="3" idx="0"/>
          </p:cNvCxnSpPr>
          <p:nvPr/>
        </p:nvCxnSpPr>
        <p:spPr>
          <a:xfrm>
            <a:off x="7924800" y="5699928"/>
            <a:ext cx="0" cy="38761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pic>
        <p:nvPicPr>
          <p:cNvPr id="8196" name="Picture 4" descr="Cartoon Trash Can">
            <a:extLst>
              <a:ext uri="{FF2B5EF4-FFF2-40B4-BE49-F238E27FC236}">
                <a16:creationId xmlns:a16="http://schemas.microsoft.com/office/drawing/2014/main" id="{AEF52451-2DEE-8047-BB9E-3898607C8A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35787" y="2233435"/>
            <a:ext cx="874919" cy="119338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Cartoon Trash Can">
            <a:extLst>
              <a:ext uri="{FF2B5EF4-FFF2-40B4-BE49-F238E27FC236}">
                <a16:creationId xmlns:a16="http://schemas.microsoft.com/office/drawing/2014/main" id="{7FD12D23-4AC0-DF4B-8610-602B4FD10F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9281" y="2250265"/>
            <a:ext cx="874919" cy="1193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83522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D3D38-57FD-4D4D-BBDD-CEAA597CA9CB}"/>
              </a:ext>
            </a:extLst>
          </p:cNvPr>
          <p:cNvSpPr>
            <a:spLocks noGrp="1"/>
          </p:cNvSpPr>
          <p:nvPr>
            <p:ph type="title"/>
          </p:nvPr>
        </p:nvSpPr>
        <p:spPr>
          <a:xfrm>
            <a:off x="505098" y="175715"/>
            <a:ext cx="10515600" cy="875846"/>
          </a:xfrm>
        </p:spPr>
        <p:txBody>
          <a:bodyPr/>
          <a:lstStyle/>
          <a:p>
            <a:r>
              <a:rPr lang="en-US" b="1" dirty="0"/>
              <a:t>A bit more on data assimilation systems.</a:t>
            </a:r>
          </a:p>
        </p:txBody>
      </p:sp>
      <p:sp>
        <p:nvSpPr>
          <p:cNvPr id="4" name="TextBox 3">
            <a:extLst>
              <a:ext uri="{FF2B5EF4-FFF2-40B4-BE49-F238E27FC236}">
                <a16:creationId xmlns:a16="http://schemas.microsoft.com/office/drawing/2014/main" id="{BCE69AE1-FCFB-0E44-9D3D-4100D61D15FA}"/>
              </a:ext>
            </a:extLst>
          </p:cNvPr>
          <p:cNvSpPr txBox="1"/>
          <p:nvPr/>
        </p:nvSpPr>
        <p:spPr>
          <a:xfrm>
            <a:off x="505098" y="1051561"/>
            <a:ext cx="10709365" cy="923330"/>
          </a:xfrm>
          <a:prstGeom prst="rect">
            <a:avLst/>
          </a:prstGeom>
          <a:noFill/>
        </p:spPr>
        <p:txBody>
          <a:bodyPr wrap="square" rtlCol="0">
            <a:spAutoFit/>
          </a:bodyPr>
          <a:lstStyle/>
          <a:p>
            <a:r>
              <a:rPr lang="en-US" dirty="0"/>
              <a:t>The 4D-Var (four-dimensional variational analysis) procedure used at ECMWF minimizes a functional which represents the adjustment of the background forecast trajectory to best fit the observations, each weighted proportional to the inverse of their error covariance.</a:t>
            </a:r>
          </a:p>
        </p:txBody>
      </p:sp>
      <p:pic>
        <p:nvPicPr>
          <p:cNvPr id="1028" name="Picture 4" descr="Diagram illustrating the principle of 4D-Var">
            <a:extLst>
              <a:ext uri="{FF2B5EF4-FFF2-40B4-BE49-F238E27FC236}">
                <a16:creationId xmlns:a16="http://schemas.microsoft.com/office/drawing/2014/main" id="{665A8A4F-74AE-2443-8A62-B5206A962A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098" y="3205825"/>
            <a:ext cx="5551895" cy="36521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AFD0F2E-E805-0443-9E23-FA3739D37909}"/>
              </a:ext>
            </a:extLst>
          </p:cNvPr>
          <p:cNvPicPr>
            <a:picLocks noChangeAspect="1"/>
          </p:cNvPicPr>
          <p:nvPr/>
        </p:nvPicPr>
        <p:blipFill>
          <a:blip r:embed="rId3"/>
          <a:stretch>
            <a:fillRect/>
          </a:stretch>
        </p:blipFill>
        <p:spPr>
          <a:xfrm>
            <a:off x="318406" y="1900915"/>
            <a:ext cx="6781256" cy="1241775"/>
          </a:xfrm>
          <a:prstGeom prst="rect">
            <a:avLst/>
          </a:prstGeom>
        </p:spPr>
      </p:pic>
      <p:sp>
        <p:nvSpPr>
          <p:cNvPr id="7" name="TextBox 6">
            <a:extLst>
              <a:ext uri="{FF2B5EF4-FFF2-40B4-BE49-F238E27FC236}">
                <a16:creationId xmlns:a16="http://schemas.microsoft.com/office/drawing/2014/main" id="{61DC4580-877B-A046-8E28-BC5EA55E6C7A}"/>
              </a:ext>
            </a:extLst>
          </p:cNvPr>
          <p:cNvSpPr txBox="1"/>
          <p:nvPr/>
        </p:nvSpPr>
        <p:spPr>
          <a:xfrm>
            <a:off x="7297058" y="2899954"/>
            <a:ext cx="3854838" cy="2308324"/>
          </a:xfrm>
          <a:prstGeom prst="rect">
            <a:avLst/>
          </a:prstGeom>
          <a:noFill/>
        </p:spPr>
        <p:txBody>
          <a:bodyPr wrap="none" rtlCol="0">
            <a:spAutoFit/>
          </a:bodyPr>
          <a:lstStyle/>
          <a:p>
            <a:r>
              <a:rPr lang="en-US" b="1" dirty="0" err="1"/>
              <a:t>x</a:t>
            </a:r>
            <a:r>
              <a:rPr lang="en-US" baseline="-25000" dirty="0" err="1"/>
              <a:t>b</a:t>
            </a:r>
            <a:r>
              <a:rPr lang="en-US" dirty="0"/>
              <a:t>: background state</a:t>
            </a:r>
          </a:p>
          <a:p>
            <a:r>
              <a:rPr lang="en-US" i="1" dirty="0"/>
              <a:t>H</a:t>
            </a:r>
            <a:r>
              <a:rPr lang="en-US" dirty="0"/>
              <a:t>: operator, model </a:t>
            </a:r>
            <a:r>
              <a:rPr lang="en-US" dirty="0">
                <a:sym typeface="Wingdings" pitchFamily="2" charset="2"/>
              </a:rPr>
              <a:t> observations</a:t>
            </a:r>
          </a:p>
          <a:p>
            <a:r>
              <a:rPr lang="en-US" b="1" dirty="0">
                <a:sym typeface="Wingdings" pitchFamily="2" charset="2"/>
              </a:rPr>
              <a:t>B</a:t>
            </a:r>
            <a:r>
              <a:rPr lang="en-US" dirty="0">
                <a:sym typeface="Wingdings" pitchFamily="2" charset="2"/>
              </a:rPr>
              <a:t>: background-error covariance.</a:t>
            </a:r>
          </a:p>
          <a:p>
            <a:r>
              <a:rPr lang="en-US" b="1" dirty="0">
                <a:sym typeface="Wingdings" pitchFamily="2" charset="2"/>
              </a:rPr>
              <a:t>R</a:t>
            </a:r>
            <a:r>
              <a:rPr lang="en-US" dirty="0">
                <a:sym typeface="Wingdings" pitchFamily="2" charset="2"/>
              </a:rPr>
              <a:t>: observation error covariance</a:t>
            </a:r>
          </a:p>
          <a:p>
            <a:r>
              <a:rPr lang="en-US" i="1" dirty="0">
                <a:sym typeface="Wingdings" pitchFamily="2" charset="2"/>
              </a:rPr>
              <a:t>n+1</a:t>
            </a:r>
            <a:r>
              <a:rPr lang="en-US" dirty="0">
                <a:sym typeface="Wingdings" pitchFamily="2" charset="2"/>
              </a:rPr>
              <a:t> observations</a:t>
            </a:r>
          </a:p>
          <a:p>
            <a:endParaRPr lang="en-US" dirty="0">
              <a:sym typeface="Wingdings" pitchFamily="2" charset="2"/>
            </a:endParaRPr>
          </a:p>
          <a:p>
            <a:r>
              <a:rPr lang="en-US" dirty="0">
                <a:solidFill>
                  <a:srgbClr val="FF0000"/>
                </a:solidFill>
                <a:sym typeface="Wingdings" pitchFamily="2" charset="2"/>
              </a:rPr>
              <a:t>An assumption is that the background </a:t>
            </a:r>
          </a:p>
          <a:p>
            <a:r>
              <a:rPr lang="en-US" dirty="0">
                <a:solidFill>
                  <a:srgbClr val="FF0000"/>
                </a:solidFill>
                <a:sym typeface="Wingdings" pitchFamily="2" charset="2"/>
              </a:rPr>
              <a:t>forecast state is statistically unbiased. </a:t>
            </a:r>
            <a:r>
              <a:rPr lang="en-US" dirty="0">
                <a:sym typeface="Wingdings" pitchFamily="2" charset="2"/>
              </a:rPr>
              <a:t>  </a:t>
            </a:r>
            <a:endParaRPr lang="en-US" dirty="0"/>
          </a:p>
        </p:txBody>
      </p:sp>
      <p:sp>
        <p:nvSpPr>
          <p:cNvPr id="8" name="Slide Number Placeholder 7">
            <a:extLst>
              <a:ext uri="{FF2B5EF4-FFF2-40B4-BE49-F238E27FC236}">
                <a16:creationId xmlns:a16="http://schemas.microsoft.com/office/drawing/2014/main" id="{2FC43359-3AEE-5A42-A5C9-86B99D558E74}"/>
              </a:ext>
            </a:extLst>
          </p:cNvPr>
          <p:cNvSpPr>
            <a:spLocks noGrp="1"/>
          </p:cNvSpPr>
          <p:nvPr>
            <p:ph type="sldNum" sz="quarter" idx="12"/>
          </p:nvPr>
        </p:nvSpPr>
        <p:spPr/>
        <p:txBody>
          <a:bodyPr/>
          <a:lstStyle/>
          <a:p>
            <a:fld id="{9537965C-E9BA-5544-A66C-C2EC21E8DC38}" type="slidenum">
              <a:rPr lang="en-US" smtClean="0"/>
              <a:t>15</a:t>
            </a:fld>
            <a:endParaRPr lang="en-US"/>
          </a:p>
        </p:txBody>
      </p:sp>
      <p:sp>
        <p:nvSpPr>
          <p:cNvPr id="9" name="TextBox 8">
            <a:extLst>
              <a:ext uri="{FF2B5EF4-FFF2-40B4-BE49-F238E27FC236}">
                <a16:creationId xmlns:a16="http://schemas.microsoft.com/office/drawing/2014/main" id="{15D6BBD9-D0FB-A540-BC6C-443A907E110F}"/>
              </a:ext>
            </a:extLst>
          </p:cNvPr>
          <p:cNvSpPr txBox="1"/>
          <p:nvPr/>
        </p:nvSpPr>
        <p:spPr>
          <a:xfrm>
            <a:off x="7297058" y="2068090"/>
            <a:ext cx="865943" cy="369332"/>
          </a:xfrm>
          <a:prstGeom prst="rect">
            <a:avLst/>
          </a:prstGeom>
          <a:noFill/>
        </p:spPr>
        <p:txBody>
          <a:bodyPr wrap="none" rtlCol="0">
            <a:spAutoFit/>
          </a:bodyPr>
          <a:lstStyle/>
          <a:p>
            <a:r>
              <a:rPr lang="en-US" dirty="0"/>
              <a:t>= </a:t>
            </a:r>
            <a:r>
              <a:rPr lang="en-US" i="1" dirty="0" err="1"/>
              <a:t>J</a:t>
            </a:r>
            <a:r>
              <a:rPr lang="en-US" baseline="-25000" dirty="0" err="1"/>
              <a:t>b</a:t>
            </a:r>
            <a:r>
              <a:rPr lang="en-US" baseline="-25000" dirty="0"/>
              <a:t> </a:t>
            </a:r>
            <a:r>
              <a:rPr lang="en-US" dirty="0"/>
              <a:t>+ </a:t>
            </a:r>
            <a:r>
              <a:rPr lang="en-US" i="1" dirty="0"/>
              <a:t>J</a:t>
            </a:r>
            <a:r>
              <a:rPr lang="en-US" baseline="-25000" dirty="0"/>
              <a:t>o</a:t>
            </a:r>
          </a:p>
        </p:txBody>
      </p:sp>
    </p:spTree>
    <p:extLst>
      <p:ext uri="{BB962C8B-B14F-4D97-AF65-F5344CB8AC3E}">
        <p14:creationId xmlns:p14="http://schemas.microsoft.com/office/powerpoint/2010/main" val="2963871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19F0F-17CD-334F-B11D-A9E52F1344FB}"/>
              </a:ext>
            </a:extLst>
          </p:cNvPr>
          <p:cNvSpPr>
            <a:spLocks noGrp="1"/>
          </p:cNvSpPr>
          <p:nvPr>
            <p:ph type="title"/>
          </p:nvPr>
        </p:nvSpPr>
        <p:spPr>
          <a:xfrm>
            <a:off x="346166" y="97336"/>
            <a:ext cx="11606348" cy="1325563"/>
          </a:xfrm>
        </p:spPr>
        <p:txBody>
          <a:bodyPr>
            <a:noAutofit/>
          </a:bodyPr>
          <a:lstStyle/>
          <a:p>
            <a:r>
              <a:rPr lang="en-US" sz="3600" b="1" dirty="0"/>
              <a:t>Error statistics </a:t>
            </a:r>
            <a:r>
              <a:rPr lang="en-US" sz="3600" b="1" dirty="0">
                <a:latin typeface="+mn-lt"/>
              </a:rPr>
              <a:t>B</a:t>
            </a:r>
            <a:r>
              <a:rPr lang="en-US" sz="3600" b="1" dirty="0"/>
              <a:t> for the background forecast are estimated from short-range forecasts initialized with EDA</a:t>
            </a:r>
          </a:p>
        </p:txBody>
      </p:sp>
      <p:sp>
        <p:nvSpPr>
          <p:cNvPr id="4" name="TextBox 3">
            <a:extLst>
              <a:ext uri="{FF2B5EF4-FFF2-40B4-BE49-F238E27FC236}">
                <a16:creationId xmlns:a16="http://schemas.microsoft.com/office/drawing/2014/main" id="{FF5F6271-E956-E84A-96BD-EF8DE1541D1B}"/>
              </a:ext>
            </a:extLst>
          </p:cNvPr>
          <p:cNvSpPr txBox="1"/>
          <p:nvPr/>
        </p:nvSpPr>
        <p:spPr>
          <a:xfrm>
            <a:off x="838200" y="6505302"/>
            <a:ext cx="8159606" cy="276999"/>
          </a:xfrm>
          <a:prstGeom prst="rect">
            <a:avLst/>
          </a:prstGeom>
          <a:noFill/>
        </p:spPr>
        <p:txBody>
          <a:bodyPr wrap="none" rtlCol="0">
            <a:spAutoFit/>
          </a:bodyPr>
          <a:lstStyle/>
          <a:p>
            <a:r>
              <a:rPr lang="en-US" sz="1200" dirty="0"/>
              <a:t>https://</a:t>
            </a:r>
            <a:r>
              <a:rPr lang="en-US" sz="1200" dirty="0" err="1"/>
              <a:t>www.ecmwf.int</a:t>
            </a:r>
            <a:r>
              <a:rPr lang="en-US" sz="1200" dirty="0"/>
              <a:t>/sites/default/files/</a:t>
            </a:r>
            <a:r>
              <a:rPr lang="en-US" sz="1200" dirty="0" err="1"/>
              <a:t>elibrary</a:t>
            </a:r>
            <a:r>
              <a:rPr lang="en-US" sz="1200" dirty="0"/>
              <a:t>/2018/17996-advancing-data-assimilation-global-nwp-ecmwf-perspective.pdf</a:t>
            </a:r>
          </a:p>
        </p:txBody>
      </p:sp>
      <p:pic>
        <p:nvPicPr>
          <p:cNvPr id="6" name="Picture 5">
            <a:extLst>
              <a:ext uri="{FF2B5EF4-FFF2-40B4-BE49-F238E27FC236}">
                <a16:creationId xmlns:a16="http://schemas.microsoft.com/office/drawing/2014/main" id="{0DC06C65-F6AC-2C47-8507-F0002CA2C789}"/>
              </a:ext>
            </a:extLst>
          </p:cNvPr>
          <p:cNvPicPr>
            <a:picLocks noChangeAspect="1"/>
          </p:cNvPicPr>
          <p:nvPr/>
        </p:nvPicPr>
        <p:blipFill>
          <a:blip r:embed="rId2"/>
          <a:stretch>
            <a:fillRect/>
          </a:stretch>
        </p:blipFill>
        <p:spPr>
          <a:xfrm>
            <a:off x="472550" y="1597033"/>
            <a:ext cx="6346261" cy="4699901"/>
          </a:xfrm>
          <a:prstGeom prst="rect">
            <a:avLst/>
          </a:prstGeom>
        </p:spPr>
      </p:pic>
      <p:sp>
        <p:nvSpPr>
          <p:cNvPr id="7" name="TextBox 6">
            <a:extLst>
              <a:ext uri="{FF2B5EF4-FFF2-40B4-BE49-F238E27FC236}">
                <a16:creationId xmlns:a16="http://schemas.microsoft.com/office/drawing/2014/main" id="{BD02CAE7-0B30-544D-91B5-B615FB8340CC}"/>
              </a:ext>
            </a:extLst>
          </p:cNvPr>
          <p:cNvSpPr txBox="1"/>
          <p:nvPr/>
        </p:nvSpPr>
        <p:spPr>
          <a:xfrm>
            <a:off x="7556863" y="1894114"/>
            <a:ext cx="4328621" cy="3693319"/>
          </a:xfrm>
          <a:prstGeom prst="rect">
            <a:avLst/>
          </a:prstGeom>
          <a:noFill/>
        </p:spPr>
        <p:txBody>
          <a:bodyPr wrap="none" rtlCol="0">
            <a:spAutoFit/>
          </a:bodyPr>
          <a:lstStyle/>
          <a:p>
            <a:r>
              <a:rPr lang="en-US" dirty="0"/>
              <a:t>ECMWF now runs 50-member ensemble</a:t>
            </a:r>
          </a:p>
          <a:p>
            <a:r>
              <a:rPr lang="en-US" dirty="0"/>
              <a:t>of EDA at a reduced resolution to estimate</a:t>
            </a:r>
          </a:p>
          <a:p>
            <a:r>
              <a:rPr lang="en-US" dirty="0"/>
              <a:t>forecast uncertainty in the higher-resolution</a:t>
            </a:r>
          </a:p>
          <a:p>
            <a:r>
              <a:rPr lang="en-US" dirty="0"/>
              <a:t>control state.</a:t>
            </a:r>
          </a:p>
          <a:p>
            <a:endParaRPr lang="en-US" dirty="0"/>
          </a:p>
          <a:p>
            <a:r>
              <a:rPr lang="en-US" dirty="0"/>
              <a:t>Statistics of differences between the EDA</a:t>
            </a:r>
          </a:p>
          <a:p>
            <a:r>
              <a:rPr lang="en-US" dirty="0"/>
              <a:t>members are used in conjunction with </a:t>
            </a:r>
          </a:p>
          <a:p>
            <a:r>
              <a:rPr lang="en-US" dirty="0"/>
              <a:t>“singular vector” perturbations that grow</a:t>
            </a:r>
          </a:p>
          <a:p>
            <a:r>
              <a:rPr lang="en-US" dirty="0"/>
              <a:t>quickly to set the initial magnitude and</a:t>
            </a:r>
          </a:p>
          <a:p>
            <a:r>
              <a:rPr lang="en-US" dirty="0"/>
              <a:t>structure for perturbed ensemble initial </a:t>
            </a:r>
          </a:p>
          <a:p>
            <a:r>
              <a:rPr lang="en-US" dirty="0"/>
              <a:t>conditions.</a:t>
            </a:r>
          </a:p>
          <a:p>
            <a:endParaRPr lang="en-US" dirty="0"/>
          </a:p>
          <a:p>
            <a:endParaRPr lang="en-US" dirty="0"/>
          </a:p>
        </p:txBody>
      </p:sp>
      <p:sp>
        <p:nvSpPr>
          <p:cNvPr id="8" name="Slide Number Placeholder 7">
            <a:extLst>
              <a:ext uri="{FF2B5EF4-FFF2-40B4-BE49-F238E27FC236}">
                <a16:creationId xmlns:a16="http://schemas.microsoft.com/office/drawing/2014/main" id="{02C70D69-061D-B645-A758-F368B33ECAE8}"/>
              </a:ext>
            </a:extLst>
          </p:cNvPr>
          <p:cNvSpPr>
            <a:spLocks noGrp="1"/>
          </p:cNvSpPr>
          <p:nvPr>
            <p:ph type="sldNum" sz="quarter" idx="12"/>
          </p:nvPr>
        </p:nvSpPr>
        <p:spPr/>
        <p:txBody>
          <a:bodyPr/>
          <a:lstStyle/>
          <a:p>
            <a:fld id="{9537965C-E9BA-5544-A66C-C2EC21E8DC38}" type="slidenum">
              <a:rPr lang="en-US" smtClean="0"/>
              <a:t>16</a:t>
            </a:fld>
            <a:endParaRPr lang="en-US"/>
          </a:p>
        </p:txBody>
      </p:sp>
    </p:spTree>
    <p:extLst>
      <p:ext uri="{BB962C8B-B14F-4D97-AF65-F5344CB8AC3E}">
        <p14:creationId xmlns:p14="http://schemas.microsoft.com/office/powerpoint/2010/main" val="4088937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0EB5B06-F183-2E4C-A313-E67B12BDC1BA}" type="slidenum">
              <a:rPr lang="en-US" smtClean="0"/>
              <a:pPr>
                <a:defRPr/>
              </a:pPr>
              <a:t>17</a:t>
            </a:fld>
            <a:endParaRPr lang="en-US"/>
          </a:p>
        </p:txBody>
      </p:sp>
      <p:sp>
        <p:nvSpPr>
          <p:cNvPr id="5" name="Oval 4"/>
          <p:cNvSpPr/>
          <p:nvPr/>
        </p:nvSpPr>
        <p:spPr>
          <a:xfrm>
            <a:off x="3971925" y="3244851"/>
            <a:ext cx="115888" cy="125413"/>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Oval 5"/>
          <p:cNvSpPr/>
          <p:nvPr/>
        </p:nvSpPr>
        <p:spPr>
          <a:xfrm>
            <a:off x="3805239" y="3087689"/>
            <a:ext cx="115887" cy="12382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Oval 6"/>
          <p:cNvSpPr/>
          <p:nvPr/>
        </p:nvSpPr>
        <p:spPr>
          <a:xfrm>
            <a:off x="4276725" y="3079751"/>
            <a:ext cx="115888" cy="12382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Oval 7"/>
          <p:cNvSpPr/>
          <p:nvPr/>
        </p:nvSpPr>
        <p:spPr>
          <a:xfrm>
            <a:off x="3971925" y="3538539"/>
            <a:ext cx="115888" cy="12382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Oval 8"/>
          <p:cNvSpPr/>
          <p:nvPr/>
        </p:nvSpPr>
        <p:spPr>
          <a:xfrm>
            <a:off x="4392614" y="3402014"/>
            <a:ext cx="115887" cy="12382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Oval 9"/>
          <p:cNvSpPr/>
          <p:nvPr/>
        </p:nvSpPr>
        <p:spPr>
          <a:xfrm>
            <a:off x="4160839" y="2955926"/>
            <a:ext cx="115887" cy="12382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Oval 10"/>
          <p:cNvSpPr/>
          <p:nvPr/>
        </p:nvSpPr>
        <p:spPr>
          <a:xfrm>
            <a:off x="3795714" y="3662363"/>
            <a:ext cx="115887" cy="125412"/>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Oval 11"/>
          <p:cNvSpPr/>
          <p:nvPr/>
        </p:nvSpPr>
        <p:spPr>
          <a:xfrm>
            <a:off x="4160839" y="3662363"/>
            <a:ext cx="115887" cy="125412"/>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Oval 12"/>
          <p:cNvSpPr/>
          <p:nvPr/>
        </p:nvSpPr>
        <p:spPr>
          <a:xfrm>
            <a:off x="4359275" y="3213101"/>
            <a:ext cx="115888" cy="12382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Oval 13"/>
          <p:cNvSpPr/>
          <p:nvPr/>
        </p:nvSpPr>
        <p:spPr>
          <a:xfrm>
            <a:off x="3795714" y="3978276"/>
            <a:ext cx="115887" cy="12382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 name="Oval 14"/>
          <p:cNvSpPr/>
          <p:nvPr/>
        </p:nvSpPr>
        <p:spPr>
          <a:xfrm>
            <a:off x="3987800" y="3813176"/>
            <a:ext cx="115888" cy="125413"/>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Oval 15"/>
          <p:cNvSpPr/>
          <p:nvPr/>
        </p:nvSpPr>
        <p:spPr>
          <a:xfrm rot="2064610">
            <a:off x="3636963" y="2938463"/>
            <a:ext cx="901700" cy="1198562"/>
          </a:xfrm>
          <a:prstGeom prst="ellipse">
            <a:avLst/>
          </a:prstGeom>
          <a:noFill/>
          <a:ln w="38100" cmpd="sng">
            <a:prstDash val="dash"/>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 name="Freeform 16"/>
          <p:cNvSpPr/>
          <p:nvPr/>
        </p:nvSpPr>
        <p:spPr>
          <a:xfrm>
            <a:off x="3856038" y="2570163"/>
            <a:ext cx="5232400" cy="627062"/>
          </a:xfrm>
          <a:custGeom>
            <a:avLst/>
            <a:gdLst>
              <a:gd name="connsiteX0" fmla="*/ 0 w 5230852"/>
              <a:gd name="connsiteY0" fmla="*/ 594996 h 626503"/>
              <a:gd name="connsiteX1" fmla="*/ 150975 w 5230852"/>
              <a:gd name="connsiteY1" fmla="*/ 497310 h 626503"/>
              <a:gd name="connsiteX2" fmla="*/ 248665 w 5230852"/>
              <a:gd name="connsiteY2" fmla="*/ 435147 h 626503"/>
              <a:gd name="connsiteX3" fmla="*/ 355236 w 5230852"/>
              <a:gd name="connsiteY3" fmla="*/ 390744 h 626503"/>
              <a:gd name="connsiteX4" fmla="*/ 479568 w 5230852"/>
              <a:gd name="connsiteY4" fmla="*/ 372983 h 626503"/>
              <a:gd name="connsiteX5" fmla="*/ 586139 w 5230852"/>
              <a:gd name="connsiteY5" fmla="*/ 355222 h 626503"/>
              <a:gd name="connsiteX6" fmla="*/ 843685 w 5230852"/>
              <a:gd name="connsiteY6" fmla="*/ 372983 h 626503"/>
              <a:gd name="connsiteX7" fmla="*/ 914733 w 5230852"/>
              <a:gd name="connsiteY7" fmla="*/ 408505 h 626503"/>
              <a:gd name="connsiteX8" fmla="*/ 976899 w 5230852"/>
              <a:gd name="connsiteY8" fmla="*/ 426266 h 626503"/>
              <a:gd name="connsiteX9" fmla="*/ 1039065 w 5230852"/>
              <a:gd name="connsiteY9" fmla="*/ 461788 h 626503"/>
              <a:gd name="connsiteX10" fmla="*/ 1154517 w 5230852"/>
              <a:gd name="connsiteY10" fmla="*/ 523952 h 626503"/>
              <a:gd name="connsiteX11" fmla="*/ 1198921 w 5230852"/>
              <a:gd name="connsiteY11" fmla="*/ 541713 h 626503"/>
              <a:gd name="connsiteX12" fmla="*/ 1225564 w 5230852"/>
              <a:gd name="connsiteY12" fmla="*/ 550594 h 626503"/>
              <a:gd name="connsiteX13" fmla="*/ 1287731 w 5230852"/>
              <a:gd name="connsiteY13" fmla="*/ 577235 h 626503"/>
              <a:gd name="connsiteX14" fmla="*/ 1332135 w 5230852"/>
              <a:gd name="connsiteY14" fmla="*/ 603877 h 626503"/>
              <a:gd name="connsiteX15" fmla="*/ 1376540 w 5230852"/>
              <a:gd name="connsiteY15" fmla="*/ 612757 h 626503"/>
              <a:gd name="connsiteX16" fmla="*/ 1749537 w 5230852"/>
              <a:gd name="connsiteY16" fmla="*/ 603877 h 626503"/>
              <a:gd name="connsiteX17" fmla="*/ 1793942 w 5230852"/>
              <a:gd name="connsiteY17" fmla="*/ 594996 h 626503"/>
              <a:gd name="connsiteX18" fmla="*/ 1900513 w 5230852"/>
              <a:gd name="connsiteY18" fmla="*/ 586116 h 626503"/>
              <a:gd name="connsiteX19" fmla="*/ 2513295 w 5230852"/>
              <a:gd name="connsiteY19" fmla="*/ 603877 h 626503"/>
              <a:gd name="connsiteX20" fmla="*/ 2575461 w 5230852"/>
              <a:gd name="connsiteY20" fmla="*/ 612757 h 626503"/>
              <a:gd name="connsiteX21" fmla="*/ 2779722 w 5230852"/>
              <a:gd name="connsiteY21" fmla="*/ 621638 h 626503"/>
              <a:gd name="connsiteX22" fmla="*/ 3063911 w 5230852"/>
              <a:gd name="connsiteY22" fmla="*/ 594996 h 626503"/>
              <a:gd name="connsiteX23" fmla="*/ 3090554 w 5230852"/>
              <a:gd name="connsiteY23" fmla="*/ 577235 h 626503"/>
              <a:gd name="connsiteX24" fmla="*/ 3108316 w 5230852"/>
              <a:gd name="connsiteY24" fmla="*/ 550594 h 626503"/>
              <a:gd name="connsiteX25" fmla="*/ 3241529 w 5230852"/>
              <a:gd name="connsiteY25" fmla="*/ 488430 h 626503"/>
              <a:gd name="connsiteX26" fmla="*/ 3285934 w 5230852"/>
              <a:gd name="connsiteY26" fmla="*/ 461788 h 626503"/>
              <a:gd name="connsiteX27" fmla="*/ 3383624 w 5230852"/>
              <a:gd name="connsiteY27" fmla="*/ 417385 h 626503"/>
              <a:gd name="connsiteX28" fmla="*/ 3454671 w 5230852"/>
              <a:gd name="connsiteY28" fmla="*/ 399624 h 626503"/>
              <a:gd name="connsiteX29" fmla="*/ 3516837 w 5230852"/>
              <a:gd name="connsiteY29" fmla="*/ 381863 h 626503"/>
              <a:gd name="connsiteX30" fmla="*/ 3570123 w 5230852"/>
              <a:gd name="connsiteY30" fmla="*/ 364102 h 626503"/>
              <a:gd name="connsiteX31" fmla="*/ 3632289 w 5230852"/>
              <a:gd name="connsiteY31" fmla="*/ 346341 h 626503"/>
              <a:gd name="connsiteX32" fmla="*/ 3685574 w 5230852"/>
              <a:gd name="connsiteY32" fmla="*/ 328580 h 626503"/>
              <a:gd name="connsiteX33" fmla="*/ 3836550 w 5230852"/>
              <a:gd name="connsiteY33" fmla="*/ 293058 h 626503"/>
              <a:gd name="connsiteX34" fmla="*/ 4023049 w 5230852"/>
              <a:gd name="connsiteY34" fmla="*/ 275297 h 626503"/>
              <a:gd name="connsiteX35" fmla="*/ 4111858 w 5230852"/>
              <a:gd name="connsiteY35" fmla="*/ 266416 h 626503"/>
              <a:gd name="connsiteX36" fmla="*/ 4200667 w 5230852"/>
              <a:gd name="connsiteY36" fmla="*/ 248655 h 626503"/>
              <a:gd name="connsiteX37" fmla="*/ 4271714 w 5230852"/>
              <a:gd name="connsiteY37" fmla="*/ 230894 h 626503"/>
              <a:gd name="connsiteX38" fmla="*/ 4458213 w 5230852"/>
              <a:gd name="connsiteY38" fmla="*/ 213133 h 626503"/>
              <a:gd name="connsiteX39" fmla="*/ 4609188 w 5230852"/>
              <a:gd name="connsiteY39" fmla="*/ 195372 h 626503"/>
              <a:gd name="connsiteX40" fmla="*/ 4671355 w 5230852"/>
              <a:gd name="connsiteY40" fmla="*/ 177611 h 626503"/>
              <a:gd name="connsiteX41" fmla="*/ 4866735 w 5230852"/>
              <a:gd name="connsiteY41" fmla="*/ 168730 h 626503"/>
              <a:gd name="connsiteX42" fmla="*/ 4982186 w 5230852"/>
              <a:gd name="connsiteY42" fmla="*/ 142089 h 626503"/>
              <a:gd name="connsiteX43" fmla="*/ 5097638 w 5230852"/>
              <a:gd name="connsiteY43" fmla="*/ 115447 h 626503"/>
              <a:gd name="connsiteX44" fmla="*/ 5150923 w 5230852"/>
              <a:gd name="connsiteY44" fmla="*/ 79925 h 626503"/>
              <a:gd name="connsiteX45" fmla="*/ 5195328 w 5230852"/>
              <a:gd name="connsiteY45" fmla="*/ 44403 h 626503"/>
              <a:gd name="connsiteX46" fmla="*/ 5230852 w 5230852"/>
              <a:gd name="connsiteY46" fmla="*/ 0 h 626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230852" h="626503">
                <a:moveTo>
                  <a:pt x="0" y="594996"/>
                </a:moveTo>
                <a:lnTo>
                  <a:pt x="150975" y="497310"/>
                </a:lnTo>
                <a:cubicBezTo>
                  <a:pt x="168761" y="485711"/>
                  <a:pt x="226274" y="445683"/>
                  <a:pt x="248665" y="435147"/>
                </a:cubicBezTo>
                <a:cubicBezTo>
                  <a:pt x="283486" y="418761"/>
                  <a:pt x="317139" y="396186"/>
                  <a:pt x="355236" y="390744"/>
                </a:cubicBezTo>
                <a:lnTo>
                  <a:pt x="479568" y="372983"/>
                </a:lnTo>
                <a:cubicBezTo>
                  <a:pt x="515163" y="367507"/>
                  <a:pt x="586139" y="355222"/>
                  <a:pt x="586139" y="355222"/>
                </a:cubicBezTo>
                <a:cubicBezTo>
                  <a:pt x="671988" y="361142"/>
                  <a:pt x="758222" y="362929"/>
                  <a:pt x="843685" y="372983"/>
                </a:cubicBezTo>
                <a:cubicBezTo>
                  <a:pt x="899978" y="379605"/>
                  <a:pt x="873501" y="392013"/>
                  <a:pt x="914733" y="408505"/>
                </a:cubicBezTo>
                <a:cubicBezTo>
                  <a:pt x="934743" y="416509"/>
                  <a:pt x="956177" y="420346"/>
                  <a:pt x="976899" y="426266"/>
                </a:cubicBezTo>
                <a:cubicBezTo>
                  <a:pt x="1032728" y="463483"/>
                  <a:pt x="971458" y="424230"/>
                  <a:pt x="1039065" y="461788"/>
                </a:cubicBezTo>
                <a:cubicBezTo>
                  <a:pt x="1089103" y="489586"/>
                  <a:pt x="1094217" y="499833"/>
                  <a:pt x="1154517" y="523952"/>
                </a:cubicBezTo>
                <a:cubicBezTo>
                  <a:pt x="1169318" y="529872"/>
                  <a:pt x="1183995" y="536116"/>
                  <a:pt x="1198921" y="541713"/>
                </a:cubicBezTo>
                <a:cubicBezTo>
                  <a:pt x="1207686" y="545000"/>
                  <a:pt x="1216872" y="547117"/>
                  <a:pt x="1225564" y="550594"/>
                </a:cubicBezTo>
                <a:cubicBezTo>
                  <a:pt x="1246497" y="558967"/>
                  <a:pt x="1267566" y="567153"/>
                  <a:pt x="1287731" y="577235"/>
                </a:cubicBezTo>
                <a:cubicBezTo>
                  <a:pt x="1303170" y="584954"/>
                  <a:pt x="1316108" y="597467"/>
                  <a:pt x="1332135" y="603877"/>
                </a:cubicBezTo>
                <a:cubicBezTo>
                  <a:pt x="1346150" y="609483"/>
                  <a:pt x="1361738" y="609797"/>
                  <a:pt x="1376540" y="612757"/>
                </a:cubicBezTo>
                <a:lnTo>
                  <a:pt x="1749537" y="603877"/>
                </a:lnTo>
                <a:cubicBezTo>
                  <a:pt x="1764618" y="603235"/>
                  <a:pt x="1778951" y="596760"/>
                  <a:pt x="1793942" y="594996"/>
                </a:cubicBezTo>
                <a:cubicBezTo>
                  <a:pt x="1829345" y="590831"/>
                  <a:pt x="1864989" y="589076"/>
                  <a:pt x="1900513" y="586116"/>
                </a:cubicBezTo>
                <a:lnTo>
                  <a:pt x="2513295" y="603877"/>
                </a:lnTo>
                <a:cubicBezTo>
                  <a:pt x="2534193" y="605071"/>
                  <a:pt x="2554575" y="611365"/>
                  <a:pt x="2575461" y="612757"/>
                </a:cubicBezTo>
                <a:cubicBezTo>
                  <a:pt x="2643461" y="617290"/>
                  <a:pt x="2711635" y="618678"/>
                  <a:pt x="2779722" y="621638"/>
                </a:cubicBezTo>
                <a:cubicBezTo>
                  <a:pt x="2949980" y="615557"/>
                  <a:pt x="2968829" y="649326"/>
                  <a:pt x="3063911" y="594996"/>
                </a:cubicBezTo>
                <a:cubicBezTo>
                  <a:pt x="3073178" y="589701"/>
                  <a:pt x="3081673" y="583155"/>
                  <a:pt x="3090554" y="577235"/>
                </a:cubicBezTo>
                <a:cubicBezTo>
                  <a:pt x="3096475" y="568355"/>
                  <a:pt x="3099435" y="556514"/>
                  <a:pt x="3108316" y="550594"/>
                </a:cubicBezTo>
                <a:cubicBezTo>
                  <a:pt x="3201915" y="488198"/>
                  <a:pt x="3170956" y="523715"/>
                  <a:pt x="3241529" y="488430"/>
                </a:cubicBezTo>
                <a:cubicBezTo>
                  <a:pt x="3256968" y="480711"/>
                  <a:pt x="3270780" y="470053"/>
                  <a:pt x="3285934" y="461788"/>
                </a:cubicBezTo>
                <a:cubicBezTo>
                  <a:pt x="3310168" y="448570"/>
                  <a:pt x="3355551" y="426023"/>
                  <a:pt x="3383624" y="417385"/>
                </a:cubicBezTo>
                <a:cubicBezTo>
                  <a:pt x="3406956" y="410206"/>
                  <a:pt x="3431084" y="405914"/>
                  <a:pt x="3454671" y="399624"/>
                </a:cubicBezTo>
                <a:cubicBezTo>
                  <a:pt x="3475495" y="394071"/>
                  <a:pt x="3496239" y="388201"/>
                  <a:pt x="3516837" y="381863"/>
                </a:cubicBezTo>
                <a:cubicBezTo>
                  <a:pt x="3534732" y="376357"/>
                  <a:pt x="3552228" y="369608"/>
                  <a:pt x="3570123" y="364102"/>
                </a:cubicBezTo>
                <a:cubicBezTo>
                  <a:pt x="3590721" y="357764"/>
                  <a:pt x="3611691" y="352679"/>
                  <a:pt x="3632289" y="346341"/>
                </a:cubicBezTo>
                <a:cubicBezTo>
                  <a:pt x="3650184" y="340835"/>
                  <a:pt x="3667679" y="334086"/>
                  <a:pt x="3685574" y="328580"/>
                </a:cubicBezTo>
                <a:cubicBezTo>
                  <a:pt x="3734373" y="313566"/>
                  <a:pt x="3785996" y="299581"/>
                  <a:pt x="3836550" y="293058"/>
                </a:cubicBezTo>
                <a:cubicBezTo>
                  <a:pt x="3898484" y="285067"/>
                  <a:pt x="3960911" y="281511"/>
                  <a:pt x="4023049" y="275297"/>
                </a:cubicBezTo>
                <a:cubicBezTo>
                  <a:pt x="4052652" y="272337"/>
                  <a:pt x="4082436" y="270829"/>
                  <a:pt x="4111858" y="266416"/>
                </a:cubicBezTo>
                <a:cubicBezTo>
                  <a:pt x="4141713" y="261938"/>
                  <a:pt x="4171197" y="255204"/>
                  <a:pt x="4200667" y="248655"/>
                </a:cubicBezTo>
                <a:cubicBezTo>
                  <a:pt x="4224497" y="243360"/>
                  <a:pt x="4247532" y="234229"/>
                  <a:pt x="4271714" y="230894"/>
                </a:cubicBezTo>
                <a:cubicBezTo>
                  <a:pt x="4333576" y="222362"/>
                  <a:pt x="4396248" y="220879"/>
                  <a:pt x="4458213" y="213133"/>
                </a:cubicBezTo>
                <a:cubicBezTo>
                  <a:pt x="4555860" y="200927"/>
                  <a:pt x="4505539" y="206887"/>
                  <a:pt x="4609188" y="195372"/>
                </a:cubicBezTo>
                <a:cubicBezTo>
                  <a:pt x="4624321" y="190328"/>
                  <a:pt x="4656853" y="178726"/>
                  <a:pt x="4671355" y="177611"/>
                </a:cubicBezTo>
                <a:cubicBezTo>
                  <a:pt x="4736357" y="172611"/>
                  <a:pt x="4801608" y="171690"/>
                  <a:pt x="4866735" y="168730"/>
                </a:cubicBezTo>
                <a:lnTo>
                  <a:pt x="4982186" y="142089"/>
                </a:lnTo>
                <a:cubicBezTo>
                  <a:pt x="5094869" y="117593"/>
                  <a:pt x="5037798" y="135391"/>
                  <a:pt x="5097638" y="115447"/>
                </a:cubicBezTo>
                <a:cubicBezTo>
                  <a:pt x="5115400" y="103606"/>
                  <a:pt x="5139082" y="97686"/>
                  <a:pt x="5150923" y="79925"/>
                </a:cubicBezTo>
                <a:cubicBezTo>
                  <a:pt x="5173878" y="45494"/>
                  <a:pt x="5158559" y="56658"/>
                  <a:pt x="5195328" y="44403"/>
                </a:cubicBezTo>
                <a:cubicBezTo>
                  <a:pt x="5217735" y="10794"/>
                  <a:pt x="5205543" y="25308"/>
                  <a:pt x="5230852" y="0"/>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8" name="Freeform 17"/>
          <p:cNvSpPr/>
          <p:nvPr/>
        </p:nvSpPr>
        <p:spPr>
          <a:xfrm>
            <a:off x="4033838" y="3316288"/>
            <a:ext cx="5116512" cy="755650"/>
          </a:xfrm>
          <a:custGeom>
            <a:avLst/>
            <a:gdLst>
              <a:gd name="connsiteX0" fmla="*/ 0 w 5115400"/>
              <a:gd name="connsiteY0" fmla="*/ 0 h 754846"/>
              <a:gd name="connsiteX1" fmla="*/ 88809 w 5115400"/>
              <a:gd name="connsiteY1" fmla="*/ 8880 h 754846"/>
              <a:gd name="connsiteX2" fmla="*/ 701591 w 5115400"/>
              <a:gd name="connsiteY2" fmla="*/ 26641 h 754846"/>
              <a:gd name="connsiteX3" fmla="*/ 763757 w 5115400"/>
              <a:gd name="connsiteY3" fmla="*/ 53283 h 754846"/>
              <a:gd name="connsiteX4" fmla="*/ 852566 w 5115400"/>
              <a:gd name="connsiteY4" fmla="*/ 88805 h 754846"/>
              <a:gd name="connsiteX5" fmla="*/ 923614 w 5115400"/>
              <a:gd name="connsiteY5" fmla="*/ 115447 h 754846"/>
              <a:gd name="connsiteX6" fmla="*/ 959137 w 5115400"/>
              <a:gd name="connsiteY6" fmla="*/ 133208 h 754846"/>
              <a:gd name="connsiteX7" fmla="*/ 1012423 w 5115400"/>
              <a:gd name="connsiteY7" fmla="*/ 142088 h 754846"/>
              <a:gd name="connsiteX8" fmla="*/ 1225564 w 5115400"/>
              <a:gd name="connsiteY8" fmla="*/ 150969 h 754846"/>
              <a:gd name="connsiteX9" fmla="*/ 1385421 w 5115400"/>
              <a:gd name="connsiteY9" fmla="*/ 159849 h 754846"/>
              <a:gd name="connsiteX10" fmla="*/ 1456468 w 5115400"/>
              <a:gd name="connsiteY10" fmla="*/ 177610 h 754846"/>
              <a:gd name="connsiteX11" fmla="*/ 1509753 w 5115400"/>
              <a:gd name="connsiteY11" fmla="*/ 195372 h 754846"/>
              <a:gd name="connsiteX12" fmla="*/ 1616324 w 5115400"/>
              <a:gd name="connsiteY12" fmla="*/ 213133 h 754846"/>
              <a:gd name="connsiteX13" fmla="*/ 1696252 w 5115400"/>
              <a:gd name="connsiteY13" fmla="*/ 239774 h 754846"/>
              <a:gd name="connsiteX14" fmla="*/ 1802823 w 5115400"/>
              <a:gd name="connsiteY14" fmla="*/ 337460 h 754846"/>
              <a:gd name="connsiteX15" fmla="*/ 1829466 w 5115400"/>
              <a:gd name="connsiteY15" fmla="*/ 372982 h 754846"/>
              <a:gd name="connsiteX16" fmla="*/ 1900513 w 5115400"/>
              <a:gd name="connsiteY16" fmla="*/ 426266 h 754846"/>
              <a:gd name="connsiteX17" fmla="*/ 1998203 w 5115400"/>
              <a:gd name="connsiteY17" fmla="*/ 461788 h 754846"/>
              <a:gd name="connsiteX18" fmla="*/ 2051488 w 5115400"/>
              <a:gd name="connsiteY18" fmla="*/ 479549 h 754846"/>
              <a:gd name="connsiteX19" fmla="*/ 2175821 w 5115400"/>
              <a:gd name="connsiteY19" fmla="*/ 470668 h 754846"/>
              <a:gd name="connsiteX20" fmla="*/ 2202464 w 5115400"/>
              <a:gd name="connsiteY20" fmla="*/ 452907 h 754846"/>
              <a:gd name="connsiteX21" fmla="*/ 2264630 w 5115400"/>
              <a:gd name="connsiteY21" fmla="*/ 435146 h 754846"/>
              <a:gd name="connsiteX22" fmla="*/ 2424486 w 5115400"/>
              <a:gd name="connsiteY22" fmla="*/ 408505 h 754846"/>
              <a:gd name="connsiteX23" fmla="*/ 3294815 w 5115400"/>
              <a:gd name="connsiteY23" fmla="*/ 417385 h 754846"/>
              <a:gd name="connsiteX24" fmla="*/ 3552361 w 5115400"/>
              <a:gd name="connsiteY24" fmla="*/ 444027 h 754846"/>
              <a:gd name="connsiteX25" fmla="*/ 3650051 w 5115400"/>
              <a:gd name="connsiteY25" fmla="*/ 452907 h 754846"/>
              <a:gd name="connsiteX26" fmla="*/ 3738860 w 5115400"/>
              <a:gd name="connsiteY26" fmla="*/ 470668 h 754846"/>
              <a:gd name="connsiteX27" fmla="*/ 3827669 w 5115400"/>
              <a:gd name="connsiteY27" fmla="*/ 479549 h 754846"/>
              <a:gd name="connsiteX28" fmla="*/ 4014168 w 5115400"/>
              <a:gd name="connsiteY28" fmla="*/ 497310 h 754846"/>
              <a:gd name="connsiteX29" fmla="*/ 4502618 w 5115400"/>
              <a:gd name="connsiteY29" fmla="*/ 506191 h 754846"/>
              <a:gd name="connsiteX30" fmla="*/ 4618069 w 5115400"/>
              <a:gd name="connsiteY30" fmla="*/ 523952 h 754846"/>
              <a:gd name="connsiteX31" fmla="*/ 4733521 w 5115400"/>
              <a:gd name="connsiteY31" fmla="*/ 577235 h 754846"/>
              <a:gd name="connsiteX32" fmla="*/ 4822330 w 5115400"/>
              <a:gd name="connsiteY32" fmla="*/ 603877 h 754846"/>
              <a:gd name="connsiteX33" fmla="*/ 4902258 w 5115400"/>
              <a:gd name="connsiteY33" fmla="*/ 657160 h 754846"/>
              <a:gd name="connsiteX34" fmla="*/ 4991067 w 5115400"/>
              <a:gd name="connsiteY34" fmla="*/ 692682 h 754846"/>
              <a:gd name="connsiteX35" fmla="*/ 5044353 w 5115400"/>
              <a:gd name="connsiteY35" fmla="*/ 719324 h 754846"/>
              <a:gd name="connsiteX36" fmla="*/ 5115400 w 5115400"/>
              <a:gd name="connsiteY36" fmla="*/ 754846 h 754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115400" h="754846">
                <a:moveTo>
                  <a:pt x="0" y="0"/>
                </a:moveTo>
                <a:cubicBezTo>
                  <a:pt x="29603" y="2960"/>
                  <a:pt x="59069" y="8076"/>
                  <a:pt x="88809" y="8880"/>
                </a:cubicBezTo>
                <a:cubicBezTo>
                  <a:pt x="710740" y="25688"/>
                  <a:pt x="468319" y="-20008"/>
                  <a:pt x="701591" y="26641"/>
                </a:cubicBezTo>
                <a:cubicBezTo>
                  <a:pt x="798568" y="91289"/>
                  <a:pt x="649064" y="-4061"/>
                  <a:pt x="763757" y="53283"/>
                </a:cubicBezTo>
                <a:cubicBezTo>
                  <a:pt x="851131" y="96968"/>
                  <a:pt x="739127" y="69898"/>
                  <a:pt x="852566" y="88805"/>
                </a:cubicBezTo>
                <a:cubicBezTo>
                  <a:pt x="907289" y="125285"/>
                  <a:pt x="846794" y="89841"/>
                  <a:pt x="923614" y="115447"/>
                </a:cubicBezTo>
                <a:cubicBezTo>
                  <a:pt x="936173" y="119633"/>
                  <a:pt x="946457" y="129404"/>
                  <a:pt x="959137" y="133208"/>
                </a:cubicBezTo>
                <a:cubicBezTo>
                  <a:pt x="976385" y="138382"/>
                  <a:pt x="994456" y="140890"/>
                  <a:pt x="1012423" y="142088"/>
                </a:cubicBezTo>
                <a:cubicBezTo>
                  <a:pt x="1083374" y="146818"/>
                  <a:pt x="1154536" y="147587"/>
                  <a:pt x="1225564" y="150969"/>
                </a:cubicBezTo>
                <a:lnTo>
                  <a:pt x="1385421" y="159849"/>
                </a:lnTo>
                <a:cubicBezTo>
                  <a:pt x="1409103" y="165769"/>
                  <a:pt x="1432996" y="170904"/>
                  <a:pt x="1456468" y="177610"/>
                </a:cubicBezTo>
                <a:cubicBezTo>
                  <a:pt x="1474470" y="182753"/>
                  <a:pt x="1491476" y="191311"/>
                  <a:pt x="1509753" y="195372"/>
                </a:cubicBezTo>
                <a:cubicBezTo>
                  <a:pt x="1544909" y="203184"/>
                  <a:pt x="1580927" y="206497"/>
                  <a:pt x="1616324" y="213133"/>
                </a:cubicBezTo>
                <a:cubicBezTo>
                  <a:pt x="1643462" y="218221"/>
                  <a:pt x="1671666" y="227482"/>
                  <a:pt x="1696252" y="239774"/>
                </a:cubicBezTo>
                <a:cubicBezTo>
                  <a:pt x="1732735" y="258015"/>
                  <a:pt x="1791278" y="322068"/>
                  <a:pt x="1802823" y="337460"/>
                </a:cubicBezTo>
                <a:cubicBezTo>
                  <a:pt x="1811704" y="349301"/>
                  <a:pt x="1818514" y="363026"/>
                  <a:pt x="1829466" y="372982"/>
                </a:cubicBezTo>
                <a:cubicBezTo>
                  <a:pt x="1851371" y="392895"/>
                  <a:pt x="1872429" y="416905"/>
                  <a:pt x="1900513" y="426266"/>
                </a:cubicBezTo>
                <a:cubicBezTo>
                  <a:pt x="2055999" y="478093"/>
                  <a:pt x="1862270" y="412360"/>
                  <a:pt x="1998203" y="461788"/>
                </a:cubicBezTo>
                <a:cubicBezTo>
                  <a:pt x="2015798" y="468186"/>
                  <a:pt x="2033726" y="473629"/>
                  <a:pt x="2051488" y="479549"/>
                </a:cubicBezTo>
                <a:cubicBezTo>
                  <a:pt x="2092932" y="476589"/>
                  <a:pt x="2134903" y="477889"/>
                  <a:pt x="2175821" y="470668"/>
                </a:cubicBezTo>
                <a:cubicBezTo>
                  <a:pt x="2186332" y="468813"/>
                  <a:pt x="2192554" y="456871"/>
                  <a:pt x="2202464" y="452907"/>
                </a:cubicBezTo>
                <a:cubicBezTo>
                  <a:pt x="2222474" y="444903"/>
                  <a:pt x="2243497" y="439372"/>
                  <a:pt x="2264630" y="435146"/>
                </a:cubicBezTo>
                <a:cubicBezTo>
                  <a:pt x="2317601" y="424552"/>
                  <a:pt x="2424486" y="408505"/>
                  <a:pt x="2424486" y="408505"/>
                </a:cubicBezTo>
                <a:lnTo>
                  <a:pt x="3294815" y="417385"/>
                </a:lnTo>
                <a:cubicBezTo>
                  <a:pt x="3400754" y="419277"/>
                  <a:pt x="3445969" y="431752"/>
                  <a:pt x="3552361" y="444027"/>
                </a:cubicBezTo>
                <a:cubicBezTo>
                  <a:pt x="3584843" y="447775"/>
                  <a:pt x="3617488" y="449947"/>
                  <a:pt x="3650051" y="452907"/>
                </a:cubicBezTo>
                <a:cubicBezTo>
                  <a:pt x="3679654" y="458827"/>
                  <a:pt x="3709005" y="466190"/>
                  <a:pt x="3738860" y="470668"/>
                </a:cubicBezTo>
                <a:cubicBezTo>
                  <a:pt x="3768282" y="475081"/>
                  <a:pt x="3798082" y="476435"/>
                  <a:pt x="3827669" y="479549"/>
                </a:cubicBezTo>
                <a:cubicBezTo>
                  <a:pt x="3880873" y="485149"/>
                  <a:pt x="3963533" y="495798"/>
                  <a:pt x="4014168" y="497310"/>
                </a:cubicBezTo>
                <a:cubicBezTo>
                  <a:pt x="4176939" y="502169"/>
                  <a:pt x="4339801" y="503231"/>
                  <a:pt x="4502618" y="506191"/>
                </a:cubicBezTo>
                <a:cubicBezTo>
                  <a:pt x="4541102" y="512111"/>
                  <a:pt x="4580060" y="515506"/>
                  <a:pt x="4618069" y="523952"/>
                </a:cubicBezTo>
                <a:cubicBezTo>
                  <a:pt x="4653725" y="531875"/>
                  <a:pt x="4703577" y="567255"/>
                  <a:pt x="4733521" y="577235"/>
                </a:cubicBezTo>
                <a:cubicBezTo>
                  <a:pt x="4780610" y="592929"/>
                  <a:pt x="4751163" y="583543"/>
                  <a:pt x="4822330" y="603877"/>
                </a:cubicBezTo>
                <a:cubicBezTo>
                  <a:pt x="4848619" y="623592"/>
                  <a:pt x="4872036" y="643057"/>
                  <a:pt x="4902258" y="657160"/>
                </a:cubicBezTo>
                <a:cubicBezTo>
                  <a:pt x="4931150" y="670643"/>
                  <a:pt x="4962550" y="678424"/>
                  <a:pt x="4991067" y="692682"/>
                </a:cubicBezTo>
                <a:cubicBezTo>
                  <a:pt x="5008829" y="701563"/>
                  <a:pt x="5026022" y="711686"/>
                  <a:pt x="5044353" y="719324"/>
                </a:cubicBezTo>
                <a:cubicBezTo>
                  <a:pt x="5114328" y="748479"/>
                  <a:pt x="5080487" y="719935"/>
                  <a:pt x="5115400" y="754846"/>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9" name="Freeform 18"/>
          <p:cNvSpPr/>
          <p:nvPr/>
        </p:nvSpPr>
        <p:spPr>
          <a:xfrm>
            <a:off x="4221164" y="2195513"/>
            <a:ext cx="4084637" cy="836612"/>
          </a:xfrm>
          <a:custGeom>
            <a:avLst/>
            <a:gdLst>
              <a:gd name="connsiteX0" fmla="*/ 0 w 4085215"/>
              <a:gd name="connsiteY0" fmla="*/ 837253 h 837253"/>
              <a:gd name="connsiteX1" fmla="*/ 53285 w 4085215"/>
              <a:gd name="connsiteY1" fmla="*/ 792850 h 837253"/>
              <a:gd name="connsiteX2" fmla="*/ 79928 w 4085215"/>
              <a:gd name="connsiteY2" fmla="*/ 766209 h 837253"/>
              <a:gd name="connsiteX3" fmla="*/ 177618 w 4085215"/>
              <a:gd name="connsiteY3" fmla="*/ 704045 h 837253"/>
              <a:gd name="connsiteX4" fmla="*/ 319712 w 4085215"/>
              <a:gd name="connsiteY4" fmla="*/ 677403 h 837253"/>
              <a:gd name="connsiteX5" fmla="*/ 408521 w 4085215"/>
              <a:gd name="connsiteY5" fmla="*/ 668523 h 837253"/>
              <a:gd name="connsiteX6" fmla="*/ 488449 w 4085215"/>
              <a:gd name="connsiteY6" fmla="*/ 659642 h 837253"/>
              <a:gd name="connsiteX7" fmla="*/ 559496 w 4085215"/>
              <a:gd name="connsiteY7" fmla="*/ 641881 h 837253"/>
              <a:gd name="connsiteX8" fmla="*/ 648306 w 4085215"/>
              <a:gd name="connsiteY8" fmla="*/ 615240 h 837253"/>
              <a:gd name="connsiteX9" fmla="*/ 879209 w 4085215"/>
              <a:gd name="connsiteY9" fmla="*/ 606359 h 837253"/>
              <a:gd name="connsiteX10" fmla="*/ 1367659 w 4085215"/>
              <a:gd name="connsiteY10" fmla="*/ 615240 h 837253"/>
              <a:gd name="connsiteX11" fmla="*/ 1731776 w 4085215"/>
              <a:gd name="connsiteY11" fmla="*/ 650762 h 837253"/>
              <a:gd name="connsiteX12" fmla="*/ 1900513 w 4085215"/>
              <a:gd name="connsiteY12" fmla="*/ 659642 h 837253"/>
              <a:gd name="connsiteX13" fmla="*/ 1962679 w 4085215"/>
              <a:gd name="connsiteY13" fmla="*/ 668523 h 837253"/>
              <a:gd name="connsiteX14" fmla="*/ 2015965 w 4085215"/>
              <a:gd name="connsiteY14" fmla="*/ 677403 h 837253"/>
              <a:gd name="connsiteX15" fmla="*/ 2149178 w 4085215"/>
              <a:gd name="connsiteY15" fmla="*/ 686284 h 837253"/>
              <a:gd name="connsiteX16" fmla="*/ 2282392 w 4085215"/>
              <a:gd name="connsiteY16" fmla="*/ 677403 h 837253"/>
              <a:gd name="connsiteX17" fmla="*/ 2362320 w 4085215"/>
              <a:gd name="connsiteY17" fmla="*/ 650762 h 837253"/>
              <a:gd name="connsiteX18" fmla="*/ 2442248 w 4085215"/>
              <a:gd name="connsiteY18" fmla="*/ 641881 h 837253"/>
              <a:gd name="connsiteX19" fmla="*/ 2513295 w 4085215"/>
              <a:gd name="connsiteY19" fmla="*/ 624120 h 837253"/>
              <a:gd name="connsiteX20" fmla="*/ 2584342 w 4085215"/>
              <a:gd name="connsiteY20" fmla="*/ 597478 h 837253"/>
              <a:gd name="connsiteX21" fmla="*/ 2664271 w 4085215"/>
              <a:gd name="connsiteY21" fmla="*/ 570837 h 837253"/>
              <a:gd name="connsiteX22" fmla="*/ 2815246 w 4085215"/>
              <a:gd name="connsiteY22" fmla="*/ 473151 h 837253"/>
              <a:gd name="connsiteX23" fmla="*/ 2868531 w 4085215"/>
              <a:gd name="connsiteY23" fmla="*/ 446509 h 837253"/>
              <a:gd name="connsiteX24" fmla="*/ 2939579 w 4085215"/>
              <a:gd name="connsiteY24" fmla="*/ 419868 h 837253"/>
              <a:gd name="connsiteX25" fmla="*/ 3001745 w 4085215"/>
              <a:gd name="connsiteY25" fmla="*/ 375465 h 837253"/>
              <a:gd name="connsiteX26" fmla="*/ 3072792 w 4085215"/>
              <a:gd name="connsiteY26" fmla="*/ 339943 h 837253"/>
              <a:gd name="connsiteX27" fmla="*/ 3117197 w 4085215"/>
              <a:gd name="connsiteY27" fmla="*/ 313301 h 837253"/>
              <a:gd name="connsiteX28" fmla="*/ 3223767 w 4085215"/>
              <a:gd name="connsiteY28" fmla="*/ 268898 h 837253"/>
              <a:gd name="connsiteX29" fmla="*/ 3303696 w 4085215"/>
              <a:gd name="connsiteY29" fmla="*/ 233376 h 837253"/>
              <a:gd name="connsiteX30" fmla="*/ 3392505 w 4085215"/>
              <a:gd name="connsiteY30" fmla="*/ 197854 h 837253"/>
              <a:gd name="connsiteX31" fmla="*/ 3534599 w 4085215"/>
              <a:gd name="connsiteY31" fmla="*/ 144571 h 837253"/>
              <a:gd name="connsiteX32" fmla="*/ 3596765 w 4085215"/>
              <a:gd name="connsiteY32" fmla="*/ 100168 h 837253"/>
              <a:gd name="connsiteX33" fmla="*/ 3667813 w 4085215"/>
              <a:gd name="connsiteY33" fmla="*/ 46885 h 837253"/>
              <a:gd name="connsiteX34" fmla="*/ 3703336 w 4085215"/>
              <a:gd name="connsiteY34" fmla="*/ 38004 h 837253"/>
              <a:gd name="connsiteX35" fmla="*/ 3729979 w 4085215"/>
              <a:gd name="connsiteY35" fmla="*/ 29124 h 837253"/>
              <a:gd name="connsiteX36" fmla="*/ 4085215 w 4085215"/>
              <a:gd name="connsiteY36" fmla="*/ 2482 h 83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085215" h="837253">
                <a:moveTo>
                  <a:pt x="0" y="837253"/>
                </a:moveTo>
                <a:cubicBezTo>
                  <a:pt x="17762" y="822452"/>
                  <a:pt x="36004" y="808210"/>
                  <a:pt x="53285" y="792850"/>
                </a:cubicBezTo>
                <a:cubicBezTo>
                  <a:pt x="62672" y="784506"/>
                  <a:pt x="70476" y="774479"/>
                  <a:pt x="79928" y="766209"/>
                </a:cubicBezTo>
                <a:cubicBezTo>
                  <a:pt x="112669" y="737562"/>
                  <a:pt x="135844" y="718964"/>
                  <a:pt x="177618" y="704045"/>
                </a:cubicBezTo>
                <a:cubicBezTo>
                  <a:pt x="225292" y="687019"/>
                  <a:pt x="269932" y="682934"/>
                  <a:pt x="319712" y="677403"/>
                </a:cubicBezTo>
                <a:cubicBezTo>
                  <a:pt x="349281" y="674118"/>
                  <a:pt x="378934" y="671637"/>
                  <a:pt x="408521" y="668523"/>
                </a:cubicBezTo>
                <a:lnTo>
                  <a:pt x="488449" y="659642"/>
                </a:lnTo>
                <a:cubicBezTo>
                  <a:pt x="512131" y="653722"/>
                  <a:pt x="535975" y="648414"/>
                  <a:pt x="559496" y="641881"/>
                </a:cubicBezTo>
                <a:cubicBezTo>
                  <a:pt x="589275" y="633610"/>
                  <a:pt x="617588" y="618653"/>
                  <a:pt x="648306" y="615240"/>
                </a:cubicBezTo>
                <a:cubicBezTo>
                  <a:pt x="724860" y="606734"/>
                  <a:pt x="802241" y="609319"/>
                  <a:pt x="879209" y="606359"/>
                </a:cubicBezTo>
                <a:lnTo>
                  <a:pt x="1367659" y="615240"/>
                </a:lnTo>
                <a:cubicBezTo>
                  <a:pt x="1827793" y="632074"/>
                  <a:pt x="1434809" y="623767"/>
                  <a:pt x="1731776" y="650762"/>
                </a:cubicBezTo>
                <a:cubicBezTo>
                  <a:pt x="1787868" y="655861"/>
                  <a:pt x="1844267" y="656682"/>
                  <a:pt x="1900513" y="659642"/>
                </a:cubicBezTo>
                <a:lnTo>
                  <a:pt x="1962679" y="668523"/>
                </a:lnTo>
                <a:cubicBezTo>
                  <a:pt x="1980477" y="671261"/>
                  <a:pt x="1998039" y="675696"/>
                  <a:pt x="2015965" y="677403"/>
                </a:cubicBezTo>
                <a:cubicBezTo>
                  <a:pt x="2060267" y="681622"/>
                  <a:pt x="2104774" y="683324"/>
                  <a:pt x="2149178" y="686284"/>
                </a:cubicBezTo>
                <a:cubicBezTo>
                  <a:pt x="2193583" y="683324"/>
                  <a:pt x="2238494" y="684719"/>
                  <a:pt x="2282392" y="677403"/>
                </a:cubicBezTo>
                <a:cubicBezTo>
                  <a:pt x="2310094" y="672786"/>
                  <a:pt x="2334905" y="656854"/>
                  <a:pt x="2362320" y="650762"/>
                </a:cubicBezTo>
                <a:cubicBezTo>
                  <a:pt x="2388488" y="644947"/>
                  <a:pt x="2415605" y="644841"/>
                  <a:pt x="2442248" y="641881"/>
                </a:cubicBezTo>
                <a:cubicBezTo>
                  <a:pt x="2465930" y="635961"/>
                  <a:pt x="2489995" y="631401"/>
                  <a:pt x="2513295" y="624120"/>
                </a:cubicBezTo>
                <a:cubicBezTo>
                  <a:pt x="2537436" y="616576"/>
                  <a:pt x="2560491" y="605896"/>
                  <a:pt x="2584342" y="597478"/>
                </a:cubicBezTo>
                <a:cubicBezTo>
                  <a:pt x="2610825" y="588132"/>
                  <a:pt x="2637628" y="579717"/>
                  <a:pt x="2664271" y="570837"/>
                </a:cubicBezTo>
                <a:cubicBezTo>
                  <a:pt x="2695072" y="550303"/>
                  <a:pt x="2770672" y="497463"/>
                  <a:pt x="2815246" y="473151"/>
                </a:cubicBezTo>
                <a:cubicBezTo>
                  <a:pt x="2832679" y="463642"/>
                  <a:pt x="2850278" y="454331"/>
                  <a:pt x="2868531" y="446509"/>
                </a:cubicBezTo>
                <a:cubicBezTo>
                  <a:pt x="2891779" y="436546"/>
                  <a:pt x="2917262" y="431770"/>
                  <a:pt x="2939579" y="419868"/>
                </a:cubicBezTo>
                <a:cubicBezTo>
                  <a:pt x="2962048" y="407885"/>
                  <a:pt x="2979909" y="388566"/>
                  <a:pt x="3001745" y="375465"/>
                </a:cubicBezTo>
                <a:cubicBezTo>
                  <a:pt x="3024449" y="361843"/>
                  <a:pt x="3049479" y="352496"/>
                  <a:pt x="3072792" y="339943"/>
                </a:cubicBezTo>
                <a:cubicBezTo>
                  <a:pt x="3087990" y="331760"/>
                  <a:pt x="3101578" y="320651"/>
                  <a:pt x="3117197" y="313301"/>
                </a:cubicBezTo>
                <a:cubicBezTo>
                  <a:pt x="3152018" y="296915"/>
                  <a:pt x="3188395" y="284057"/>
                  <a:pt x="3223767" y="268898"/>
                </a:cubicBezTo>
                <a:cubicBezTo>
                  <a:pt x="3250565" y="257413"/>
                  <a:pt x="3276825" y="244690"/>
                  <a:pt x="3303696" y="233376"/>
                </a:cubicBezTo>
                <a:cubicBezTo>
                  <a:pt x="3333081" y="221004"/>
                  <a:pt x="3363370" y="210803"/>
                  <a:pt x="3392505" y="197854"/>
                </a:cubicBezTo>
                <a:cubicBezTo>
                  <a:pt x="3492127" y="153580"/>
                  <a:pt x="3444399" y="170341"/>
                  <a:pt x="3534599" y="144571"/>
                </a:cubicBezTo>
                <a:cubicBezTo>
                  <a:pt x="3603873" y="75300"/>
                  <a:pt x="3514940" y="158613"/>
                  <a:pt x="3596765" y="100168"/>
                </a:cubicBezTo>
                <a:cubicBezTo>
                  <a:pt x="3653606" y="59568"/>
                  <a:pt x="3587910" y="82396"/>
                  <a:pt x="3667813" y="46885"/>
                </a:cubicBezTo>
                <a:cubicBezTo>
                  <a:pt x="3678967" y="41928"/>
                  <a:pt x="3691600" y="41357"/>
                  <a:pt x="3703336" y="38004"/>
                </a:cubicBezTo>
                <a:cubicBezTo>
                  <a:pt x="3712337" y="35432"/>
                  <a:pt x="3720841" y="31155"/>
                  <a:pt x="3729979" y="29124"/>
                </a:cubicBezTo>
                <a:cubicBezTo>
                  <a:pt x="3915188" y="-12032"/>
                  <a:pt x="3851533" y="2482"/>
                  <a:pt x="4085215" y="2482"/>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1" name="Freeform 20"/>
          <p:cNvSpPr/>
          <p:nvPr/>
        </p:nvSpPr>
        <p:spPr>
          <a:xfrm>
            <a:off x="4318001" y="2278064"/>
            <a:ext cx="4378325" cy="852487"/>
          </a:xfrm>
          <a:custGeom>
            <a:avLst/>
            <a:gdLst>
              <a:gd name="connsiteX0" fmla="*/ 0 w 4378285"/>
              <a:gd name="connsiteY0" fmla="*/ 852532 h 852532"/>
              <a:gd name="connsiteX1" fmla="*/ 124332 w 4378285"/>
              <a:gd name="connsiteY1" fmla="*/ 790368 h 852532"/>
              <a:gd name="connsiteX2" fmla="*/ 177618 w 4378285"/>
              <a:gd name="connsiteY2" fmla="*/ 763727 h 852532"/>
              <a:gd name="connsiteX3" fmla="*/ 230903 w 4378285"/>
              <a:gd name="connsiteY3" fmla="*/ 745966 h 852532"/>
              <a:gd name="connsiteX4" fmla="*/ 284188 w 4378285"/>
              <a:gd name="connsiteY4" fmla="*/ 710443 h 852532"/>
              <a:gd name="connsiteX5" fmla="*/ 310831 w 4378285"/>
              <a:gd name="connsiteY5" fmla="*/ 701563 h 852532"/>
              <a:gd name="connsiteX6" fmla="*/ 346355 w 4378285"/>
              <a:gd name="connsiteY6" fmla="*/ 692682 h 852532"/>
              <a:gd name="connsiteX7" fmla="*/ 381878 w 4378285"/>
              <a:gd name="connsiteY7" fmla="*/ 674921 h 852532"/>
              <a:gd name="connsiteX8" fmla="*/ 452926 w 4378285"/>
              <a:gd name="connsiteY8" fmla="*/ 621638 h 852532"/>
              <a:gd name="connsiteX9" fmla="*/ 586139 w 4378285"/>
              <a:gd name="connsiteY9" fmla="*/ 586116 h 852532"/>
              <a:gd name="connsiteX10" fmla="*/ 648305 w 4378285"/>
              <a:gd name="connsiteY10" fmla="*/ 568355 h 852532"/>
              <a:gd name="connsiteX11" fmla="*/ 692710 w 4378285"/>
              <a:gd name="connsiteY11" fmla="*/ 550594 h 852532"/>
              <a:gd name="connsiteX12" fmla="*/ 719353 w 4378285"/>
              <a:gd name="connsiteY12" fmla="*/ 541713 h 852532"/>
              <a:gd name="connsiteX13" fmla="*/ 843685 w 4378285"/>
              <a:gd name="connsiteY13" fmla="*/ 550594 h 852532"/>
              <a:gd name="connsiteX14" fmla="*/ 950256 w 4378285"/>
              <a:gd name="connsiteY14" fmla="*/ 577235 h 852532"/>
              <a:gd name="connsiteX15" fmla="*/ 1012422 w 4378285"/>
              <a:gd name="connsiteY15" fmla="*/ 603877 h 852532"/>
              <a:gd name="connsiteX16" fmla="*/ 1074589 w 4378285"/>
              <a:gd name="connsiteY16" fmla="*/ 639399 h 852532"/>
              <a:gd name="connsiteX17" fmla="*/ 1198921 w 4378285"/>
              <a:gd name="connsiteY17" fmla="*/ 666041 h 852532"/>
              <a:gd name="connsiteX18" fmla="*/ 1278850 w 4378285"/>
              <a:gd name="connsiteY18" fmla="*/ 701563 h 852532"/>
              <a:gd name="connsiteX19" fmla="*/ 1349897 w 4378285"/>
              <a:gd name="connsiteY19" fmla="*/ 710443 h 852532"/>
              <a:gd name="connsiteX20" fmla="*/ 1491991 w 4378285"/>
              <a:gd name="connsiteY20" fmla="*/ 737085 h 852532"/>
              <a:gd name="connsiteX21" fmla="*/ 1571919 w 4378285"/>
              <a:gd name="connsiteY21" fmla="*/ 728205 h 852532"/>
              <a:gd name="connsiteX22" fmla="*/ 1616324 w 4378285"/>
              <a:gd name="connsiteY22" fmla="*/ 666041 h 852532"/>
              <a:gd name="connsiteX23" fmla="*/ 1642967 w 4378285"/>
              <a:gd name="connsiteY23" fmla="*/ 630519 h 852532"/>
              <a:gd name="connsiteX24" fmla="*/ 1669609 w 4378285"/>
              <a:gd name="connsiteY24" fmla="*/ 603877 h 852532"/>
              <a:gd name="connsiteX25" fmla="*/ 1705133 w 4378285"/>
              <a:gd name="connsiteY25" fmla="*/ 532833 h 852532"/>
              <a:gd name="connsiteX26" fmla="*/ 1714014 w 4378285"/>
              <a:gd name="connsiteY26" fmla="*/ 506191 h 852532"/>
              <a:gd name="connsiteX27" fmla="*/ 1776180 w 4378285"/>
              <a:gd name="connsiteY27" fmla="*/ 452908 h 852532"/>
              <a:gd name="connsiteX28" fmla="*/ 1838346 w 4378285"/>
              <a:gd name="connsiteY28" fmla="*/ 444027 h 852532"/>
              <a:gd name="connsiteX29" fmla="*/ 1891632 w 4378285"/>
              <a:gd name="connsiteY29" fmla="*/ 426266 h 852532"/>
              <a:gd name="connsiteX30" fmla="*/ 1989322 w 4378285"/>
              <a:gd name="connsiteY30" fmla="*/ 390744 h 852532"/>
              <a:gd name="connsiteX31" fmla="*/ 2033726 w 4378285"/>
              <a:gd name="connsiteY31" fmla="*/ 381863 h 852532"/>
              <a:gd name="connsiteX32" fmla="*/ 2078131 w 4378285"/>
              <a:gd name="connsiteY32" fmla="*/ 364102 h 852532"/>
              <a:gd name="connsiteX33" fmla="*/ 2362320 w 4378285"/>
              <a:gd name="connsiteY33" fmla="*/ 319700 h 852532"/>
              <a:gd name="connsiteX34" fmla="*/ 2539938 w 4378285"/>
              <a:gd name="connsiteY34" fmla="*/ 266416 h 852532"/>
              <a:gd name="connsiteX35" fmla="*/ 2637628 w 4378285"/>
              <a:gd name="connsiteY35" fmla="*/ 222014 h 852532"/>
              <a:gd name="connsiteX36" fmla="*/ 2690913 w 4378285"/>
              <a:gd name="connsiteY36" fmla="*/ 204252 h 852532"/>
              <a:gd name="connsiteX37" fmla="*/ 2753080 w 4378285"/>
              <a:gd name="connsiteY37" fmla="*/ 177611 h 852532"/>
              <a:gd name="connsiteX38" fmla="*/ 2868531 w 4378285"/>
              <a:gd name="connsiteY38" fmla="*/ 124328 h 852532"/>
              <a:gd name="connsiteX39" fmla="*/ 2904055 w 4378285"/>
              <a:gd name="connsiteY39" fmla="*/ 115447 h 852532"/>
              <a:gd name="connsiteX40" fmla="*/ 2948459 w 4378285"/>
              <a:gd name="connsiteY40" fmla="*/ 88805 h 852532"/>
              <a:gd name="connsiteX41" fmla="*/ 3046149 w 4378285"/>
              <a:gd name="connsiteY41" fmla="*/ 53283 h 852532"/>
              <a:gd name="connsiteX42" fmla="*/ 3117197 w 4378285"/>
              <a:gd name="connsiteY42" fmla="*/ 17761 h 852532"/>
              <a:gd name="connsiteX43" fmla="*/ 3179363 w 4378285"/>
              <a:gd name="connsiteY43" fmla="*/ 0 h 852532"/>
              <a:gd name="connsiteX44" fmla="*/ 3250410 w 4378285"/>
              <a:gd name="connsiteY44" fmla="*/ 17761 h 852532"/>
              <a:gd name="connsiteX45" fmla="*/ 3277053 w 4378285"/>
              <a:gd name="connsiteY45" fmla="*/ 26642 h 852532"/>
              <a:gd name="connsiteX46" fmla="*/ 3312576 w 4378285"/>
              <a:gd name="connsiteY46" fmla="*/ 53283 h 852532"/>
              <a:gd name="connsiteX47" fmla="*/ 3356981 w 4378285"/>
              <a:gd name="connsiteY47" fmla="*/ 62164 h 852532"/>
              <a:gd name="connsiteX48" fmla="*/ 3552361 w 4378285"/>
              <a:gd name="connsiteY48" fmla="*/ 115447 h 852532"/>
              <a:gd name="connsiteX49" fmla="*/ 3605646 w 4378285"/>
              <a:gd name="connsiteY49" fmla="*/ 133208 h 852532"/>
              <a:gd name="connsiteX50" fmla="*/ 3676693 w 4378285"/>
              <a:gd name="connsiteY50" fmla="*/ 150969 h 852532"/>
              <a:gd name="connsiteX51" fmla="*/ 3747741 w 4378285"/>
              <a:gd name="connsiteY51" fmla="*/ 177611 h 852532"/>
              <a:gd name="connsiteX52" fmla="*/ 3809907 w 4378285"/>
              <a:gd name="connsiteY52" fmla="*/ 195372 h 852532"/>
              <a:gd name="connsiteX53" fmla="*/ 4049691 w 4378285"/>
              <a:gd name="connsiteY53" fmla="*/ 213133 h 852532"/>
              <a:gd name="connsiteX54" fmla="*/ 4378285 w 4378285"/>
              <a:gd name="connsiteY54" fmla="*/ 204252 h 85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378285" h="852532">
                <a:moveTo>
                  <a:pt x="0" y="852532"/>
                </a:moveTo>
                <a:cubicBezTo>
                  <a:pt x="91614" y="791459"/>
                  <a:pt x="12819" y="838157"/>
                  <a:pt x="124332" y="790368"/>
                </a:cubicBezTo>
                <a:cubicBezTo>
                  <a:pt x="142585" y="782546"/>
                  <a:pt x="159287" y="771364"/>
                  <a:pt x="177618" y="763727"/>
                </a:cubicBezTo>
                <a:cubicBezTo>
                  <a:pt x="194900" y="756526"/>
                  <a:pt x="214157" y="754339"/>
                  <a:pt x="230903" y="745966"/>
                </a:cubicBezTo>
                <a:cubicBezTo>
                  <a:pt x="249996" y="736420"/>
                  <a:pt x="263936" y="717193"/>
                  <a:pt x="284188" y="710443"/>
                </a:cubicBezTo>
                <a:cubicBezTo>
                  <a:pt x="293069" y="707483"/>
                  <a:pt x="301830" y="704135"/>
                  <a:pt x="310831" y="701563"/>
                </a:cubicBezTo>
                <a:cubicBezTo>
                  <a:pt x="322567" y="698210"/>
                  <a:pt x="334926" y="696968"/>
                  <a:pt x="346355" y="692682"/>
                </a:cubicBezTo>
                <a:cubicBezTo>
                  <a:pt x="358751" y="688034"/>
                  <a:pt x="370863" y="682264"/>
                  <a:pt x="381878" y="674921"/>
                </a:cubicBezTo>
                <a:cubicBezTo>
                  <a:pt x="406509" y="658501"/>
                  <a:pt x="425717" y="633299"/>
                  <a:pt x="452926" y="621638"/>
                </a:cubicBezTo>
                <a:cubicBezTo>
                  <a:pt x="537029" y="585595"/>
                  <a:pt x="492721" y="597792"/>
                  <a:pt x="586139" y="586116"/>
                </a:cubicBezTo>
                <a:cubicBezTo>
                  <a:pt x="606861" y="580196"/>
                  <a:pt x="627860" y="575170"/>
                  <a:pt x="648305" y="568355"/>
                </a:cubicBezTo>
                <a:cubicBezTo>
                  <a:pt x="663429" y="563314"/>
                  <a:pt x="677783" y="556191"/>
                  <a:pt x="692710" y="550594"/>
                </a:cubicBezTo>
                <a:cubicBezTo>
                  <a:pt x="701475" y="547307"/>
                  <a:pt x="710472" y="544673"/>
                  <a:pt x="719353" y="541713"/>
                </a:cubicBezTo>
                <a:cubicBezTo>
                  <a:pt x="760797" y="544673"/>
                  <a:pt x="802484" y="545220"/>
                  <a:pt x="843685" y="550594"/>
                </a:cubicBezTo>
                <a:cubicBezTo>
                  <a:pt x="892456" y="556955"/>
                  <a:pt x="911542" y="564332"/>
                  <a:pt x="950256" y="577235"/>
                </a:cubicBezTo>
                <a:cubicBezTo>
                  <a:pt x="1017145" y="621825"/>
                  <a:pt x="932135" y="569469"/>
                  <a:pt x="1012422" y="603877"/>
                </a:cubicBezTo>
                <a:cubicBezTo>
                  <a:pt x="1055990" y="622549"/>
                  <a:pt x="1022189" y="624844"/>
                  <a:pt x="1074589" y="639399"/>
                </a:cubicBezTo>
                <a:cubicBezTo>
                  <a:pt x="1115428" y="650743"/>
                  <a:pt x="1198921" y="666041"/>
                  <a:pt x="1198921" y="666041"/>
                </a:cubicBezTo>
                <a:cubicBezTo>
                  <a:pt x="1225564" y="677882"/>
                  <a:pt x="1250879" y="693337"/>
                  <a:pt x="1278850" y="701563"/>
                </a:cubicBezTo>
                <a:cubicBezTo>
                  <a:pt x="1301747" y="708297"/>
                  <a:pt x="1326270" y="707068"/>
                  <a:pt x="1349897" y="710443"/>
                </a:cubicBezTo>
                <a:cubicBezTo>
                  <a:pt x="1398336" y="717363"/>
                  <a:pt x="1443575" y="727402"/>
                  <a:pt x="1491991" y="737085"/>
                </a:cubicBezTo>
                <a:cubicBezTo>
                  <a:pt x="1518634" y="734125"/>
                  <a:pt x="1547174" y="738515"/>
                  <a:pt x="1571919" y="728205"/>
                </a:cubicBezTo>
                <a:cubicBezTo>
                  <a:pt x="1577820" y="725746"/>
                  <a:pt x="1609926" y="674998"/>
                  <a:pt x="1616324" y="666041"/>
                </a:cubicBezTo>
                <a:cubicBezTo>
                  <a:pt x="1624927" y="653997"/>
                  <a:pt x="1633334" y="641757"/>
                  <a:pt x="1642967" y="630519"/>
                </a:cubicBezTo>
                <a:cubicBezTo>
                  <a:pt x="1651141" y="620983"/>
                  <a:pt x="1662866" y="614473"/>
                  <a:pt x="1669609" y="603877"/>
                </a:cubicBezTo>
                <a:cubicBezTo>
                  <a:pt x="1683824" y="581540"/>
                  <a:pt x="1696760" y="557951"/>
                  <a:pt x="1705133" y="532833"/>
                </a:cubicBezTo>
                <a:cubicBezTo>
                  <a:pt x="1708093" y="523952"/>
                  <a:pt x="1708821" y="513980"/>
                  <a:pt x="1714014" y="506191"/>
                </a:cubicBezTo>
                <a:cubicBezTo>
                  <a:pt x="1721648" y="494741"/>
                  <a:pt x="1765345" y="456848"/>
                  <a:pt x="1776180" y="452908"/>
                </a:cubicBezTo>
                <a:cubicBezTo>
                  <a:pt x="1795852" y="445755"/>
                  <a:pt x="1817624" y="446987"/>
                  <a:pt x="1838346" y="444027"/>
                </a:cubicBezTo>
                <a:cubicBezTo>
                  <a:pt x="1856108" y="438107"/>
                  <a:pt x="1874036" y="432664"/>
                  <a:pt x="1891632" y="426266"/>
                </a:cubicBezTo>
                <a:cubicBezTo>
                  <a:pt x="1939311" y="408929"/>
                  <a:pt x="1937482" y="404882"/>
                  <a:pt x="1989322" y="390744"/>
                </a:cubicBezTo>
                <a:cubicBezTo>
                  <a:pt x="2003885" y="386772"/>
                  <a:pt x="2019268" y="386200"/>
                  <a:pt x="2033726" y="381863"/>
                </a:cubicBezTo>
                <a:cubicBezTo>
                  <a:pt x="2048995" y="377282"/>
                  <a:pt x="2062499" y="367228"/>
                  <a:pt x="2078131" y="364102"/>
                </a:cubicBezTo>
                <a:cubicBezTo>
                  <a:pt x="2150969" y="349535"/>
                  <a:pt x="2273397" y="332402"/>
                  <a:pt x="2362320" y="319700"/>
                </a:cubicBezTo>
                <a:cubicBezTo>
                  <a:pt x="2420320" y="303129"/>
                  <a:pt x="2482394" y="287340"/>
                  <a:pt x="2539938" y="266416"/>
                </a:cubicBezTo>
                <a:cubicBezTo>
                  <a:pt x="2644866" y="228262"/>
                  <a:pt x="2517656" y="272000"/>
                  <a:pt x="2637628" y="222014"/>
                </a:cubicBezTo>
                <a:cubicBezTo>
                  <a:pt x="2654910" y="214813"/>
                  <a:pt x="2673438" y="210973"/>
                  <a:pt x="2690913" y="204252"/>
                </a:cubicBezTo>
                <a:cubicBezTo>
                  <a:pt x="2711955" y="196159"/>
                  <a:pt x="2732650" y="187144"/>
                  <a:pt x="2753080" y="177611"/>
                </a:cubicBezTo>
                <a:cubicBezTo>
                  <a:pt x="2802423" y="154585"/>
                  <a:pt x="2821195" y="140106"/>
                  <a:pt x="2868531" y="124328"/>
                </a:cubicBezTo>
                <a:cubicBezTo>
                  <a:pt x="2880110" y="120468"/>
                  <a:pt x="2892214" y="118407"/>
                  <a:pt x="2904055" y="115447"/>
                </a:cubicBezTo>
                <a:cubicBezTo>
                  <a:pt x="2918856" y="106566"/>
                  <a:pt x="2933020" y="96524"/>
                  <a:pt x="2948459" y="88805"/>
                </a:cubicBezTo>
                <a:cubicBezTo>
                  <a:pt x="2977876" y="74097"/>
                  <a:pt x="3015758" y="64334"/>
                  <a:pt x="3046149" y="53283"/>
                </a:cubicBezTo>
                <a:cubicBezTo>
                  <a:pt x="3158818" y="12314"/>
                  <a:pt x="3038220" y="57249"/>
                  <a:pt x="3117197" y="17761"/>
                </a:cubicBezTo>
                <a:cubicBezTo>
                  <a:pt x="3129943" y="11388"/>
                  <a:pt x="3167974" y="2847"/>
                  <a:pt x="3179363" y="0"/>
                </a:cubicBezTo>
                <a:cubicBezTo>
                  <a:pt x="3203045" y="5920"/>
                  <a:pt x="3226859" y="11338"/>
                  <a:pt x="3250410" y="17761"/>
                </a:cubicBezTo>
                <a:cubicBezTo>
                  <a:pt x="3259442" y="20224"/>
                  <a:pt x="3268925" y="21998"/>
                  <a:pt x="3277053" y="26642"/>
                </a:cubicBezTo>
                <a:cubicBezTo>
                  <a:pt x="3289904" y="33985"/>
                  <a:pt x="3299051" y="47272"/>
                  <a:pt x="3312576" y="53283"/>
                </a:cubicBezTo>
                <a:cubicBezTo>
                  <a:pt x="3326370" y="59413"/>
                  <a:pt x="3342523" y="57827"/>
                  <a:pt x="3356981" y="62164"/>
                </a:cubicBezTo>
                <a:cubicBezTo>
                  <a:pt x="3542521" y="117824"/>
                  <a:pt x="3429338" y="97872"/>
                  <a:pt x="3552361" y="115447"/>
                </a:cubicBezTo>
                <a:cubicBezTo>
                  <a:pt x="3570123" y="121367"/>
                  <a:pt x="3587644" y="128065"/>
                  <a:pt x="3605646" y="133208"/>
                </a:cubicBezTo>
                <a:cubicBezTo>
                  <a:pt x="3629118" y="139914"/>
                  <a:pt x="3654028" y="141903"/>
                  <a:pt x="3676693" y="150969"/>
                </a:cubicBezTo>
                <a:cubicBezTo>
                  <a:pt x="3706072" y="162720"/>
                  <a:pt x="3719902" y="169259"/>
                  <a:pt x="3747741" y="177611"/>
                </a:cubicBezTo>
                <a:cubicBezTo>
                  <a:pt x="3768383" y="183804"/>
                  <a:pt x="3788503" y="192854"/>
                  <a:pt x="3809907" y="195372"/>
                </a:cubicBezTo>
                <a:cubicBezTo>
                  <a:pt x="3889505" y="204736"/>
                  <a:pt x="4049691" y="213133"/>
                  <a:pt x="4049691" y="213133"/>
                </a:cubicBezTo>
                <a:cubicBezTo>
                  <a:pt x="4159220" y="210090"/>
                  <a:pt x="4268714" y="204252"/>
                  <a:pt x="4378285" y="204252"/>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2" name="Freeform 21"/>
          <p:cNvSpPr/>
          <p:nvPr/>
        </p:nvSpPr>
        <p:spPr>
          <a:xfrm>
            <a:off x="4416425" y="2695575"/>
            <a:ext cx="4706938" cy="666750"/>
          </a:xfrm>
          <a:custGeom>
            <a:avLst/>
            <a:gdLst>
              <a:gd name="connsiteX0" fmla="*/ 0 w 4707752"/>
              <a:gd name="connsiteY0" fmla="*/ 577236 h 666568"/>
              <a:gd name="connsiteX1" fmla="*/ 115452 w 4707752"/>
              <a:gd name="connsiteY1" fmla="*/ 541714 h 666568"/>
              <a:gd name="connsiteX2" fmla="*/ 204261 w 4707752"/>
              <a:gd name="connsiteY2" fmla="*/ 532833 h 666568"/>
              <a:gd name="connsiteX3" fmla="*/ 781520 w 4707752"/>
              <a:gd name="connsiteY3" fmla="*/ 559475 h 666568"/>
              <a:gd name="connsiteX4" fmla="*/ 923614 w 4707752"/>
              <a:gd name="connsiteY4" fmla="*/ 586116 h 666568"/>
              <a:gd name="connsiteX5" fmla="*/ 968019 w 4707752"/>
              <a:gd name="connsiteY5" fmla="*/ 594997 h 666568"/>
              <a:gd name="connsiteX6" fmla="*/ 1074590 w 4707752"/>
              <a:gd name="connsiteY6" fmla="*/ 621639 h 666568"/>
              <a:gd name="connsiteX7" fmla="*/ 1154518 w 4707752"/>
              <a:gd name="connsiteY7" fmla="*/ 639400 h 666568"/>
              <a:gd name="connsiteX8" fmla="*/ 1296612 w 4707752"/>
              <a:gd name="connsiteY8" fmla="*/ 648280 h 666568"/>
              <a:gd name="connsiteX9" fmla="*/ 1456469 w 4707752"/>
              <a:gd name="connsiteY9" fmla="*/ 666041 h 666568"/>
              <a:gd name="connsiteX10" fmla="*/ 1571920 w 4707752"/>
              <a:gd name="connsiteY10" fmla="*/ 639400 h 666568"/>
              <a:gd name="connsiteX11" fmla="*/ 1607444 w 4707752"/>
              <a:gd name="connsiteY11" fmla="*/ 621639 h 666568"/>
              <a:gd name="connsiteX12" fmla="*/ 1731777 w 4707752"/>
              <a:gd name="connsiteY12" fmla="*/ 577236 h 666568"/>
              <a:gd name="connsiteX13" fmla="*/ 1811705 w 4707752"/>
              <a:gd name="connsiteY13" fmla="*/ 550594 h 666568"/>
              <a:gd name="connsiteX14" fmla="*/ 1847228 w 4707752"/>
              <a:gd name="connsiteY14" fmla="*/ 532833 h 666568"/>
              <a:gd name="connsiteX15" fmla="*/ 1891633 w 4707752"/>
              <a:gd name="connsiteY15" fmla="*/ 515072 h 666568"/>
              <a:gd name="connsiteX16" fmla="*/ 1936037 w 4707752"/>
              <a:gd name="connsiteY16" fmla="*/ 488430 h 666568"/>
              <a:gd name="connsiteX17" fmla="*/ 2007085 w 4707752"/>
              <a:gd name="connsiteY17" fmla="*/ 435147 h 666568"/>
              <a:gd name="connsiteX18" fmla="*/ 2042608 w 4707752"/>
              <a:gd name="connsiteY18" fmla="*/ 417386 h 666568"/>
              <a:gd name="connsiteX19" fmla="*/ 2122536 w 4707752"/>
              <a:gd name="connsiteY19" fmla="*/ 408506 h 666568"/>
              <a:gd name="connsiteX20" fmla="*/ 2175822 w 4707752"/>
              <a:gd name="connsiteY20" fmla="*/ 381864 h 666568"/>
              <a:gd name="connsiteX21" fmla="*/ 2264631 w 4707752"/>
              <a:gd name="connsiteY21" fmla="*/ 346342 h 666568"/>
              <a:gd name="connsiteX22" fmla="*/ 2353440 w 4707752"/>
              <a:gd name="connsiteY22" fmla="*/ 310820 h 666568"/>
              <a:gd name="connsiteX23" fmla="*/ 2406725 w 4707752"/>
              <a:gd name="connsiteY23" fmla="*/ 293058 h 666568"/>
              <a:gd name="connsiteX24" fmla="*/ 2486653 w 4707752"/>
              <a:gd name="connsiteY24" fmla="*/ 248656 h 666568"/>
              <a:gd name="connsiteX25" fmla="*/ 2522177 w 4707752"/>
              <a:gd name="connsiteY25" fmla="*/ 239775 h 666568"/>
              <a:gd name="connsiteX26" fmla="*/ 2593224 w 4707752"/>
              <a:gd name="connsiteY26" fmla="*/ 213134 h 666568"/>
              <a:gd name="connsiteX27" fmla="*/ 2699795 w 4707752"/>
              <a:gd name="connsiteY27" fmla="*/ 186492 h 666568"/>
              <a:gd name="connsiteX28" fmla="*/ 2797485 w 4707752"/>
              <a:gd name="connsiteY28" fmla="*/ 168731 h 666568"/>
              <a:gd name="connsiteX29" fmla="*/ 2904056 w 4707752"/>
              <a:gd name="connsiteY29" fmla="*/ 159850 h 666568"/>
              <a:gd name="connsiteX30" fmla="*/ 2939579 w 4707752"/>
              <a:gd name="connsiteY30" fmla="*/ 150970 h 666568"/>
              <a:gd name="connsiteX31" fmla="*/ 3001746 w 4707752"/>
              <a:gd name="connsiteY31" fmla="*/ 142089 h 666568"/>
              <a:gd name="connsiteX32" fmla="*/ 3046150 w 4707752"/>
              <a:gd name="connsiteY32" fmla="*/ 124328 h 666568"/>
              <a:gd name="connsiteX33" fmla="*/ 3072793 w 4707752"/>
              <a:gd name="connsiteY33" fmla="*/ 115448 h 666568"/>
              <a:gd name="connsiteX34" fmla="*/ 3134959 w 4707752"/>
              <a:gd name="connsiteY34" fmla="*/ 79925 h 666568"/>
              <a:gd name="connsiteX35" fmla="*/ 3161602 w 4707752"/>
              <a:gd name="connsiteY35" fmla="*/ 62164 h 666568"/>
              <a:gd name="connsiteX36" fmla="*/ 3206007 w 4707752"/>
              <a:gd name="connsiteY36" fmla="*/ 44403 h 666568"/>
              <a:gd name="connsiteX37" fmla="*/ 3241530 w 4707752"/>
              <a:gd name="connsiteY37" fmla="*/ 26642 h 666568"/>
              <a:gd name="connsiteX38" fmla="*/ 3330339 w 4707752"/>
              <a:gd name="connsiteY38" fmla="*/ 0 h 666568"/>
              <a:gd name="connsiteX39" fmla="*/ 3605647 w 4707752"/>
              <a:gd name="connsiteY39" fmla="*/ 8881 h 666568"/>
              <a:gd name="connsiteX40" fmla="*/ 3667813 w 4707752"/>
              <a:gd name="connsiteY40" fmla="*/ 35523 h 666568"/>
              <a:gd name="connsiteX41" fmla="*/ 3729980 w 4707752"/>
              <a:gd name="connsiteY41" fmla="*/ 62164 h 666568"/>
              <a:gd name="connsiteX42" fmla="*/ 3765503 w 4707752"/>
              <a:gd name="connsiteY42" fmla="*/ 79925 h 666568"/>
              <a:gd name="connsiteX43" fmla="*/ 3854312 w 4707752"/>
              <a:gd name="connsiteY43" fmla="*/ 115448 h 666568"/>
              <a:gd name="connsiteX44" fmla="*/ 3934241 w 4707752"/>
              <a:gd name="connsiteY44" fmla="*/ 150970 h 666568"/>
              <a:gd name="connsiteX45" fmla="*/ 3996407 w 4707752"/>
              <a:gd name="connsiteY45" fmla="*/ 168731 h 666568"/>
              <a:gd name="connsiteX46" fmla="*/ 4067454 w 4707752"/>
              <a:gd name="connsiteY46" fmla="*/ 204253 h 666568"/>
              <a:gd name="connsiteX47" fmla="*/ 4138501 w 4707752"/>
              <a:gd name="connsiteY47" fmla="*/ 222014 h 666568"/>
              <a:gd name="connsiteX48" fmla="*/ 4333881 w 4707752"/>
              <a:gd name="connsiteY48" fmla="*/ 266417 h 666568"/>
              <a:gd name="connsiteX49" fmla="*/ 4440452 w 4707752"/>
              <a:gd name="connsiteY49" fmla="*/ 284178 h 666568"/>
              <a:gd name="connsiteX50" fmla="*/ 4618070 w 4707752"/>
              <a:gd name="connsiteY50" fmla="*/ 275297 h 666568"/>
              <a:gd name="connsiteX51" fmla="*/ 4697998 w 4707752"/>
              <a:gd name="connsiteY51" fmla="*/ 257536 h 666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707752" h="666568">
                <a:moveTo>
                  <a:pt x="0" y="577236"/>
                </a:moveTo>
                <a:cubicBezTo>
                  <a:pt x="10276" y="573811"/>
                  <a:pt x="87987" y="545637"/>
                  <a:pt x="115452" y="541714"/>
                </a:cubicBezTo>
                <a:cubicBezTo>
                  <a:pt x="144904" y="537507"/>
                  <a:pt x="174658" y="535793"/>
                  <a:pt x="204261" y="532833"/>
                </a:cubicBezTo>
                <a:cubicBezTo>
                  <a:pt x="396681" y="541714"/>
                  <a:pt x="592194" y="523979"/>
                  <a:pt x="781520" y="559475"/>
                </a:cubicBezTo>
                <a:lnTo>
                  <a:pt x="923614" y="586116"/>
                </a:lnTo>
                <a:cubicBezTo>
                  <a:pt x="938442" y="588940"/>
                  <a:pt x="953699" y="590224"/>
                  <a:pt x="968019" y="594997"/>
                </a:cubicBezTo>
                <a:cubicBezTo>
                  <a:pt x="1057034" y="624667"/>
                  <a:pt x="984902" y="603702"/>
                  <a:pt x="1074590" y="621639"/>
                </a:cubicBezTo>
                <a:cubicBezTo>
                  <a:pt x="1103110" y="627343"/>
                  <a:pt x="1124917" y="636581"/>
                  <a:pt x="1154518" y="639400"/>
                </a:cubicBezTo>
                <a:cubicBezTo>
                  <a:pt x="1201761" y="643899"/>
                  <a:pt x="1249247" y="645320"/>
                  <a:pt x="1296612" y="648280"/>
                </a:cubicBezTo>
                <a:cubicBezTo>
                  <a:pt x="1353629" y="659683"/>
                  <a:pt x="1390497" y="668909"/>
                  <a:pt x="1456469" y="666041"/>
                </a:cubicBezTo>
                <a:cubicBezTo>
                  <a:pt x="1470535" y="665429"/>
                  <a:pt x="1542660" y="651939"/>
                  <a:pt x="1571920" y="639400"/>
                </a:cubicBezTo>
                <a:cubicBezTo>
                  <a:pt x="1584089" y="634185"/>
                  <a:pt x="1595276" y="626854"/>
                  <a:pt x="1607444" y="621639"/>
                </a:cubicBezTo>
                <a:cubicBezTo>
                  <a:pt x="1691568" y="585587"/>
                  <a:pt x="1671453" y="592315"/>
                  <a:pt x="1731777" y="577236"/>
                </a:cubicBezTo>
                <a:cubicBezTo>
                  <a:pt x="1821064" y="532594"/>
                  <a:pt x="1708411" y="585025"/>
                  <a:pt x="1811705" y="550594"/>
                </a:cubicBezTo>
                <a:cubicBezTo>
                  <a:pt x="1824264" y="546408"/>
                  <a:pt x="1835130" y="538209"/>
                  <a:pt x="1847228" y="532833"/>
                </a:cubicBezTo>
                <a:cubicBezTo>
                  <a:pt x="1861796" y="526359"/>
                  <a:pt x="1877374" y="522201"/>
                  <a:pt x="1891633" y="515072"/>
                </a:cubicBezTo>
                <a:cubicBezTo>
                  <a:pt x="1907072" y="507353"/>
                  <a:pt x="1921845" y="498255"/>
                  <a:pt x="1936037" y="488430"/>
                </a:cubicBezTo>
                <a:cubicBezTo>
                  <a:pt x="1960376" y="471580"/>
                  <a:pt x="1980607" y="448385"/>
                  <a:pt x="2007085" y="435147"/>
                </a:cubicBezTo>
                <a:cubicBezTo>
                  <a:pt x="2018926" y="429227"/>
                  <a:pt x="2029708" y="420363"/>
                  <a:pt x="2042608" y="417386"/>
                </a:cubicBezTo>
                <a:cubicBezTo>
                  <a:pt x="2068728" y="411359"/>
                  <a:pt x="2095893" y="411466"/>
                  <a:pt x="2122536" y="408506"/>
                </a:cubicBezTo>
                <a:cubicBezTo>
                  <a:pt x="2207629" y="380142"/>
                  <a:pt x="2086293" y="423183"/>
                  <a:pt x="2175822" y="381864"/>
                </a:cubicBezTo>
                <a:cubicBezTo>
                  <a:pt x="2204771" y="368504"/>
                  <a:pt x="2235028" y="358183"/>
                  <a:pt x="2264631" y="346342"/>
                </a:cubicBezTo>
                <a:cubicBezTo>
                  <a:pt x="2264639" y="346339"/>
                  <a:pt x="2353432" y="310823"/>
                  <a:pt x="2353440" y="310820"/>
                </a:cubicBezTo>
                <a:cubicBezTo>
                  <a:pt x="2371202" y="304899"/>
                  <a:pt x="2389681" y="300805"/>
                  <a:pt x="2406725" y="293058"/>
                </a:cubicBezTo>
                <a:cubicBezTo>
                  <a:pt x="2460005" y="268841"/>
                  <a:pt x="2437591" y="267054"/>
                  <a:pt x="2486653" y="248656"/>
                </a:cubicBezTo>
                <a:cubicBezTo>
                  <a:pt x="2498082" y="244370"/>
                  <a:pt x="2510748" y="244061"/>
                  <a:pt x="2522177" y="239775"/>
                </a:cubicBezTo>
                <a:cubicBezTo>
                  <a:pt x="2615051" y="204949"/>
                  <a:pt x="2502049" y="235926"/>
                  <a:pt x="2593224" y="213134"/>
                </a:cubicBezTo>
                <a:cubicBezTo>
                  <a:pt x="2653987" y="182753"/>
                  <a:pt x="2608595" y="200522"/>
                  <a:pt x="2699795" y="186492"/>
                </a:cubicBezTo>
                <a:cubicBezTo>
                  <a:pt x="2754613" y="178059"/>
                  <a:pt x="2737951" y="175346"/>
                  <a:pt x="2797485" y="168731"/>
                </a:cubicBezTo>
                <a:cubicBezTo>
                  <a:pt x="2832914" y="164795"/>
                  <a:pt x="2868532" y="162810"/>
                  <a:pt x="2904056" y="159850"/>
                </a:cubicBezTo>
                <a:cubicBezTo>
                  <a:pt x="2915897" y="156890"/>
                  <a:pt x="2927570" y="153153"/>
                  <a:pt x="2939579" y="150970"/>
                </a:cubicBezTo>
                <a:cubicBezTo>
                  <a:pt x="2960174" y="147226"/>
                  <a:pt x="2981438" y="147166"/>
                  <a:pt x="3001746" y="142089"/>
                </a:cubicBezTo>
                <a:cubicBezTo>
                  <a:pt x="3017212" y="138223"/>
                  <a:pt x="3031223" y="129925"/>
                  <a:pt x="3046150" y="124328"/>
                </a:cubicBezTo>
                <a:cubicBezTo>
                  <a:pt x="3054915" y="121041"/>
                  <a:pt x="3063912" y="118408"/>
                  <a:pt x="3072793" y="115448"/>
                </a:cubicBezTo>
                <a:cubicBezTo>
                  <a:pt x="3137694" y="72180"/>
                  <a:pt x="3056099" y="124986"/>
                  <a:pt x="3134959" y="79925"/>
                </a:cubicBezTo>
                <a:cubicBezTo>
                  <a:pt x="3144226" y="74630"/>
                  <a:pt x="3152055" y="66937"/>
                  <a:pt x="3161602" y="62164"/>
                </a:cubicBezTo>
                <a:cubicBezTo>
                  <a:pt x="3175861" y="55035"/>
                  <a:pt x="3191439" y="50877"/>
                  <a:pt x="3206007" y="44403"/>
                </a:cubicBezTo>
                <a:cubicBezTo>
                  <a:pt x="3218105" y="39027"/>
                  <a:pt x="3229238" y="31558"/>
                  <a:pt x="3241530" y="26642"/>
                </a:cubicBezTo>
                <a:cubicBezTo>
                  <a:pt x="3277561" y="12230"/>
                  <a:pt x="3295449" y="8723"/>
                  <a:pt x="3330339" y="0"/>
                </a:cubicBezTo>
                <a:cubicBezTo>
                  <a:pt x="3422108" y="2960"/>
                  <a:pt x="3513979" y="3643"/>
                  <a:pt x="3605647" y="8881"/>
                </a:cubicBezTo>
                <a:cubicBezTo>
                  <a:pt x="3642114" y="10965"/>
                  <a:pt x="3639244" y="19199"/>
                  <a:pt x="3667813" y="35523"/>
                </a:cubicBezTo>
                <a:cubicBezTo>
                  <a:pt x="3726725" y="69186"/>
                  <a:pt x="3680160" y="40814"/>
                  <a:pt x="3729980" y="62164"/>
                </a:cubicBezTo>
                <a:cubicBezTo>
                  <a:pt x="3742148" y="67379"/>
                  <a:pt x="3753335" y="74710"/>
                  <a:pt x="3765503" y="79925"/>
                </a:cubicBezTo>
                <a:cubicBezTo>
                  <a:pt x="3794809" y="92484"/>
                  <a:pt x="3825794" y="101190"/>
                  <a:pt x="3854312" y="115448"/>
                </a:cubicBezTo>
                <a:cubicBezTo>
                  <a:pt x="3885262" y="130922"/>
                  <a:pt x="3900222" y="139631"/>
                  <a:pt x="3934241" y="150970"/>
                </a:cubicBezTo>
                <a:cubicBezTo>
                  <a:pt x="3954686" y="157785"/>
                  <a:pt x="3976397" y="160727"/>
                  <a:pt x="3996407" y="168731"/>
                </a:cubicBezTo>
                <a:cubicBezTo>
                  <a:pt x="4020991" y="178564"/>
                  <a:pt x="4042662" y="194956"/>
                  <a:pt x="4067454" y="204253"/>
                </a:cubicBezTo>
                <a:cubicBezTo>
                  <a:pt x="4090311" y="212824"/>
                  <a:pt x="4114950" y="215591"/>
                  <a:pt x="4138501" y="222014"/>
                </a:cubicBezTo>
                <a:cubicBezTo>
                  <a:pt x="4343232" y="277847"/>
                  <a:pt x="4188253" y="244573"/>
                  <a:pt x="4333881" y="266417"/>
                </a:cubicBezTo>
                <a:cubicBezTo>
                  <a:pt x="4369496" y="271759"/>
                  <a:pt x="4440452" y="284178"/>
                  <a:pt x="4440452" y="284178"/>
                </a:cubicBezTo>
                <a:cubicBezTo>
                  <a:pt x="4499658" y="281218"/>
                  <a:pt x="4559127" y="281612"/>
                  <a:pt x="4618070" y="275297"/>
                </a:cubicBezTo>
                <a:cubicBezTo>
                  <a:pt x="4790545" y="256818"/>
                  <a:pt x="4652754" y="257536"/>
                  <a:pt x="4697998" y="257536"/>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3" name="Freeform 22"/>
          <p:cNvSpPr/>
          <p:nvPr/>
        </p:nvSpPr>
        <p:spPr>
          <a:xfrm>
            <a:off x="4468814" y="2659063"/>
            <a:ext cx="4929187" cy="825500"/>
          </a:xfrm>
          <a:custGeom>
            <a:avLst/>
            <a:gdLst>
              <a:gd name="connsiteX0" fmla="*/ 0 w 4928901"/>
              <a:gd name="connsiteY0" fmla="*/ 817010 h 825891"/>
              <a:gd name="connsiteX1" fmla="*/ 71047 w 4928901"/>
              <a:gd name="connsiteY1" fmla="*/ 790369 h 825891"/>
              <a:gd name="connsiteX2" fmla="*/ 204261 w 4928901"/>
              <a:gd name="connsiteY2" fmla="*/ 772608 h 825891"/>
              <a:gd name="connsiteX3" fmla="*/ 612782 w 4928901"/>
              <a:gd name="connsiteY3" fmla="*/ 754847 h 825891"/>
              <a:gd name="connsiteX4" fmla="*/ 1438706 w 4928901"/>
              <a:gd name="connsiteY4" fmla="*/ 763727 h 825891"/>
              <a:gd name="connsiteX5" fmla="*/ 1491992 w 4928901"/>
              <a:gd name="connsiteY5" fmla="*/ 772608 h 825891"/>
              <a:gd name="connsiteX6" fmla="*/ 1651848 w 4928901"/>
              <a:gd name="connsiteY6" fmla="*/ 781488 h 825891"/>
              <a:gd name="connsiteX7" fmla="*/ 1740657 w 4928901"/>
              <a:gd name="connsiteY7" fmla="*/ 799249 h 825891"/>
              <a:gd name="connsiteX8" fmla="*/ 1785061 w 4928901"/>
              <a:gd name="connsiteY8" fmla="*/ 808130 h 825891"/>
              <a:gd name="connsiteX9" fmla="*/ 1847228 w 4928901"/>
              <a:gd name="connsiteY9" fmla="*/ 825891 h 825891"/>
              <a:gd name="connsiteX10" fmla="*/ 2015965 w 4928901"/>
              <a:gd name="connsiteY10" fmla="*/ 817010 h 825891"/>
              <a:gd name="connsiteX11" fmla="*/ 2042608 w 4928901"/>
              <a:gd name="connsiteY11" fmla="*/ 799249 h 825891"/>
              <a:gd name="connsiteX12" fmla="*/ 2069250 w 4928901"/>
              <a:gd name="connsiteY12" fmla="*/ 790369 h 825891"/>
              <a:gd name="connsiteX13" fmla="*/ 2122536 w 4928901"/>
              <a:gd name="connsiteY13" fmla="*/ 745966 h 825891"/>
              <a:gd name="connsiteX14" fmla="*/ 2166940 w 4928901"/>
              <a:gd name="connsiteY14" fmla="*/ 728205 h 825891"/>
              <a:gd name="connsiteX15" fmla="*/ 2193583 w 4928901"/>
              <a:gd name="connsiteY15" fmla="*/ 710444 h 825891"/>
              <a:gd name="connsiteX16" fmla="*/ 2264630 w 4928901"/>
              <a:gd name="connsiteY16" fmla="*/ 701563 h 825891"/>
              <a:gd name="connsiteX17" fmla="*/ 2362320 w 4928901"/>
              <a:gd name="connsiteY17" fmla="*/ 674922 h 825891"/>
              <a:gd name="connsiteX18" fmla="*/ 2477772 w 4928901"/>
              <a:gd name="connsiteY18" fmla="*/ 621638 h 825891"/>
              <a:gd name="connsiteX19" fmla="*/ 2522176 w 4928901"/>
              <a:gd name="connsiteY19" fmla="*/ 603877 h 825891"/>
              <a:gd name="connsiteX20" fmla="*/ 2610985 w 4928901"/>
              <a:gd name="connsiteY20" fmla="*/ 586116 h 825891"/>
              <a:gd name="connsiteX21" fmla="*/ 2859651 w 4928901"/>
              <a:gd name="connsiteY21" fmla="*/ 594997 h 825891"/>
              <a:gd name="connsiteX22" fmla="*/ 2930698 w 4928901"/>
              <a:gd name="connsiteY22" fmla="*/ 612758 h 825891"/>
              <a:gd name="connsiteX23" fmla="*/ 3019507 w 4928901"/>
              <a:gd name="connsiteY23" fmla="*/ 621638 h 825891"/>
              <a:gd name="connsiteX24" fmla="*/ 3117197 w 4928901"/>
              <a:gd name="connsiteY24" fmla="*/ 639399 h 825891"/>
              <a:gd name="connsiteX25" fmla="*/ 3463552 w 4928901"/>
              <a:gd name="connsiteY25" fmla="*/ 621638 h 825891"/>
              <a:gd name="connsiteX26" fmla="*/ 3507957 w 4928901"/>
              <a:gd name="connsiteY26" fmla="*/ 612758 h 825891"/>
              <a:gd name="connsiteX27" fmla="*/ 3552361 w 4928901"/>
              <a:gd name="connsiteY27" fmla="*/ 594997 h 825891"/>
              <a:gd name="connsiteX28" fmla="*/ 3783265 w 4928901"/>
              <a:gd name="connsiteY28" fmla="*/ 523952 h 825891"/>
              <a:gd name="connsiteX29" fmla="*/ 3845431 w 4928901"/>
              <a:gd name="connsiteY29" fmla="*/ 515072 h 825891"/>
              <a:gd name="connsiteX30" fmla="*/ 3925359 w 4928901"/>
              <a:gd name="connsiteY30" fmla="*/ 470669 h 825891"/>
              <a:gd name="connsiteX31" fmla="*/ 3969764 w 4928901"/>
              <a:gd name="connsiteY31" fmla="*/ 452908 h 825891"/>
              <a:gd name="connsiteX32" fmla="*/ 4040811 w 4928901"/>
              <a:gd name="connsiteY32" fmla="*/ 390744 h 825891"/>
              <a:gd name="connsiteX33" fmla="*/ 4067454 w 4928901"/>
              <a:gd name="connsiteY33" fmla="*/ 364103 h 825891"/>
              <a:gd name="connsiteX34" fmla="*/ 4102977 w 4928901"/>
              <a:gd name="connsiteY34" fmla="*/ 337461 h 825891"/>
              <a:gd name="connsiteX35" fmla="*/ 4156263 w 4928901"/>
              <a:gd name="connsiteY35" fmla="*/ 284178 h 825891"/>
              <a:gd name="connsiteX36" fmla="*/ 4200667 w 4928901"/>
              <a:gd name="connsiteY36" fmla="*/ 239775 h 825891"/>
              <a:gd name="connsiteX37" fmla="*/ 4253953 w 4928901"/>
              <a:gd name="connsiteY37" fmla="*/ 177611 h 825891"/>
              <a:gd name="connsiteX38" fmla="*/ 4333881 w 4928901"/>
              <a:gd name="connsiteY38" fmla="*/ 133208 h 825891"/>
              <a:gd name="connsiteX39" fmla="*/ 4360523 w 4928901"/>
              <a:gd name="connsiteY39" fmla="*/ 115447 h 825891"/>
              <a:gd name="connsiteX40" fmla="*/ 4422690 w 4928901"/>
              <a:gd name="connsiteY40" fmla="*/ 97686 h 825891"/>
              <a:gd name="connsiteX41" fmla="*/ 4600308 w 4928901"/>
              <a:gd name="connsiteY41" fmla="*/ 79925 h 825891"/>
              <a:gd name="connsiteX42" fmla="*/ 4742402 w 4928901"/>
              <a:gd name="connsiteY42" fmla="*/ 44403 h 825891"/>
              <a:gd name="connsiteX43" fmla="*/ 4804569 w 4928901"/>
              <a:gd name="connsiteY43" fmla="*/ 35522 h 825891"/>
              <a:gd name="connsiteX44" fmla="*/ 4840092 w 4928901"/>
              <a:gd name="connsiteY44" fmla="*/ 17761 h 825891"/>
              <a:gd name="connsiteX45" fmla="*/ 4928901 w 4928901"/>
              <a:gd name="connsiteY45" fmla="*/ 0 h 8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928901" h="825891">
                <a:moveTo>
                  <a:pt x="0" y="817010"/>
                </a:moveTo>
                <a:cubicBezTo>
                  <a:pt x="23682" y="808130"/>
                  <a:pt x="46608" y="796886"/>
                  <a:pt x="71047" y="790369"/>
                </a:cubicBezTo>
                <a:cubicBezTo>
                  <a:pt x="80608" y="787820"/>
                  <a:pt x="199362" y="773016"/>
                  <a:pt x="204261" y="772608"/>
                </a:cubicBezTo>
                <a:cubicBezTo>
                  <a:pt x="338903" y="761388"/>
                  <a:pt x="478930" y="759308"/>
                  <a:pt x="612782" y="754847"/>
                </a:cubicBezTo>
                <a:lnTo>
                  <a:pt x="1438706" y="763727"/>
                </a:lnTo>
                <a:cubicBezTo>
                  <a:pt x="1456709" y="764091"/>
                  <a:pt x="1474047" y="771113"/>
                  <a:pt x="1491992" y="772608"/>
                </a:cubicBezTo>
                <a:cubicBezTo>
                  <a:pt x="1545175" y="777040"/>
                  <a:pt x="1598563" y="778528"/>
                  <a:pt x="1651848" y="781488"/>
                </a:cubicBezTo>
                <a:cubicBezTo>
                  <a:pt x="1756245" y="798888"/>
                  <a:pt x="1661179" y="781588"/>
                  <a:pt x="1740657" y="799249"/>
                </a:cubicBezTo>
                <a:cubicBezTo>
                  <a:pt x="1755392" y="802523"/>
                  <a:pt x="1770326" y="804856"/>
                  <a:pt x="1785061" y="808130"/>
                </a:cubicBezTo>
                <a:cubicBezTo>
                  <a:pt x="1818524" y="815566"/>
                  <a:pt x="1817552" y="815999"/>
                  <a:pt x="1847228" y="825891"/>
                </a:cubicBezTo>
                <a:cubicBezTo>
                  <a:pt x="1903474" y="822931"/>
                  <a:pt x="1960158" y="824620"/>
                  <a:pt x="2015965" y="817010"/>
                </a:cubicBezTo>
                <a:cubicBezTo>
                  <a:pt x="2026541" y="815568"/>
                  <a:pt x="2033061" y="804022"/>
                  <a:pt x="2042608" y="799249"/>
                </a:cubicBezTo>
                <a:cubicBezTo>
                  <a:pt x="2050981" y="795063"/>
                  <a:pt x="2060369" y="793329"/>
                  <a:pt x="2069250" y="790369"/>
                </a:cubicBezTo>
                <a:cubicBezTo>
                  <a:pt x="2088892" y="770728"/>
                  <a:pt x="2097806" y="758330"/>
                  <a:pt x="2122536" y="745966"/>
                </a:cubicBezTo>
                <a:cubicBezTo>
                  <a:pt x="2136795" y="738837"/>
                  <a:pt x="2152681" y="735334"/>
                  <a:pt x="2166940" y="728205"/>
                </a:cubicBezTo>
                <a:cubicBezTo>
                  <a:pt x="2176487" y="723432"/>
                  <a:pt x="2183286" y="713252"/>
                  <a:pt x="2193583" y="710444"/>
                </a:cubicBezTo>
                <a:cubicBezTo>
                  <a:pt x="2216609" y="704164"/>
                  <a:pt x="2240948" y="704523"/>
                  <a:pt x="2264630" y="701563"/>
                </a:cubicBezTo>
                <a:cubicBezTo>
                  <a:pt x="2376668" y="656750"/>
                  <a:pt x="2235801" y="709425"/>
                  <a:pt x="2362320" y="674922"/>
                </a:cubicBezTo>
                <a:cubicBezTo>
                  <a:pt x="2402682" y="663915"/>
                  <a:pt x="2440013" y="636741"/>
                  <a:pt x="2477772" y="621638"/>
                </a:cubicBezTo>
                <a:cubicBezTo>
                  <a:pt x="2492573" y="615718"/>
                  <a:pt x="2506773" y="607984"/>
                  <a:pt x="2522176" y="603877"/>
                </a:cubicBezTo>
                <a:cubicBezTo>
                  <a:pt x="2551346" y="596099"/>
                  <a:pt x="2610985" y="586116"/>
                  <a:pt x="2610985" y="586116"/>
                </a:cubicBezTo>
                <a:cubicBezTo>
                  <a:pt x="2693874" y="589076"/>
                  <a:pt x="2776996" y="588109"/>
                  <a:pt x="2859651" y="594997"/>
                </a:cubicBezTo>
                <a:cubicBezTo>
                  <a:pt x="2883978" y="597024"/>
                  <a:pt x="2906619" y="608745"/>
                  <a:pt x="2930698" y="612758"/>
                </a:cubicBezTo>
                <a:cubicBezTo>
                  <a:pt x="2960044" y="617649"/>
                  <a:pt x="2990055" y="617431"/>
                  <a:pt x="3019507" y="621638"/>
                </a:cubicBezTo>
                <a:cubicBezTo>
                  <a:pt x="3052272" y="626318"/>
                  <a:pt x="3084634" y="633479"/>
                  <a:pt x="3117197" y="639399"/>
                </a:cubicBezTo>
                <a:lnTo>
                  <a:pt x="3463552" y="621638"/>
                </a:lnTo>
                <a:cubicBezTo>
                  <a:pt x="3478612" y="620611"/>
                  <a:pt x="3493499" y="617095"/>
                  <a:pt x="3507957" y="612758"/>
                </a:cubicBezTo>
                <a:cubicBezTo>
                  <a:pt x="3523226" y="608178"/>
                  <a:pt x="3537328" y="600302"/>
                  <a:pt x="3552361" y="594997"/>
                </a:cubicBezTo>
                <a:cubicBezTo>
                  <a:pt x="3591335" y="581242"/>
                  <a:pt x="3747807" y="529017"/>
                  <a:pt x="3783265" y="523952"/>
                </a:cubicBezTo>
                <a:lnTo>
                  <a:pt x="3845431" y="515072"/>
                </a:lnTo>
                <a:cubicBezTo>
                  <a:pt x="3877460" y="495855"/>
                  <a:pt x="3892594" y="485230"/>
                  <a:pt x="3925359" y="470669"/>
                </a:cubicBezTo>
                <a:cubicBezTo>
                  <a:pt x="3939927" y="464195"/>
                  <a:pt x="3954962" y="458828"/>
                  <a:pt x="3969764" y="452908"/>
                </a:cubicBezTo>
                <a:cubicBezTo>
                  <a:pt x="4057249" y="365425"/>
                  <a:pt x="3955212" y="464110"/>
                  <a:pt x="4040811" y="390744"/>
                </a:cubicBezTo>
                <a:cubicBezTo>
                  <a:pt x="4050347" y="382571"/>
                  <a:pt x="4057918" y="372276"/>
                  <a:pt x="4067454" y="364103"/>
                </a:cubicBezTo>
                <a:cubicBezTo>
                  <a:pt x="4078692" y="354471"/>
                  <a:pt x="4091975" y="347362"/>
                  <a:pt x="4102977" y="337461"/>
                </a:cubicBezTo>
                <a:cubicBezTo>
                  <a:pt x="4121648" y="320658"/>
                  <a:pt x="4138501" y="301939"/>
                  <a:pt x="4156263" y="284178"/>
                </a:cubicBezTo>
                <a:cubicBezTo>
                  <a:pt x="4171064" y="269377"/>
                  <a:pt x="4189056" y="257191"/>
                  <a:pt x="4200667" y="239775"/>
                </a:cubicBezTo>
                <a:cubicBezTo>
                  <a:pt x="4219271" y="211869"/>
                  <a:pt x="4224134" y="200803"/>
                  <a:pt x="4253953" y="177611"/>
                </a:cubicBezTo>
                <a:cubicBezTo>
                  <a:pt x="4284669" y="153722"/>
                  <a:pt x="4302124" y="151355"/>
                  <a:pt x="4333881" y="133208"/>
                </a:cubicBezTo>
                <a:cubicBezTo>
                  <a:pt x="4343148" y="127913"/>
                  <a:pt x="4350977" y="120220"/>
                  <a:pt x="4360523" y="115447"/>
                </a:cubicBezTo>
                <a:cubicBezTo>
                  <a:pt x="4370483" y="110467"/>
                  <a:pt x="4414934" y="98720"/>
                  <a:pt x="4422690" y="97686"/>
                </a:cubicBezTo>
                <a:cubicBezTo>
                  <a:pt x="4476872" y="90462"/>
                  <a:pt x="4545439" y="89070"/>
                  <a:pt x="4600308" y="79925"/>
                </a:cubicBezTo>
                <a:cubicBezTo>
                  <a:pt x="4751424" y="54740"/>
                  <a:pt x="4614393" y="71833"/>
                  <a:pt x="4742402" y="44403"/>
                </a:cubicBezTo>
                <a:cubicBezTo>
                  <a:pt x="4762870" y="40017"/>
                  <a:pt x="4783847" y="38482"/>
                  <a:pt x="4804569" y="35522"/>
                </a:cubicBezTo>
                <a:cubicBezTo>
                  <a:pt x="4816410" y="29602"/>
                  <a:pt x="4827249" y="20972"/>
                  <a:pt x="4840092" y="17761"/>
                </a:cubicBezTo>
                <a:cubicBezTo>
                  <a:pt x="4956512" y="-11342"/>
                  <a:pt x="4879029" y="24936"/>
                  <a:pt x="4928901" y="0"/>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4" name="Freeform 23"/>
          <p:cNvSpPr/>
          <p:nvPr/>
        </p:nvSpPr>
        <p:spPr>
          <a:xfrm>
            <a:off x="4043364" y="3484563"/>
            <a:ext cx="4422775" cy="271462"/>
          </a:xfrm>
          <a:custGeom>
            <a:avLst/>
            <a:gdLst>
              <a:gd name="connsiteX0" fmla="*/ 0 w 4422689"/>
              <a:gd name="connsiteY0" fmla="*/ 106566 h 271348"/>
              <a:gd name="connsiteX1" fmla="*/ 310831 w 4422689"/>
              <a:gd name="connsiteY1" fmla="*/ 79925 h 271348"/>
              <a:gd name="connsiteX2" fmla="*/ 692710 w 4422689"/>
              <a:gd name="connsiteY2" fmla="*/ 62164 h 271348"/>
              <a:gd name="connsiteX3" fmla="*/ 1074589 w 4422689"/>
              <a:gd name="connsiteY3" fmla="*/ 79925 h 271348"/>
              <a:gd name="connsiteX4" fmla="*/ 1278850 w 4422689"/>
              <a:gd name="connsiteY4" fmla="*/ 106566 h 271348"/>
              <a:gd name="connsiteX5" fmla="*/ 1376540 w 4422689"/>
              <a:gd name="connsiteY5" fmla="*/ 142089 h 271348"/>
              <a:gd name="connsiteX6" fmla="*/ 1412063 w 4422689"/>
              <a:gd name="connsiteY6" fmla="*/ 168730 h 271348"/>
              <a:gd name="connsiteX7" fmla="*/ 1447587 w 4422689"/>
              <a:gd name="connsiteY7" fmla="*/ 177611 h 271348"/>
              <a:gd name="connsiteX8" fmla="*/ 1563038 w 4422689"/>
              <a:gd name="connsiteY8" fmla="*/ 213133 h 271348"/>
              <a:gd name="connsiteX9" fmla="*/ 1642967 w 4422689"/>
              <a:gd name="connsiteY9" fmla="*/ 230894 h 271348"/>
              <a:gd name="connsiteX10" fmla="*/ 1714014 w 4422689"/>
              <a:gd name="connsiteY10" fmla="*/ 248655 h 271348"/>
              <a:gd name="connsiteX11" fmla="*/ 1864989 w 4422689"/>
              <a:gd name="connsiteY11" fmla="*/ 257536 h 271348"/>
              <a:gd name="connsiteX12" fmla="*/ 2237987 w 4422689"/>
              <a:gd name="connsiteY12" fmla="*/ 257536 h 271348"/>
              <a:gd name="connsiteX13" fmla="*/ 2344558 w 4422689"/>
              <a:gd name="connsiteY13" fmla="*/ 239775 h 271348"/>
              <a:gd name="connsiteX14" fmla="*/ 2566581 w 4422689"/>
              <a:gd name="connsiteY14" fmla="*/ 230894 h 271348"/>
              <a:gd name="connsiteX15" fmla="*/ 2646509 w 4422689"/>
              <a:gd name="connsiteY15" fmla="*/ 213133 h 271348"/>
              <a:gd name="connsiteX16" fmla="*/ 2708675 w 4422689"/>
              <a:gd name="connsiteY16" fmla="*/ 186491 h 271348"/>
              <a:gd name="connsiteX17" fmla="*/ 2833008 w 4422689"/>
              <a:gd name="connsiteY17" fmla="*/ 150969 h 271348"/>
              <a:gd name="connsiteX18" fmla="*/ 2975102 w 4422689"/>
              <a:gd name="connsiteY18" fmla="*/ 142089 h 271348"/>
              <a:gd name="connsiteX19" fmla="*/ 3081673 w 4422689"/>
              <a:gd name="connsiteY19" fmla="*/ 124328 h 271348"/>
              <a:gd name="connsiteX20" fmla="*/ 3143839 w 4422689"/>
              <a:gd name="connsiteY20" fmla="*/ 79925 h 271348"/>
              <a:gd name="connsiteX21" fmla="*/ 3179363 w 4422689"/>
              <a:gd name="connsiteY21" fmla="*/ 71044 h 271348"/>
              <a:gd name="connsiteX22" fmla="*/ 3223767 w 4422689"/>
              <a:gd name="connsiteY22" fmla="*/ 53283 h 271348"/>
              <a:gd name="connsiteX23" fmla="*/ 3259291 w 4422689"/>
              <a:gd name="connsiteY23" fmla="*/ 35522 h 271348"/>
              <a:gd name="connsiteX24" fmla="*/ 3392505 w 4422689"/>
              <a:gd name="connsiteY24" fmla="*/ 8880 h 271348"/>
              <a:gd name="connsiteX25" fmla="*/ 3472433 w 4422689"/>
              <a:gd name="connsiteY25" fmla="*/ 0 h 271348"/>
              <a:gd name="connsiteX26" fmla="*/ 3952001 w 4422689"/>
              <a:gd name="connsiteY26" fmla="*/ 8880 h 271348"/>
              <a:gd name="connsiteX27" fmla="*/ 4005287 w 4422689"/>
              <a:gd name="connsiteY27" fmla="*/ 17761 h 271348"/>
              <a:gd name="connsiteX28" fmla="*/ 4129620 w 4422689"/>
              <a:gd name="connsiteY28" fmla="*/ 44403 h 271348"/>
              <a:gd name="connsiteX29" fmla="*/ 4174024 w 4422689"/>
              <a:gd name="connsiteY29" fmla="*/ 53283 h 271348"/>
              <a:gd name="connsiteX30" fmla="*/ 4280595 w 4422689"/>
              <a:gd name="connsiteY30" fmla="*/ 79925 h 271348"/>
              <a:gd name="connsiteX31" fmla="*/ 4324999 w 4422689"/>
              <a:gd name="connsiteY31" fmla="*/ 97686 h 271348"/>
              <a:gd name="connsiteX32" fmla="*/ 4422689 w 4422689"/>
              <a:gd name="connsiteY32" fmla="*/ 88805 h 27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422689" h="271348">
                <a:moveTo>
                  <a:pt x="0" y="106566"/>
                </a:moveTo>
                <a:cubicBezTo>
                  <a:pt x="150908" y="68841"/>
                  <a:pt x="39228" y="91564"/>
                  <a:pt x="310831" y="79925"/>
                </a:cubicBezTo>
                <a:lnTo>
                  <a:pt x="692710" y="62164"/>
                </a:lnTo>
                <a:cubicBezTo>
                  <a:pt x="820003" y="68084"/>
                  <a:pt x="947522" y="70299"/>
                  <a:pt x="1074589" y="79925"/>
                </a:cubicBezTo>
                <a:cubicBezTo>
                  <a:pt x="1143057" y="85112"/>
                  <a:pt x="1278850" y="106566"/>
                  <a:pt x="1278850" y="106566"/>
                </a:cubicBezTo>
                <a:cubicBezTo>
                  <a:pt x="1320877" y="118574"/>
                  <a:pt x="1341931" y="120459"/>
                  <a:pt x="1376540" y="142089"/>
                </a:cubicBezTo>
                <a:cubicBezTo>
                  <a:pt x="1389091" y="149933"/>
                  <a:pt x="1398824" y="162111"/>
                  <a:pt x="1412063" y="168730"/>
                </a:cubicBezTo>
                <a:cubicBezTo>
                  <a:pt x="1422980" y="174188"/>
                  <a:pt x="1436008" y="173751"/>
                  <a:pt x="1447587" y="177611"/>
                </a:cubicBezTo>
                <a:cubicBezTo>
                  <a:pt x="1526996" y="204080"/>
                  <a:pt x="1457630" y="192054"/>
                  <a:pt x="1563038" y="213133"/>
                </a:cubicBezTo>
                <a:cubicBezTo>
                  <a:pt x="1593566" y="219238"/>
                  <a:pt x="1613698" y="222531"/>
                  <a:pt x="1642967" y="230894"/>
                </a:cubicBezTo>
                <a:cubicBezTo>
                  <a:pt x="1675338" y="240143"/>
                  <a:pt x="1674283" y="245043"/>
                  <a:pt x="1714014" y="248655"/>
                </a:cubicBezTo>
                <a:cubicBezTo>
                  <a:pt x="1764219" y="253219"/>
                  <a:pt x="1814664" y="254576"/>
                  <a:pt x="1864989" y="257536"/>
                </a:cubicBezTo>
                <a:cubicBezTo>
                  <a:pt x="2021416" y="277087"/>
                  <a:pt x="1973511" y="274783"/>
                  <a:pt x="2237987" y="257536"/>
                </a:cubicBezTo>
                <a:cubicBezTo>
                  <a:pt x="2273924" y="255192"/>
                  <a:pt x="2308662" y="242685"/>
                  <a:pt x="2344558" y="239775"/>
                </a:cubicBezTo>
                <a:cubicBezTo>
                  <a:pt x="2418383" y="233789"/>
                  <a:pt x="2492573" y="233854"/>
                  <a:pt x="2566581" y="230894"/>
                </a:cubicBezTo>
                <a:cubicBezTo>
                  <a:pt x="2593224" y="224974"/>
                  <a:pt x="2620459" y="221273"/>
                  <a:pt x="2646509" y="213133"/>
                </a:cubicBezTo>
                <a:cubicBezTo>
                  <a:pt x="2668028" y="206409"/>
                  <a:pt x="2687633" y="194584"/>
                  <a:pt x="2708675" y="186491"/>
                </a:cubicBezTo>
                <a:cubicBezTo>
                  <a:pt x="2737076" y="175568"/>
                  <a:pt x="2806438" y="154290"/>
                  <a:pt x="2833008" y="150969"/>
                </a:cubicBezTo>
                <a:cubicBezTo>
                  <a:pt x="2880099" y="145083"/>
                  <a:pt x="2927737" y="145049"/>
                  <a:pt x="2975102" y="142089"/>
                </a:cubicBezTo>
                <a:cubicBezTo>
                  <a:pt x="2984325" y="140771"/>
                  <a:pt x="3065696" y="130319"/>
                  <a:pt x="3081673" y="124328"/>
                </a:cubicBezTo>
                <a:cubicBezTo>
                  <a:pt x="3093269" y="119980"/>
                  <a:pt x="3137719" y="82985"/>
                  <a:pt x="3143839" y="79925"/>
                </a:cubicBezTo>
                <a:cubicBezTo>
                  <a:pt x="3154756" y="74467"/>
                  <a:pt x="3167784" y="74904"/>
                  <a:pt x="3179363" y="71044"/>
                </a:cubicBezTo>
                <a:cubicBezTo>
                  <a:pt x="3194486" y="66003"/>
                  <a:pt x="3209199" y="59757"/>
                  <a:pt x="3223767" y="53283"/>
                </a:cubicBezTo>
                <a:cubicBezTo>
                  <a:pt x="3235865" y="47906"/>
                  <a:pt x="3246731" y="39708"/>
                  <a:pt x="3259291" y="35522"/>
                </a:cubicBezTo>
                <a:cubicBezTo>
                  <a:pt x="3305471" y="20129"/>
                  <a:pt x="3344910" y="14829"/>
                  <a:pt x="3392505" y="8880"/>
                </a:cubicBezTo>
                <a:cubicBezTo>
                  <a:pt x="3419105" y="5555"/>
                  <a:pt x="3445790" y="2960"/>
                  <a:pt x="3472433" y="0"/>
                </a:cubicBezTo>
                <a:lnTo>
                  <a:pt x="3952001" y="8880"/>
                </a:lnTo>
                <a:cubicBezTo>
                  <a:pt x="3969998" y="9480"/>
                  <a:pt x="3987588" y="14443"/>
                  <a:pt x="4005287" y="17761"/>
                </a:cubicBezTo>
                <a:cubicBezTo>
                  <a:pt x="4198092" y="53911"/>
                  <a:pt x="4027601" y="21733"/>
                  <a:pt x="4129620" y="44403"/>
                </a:cubicBezTo>
                <a:cubicBezTo>
                  <a:pt x="4144355" y="47677"/>
                  <a:pt x="4159461" y="49312"/>
                  <a:pt x="4174024" y="53283"/>
                </a:cubicBezTo>
                <a:cubicBezTo>
                  <a:pt x="4284610" y="83441"/>
                  <a:pt x="4170161" y="61519"/>
                  <a:pt x="4280595" y="79925"/>
                </a:cubicBezTo>
                <a:cubicBezTo>
                  <a:pt x="4295396" y="85845"/>
                  <a:pt x="4309089" y="96692"/>
                  <a:pt x="4324999" y="97686"/>
                </a:cubicBezTo>
                <a:cubicBezTo>
                  <a:pt x="4357633" y="99725"/>
                  <a:pt x="4422689" y="88805"/>
                  <a:pt x="4422689" y="88805"/>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5" name="Freeform 24"/>
          <p:cNvSpPr/>
          <p:nvPr/>
        </p:nvSpPr>
        <p:spPr>
          <a:xfrm>
            <a:off x="3838576" y="3397251"/>
            <a:ext cx="5008563" cy="512763"/>
          </a:xfrm>
          <a:custGeom>
            <a:avLst/>
            <a:gdLst>
              <a:gd name="connsiteX0" fmla="*/ 0 w 5008829"/>
              <a:gd name="connsiteY0" fmla="*/ 346342 h 513067"/>
              <a:gd name="connsiteX1" fmla="*/ 97690 w 5008829"/>
              <a:gd name="connsiteY1" fmla="*/ 328581 h 513067"/>
              <a:gd name="connsiteX2" fmla="*/ 293070 w 5008829"/>
              <a:gd name="connsiteY2" fmla="*/ 310819 h 513067"/>
              <a:gd name="connsiteX3" fmla="*/ 701591 w 5008829"/>
              <a:gd name="connsiteY3" fmla="*/ 319700 h 513067"/>
              <a:gd name="connsiteX4" fmla="*/ 772638 w 5008829"/>
              <a:gd name="connsiteY4" fmla="*/ 337461 h 513067"/>
              <a:gd name="connsiteX5" fmla="*/ 861447 w 5008829"/>
              <a:gd name="connsiteY5" fmla="*/ 372983 h 513067"/>
              <a:gd name="connsiteX6" fmla="*/ 959137 w 5008829"/>
              <a:gd name="connsiteY6" fmla="*/ 417386 h 513067"/>
              <a:gd name="connsiteX7" fmla="*/ 994661 w 5008829"/>
              <a:gd name="connsiteY7" fmla="*/ 461789 h 513067"/>
              <a:gd name="connsiteX8" fmla="*/ 1065708 w 5008829"/>
              <a:gd name="connsiteY8" fmla="*/ 479550 h 513067"/>
              <a:gd name="connsiteX9" fmla="*/ 1305493 w 5008829"/>
              <a:gd name="connsiteY9" fmla="*/ 488430 h 513067"/>
              <a:gd name="connsiteX10" fmla="*/ 1349897 w 5008829"/>
              <a:gd name="connsiteY10" fmla="*/ 470669 h 513067"/>
              <a:gd name="connsiteX11" fmla="*/ 1385421 w 5008829"/>
              <a:gd name="connsiteY11" fmla="*/ 461789 h 513067"/>
              <a:gd name="connsiteX12" fmla="*/ 1527515 w 5008829"/>
              <a:gd name="connsiteY12" fmla="*/ 444028 h 513067"/>
              <a:gd name="connsiteX13" fmla="*/ 1660729 w 5008829"/>
              <a:gd name="connsiteY13" fmla="*/ 426267 h 513067"/>
              <a:gd name="connsiteX14" fmla="*/ 1776180 w 5008829"/>
              <a:gd name="connsiteY14" fmla="*/ 390744 h 513067"/>
              <a:gd name="connsiteX15" fmla="*/ 1891632 w 5008829"/>
              <a:gd name="connsiteY15" fmla="*/ 372983 h 513067"/>
              <a:gd name="connsiteX16" fmla="*/ 2024846 w 5008829"/>
              <a:gd name="connsiteY16" fmla="*/ 346342 h 513067"/>
              <a:gd name="connsiteX17" fmla="*/ 2060369 w 5008829"/>
              <a:gd name="connsiteY17" fmla="*/ 328581 h 513067"/>
              <a:gd name="connsiteX18" fmla="*/ 2087012 w 5008829"/>
              <a:gd name="connsiteY18" fmla="*/ 310819 h 513067"/>
              <a:gd name="connsiteX19" fmla="*/ 2122536 w 5008829"/>
              <a:gd name="connsiteY19" fmla="*/ 301939 h 513067"/>
              <a:gd name="connsiteX20" fmla="*/ 2211345 w 5008829"/>
              <a:gd name="connsiteY20" fmla="*/ 257536 h 513067"/>
              <a:gd name="connsiteX21" fmla="*/ 2246868 w 5008829"/>
              <a:gd name="connsiteY21" fmla="*/ 239775 h 513067"/>
              <a:gd name="connsiteX22" fmla="*/ 2317915 w 5008829"/>
              <a:gd name="connsiteY22" fmla="*/ 213134 h 513067"/>
              <a:gd name="connsiteX23" fmla="*/ 2486653 w 5008829"/>
              <a:gd name="connsiteY23" fmla="*/ 186492 h 513067"/>
              <a:gd name="connsiteX24" fmla="*/ 2539938 w 5008829"/>
              <a:gd name="connsiteY24" fmla="*/ 177611 h 513067"/>
              <a:gd name="connsiteX25" fmla="*/ 2628747 w 5008829"/>
              <a:gd name="connsiteY25" fmla="*/ 168731 h 513067"/>
              <a:gd name="connsiteX26" fmla="*/ 2708675 w 5008829"/>
              <a:gd name="connsiteY26" fmla="*/ 159850 h 513067"/>
              <a:gd name="connsiteX27" fmla="*/ 2983983 w 5008829"/>
              <a:gd name="connsiteY27" fmla="*/ 168731 h 513067"/>
              <a:gd name="connsiteX28" fmla="*/ 3605646 w 5008829"/>
              <a:gd name="connsiteY28" fmla="*/ 150970 h 513067"/>
              <a:gd name="connsiteX29" fmla="*/ 3809907 w 5008829"/>
              <a:gd name="connsiteY29" fmla="*/ 133209 h 513067"/>
              <a:gd name="connsiteX30" fmla="*/ 3898716 w 5008829"/>
              <a:gd name="connsiteY30" fmla="*/ 124328 h 513067"/>
              <a:gd name="connsiteX31" fmla="*/ 4555903 w 5008829"/>
              <a:gd name="connsiteY31" fmla="*/ 115448 h 513067"/>
              <a:gd name="connsiteX32" fmla="*/ 4831211 w 5008829"/>
              <a:gd name="connsiteY32" fmla="*/ 88806 h 513067"/>
              <a:gd name="connsiteX33" fmla="*/ 4884497 w 5008829"/>
              <a:gd name="connsiteY33" fmla="*/ 62164 h 513067"/>
              <a:gd name="connsiteX34" fmla="*/ 4893377 w 5008829"/>
              <a:gd name="connsiteY34" fmla="*/ 35523 h 513067"/>
              <a:gd name="connsiteX35" fmla="*/ 4964425 w 5008829"/>
              <a:gd name="connsiteY35" fmla="*/ 17762 h 513067"/>
              <a:gd name="connsiteX36" fmla="*/ 5008829 w 5008829"/>
              <a:gd name="connsiteY36" fmla="*/ 0 h 51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008829" h="513067">
                <a:moveTo>
                  <a:pt x="0" y="346342"/>
                </a:moveTo>
                <a:cubicBezTo>
                  <a:pt x="32563" y="340422"/>
                  <a:pt x="64833" y="332564"/>
                  <a:pt x="97690" y="328581"/>
                </a:cubicBezTo>
                <a:cubicBezTo>
                  <a:pt x="162610" y="320712"/>
                  <a:pt x="293070" y="310819"/>
                  <a:pt x="293070" y="310819"/>
                </a:cubicBezTo>
                <a:cubicBezTo>
                  <a:pt x="429244" y="313779"/>
                  <a:pt x="565595" y="312145"/>
                  <a:pt x="701591" y="319700"/>
                </a:cubicBezTo>
                <a:cubicBezTo>
                  <a:pt x="725965" y="321054"/>
                  <a:pt x="749479" y="329742"/>
                  <a:pt x="772638" y="337461"/>
                </a:cubicBezTo>
                <a:cubicBezTo>
                  <a:pt x="802885" y="347543"/>
                  <a:pt x="832929" y="358725"/>
                  <a:pt x="861447" y="372983"/>
                </a:cubicBezTo>
                <a:cubicBezTo>
                  <a:pt x="940868" y="412691"/>
                  <a:pt x="907376" y="400132"/>
                  <a:pt x="959137" y="417386"/>
                </a:cubicBezTo>
                <a:cubicBezTo>
                  <a:pt x="970978" y="432187"/>
                  <a:pt x="978288" y="452238"/>
                  <a:pt x="994661" y="461789"/>
                </a:cubicBezTo>
                <a:cubicBezTo>
                  <a:pt x="1015747" y="474089"/>
                  <a:pt x="1065708" y="479550"/>
                  <a:pt x="1065708" y="479550"/>
                </a:cubicBezTo>
                <a:cubicBezTo>
                  <a:pt x="1148823" y="534957"/>
                  <a:pt x="1099641" y="509724"/>
                  <a:pt x="1305493" y="488430"/>
                </a:cubicBezTo>
                <a:cubicBezTo>
                  <a:pt x="1321350" y="486790"/>
                  <a:pt x="1334774" y="475710"/>
                  <a:pt x="1349897" y="470669"/>
                </a:cubicBezTo>
                <a:cubicBezTo>
                  <a:pt x="1361476" y="466809"/>
                  <a:pt x="1373412" y="463972"/>
                  <a:pt x="1385421" y="461789"/>
                </a:cubicBezTo>
                <a:cubicBezTo>
                  <a:pt x="1428300" y="453993"/>
                  <a:pt x="1485466" y="448975"/>
                  <a:pt x="1527515" y="444028"/>
                </a:cubicBezTo>
                <a:cubicBezTo>
                  <a:pt x="1592516" y="436381"/>
                  <a:pt x="1598455" y="435162"/>
                  <a:pt x="1660729" y="426267"/>
                </a:cubicBezTo>
                <a:cubicBezTo>
                  <a:pt x="1705731" y="408266"/>
                  <a:pt x="1723458" y="398855"/>
                  <a:pt x="1776180" y="390744"/>
                </a:cubicBezTo>
                <a:cubicBezTo>
                  <a:pt x="1814664" y="384824"/>
                  <a:pt x="1853383" y="380268"/>
                  <a:pt x="1891632" y="372983"/>
                </a:cubicBezTo>
                <a:cubicBezTo>
                  <a:pt x="2097159" y="333837"/>
                  <a:pt x="1840610" y="372658"/>
                  <a:pt x="2024846" y="346342"/>
                </a:cubicBezTo>
                <a:cubicBezTo>
                  <a:pt x="2036687" y="340422"/>
                  <a:pt x="2048875" y="335149"/>
                  <a:pt x="2060369" y="328581"/>
                </a:cubicBezTo>
                <a:cubicBezTo>
                  <a:pt x="2069636" y="323285"/>
                  <a:pt x="2077201" y="315023"/>
                  <a:pt x="2087012" y="310819"/>
                </a:cubicBezTo>
                <a:cubicBezTo>
                  <a:pt x="2098231" y="306011"/>
                  <a:pt x="2110695" y="304899"/>
                  <a:pt x="2122536" y="301939"/>
                </a:cubicBezTo>
                <a:cubicBezTo>
                  <a:pt x="2199305" y="255878"/>
                  <a:pt x="2133647" y="292067"/>
                  <a:pt x="2211345" y="257536"/>
                </a:cubicBezTo>
                <a:cubicBezTo>
                  <a:pt x="2223443" y="252160"/>
                  <a:pt x="2234770" y="245151"/>
                  <a:pt x="2246868" y="239775"/>
                </a:cubicBezTo>
                <a:cubicBezTo>
                  <a:pt x="2263763" y="232267"/>
                  <a:pt x="2297407" y="218993"/>
                  <a:pt x="2317915" y="213134"/>
                </a:cubicBezTo>
                <a:cubicBezTo>
                  <a:pt x="2379799" y="195454"/>
                  <a:pt x="2404102" y="198285"/>
                  <a:pt x="2486653" y="186492"/>
                </a:cubicBezTo>
                <a:cubicBezTo>
                  <a:pt x="2504479" y="183946"/>
                  <a:pt x="2522070" y="179844"/>
                  <a:pt x="2539938" y="177611"/>
                </a:cubicBezTo>
                <a:cubicBezTo>
                  <a:pt x="2569459" y="173921"/>
                  <a:pt x="2599160" y="171845"/>
                  <a:pt x="2628747" y="168731"/>
                </a:cubicBezTo>
                <a:lnTo>
                  <a:pt x="2708675" y="159850"/>
                </a:lnTo>
                <a:cubicBezTo>
                  <a:pt x="2800444" y="162810"/>
                  <a:pt x="2892166" y="168731"/>
                  <a:pt x="2983983" y="168731"/>
                </a:cubicBezTo>
                <a:cubicBezTo>
                  <a:pt x="3231892" y="168731"/>
                  <a:pt x="3378721" y="160835"/>
                  <a:pt x="3605646" y="150970"/>
                </a:cubicBezTo>
                <a:lnTo>
                  <a:pt x="3809907" y="133209"/>
                </a:lnTo>
                <a:cubicBezTo>
                  <a:pt x="3839535" y="130516"/>
                  <a:pt x="3868974" y="125036"/>
                  <a:pt x="3898716" y="124328"/>
                </a:cubicBezTo>
                <a:cubicBezTo>
                  <a:pt x="4117736" y="119113"/>
                  <a:pt x="4336841" y="118408"/>
                  <a:pt x="4555903" y="115448"/>
                </a:cubicBezTo>
                <a:cubicBezTo>
                  <a:pt x="4693066" y="81157"/>
                  <a:pt x="4602562" y="98746"/>
                  <a:pt x="4831211" y="88806"/>
                </a:cubicBezTo>
                <a:cubicBezTo>
                  <a:pt x="4848761" y="82956"/>
                  <a:pt x="4871977" y="77814"/>
                  <a:pt x="4884497" y="62164"/>
                </a:cubicBezTo>
                <a:cubicBezTo>
                  <a:pt x="4890345" y="54855"/>
                  <a:pt x="4885194" y="40069"/>
                  <a:pt x="4893377" y="35523"/>
                </a:cubicBezTo>
                <a:cubicBezTo>
                  <a:pt x="4914717" y="23668"/>
                  <a:pt x="4940742" y="23682"/>
                  <a:pt x="4964425" y="17762"/>
                </a:cubicBezTo>
                <a:cubicBezTo>
                  <a:pt x="5004009" y="7866"/>
                  <a:pt x="4991318" y="17511"/>
                  <a:pt x="5008829" y="0"/>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6" name="Freeform 25"/>
          <p:cNvSpPr/>
          <p:nvPr/>
        </p:nvSpPr>
        <p:spPr>
          <a:xfrm>
            <a:off x="3865564" y="3876676"/>
            <a:ext cx="4751387" cy="461963"/>
          </a:xfrm>
          <a:custGeom>
            <a:avLst/>
            <a:gdLst>
              <a:gd name="connsiteX0" fmla="*/ 0 w 4751284"/>
              <a:gd name="connsiteY0" fmla="*/ 177611 h 461788"/>
              <a:gd name="connsiteX1" fmla="*/ 53286 w 4751284"/>
              <a:gd name="connsiteY1" fmla="*/ 142089 h 461788"/>
              <a:gd name="connsiteX2" fmla="*/ 88809 w 4751284"/>
              <a:gd name="connsiteY2" fmla="*/ 115447 h 461788"/>
              <a:gd name="connsiteX3" fmla="*/ 417403 w 4751284"/>
              <a:gd name="connsiteY3" fmla="*/ 8880 h 461788"/>
              <a:gd name="connsiteX4" fmla="*/ 523974 w 4751284"/>
              <a:gd name="connsiteY4" fmla="*/ 0 h 461788"/>
              <a:gd name="connsiteX5" fmla="*/ 745996 w 4751284"/>
              <a:gd name="connsiteY5" fmla="*/ 8880 h 461788"/>
              <a:gd name="connsiteX6" fmla="*/ 905853 w 4751284"/>
              <a:gd name="connsiteY6" fmla="*/ 53283 h 461788"/>
              <a:gd name="connsiteX7" fmla="*/ 976900 w 4751284"/>
              <a:gd name="connsiteY7" fmla="*/ 71044 h 461788"/>
              <a:gd name="connsiteX8" fmla="*/ 1047947 w 4751284"/>
              <a:gd name="connsiteY8" fmla="*/ 97686 h 461788"/>
              <a:gd name="connsiteX9" fmla="*/ 1118994 w 4751284"/>
              <a:gd name="connsiteY9" fmla="*/ 106566 h 461788"/>
              <a:gd name="connsiteX10" fmla="*/ 1154518 w 4751284"/>
              <a:gd name="connsiteY10" fmla="*/ 115447 h 461788"/>
              <a:gd name="connsiteX11" fmla="*/ 1225565 w 4751284"/>
              <a:gd name="connsiteY11" fmla="*/ 142089 h 461788"/>
              <a:gd name="connsiteX12" fmla="*/ 1278851 w 4751284"/>
              <a:gd name="connsiteY12" fmla="*/ 150969 h 461788"/>
              <a:gd name="connsiteX13" fmla="*/ 1714015 w 4751284"/>
              <a:gd name="connsiteY13" fmla="*/ 168730 h 461788"/>
              <a:gd name="connsiteX14" fmla="*/ 1900514 w 4751284"/>
              <a:gd name="connsiteY14" fmla="*/ 159850 h 461788"/>
              <a:gd name="connsiteX15" fmla="*/ 1944918 w 4751284"/>
              <a:gd name="connsiteY15" fmla="*/ 133208 h 461788"/>
              <a:gd name="connsiteX16" fmla="*/ 2042608 w 4751284"/>
              <a:gd name="connsiteY16" fmla="*/ 115447 h 461788"/>
              <a:gd name="connsiteX17" fmla="*/ 2193584 w 4751284"/>
              <a:gd name="connsiteY17" fmla="*/ 97686 h 461788"/>
              <a:gd name="connsiteX18" fmla="*/ 2273512 w 4751284"/>
              <a:gd name="connsiteY18" fmla="*/ 88805 h 461788"/>
              <a:gd name="connsiteX19" fmla="*/ 2460011 w 4751284"/>
              <a:gd name="connsiteY19" fmla="*/ 71044 h 461788"/>
              <a:gd name="connsiteX20" fmla="*/ 2566581 w 4751284"/>
              <a:gd name="connsiteY20" fmla="*/ 53283 h 461788"/>
              <a:gd name="connsiteX21" fmla="*/ 2779723 w 4751284"/>
              <a:gd name="connsiteY21" fmla="*/ 62164 h 461788"/>
              <a:gd name="connsiteX22" fmla="*/ 2806366 w 4751284"/>
              <a:gd name="connsiteY22" fmla="*/ 71044 h 461788"/>
              <a:gd name="connsiteX23" fmla="*/ 2859651 w 4751284"/>
              <a:gd name="connsiteY23" fmla="*/ 79925 h 461788"/>
              <a:gd name="connsiteX24" fmla="*/ 2930699 w 4751284"/>
              <a:gd name="connsiteY24" fmla="*/ 97686 h 461788"/>
              <a:gd name="connsiteX25" fmla="*/ 2983984 w 4751284"/>
              <a:gd name="connsiteY25" fmla="*/ 133208 h 461788"/>
              <a:gd name="connsiteX26" fmla="*/ 3019508 w 4751284"/>
              <a:gd name="connsiteY26" fmla="*/ 168730 h 461788"/>
              <a:gd name="connsiteX27" fmla="*/ 3126078 w 4751284"/>
              <a:gd name="connsiteY27" fmla="*/ 204252 h 461788"/>
              <a:gd name="connsiteX28" fmla="*/ 3330339 w 4751284"/>
              <a:gd name="connsiteY28" fmla="*/ 319699 h 461788"/>
              <a:gd name="connsiteX29" fmla="*/ 3383625 w 4751284"/>
              <a:gd name="connsiteY29" fmla="*/ 372983 h 461788"/>
              <a:gd name="connsiteX30" fmla="*/ 3410267 w 4751284"/>
              <a:gd name="connsiteY30" fmla="*/ 408505 h 461788"/>
              <a:gd name="connsiteX31" fmla="*/ 3445791 w 4751284"/>
              <a:gd name="connsiteY31" fmla="*/ 426266 h 461788"/>
              <a:gd name="connsiteX32" fmla="*/ 3472434 w 4751284"/>
              <a:gd name="connsiteY32" fmla="*/ 444027 h 461788"/>
              <a:gd name="connsiteX33" fmla="*/ 3534600 w 4751284"/>
              <a:gd name="connsiteY33" fmla="*/ 461788 h 461788"/>
              <a:gd name="connsiteX34" fmla="*/ 4085216 w 4751284"/>
              <a:gd name="connsiteY34" fmla="*/ 452908 h 461788"/>
              <a:gd name="connsiteX35" fmla="*/ 4147382 w 4751284"/>
              <a:gd name="connsiteY35" fmla="*/ 435146 h 461788"/>
              <a:gd name="connsiteX36" fmla="*/ 4547023 w 4751284"/>
              <a:gd name="connsiteY36" fmla="*/ 417385 h 461788"/>
              <a:gd name="connsiteX37" fmla="*/ 4751284 w 4751284"/>
              <a:gd name="connsiteY37" fmla="*/ 408505 h 46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751284" h="461788">
                <a:moveTo>
                  <a:pt x="0" y="177611"/>
                </a:moveTo>
                <a:cubicBezTo>
                  <a:pt x="17762" y="165770"/>
                  <a:pt x="35798" y="154330"/>
                  <a:pt x="53286" y="142089"/>
                </a:cubicBezTo>
                <a:cubicBezTo>
                  <a:pt x="65412" y="133601"/>
                  <a:pt x="75433" y="121783"/>
                  <a:pt x="88809" y="115447"/>
                </a:cubicBezTo>
                <a:cubicBezTo>
                  <a:pt x="164699" y="79500"/>
                  <a:pt x="345265" y="14891"/>
                  <a:pt x="417403" y="8880"/>
                </a:cubicBezTo>
                <a:lnTo>
                  <a:pt x="523974" y="0"/>
                </a:lnTo>
                <a:cubicBezTo>
                  <a:pt x="597981" y="2960"/>
                  <a:pt x="672359" y="920"/>
                  <a:pt x="745996" y="8880"/>
                </a:cubicBezTo>
                <a:cubicBezTo>
                  <a:pt x="817230" y="16581"/>
                  <a:pt x="845185" y="35950"/>
                  <a:pt x="905853" y="53283"/>
                </a:cubicBezTo>
                <a:cubicBezTo>
                  <a:pt x="929325" y="59989"/>
                  <a:pt x="953600" y="63763"/>
                  <a:pt x="976900" y="71044"/>
                </a:cubicBezTo>
                <a:cubicBezTo>
                  <a:pt x="1001041" y="78588"/>
                  <a:pt x="1023409" y="91552"/>
                  <a:pt x="1047947" y="97686"/>
                </a:cubicBezTo>
                <a:cubicBezTo>
                  <a:pt x="1071101" y="103474"/>
                  <a:pt x="1095312" y="103606"/>
                  <a:pt x="1118994" y="106566"/>
                </a:cubicBezTo>
                <a:cubicBezTo>
                  <a:pt x="1130835" y="109526"/>
                  <a:pt x="1142939" y="111587"/>
                  <a:pt x="1154518" y="115447"/>
                </a:cubicBezTo>
                <a:cubicBezTo>
                  <a:pt x="1168339" y="120054"/>
                  <a:pt x="1206862" y="137933"/>
                  <a:pt x="1225565" y="142089"/>
                </a:cubicBezTo>
                <a:cubicBezTo>
                  <a:pt x="1243143" y="145995"/>
                  <a:pt x="1261089" y="148009"/>
                  <a:pt x="1278851" y="150969"/>
                </a:cubicBezTo>
                <a:cubicBezTo>
                  <a:pt x="1432836" y="202299"/>
                  <a:pt x="1323383" y="168730"/>
                  <a:pt x="1714015" y="168730"/>
                </a:cubicBezTo>
                <a:cubicBezTo>
                  <a:pt x="1776252" y="168730"/>
                  <a:pt x="1838348" y="162810"/>
                  <a:pt x="1900514" y="159850"/>
                </a:cubicBezTo>
                <a:cubicBezTo>
                  <a:pt x="1915315" y="150969"/>
                  <a:pt x="1929145" y="140218"/>
                  <a:pt x="1944918" y="133208"/>
                </a:cubicBezTo>
                <a:cubicBezTo>
                  <a:pt x="1964755" y="124392"/>
                  <a:pt x="2030088" y="117235"/>
                  <a:pt x="2042608" y="115447"/>
                </a:cubicBezTo>
                <a:cubicBezTo>
                  <a:pt x="2110567" y="92794"/>
                  <a:pt x="2051487" y="110042"/>
                  <a:pt x="2193584" y="97686"/>
                </a:cubicBezTo>
                <a:cubicBezTo>
                  <a:pt x="2220290" y="95364"/>
                  <a:pt x="2246869" y="91765"/>
                  <a:pt x="2273512" y="88805"/>
                </a:cubicBezTo>
                <a:cubicBezTo>
                  <a:pt x="2369972" y="64692"/>
                  <a:pt x="2247166" y="93062"/>
                  <a:pt x="2460011" y="71044"/>
                </a:cubicBezTo>
                <a:cubicBezTo>
                  <a:pt x="2495833" y="67338"/>
                  <a:pt x="2566581" y="53283"/>
                  <a:pt x="2566581" y="53283"/>
                </a:cubicBezTo>
                <a:cubicBezTo>
                  <a:pt x="2637628" y="56243"/>
                  <a:pt x="2708808" y="56911"/>
                  <a:pt x="2779723" y="62164"/>
                </a:cubicBezTo>
                <a:cubicBezTo>
                  <a:pt x="2789059" y="62856"/>
                  <a:pt x="2797228" y="69013"/>
                  <a:pt x="2806366" y="71044"/>
                </a:cubicBezTo>
                <a:cubicBezTo>
                  <a:pt x="2823944" y="74950"/>
                  <a:pt x="2842044" y="76152"/>
                  <a:pt x="2859651" y="79925"/>
                </a:cubicBezTo>
                <a:cubicBezTo>
                  <a:pt x="2883521" y="85040"/>
                  <a:pt x="2930699" y="97686"/>
                  <a:pt x="2930699" y="97686"/>
                </a:cubicBezTo>
                <a:cubicBezTo>
                  <a:pt x="2948461" y="109527"/>
                  <a:pt x="2968889" y="118114"/>
                  <a:pt x="2983984" y="133208"/>
                </a:cubicBezTo>
                <a:cubicBezTo>
                  <a:pt x="2995825" y="145049"/>
                  <a:pt x="3004530" y="161241"/>
                  <a:pt x="3019508" y="168730"/>
                </a:cubicBezTo>
                <a:cubicBezTo>
                  <a:pt x="3053000" y="185475"/>
                  <a:pt x="3091804" y="189172"/>
                  <a:pt x="3126078" y="204252"/>
                </a:cubicBezTo>
                <a:cubicBezTo>
                  <a:pt x="3148234" y="214000"/>
                  <a:pt x="3301747" y="298256"/>
                  <a:pt x="3330339" y="319699"/>
                </a:cubicBezTo>
                <a:cubicBezTo>
                  <a:pt x="3350434" y="334770"/>
                  <a:pt x="3366821" y="354313"/>
                  <a:pt x="3383625" y="372983"/>
                </a:cubicBezTo>
                <a:cubicBezTo>
                  <a:pt x="3393526" y="383984"/>
                  <a:pt x="3399029" y="398873"/>
                  <a:pt x="3410267" y="408505"/>
                </a:cubicBezTo>
                <a:cubicBezTo>
                  <a:pt x="3420319" y="417121"/>
                  <a:pt x="3434296" y="419698"/>
                  <a:pt x="3445791" y="426266"/>
                </a:cubicBezTo>
                <a:cubicBezTo>
                  <a:pt x="3455058" y="431561"/>
                  <a:pt x="3462887" y="439254"/>
                  <a:pt x="3472434" y="444027"/>
                </a:cubicBezTo>
                <a:cubicBezTo>
                  <a:pt x="3485180" y="450400"/>
                  <a:pt x="3523211" y="458941"/>
                  <a:pt x="3534600" y="461788"/>
                </a:cubicBezTo>
                <a:lnTo>
                  <a:pt x="4085216" y="452908"/>
                </a:lnTo>
                <a:cubicBezTo>
                  <a:pt x="4156073" y="450761"/>
                  <a:pt x="4089028" y="440981"/>
                  <a:pt x="4147382" y="435146"/>
                </a:cubicBezTo>
                <a:cubicBezTo>
                  <a:pt x="4231401" y="426745"/>
                  <a:pt x="4494364" y="419266"/>
                  <a:pt x="4547023" y="417385"/>
                </a:cubicBezTo>
                <a:cubicBezTo>
                  <a:pt x="4674125" y="404676"/>
                  <a:pt x="4606081" y="408505"/>
                  <a:pt x="4751284" y="408505"/>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7" name="Freeform 26"/>
          <p:cNvSpPr/>
          <p:nvPr/>
        </p:nvSpPr>
        <p:spPr>
          <a:xfrm>
            <a:off x="4043363" y="3876676"/>
            <a:ext cx="4254500" cy="1908175"/>
          </a:xfrm>
          <a:custGeom>
            <a:avLst/>
            <a:gdLst>
              <a:gd name="connsiteX0" fmla="*/ 0 w 4253952"/>
              <a:gd name="connsiteY0" fmla="*/ 0 h 1909317"/>
              <a:gd name="connsiteX1" fmla="*/ 168737 w 4253952"/>
              <a:gd name="connsiteY1" fmla="*/ 44403 h 1909317"/>
              <a:gd name="connsiteX2" fmla="*/ 222022 w 4253952"/>
              <a:gd name="connsiteY2" fmla="*/ 71044 h 1909317"/>
              <a:gd name="connsiteX3" fmla="*/ 328593 w 4253952"/>
              <a:gd name="connsiteY3" fmla="*/ 115447 h 1909317"/>
              <a:gd name="connsiteX4" fmla="*/ 355236 w 4253952"/>
              <a:gd name="connsiteY4" fmla="*/ 124327 h 1909317"/>
              <a:gd name="connsiteX5" fmla="*/ 435164 w 4253952"/>
              <a:gd name="connsiteY5" fmla="*/ 168730 h 1909317"/>
              <a:gd name="connsiteX6" fmla="*/ 461806 w 4253952"/>
              <a:gd name="connsiteY6" fmla="*/ 177611 h 1909317"/>
              <a:gd name="connsiteX7" fmla="*/ 506211 w 4253952"/>
              <a:gd name="connsiteY7" fmla="*/ 204252 h 1909317"/>
              <a:gd name="connsiteX8" fmla="*/ 568377 w 4253952"/>
              <a:gd name="connsiteY8" fmla="*/ 239775 h 1909317"/>
              <a:gd name="connsiteX9" fmla="*/ 595020 w 4253952"/>
              <a:gd name="connsiteY9" fmla="*/ 266416 h 1909317"/>
              <a:gd name="connsiteX10" fmla="*/ 612782 w 4253952"/>
              <a:gd name="connsiteY10" fmla="*/ 301938 h 1909317"/>
              <a:gd name="connsiteX11" fmla="*/ 639425 w 4253952"/>
              <a:gd name="connsiteY11" fmla="*/ 364102 h 1909317"/>
              <a:gd name="connsiteX12" fmla="*/ 666067 w 4253952"/>
              <a:gd name="connsiteY12" fmla="*/ 372983 h 1909317"/>
              <a:gd name="connsiteX13" fmla="*/ 737114 w 4253952"/>
              <a:gd name="connsiteY13" fmla="*/ 390744 h 1909317"/>
              <a:gd name="connsiteX14" fmla="*/ 994661 w 4253952"/>
              <a:gd name="connsiteY14" fmla="*/ 408505 h 1909317"/>
              <a:gd name="connsiteX15" fmla="*/ 1198921 w 4253952"/>
              <a:gd name="connsiteY15" fmla="*/ 444027 h 1909317"/>
              <a:gd name="connsiteX16" fmla="*/ 1332135 w 4253952"/>
              <a:gd name="connsiteY16" fmla="*/ 461788 h 1909317"/>
              <a:gd name="connsiteX17" fmla="*/ 1358778 w 4253952"/>
              <a:gd name="connsiteY17" fmla="*/ 479549 h 1909317"/>
              <a:gd name="connsiteX18" fmla="*/ 1385420 w 4253952"/>
              <a:gd name="connsiteY18" fmla="*/ 541713 h 1909317"/>
              <a:gd name="connsiteX19" fmla="*/ 1412063 w 4253952"/>
              <a:gd name="connsiteY19" fmla="*/ 594996 h 1909317"/>
              <a:gd name="connsiteX20" fmla="*/ 1465349 w 4253952"/>
              <a:gd name="connsiteY20" fmla="*/ 648280 h 1909317"/>
              <a:gd name="connsiteX21" fmla="*/ 1536396 w 4253952"/>
              <a:gd name="connsiteY21" fmla="*/ 728204 h 1909317"/>
              <a:gd name="connsiteX22" fmla="*/ 1607443 w 4253952"/>
              <a:gd name="connsiteY22" fmla="*/ 790368 h 1909317"/>
              <a:gd name="connsiteX23" fmla="*/ 1660728 w 4253952"/>
              <a:gd name="connsiteY23" fmla="*/ 852532 h 1909317"/>
              <a:gd name="connsiteX24" fmla="*/ 1687371 w 4253952"/>
              <a:gd name="connsiteY24" fmla="*/ 870293 h 1909317"/>
              <a:gd name="connsiteX25" fmla="*/ 1714014 w 4253952"/>
              <a:gd name="connsiteY25" fmla="*/ 896935 h 1909317"/>
              <a:gd name="connsiteX26" fmla="*/ 1785061 w 4253952"/>
              <a:gd name="connsiteY26" fmla="*/ 932457 h 1909317"/>
              <a:gd name="connsiteX27" fmla="*/ 1847227 w 4253952"/>
              <a:gd name="connsiteY27" fmla="*/ 959099 h 1909317"/>
              <a:gd name="connsiteX28" fmla="*/ 1918275 w 4253952"/>
              <a:gd name="connsiteY28" fmla="*/ 976860 h 1909317"/>
              <a:gd name="connsiteX29" fmla="*/ 2264630 w 4253952"/>
              <a:gd name="connsiteY29" fmla="*/ 994621 h 1909317"/>
              <a:gd name="connsiteX30" fmla="*/ 2326796 w 4253952"/>
              <a:gd name="connsiteY30" fmla="*/ 1021262 h 1909317"/>
              <a:gd name="connsiteX31" fmla="*/ 2415605 w 4253952"/>
              <a:gd name="connsiteY31" fmla="*/ 1030143 h 1909317"/>
              <a:gd name="connsiteX32" fmla="*/ 2602104 w 4253952"/>
              <a:gd name="connsiteY32" fmla="*/ 1047904 h 1909317"/>
              <a:gd name="connsiteX33" fmla="*/ 2761960 w 4253952"/>
              <a:gd name="connsiteY33" fmla="*/ 1074546 h 1909317"/>
              <a:gd name="connsiteX34" fmla="*/ 2859650 w 4253952"/>
              <a:gd name="connsiteY34" fmla="*/ 1083426 h 1909317"/>
              <a:gd name="connsiteX35" fmla="*/ 2948459 w 4253952"/>
              <a:gd name="connsiteY35" fmla="*/ 1092307 h 1909317"/>
              <a:gd name="connsiteX36" fmla="*/ 3081673 w 4253952"/>
              <a:gd name="connsiteY36" fmla="*/ 1163351 h 1909317"/>
              <a:gd name="connsiteX37" fmla="*/ 3161601 w 4253952"/>
              <a:gd name="connsiteY37" fmla="*/ 1225515 h 1909317"/>
              <a:gd name="connsiteX38" fmla="*/ 3188244 w 4253952"/>
              <a:gd name="connsiteY38" fmla="*/ 1243276 h 1909317"/>
              <a:gd name="connsiteX39" fmla="*/ 3241529 w 4253952"/>
              <a:gd name="connsiteY39" fmla="*/ 1305440 h 1909317"/>
              <a:gd name="connsiteX40" fmla="*/ 3330338 w 4253952"/>
              <a:gd name="connsiteY40" fmla="*/ 1349842 h 1909317"/>
              <a:gd name="connsiteX41" fmla="*/ 3401385 w 4253952"/>
              <a:gd name="connsiteY41" fmla="*/ 1394245 h 1909317"/>
              <a:gd name="connsiteX42" fmla="*/ 3472433 w 4253952"/>
              <a:gd name="connsiteY42" fmla="*/ 1447528 h 1909317"/>
              <a:gd name="connsiteX43" fmla="*/ 3507956 w 4253952"/>
              <a:gd name="connsiteY43" fmla="*/ 1465290 h 1909317"/>
              <a:gd name="connsiteX44" fmla="*/ 3570123 w 4253952"/>
              <a:gd name="connsiteY44" fmla="*/ 1527453 h 1909317"/>
              <a:gd name="connsiteX45" fmla="*/ 3605646 w 4253952"/>
              <a:gd name="connsiteY45" fmla="*/ 1554095 h 1909317"/>
              <a:gd name="connsiteX46" fmla="*/ 3667813 w 4253952"/>
              <a:gd name="connsiteY46" fmla="*/ 1634020 h 1909317"/>
              <a:gd name="connsiteX47" fmla="*/ 3747741 w 4253952"/>
              <a:gd name="connsiteY47" fmla="*/ 1687303 h 1909317"/>
              <a:gd name="connsiteX48" fmla="*/ 3774383 w 4253952"/>
              <a:gd name="connsiteY48" fmla="*/ 1713945 h 1909317"/>
              <a:gd name="connsiteX49" fmla="*/ 3889835 w 4253952"/>
              <a:gd name="connsiteY49" fmla="*/ 1758348 h 1909317"/>
              <a:gd name="connsiteX50" fmla="*/ 3943121 w 4253952"/>
              <a:gd name="connsiteY50" fmla="*/ 1776109 h 1909317"/>
              <a:gd name="connsiteX51" fmla="*/ 4058572 w 4253952"/>
              <a:gd name="connsiteY51" fmla="*/ 1811631 h 1909317"/>
              <a:gd name="connsiteX52" fmla="*/ 4102977 w 4253952"/>
              <a:gd name="connsiteY52" fmla="*/ 1820511 h 1909317"/>
              <a:gd name="connsiteX53" fmla="*/ 4200667 w 4253952"/>
              <a:gd name="connsiteY53" fmla="*/ 1847153 h 1909317"/>
              <a:gd name="connsiteX54" fmla="*/ 4209548 w 4253952"/>
              <a:gd name="connsiteY54" fmla="*/ 1873795 h 1909317"/>
              <a:gd name="connsiteX55" fmla="*/ 4253952 w 4253952"/>
              <a:gd name="connsiteY55" fmla="*/ 1909317 h 1909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253952" h="1909317">
                <a:moveTo>
                  <a:pt x="0" y="0"/>
                </a:moveTo>
                <a:cubicBezTo>
                  <a:pt x="66256" y="9464"/>
                  <a:pt x="101303" y="10688"/>
                  <a:pt x="168737" y="44403"/>
                </a:cubicBezTo>
                <a:cubicBezTo>
                  <a:pt x="186499" y="53283"/>
                  <a:pt x="203875" y="62979"/>
                  <a:pt x="222022" y="71044"/>
                </a:cubicBezTo>
                <a:cubicBezTo>
                  <a:pt x="257189" y="86673"/>
                  <a:pt x="292084" y="103279"/>
                  <a:pt x="328593" y="115447"/>
                </a:cubicBezTo>
                <a:cubicBezTo>
                  <a:pt x="337474" y="118407"/>
                  <a:pt x="346632" y="120639"/>
                  <a:pt x="355236" y="124327"/>
                </a:cubicBezTo>
                <a:cubicBezTo>
                  <a:pt x="415076" y="149972"/>
                  <a:pt x="367831" y="135065"/>
                  <a:pt x="435164" y="168730"/>
                </a:cubicBezTo>
                <a:cubicBezTo>
                  <a:pt x="443537" y="172916"/>
                  <a:pt x="453433" y="173425"/>
                  <a:pt x="461806" y="177611"/>
                </a:cubicBezTo>
                <a:cubicBezTo>
                  <a:pt x="477245" y="185330"/>
                  <a:pt x="491122" y="195870"/>
                  <a:pt x="506211" y="204252"/>
                </a:cubicBezTo>
                <a:cubicBezTo>
                  <a:pt x="532278" y="218733"/>
                  <a:pt x="546041" y="221162"/>
                  <a:pt x="568377" y="239775"/>
                </a:cubicBezTo>
                <a:cubicBezTo>
                  <a:pt x="578025" y="247815"/>
                  <a:pt x="586139" y="257536"/>
                  <a:pt x="595020" y="266416"/>
                </a:cubicBezTo>
                <a:cubicBezTo>
                  <a:pt x="600941" y="278257"/>
                  <a:pt x="607567" y="289770"/>
                  <a:pt x="612782" y="301938"/>
                </a:cubicBezTo>
                <a:cubicBezTo>
                  <a:pt x="620744" y="320515"/>
                  <a:pt x="624697" y="349374"/>
                  <a:pt x="639425" y="364102"/>
                </a:cubicBezTo>
                <a:cubicBezTo>
                  <a:pt x="646044" y="370721"/>
                  <a:pt x="657036" y="370520"/>
                  <a:pt x="666067" y="372983"/>
                </a:cubicBezTo>
                <a:cubicBezTo>
                  <a:pt x="689618" y="379406"/>
                  <a:pt x="712844" y="388120"/>
                  <a:pt x="737114" y="390744"/>
                </a:cubicBezTo>
                <a:cubicBezTo>
                  <a:pt x="822668" y="399993"/>
                  <a:pt x="908812" y="402585"/>
                  <a:pt x="994661" y="408505"/>
                </a:cubicBezTo>
                <a:cubicBezTo>
                  <a:pt x="1062748" y="420346"/>
                  <a:pt x="1130235" y="436395"/>
                  <a:pt x="1198921" y="444027"/>
                </a:cubicBezTo>
                <a:cubicBezTo>
                  <a:pt x="1296746" y="454896"/>
                  <a:pt x="1252408" y="448501"/>
                  <a:pt x="1332135" y="461788"/>
                </a:cubicBezTo>
                <a:cubicBezTo>
                  <a:pt x="1341016" y="467708"/>
                  <a:pt x="1351945" y="471350"/>
                  <a:pt x="1358778" y="479549"/>
                </a:cubicBezTo>
                <a:cubicBezTo>
                  <a:pt x="1377208" y="501664"/>
                  <a:pt x="1374842" y="517912"/>
                  <a:pt x="1385420" y="541713"/>
                </a:cubicBezTo>
                <a:cubicBezTo>
                  <a:pt x="1393485" y="559859"/>
                  <a:pt x="1400148" y="579110"/>
                  <a:pt x="1412063" y="594996"/>
                </a:cubicBezTo>
                <a:cubicBezTo>
                  <a:pt x="1427135" y="615091"/>
                  <a:pt x="1448210" y="629917"/>
                  <a:pt x="1465349" y="648280"/>
                </a:cubicBezTo>
                <a:cubicBezTo>
                  <a:pt x="1489671" y="674338"/>
                  <a:pt x="1511190" y="702999"/>
                  <a:pt x="1536396" y="728204"/>
                </a:cubicBezTo>
                <a:cubicBezTo>
                  <a:pt x="1558648" y="750455"/>
                  <a:pt x="1585192" y="768117"/>
                  <a:pt x="1607443" y="790368"/>
                </a:cubicBezTo>
                <a:cubicBezTo>
                  <a:pt x="1626742" y="809666"/>
                  <a:pt x="1641429" y="833234"/>
                  <a:pt x="1660728" y="852532"/>
                </a:cubicBezTo>
                <a:cubicBezTo>
                  <a:pt x="1668275" y="860079"/>
                  <a:pt x="1679171" y="863460"/>
                  <a:pt x="1687371" y="870293"/>
                </a:cubicBezTo>
                <a:cubicBezTo>
                  <a:pt x="1697020" y="878333"/>
                  <a:pt x="1703418" y="890192"/>
                  <a:pt x="1714014" y="896935"/>
                </a:cubicBezTo>
                <a:cubicBezTo>
                  <a:pt x="1736352" y="911150"/>
                  <a:pt x="1761379" y="920616"/>
                  <a:pt x="1785061" y="932457"/>
                </a:cubicBezTo>
                <a:cubicBezTo>
                  <a:pt x="1814167" y="947009"/>
                  <a:pt x="1818484" y="951260"/>
                  <a:pt x="1847227" y="959099"/>
                </a:cubicBezTo>
                <a:cubicBezTo>
                  <a:pt x="1870778" y="965522"/>
                  <a:pt x="1893896" y="975610"/>
                  <a:pt x="1918275" y="976860"/>
                </a:cubicBezTo>
                <a:lnTo>
                  <a:pt x="2264630" y="994621"/>
                </a:lnTo>
                <a:cubicBezTo>
                  <a:pt x="2285352" y="1003501"/>
                  <a:pt x="2304851" y="1016099"/>
                  <a:pt x="2326796" y="1021262"/>
                </a:cubicBezTo>
                <a:cubicBezTo>
                  <a:pt x="2355756" y="1028076"/>
                  <a:pt x="2386058" y="1026667"/>
                  <a:pt x="2415605" y="1030143"/>
                </a:cubicBezTo>
                <a:cubicBezTo>
                  <a:pt x="2575235" y="1048922"/>
                  <a:pt x="2345081" y="1029545"/>
                  <a:pt x="2602104" y="1047904"/>
                </a:cubicBezTo>
                <a:cubicBezTo>
                  <a:pt x="2665251" y="1060533"/>
                  <a:pt x="2681730" y="1064518"/>
                  <a:pt x="2761960" y="1074546"/>
                </a:cubicBezTo>
                <a:cubicBezTo>
                  <a:pt x="2794405" y="1078601"/>
                  <a:pt x="2827100" y="1080326"/>
                  <a:pt x="2859650" y="1083426"/>
                </a:cubicBezTo>
                <a:lnTo>
                  <a:pt x="2948459" y="1092307"/>
                </a:lnTo>
                <a:cubicBezTo>
                  <a:pt x="2982373" y="1109263"/>
                  <a:pt x="3049231" y="1141048"/>
                  <a:pt x="3081673" y="1163351"/>
                </a:cubicBezTo>
                <a:cubicBezTo>
                  <a:pt x="3109486" y="1182472"/>
                  <a:pt x="3133517" y="1206793"/>
                  <a:pt x="3161601" y="1225515"/>
                </a:cubicBezTo>
                <a:cubicBezTo>
                  <a:pt x="3170482" y="1231435"/>
                  <a:pt x="3180044" y="1236443"/>
                  <a:pt x="3188244" y="1243276"/>
                </a:cubicBezTo>
                <a:cubicBezTo>
                  <a:pt x="3246246" y="1291610"/>
                  <a:pt x="3182727" y="1246641"/>
                  <a:pt x="3241529" y="1305440"/>
                </a:cubicBezTo>
                <a:cubicBezTo>
                  <a:pt x="3273092" y="1337001"/>
                  <a:pt x="3286968" y="1335386"/>
                  <a:pt x="3330338" y="1349842"/>
                </a:cubicBezTo>
                <a:cubicBezTo>
                  <a:pt x="3485479" y="1466193"/>
                  <a:pt x="3255109" y="1296732"/>
                  <a:pt x="3401385" y="1394245"/>
                </a:cubicBezTo>
                <a:cubicBezTo>
                  <a:pt x="3452651" y="1428421"/>
                  <a:pt x="3430848" y="1423765"/>
                  <a:pt x="3472433" y="1447528"/>
                </a:cubicBezTo>
                <a:cubicBezTo>
                  <a:pt x="3483927" y="1454096"/>
                  <a:pt x="3497710" y="1456907"/>
                  <a:pt x="3507956" y="1465290"/>
                </a:cubicBezTo>
                <a:cubicBezTo>
                  <a:pt x="3530637" y="1483847"/>
                  <a:pt x="3546679" y="1509870"/>
                  <a:pt x="3570123" y="1527453"/>
                </a:cubicBezTo>
                <a:cubicBezTo>
                  <a:pt x="3581964" y="1536334"/>
                  <a:pt x="3595644" y="1543184"/>
                  <a:pt x="3605646" y="1554095"/>
                </a:cubicBezTo>
                <a:cubicBezTo>
                  <a:pt x="3628453" y="1578975"/>
                  <a:pt x="3638871" y="1616655"/>
                  <a:pt x="3667813" y="1634020"/>
                </a:cubicBezTo>
                <a:cubicBezTo>
                  <a:pt x="3700930" y="1653890"/>
                  <a:pt x="3718969" y="1662643"/>
                  <a:pt x="3747741" y="1687303"/>
                </a:cubicBezTo>
                <a:cubicBezTo>
                  <a:pt x="3757277" y="1695476"/>
                  <a:pt x="3764163" y="1706645"/>
                  <a:pt x="3774383" y="1713945"/>
                </a:cubicBezTo>
                <a:cubicBezTo>
                  <a:pt x="3800912" y="1732894"/>
                  <a:pt x="3869714" y="1751641"/>
                  <a:pt x="3889835" y="1758348"/>
                </a:cubicBezTo>
                <a:lnTo>
                  <a:pt x="3943121" y="1776109"/>
                </a:lnTo>
                <a:cubicBezTo>
                  <a:pt x="3987002" y="1790735"/>
                  <a:pt x="4012763" y="1800179"/>
                  <a:pt x="4058572" y="1811631"/>
                </a:cubicBezTo>
                <a:cubicBezTo>
                  <a:pt x="4073216" y="1815292"/>
                  <a:pt x="4088269" y="1817117"/>
                  <a:pt x="4102977" y="1820511"/>
                </a:cubicBezTo>
                <a:cubicBezTo>
                  <a:pt x="4168080" y="1835534"/>
                  <a:pt x="4156628" y="1832473"/>
                  <a:pt x="4200667" y="1847153"/>
                </a:cubicBezTo>
                <a:cubicBezTo>
                  <a:pt x="4203627" y="1856034"/>
                  <a:pt x="4204355" y="1866006"/>
                  <a:pt x="4209548" y="1873795"/>
                </a:cubicBezTo>
                <a:cubicBezTo>
                  <a:pt x="4225209" y="1897286"/>
                  <a:pt x="4233212" y="1898947"/>
                  <a:pt x="4253952" y="1909317"/>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8697" name="TextBox 27"/>
          <p:cNvSpPr txBox="1">
            <a:spLocks noChangeArrowheads="1"/>
          </p:cNvSpPr>
          <p:nvPr/>
        </p:nvSpPr>
        <p:spPr bwMode="auto">
          <a:xfrm>
            <a:off x="3619501" y="2509839"/>
            <a:ext cx="493713"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t=0</a:t>
            </a:r>
          </a:p>
        </p:txBody>
      </p:sp>
      <p:sp>
        <p:nvSpPr>
          <p:cNvPr id="28698" name="TextBox 28"/>
          <p:cNvSpPr txBox="1">
            <a:spLocks noChangeArrowheads="1"/>
          </p:cNvSpPr>
          <p:nvPr/>
        </p:nvSpPr>
        <p:spPr bwMode="auto">
          <a:xfrm>
            <a:off x="8070850" y="1687514"/>
            <a:ext cx="776288"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t=t+Δt</a:t>
            </a:r>
          </a:p>
        </p:txBody>
      </p:sp>
      <p:sp>
        <p:nvSpPr>
          <p:cNvPr id="28699" name="TextBox 29"/>
          <p:cNvSpPr txBox="1">
            <a:spLocks noChangeArrowheads="1"/>
          </p:cNvSpPr>
          <p:nvPr/>
        </p:nvSpPr>
        <p:spPr bwMode="auto">
          <a:xfrm>
            <a:off x="5032376" y="1771651"/>
            <a:ext cx="1262063"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2C75B5"/>
                </a:solidFill>
              </a:rPr>
              <a:t>ensemble</a:t>
            </a:r>
          </a:p>
          <a:p>
            <a:pPr eaLnBrk="1" hangingPunct="1"/>
            <a:r>
              <a:rPr lang="en-US" sz="1800">
                <a:solidFill>
                  <a:srgbClr val="2C75B5"/>
                </a:solidFill>
              </a:rPr>
              <a:t>members’</a:t>
            </a:r>
          </a:p>
          <a:p>
            <a:pPr eaLnBrk="1" hangingPunct="1"/>
            <a:r>
              <a:rPr lang="en-US" sz="1800">
                <a:solidFill>
                  <a:srgbClr val="2C75B5"/>
                </a:solidFill>
              </a:rPr>
              <a:t>trajectories</a:t>
            </a:r>
          </a:p>
        </p:txBody>
      </p:sp>
      <p:sp>
        <p:nvSpPr>
          <p:cNvPr id="28700" name="TextBox 30"/>
          <p:cNvSpPr txBox="1">
            <a:spLocks noChangeArrowheads="1"/>
          </p:cNvSpPr>
          <p:nvPr/>
        </p:nvSpPr>
        <p:spPr bwMode="auto">
          <a:xfrm>
            <a:off x="5908676" y="4878389"/>
            <a:ext cx="779463"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FF0000"/>
                </a:solidFill>
              </a:rPr>
              <a:t>reality</a:t>
            </a:r>
          </a:p>
        </p:txBody>
      </p:sp>
      <p:sp>
        <p:nvSpPr>
          <p:cNvPr id="36" name="Title 1">
            <a:extLst>
              <a:ext uri="{FF2B5EF4-FFF2-40B4-BE49-F238E27FC236}">
                <a16:creationId xmlns:a16="http://schemas.microsoft.com/office/drawing/2014/main" id="{1F254DC2-03AF-D24D-886F-9845D6555FB2}"/>
              </a:ext>
            </a:extLst>
          </p:cNvPr>
          <p:cNvSpPr txBox="1">
            <a:spLocks/>
          </p:cNvSpPr>
          <p:nvPr/>
        </p:nvSpPr>
        <p:spPr>
          <a:xfrm>
            <a:off x="440537" y="185058"/>
            <a:ext cx="11460151" cy="132556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Let’s pick a variable – surface temperature – T</a:t>
            </a:r>
            <a:r>
              <a:rPr lang="en-US" b="1" baseline="-25000" dirty="0"/>
              <a:t>2m</a:t>
            </a:r>
            <a:r>
              <a:rPr lang="en-US" b="1" dirty="0"/>
              <a:t> -- that’s particularly problematic and of great forecast importance.</a:t>
            </a:r>
          </a:p>
        </p:txBody>
      </p:sp>
      <p:sp>
        <p:nvSpPr>
          <p:cNvPr id="30" name="TextBox 29">
            <a:extLst>
              <a:ext uri="{FF2B5EF4-FFF2-40B4-BE49-F238E27FC236}">
                <a16:creationId xmlns:a16="http://schemas.microsoft.com/office/drawing/2014/main" id="{453EB419-0AFB-8645-B44C-8F4C2A094515}"/>
              </a:ext>
            </a:extLst>
          </p:cNvPr>
          <p:cNvSpPr txBox="1"/>
          <p:nvPr/>
        </p:nvSpPr>
        <p:spPr>
          <a:xfrm>
            <a:off x="675277" y="2002175"/>
            <a:ext cx="2500493" cy="2031325"/>
          </a:xfrm>
          <a:prstGeom prst="rect">
            <a:avLst/>
          </a:prstGeom>
          <a:noFill/>
          <a:ln>
            <a:noFill/>
          </a:ln>
        </p:spPr>
        <p:txBody>
          <a:bodyPr wrap="none" rtlCol="0">
            <a:spAutoFit/>
          </a:bodyPr>
          <a:lstStyle/>
          <a:p>
            <a:r>
              <a:rPr lang="en-US" dirty="0">
                <a:solidFill>
                  <a:srgbClr val="0070C0"/>
                </a:solidFill>
              </a:rPr>
              <a:t>Is the truth outside</a:t>
            </a:r>
          </a:p>
          <a:p>
            <a:r>
              <a:rPr lang="en-US" dirty="0">
                <a:solidFill>
                  <a:srgbClr val="0070C0"/>
                </a:solidFill>
              </a:rPr>
              <a:t>the range of forecasts</a:t>
            </a:r>
          </a:p>
          <a:p>
            <a:r>
              <a:rPr lang="en-US" dirty="0">
                <a:solidFill>
                  <a:srgbClr val="0070C0"/>
                </a:solidFill>
              </a:rPr>
              <a:t>because the span</a:t>
            </a:r>
          </a:p>
          <a:p>
            <a:r>
              <a:rPr lang="en-US" dirty="0">
                <a:solidFill>
                  <a:srgbClr val="0070C0"/>
                </a:solidFill>
              </a:rPr>
              <a:t>of initial conditions</a:t>
            </a:r>
          </a:p>
          <a:p>
            <a:r>
              <a:rPr lang="en-US" dirty="0">
                <a:solidFill>
                  <a:srgbClr val="0070C0"/>
                </a:solidFill>
              </a:rPr>
              <a:t>is too small?   Then fix</a:t>
            </a:r>
          </a:p>
          <a:p>
            <a:r>
              <a:rPr lang="en-US" dirty="0">
                <a:solidFill>
                  <a:srgbClr val="0070C0"/>
                </a:solidFill>
              </a:rPr>
              <a:t>the initial conditions</a:t>
            </a:r>
          </a:p>
          <a:p>
            <a:r>
              <a:rPr lang="en-US" dirty="0">
                <a:solidFill>
                  <a:srgbClr val="0070C0"/>
                </a:solidFill>
              </a:rPr>
              <a:t>to have greater diversity.</a:t>
            </a:r>
          </a:p>
        </p:txBody>
      </p:sp>
      <p:cxnSp>
        <p:nvCxnSpPr>
          <p:cNvPr id="33" name="Straight Arrow Connector 32">
            <a:extLst>
              <a:ext uri="{FF2B5EF4-FFF2-40B4-BE49-F238E27FC236}">
                <a16:creationId xmlns:a16="http://schemas.microsoft.com/office/drawing/2014/main" id="{2118159D-05C6-7340-BAE0-443566516316}"/>
              </a:ext>
            </a:extLst>
          </p:cNvPr>
          <p:cNvCxnSpPr/>
          <p:nvPr/>
        </p:nvCxnSpPr>
        <p:spPr>
          <a:xfrm>
            <a:off x="2668654" y="2788547"/>
            <a:ext cx="909572" cy="51901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70756709-7C85-6847-802E-A3434F7BF4F9}"/>
              </a:ext>
            </a:extLst>
          </p:cNvPr>
          <p:cNvSpPr txBox="1"/>
          <p:nvPr/>
        </p:nvSpPr>
        <p:spPr>
          <a:xfrm>
            <a:off x="8953528" y="4317885"/>
            <a:ext cx="2400272" cy="2308324"/>
          </a:xfrm>
          <a:prstGeom prst="rect">
            <a:avLst/>
          </a:prstGeom>
          <a:noFill/>
        </p:spPr>
        <p:txBody>
          <a:bodyPr wrap="none" rtlCol="0">
            <a:spAutoFit/>
          </a:bodyPr>
          <a:lstStyle/>
          <a:p>
            <a:r>
              <a:rPr lang="en-US" dirty="0">
                <a:solidFill>
                  <a:srgbClr val="FF0000"/>
                </a:solidFill>
              </a:rPr>
              <a:t>Is the forecast</a:t>
            </a:r>
          </a:p>
          <a:p>
            <a:r>
              <a:rPr lang="en-US" dirty="0">
                <a:solidFill>
                  <a:srgbClr val="FF0000"/>
                </a:solidFill>
              </a:rPr>
              <a:t>bias due to </a:t>
            </a:r>
          </a:p>
          <a:p>
            <a:r>
              <a:rPr lang="en-US" dirty="0">
                <a:solidFill>
                  <a:srgbClr val="FF0000"/>
                </a:solidFill>
              </a:rPr>
              <a:t>imperfections in the </a:t>
            </a:r>
          </a:p>
          <a:p>
            <a:r>
              <a:rPr lang="en-US" dirty="0">
                <a:solidFill>
                  <a:srgbClr val="FF0000"/>
                </a:solidFill>
              </a:rPr>
              <a:t>forecast model?</a:t>
            </a:r>
          </a:p>
          <a:p>
            <a:r>
              <a:rPr lang="en-US" dirty="0">
                <a:solidFill>
                  <a:srgbClr val="FF0000"/>
                </a:solidFill>
              </a:rPr>
              <a:t>Then fix those</a:t>
            </a:r>
          </a:p>
          <a:p>
            <a:r>
              <a:rPr lang="en-US" dirty="0">
                <a:solidFill>
                  <a:srgbClr val="FF0000"/>
                </a:solidFill>
              </a:rPr>
              <a:t>(a better model, and/or</a:t>
            </a:r>
          </a:p>
          <a:p>
            <a:r>
              <a:rPr lang="en-US" dirty="0">
                <a:solidFill>
                  <a:srgbClr val="FF0000"/>
                </a:solidFill>
              </a:rPr>
              <a:t>improved treatment</a:t>
            </a:r>
          </a:p>
          <a:p>
            <a:r>
              <a:rPr lang="en-US" dirty="0">
                <a:solidFill>
                  <a:srgbClr val="FF0000"/>
                </a:solidFill>
              </a:rPr>
              <a:t>of model uncertainty)</a:t>
            </a:r>
          </a:p>
        </p:txBody>
      </p:sp>
      <p:cxnSp>
        <p:nvCxnSpPr>
          <p:cNvPr id="41" name="Straight Arrow Connector 40">
            <a:extLst>
              <a:ext uri="{FF2B5EF4-FFF2-40B4-BE49-F238E27FC236}">
                <a16:creationId xmlns:a16="http://schemas.microsoft.com/office/drawing/2014/main" id="{EF3EA451-ABE7-5345-BD24-ADAD047C7D52}"/>
              </a:ext>
            </a:extLst>
          </p:cNvPr>
          <p:cNvCxnSpPr>
            <a:cxnSpLocks/>
          </p:cNvCxnSpPr>
          <p:nvPr/>
        </p:nvCxnSpPr>
        <p:spPr>
          <a:xfrm flipH="1">
            <a:off x="7968343" y="4878389"/>
            <a:ext cx="999445" cy="3980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67345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E93A7A0-23D4-EB40-A2D4-1C623E5827CB}"/>
              </a:ext>
            </a:extLst>
          </p:cNvPr>
          <p:cNvSpPr/>
          <p:nvPr/>
        </p:nvSpPr>
        <p:spPr>
          <a:xfrm>
            <a:off x="1230163" y="2203769"/>
            <a:ext cx="1532772" cy="10196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ECMWF T</a:t>
            </a:r>
            <a:r>
              <a:rPr lang="en-US" baseline="-25000" dirty="0"/>
              <a:t>2m</a:t>
            </a:r>
          </a:p>
          <a:p>
            <a:pPr algn="ctr"/>
            <a:r>
              <a:rPr lang="en-US" dirty="0"/>
              <a:t>analysis grid </a:t>
            </a:r>
          </a:p>
          <a:p>
            <a:pPr algn="ctr"/>
            <a:r>
              <a:rPr lang="en-US" sz="1400" dirty="0"/>
              <a:t>(initial condition)</a:t>
            </a:r>
            <a:endParaRPr lang="en-US" sz="1600" dirty="0"/>
          </a:p>
        </p:txBody>
      </p:sp>
      <p:sp>
        <p:nvSpPr>
          <p:cNvPr id="5" name="Rectangle 4">
            <a:extLst>
              <a:ext uri="{FF2B5EF4-FFF2-40B4-BE49-F238E27FC236}">
                <a16:creationId xmlns:a16="http://schemas.microsoft.com/office/drawing/2014/main" id="{81DDA0B3-D2B4-F04A-A50A-BCAB9645E913}"/>
              </a:ext>
            </a:extLst>
          </p:cNvPr>
          <p:cNvSpPr/>
          <p:nvPr/>
        </p:nvSpPr>
        <p:spPr>
          <a:xfrm>
            <a:off x="1230163" y="4309959"/>
            <a:ext cx="1532772" cy="10196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My independently generated T</a:t>
            </a:r>
            <a:r>
              <a:rPr lang="en-US" sz="1600" baseline="-25000" dirty="0"/>
              <a:t>2m</a:t>
            </a:r>
          </a:p>
          <a:p>
            <a:pPr algn="ctr"/>
            <a:r>
              <a:rPr lang="en-US" sz="1600" dirty="0"/>
              <a:t>analysis (~truth)</a:t>
            </a:r>
          </a:p>
        </p:txBody>
      </p:sp>
      <p:sp>
        <p:nvSpPr>
          <p:cNvPr id="6" name="Rounded Rectangle 5">
            <a:extLst>
              <a:ext uri="{FF2B5EF4-FFF2-40B4-BE49-F238E27FC236}">
                <a16:creationId xmlns:a16="http://schemas.microsoft.com/office/drawing/2014/main" id="{FB0CB331-76D1-B14B-8E31-63989342A5A8}"/>
              </a:ext>
            </a:extLst>
          </p:cNvPr>
          <p:cNvSpPr/>
          <p:nvPr/>
        </p:nvSpPr>
        <p:spPr>
          <a:xfrm>
            <a:off x="2940552" y="3453669"/>
            <a:ext cx="1309105" cy="690734"/>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Compute Difference</a:t>
            </a:r>
          </a:p>
        </p:txBody>
      </p:sp>
      <p:sp>
        <p:nvSpPr>
          <p:cNvPr id="7" name="Rectangle 6">
            <a:extLst>
              <a:ext uri="{FF2B5EF4-FFF2-40B4-BE49-F238E27FC236}">
                <a16:creationId xmlns:a16="http://schemas.microsoft.com/office/drawing/2014/main" id="{DFABEDB2-AFC1-6844-A858-23F2DFEE1CD6}"/>
              </a:ext>
            </a:extLst>
          </p:cNvPr>
          <p:cNvSpPr/>
          <p:nvPr/>
        </p:nvSpPr>
        <p:spPr>
          <a:xfrm>
            <a:off x="4499637" y="3289208"/>
            <a:ext cx="1532772" cy="10196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ECMWF T</a:t>
            </a:r>
            <a:r>
              <a:rPr lang="en-US" baseline="-25000" dirty="0"/>
              <a:t>2m</a:t>
            </a:r>
          </a:p>
          <a:p>
            <a:pPr algn="ctr"/>
            <a:r>
              <a:rPr lang="en-US" dirty="0"/>
              <a:t>analysis </a:t>
            </a:r>
          </a:p>
          <a:p>
            <a:pPr algn="ctr"/>
            <a:r>
              <a:rPr lang="en-US" dirty="0"/>
              <a:t>“error” </a:t>
            </a:r>
          </a:p>
        </p:txBody>
      </p:sp>
      <p:sp>
        <p:nvSpPr>
          <p:cNvPr id="8" name="Decision 7">
            <a:extLst>
              <a:ext uri="{FF2B5EF4-FFF2-40B4-BE49-F238E27FC236}">
                <a16:creationId xmlns:a16="http://schemas.microsoft.com/office/drawing/2014/main" id="{DA5991D2-553D-D14D-9E67-9A01F2E2AB05}"/>
              </a:ext>
            </a:extLst>
          </p:cNvPr>
          <p:cNvSpPr/>
          <p:nvPr/>
        </p:nvSpPr>
        <p:spPr>
          <a:xfrm>
            <a:off x="6282388" y="2858997"/>
            <a:ext cx="2151142" cy="1922930"/>
          </a:xfrm>
          <a:prstGeom prst="flowChartDecision">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is the error  systematic, consistent over time?</a:t>
            </a:r>
          </a:p>
        </p:txBody>
      </p:sp>
      <p:sp>
        <p:nvSpPr>
          <p:cNvPr id="9" name="Rectangle 8">
            <a:extLst>
              <a:ext uri="{FF2B5EF4-FFF2-40B4-BE49-F238E27FC236}">
                <a16:creationId xmlns:a16="http://schemas.microsoft.com/office/drawing/2014/main" id="{50379977-3C81-0342-9CA3-B81D2239322A}"/>
              </a:ext>
            </a:extLst>
          </p:cNvPr>
          <p:cNvSpPr/>
          <p:nvPr/>
        </p:nvSpPr>
        <p:spPr>
          <a:xfrm>
            <a:off x="8433530" y="2003127"/>
            <a:ext cx="1598555" cy="1118331"/>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Fix the forecast model or the data assimilation</a:t>
            </a:r>
          </a:p>
        </p:txBody>
      </p:sp>
      <p:sp>
        <p:nvSpPr>
          <p:cNvPr id="10" name="Rectangle 9">
            <a:extLst>
              <a:ext uri="{FF2B5EF4-FFF2-40B4-BE49-F238E27FC236}">
                <a16:creationId xmlns:a16="http://schemas.microsoft.com/office/drawing/2014/main" id="{3E2E467D-F15F-354D-8057-73D2E6208EEB}"/>
              </a:ext>
            </a:extLst>
          </p:cNvPr>
          <p:cNvSpPr/>
          <p:nvPr/>
        </p:nvSpPr>
        <p:spPr>
          <a:xfrm>
            <a:off x="8433531" y="4144403"/>
            <a:ext cx="1598555" cy="1888006"/>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Change system so initial condition perturbations consistent with non-systematic error statistics</a:t>
            </a:r>
          </a:p>
        </p:txBody>
      </p:sp>
      <p:cxnSp>
        <p:nvCxnSpPr>
          <p:cNvPr id="17" name="Straight Arrow Connector 16">
            <a:extLst>
              <a:ext uri="{FF2B5EF4-FFF2-40B4-BE49-F238E27FC236}">
                <a16:creationId xmlns:a16="http://schemas.microsoft.com/office/drawing/2014/main" id="{A6B74972-B035-BD41-B4FE-64AA2363D81C}"/>
              </a:ext>
            </a:extLst>
          </p:cNvPr>
          <p:cNvCxnSpPr>
            <a:stCxn id="4" idx="3"/>
            <a:endCxn id="6" idx="0"/>
          </p:cNvCxnSpPr>
          <p:nvPr/>
        </p:nvCxnSpPr>
        <p:spPr>
          <a:xfrm>
            <a:off x="2762935" y="2713597"/>
            <a:ext cx="832170" cy="74007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9187F81-0DFB-824A-92F1-00004829600A}"/>
              </a:ext>
            </a:extLst>
          </p:cNvPr>
          <p:cNvCxnSpPr>
            <a:cxnSpLocks/>
            <a:stCxn id="5" idx="3"/>
            <a:endCxn id="6" idx="2"/>
          </p:cNvCxnSpPr>
          <p:nvPr/>
        </p:nvCxnSpPr>
        <p:spPr>
          <a:xfrm flipV="1">
            <a:off x="2762935" y="4144403"/>
            <a:ext cx="832170" cy="67538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360A5621-8A2B-E345-A659-E79612C0EC4A}"/>
              </a:ext>
            </a:extLst>
          </p:cNvPr>
          <p:cNvCxnSpPr>
            <a:cxnSpLocks/>
            <a:stCxn id="6" idx="3"/>
            <a:endCxn id="7" idx="1"/>
          </p:cNvCxnSpPr>
          <p:nvPr/>
        </p:nvCxnSpPr>
        <p:spPr>
          <a:xfrm>
            <a:off x="4249657" y="3799036"/>
            <a:ext cx="24998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307F5D81-09AB-164A-83C2-20FE9A938351}"/>
              </a:ext>
            </a:extLst>
          </p:cNvPr>
          <p:cNvCxnSpPr>
            <a:cxnSpLocks/>
          </p:cNvCxnSpPr>
          <p:nvPr/>
        </p:nvCxnSpPr>
        <p:spPr>
          <a:xfrm>
            <a:off x="6032409" y="3823156"/>
            <a:ext cx="24998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F00BB4F9-2306-1E42-A53A-84A935199F16}"/>
              </a:ext>
            </a:extLst>
          </p:cNvPr>
          <p:cNvCxnSpPr>
            <a:cxnSpLocks/>
            <a:endCxn id="9" idx="1"/>
          </p:cNvCxnSpPr>
          <p:nvPr/>
        </p:nvCxnSpPr>
        <p:spPr>
          <a:xfrm>
            <a:off x="7357960" y="2562292"/>
            <a:ext cx="1075570"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8897AB77-B215-6346-82EB-DDC71C5DDD76}"/>
              </a:ext>
            </a:extLst>
          </p:cNvPr>
          <p:cNvCxnSpPr>
            <a:cxnSpLocks/>
          </p:cNvCxnSpPr>
          <p:nvPr/>
        </p:nvCxnSpPr>
        <p:spPr>
          <a:xfrm>
            <a:off x="7357960" y="5114168"/>
            <a:ext cx="1075570"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AD1F7C1-5327-D343-B2DA-D90AF24AA167}"/>
              </a:ext>
            </a:extLst>
          </p:cNvPr>
          <p:cNvCxnSpPr>
            <a:cxnSpLocks/>
            <a:endCxn id="8" idx="0"/>
          </p:cNvCxnSpPr>
          <p:nvPr/>
        </p:nvCxnSpPr>
        <p:spPr>
          <a:xfrm>
            <a:off x="7357959" y="2571952"/>
            <a:ext cx="0" cy="28704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45BDF28-9DBE-1D46-B9BD-4DDE4BBE00F9}"/>
              </a:ext>
            </a:extLst>
          </p:cNvPr>
          <p:cNvCxnSpPr>
            <a:cxnSpLocks/>
            <a:stCxn id="8" idx="2"/>
          </p:cNvCxnSpPr>
          <p:nvPr/>
        </p:nvCxnSpPr>
        <p:spPr>
          <a:xfrm>
            <a:off x="7357959" y="4781927"/>
            <a:ext cx="1" cy="33224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DE7E3BED-8BC2-7A4C-A5A5-3FBB1E176EDE}"/>
              </a:ext>
            </a:extLst>
          </p:cNvPr>
          <p:cNvSpPr txBox="1"/>
          <p:nvPr/>
        </p:nvSpPr>
        <p:spPr>
          <a:xfrm>
            <a:off x="1309105" y="547768"/>
            <a:ext cx="8005525" cy="830997"/>
          </a:xfrm>
          <a:prstGeom prst="rect">
            <a:avLst/>
          </a:prstGeom>
          <a:noFill/>
        </p:spPr>
        <p:txBody>
          <a:bodyPr wrap="none" rtlCol="0">
            <a:spAutoFit/>
          </a:bodyPr>
          <a:lstStyle/>
          <a:p>
            <a:r>
              <a:rPr lang="en-US" sz="4800" b="1" dirty="0">
                <a:latin typeface="+mj-lt"/>
              </a:rPr>
              <a:t>Proposed diagnostic procedure </a:t>
            </a:r>
          </a:p>
        </p:txBody>
      </p:sp>
      <p:sp>
        <p:nvSpPr>
          <p:cNvPr id="36" name="TextBox 35">
            <a:extLst>
              <a:ext uri="{FF2B5EF4-FFF2-40B4-BE49-F238E27FC236}">
                <a16:creationId xmlns:a16="http://schemas.microsoft.com/office/drawing/2014/main" id="{27574DF4-7265-DE44-B6C6-C33027E2CA19}"/>
              </a:ext>
            </a:extLst>
          </p:cNvPr>
          <p:cNvSpPr txBox="1"/>
          <p:nvPr/>
        </p:nvSpPr>
        <p:spPr>
          <a:xfrm>
            <a:off x="7242838" y="2119168"/>
            <a:ext cx="512641" cy="369332"/>
          </a:xfrm>
          <a:prstGeom prst="rect">
            <a:avLst/>
          </a:prstGeom>
          <a:noFill/>
        </p:spPr>
        <p:txBody>
          <a:bodyPr wrap="none" rtlCol="0">
            <a:spAutoFit/>
          </a:bodyPr>
          <a:lstStyle/>
          <a:p>
            <a:r>
              <a:rPr lang="en-US" dirty="0"/>
              <a:t>YES</a:t>
            </a:r>
          </a:p>
        </p:txBody>
      </p:sp>
      <p:sp>
        <p:nvSpPr>
          <p:cNvPr id="37" name="TextBox 36">
            <a:extLst>
              <a:ext uri="{FF2B5EF4-FFF2-40B4-BE49-F238E27FC236}">
                <a16:creationId xmlns:a16="http://schemas.microsoft.com/office/drawing/2014/main" id="{7993B79F-8780-1A43-B8C8-1CF7E0E6575C}"/>
              </a:ext>
            </a:extLst>
          </p:cNvPr>
          <p:cNvSpPr txBox="1"/>
          <p:nvPr/>
        </p:nvSpPr>
        <p:spPr>
          <a:xfrm>
            <a:off x="7242838" y="5218605"/>
            <a:ext cx="486030" cy="369332"/>
          </a:xfrm>
          <a:prstGeom prst="rect">
            <a:avLst/>
          </a:prstGeom>
          <a:noFill/>
        </p:spPr>
        <p:txBody>
          <a:bodyPr wrap="none" rtlCol="0">
            <a:spAutoFit/>
          </a:bodyPr>
          <a:lstStyle/>
          <a:p>
            <a:r>
              <a:rPr lang="en-US" dirty="0"/>
              <a:t>NO</a:t>
            </a:r>
          </a:p>
        </p:txBody>
      </p:sp>
      <p:sp>
        <p:nvSpPr>
          <p:cNvPr id="38" name="Slide Number Placeholder 37">
            <a:extLst>
              <a:ext uri="{FF2B5EF4-FFF2-40B4-BE49-F238E27FC236}">
                <a16:creationId xmlns:a16="http://schemas.microsoft.com/office/drawing/2014/main" id="{9A32AC7B-2ABF-254C-ACEB-9B57B02328F7}"/>
              </a:ext>
            </a:extLst>
          </p:cNvPr>
          <p:cNvSpPr>
            <a:spLocks noGrp="1"/>
          </p:cNvSpPr>
          <p:nvPr>
            <p:ph type="sldNum" sz="quarter" idx="12"/>
          </p:nvPr>
        </p:nvSpPr>
        <p:spPr/>
        <p:txBody>
          <a:bodyPr/>
          <a:lstStyle/>
          <a:p>
            <a:fld id="{9537965C-E9BA-5544-A66C-C2EC21E8DC38}" type="slidenum">
              <a:rPr lang="en-US" smtClean="0"/>
              <a:t>18</a:t>
            </a:fld>
            <a:endParaRPr lang="en-US"/>
          </a:p>
        </p:txBody>
      </p:sp>
    </p:spTree>
    <p:extLst>
      <p:ext uri="{BB962C8B-B14F-4D97-AF65-F5344CB8AC3E}">
        <p14:creationId xmlns:p14="http://schemas.microsoft.com/office/powerpoint/2010/main" val="11202082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4B4BB-DA90-1547-B311-D47F5FAF4B0B}"/>
              </a:ext>
            </a:extLst>
          </p:cNvPr>
          <p:cNvSpPr>
            <a:spLocks noGrp="1"/>
          </p:cNvSpPr>
          <p:nvPr>
            <p:ph type="title"/>
          </p:nvPr>
        </p:nvSpPr>
        <p:spPr>
          <a:xfrm>
            <a:off x="838200" y="675345"/>
            <a:ext cx="10515600" cy="830126"/>
          </a:xfrm>
        </p:spPr>
        <p:txBody>
          <a:bodyPr/>
          <a:lstStyle/>
          <a:p>
            <a:r>
              <a:rPr lang="en-US" b="1" dirty="0"/>
              <a:t>ECMWF initial-condition data</a:t>
            </a:r>
          </a:p>
        </p:txBody>
      </p:sp>
      <p:sp>
        <p:nvSpPr>
          <p:cNvPr id="3" name="Content Placeholder 2">
            <a:extLst>
              <a:ext uri="{FF2B5EF4-FFF2-40B4-BE49-F238E27FC236}">
                <a16:creationId xmlns:a16="http://schemas.microsoft.com/office/drawing/2014/main" id="{6F7EAA39-E028-BE4C-BA43-E67BAAB964E5}"/>
              </a:ext>
            </a:extLst>
          </p:cNvPr>
          <p:cNvSpPr>
            <a:spLocks noGrp="1"/>
          </p:cNvSpPr>
          <p:nvPr>
            <p:ph idx="1"/>
          </p:nvPr>
        </p:nvSpPr>
        <p:spPr>
          <a:xfrm>
            <a:off x="838200" y="1367324"/>
            <a:ext cx="10515600" cy="4632193"/>
          </a:xfrm>
        </p:spPr>
        <p:txBody>
          <a:bodyPr>
            <a:normAutofit/>
          </a:bodyPr>
          <a:lstStyle/>
          <a:p>
            <a:endParaRPr lang="en-US" dirty="0"/>
          </a:p>
          <a:p>
            <a:r>
              <a:rPr lang="en-US" dirty="0"/>
              <a:t>½-degree T</a:t>
            </a:r>
            <a:r>
              <a:rPr lang="en-US" baseline="-25000" dirty="0"/>
              <a:t>2m</a:t>
            </a:r>
            <a:r>
              <a:rPr lang="en-US" dirty="0"/>
              <a:t> ECMWF 4D-Var analyses over US at 00 UTC, all of 2018.   These are the “control” initial conditions around which a set of perturbed ensemble members’ initial conditions are centered.</a:t>
            </a:r>
          </a:p>
          <a:p>
            <a:pPr lvl="1"/>
            <a:r>
              <a:rPr lang="en-US" dirty="0"/>
              <a:t>These analyses optimized to produce an overall high-quality forecast, but they are not optimized specifically for accurate, unbiased surface temperature.</a:t>
            </a:r>
          </a:p>
          <a:p>
            <a:r>
              <a:rPr lang="en-US" dirty="0"/>
              <a:t>½-degree sets of ECMWF’s T</a:t>
            </a:r>
            <a:r>
              <a:rPr lang="en-US" baseline="-25000" dirty="0"/>
              <a:t>2m </a:t>
            </a:r>
            <a:r>
              <a:rPr lang="en-US" dirty="0"/>
              <a:t>00 UTC perturbed initial conditions. For determining the current magnitude of initial-condition spread (standard deviation).</a:t>
            </a:r>
          </a:p>
          <a:p>
            <a:r>
              <a:rPr lang="en-US" dirty="0"/>
              <a:t>Data from </a:t>
            </a:r>
            <a:r>
              <a:rPr lang="en-US" dirty="0">
                <a:hlinkClick r:id="rId2"/>
              </a:rPr>
              <a:t>TIGGE</a:t>
            </a:r>
            <a:r>
              <a:rPr lang="en-US" dirty="0"/>
              <a:t> web site (available 2 days after forecast is issued)</a:t>
            </a:r>
          </a:p>
        </p:txBody>
      </p:sp>
      <p:sp>
        <p:nvSpPr>
          <p:cNvPr id="4" name="Slide Number Placeholder 3">
            <a:extLst>
              <a:ext uri="{FF2B5EF4-FFF2-40B4-BE49-F238E27FC236}">
                <a16:creationId xmlns:a16="http://schemas.microsoft.com/office/drawing/2014/main" id="{8FEAEDF2-6001-6544-8257-AA15CF6A9554}"/>
              </a:ext>
            </a:extLst>
          </p:cNvPr>
          <p:cNvSpPr>
            <a:spLocks noGrp="1"/>
          </p:cNvSpPr>
          <p:nvPr>
            <p:ph type="sldNum" sz="quarter" idx="12"/>
          </p:nvPr>
        </p:nvSpPr>
        <p:spPr/>
        <p:txBody>
          <a:bodyPr/>
          <a:lstStyle/>
          <a:p>
            <a:fld id="{9537965C-E9BA-5544-A66C-C2EC21E8DC38}" type="slidenum">
              <a:rPr lang="en-US" smtClean="0"/>
              <a:t>19</a:t>
            </a:fld>
            <a:endParaRPr lang="en-US"/>
          </a:p>
        </p:txBody>
      </p:sp>
    </p:spTree>
    <p:extLst>
      <p:ext uri="{BB962C8B-B14F-4D97-AF65-F5344CB8AC3E}">
        <p14:creationId xmlns:p14="http://schemas.microsoft.com/office/powerpoint/2010/main" val="2139634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9AAE4-DD77-7F43-8758-7E6FB893F6A0}"/>
              </a:ext>
            </a:extLst>
          </p:cNvPr>
          <p:cNvSpPr>
            <a:spLocks noGrp="1"/>
          </p:cNvSpPr>
          <p:nvPr>
            <p:ph type="title"/>
          </p:nvPr>
        </p:nvSpPr>
        <p:spPr/>
        <p:txBody>
          <a:bodyPr/>
          <a:lstStyle/>
          <a:p>
            <a:r>
              <a:rPr lang="en-US" b="1" dirty="0"/>
              <a:t>Today’s seminar</a:t>
            </a:r>
          </a:p>
        </p:txBody>
      </p:sp>
      <p:sp>
        <p:nvSpPr>
          <p:cNvPr id="3" name="Content Placeholder 2">
            <a:extLst>
              <a:ext uri="{FF2B5EF4-FFF2-40B4-BE49-F238E27FC236}">
                <a16:creationId xmlns:a16="http://schemas.microsoft.com/office/drawing/2014/main" id="{2A1EEA6A-EA08-5448-A11F-17F2EEE596FA}"/>
              </a:ext>
            </a:extLst>
          </p:cNvPr>
          <p:cNvSpPr>
            <a:spLocks noGrp="1"/>
          </p:cNvSpPr>
          <p:nvPr>
            <p:ph idx="1"/>
          </p:nvPr>
        </p:nvSpPr>
        <p:spPr/>
        <p:txBody>
          <a:bodyPr/>
          <a:lstStyle/>
          <a:p>
            <a:r>
              <a:rPr lang="en-US" dirty="0"/>
              <a:t>Background material on ensemble weather prediction, data assimilation.</a:t>
            </a:r>
          </a:p>
          <a:p>
            <a:r>
              <a:rPr lang="en-US" dirty="0"/>
              <a:t>Data and methodology for a proposed decomposition of initial-condition errors, separating systematic and random.</a:t>
            </a:r>
          </a:p>
          <a:p>
            <a:r>
              <a:rPr lang="en-US" dirty="0"/>
              <a:t>Application of the methodology to surface temperature errors in the premier ensemble prediction system, the European Centre for Medium-Range Weather Forecasts (ECMWF) ensemble.</a:t>
            </a:r>
          </a:p>
          <a:p>
            <a:r>
              <a:rPr lang="en-US" dirty="0"/>
              <a:t>Broader implications.</a:t>
            </a:r>
          </a:p>
        </p:txBody>
      </p:sp>
      <p:sp>
        <p:nvSpPr>
          <p:cNvPr id="4" name="Slide Number Placeholder 3">
            <a:extLst>
              <a:ext uri="{FF2B5EF4-FFF2-40B4-BE49-F238E27FC236}">
                <a16:creationId xmlns:a16="http://schemas.microsoft.com/office/drawing/2014/main" id="{E3816E22-A7CC-AF4C-9B95-8A65EE087C04}"/>
              </a:ext>
            </a:extLst>
          </p:cNvPr>
          <p:cNvSpPr>
            <a:spLocks noGrp="1"/>
          </p:cNvSpPr>
          <p:nvPr>
            <p:ph type="sldNum" sz="quarter" idx="12"/>
          </p:nvPr>
        </p:nvSpPr>
        <p:spPr/>
        <p:txBody>
          <a:bodyPr/>
          <a:lstStyle/>
          <a:p>
            <a:fld id="{9537965C-E9BA-5544-A66C-C2EC21E8DC38}" type="slidenum">
              <a:rPr lang="en-US" smtClean="0"/>
              <a:t>2</a:t>
            </a:fld>
            <a:endParaRPr lang="en-US"/>
          </a:p>
        </p:txBody>
      </p:sp>
    </p:spTree>
    <p:extLst>
      <p:ext uri="{BB962C8B-B14F-4D97-AF65-F5344CB8AC3E}">
        <p14:creationId xmlns:p14="http://schemas.microsoft.com/office/powerpoint/2010/main" val="17272979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6476A-7434-A04C-AB24-4B5490EDD40F}"/>
              </a:ext>
            </a:extLst>
          </p:cNvPr>
          <p:cNvSpPr>
            <a:spLocks noGrp="1"/>
          </p:cNvSpPr>
          <p:nvPr>
            <p:ph type="title"/>
          </p:nvPr>
        </p:nvSpPr>
        <p:spPr>
          <a:xfrm>
            <a:off x="838200" y="447011"/>
            <a:ext cx="10515600" cy="1325563"/>
          </a:xfrm>
        </p:spPr>
        <p:txBody>
          <a:bodyPr/>
          <a:lstStyle/>
          <a:p>
            <a:r>
              <a:rPr lang="en-US" b="1" dirty="0"/>
              <a:t>An independently generated “OI” analysis of T</a:t>
            </a:r>
            <a:r>
              <a:rPr lang="en-US" b="1" baseline="-25000" dirty="0"/>
              <a:t>2m</a:t>
            </a:r>
            <a:r>
              <a:rPr lang="en-US" b="1" dirty="0"/>
              <a:t>  will be regarded as reference.</a:t>
            </a:r>
          </a:p>
        </p:txBody>
      </p:sp>
      <p:sp>
        <p:nvSpPr>
          <p:cNvPr id="3" name="Content Placeholder 2">
            <a:extLst>
              <a:ext uri="{FF2B5EF4-FFF2-40B4-BE49-F238E27FC236}">
                <a16:creationId xmlns:a16="http://schemas.microsoft.com/office/drawing/2014/main" id="{984D1C13-ECC5-CA48-8656-12C959BED9C3}"/>
              </a:ext>
            </a:extLst>
          </p:cNvPr>
          <p:cNvSpPr>
            <a:spLocks noGrp="1"/>
          </p:cNvSpPr>
          <p:nvPr>
            <p:ph idx="1"/>
          </p:nvPr>
        </p:nvSpPr>
        <p:spPr>
          <a:xfrm>
            <a:off x="483704" y="2075605"/>
            <a:ext cx="11224592" cy="4537230"/>
          </a:xfrm>
        </p:spPr>
        <p:txBody>
          <a:bodyPr>
            <a:normAutofit fontScale="92500" lnSpcReduction="20000"/>
          </a:bodyPr>
          <a:lstStyle/>
          <a:p>
            <a:r>
              <a:rPr lang="en-US" dirty="0"/>
              <a:t>Why might this be better than ECMWF’s estimate?</a:t>
            </a:r>
          </a:p>
          <a:p>
            <a:pPr lvl="1"/>
            <a:r>
              <a:rPr lang="en-US" dirty="0"/>
              <a:t>ECMWF’s analyses are tailored to fit all the observations and producing overall high-quality atmospheric analysis.  It comparatively de-emphasizes surface analysis accuracy.</a:t>
            </a:r>
          </a:p>
          <a:p>
            <a:pPr lvl="1"/>
            <a:r>
              <a:rPr lang="en-US" dirty="0"/>
              <a:t>Surface analyses may be affected by the land state.   If that’s poorly estimated, near-surface background forecasts are poorly estimated.</a:t>
            </a:r>
          </a:p>
          <a:p>
            <a:pPr lvl="1"/>
            <a:r>
              <a:rPr lang="en-US" dirty="0"/>
              <a:t>My proposed procedure will leverage terrain-related details that the ECMWF system doesn’t produce.  ECMWF system uses smoothed terrain representation for numerical stability.</a:t>
            </a:r>
          </a:p>
          <a:p>
            <a:r>
              <a:rPr lang="en-US" dirty="0"/>
              <a:t>T</a:t>
            </a:r>
            <a:r>
              <a:rPr lang="en-US" baseline="-25000" dirty="0"/>
              <a:t>2m</a:t>
            </a:r>
            <a:r>
              <a:rPr lang="en-US" dirty="0"/>
              <a:t> analysis over the CONUS is based on optimal (statistical) interpolation (OI) with a somewhat novel background-error covariance model.   More details in supplemental slides. Data inputs:</a:t>
            </a:r>
          </a:p>
          <a:p>
            <a:pPr lvl="1"/>
            <a:r>
              <a:rPr lang="en-US" dirty="0"/>
              <a:t>A PRISM climatology background “forecast.”  -- unbiased, unlike ECMWF.</a:t>
            </a:r>
          </a:p>
          <a:p>
            <a:pPr lvl="1"/>
            <a:r>
              <a:rPr lang="en-US" dirty="0"/>
              <a:t>~ 1300 station observations.</a:t>
            </a:r>
          </a:p>
          <a:p>
            <a:pPr lvl="1"/>
            <a:r>
              <a:rPr lang="en-US" dirty="0"/>
              <a:t>Novel objectively defined background-error covariance function, details in supplemental slides.</a:t>
            </a:r>
          </a:p>
          <a:p>
            <a:endParaRPr lang="en-US" dirty="0"/>
          </a:p>
        </p:txBody>
      </p:sp>
      <p:sp>
        <p:nvSpPr>
          <p:cNvPr id="4" name="Slide Number Placeholder 3">
            <a:extLst>
              <a:ext uri="{FF2B5EF4-FFF2-40B4-BE49-F238E27FC236}">
                <a16:creationId xmlns:a16="http://schemas.microsoft.com/office/drawing/2014/main" id="{29400B51-BFCE-F542-B12B-A945CB664A90}"/>
              </a:ext>
            </a:extLst>
          </p:cNvPr>
          <p:cNvSpPr>
            <a:spLocks noGrp="1"/>
          </p:cNvSpPr>
          <p:nvPr>
            <p:ph type="sldNum" sz="quarter" idx="12"/>
          </p:nvPr>
        </p:nvSpPr>
        <p:spPr/>
        <p:txBody>
          <a:bodyPr/>
          <a:lstStyle/>
          <a:p>
            <a:fld id="{9537965C-E9BA-5544-A66C-C2EC21E8DC38}" type="slidenum">
              <a:rPr lang="en-US" smtClean="0"/>
              <a:t>20</a:t>
            </a:fld>
            <a:endParaRPr lang="en-US"/>
          </a:p>
        </p:txBody>
      </p:sp>
    </p:spTree>
    <p:extLst>
      <p:ext uri="{BB962C8B-B14F-4D97-AF65-F5344CB8AC3E}">
        <p14:creationId xmlns:p14="http://schemas.microsoft.com/office/powerpoint/2010/main" val="26250375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zgif.com-maker.g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1" y="625476"/>
            <a:ext cx="8801869" cy="5867913"/>
          </a:xfrm>
          <a:prstGeom prst="rect">
            <a:avLst/>
          </a:prstGeom>
        </p:spPr>
      </p:pic>
      <p:sp>
        <p:nvSpPr>
          <p:cNvPr id="2" name="Title 1"/>
          <p:cNvSpPr>
            <a:spLocks noGrp="1"/>
          </p:cNvSpPr>
          <p:nvPr>
            <p:ph type="title"/>
          </p:nvPr>
        </p:nvSpPr>
        <p:spPr>
          <a:xfrm>
            <a:off x="1524000" y="14893"/>
            <a:ext cx="9144000" cy="923076"/>
          </a:xfrm>
        </p:spPr>
        <p:txBody>
          <a:bodyPr>
            <a:noAutofit/>
          </a:bodyPr>
          <a:lstStyle/>
          <a:p>
            <a:r>
              <a:rPr lang="en-US" sz="3600" b="1" dirty="0"/>
              <a:t>PRISM yearly cycle of daily mean temperature </a:t>
            </a:r>
          </a:p>
        </p:txBody>
      </p:sp>
      <p:sp>
        <p:nvSpPr>
          <p:cNvPr id="4" name="Slide Number Placeholder 3"/>
          <p:cNvSpPr>
            <a:spLocks noGrp="1"/>
          </p:cNvSpPr>
          <p:nvPr>
            <p:ph type="sldNum" sz="quarter" idx="12"/>
          </p:nvPr>
        </p:nvSpPr>
        <p:spPr/>
        <p:txBody>
          <a:bodyPr/>
          <a:lstStyle/>
          <a:p>
            <a:fld id="{891F195F-BCCF-E348-A971-9D4E219A5191}" type="slidenum">
              <a:rPr lang="en-US" smtClean="0"/>
              <a:t>21</a:t>
            </a:fld>
            <a:endParaRPr lang="en-US"/>
          </a:p>
        </p:txBody>
      </p:sp>
      <p:sp>
        <p:nvSpPr>
          <p:cNvPr id="6" name="TextBox 5"/>
          <p:cNvSpPr txBox="1"/>
          <p:nvPr/>
        </p:nvSpPr>
        <p:spPr>
          <a:xfrm>
            <a:off x="1756525" y="6148028"/>
            <a:ext cx="8569344" cy="307777"/>
          </a:xfrm>
          <a:prstGeom prst="rect">
            <a:avLst/>
          </a:prstGeom>
          <a:noFill/>
        </p:spPr>
        <p:txBody>
          <a:bodyPr wrap="square" rtlCol="0">
            <a:spAutoFit/>
          </a:bodyPr>
          <a:lstStyle/>
          <a:p>
            <a:r>
              <a:rPr lang="en-US" sz="1400" dirty="0"/>
              <a:t>A distinct PRISM climatology is cubic-spline fit to every day of the year using </a:t>
            </a:r>
            <a:r>
              <a:rPr lang="en-US" sz="1400" dirty="0" err="1"/>
              <a:t>climatologies</a:t>
            </a:r>
            <a:r>
              <a:rPr lang="en-US" sz="1400" dirty="0"/>
              <a:t> of surrounding months. </a:t>
            </a:r>
          </a:p>
        </p:txBody>
      </p:sp>
      <p:sp>
        <p:nvSpPr>
          <p:cNvPr id="7" name="TextBox 6"/>
          <p:cNvSpPr txBox="1"/>
          <p:nvPr/>
        </p:nvSpPr>
        <p:spPr>
          <a:xfrm>
            <a:off x="1524001" y="6573301"/>
            <a:ext cx="3874779" cy="253916"/>
          </a:xfrm>
          <a:prstGeom prst="rect">
            <a:avLst/>
          </a:prstGeom>
          <a:noFill/>
        </p:spPr>
        <p:txBody>
          <a:bodyPr wrap="none" rtlCol="0">
            <a:spAutoFit/>
          </a:bodyPr>
          <a:lstStyle/>
          <a:p>
            <a:r>
              <a:rPr lang="en-US" sz="1050" dirty="0"/>
              <a:t>PRISM ref: Daly et al. 2008</a:t>
            </a:r>
            <a:r>
              <a:rPr lang="en-US" sz="1050" i="1" dirty="0"/>
              <a:t>, Int. J. </a:t>
            </a:r>
            <a:r>
              <a:rPr lang="en-US" sz="1050" i="1" dirty="0" err="1"/>
              <a:t>Climatol</a:t>
            </a:r>
            <a:r>
              <a:rPr lang="en-US" sz="1050" dirty="0"/>
              <a:t>.  DOI: 190.1002/joc.1688</a:t>
            </a:r>
          </a:p>
        </p:txBody>
      </p:sp>
    </p:spTree>
    <p:extLst>
      <p:ext uri="{BB962C8B-B14F-4D97-AF65-F5344CB8AC3E}">
        <p14:creationId xmlns:p14="http://schemas.microsoft.com/office/powerpoint/2010/main" val="13670507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rism_max_mean_and_min_climatology.g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68313" y="767954"/>
            <a:ext cx="8726918" cy="5812264"/>
          </a:xfrm>
          <a:prstGeom prst="rect">
            <a:avLst/>
          </a:prstGeom>
        </p:spPr>
      </p:pic>
      <p:sp>
        <p:nvSpPr>
          <p:cNvPr id="2" name="Title 1"/>
          <p:cNvSpPr>
            <a:spLocks noGrp="1"/>
          </p:cNvSpPr>
          <p:nvPr>
            <p:ph type="title"/>
          </p:nvPr>
        </p:nvSpPr>
        <p:spPr>
          <a:xfrm>
            <a:off x="1981200" y="29323"/>
            <a:ext cx="8229600" cy="807634"/>
          </a:xfrm>
        </p:spPr>
        <p:txBody>
          <a:bodyPr>
            <a:normAutofit/>
          </a:bodyPr>
          <a:lstStyle/>
          <a:p>
            <a:r>
              <a:rPr lang="en-US" sz="3600" b="1" dirty="0"/>
              <a:t>PRISM yearly cycle of </a:t>
            </a:r>
            <a:r>
              <a:rPr lang="en-US" sz="3600" b="1" dirty="0" err="1"/>
              <a:t>T</a:t>
            </a:r>
            <a:r>
              <a:rPr lang="en-US" sz="3600" b="1" baseline="-25000" dirty="0" err="1"/>
              <a:t>max</a:t>
            </a:r>
            <a:r>
              <a:rPr lang="en-US" sz="3600" b="1" dirty="0"/>
              <a:t>, </a:t>
            </a:r>
            <a:r>
              <a:rPr lang="en-US" sz="3600" b="1" dirty="0" err="1"/>
              <a:t>T</a:t>
            </a:r>
            <a:r>
              <a:rPr lang="en-US" sz="3600" b="1" baseline="-25000" dirty="0" err="1"/>
              <a:t>min</a:t>
            </a:r>
            <a:r>
              <a:rPr lang="en-US" sz="3600" b="1" dirty="0"/>
              <a:t>, </a:t>
            </a:r>
            <a:r>
              <a:rPr lang="en-US" sz="3600" b="1" dirty="0" err="1"/>
              <a:t>T</a:t>
            </a:r>
            <a:r>
              <a:rPr lang="en-US" sz="3600" b="1" baseline="-25000" dirty="0" err="1"/>
              <a:t>mean</a:t>
            </a:r>
            <a:endParaRPr lang="en-US" sz="3600" b="1" baseline="-25000" dirty="0"/>
          </a:p>
        </p:txBody>
      </p:sp>
      <p:sp>
        <p:nvSpPr>
          <p:cNvPr id="4" name="Slide Number Placeholder 3"/>
          <p:cNvSpPr>
            <a:spLocks noGrp="1"/>
          </p:cNvSpPr>
          <p:nvPr>
            <p:ph type="sldNum" sz="quarter" idx="12"/>
          </p:nvPr>
        </p:nvSpPr>
        <p:spPr/>
        <p:txBody>
          <a:bodyPr/>
          <a:lstStyle/>
          <a:p>
            <a:fld id="{891F195F-BCCF-E348-A971-9D4E219A5191}" type="slidenum">
              <a:rPr lang="en-US" smtClean="0"/>
              <a:t>22</a:t>
            </a:fld>
            <a:endParaRPr lang="en-US"/>
          </a:p>
        </p:txBody>
      </p:sp>
      <p:sp>
        <p:nvSpPr>
          <p:cNvPr id="3" name="TextBox 2"/>
          <p:cNvSpPr txBox="1"/>
          <p:nvPr/>
        </p:nvSpPr>
        <p:spPr>
          <a:xfrm>
            <a:off x="2664068" y="6488668"/>
            <a:ext cx="6538870" cy="369332"/>
          </a:xfrm>
          <a:prstGeom prst="rect">
            <a:avLst/>
          </a:prstGeom>
          <a:noFill/>
        </p:spPr>
        <p:txBody>
          <a:bodyPr wrap="none" rtlCol="0">
            <a:spAutoFit/>
          </a:bodyPr>
          <a:lstStyle/>
          <a:p>
            <a:r>
              <a:rPr lang="en-US" dirty="0" err="1"/>
              <a:t>Tmax</a:t>
            </a:r>
            <a:r>
              <a:rPr lang="en-US" dirty="0"/>
              <a:t>, </a:t>
            </a:r>
            <a:r>
              <a:rPr lang="en-US" dirty="0" err="1"/>
              <a:t>Tmin</a:t>
            </a:r>
            <a:r>
              <a:rPr lang="en-US" dirty="0"/>
              <a:t> included and used in next step to estimate diurnal cycle.</a:t>
            </a:r>
          </a:p>
        </p:txBody>
      </p:sp>
    </p:spTree>
    <p:extLst>
      <p:ext uri="{BB962C8B-B14F-4D97-AF65-F5344CB8AC3E}">
        <p14:creationId xmlns:p14="http://schemas.microsoft.com/office/powerpoint/2010/main" val="24735599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urnal_cycle_PRISM_data_set.g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27055" y="550911"/>
            <a:ext cx="8500006" cy="5661137"/>
          </a:xfrm>
          <a:prstGeom prst="rect">
            <a:avLst/>
          </a:prstGeom>
        </p:spPr>
      </p:pic>
      <p:sp>
        <p:nvSpPr>
          <p:cNvPr id="2" name="Title 1"/>
          <p:cNvSpPr>
            <a:spLocks noGrp="1"/>
          </p:cNvSpPr>
          <p:nvPr>
            <p:ph type="title"/>
          </p:nvPr>
        </p:nvSpPr>
        <p:spPr>
          <a:xfrm>
            <a:off x="535576" y="94990"/>
            <a:ext cx="10818223" cy="749913"/>
          </a:xfrm>
        </p:spPr>
        <p:txBody>
          <a:bodyPr>
            <a:noAutofit/>
          </a:bodyPr>
          <a:lstStyle/>
          <a:p>
            <a:r>
              <a:rPr lang="en-US" sz="3200" b="1" dirty="0"/>
              <a:t>PRISM-based estimate of daily diurnal cycle for a day in July 14</a:t>
            </a:r>
          </a:p>
        </p:txBody>
      </p:sp>
      <p:sp>
        <p:nvSpPr>
          <p:cNvPr id="4" name="Slide Number Placeholder 3"/>
          <p:cNvSpPr>
            <a:spLocks noGrp="1"/>
          </p:cNvSpPr>
          <p:nvPr>
            <p:ph type="sldNum" sz="quarter" idx="12"/>
          </p:nvPr>
        </p:nvSpPr>
        <p:spPr/>
        <p:txBody>
          <a:bodyPr/>
          <a:lstStyle/>
          <a:p>
            <a:fld id="{891F195F-BCCF-E348-A971-9D4E219A5191}" type="slidenum">
              <a:rPr lang="en-US" smtClean="0"/>
              <a:t>23</a:t>
            </a:fld>
            <a:endParaRPr lang="en-US"/>
          </a:p>
        </p:txBody>
      </p:sp>
      <p:sp>
        <p:nvSpPr>
          <p:cNvPr id="3" name="TextBox 2"/>
          <p:cNvSpPr txBox="1"/>
          <p:nvPr/>
        </p:nvSpPr>
        <p:spPr>
          <a:xfrm>
            <a:off x="1711606" y="6194421"/>
            <a:ext cx="8619066" cy="584776"/>
          </a:xfrm>
          <a:prstGeom prst="rect">
            <a:avLst/>
          </a:prstGeom>
          <a:noFill/>
        </p:spPr>
        <p:txBody>
          <a:bodyPr wrap="none" rtlCol="0">
            <a:spAutoFit/>
          </a:bodyPr>
          <a:lstStyle/>
          <a:p>
            <a:r>
              <a:rPr lang="en-US" sz="1600" dirty="0"/>
              <a:t>PRISM max and mean used to set the overall magnitude of diurnal cycle, and </a:t>
            </a:r>
            <a:r>
              <a:rPr lang="en-US" sz="1600" dirty="0" err="1"/>
              <a:t>Kriged</a:t>
            </a:r>
            <a:r>
              <a:rPr lang="en-US" sz="1600" dirty="0"/>
              <a:t> station estimates</a:t>
            </a:r>
          </a:p>
          <a:p>
            <a:r>
              <a:rPr lang="en-US" sz="1600" dirty="0"/>
              <a:t>of the diurnal cycle used to set hourly variations within the PRISM-defined max/min range.</a:t>
            </a:r>
          </a:p>
        </p:txBody>
      </p:sp>
    </p:spTree>
    <p:extLst>
      <p:ext uri="{BB962C8B-B14F-4D97-AF65-F5344CB8AC3E}">
        <p14:creationId xmlns:p14="http://schemas.microsoft.com/office/powerpoint/2010/main" val="23049520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DE08389-87C9-834B-888C-22A335C7987C}"/>
              </a:ext>
            </a:extLst>
          </p:cNvPr>
          <p:cNvSpPr>
            <a:spLocks noGrp="1"/>
          </p:cNvSpPr>
          <p:nvPr>
            <p:ph type="sldNum" sz="quarter" idx="12"/>
          </p:nvPr>
        </p:nvSpPr>
        <p:spPr/>
        <p:txBody>
          <a:bodyPr/>
          <a:lstStyle/>
          <a:p>
            <a:fld id="{7C75A325-667F-2C4A-8C03-E02DCCECD2CB}" type="slidenum">
              <a:rPr lang="en-US" smtClean="0"/>
              <a:t>24</a:t>
            </a:fld>
            <a:endParaRPr lang="en-US"/>
          </a:p>
        </p:txBody>
      </p:sp>
      <p:pic>
        <p:nvPicPr>
          <p:cNvPr id="5" name="Picture 4">
            <a:extLst>
              <a:ext uri="{FF2B5EF4-FFF2-40B4-BE49-F238E27FC236}">
                <a16:creationId xmlns:a16="http://schemas.microsoft.com/office/drawing/2014/main" id="{F08818E2-22B9-0A43-8722-65CBD073647F}"/>
              </a:ext>
            </a:extLst>
          </p:cNvPr>
          <p:cNvPicPr>
            <a:picLocks noChangeAspect="1"/>
          </p:cNvPicPr>
          <p:nvPr/>
        </p:nvPicPr>
        <p:blipFill>
          <a:blip r:embed="rId2"/>
          <a:stretch>
            <a:fillRect/>
          </a:stretch>
        </p:blipFill>
        <p:spPr>
          <a:xfrm>
            <a:off x="-1" y="0"/>
            <a:ext cx="10452919" cy="6858000"/>
          </a:xfrm>
          <a:prstGeom prst="rect">
            <a:avLst/>
          </a:prstGeom>
        </p:spPr>
      </p:pic>
    </p:spTree>
    <p:extLst>
      <p:ext uri="{BB962C8B-B14F-4D97-AF65-F5344CB8AC3E}">
        <p14:creationId xmlns:p14="http://schemas.microsoft.com/office/powerpoint/2010/main" val="2160671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4C250B9B-A2EA-0249-9824-4F2992A1D80A}"/>
              </a:ext>
            </a:extLst>
          </p:cNvPr>
          <p:cNvSpPr/>
          <p:nvPr/>
        </p:nvSpPr>
        <p:spPr>
          <a:xfrm>
            <a:off x="1002746" y="3394142"/>
            <a:ext cx="1489587" cy="8332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surface observations at time t</a:t>
            </a:r>
          </a:p>
        </p:txBody>
      </p:sp>
      <p:sp>
        <p:nvSpPr>
          <p:cNvPr id="5" name="Rounded Rectangle 4">
            <a:extLst>
              <a:ext uri="{FF2B5EF4-FFF2-40B4-BE49-F238E27FC236}">
                <a16:creationId xmlns:a16="http://schemas.microsoft.com/office/drawing/2014/main" id="{441D3050-6EB7-DE42-AA36-A426968B6C24}"/>
              </a:ext>
            </a:extLst>
          </p:cNvPr>
          <p:cNvSpPr/>
          <p:nvPr/>
        </p:nvSpPr>
        <p:spPr>
          <a:xfrm>
            <a:off x="6278980" y="4541071"/>
            <a:ext cx="1489587" cy="8332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Gridded, analyzed anomalies from climatology at time t</a:t>
            </a:r>
          </a:p>
        </p:txBody>
      </p:sp>
      <p:sp>
        <p:nvSpPr>
          <p:cNvPr id="6" name="Rounded Rectangle 5">
            <a:extLst>
              <a:ext uri="{FF2B5EF4-FFF2-40B4-BE49-F238E27FC236}">
                <a16:creationId xmlns:a16="http://schemas.microsoft.com/office/drawing/2014/main" id="{9D0DDA71-5AE5-744C-BE24-70B6B7463A41}"/>
              </a:ext>
            </a:extLst>
          </p:cNvPr>
          <p:cNvSpPr/>
          <p:nvPr/>
        </p:nvSpPr>
        <p:spPr>
          <a:xfrm>
            <a:off x="2739922" y="2232947"/>
            <a:ext cx="1489587" cy="8332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PRISM gridded climatology at time t</a:t>
            </a:r>
          </a:p>
        </p:txBody>
      </p:sp>
      <p:sp>
        <p:nvSpPr>
          <p:cNvPr id="7" name="Rounded Rectangle 6">
            <a:extLst>
              <a:ext uri="{FF2B5EF4-FFF2-40B4-BE49-F238E27FC236}">
                <a16:creationId xmlns:a16="http://schemas.microsoft.com/office/drawing/2014/main" id="{CFFB832D-CB79-1C44-A37F-A47CE428ADAF}"/>
              </a:ext>
            </a:extLst>
          </p:cNvPr>
          <p:cNvSpPr/>
          <p:nvPr/>
        </p:nvSpPr>
        <p:spPr>
          <a:xfrm>
            <a:off x="2739921" y="4553363"/>
            <a:ext cx="1489587" cy="8332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Observation anomalies from climatology at time t</a:t>
            </a:r>
          </a:p>
        </p:txBody>
      </p:sp>
      <p:sp>
        <p:nvSpPr>
          <p:cNvPr id="9" name="Rounded Rectangle 8">
            <a:extLst>
              <a:ext uri="{FF2B5EF4-FFF2-40B4-BE49-F238E27FC236}">
                <a16:creationId xmlns:a16="http://schemas.microsoft.com/office/drawing/2014/main" id="{A9A5BC89-8E2D-D846-90ED-7ECA2D996EA3}"/>
              </a:ext>
            </a:extLst>
          </p:cNvPr>
          <p:cNvSpPr/>
          <p:nvPr/>
        </p:nvSpPr>
        <p:spPr>
          <a:xfrm>
            <a:off x="9795916" y="4545989"/>
            <a:ext cx="1489587" cy="8332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Gridded analyzed T2m at time t</a:t>
            </a:r>
          </a:p>
        </p:txBody>
      </p:sp>
      <p:sp>
        <p:nvSpPr>
          <p:cNvPr id="3" name="Rectangle 2">
            <a:extLst>
              <a:ext uri="{FF2B5EF4-FFF2-40B4-BE49-F238E27FC236}">
                <a16:creationId xmlns:a16="http://schemas.microsoft.com/office/drawing/2014/main" id="{F0CE77F3-C0A5-244F-BE19-F8D98851C431}"/>
              </a:ext>
            </a:extLst>
          </p:cNvPr>
          <p:cNvSpPr/>
          <p:nvPr/>
        </p:nvSpPr>
        <p:spPr>
          <a:xfrm>
            <a:off x="2739922" y="3389467"/>
            <a:ext cx="1489587" cy="83328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Determine </a:t>
            </a:r>
            <a:r>
              <a:rPr lang="en-US" sz="1600" dirty="0" err="1"/>
              <a:t>obs</a:t>
            </a:r>
            <a:r>
              <a:rPr lang="en-US" sz="1600" dirty="0"/>
              <a:t> anomalies from climatology</a:t>
            </a:r>
          </a:p>
        </p:txBody>
      </p:sp>
      <p:sp>
        <p:nvSpPr>
          <p:cNvPr id="12" name="Rectangle 11">
            <a:extLst>
              <a:ext uri="{FF2B5EF4-FFF2-40B4-BE49-F238E27FC236}">
                <a16:creationId xmlns:a16="http://schemas.microsoft.com/office/drawing/2014/main" id="{7F8A205B-92F6-3844-B12E-FD980E2362C5}"/>
              </a:ext>
            </a:extLst>
          </p:cNvPr>
          <p:cNvSpPr/>
          <p:nvPr/>
        </p:nvSpPr>
        <p:spPr>
          <a:xfrm>
            <a:off x="8055730" y="4538450"/>
            <a:ext cx="1489587" cy="83328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Add to produce 1-h analysis</a:t>
            </a:r>
          </a:p>
        </p:txBody>
      </p:sp>
      <p:sp>
        <p:nvSpPr>
          <p:cNvPr id="14" name="Rectangle 13">
            <a:extLst>
              <a:ext uri="{FF2B5EF4-FFF2-40B4-BE49-F238E27FC236}">
                <a16:creationId xmlns:a16="http://schemas.microsoft.com/office/drawing/2014/main" id="{82990E7D-8F29-F342-A02C-332DEDD22CEE}"/>
              </a:ext>
            </a:extLst>
          </p:cNvPr>
          <p:cNvSpPr/>
          <p:nvPr/>
        </p:nvSpPr>
        <p:spPr>
          <a:xfrm>
            <a:off x="4520512" y="4541071"/>
            <a:ext cx="1489587" cy="83328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Statistical interpolation</a:t>
            </a:r>
          </a:p>
        </p:txBody>
      </p:sp>
      <p:cxnSp>
        <p:nvCxnSpPr>
          <p:cNvPr id="15" name="Straight Arrow Connector 14">
            <a:extLst>
              <a:ext uri="{FF2B5EF4-FFF2-40B4-BE49-F238E27FC236}">
                <a16:creationId xmlns:a16="http://schemas.microsoft.com/office/drawing/2014/main" id="{BEB14641-7E21-E14B-983A-E4D326D21B52}"/>
              </a:ext>
            </a:extLst>
          </p:cNvPr>
          <p:cNvCxnSpPr>
            <a:cxnSpLocks/>
            <a:endCxn id="3" idx="0"/>
          </p:cNvCxnSpPr>
          <p:nvPr/>
        </p:nvCxnSpPr>
        <p:spPr>
          <a:xfrm>
            <a:off x="3484714" y="3066231"/>
            <a:ext cx="2" cy="32323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5FC054A-FEFA-6941-967C-4DB64446A9C0}"/>
              </a:ext>
            </a:extLst>
          </p:cNvPr>
          <p:cNvCxnSpPr>
            <a:cxnSpLocks/>
            <a:endCxn id="7" idx="0"/>
          </p:cNvCxnSpPr>
          <p:nvPr/>
        </p:nvCxnSpPr>
        <p:spPr>
          <a:xfrm>
            <a:off x="3484715" y="4241187"/>
            <a:ext cx="0" cy="31217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DC89D93F-46FC-8743-947D-9DD7887904F4}"/>
              </a:ext>
            </a:extLst>
          </p:cNvPr>
          <p:cNvCxnSpPr>
            <a:cxnSpLocks/>
            <a:stCxn id="4" idx="3"/>
            <a:endCxn id="3" idx="1"/>
          </p:cNvCxnSpPr>
          <p:nvPr/>
        </p:nvCxnSpPr>
        <p:spPr>
          <a:xfrm flipV="1">
            <a:off x="2492333" y="3806109"/>
            <a:ext cx="247589" cy="46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A2B50FC1-151E-C048-B0B0-DC1AD6715E7D}"/>
              </a:ext>
            </a:extLst>
          </p:cNvPr>
          <p:cNvCxnSpPr>
            <a:cxnSpLocks/>
            <a:endCxn id="14" idx="1"/>
          </p:cNvCxnSpPr>
          <p:nvPr/>
        </p:nvCxnSpPr>
        <p:spPr>
          <a:xfrm>
            <a:off x="4229508" y="4955092"/>
            <a:ext cx="291004" cy="262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4541CEED-B16D-024C-9796-B3BACB28DF8B}"/>
              </a:ext>
            </a:extLst>
          </p:cNvPr>
          <p:cNvCxnSpPr>
            <a:cxnSpLocks/>
          </p:cNvCxnSpPr>
          <p:nvPr/>
        </p:nvCxnSpPr>
        <p:spPr>
          <a:xfrm>
            <a:off x="6010099" y="4970005"/>
            <a:ext cx="291004" cy="262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BEC99161-DA10-E44B-8FF5-37FAFD80059A}"/>
              </a:ext>
            </a:extLst>
          </p:cNvPr>
          <p:cNvCxnSpPr>
            <a:cxnSpLocks/>
          </p:cNvCxnSpPr>
          <p:nvPr/>
        </p:nvCxnSpPr>
        <p:spPr>
          <a:xfrm>
            <a:off x="7775335" y="4955092"/>
            <a:ext cx="291004" cy="262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03865EFD-D67B-0847-9D3E-860226C50679}"/>
              </a:ext>
            </a:extLst>
          </p:cNvPr>
          <p:cNvCxnSpPr>
            <a:cxnSpLocks/>
          </p:cNvCxnSpPr>
          <p:nvPr/>
        </p:nvCxnSpPr>
        <p:spPr>
          <a:xfrm>
            <a:off x="9526131" y="4970005"/>
            <a:ext cx="291004" cy="262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9C70EF26-8836-6B43-B9C0-C19EBAF278D6}"/>
              </a:ext>
            </a:extLst>
          </p:cNvPr>
          <p:cNvCxnSpPr>
            <a:cxnSpLocks/>
          </p:cNvCxnSpPr>
          <p:nvPr/>
        </p:nvCxnSpPr>
        <p:spPr>
          <a:xfrm>
            <a:off x="8800525" y="2649589"/>
            <a:ext cx="0" cy="18888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06C84AC5-33DD-3848-B65C-7BB06C9CDBA8}"/>
              </a:ext>
            </a:extLst>
          </p:cNvPr>
          <p:cNvCxnSpPr>
            <a:cxnSpLocks/>
          </p:cNvCxnSpPr>
          <p:nvPr/>
        </p:nvCxnSpPr>
        <p:spPr>
          <a:xfrm>
            <a:off x="4237697" y="2649589"/>
            <a:ext cx="456282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9BA1121-F8F9-F14C-951E-5E72BB41F954}"/>
              </a:ext>
            </a:extLst>
          </p:cNvPr>
          <p:cNvSpPr txBox="1"/>
          <p:nvPr/>
        </p:nvSpPr>
        <p:spPr>
          <a:xfrm>
            <a:off x="644605" y="461032"/>
            <a:ext cx="10564174" cy="1077218"/>
          </a:xfrm>
          <a:prstGeom prst="rect">
            <a:avLst/>
          </a:prstGeom>
          <a:noFill/>
        </p:spPr>
        <p:txBody>
          <a:bodyPr wrap="none" rtlCol="0">
            <a:spAutoFit/>
          </a:bodyPr>
          <a:lstStyle/>
          <a:p>
            <a:r>
              <a:rPr lang="en-US" sz="3200" b="1" dirty="0">
                <a:latin typeface="+mj-lt"/>
              </a:rPr>
              <a:t>Schematic of the OI procedure for generating a surface </a:t>
            </a:r>
          </a:p>
          <a:p>
            <a:r>
              <a:rPr lang="en-US" sz="3200" b="1" dirty="0">
                <a:latin typeface="+mj-lt"/>
              </a:rPr>
              <a:t>temperature analysis using “PRISM” climatology as background</a:t>
            </a:r>
          </a:p>
        </p:txBody>
      </p:sp>
      <p:sp>
        <p:nvSpPr>
          <p:cNvPr id="8" name="TextBox 7">
            <a:extLst>
              <a:ext uri="{FF2B5EF4-FFF2-40B4-BE49-F238E27FC236}">
                <a16:creationId xmlns:a16="http://schemas.microsoft.com/office/drawing/2014/main" id="{864339DC-711B-FA4E-9292-377169B0271F}"/>
              </a:ext>
            </a:extLst>
          </p:cNvPr>
          <p:cNvSpPr txBox="1"/>
          <p:nvPr/>
        </p:nvSpPr>
        <p:spPr>
          <a:xfrm>
            <a:off x="353049" y="5649790"/>
            <a:ext cx="2386872" cy="923330"/>
          </a:xfrm>
          <a:prstGeom prst="rect">
            <a:avLst/>
          </a:prstGeom>
          <a:noFill/>
        </p:spPr>
        <p:txBody>
          <a:bodyPr wrap="none" rtlCol="0">
            <a:spAutoFit/>
          </a:bodyPr>
          <a:lstStyle/>
          <a:p>
            <a:r>
              <a:rPr lang="en-US" dirty="0"/>
              <a:t>PRISM: more </a:t>
            </a:r>
            <a:r>
              <a:rPr lang="en-US" dirty="0">
                <a:hlinkClick r:id="rId2"/>
              </a:rPr>
              <a:t>here</a:t>
            </a:r>
            <a:r>
              <a:rPr lang="en-US" dirty="0"/>
              <a:t>.</a:t>
            </a:r>
          </a:p>
          <a:p>
            <a:r>
              <a:rPr lang="en-US" dirty="0"/>
              <a:t>OI procedure described</a:t>
            </a:r>
          </a:p>
          <a:p>
            <a:r>
              <a:rPr lang="en-US" dirty="0"/>
              <a:t>in supplemental slides.</a:t>
            </a:r>
          </a:p>
        </p:txBody>
      </p:sp>
      <p:sp>
        <p:nvSpPr>
          <p:cNvPr id="21" name="Rounded Rectangle 20">
            <a:extLst>
              <a:ext uri="{FF2B5EF4-FFF2-40B4-BE49-F238E27FC236}">
                <a16:creationId xmlns:a16="http://schemas.microsoft.com/office/drawing/2014/main" id="{B02006D8-A8D6-A24D-A0F8-62DB02AA361A}"/>
              </a:ext>
            </a:extLst>
          </p:cNvPr>
          <p:cNvSpPr/>
          <p:nvPr/>
        </p:nvSpPr>
        <p:spPr>
          <a:xfrm>
            <a:off x="4513744" y="5649790"/>
            <a:ext cx="1489587" cy="8332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Error</a:t>
            </a:r>
          </a:p>
          <a:p>
            <a:pPr algn="ctr"/>
            <a:r>
              <a:rPr lang="en-US" sz="1600" dirty="0"/>
              <a:t>covariances</a:t>
            </a:r>
          </a:p>
        </p:txBody>
      </p:sp>
      <p:cxnSp>
        <p:nvCxnSpPr>
          <p:cNvPr id="23" name="Straight Arrow Connector 22">
            <a:extLst>
              <a:ext uri="{FF2B5EF4-FFF2-40B4-BE49-F238E27FC236}">
                <a16:creationId xmlns:a16="http://schemas.microsoft.com/office/drawing/2014/main" id="{6AE71C32-CC3F-ED4E-A8B8-61DD79DC41FC}"/>
              </a:ext>
            </a:extLst>
          </p:cNvPr>
          <p:cNvCxnSpPr>
            <a:cxnSpLocks/>
            <a:endCxn id="14" idx="2"/>
          </p:cNvCxnSpPr>
          <p:nvPr/>
        </p:nvCxnSpPr>
        <p:spPr>
          <a:xfrm flipV="1">
            <a:off x="5265304" y="5374355"/>
            <a:ext cx="2" cy="27543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93C43DF3-8084-3149-8C02-CB222E49C1DA}"/>
              </a:ext>
            </a:extLst>
          </p:cNvPr>
          <p:cNvSpPr>
            <a:spLocks noGrp="1"/>
          </p:cNvSpPr>
          <p:nvPr>
            <p:ph type="sldNum" sz="quarter" idx="12"/>
          </p:nvPr>
        </p:nvSpPr>
        <p:spPr/>
        <p:txBody>
          <a:bodyPr/>
          <a:lstStyle/>
          <a:p>
            <a:fld id="{9537965C-E9BA-5544-A66C-C2EC21E8DC38}" type="slidenum">
              <a:rPr lang="en-US" smtClean="0"/>
              <a:t>25</a:t>
            </a:fld>
            <a:endParaRPr lang="en-US"/>
          </a:p>
        </p:txBody>
      </p:sp>
    </p:spTree>
    <p:extLst>
      <p:ext uri="{BB962C8B-B14F-4D97-AF65-F5344CB8AC3E}">
        <p14:creationId xmlns:p14="http://schemas.microsoft.com/office/powerpoint/2010/main" val="25339968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D4222-E1A4-F14E-BD80-57D2D472F62F}"/>
              </a:ext>
            </a:extLst>
          </p:cNvPr>
          <p:cNvSpPr>
            <a:spLocks noGrp="1"/>
          </p:cNvSpPr>
          <p:nvPr>
            <p:ph type="title"/>
          </p:nvPr>
        </p:nvSpPr>
        <p:spPr>
          <a:xfrm>
            <a:off x="844732" y="162651"/>
            <a:ext cx="10515600" cy="712561"/>
          </a:xfrm>
        </p:spPr>
        <p:txBody>
          <a:bodyPr>
            <a:normAutofit fontScale="90000"/>
          </a:bodyPr>
          <a:lstStyle/>
          <a:p>
            <a:r>
              <a:rPr lang="en-US" b="1" dirty="0"/>
              <a:t>High-resolution CONUS OI T</a:t>
            </a:r>
            <a:r>
              <a:rPr lang="en-US" b="1" baseline="-25000" dirty="0"/>
              <a:t>2m</a:t>
            </a:r>
            <a:r>
              <a:rPr lang="en-US" b="1" dirty="0"/>
              <a:t> analysis: example</a:t>
            </a:r>
          </a:p>
        </p:txBody>
      </p:sp>
      <p:pic>
        <p:nvPicPr>
          <p:cNvPr id="5" name="Picture 4">
            <a:extLst>
              <a:ext uri="{FF2B5EF4-FFF2-40B4-BE49-F238E27FC236}">
                <a16:creationId xmlns:a16="http://schemas.microsoft.com/office/drawing/2014/main" id="{D32EAFAE-5810-DA40-BFA1-675D11C3E63D}"/>
              </a:ext>
            </a:extLst>
          </p:cNvPr>
          <p:cNvPicPr>
            <a:picLocks noChangeAspect="1"/>
          </p:cNvPicPr>
          <p:nvPr/>
        </p:nvPicPr>
        <p:blipFill>
          <a:blip r:embed="rId2"/>
          <a:stretch>
            <a:fillRect/>
          </a:stretch>
        </p:blipFill>
        <p:spPr>
          <a:xfrm>
            <a:off x="74022" y="965079"/>
            <a:ext cx="9546771" cy="5834138"/>
          </a:xfrm>
          <a:prstGeom prst="rect">
            <a:avLst/>
          </a:prstGeom>
        </p:spPr>
      </p:pic>
      <p:sp>
        <p:nvSpPr>
          <p:cNvPr id="6" name="TextBox 5">
            <a:extLst>
              <a:ext uri="{FF2B5EF4-FFF2-40B4-BE49-F238E27FC236}">
                <a16:creationId xmlns:a16="http://schemas.microsoft.com/office/drawing/2014/main" id="{28CD47F2-DE62-714C-BAD7-32C7A89FA3F0}"/>
              </a:ext>
            </a:extLst>
          </p:cNvPr>
          <p:cNvSpPr txBox="1"/>
          <p:nvPr/>
        </p:nvSpPr>
        <p:spPr>
          <a:xfrm>
            <a:off x="9620793" y="1182189"/>
            <a:ext cx="2284215" cy="3139321"/>
          </a:xfrm>
          <a:prstGeom prst="rect">
            <a:avLst/>
          </a:prstGeom>
          <a:noFill/>
        </p:spPr>
        <p:txBody>
          <a:bodyPr wrap="none" rtlCol="0">
            <a:spAutoFit/>
          </a:bodyPr>
          <a:lstStyle/>
          <a:p>
            <a:r>
              <a:rPr lang="en-US" dirty="0"/>
              <a:t>Station observations</a:t>
            </a:r>
          </a:p>
          <a:p>
            <a:r>
              <a:rPr lang="en-US" dirty="0"/>
              <a:t>in gray, </a:t>
            </a:r>
            <a:r>
              <a:rPr lang="en-US" dirty="0" err="1"/>
              <a:t>deg</a:t>
            </a:r>
            <a:r>
              <a:rPr lang="en-US" dirty="0"/>
              <a:t> C.</a:t>
            </a:r>
          </a:p>
          <a:p>
            <a:endParaRPr lang="en-US" dirty="0"/>
          </a:p>
          <a:p>
            <a:r>
              <a:rPr lang="en-US" dirty="0"/>
              <a:t>This analysis, upscaled</a:t>
            </a:r>
          </a:p>
          <a:p>
            <a:r>
              <a:rPr lang="en-US" dirty="0"/>
              <a:t>to grid of ECMWF</a:t>
            </a:r>
          </a:p>
          <a:p>
            <a:r>
              <a:rPr lang="en-US" dirty="0"/>
              <a:t>TIGGE data, will</a:t>
            </a:r>
          </a:p>
          <a:p>
            <a:r>
              <a:rPr lang="en-US" dirty="0"/>
              <a:t>be regarded as truth.</a:t>
            </a:r>
          </a:p>
          <a:p>
            <a:endParaRPr lang="en-US" dirty="0"/>
          </a:p>
          <a:p>
            <a:r>
              <a:rPr lang="en-US" dirty="0"/>
              <a:t>Again, details on the</a:t>
            </a:r>
          </a:p>
          <a:p>
            <a:r>
              <a:rPr lang="en-US" dirty="0"/>
              <a:t>methodology in </a:t>
            </a:r>
          </a:p>
          <a:p>
            <a:r>
              <a:rPr lang="en-US" dirty="0"/>
              <a:t>supplemental slides.</a:t>
            </a:r>
          </a:p>
        </p:txBody>
      </p:sp>
      <p:sp>
        <p:nvSpPr>
          <p:cNvPr id="3" name="Slide Number Placeholder 2">
            <a:extLst>
              <a:ext uri="{FF2B5EF4-FFF2-40B4-BE49-F238E27FC236}">
                <a16:creationId xmlns:a16="http://schemas.microsoft.com/office/drawing/2014/main" id="{0DE611B8-1742-684D-97CE-B0B89D52A332}"/>
              </a:ext>
            </a:extLst>
          </p:cNvPr>
          <p:cNvSpPr>
            <a:spLocks noGrp="1"/>
          </p:cNvSpPr>
          <p:nvPr>
            <p:ph type="sldNum" sz="quarter" idx="12"/>
          </p:nvPr>
        </p:nvSpPr>
        <p:spPr/>
        <p:txBody>
          <a:bodyPr/>
          <a:lstStyle/>
          <a:p>
            <a:fld id="{9537965C-E9BA-5544-A66C-C2EC21E8DC38}" type="slidenum">
              <a:rPr lang="en-US" smtClean="0"/>
              <a:t>26</a:t>
            </a:fld>
            <a:endParaRPr lang="en-US"/>
          </a:p>
        </p:txBody>
      </p:sp>
    </p:spTree>
    <p:extLst>
      <p:ext uri="{BB962C8B-B14F-4D97-AF65-F5344CB8AC3E}">
        <p14:creationId xmlns:p14="http://schemas.microsoft.com/office/powerpoint/2010/main" val="28583195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0EA4A-45B2-5A4E-BE01-45B08EA499B1}"/>
              </a:ext>
            </a:extLst>
          </p:cNvPr>
          <p:cNvSpPr>
            <a:spLocks noGrp="1"/>
          </p:cNvSpPr>
          <p:nvPr>
            <p:ph type="title"/>
          </p:nvPr>
        </p:nvSpPr>
        <p:spPr>
          <a:xfrm>
            <a:off x="202474" y="162652"/>
            <a:ext cx="11776166" cy="784406"/>
          </a:xfrm>
        </p:spPr>
        <p:txBody>
          <a:bodyPr/>
          <a:lstStyle/>
          <a:p>
            <a:r>
              <a:rPr lang="en-US" b="1" dirty="0"/>
              <a:t>T</a:t>
            </a:r>
            <a:r>
              <a:rPr lang="en-US" b="1" baseline="-25000" dirty="0"/>
              <a:t>2m</a:t>
            </a:r>
            <a:r>
              <a:rPr lang="en-US" b="1" dirty="0"/>
              <a:t> analysis upscaled to ½ degree for comparison</a:t>
            </a:r>
          </a:p>
        </p:txBody>
      </p:sp>
      <p:pic>
        <p:nvPicPr>
          <p:cNvPr id="5" name="Picture 4">
            <a:extLst>
              <a:ext uri="{FF2B5EF4-FFF2-40B4-BE49-F238E27FC236}">
                <a16:creationId xmlns:a16="http://schemas.microsoft.com/office/drawing/2014/main" id="{2F0D790F-2078-B442-9F8B-0618057B91E9}"/>
              </a:ext>
            </a:extLst>
          </p:cNvPr>
          <p:cNvPicPr>
            <a:picLocks noChangeAspect="1"/>
          </p:cNvPicPr>
          <p:nvPr/>
        </p:nvPicPr>
        <p:blipFill>
          <a:blip r:embed="rId2"/>
          <a:stretch>
            <a:fillRect/>
          </a:stretch>
        </p:blipFill>
        <p:spPr>
          <a:xfrm>
            <a:off x="-1" y="1022530"/>
            <a:ext cx="9548950" cy="5835470"/>
          </a:xfrm>
          <a:prstGeom prst="rect">
            <a:avLst/>
          </a:prstGeom>
        </p:spPr>
      </p:pic>
      <p:sp>
        <p:nvSpPr>
          <p:cNvPr id="6" name="TextBox 5">
            <a:extLst>
              <a:ext uri="{FF2B5EF4-FFF2-40B4-BE49-F238E27FC236}">
                <a16:creationId xmlns:a16="http://schemas.microsoft.com/office/drawing/2014/main" id="{908B5775-CE2B-904C-A95F-828936A1573D}"/>
              </a:ext>
            </a:extLst>
          </p:cNvPr>
          <p:cNvSpPr txBox="1"/>
          <p:nvPr/>
        </p:nvSpPr>
        <p:spPr>
          <a:xfrm>
            <a:off x="9481379" y="1288384"/>
            <a:ext cx="2563843" cy="4524315"/>
          </a:xfrm>
          <a:prstGeom prst="rect">
            <a:avLst/>
          </a:prstGeom>
          <a:noFill/>
        </p:spPr>
        <p:txBody>
          <a:bodyPr wrap="none" rtlCol="0">
            <a:spAutoFit/>
          </a:bodyPr>
          <a:lstStyle/>
          <a:p>
            <a:r>
              <a:rPr lang="en-US" dirty="0"/>
              <a:t>PRISM climatology only </a:t>
            </a:r>
          </a:p>
          <a:p>
            <a:r>
              <a:rPr lang="en-US" dirty="0"/>
              <a:t>available in CONUS, so </a:t>
            </a:r>
          </a:p>
          <a:p>
            <a:r>
              <a:rPr lang="en-US" dirty="0"/>
              <a:t>½-degree analysis thus </a:t>
            </a:r>
          </a:p>
          <a:p>
            <a:r>
              <a:rPr lang="en-US" dirty="0"/>
              <a:t>produced only at grid </a:t>
            </a:r>
          </a:p>
          <a:p>
            <a:r>
              <a:rPr lang="en-US" dirty="0"/>
              <a:t>points where full set of </a:t>
            </a:r>
          </a:p>
          <a:p>
            <a:r>
              <a:rPr lang="en-US" dirty="0"/>
              <a:t>high-res. analysis points </a:t>
            </a:r>
          </a:p>
          <a:p>
            <a:r>
              <a:rPr lang="en-US" dirty="0"/>
              <a:t>are available.</a:t>
            </a:r>
          </a:p>
          <a:p>
            <a:endParaRPr lang="en-US" dirty="0"/>
          </a:p>
          <a:p>
            <a:r>
              <a:rPr lang="en-US" dirty="0"/>
              <a:t>10 cross-validated </a:t>
            </a:r>
          </a:p>
          <a:p>
            <a:r>
              <a:rPr lang="en-US" dirty="0"/>
              <a:t>analyses  were produced,</a:t>
            </a:r>
          </a:p>
          <a:p>
            <a:r>
              <a:rPr lang="en-US" dirty="0"/>
              <a:t>withholding 10% of </a:t>
            </a:r>
          </a:p>
          <a:p>
            <a:r>
              <a:rPr lang="en-US" dirty="0"/>
              <a:t>observations. When </a:t>
            </a:r>
          </a:p>
          <a:p>
            <a:r>
              <a:rPr lang="en-US" dirty="0"/>
              <a:t>comparing analyses at </a:t>
            </a:r>
          </a:p>
          <a:p>
            <a:r>
              <a:rPr lang="en-US" dirty="0"/>
              <a:t>points with vs. without </a:t>
            </a:r>
          </a:p>
          <a:p>
            <a:r>
              <a:rPr lang="en-US" dirty="0"/>
              <a:t>observations, RMS </a:t>
            </a:r>
          </a:p>
          <a:p>
            <a:r>
              <a:rPr lang="en-US" dirty="0"/>
              <a:t>difference is ~ 0.6 C.</a:t>
            </a:r>
          </a:p>
        </p:txBody>
      </p:sp>
      <p:sp>
        <p:nvSpPr>
          <p:cNvPr id="3" name="Slide Number Placeholder 2">
            <a:extLst>
              <a:ext uri="{FF2B5EF4-FFF2-40B4-BE49-F238E27FC236}">
                <a16:creationId xmlns:a16="http://schemas.microsoft.com/office/drawing/2014/main" id="{8EC1673D-9042-1748-B877-3F2CFEFCB3DE}"/>
              </a:ext>
            </a:extLst>
          </p:cNvPr>
          <p:cNvSpPr>
            <a:spLocks noGrp="1"/>
          </p:cNvSpPr>
          <p:nvPr>
            <p:ph type="sldNum" sz="quarter" idx="12"/>
          </p:nvPr>
        </p:nvSpPr>
        <p:spPr/>
        <p:txBody>
          <a:bodyPr/>
          <a:lstStyle/>
          <a:p>
            <a:fld id="{9537965C-E9BA-5544-A66C-C2EC21E8DC38}" type="slidenum">
              <a:rPr lang="en-US" smtClean="0"/>
              <a:t>27</a:t>
            </a:fld>
            <a:endParaRPr lang="en-US"/>
          </a:p>
        </p:txBody>
      </p:sp>
    </p:spTree>
    <p:extLst>
      <p:ext uri="{BB962C8B-B14F-4D97-AF65-F5344CB8AC3E}">
        <p14:creationId xmlns:p14="http://schemas.microsoft.com/office/powerpoint/2010/main" val="16720541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38B44-1FA8-B84C-AEB1-1531C431EACB}"/>
              </a:ext>
            </a:extLst>
          </p:cNvPr>
          <p:cNvSpPr>
            <a:spLocks noGrp="1"/>
          </p:cNvSpPr>
          <p:nvPr>
            <p:ph type="title"/>
          </p:nvPr>
        </p:nvSpPr>
        <p:spPr>
          <a:xfrm>
            <a:off x="720634" y="247559"/>
            <a:ext cx="10515600" cy="771343"/>
          </a:xfrm>
        </p:spPr>
        <p:txBody>
          <a:bodyPr>
            <a:normAutofit/>
          </a:bodyPr>
          <a:lstStyle/>
          <a:p>
            <a:r>
              <a:rPr lang="en-US" b="1" dirty="0"/>
              <a:t>ECMWF operational T</a:t>
            </a:r>
            <a:r>
              <a:rPr lang="en-US" b="1" baseline="-25000" dirty="0"/>
              <a:t>2m</a:t>
            </a:r>
            <a:r>
              <a:rPr lang="en-US" b="1" dirty="0"/>
              <a:t> analysis</a:t>
            </a:r>
          </a:p>
        </p:txBody>
      </p:sp>
      <p:pic>
        <p:nvPicPr>
          <p:cNvPr id="5" name="Picture 4">
            <a:extLst>
              <a:ext uri="{FF2B5EF4-FFF2-40B4-BE49-F238E27FC236}">
                <a16:creationId xmlns:a16="http://schemas.microsoft.com/office/drawing/2014/main" id="{0C30D9BA-3BDA-5045-BBB8-CB965AFE9EC7}"/>
              </a:ext>
            </a:extLst>
          </p:cNvPr>
          <p:cNvPicPr>
            <a:picLocks noChangeAspect="1"/>
          </p:cNvPicPr>
          <p:nvPr/>
        </p:nvPicPr>
        <p:blipFill>
          <a:blip r:embed="rId2"/>
          <a:stretch>
            <a:fillRect/>
          </a:stretch>
        </p:blipFill>
        <p:spPr>
          <a:xfrm>
            <a:off x="0" y="1097280"/>
            <a:ext cx="9426634" cy="5760720"/>
          </a:xfrm>
          <a:prstGeom prst="rect">
            <a:avLst/>
          </a:prstGeom>
        </p:spPr>
      </p:pic>
      <p:sp>
        <p:nvSpPr>
          <p:cNvPr id="3" name="Slide Number Placeholder 2">
            <a:extLst>
              <a:ext uri="{FF2B5EF4-FFF2-40B4-BE49-F238E27FC236}">
                <a16:creationId xmlns:a16="http://schemas.microsoft.com/office/drawing/2014/main" id="{774E11C2-8966-F54C-B08B-68979FA697BE}"/>
              </a:ext>
            </a:extLst>
          </p:cNvPr>
          <p:cNvSpPr>
            <a:spLocks noGrp="1"/>
          </p:cNvSpPr>
          <p:nvPr>
            <p:ph type="sldNum" sz="quarter" idx="12"/>
          </p:nvPr>
        </p:nvSpPr>
        <p:spPr/>
        <p:txBody>
          <a:bodyPr/>
          <a:lstStyle/>
          <a:p>
            <a:fld id="{9537965C-E9BA-5544-A66C-C2EC21E8DC38}" type="slidenum">
              <a:rPr lang="en-US" smtClean="0"/>
              <a:t>28</a:t>
            </a:fld>
            <a:endParaRPr lang="en-US"/>
          </a:p>
        </p:txBody>
      </p:sp>
    </p:spTree>
    <p:extLst>
      <p:ext uri="{BB962C8B-B14F-4D97-AF65-F5344CB8AC3E}">
        <p14:creationId xmlns:p14="http://schemas.microsoft.com/office/powerpoint/2010/main" val="41002125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0B54C00-3B87-CF40-BA5C-D3913EA525F5}"/>
              </a:ext>
            </a:extLst>
          </p:cNvPr>
          <p:cNvPicPr>
            <a:picLocks noChangeAspect="1"/>
          </p:cNvPicPr>
          <p:nvPr/>
        </p:nvPicPr>
        <p:blipFill>
          <a:blip r:embed="rId2"/>
          <a:stretch>
            <a:fillRect/>
          </a:stretch>
        </p:blipFill>
        <p:spPr>
          <a:xfrm>
            <a:off x="-1" y="1166223"/>
            <a:ext cx="9313817" cy="5691777"/>
          </a:xfrm>
          <a:prstGeom prst="rect">
            <a:avLst/>
          </a:prstGeom>
        </p:spPr>
      </p:pic>
      <p:sp>
        <p:nvSpPr>
          <p:cNvPr id="2" name="Title 1">
            <a:extLst>
              <a:ext uri="{FF2B5EF4-FFF2-40B4-BE49-F238E27FC236}">
                <a16:creationId xmlns:a16="http://schemas.microsoft.com/office/drawing/2014/main" id="{FB6877EE-41ED-8B43-8A76-ED8FF777DB05}"/>
              </a:ext>
            </a:extLst>
          </p:cNvPr>
          <p:cNvSpPr>
            <a:spLocks noGrp="1"/>
          </p:cNvSpPr>
          <p:nvPr>
            <p:ph type="title"/>
          </p:nvPr>
        </p:nvSpPr>
        <p:spPr>
          <a:xfrm>
            <a:off x="838200" y="156119"/>
            <a:ext cx="10515600" cy="751749"/>
          </a:xfrm>
        </p:spPr>
        <p:txBody>
          <a:bodyPr>
            <a:normAutofit/>
          </a:bodyPr>
          <a:lstStyle/>
          <a:p>
            <a:r>
              <a:rPr lang="en-US" b="1" dirty="0"/>
              <a:t>T</a:t>
            </a:r>
            <a:r>
              <a:rPr lang="en-US" b="1" baseline="-25000" dirty="0"/>
              <a:t>2m</a:t>
            </a:r>
            <a:r>
              <a:rPr lang="en-US" b="1" dirty="0"/>
              <a:t> differences over US, ECMWF – OI</a:t>
            </a:r>
          </a:p>
        </p:txBody>
      </p:sp>
      <p:sp>
        <p:nvSpPr>
          <p:cNvPr id="6" name="TextBox 5">
            <a:extLst>
              <a:ext uri="{FF2B5EF4-FFF2-40B4-BE49-F238E27FC236}">
                <a16:creationId xmlns:a16="http://schemas.microsoft.com/office/drawing/2014/main" id="{3631A30C-D6E6-C245-8A64-5116B334F513}"/>
              </a:ext>
            </a:extLst>
          </p:cNvPr>
          <p:cNvSpPr txBox="1"/>
          <p:nvPr/>
        </p:nvSpPr>
        <p:spPr>
          <a:xfrm>
            <a:off x="9359538" y="1737361"/>
            <a:ext cx="2320892" cy="3139321"/>
          </a:xfrm>
          <a:prstGeom prst="rect">
            <a:avLst/>
          </a:prstGeom>
          <a:noFill/>
        </p:spPr>
        <p:txBody>
          <a:bodyPr wrap="none" rtlCol="0">
            <a:spAutoFit/>
          </a:bodyPr>
          <a:lstStyle/>
          <a:p>
            <a:r>
              <a:rPr lang="en-US" dirty="0"/>
              <a:t>Many areas with</a:t>
            </a:r>
          </a:p>
          <a:p>
            <a:r>
              <a:rPr lang="en-US" dirty="0"/>
              <a:t>differences of several</a:t>
            </a:r>
          </a:p>
          <a:p>
            <a:r>
              <a:rPr lang="en-US" dirty="0"/>
              <a:t>degrees C.   Is this </a:t>
            </a:r>
          </a:p>
          <a:p>
            <a:r>
              <a:rPr lang="en-US" dirty="0"/>
              <a:t>systematic or random?</a:t>
            </a:r>
          </a:p>
          <a:p>
            <a:endParaRPr lang="en-US" dirty="0"/>
          </a:p>
          <a:p>
            <a:r>
              <a:rPr lang="en-US" dirty="0"/>
              <a:t>Let’s consider an</a:t>
            </a:r>
          </a:p>
          <a:p>
            <a:r>
              <a:rPr lang="en-US" dirty="0"/>
              <a:t>error decomposition</a:t>
            </a:r>
          </a:p>
          <a:p>
            <a:r>
              <a:rPr lang="en-US" dirty="0"/>
              <a:t>and then look at some</a:t>
            </a:r>
          </a:p>
          <a:p>
            <a:r>
              <a:rPr lang="en-US" dirty="0"/>
              <a:t>time series from a </a:t>
            </a:r>
          </a:p>
          <a:p>
            <a:r>
              <a:rPr lang="en-US" dirty="0"/>
              <a:t>location roughly at </a:t>
            </a:r>
          </a:p>
          <a:p>
            <a:r>
              <a:rPr lang="en-US" dirty="0"/>
              <a:t>the dot.</a:t>
            </a:r>
          </a:p>
        </p:txBody>
      </p:sp>
      <p:sp>
        <p:nvSpPr>
          <p:cNvPr id="7" name="Oval 6">
            <a:extLst>
              <a:ext uri="{FF2B5EF4-FFF2-40B4-BE49-F238E27FC236}">
                <a16:creationId xmlns:a16="http://schemas.microsoft.com/office/drawing/2014/main" id="{FA3B717F-A134-7943-9C39-769C2FD39AB4}"/>
              </a:ext>
            </a:extLst>
          </p:cNvPr>
          <p:cNvSpPr/>
          <p:nvPr/>
        </p:nvSpPr>
        <p:spPr>
          <a:xfrm>
            <a:off x="3988871" y="3298184"/>
            <a:ext cx="97971" cy="9144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951A0D5F-5754-B249-BE80-67E699B3DC2B}"/>
              </a:ext>
            </a:extLst>
          </p:cNvPr>
          <p:cNvSpPr>
            <a:spLocks noGrp="1"/>
          </p:cNvSpPr>
          <p:nvPr>
            <p:ph type="sldNum" sz="quarter" idx="12"/>
          </p:nvPr>
        </p:nvSpPr>
        <p:spPr/>
        <p:txBody>
          <a:bodyPr/>
          <a:lstStyle/>
          <a:p>
            <a:fld id="{9537965C-E9BA-5544-A66C-C2EC21E8DC38}" type="slidenum">
              <a:rPr lang="en-US" smtClean="0"/>
              <a:t>29</a:t>
            </a:fld>
            <a:endParaRPr lang="en-US"/>
          </a:p>
        </p:txBody>
      </p:sp>
    </p:spTree>
    <p:extLst>
      <p:ext uri="{BB962C8B-B14F-4D97-AF65-F5344CB8AC3E}">
        <p14:creationId xmlns:p14="http://schemas.microsoft.com/office/powerpoint/2010/main" val="6605642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Numerical weather prediction 30 years ago</a:t>
            </a:r>
          </a:p>
        </p:txBody>
      </p:sp>
      <p:sp>
        <p:nvSpPr>
          <p:cNvPr id="4" name="Slide Number Placeholder 3"/>
          <p:cNvSpPr>
            <a:spLocks noGrp="1"/>
          </p:cNvSpPr>
          <p:nvPr>
            <p:ph type="sldNum" sz="quarter" idx="12"/>
          </p:nvPr>
        </p:nvSpPr>
        <p:spPr/>
        <p:txBody>
          <a:bodyPr/>
          <a:lstStyle/>
          <a:p>
            <a:fld id="{BF9A244C-328F-1742-9CD5-4DAE7E6CBCB5}" type="slidenum">
              <a:rPr lang="en-US" smtClean="0"/>
              <a:t>3</a:t>
            </a:fld>
            <a:endParaRPr lang="en-US"/>
          </a:p>
        </p:txBody>
      </p:sp>
      <p:sp>
        <p:nvSpPr>
          <p:cNvPr id="6" name="Rectangle 5"/>
          <p:cNvSpPr/>
          <p:nvPr/>
        </p:nvSpPr>
        <p:spPr>
          <a:xfrm>
            <a:off x="3733800" y="3429000"/>
            <a:ext cx="1371600" cy="838200"/>
          </a:xfrm>
          <a:prstGeom prst="rect">
            <a:avLst/>
          </a:prstGeom>
          <a:noFill/>
          <a:ln w="381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Left Bracket 6"/>
          <p:cNvSpPr/>
          <p:nvPr/>
        </p:nvSpPr>
        <p:spPr>
          <a:xfrm>
            <a:off x="2057400" y="3429000"/>
            <a:ext cx="228600" cy="838200"/>
          </a:xfrm>
          <a:prstGeom prst="leftBracket">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8" name="Left Bracket 7"/>
          <p:cNvSpPr/>
          <p:nvPr/>
        </p:nvSpPr>
        <p:spPr>
          <a:xfrm flipH="1">
            <a:off x="3124200" y="3429000"/>
            <a:ext cx="228600" cy="838200"/>
          </a:xfrm>
          <a:prstGeom prst="leftBracket">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9" name="Left Bracket 8"/>
          <p:cNvSpPr/>
          <p:nvPr/>
        </p:nvSpPr>
        <p:spPr>
          <a:xfrm>
            <a:off x="3810000" y="2133600"/>
            <a:ext cx="228600" cy="838200"/>
          </a:xfrm>
          <a:prstGeom prst="leftBracket">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0" name="Left Bracket 9"/>
          <p:cNvSpPr/>
          <p:nvPr/>
        </p:nvSpPr>
        <p:spPr>
          <a:xfrm flipH="1">
            <a:off x="4876800" y="2133600"/>
            <a:ext cx="228600" cy="838200"/>
          </a:xfrm>
          <a:prstGeom prst="leftBracket">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1" name="Left Bracket 10"/>
          <p:cNvSpPr/>
          <p:nvPr/>
        </p:nvSpPr>
        <p:spPr>
          <a:xfrm>
            <a:off x="5486400" y="3429000"/>
            <a:ext cx="228600" cy="838200"/>
          </a:xfrm>
          <a:prstGeom prst="leftBracket">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2" name="Left Bracket 11"/>
          <p:cNvSpPr/>
          <p:nvPr/>
        </p:nvSpPr>
        <p:spPr>
          <a:xfrm flipH="1">
            <a:off x="6629400" y="3429000"/>
            <a:ext cx="228600" cy="838200"/>
          </a:xfrm>
          <a:prstGeom prst="leftBracket">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3" name="Left Bracket 12"/>
          <p:cNvSpPr/>
          <p:nvPr/>
        </p:nvSpPr>
        <p:spPr>
          <a:xfrm>
            <a:off x="8991600" y="3429000"/>
            <a:ext cx="228600" cy="838200"/>
          </a:xfrm>
          <a:prstGeom prst="leftBracket">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4" name="Left Bracket 13"/>
          <p:cNvSpPr/>
          <p:nvPr/>
        </p:nvSpPr>
        <p:spPr>
          <a:xfrm flipH="1">
            <a:off x="10058400" y="3429000"/>
            <a:ext cx="228600" cy="838200"/>
          </a:xfrm>
          <a:prstGeom prst="leftBracket">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5" name="TextBox 14"/>
          <p:cNvSpPr txBox="1"/>
          <p:nvPr/>
        </p:nvSpPr>
        <p:spPr>
          <a:xfrm>
            <a:off x="2057400" y="3505200"/>
            <a:ext cx="1295400" cy="584200"/>
          </a:xfrm>
          <a:prstGeom prst="rect">
            <a:avLst/>
          </a:prstGeom>
          <a:noFill/>
        </p:spPr>
        <p:txBody>
          <a:bodyPr>
            <a:spAutoFit/>
          </a:bodyPr>
          <a:lstStyle/>
          <a:p>
            <a:pPr algn="ctr">
              <a:defRPr/>
            </a:pPr>
            <a:r>
              <a:rPr lang="en-US" sz="1600" dirty="0">
                <a:latin typeface="+mj-lt"/>
              </a:rPr>
              <a:t>forecast for time </a:t>
            </a:r>
            <a:r>
              <a:rPr lang="en-US" sz="1600" dirty="0" err="1">
                <a:latin typeface="+mj-lt"/>
              </a:rPr>
              <a:t>t</a:t>
            </a:r>
            <a:endParaRPr lang="en-US" sz="1600" dirty="0">
              <a:latin typeface="+mj-lt"/>
            </a:endParaRPr>
          </a:p>
        </p:txBody>
      </p:sp>
      <p:sp>
        <p:nvSpPr>
          <p:cNvPr id="16" name="TextBox 15"/>
          <p:cNvSpPr txBox="1"/>
          <p:nvPr/>
        </p:nvSpPr>
        <p:spPr>
          <a:xfrm>
            <a:off x="5486400" y="3505200"/>
            <a:ext cx="1371600" cy="584200"/>
          </a:xfrm>
          <a:prstGeom prst="rect">
            <a:avLst/>
          </a:prstGeom>
          <a:noFill/>
        </p:spPr>
        <p:txBody>
          <a:bodyPr>
            <a:spAutoFit/>
          </a:bodyPr>
          <a:lstStyle/>
          <a:p>
            <a:pPr algn="ctr">
              <a:defRPr/>
            </a:pPr>
            <a:r>
              <a:rPr lang="en-US" sz="1600" dirty="0">
                <a:latin typeface="+mj-lt"/>
              </a:rPr>
              <a:t>state estimate for time </a:t>
            </a:r>
            <a:r>
              <a:rPr lang="en-US" sz="1600" dirty="0" err="1">
                <a:latin typeface="+mj-lt"/>
              </a:rPr>
              <a:t>t</a:t>
            </a:r>
            <a:endParaRPr lang="en-US" sz="1600" dirty="0">
              <a:latin typeface="+mj-lt"/>
            </a:endParaRPr>
          </a:p>
        </p:txBody>
      </p:sp>
      <p:sp>
        <p:nvSpPr>
          <p:cNvPr id="18" name="TextBox 17"/>
          <p:cNvSpPr txBox="1"/>
          <p:nvPr/>
        </p:nvSpPr>
        <p:spPr>
          <a:xfrm>
            <a:off x="3733800" y="3505200"/>
            <a:ext cx="1371600" cy="584200"/>
          </a:xfrm>
          <a:prstGeom prst="rect">
            <a:avLst/>
          </a:prstGeom>
          <a:noFill/>
        </p:spPr>
        <p:txBody>
          <a:bodyPr>
            <a:spAutoFit/>
          </a:bodyPr>
          <a:lstStyle/>
          <a:p>
            <a:pPr algn="ctr">
              <a:defRPr/>
            </a:pPr>
            <a:r>
              <a:rPr lang="en-US" sz="1600" dirty="0">
                <a:latin typeface="+mj-lt"/>
              </a:rPr>
              <a:t>data assimilation</a:t>
            </a:r>
          </a:p>
        </p:txBody>
      </p:sp>
      <p:sp>
        <p:nvSpPr>
          <p:cNvPr id="19" name="Rectangle 18"/>
          <p:cNvSpPr/>
          <p:nvPr/>
        </p:nvSpPr>
        <p:spPr>
          <a:xfrm>
            <a:off x="7239000" y="3429000"/>
            <a:ext cx="1371600" cy="838200"/>
          </a:xfrm>
          <a:prstGeom prst="rect">
            <a:avLst/>
          </a:prstGeom>
          <a:noFill/>
          <a:ln w="381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0" name="TextBox 19"/>
          <p:cNvSpPr txBox="1"/>
          <p:nvPr/>
        </p:nvSpPr>
        <p:spPr>
          <a:xfrm>
            <a:off x="7239000" y="3429001"/>
            <a:ext cx="1371600" cy="830263"/>
          </a:xfrm>
          <a:prstGeom prst="rect">
            <a:avLst/>
          </a:prstGeom>
          <a:noFill/>
        </p:spPr>
        <p:txBody>
          <a:bodyPr>
            <a:spAutoFit/>
          </a:bodyPr>
          <a:lstStyle/>
          <a:p>
            <a:pPr algn="ctr">
              <a:defRPr/>
            </a:pPr>
            <a:r>
              <a:rPr lang="en-US" sz="1600" dirty="0">
                <a:latin typeface="+mj-lt"/>
              </a:rPr>
              <a:t>weather</a:t>
            </a:r>
          </a:p>
          <a:p>
            <a:pPr algn="ctr">
              <a:defRPr/>
            </a:pPr>
            <a:r>
              <a:rPr lang="en-US" sz="1600" dirty="0">
                <a:latin typeface="+mj-lt"/>
              </a:rPr>
              <a:t>forecast</a:t>
            </a:r>
          </a:p>
          <a:p>
            <a:pPr algn="ctr">
              <a:defRPr/>
            </a:pPr>
            <a:r>
              <a:rPr lang="en-US" sz="1600" dirty="0">
                <a:latin typeface="+mj-lt"/>
              </a:rPr>
              <a:t>model</a:t>
            </a:r>
          </a:p>
        </p:txBody>
      </p:sp>
      <p:sp>
        <p:nvSpPr>
          <p:cNvPr id="21" name="TextBox 20"/>
          <p:cNvSpPr txBox="1"/>
          <p:nvPr/>
        </p:nvSpPr>
        <p:spPr>
          <a:xfrm>
            <a:off x="8991600" y="3505200"/>
            <a:ext cx="1295400" cy="584200"/>
          </a:xfrm>
          <a:prstGeom prst="rect">
            <a:avLst/>
          </a:prstGeom>
          <a:noFill/>
        </p:spPr>
        <p:txBody>
          <a:bodyPr>
            <a:spAutoFit/>
          </a:bodyPr>
          <a:lstStyle/>
          <a:p>
            <a:pPr algn="ctr">
              <a:defRPr/>
            </a:pPr>
            <a:r>
              <a:rPr lang="en-US" sz="1600" dirty="0">
                <a:latin typeface="+mj-lt"/>
              </a:rPr>
              <a:t>forecast for</a:t>
            </a:r>
          </a:p>
          <a:p>
            <a:pPr algn="ctr">
              <a:defRPr/>
            </a:pPr>
            <a:r>
              <a:rPr lang="en-US" sz="1600" dirty="0">
                <a:latin typeface="+mj-lt"/>
              </a:rPr>
              <a:t>time </a:t>
            </a:r>
            <a:r>
              <a:rPr lang="en-US" sz="1600" dirty="0" err="1">
                <a:latin typeface="+mj-lt"/>
              </a:rPr>
              <a:t>t+Δt</a:t>
            </a:r>
            <a:endParaRPr lang="en-US" sz="1600" dirty="0">
              <a:latin typeface="+mj-lt"/>
            </a:endParaRPr>
          </a:p>
        </p:txBody>
      </p:sp>
      <p:cxnSp>
        <p:nvCxnSpPr>
          <p:cNvPr id="22" name="Straight Arrow Connector 21"/>
          <p:cNvCxnSpPr/>
          <p:nvPr/>
        </p:nvCxnSpPr>
        <p:spPr>
          <a:xfrm>
            <a:off x="3352800" y="3810000"/>
            <a:ext cx="381000"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5105400" y="3810000"/>
            <a:ext cx="381000"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6858000" y="3810000"/>
            <a:ext cx="381000"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8610600" y="3810000"/>
            <a:ext cx="381000"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10287000" y="3810000"/>
            <a:ext cx="381000"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1676400" y="3810000"/>
            <a:ext cx="381000"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endCxn id="11" idx="0"/>
          </p:cNvCxnSpPr>
          <p:nvPr/>
        </p:nvCxnSpPr>
        <p:spPr>
          <a:xfrm rot="5400000">
            <a:off x="4191001" y="3200401"/>
            <a:ext cx="457200" cy="3175"/>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9" name="Left Bracket 28"/>
          <p:cNvSpPr/>
          <p:nvPr/>
        </p:nvSpPr>
        <p:spPr>
          <a:xfrm>
            <a:off x="7301753" y="4803775"/>
            <a:ext cx="242047" cy="838200"/>
          </a:xfrm>
          <a:prstGeom prst="leftBracket">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30" name="Left Bracket 29"/>
          <p:cNvSpPr/>
          <p:nvPr/>
        </p:nvSpPr>
        <p:spPr>
          <a:xfrm flipH="1">
            <a:off x="8368553" y="4803775"/>
            <a:ext cx="242047" cy="838200"/>
          </a:xfrm>
          <a:prstGeom prst="leftBracket">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31" name="TextBox 30"/>
          <p:cNvSpPr txBox="1"/>
          <p:nvPr/>
        </p:nvSpPr>
        <p:spPr>
          <a:xfrm>
            <a:off x="7239000" y="4810978"/>
            <a:ext cx="1371600" cy="830997"/>
          </a:xfrm>
          <a:prstGeom prst="rect">
            <a:avLst/>
          </a:prstGeom>
          <a:noFill/>
        </p:spPr>
        <p:txBody>
          <a:bodyPr wrap="square">
            <a:spAutoFit/>
          </a:bodyPr>
          <a:lstStyle/>
          <a:p>
            <a:pPr algn="ctr">
              <a:defRPr/>
            </a:pPr>
            <a:r>
              <a:rPr lang="en-US" sz="1600" dirty="0">
                <a:latin typeface="+mj-lt"/>
              </a:rPr>
              <a:t>forecast to many days </a:t>
            </a:r>
          </a:p>
          <a:p>
            <a:pPr algn="ctr">
              <a:defRPr/>
            </a:pPr>
            <a:r>
              <a:rPr lang="en-US" sz="1600" dirty="0">
                <a:latin typeface="+mj-lt"/>
              </a:rPr>
              <a:t>or weeks</a:t>
            </a:r>
          </a:p>
        </p:txBody>
      </p:sp>
      <p:sp>
        <p:nvSpPr>
          <p:cNvPr id="32" name="Oval 31"/>
          <p:cNvSpPr/>
          <p:nvPr/>
        </p:nvSpPr>
        <p:spPr>
          <a:xfrm>
            <a:off x="10668000" y="3648808"/>
            <a:ext cx="322385" cy="32531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10688699" y="3612634"/>
            <a:ext cx="301686" cy="369332"/>
          </a:xfrm>
          <a:prstGeom prst="rect">
            <a:avLst/>
          </a:prstGeom>
          <a:noFill/>
        </p:spPr>
        <p:txBody>
          <a:bodyPr wrap="none" rtlCol="0">
            <a:spAutoFit/>
          </a:bodyPr>
          <a:lstStyle/>
          <a:p>
            <a:r>
              <a:rPr lang="en-US" dirty="0"/>
              <a:t>1</a:t>
            </a:r>
          </a:p>
        </p:txBody>
      </p:sp>
      <p:sp>
        <p:nvSpPr>
          <p:cNvPr id="37" name="Oval 36"/>
          <p:cNvSpPr/>
          <p:nvPr/>
        </p:nvSpPr>
        <p:spPr>
          <a:xfrm>
            <a:off x="1354015" y="3640965"/>
            <a:ext cx="322385" cy="32531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1374714" y="3604791"/>
            <a:ext cx="301686" cy="369332"/>
          </a:xfrm>
          <a:prstGeom prst="rect">
            <a:avLst/>
          </a:prstGeom>
          <a:noFill/>
        </p:spPr>
        <p:txBody>
          <a:bodyPr wrap="none" rtlCol="0">
            <a:spAutoFit/>
          </a:bodyPr>
          <a:lstStyle/>
          <a:p>
            <a:r>
              <a:rPr lang="en-US" dirty="0"/>
              <a:t>1</a:t>
            </a:r>
          </a:p>
        </p:txBody>
      </p:sp>
      <p:cxnSp>
        <p:nvCxnSpPr>
          <p:cNvPr id="39" name="Straight Arrow Connector 38"/>
          <p:cNvCxnSpPr>
            <a:stCxn id="19" idx="2"/>
            <a:endCxn id="31" idx="0"/>
          </p:cNvCxnSpPr>
          <p:nvPr/>
        </p:nvCxnSpPr>
        <p:spPr>
          <a:xfrm>
            <a:off x="7924800" y="4267200"/>
            <a:ext cx="0" cy="54377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3810000" y="2297440"/>
            <a:ext cx="1295400" cy="523220"/>
          </a:xfrm>
          <a:prstGeom prst="rect">
            <a:avLst/>
          </a:prstGeom>
          <a:noFill/>
        </p:spPr>
        <p:txBody>
          <a:bodyPr>
            <a:spAutoFit/>
          </a:bodyPr>
          <a:lstStyle/>
          <a:p>
            <a:pPr algn="ctr">
              <a:defRPr/>
            </a:pPr>
            <a:r>
              <a:rPr lang="en-US" sz="1400" dirty="0">
                <a:latin typeface="+mj-lt"/>
              </a:rPr>
              <a:t>observations around time t</a:t>
            </a:r>
          </a:p>
        </p:txBody>
      </p:sp>
    </p:spTree>
    <p:extLst>
      <p:ext uri="{BB962C8B-B14F-4D97-AF65-F5344CB8AC3E}">
        <p14:creationId xmlns:p14="http://schemas.microsoft.com/office/powerpoint/2010/main" val="30848633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8F676-8D02-F74C-B6B4-3C44464795E0}"/>
              </a:ext>
            </a:extLst>
          </p:cNvPr>
          <p:cNvSpPr>
            <a:spLocks noGrp="1"/>
          </p:cNvSpPr>
          <p:nvPr>
            <p:ph type="title"/>
          </p:nvPr>
        </p:nvSpPr>
        <p:spPr>
          <a:xfrm>
            <a:off x="7334935" y="52851"/>
            <a:ext cx="4652596" cy="2229860"/>
          </a:xfrm>
        </p:spPr>
        <p:txBody>
          <a:bodyPr>
            <a:normAutofit/>
          </a:bodyPr>
          <a:lstStyle/>
          <a:p>
            <a:r>
              <a:rPr lang="en-US" sz="3600" b="1" dirty="0"/>
              <a:t>A proposed error decomposition to </a:t>
            </a:r>
            <a:br>
              <a:rPr lang="en-US" sz="3600" b="1" dirty="0"/>
            </a:br>
            <a:r>
              <a:rPr lang="en-US" sz="3600" b="1" i="1" dirty="0"/>
              <a:t>apply to each grid point</a:t>
            </a:r>
            <a:r>
              <a:rPr lang="en-US" sz="3600" b="1" dirty="0"/>
              <a:t>.</a:t>
            </a:r>
          </a:p>
        </p:txBody>
      </p:sp>
      <p:sp>
        <p:nvSpPr>
          <p:cNvPr id="3" name="Slide Number Placeholder 2">
            <a:extLst>
              <a:ext uri="{FF2B5EF4-FFF2-40B4-BE49-F238E27FC236}">
                <a16:creationId xmlns:a16="http://schemas.microsoft.com/office/drawing/2014/main" id="{8B4DA43D-6CB2-6948-AB8D-32DEE5E7B4B0}"/>
              </a:ext>
            </a:extLst>
          </p:cNvPr>
          <p:cNvSpPr>
            <a:spLocks noGrp="1"/>
          </p:cNvSpPr>
          <p:nvPr>
            <p:ph type="sldNum" sz="quarter" idx="12"/>
          </p:nvPr>
        </p:nvSpPr>
        <p:spPr/>
        <p:txBody>
          <a:bodyPr/>
          <a:lstStyle/>
          <a:p>
            <a:fld id="{9537965C-E9BA-5544-A66C-C2EC21E8DC38}" type="slidenum">
              <a:rPr lang="en-US" smtClean="0"/>
              <a:t>30</a:t>
            </a:fld>
            <a:endParaRPr lang="en-US"/>
          </a:p>
        </p:txBody>
      </p:sp>
      <p:pic>
        <p:nvPicPr>
          <p:cNvPr id="5" name="Picture 4">
            <a:extLst>
              <a:ext uri="{FF2B5EF4-FFF2-40B4-BE49-F238E27FC236}">
                <a16:creationId xmlns:a16="http://schemas.microsoft.com/office/drawing/2014/main" id="{DDCD4E04-E594-7A40-998F-FE9A824AD5CB}"/>
              </a:ext>
            </a:extLst>
          </p:cNvPr>
          <p:cNvPicPr>
            <a:picLocks noChangeAspect="1"/>
          </p:cNvPicPr>
          <p:nvPr/>
        </p:nvPicPr>
        <p:blipFill>
          <a:blip r:embed="rId2"/>
          <a:stretch>
            <a:fillRect/>
          </a:stretch>
        </p:blipFill>
        <p:spPr>
          <a:xfrm>
            <a:off x="1" y="0"/>
            <a:ext cx="6102626" cy="4775569"/>
          </a:xfrm>
          <a:prstGeom prst="rect">
            <a:avLst/>
          </a:prstGeom>
        </p:spPr>
      </p:pic>
    </p:spTree>
    <p:extLst>
      <p:ext uri="{BB962C8B-B14F-4D97-AF65-F5344CB8AC3E}">
        <p14:creationId xmlns:p14="http://schemas.microsoft.com/office/powerpoint/2010/main" val="34360124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8F676-8D02-F74C-B6B4-3C44464795E0}"/>
              </a:ext>
            </a:extLst>
          </p:cNvPr>
          <p:cNvSpPr>
            <a:spLocks noGrp="1"/>
          </p:cNvSpPr>
          <p:nvPr>
            <p:ph type="title"/>
          </p:nvPr>
        </p:nvSpPr>
        <p:spPr>
          <a:xfrm>
            <a:off x="7334935" y="52851"/>
            <a:ext cx="4652596" cy="2229860"/>
          </a:xfrm>
        </p:spPr>
        <p:txBody>
          <a:bodyPr>
            <a:normAutofit/>
          </a:bodyPr>
          <a:lstStyle/>
          <a:p>
            <a:r>
              <a:rPr lang="en-US" sz="3600" b="1" dirty="0"/>
              <a:t>A proposed error decomposition to </a:t>
            </a:r>
            <a:br>
              <a:rPr lang="en-US" sz="3600" b="1" dirty="0"/>
            </a:br>
            <a:r>
              <a:rPr lang="en-US" sz="3600" b="1" i="1" dirty="0"/>
              <a:t>apply to each grid point</a:t>
            </a:r>
            <a:r>
              <a:rPr lang="en-US" sz="3600" b="1" dirty="0"/>
              <a:t>.</a:t>
            </a:r>
          </a:p>
        </p:txBody>
      </p:sp>
      <p:sp>
        <p:nvSpPr>
          <p:cNvPr id="3" name="Slide Number Placeholder 2">
            <a:extLst>
              <a:ext uri="{FF2B5EF4-FFF2-40B4-BE49-F238E27FC236}">
                <a16:creationId xmlns:a16="http://schemas.microsoft.com/office/drawing/2014/main" id="{8B4DA43D-6CB2-6948-AB8D-32DEE5E7B4B0}"/>
              </a:ext>
            </a:extLst>
          </p:cNvPr>
          <p:cNvSpPr>
            <a:spLocks noGrp="1"/>
          </p:cNvSpPr>
          <p:nvPr>
            <p:ph type="sldNum" sz="quarter" idx="12"/>
          </p:nvPr>
        </p:nvSpPr>
        <p:spPr/>
        <p:txBody>
          <a:bodyPr/>
          <a:lstStyle/>
          <a:p>
            <a:fld id="{9537965C-E9BA-5544-A66C-C2EC21E8DC38}" type="slidenum">
              <a:rPr lang="en-US" smtClean="0"/>
              <a:t>31</a:t>
            </a:fld>
            <a:endParaRPr lang="en-US"/>
          </a:p>
        </p:txBody>
      </p:sp>
      <p:sp>
        <p:nvSpPr>
          <p:cNvPr id="40" name="TextBox 39">
            <a:extLst>
              <a:ext uri="{FF2B5EF4-FFF2-40B4-BE49-F238E27FC236}">
                <a16:creationId xmlns:a16="http://schemas.microsoft.com/office/drawing/2014/main" id="{96609C9F-BEDB-6544-A18A-C8CDDC5368DE}"/>
              </a:ext>
            </a:extLst>
          </p:cNvPr>
          <p:cNvSpPr txBox="1"/>
          <p:nvPr/>
        </p:nvSpPr>
        <p:spPr>
          <a:xfrm>
            <a:off x="953780" y="5525353"/>
            <a:ext cx="1701363" cy="1200329"/>
          </a:xfrm>
          <a:prstGeom prst="rect">
            <a:avLst/>
          </a:prstGeom>
          <a:noFill/>
        </p:spPr>
        <p:txBody>
          <a:bodyPr wrap="none" rtlCol="0">
            <a:spAutoFit/>
          </a:bodyPr>
          <a:lstStyle/>
          <a:p>
            <a:r>
              <a:rPr lang="en-US" sz="2400" dirty="0">
                <a:solidFill>
                  <a:srgbClr val="FF0000"/>
                </a:solidFill>
              </a:rPr>
              <a:t>known from</a:t>
            </a:r>
          </a:p>
          <a:p>
            <a:r>
              <a:rPr lang="en-US" sz="2400" dirty="0">
                <a:solidFill>
                  <a:srgbClr val="FF0000"/>
                </a:solidFill>
              </a:rPr>
              <a:t>4D-Var - OI</a:t>
            </a:r>
          </a:p>
          <a:p>
            <a:r>
              <a:rPr lang="en-US" sz="2400" dirty="0">
                <a:solidFill>
                  <a:srgbClr val="FF0000"/>
                </a:solidFill>
              </a:rPr>
              <a:t>time series</a:t>
            </a:r>
          </a:p>
        </p:txBody>
      </p:sp>
      <p:cxnSp>
        <p:nvCxnSpPr>
          <p:cNvPr id="41" name="Straight Arrow Connector 40">
            <a:extLst>
              <a:ext uri="{FF2B5EF4-FFF2-40B4-BE49-F238E27FC236}">
                <a16:creationId xmlns:a16="http://schemas.microsoft.com/office/drawing/2014/main" id="{F1964B18-8D13-DA41-8B42-4232E05D1FBD}"/>
              </a:ext>
            </a:extLst>
          </p:cNvPr>
          <p:cNvCxnSpPr>
            <a:cxnSpLocks/>
          </p:cNvCxnSpPr>
          <p:nvPr/>
        </p:nvCxnSpPr>
        <p:spPr>
          <a:xfrm flipV="1">
            <a:off x="1552983" y="4775569"/>
            <a:ext cx="0" cy="64633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8" name="Picture 57">
            <a:extLst>
              <a:ext uri="{FF2B5EF4-FFF2-40B4-BE49-F238E27FC236}">
                <a16:creationId xmlns:a16="http://schemas.microsoft.com/office/drawing/2014/main" id="{B45292E6-E510-B346-BCDA-7E717F9EA98D}"/>
              </a:ext>
            </a:extLst>
          </p:cNvPr>
          <p:cNvPicPr>
            <a:picLocks noChangeAspect="1"/>
          </p:cNvPicPr>
          <p:nvPr/>
        </p:nvPicPr>
        <p:blipFill>
          <a:blip r:embed="rId2"/>
          <a:stretch>
            <a:fillRect/>
          </a:stretch>
        </p:blipFill>
        <p:spPr>
          <a:xfrm>
            <a:off x="1" y="0"/>
            <a:ext cx="6102626" cy="4775569"/>
          </a:xfrm>
          <a:prstGeom prst="rect">
            <a:avLst/>
          </a:prstGeom>
        </p:spPr>
      </p:pic>
    </p:spTree>
    <p:extLst>
      <p:ext uri="{BB962C8B-B14F-4D97-AF65-F5344CB8AC3E}">
        <p14:creationId xmlns:p14="http://schemas.microsoft.com/office/powerpoint/2010/main" val="5107239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8F676-8D02-F74C-B6B4-3C44464795E0}"/>
              </a:ext>
            </a:extLst>
          </p:cNvPr>
          <p:cNvSpPr>
            <a:spLocks noGrp="1"/>
          </p:cNvSpPr>
          <p:nvPr>
            <p:ph type="title"/>
          </p:nvPr>
        </p:nvSpPr>
        <p:spPr>
          <a:xfrm>
            <a:off x="7334935" y="52851"/>
            <a:ext cx="4652596" cy="2229860"/>
          </a:xfrm>
        </p:spPr>
        <p:txBody>
          <a:bodyPr>
            <a:normAutofit/>
          </a:bodyPr>
          <a:lstStyle/>
          <a:p>
            <a:r>
              <a:rPr lang="en-US" sz="3600" b="1" dirty="0"/>
              <a:t>A proposed error decomposition to </a:t>
            </a:r>
            <a:br>
              <a:rPr lang="en-US" sz="3600" b="1" dirty="0"/>
            </a:br>
            <a:r>
              <a:rPr lang="en-US" sz="3600" b="1" i="1" dirty="0"/>
              <a:t>apply to each grid point</a:t>
            </a:r>
            <a:r>
              <a:rPr lang="en-US" sz="3600" b="1" dirty="0"/>
              <a:t>.</a:t>
            </a:r>
          </a:p>
        </p:txBody>
      </p:sp>
      <p:sp>
        <p:nvSpPr>
          <p:cNvPr id="18" name="TextBox 17">
            <a:extLst>
              <a:ext uri="{FF2B5EF4-FFF2-40B4-BE49-F238E27FC236}">
                <a16:creationId xmlns:a16="http://schemas.microsoft.com/office/drawing/2014/main" id="{ACF9EF54-329E-1A49-B937-AABBBCEE72A8}"/>
              </a:ext>
            </a:extLst>
          </p:cNvPr>
          <p:cNvSpPr txBox="1"/>
          <p:nvPr/>
        </p:nvSpPr>
        <p:spPr>
          <a:xfrm>
            <a:off x="421445" y="5819973"/>
            <a:ext cx="4363119" cy="830997"/>
          </a:xfrm>
          <a:prstGeom prst="rect">
            <a:avLst/>
          </a:prstGeom>
          <a:noFill/>
        </p:spPr>
        <p:txBody>
          <a:bodyPr wrap="none" rtlCol="0">
            <a:spAutoFit/>
          </a:bodyPr>
          <a:lstStyle/>
          <a:p>
            <a:pPr algn="ctr"/>
            <a:r>
              <a:rPr lang="en-US" sz="2400" dirty="0">
                <a:solidFill>
                  <a:srgbClr val="FF0000"/>
                </a:solidFill>
              </a:rPr>
              <a:t>determined after application</a:t>
            </a:r>
          </a:p>
          <a:p>
            <a:pPr algn="ctr"/>
            <a:r>
              <a:rPr lang="en-US" sz="2400" dirty="0">
                <a:solidFill>
                  <a:srgbClr val="FF0000"/>
                </a:solidFill>
              </a:rPr>
              <a:t>of Kernel smoother to time series</a:t>
            </a:r>
          </a:p>
        </p:txBody>
      </p:sp>
      <p:sp>
        <p:nvSpPr>
          <p:cNvPr id="3" name="Slide Number Placeholder 2">
            <a:extLst>
              <a:ext uri="{FF2B5EF4-FFF2-40B4-BE49-F238E27FC236}">
                <a16:creationId xmlns:a16="http://schemas.microsoft.com/office/drawing/2014/main" id="{8B4DA43D-6CB2-6948-AB8D-32DEE5E7B4B0}"/>
              </a:ext>
            </a:extLst>
          </p:cNvPr>
          <p:cNvSpPr>
            <a:spLocks noGrp="1"/>
          </p:cNvSpPr>
          <p:nvPr>
            <p:ph type="sldNum" sz="quarter" idx="12"/>
          </p:nvPr>
        </p:nvSpPr>
        <p:spPr/>
        <p:txBody>
          <a:bodyPr/>
          <a:lstStyle/>
          <a:p>
            <a:fld id="{9537965C-E9BA-5544-A66C-C2EC21E8DC38}" type="slidenum">
              <a:rPr lang="en-US" smtClean="0"/>
              <a:t>32</a:t>
            </a:fld>
            <a:endParaRPr lang="en-US"/>
          </a:p>
        </p:txBody>
      </p:sp>
      <p:cxnSp>
        <p:nvCxnSpPr>
          <p:cNvPr id="37" name="Straight Arrow Connector 36">
            <a:extLst>
              <a:ext uri="{FF2B5EF4-FFF2-40B4-BE49-F238E27FC236}">
                <a16:creationId xmlns:a16="http://schemas.microsoft.com/office/drawing/2014/main" id="{F2C2AEE5-2B9F-164A-B697-A6A6E96B18E4}"/>
              </a:ext>
            </a:extLst>
          </p:cNvPr>
          <p:cNvCxnSpPr>
            <a:cxnSpLocks/>
          </p:cNvCxnSpPr>
          <p:nvPr/>
        </p:nvCxnSpPr>
        <p:spPr>
          <a:xfrm flipV="1">
            <a:off x="2477109" y="4775569"/>
            <a:ext cx="1" cy="90289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2B1D816F-DBCB-404F-9EA5-6C7868111AC9}"/>
              </a:ext>
            </a:extLst>
          </p:cNvPr>
          <p:cNvPicPr>
            <a:picLocks noChangeAspect="1"/>
          </p:cNvPicPr>
          <p:nvPr/>
        </p:nvPicPr>
        <p:blipFill>
          <a:blip r:embed="rId2"/>
          <a:stretch>
            <a:fillRect/>
          </a:stretch>
        </p:blipFill>
        <p:spPr>
          <a:xfrm>
            <a:off x="1" y="0"/>
            <a:ext cx="6102626" cy="4775569"/>
          </a:xfrm>
          <a:prstGeom prst="rect">
            <a:avLst/>
          </a:prstGeom>
        </p:spPr>
      </p:pic>
    </p:spTree>
    <p:extLst>
      <p:ext uri="{BB962C8B-B14F-4D97-AF65-F5344CB8AC3E}">
        <p14:creationId xmlns:p14="http://schemas.microsoft.com/office/powerpoint/2010/main" val="30141614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8F676-8D02-F74C-B6B4-3C44464795E0}"/>
              </a:ext>
            </a:extLst>
          </p:cNvPr>
          <p:cNvSpPr>
            <a:spLocks noGrp="1"/>
          </p:cNvSpPr>
          <p:nvPr>
            <p:ph type="title"/>
          </p:nvPr>
        </p:nvSpPr>
        <p:spPr>
          <a:xfrm>
            <a:off x="7334935" y="52851"/>
            <a:ext cx="4652596" cy="2229860"/>
          </a:xfrm>
        </p:spPr>
        <p:txBody>
          <a:bodyPr>
            <a:normAutofit/>
          </a:bodyPr>
          <a:lstStyle/>
          <a:p>
            <a:r>
              <a:rPr lang="en-US" sz="3600" b="1" dirty="0"/>
              <a:t>A proposed error decomposition to </a:t>
            </a:r>
            <a:br>
              <a:rPr lang="en-US" sz="3600" b="1" dirty="0"/>
            </a:br>
            <a:r>
              <a:rPr lang="en-US" sz="3600" b="1" i="1" dirty="0"/>
              <a:t>apply to each grid point</a:t>
            </a:r>
            <a:r>
              <a:rPr lang="en-US" sz="3600" b="1" dirty="0"/>
              <a:t>.</a:t>
            </a:r>
          </a:p>
        </p:txBody>
      </p:sp>
      <p:cxnSp>
        <p:nvCxnSpPr>
          <p:cNvPr id="37" name="Straight Arrow Connector 36">
            <a:extLst>
              <a:ext uri="{FF2B5EF4-FFF2-40B4-BE49-F238E27FC236}">
                <a16:creationId xmlns:a16="http://schemas.microsoft.com/office/drawing/2014/main" id="{F2C2AEE5-2B9F-164A-B697-A6A6E96B18E4}"/>
              </a:ext>
            </a:extLst>
          </p:cNvPr>
          <p:cNvCxnSpPr>
            <a:cxnSpLocks/>
          </p:cNvCxnSpPr>
          <p:nvPr/>
        </p:nvCxnSpPr>
        <p:spPr>
          <a:xfrm flipV="1">
            <a:off x="3436413" y="4843125"/>
            <a:ext cx="18935" cy="86036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89C843A-74BD-C14A-9C0E-28F755B0FC51}"/>
              </a:ext>
            </a:extLst>
          </p:cNvPr>
          <p:cNvSpPr txBox="1"/>
          <p:nvPr/>
        </p:nvSpPr>
        <p:spPr>
          <a:xfrm>
            <a:off x="1898285" y="5703488"/>
            <a:ext cx="3338158" cy="1200329"/>
          </a:xfrm>
          <a:prstGeom prst="rect">
            <a:avLst/>
          </a:prstGeom>
          <a:noFill/>
        </p:spPr>
        <p:txBody>
          <a:bodyPr wrap="none" rtlCol="0">
            <a:spAutoFit/>
          </a:bodyPr>
          <a:lstStyle/>
          <a:p>
            <a:pPr algn="ctr"/>
            <a:r>
              <a:rPr lang="en-US" sz="2400" dirty="0">
                <a:solidFill>
                  <a:srgbClr val="FF0000"/>
                </a:solidFill>
              </a:rPr>
              <a:t>Residual, computed from</a:t>
            </a:r>
          </a:p>
          <a:p>
            <a:pPr algn="ctr"/>
            <a:r>
              <a:rPr lang="en-US" sz="2400" dirty="0">
                <a:solidFill>
                  <a:srgbClr val="FF0000"/>
                </a:solidFill>
              </a:rPr>
              <a:t>subtraction of smoothed </a:t>
            </a:r>
          </a:p>
          <a:p>
            <a:pPr algn="ctr"/>
            <a:r>
              <a:rPr lang="en-US" sz="2400" dirty="0">
                <a:solidFill>
                  <a:srgbClr val="FF0000"/>
                </a:solidFill>
              </a:rPr>
              <a:t>time series</a:t>
            </a:r>
          </a:p>
        </p:txBody>
      </p:sp>
      <p:pic>
        <p:nvPicPr>
          <p:cNvPr id="16" name="Picture 15">
            <a:extLst>
              <a:ext uri="{FF2B5EF4-FFF2-40B4-BE49-F238E27FC236}">
                <a16:creationId xmlns:a16="http://schemas.microsoft.com/office/drawing/2014/main" id="{9E587AED-8BAB-7441-B303-F3CE4DA4D383}"/>
              </a:ext>
            </a:extLst>
          </p:cNvPr>
          <p:cNvPicPr>
            <a:picLocks noChangeAspect="1"/>
          </p:cNvPicPr>
          <p:nvPr/>
        </p:nvPicPr>
        <p:blipFill>
          <a:blip r:embed="rId2"/>
          <a:stretch>
            <a:fillRect/>
          </a:stretch>
        </p:blipFill>
        <p:spPr>
          <a:xfrm>
            <a:off x="1" y="0"/>
            <a:ext cx="6102626" cy="4775569"/>
          </a:xfrm>
          <a:prstGeom prst="rect">
            <a:avLst/>
          </a:prstGeom>
        </p:spPr>
      </p:pic>
    </p:spTree>
    <p:extLst>
      <p:ext uri="{BB962C8B-B14F-4D97-AF65-F5344CB8AC3E}">
        <p14:creationId xmlns:p14="http://schemas.microsoft.com/office/powerpoint/2010/main" val="34036892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8F676-8D02-F74C-B6B4-3C44464795E0}"/>
              </a:ext>
            </a:extLst>
          </p:cNvPr>
          <p:cNvSpPr>
            <a:spLocks noGrp="1"/>
          </p:cNvSpPr>
          <p:nvPr>
            <p:ph type="title"/>
          </p:nvPr>
        </p:nvSpPr>
        <p:spPr>
          <a:xfrm>
            <a:off x="7334935" y="52851"/>
            <a:ext cx="4652596" cy="2229860"/>
          </a:xfrm>
        </p:spPr>
        <p:txBody>
          <a:bodyPr>
            <a:normAutofit/>
          </a:bodyPr>
          <a:lstStyle/>
          <a:p>
            <a:r>
              <a:rPr lang="en-US" sz="3600" b="1" dirty="0"/>
              <a:t>A proposed error decomposition to </a:t>
            </a:r>
            <a:br>
              <a:rPr lang="en-US" sz="3600" b="1" dirty="0"/>
            </a:br>
            <a:r>
              <a:rPr lang="en-US" sz="3600" b="1" i="1" dirty="0"/>
              <a:t>apply to each grid point</a:t>
            </a:r>
            <a:r>
              <a:rPr lang="en-US" sz="3600" b="1" dirty="0"/>
              <a:t>.</a:t>
            </a:r>
          </a:p>
        </p:txBody>
      </p:sp>
      <p:cxnSp>
        <p:nvCxnSpPr>
          <p:cNvPr id="37" name="Straight Arrow Connector 36">
            <a:extLst>
              <a:ext uri="{FF2B5EF4-FFF2-40B4-BE49-F238E27FC236}">
                <a16:creationId xmlns:a16="http://schemas.microsoft.com/office/drawing/2014/main" id="{F2C2AEE5-2B9F-164A-B697-A6A6E96B18E4}"/>
              </a:ext>
            </a:extLst>
          </p:cNvPr>
          <p:cNvCxnSpPr>
            <a:cxnSpLocks/>
          </p:cNvCxnSpPr>
          <p:nvPr/>
        </p:nvCxnSpPr>
        <p:spPr>
          <a:xfrm flipV="1">
            <a:off x="4588113" y="4775569"/>
            <a:ext cx="0" cy="65949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89011CB-CCBE-304F-8069-11D8640B5B70}"/>
              </a:ext>
            </a:extLst>
          </p:cNvPr>
          <p:cNvSpPr txBox="1"/>
          <p:nvPr/>
        </p:nvSpPr>
        <p:spPr>
          <a:xfrm>
            <a:off x="2018566" y="5532497"/>
            <a:ext cx="5312223" cy="954107"/>
          </a:xfrm>
          <a:prstGeom prst="rect">
            <a:avLst/>
          </a:prstGeom>
          <a:noFill/>
        </p:spPr>
        <p:txBody>
          <a:bodyPr wrap="none" rtlCol="0">
            <a:spAutoFit/>
          </a:bodyPr>
          <a:lstStyle/>
          <a:p>
            <a:pPr algn="ctr"/>
            <a:r>
              <a:rPr lang="en-US" sz="2800" dirty="0">
                <a:solidFill>
                  <a:srgbClr val="FF0000"/>
                </a:solidFill>
              </a:rPr>
              <a:t>Computed after time-varying mean</a:t>
            </a:r>
          </a:p>
          <a:p>
            <a:pPr algn="ctr"/>
            <a:r>
              <a:rPr lang="en-US" sz="2800" dirty="0">
                <a:solidFill>
                  <a:srgbClr val="FF0000"/>
                </a:solidFill>
              </a:rPr>
              <a:t>and residual are available</a:t>
            </a:r>
          </a:p>
        </p:txBody>
      </p:sp>
      <p:pic>
        <p:nvPicPr>
          <p:cNvPr id="19" name="Picture 18">
            <a:extLst>
              <a:ext uri="{FF2B5EF4-FFF2-40B4-BE49-F238E27FC236}">
                <a16:creationId xmlns:a16="http://schemas.microsoft.com/office/drawing/2014/main" id="{B28E262D-CF36-7041-97F0-0622BF6CA33D}"/>
              </a:ext>
            </a:extLst>
          </p:cNvPr>
          <p:cNvPicPr>
            <a:picLocks noChangeAspect="1"/>
          </p:cNvPicPr>
          <p:nvPr/>
        </p:nvPicPr>
        <p:blipFill>
          <a:blip r:embed="rId2"/>
          <a:stretch>
            <a:fillRect/>
          </a:stretch>
        </p:blipFill>
        <p:spPr>
          <a:xfrm>
            <a:off x="1" y="0"/>
            <a:ext cx="6102626" cy="4775569"/>
          </a:xfrm>
          <a:prstGeom prst="rect">
            <a:avLst/>
          </a:prstGeom>
        </p:spPr>
      </p:pic>
    </p:spTree>
    <p:extLst>
      <p:ext uri="{BB962C8B-B14F-4D97-AF65-F5344CB8AC3E}">
        <p14:creationId xmlns:p14="http://schemas.microsoft.com/office/powerpoint/2010/main" val="37880434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8F676-8D02-F74C-B6B4-3C44464795E0}"/>
              </a:ext>
            </a:extLst>
          </p:cNvPr>
          <p:cNvSpPr>
            <a:spLocks noGrp="1"/>
          </p:cNvSpPr>
          <p:nvPr>
            <p:ph type="title"/>
          </p:nvPr>
        </p:nvSpPr>
        <p:spPr>
          <a:xfrm>
            <a:off x="7334935" y="52851"/>
            <a:ext cx="4652596" cy="2229860"/>
          </a:xfrm>
        </p:spPr>
        <p:txBody>
          <a:bodyPr>
            <a:normAutofit/>
          </a:bodyPr>
          <a:lstStyle/>
          <a:p>
            <a:r>
              <a:rPr lang="en-US" sz="3600" b="1" dirty="0"/>
              <a:t>A proposed error decomposition to </a:t>
            </a:r>
            <a:br>
              <a:rPr lang="en-US" sz="3600" b="1" dirty="0"/>
            </a:br>
            <a:r>
              <a:rPr lang="en-US" sz="3600" b="1" i="1" dirty="0"/>
              <a:t>apply to each grid point</a:t>
            </a:r>
            <a:r>
              <a:rPr lang="en-US" sz="3600" b="1" dirty="0"/>
              <a:t>.</a:t>
            </a:r>
          </a:p>
        </p:txBody>
      </p:sp>
      <p:cxnSp>
        <p:nvCxnSpPr>
          <p:cNvPr id="37" name="Straight Arrow Connector 36">
            <a:extLst>
              <a:ext uri="{FF2B5EF4-FFF2-40B4-BE49-F238E27FC236}">
                <a16:creationId xmlns:a16="http://schemas.microsoft.com/office/drawing/2014/main" id="{F2C2AEE5-2B9F-164A-B697-A6A6E96B18E4}"/>
              </a:ext>
            </a:extLst>
          </p:cNvPr>
          <p:cNvCxnSpPr>
            <a:cxnSpLocks/>
          </p:cNvCxnSpPr>
          <p:nvPr/>
        </p:nvCxnSpPr>
        <p:spPr>
          <a:xfrm flipV="1">
            <a:off x="2478251" y="4775569"/>
            <a:ext cx="0" cy="65949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89011CB-CCBE-304F-8069-11D8640B5B70}"/>
              </a:ext>
            </a:extLst>
          </p:cNvPr>
          <p:cNvSpPr txBox="1"/>
          <p:nvPr/>
        </p:nvSpPr>
        <p:spPr>
          <a:xfrm>
            <a:off x="231486" y="5573392"/>
            <a:ext cx="7506094" cy="1200329"/>
          </a:xfrm>
          <a:prstGeom prst="rect">
            <a:avLst/>
          </a:prstGeom>
          <a:noFill/>
        </p:spPr>
        <p:txBody>
          <a:bodyPr wrap="none" rtlCol="0">
            <a:spAutoFit/>
          </a:bodyPr>
          <a:lstStyle/>
          <a:p>
            <a:pPr algn="ctr"/>
            <a:r>
              <a:rPr lang="en-US" sz="2400" dirty="0">
                <a:solidFill>
                  <a:srgbClr val="FF0000"/>
                </a:solidFill>
              </a:rPr>
              <a:t>These terms involve systematic error of the forecast model</a:t>
            </a:r>
          </a:p>
          <a:p>
            <a:pPr algn="ctr"/>
            <a:r>
              <a:rPr lang="en-US" sz="2400" dirty="0">
                <a:solidFill>
                  <a:srgbClr val="FF0000"/>
                </a:solidFill>
              </a:rPr>
              <a:t>and data assimilation system.    They are addressed</a:t>
            </a:r>
          </a:p>
          <a:p>
            <a:pPr algn="ctr"/>
            <a:r>
              <a:rPr lang="en-US" sz="2400" dirty="0">
                <a:solidFill>
                  <a:srgbClr val="FF0000"/>
                </a:solidFill>
              </a:rPr>
              <a:t>by fixing the prediction system to eliminated biases.</a:t>
            </a:r>
          </a:p>
        </p:txBody>
      </p:sp>
      <p:cxnSp>
        <p:nvCxnSpPr>
          <p:cNvPr id="6" name="Straight Arrow Connector 5">
            <a:extLst>
              <a:ext uri="{FF2B5EF4-FFF2-40B4-BE49-F238E27FC236}">
                <a16:creationId xmlns:a16="http://schemas.microsoft.com/office/drawing/2014/main" id="{18F58AA0-DC9E-9744-B023-B9E127879C82}"/>
              </a:ext>
            </a:extLst>
          </p:cNvPr>
          <p:cNvCxnSpPr>
            <a:cxnSpLocks/>
          </p:cNvCxnSpPr>
          <p:nvPr/>
        </p:nvCxnSpPr>
        <p:spPr>
          <a:xfrm flipV="1">
            <a:off x="4409637" y="4775569"/>
            <a:ext cx="0" cy="65949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404E8B75-5B45-A14C-9C6F-273E7F0CFF6B}"/>
              </a:ext>
            </a:extLst>
          </p:cNvPr>
          <p:cNvSpPr/>
          <p:nvPr/>
        </p:nvSpPr>
        <p:spPr>
          <a:xfrm>
            <a:off x="2282711" y="4407540"/>
            <a:ext cx="670998" cy="3289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1962787-90B3-AE4C-A970-522FFF05BD52}"/>
              </a:ext>
            </a:extLst>
          </p:cNvPr>
          <p:cNvSpPr/>
          <p:nvPr/>
        </p:nvSpPr>
        <p:spPr>
          <a:xfrm>
            <a:off x="4703568" y="4407540"/>
            <a:ext cx="973606" cy="3289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CA228FA-E4BE-B742-99DC-D8E5D4ED5E5A}"/>
              </a:ext>
            </a:extLst>
          </p:cNvPr>
          <p:cNvPicPr>
            <a:picLocks noChangeAspect="1"/>
          </p:cNvPicPr>
          <p:nvPr/>
        </p:nvPicPr>
        <p:blipFill>
          <a:blip r:embed="rId2"/>
          <a:stretch>
            <a:fillRect/>
          </a:stretch>
        </p:blipFill>
        <p:spPr>
          <a:xfrm>
            <a:off x="1" y="0"/>
            <a:ext cx="6102626" cy="4775569"/>
          </a:xfrm>
          <a:prstGeom prst="rect">
            <a:avLst/>
          </a:prstGeom>
        </p:spPr>
      </p:pic>
    </p:spTree>
    <p:extLst>
      <p:ext uri="{BB962C8B-B14F-4D97-AF65-F5344CB8AC3E}">
        <p14:creationId xmlns:p14="http://schemas.microsoft.com/office/powerpoint/2010/main" val="14344786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8F676-8D02-F74C-B6B4-3C44464795E0}"/>
              </a:ext>
            </a:extLst>
          </p:cNvPr>
          <p:cNvSpPr>
            <a:spLocks noGrp="1"/>
          </p:cNvSpPr>
          <p:nvPr>
            <p:ph type="title"/>
          </p:nvPr>
        </p:nvSpPr>
        <p:spPr>
          <a:xfrm>
            <a:off x="7334935" y="52851"/>
            <a:ext cx="4652596" cy="2229860"/>
          </a:xfrm>
        </p:spPr>
        <p:txBody>
          <a:bodyPr>
            <a:normAutofit/>
          </a:bodyPr>
          <a:lstStyle/>
          <a:p>
            <a:r>
              <a:rPr lang="en-US" sz="3600" b="1" dirty="0"/>
              <a:t>A proposed error decomposition to </a:t>
            </a:r>
            <a:br>
              <a:rPr lang="en-US" sz="3600" b="1" dirty="0"/>
            </a:br>
            <a:r>
              <a:rPr lang="en-US" sz="3600" b="1" i="1" dirty="0"/>
              <a:t>apply to each grid point</a:t>
            </a:r>
            <a:r>
              <a:rPr lang="en-US" sz="3600" b="1" dirty="0"/>
              <a:t>.</a:t>
            </a:r>
          </a:p>
        </p:txBody>
      </p:sp>
      <p:cxnSp>
        <p:nvCxnSpPr>
          <p:cNvPr id="37" name="Straight Arrow Connector 36">
            <a:extLst>
              <a:ext uri="{FF2B5EF4-FFF2-40B4-BE49-F238E27FC236}">
                <a16:creationId xmlns:a16="http://schemas.microsoft.com/office/drawing/2014/main" id="{F2C2AEE5-2B9F-164A-B697-A6A6E96B18E4}"/>
              </a:ext>
            </a:extLst>
          </p:cNvPr>
          <p:cNvCxnSpPr>
            <a:cxnSpLocks/>
          </p:cNvCxnSpPr>
          <p:nvPr/>
        </p:nvCxnSpPr>
        <p:spPr>
          <a:xfrm flipV="1">
            <a:off x="3404426" y="4800594"/>
            <a:ext cx="0" cy="43582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89011CB-CCBE-304F-8069-11D8640B5B70}"/>
              </a:ext>
            </a:extLst>
          </p:cNvPr>
          <p:cNvSpPr txBox="1"/>
          <p:nvPr/>
        </p:nvSpPr>
        <p:spPr>
          <a:xfrm>
            <a:off x="202474" y="5269882"/>
            <a:ext cx="7132461" cy="1631216"/>
          </a:xfrm>
          <a:prstGeom prst="rect">
            <a:avLst/>
          </a:prstGeom>
          <a:noFill/>
        </p:spPr>
        <p:txBody>
          <a:bodyPr wrap="square" rtlCol="0">
            <a:spAutoFit/>
          </a:bodyPr>
          <a:lstStyle/>
          <a:p>
            <a:pPr algn="ctr"/>
            <a:r>
              <a:rPr lang="en-US" sz="2000" dirty="0">
                <a:solidFill>
                  <a:srgbClr val="FF0000"/>
                </a:solidFill>
              </a:rPr>
              <a:t>Assertion is that these reflect the random errors in the estimate of the initial state. Assuming statistical independence of the OI analysis error from the ensemble perturbations, then the size of ensemble perturbations plus </a:t>
            </a:r>
            <a:r>
              <a:rPr lang="en-US" sz="2000" b="1" dirty="0">
                <a:solidFill>
                  <a:srgbClr val="FF0000"/>
                </a:solidFill>
              </a:rPr>
              <a:t>OI analysis error variance </a:t>
            </a:r>
            <a:r>
              <a:rPr lang="en-US" sz="2000" dirty="0">
                <a:solidFill>
                  <a:srgbClr val="FF0000"/>
                </a:solidFill>
              </a:rPr>
              <a:t>should be consistent with these.</a:t>
            </a:r>
          </a:p>
        </p:txBody>
      </p:sp>
      <p:sp>
        <p:nvSpPr>
          <p:cNvPr id="3" name="Rectangle 2">
            <a:extLst>
              <a:ext uri="{FF2B5EF4-FFF2-40B4-BE49-F238E27FC236}">
                <a16:creationId xmlns:a16="http://schemas.microsoft.com/office/drawing/2014/main" id="{404E8B75-5B45-A14C-9C6F-273E7F0CFF6B}"/>
              </a:ext>
            </a:extLst>
          </p:cNvPr>
          <p:cNvSpPr/>
          <p:nvPr/>
        </p:nvSpPr>
        <p:spPr>
          <a:xfrm>
            <a:off x="3091856" y="4407540"/>
            <a:ext cx="1506457" cy="3289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0FD9BC7-87E8-9B40-956D-FEBB8730ED49}"/>
              </a:ext>
            </a:extLst>
          </p:cNvPr>
          <p:cNvPicPr>
            <a:picLocks noChangeAspect="1"/>
          </p:cNvPicPr>
          <p:nvPr/>
        </p:nvPicPr>
        <p:blipFill>
          <a:blip r:embed="rId2"/>
          <a:stretch>
            <a:fillRect/>
          </a:stretch>
        </p:blipFill>
        <p:spPr>
          <a:xfrm>
            <a:off x="1" y="0"/>
            <a:ext cx="6102626" cy="4775569"/>
          </a:xfrm>
          <a:prstGeom prst="rect">
            <a:avLst/>
          </a:prstGeom>
        </p:spPr>
      </p:pic>
    </p:spTree>
    <p:extLst>
      <p:ext uri="{BB962C8B-B14F-4D97-AF65-F5344CB8AC3E}">
        <p14:creationId xmlns:p14="http://schemas.microsoft.com/office/powerpoint/2010/main" val="3602932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A61B27-3D5A-024C-A0FD-FB50C95BDEDE}"/>
              </a:ext>
            </a:extLst>
          </p:cNvPr>
          <p:cNvPicPr>
            <a:picLocks noChangeAspect="1"/>
          </p:cNvPicPr>
          <p:nvPr/>
        </p:nvPicPr>
        <p:blipFill>
          <a:blip r:embed="rId2"/>
          <a:stretch>
            <a:fillRect/>
          </a:stretch>
        </p:blipFill>
        <p:spPr>
          <a:xfrm>
            <a:off x="0" y="1954766"/>
            <a:ext cx="8763957" cy="3895092"/>
          </a:xfrm>
          <a:prstGeom prst="rect">
            <a:avLst/>
          </a:prstGeom>
        </p:spPr>
      </p:pic>
      <p:sp>
        <p:nvSpPr>
          <p:cNvPr id="2" name="Title 1">
            <a:extLst>
              <a:ext uri="{FF2B5EF4-FFF2-40B4-BE49-F238E27FC236}">
                <a16:creationId xmlns:a16="http://schemas.microsoft.com/office/drawing/2014/main" id="{4BC59A06-C579-F34A-8F14-5667D768EDF6}"/>
              </a:ext>
            </a:extLst>
          </p:cNvPr>
          <p:cNvSpPr>
            <a:spLocks noGrp="1"/>
          </p:cNvSpPr>
          <p:nvPr>
            <p:ph type="title"/>
          </p:nvPr>
        </p:nvSpPr>
        <p:spPr>
          <a:xfrm>
            <a:off x="673551" y="509666"/>
            <a:ext cx="10515600" cy="862784"/>
          </a:xfrm>
        </p:spPr>
        <p:txBody>
          <a:bodyPr>
            <a:normAutofit fontScale="90000"/>
          </a:bodyPr>
          <a:lstStyle/>
          <a:p>
            <a:r>
              <a:rPr lang="en-US" b="1" dirty="0"/>
              <a:t>Separating systematic from </a:t>
            </a:r>
            <a:br>
              <a:rPr lang="en-US" b="1" dirty="0"/>
            </a:br>
            <a:r>
              <a:rPr lang="en-US" b="1" dirty="0"/>
              <a:t>residual errors: an example.</a:t>
            </a:r>
          </a:p>
        </p:txBody>
      </p:sp>
      <p:sp>
        <p:nvSpPr>
          <p:cNvPr id="6" name="TextBox 5">
            <a:extLst>
              <a:ext uri="{FF2B5EF4-FFF2-40B4-BE49-F238E27FC236}">
                <a16:creationId xmlns:a16="http://schemas.microsoft.com/office/drawing/2014/main" id="{921469BA-ACA9-C941-974D-046B3F9B7C7F}"/>
              </a:ext>
            </a:extLst>
          </p:cNvPr>
          <p:cNvSpPr txBox="1"/>
          <p:nvPr/>
        </p:nvSpPr>
        <p:spPr>
          <a:xfrm>
            <a:off x="8974505" y="2701027"/>
            <a:ext cx="2739404" cy="2585323"/>
          </a:xfrm>
          <a:prstGeom prst="rect">
            <a:avLst/>
          </a:prstGeom>
          <a:noFill/>
        </p:spPr>
        <p:txBody>
          <a:bodyPr wrap="none" rtlCol="0">
            <a:spAutoFit/>
          </a:bodyPr>
          <a:lstStyle/>
          <a:p>
            <a:r>
              <a:rPr lang="en-US" dirty="0"/>
              <a:t>Here are the time series of</a:t>
            </a:r>
          </a:p>
          <a:p>
            <a:r>
              <a:rPr lang="en-US" dirty="0"/>
              <a:t>the ECMWF 2-meter temps</a:t>
            </a:r>
          </a:p>
          <a:p>
            <a:r>
              <a:rPr lang="en-US" dirty="0"/>
              <a:t>(red) and OI (blue).</a:t>
            </a:r>
          </a:p>
          <a:p>
            <a:endParaRPr lang="en-US" dirty="0"/>
          </a:p>
          <a:p>
            <a:r>
              <a:rPr lang="en-US" dirty="0"/>
              <a:t>Next, subtract the OI</a:t>
            </a:r>
          </a:p>
          <a:p>
            <a:r>
              <a:rPr lang="en-US" dirty="0"/>
              <a:t>analysis now so that </a:t>
            </a:r>
          </a:p>
          <a:p>
            <a:r>
              <a:rPr lang="en-US" dirty="0"/>
              <a:t>ECMWF data are </a:t>
            </a:r>
          </a:p>
          <a:p>
            <a:r>
              <a:rPr lang="en-US" dirty="0"/>
              <a:t>plotted as anomalies</a:t>
            </a:r>
          </a:p>
          <a:p>
            <a:r>
              <a:rPr lang="en-US" dirty="0"/>
              <a:t>(next slide).</a:t>
            </a:r>
          </a:p>
        </p:txBody>
      </p:sp>
      <p:pic>
        <p:nvPicPr>
          <p:cNvPr id="9" name="Picture 2" descr="File:Blank US Map (states only).svg - Wikimedia Commons">
            <a:extLst>
              <a:ext uri="{FF2B5EF4-FFF2-40B4-BE49-F238E27FC236}">
                <a16:creationId xmlns:a16="http://schemas.microsoft.com/office/drawing/2014/main" id="{1D6D198F-E605-3946-87D4-2FF8B0EF47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43830" y="840194"/>
            <a:ext cx="2325339" cy="1436914"/>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a:extLst>
              <a:ext uri="{FF2B5EF4-FFF2-40B4-BE49-F238E27FC236}">
                <a16:creationId xmlns:a16="http://schemas.microsoft.com/office/drawing/2014/main" id="{A0E685E7-D014-9046-9F12-057FF98BD52D}"/>
              </a:ext>
            </a:extLst>
          </p:cNvPr>
          <p:cNvSpPr/>
          <p:nvPr/>
        </p:nvSpPr>
        <p:spPr>
          <a:xfrm flipH="1" flipV="1">
            <a:off x="10635460" y="1427845"/>
            <a:ext cx="61045"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3E0E5D75-01C2-8C41-BEAC-63FD60C8A43F}"/>
              </a:ext>
            </a:extLst>
          </p:cNvPr>
          <p:cNvSpPr>
            <a:spLocks noGrp="1"/>
          </p:cNvSpPr>
          <p:nvPr>
            <p:ph type="sldNum" sz="quarter" idx="12"/>
          </p:nvPr>
        </p:nvSpPr>
        <p:spPr/>
        <p:txBody>
          <a:bodyPr/>
          <a:lstStyle/>
          <a:p>
            <a:fld id="{9537965C-E9BA-5544-A66C-C2EC21E8DC38}" type="slidenum">
              <a:rPr lang="en-US" smtClean="0"/>
              <a:t>37</a:t>
            </a:fld>
            <a:endParaRPr lang="en-US"/>
          </a:p>
        </p:txBody>
      </p:sp>
    </p:spTree>
    <p:extLst>
      <p:ext uri="{BB962C8B-B14F-4D97-AF65-F5344CB8AC3E}">
        <p14:creationId xmlns:p14="http://schemas.microsoft.com/office/powerpoint/2010/main" val="6692320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A9714-2247-9740-8789-45DDEFEDC53E}"/>
              </a:ext>
            </a:extLst>
          </p:cNvPr>
          <p:cNvSpPr>
            <a:spLocks noGrp="1"/>
          </p:cNvSpPr>
          <p:nvPr>
            <p:ph type="title"/>
          </p:nvPr>
        </p:nvSpPr>
        <p:spPr>
          <a:xfrm>
            <a:off x="838199" y="365125"/>
            <a:ext cx="10805599" cy="1325563"/>
          </a:xfrm>
        </p:spPr>
        <p:txBody>
          <a:bodyPr/>
          <a:lstStyle/>
          <a:p>
            <a:r>
              <a:rPr lang="en-US" b="1" dirty="0"/>
              <a:t>Anomalies of ECMWF analyses from OI</a:t>
            </a:r>
          </a:p>
        </p:txBody>
      </p:sp>
      <p:sp>
        <p:nvSpPr>
          <p:cNvPr id="8" name="TextBox 7">
            <a:extLst>
              <a:ext uri="{FF2B5EF4-FFF2-40B4-BE49-F238E27FC236}">
                <a16:creationId xmlns:a16="http://schemas.microsoft.com/office/drawing/2014/main" id="{7555B917-EE1C-7D43-9249-63BC1A41DD80}"/>
              </a:ext>
            </a:extLst>
          </p:cNvPr>
          <p:cNvSpPr txBox="1"/>
          <p:nvPr/>
        </p:nvSpPr>
        <p:spPr>
          <a:xfrm>
            <a:off x="8749294" y="3357123"/>
            <a:ext cx="3331027" cy="923330"/>
          </a:xfrm>
          <a:prstGeom prst="rect">
            <a:avLst/>
          </a:prstGeom>
          <a:noFill/>
        </p:spPr>
        <p:txBody>
          <a:bodyPr wrap="square" rtlCol="0">
            <a:spAutoFit/>
          </a:bodyPr>
          <a:lstStyle/>
          <a:p>
            <a:r>
              <a:rPr lang="en-US" dirty="0"/>
              <a:t>Red line represents </a:t>
            </a:r>
          </a:p>
          <a:p>
            <a:r>
              <a:rPr lang="en-US" dirty="0"/>
              <a:t>time-dependent mean.</a:t>
            </a:r>
          </a:p>
          <a:p>
            <a:endParaRPr lang="en-US" dirty="0"/>
          </a:p>
        </p:txBody>
      </p:sp>
      <p:sp>
        <p:nvSpPr>
          <p:cNvPr id="5" name="Slide Number Placeholder 4">
            <a:extLst>
              <a:ext uri="{FF2B5EF4-FFF2-40B4-BE49-F238E27FC236}">
                <a16:creationId xmlns:a16="http://schemas.microsoft.com/office/drawing/2014/main" id="{A4BBDECB-71D3-9342-98F6-18FF4817F0AC}"/>
              </a:ext>
            </a:extLst>
          </p:cNvPr>
          <p:cNvSpPr>
            <a:spLocks noGrp="1"/>
          </p:cNvSpPr>
          <p:nvPr>
            <p:ph type="sldNum" sz="quarter" idx="12"/>
          </p:nvPr>
        </p:nvSpPr>
        <p:spPr/>
        <p:txBody>
          <a:bodyPr/>
          <a:lstStyle/>
          <a:p>
            <a:fld id="{9537965C-E9BA-5544-A66C-C2EC21E8DC38}" type="slidenum">
              <a:rPr lang="en-US" smtClean="0"/>
              <a:t>38</a:t>
            </a:fld>
            <a:endParaRPr lang="en-US" dirty="0"/>
          </a:p>
        </p:txBody>
      </p:sp>
      <p:pic>
        <p:nvPicPr>
          <p:cNvPr id="7" name="Picture 6">
            <a:extLst>
              <a:ext uri="{FF2B5EF4-FFF2-40B4-BE49-F238E27FC236}">
                <a16:creationId xmlns:a16="http://schemas.microsoft.com/office/drawing/2014/main" id="{4E01064F-7764-4649-85E8-F8C3D6909603}"/>
              </a:ext>
            </a:extLst>
          </p:cNvPr>
          <p:cNvPicPr>
            <a:picLocks noChangeAspect="1"/>
          </p:cNvPicPr>
          <p:nvPr/>
        </p:nvPicPr>
        <p:blipFill>
          <a:blip r:embed="rId2"/>
          <a:stretch>
            <a:fillRect/>
          </a:stretch>
        </p:blipFill>
        <p:spPr>
          <a:xfrm>
            <a:off x="0" y="1572242"/>
            <a:ext cx="8749294" cy="4374647"/>
          </a:xfrm>
          <a:prstGeom prst="rect">
            <a:avLst/>
          </a:prstGeom>
        </p:spPr>
      </p:pic>
    </p:spTree>
    <p:extLst>
      <p:ext uri="{BB962C8B-B14F-4D97-AF65-F5344CB8AC3E}">
        <p14:creationId xmlns:p14="http://schemas.microsoft.com/office/powerpoint/2010/main" val="14908094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90AF7FA-A029-4D48-AF65-8953D39A4AC0}"/>
              </a:ext>
            </a:extLst>
          </p:cNvPr>
          <p:cNvPicPr>
            <a:picLocks noChangeAspect="1"/>
          </p:cNvPicPr>
          <p:nvPr/>
        </p:nvPicPr>
        <p:blipFill>
          <a:blip r:embed="rId2"/>
          <a:stretch>
            <a:fillRect/>
          </a:stretch>
        </p:blipFill>
        <p:spPr>
          <a:xfrm>
            <a:off x="0" y="1565663"/>
            <a:ext cx="8749296" cy="4374648"/>
          </a:xfrm>
          <a:prstGeom prst="rect">
            <a:avLst/>
          </a:prstGeom>
        </p:spPr>
      </p:pic>
      <p:sp>
        <p:nvSpPr>
          <p:cNvPr id="2" name="Title 1">
            <a:extLst>
              <a:ext uri="{FF2B5EF4-FFF2-40B4-BE49-F238E27FC236}">
                <a16:creationId xmlns:a16="http://schemas.microsoft.com/office/drawing/2014/main" id="{9B6A9714-2247-9740-8789-45DDEFEDC53E}"/>
              </a:ext>
            </a:extLst>
          </p:cNvPr>
          <p:cNvSpPr>
            <a:spLocks noGrp="1"/>
          </p:cNvSpPr>
          <p:nvPr>
            <p:ph type="title"/>
          </p:nvPr>
        </p:nvSpPr>
        <p:spPr>
          <a:xfrm>
            <a:off x="272455" y="146027"/>
            <a:ext cx="10779285" cy="1098211"/>
          </a:xfrm>
        </p:spPr>
        <p:txBody>
          <a:bodyPr/>
          <a:lstStyle/>
          <a:p>
            <a:r>
              <a:rPr lang="en-US" b="1" dirty="0"/>
              <a:t>Systematic error estimate, used to estimate </a:t>
            </a:r>
          </a:p>
        </p:txBody>
      </p:sp>
      <p:sp>
        <p:nvSpPr>
          <p:cNvPr id="8" name="TextBox 7">
            <a:extLst>
              <a:ext uri="{FF2B5EF4-FFF2-40B4-BE49-F238E27FC236}">
                <a16:creationId xmlns:a16="http://schemas.microsoft.com/office/drawing/2014/main" id="{7555B917-EE1C-7D43-9249-63BC1A41DD80}"/>
              </a:ext>
            </a:extLst>
          </p:cNvPr>
          <p:cNvSpPr txBox="1"/>
          <p:nvPr/>
        </p:nvSpPr>
        <p:spPr>
          <a:xfrm>
            <a:off x="8749296" y="1854848"/>
            <a:ext cx="3170138" cy="3785652"/>
          </a:xfrm>
          <a:prstGeom prst="rect">
            <a:avLst/>
          </a:prstGeom>
          <a:noFill/>
        </p:spPr>
        <p:txBody>
          <a:bodyPr wrap="square" rtlCol="0">
            <a:spAutoFit/>
          </a:bodyPr>
          <a:lstStyle/>
          <a:p>
            <a:r>
              <a:rPr lang="en-US" sz="2400" dirty="0"/>
              <a:t>These are reduced over time through prediction</a:t>
            </a:r>
          </a:p>
          <a:p>
            <a:r>
              <a:rPr lang="en-US" sz="2400" dirty="0"/>
              <a:t>system improvement, including shrinking the model grid spacing, improved parameterizations, treatment of model bias in the data assimilation system.</a:t>
            </a:r>
          </a:p>
        </p:txBody>
      </p:sp>
      <p:sp>
        <p:nvSpPr>
          <p:cNvPr id="12" name="Slide Number Placeholder 11">
            <a:extLst>
              <a:ext uri="{FF2B5EF4-FFF2-40B4-BE49-F238E27FC236}">
                <a16:creationId xmlns:a16="http://schemas.microsoft.com/office/drawing/2014/main" id="{CC89E7F6-7D90-B546-9FC2-F8DF9F2B4282}"/>
              </a:ext>
            </a:extLst>
          </p:cNvPr>
          <p:cNvSpPr>
            <a:spLocks noGrp="1"/>
          </p:cNvSpPr>
          <p:nvPr>
            <p:ph type="sldNum" sz="quarter" idx="12"/>
          </p:nvPr>
        </p:nvSpPr>
        <p:spPr/>
        <p:txBody>
          <a:bodyPr/>
          <a:lstStyle/>
          <a:p>
            <a:fld id="{9537965C-E9BA-5544-A66C-C2EC21E8DC38}" type="slidenum">
              <a:rPr lang="en-US" smtClean="0"/>
              <a:t>39</a:t>
            </a:fld>
            <a:endParaRPr lang="en-US" dirty="0"/>
          </a:p>
        </p:txBody>
      </p:sp>
      <p:pic>
        <p:nvPicPr>
          <p:cNvPr id="17" name="Picture 16">
            <a:extLst>
              <a:ext uri="{FF2B5EF4-FFF2-40B4-BE49-F238E27FC236}">
                <a16:creationId xmlns:a16="http://schemas.microsoft.com/office/drawing/2014/main" id="{60EC0545-01BB-C844-8FE6-563BD3B6A001}"/>
              </a:ext>
            </a:extLst>
          </p:cNvPr>
          <p:cNvPicPr>
            <a:picLocks noChangeAspect="1"/>
          </p:cNvPicPr>
          <p:nvPr/>
        </p:nvPicPr>
        <p:blipFill>
          <a:blip r:embed="rId3"/>
          <a:stretch>
            <a:fillRect/>
          </a:stretch>
        </p:blipFill>
        <p:spPr>
          <a:xfrm>
            <a:off x="10334365" y="287731"/>
            <a:ext cx="1596577" cy="814805"/>
          </a:xfrm>
          <a:prstGeom prst="rect">
            <a:avLst/>
          </a:prstGeom>
        </p:spPr>
      </p:pic>
    </p:spTree>
    <p:extLst>
      <p:ext uri="{BB962C8B-B14F-4D97-AF65-F5344CB8AC3E}">
        <p14:creationId xmlns:p14="http://schemas.microsoft.com/office/powerpoint/2010/main" val="16101395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F9A244C-328F-1742-9CD5-4DAE7E6CBCB5}" type="slidenum">
              <a:rPr lang="en-US" smtClean="0"/>
              <a:t>4</a:t>
            </a:fld>
            <a:endParaRPr lang="en-US"/>
          </a:p>
        </p:txBody>
      </p:sp>
      <p:pic>
        <p:nvPicPr>
          <p:cNvPr id="1026" name="Picture 2" descr="mage result for photos crazy intersec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29513" cy="6879101"/>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mage result for car clip art"/>
          <p:cNvSpPr>
            <a:spLocks noChangeAspect="1" noChangeArrowheads="1"/>
          </p:cNvSpPr>
          <p:nvPr/>
        </p:nvSpPr>
        <p:spPr bwMode="auto">
          <a:xfrm>
            <a:off x="0" y="0"/>
            <a:ext cx="5686425" cy="2819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mage result for car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34537" flipH="1">
            <a:off x="3956831" y="2751993"/>
            <a:ext cx="799807" cy="37806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490546" y="-1107831"/>
            <a:ext cx="1134208" cy="3780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rot="645046">
            <a:off x="4032601" y="2382151"/>
            <a:ext cx="766921" cy="369332"/>
            <a:chOff x="3077308" y="-1345277"/>
            <a:chExt cx="764930" cy="369332"/>
          </a:xfrm>
        </p:grpSpPr>
        <p:sp>
          <p:nvSpPr>
            <p:cNvPr id="10" name="Rectangle 9"/>
            <p:cNvSpPr/>
            <p:nvPr/>
          </p:nvSpPr>
          <p:spPr>
            <a:xfrm>
              <a:off x="3077308" y="-1327637"/>
              <a:ext cx="764930" cy="3516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077308" y="-1345277"/>
              <a:ext cx="683329" cy="369332"/>
            </a:xfrm>
            <a:prstGeom prst="rect">
              <a:avLst/>
            </a:prstGeom>
            <a:noFill/>
          </p:spPr>
          <p:txBody>
            <a:bodyPr wrap="none" rtlCol="0">
              <a:spAutoFit/>
            </a:bodyPr>
            <a:lstStyle/>
            <a:p>
              <a:r>
                <a:rPr lang="en-US"/>
                <a:t>Truth</a:t>
              </a:r>
            </a:p>
          </p:txBody>
        </p:sp>
      </p:grpSp>
      <p:sp>
        <p:nvSpPr>
          <p:cNvPr id="12" name="AutoShape 8" descr="mage result for car clip art"/>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4" name="Picture 10" descr="mage result for car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478171" flipH="1">
            <a:off x="3046134" y="6046543"/>
            <a:ext cx="1086249" cy="492369"/>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p:cNvGrpSpPr/>
          <p:nvPr/>
        </p:nvGrpSpPr>
        <p:grpSpPr>
          <a:xfrm rot="19442907">
            <a:off x="2776288" y="5694528"/>
            <a:ext cx="1349913" cy="384169"/>
            <a:chOff x="3077308" y="-1327637"/>
            <a:chExt cx="999141" cy="384169"/>
          </a:xfrm>
        </p:grpSpPr>
        <p:sp>
          <p:nvSpPr>
            <p:cNvPr id="18" name="Rectangle 17"/>
            <p:cNvSpPr/>
            <p:nvPr/>
          </p:nvSpPr>
          <p:spPr>
            <a:xfrm>
              <a:off x="3077308" y="-1327637"/>
              <a:ext cx="764930" cy="3516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103939" y="-1312800"/>
              <a:ext cx="972510" cy="369332"/>
            </a:xfrm>
            <a:prstGeom prst="rect">
              <a:avLst/>
            </a:prstGeom>
            <a:noFill/>
          </p:spPr>
          <p:txBody>
            <a:bodyPr wrap="none" rtlCol="0">
              <a:spAutoFit/>
            </a:bodyPr>
            <a:lstStyle/>
            <a:p>
              <a:r>
                <a:rPr lang="en-US" dirty="0"/>
                <a:t>Forecast</a:t>
              </a:r>
            </a:p>
          </p:txBody>
        </p:sp>
      </p:grpSp>
      <p:sp>
        <p:nvSpPr>
          <p:cNvPr id="2" name="TextBox 1"/>
          <p:cNvSpPr txBox="1"/>
          <p:nvPr/>
        </p:nvSpPr>
        <p:spPr>
          <a:xfrm>
            <a:off x="2591202" y="288434"/>
            <a:ext cx="7390998" cy="584775"/>
          </a:xfrm>
          <a:prstGeom prst="rect">
            <a:avLst/>
          </a:prstGeom>
          <a:noFill/>
        </p:spPr>
        <p:txBody>
          <a:bodyPr wrap="none" rtlCol="0">
            <a:spAutoFit/>
          </a:bodyPr>
          <a:lstStyle/>
          <a:p>
            <a:r>
              <a:rPr lang="en-US" sz="3200" dirty="0">
                <a:solidFill>
                  <a:schemeClr val="bg1"/>
                </a:solidFill>
              </a:rPr>
              <a:t>The problem with deterministic predictions</a:t>
            </a:r>
            <a:endParaRPr lang="en-US" sz="2800" dirty="0">
              <a:solidFill>
                <a:schemeClr val="bg1"/>
              </a:solidFill>
            </a:endParaRPr>
          </a:p>
        </p:txBody>
      </p:sp>
    </p:spTree>
    <p:extLst>
      <p:ext uri="{BB962C8B-B14F-4D97-AF65-F5344CB8AC3E}">
        <p14:creationId xmlns:p14="http://schemas.microsoft.com/office/powerpoint/2010/main" val="17051769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A9714-2247-9740-8789-45DDEFEDC53E}"/>
              </a:ext>
            </a:extLst>
          </p:cNvPr>
          <p:cNvSpPr>
            <a:spLocks noGrp="1"/>
          </p:cNvSpPr>
          <p:nvPr>
            <p:ph type="title"/>
          </p:nvPr>
        </p:nvSpPr>
        <p:spPr>
          <a:xfrm>
            <a:off x="647426" y="206540"/>
            <a:ext cx="10515600" cy="1325563"/>
          </a:xfrm>
        </p:spPr>
        <p:txBody>
          <a:bodyPr>
            <a:normAutofit/>
          </a:bodyPr>
          <a:lstStyle/>
          <a:p>
            <a:r>
              <a:rPr lang="en-US" b="1" dirty="0"/>
              <a:t>Residual errors, used to estimate</a:t>
            </a:r>
          </a:p>
        </p:txBody>
      </p:sp>
      <p:sp>
        <p:nvSpPr>
          <p:cNvPr id="8" name="TextBox 7">
            <a:extLst>
              <a:ext uri="{FF2B5EF4-FFF2-40B4-BE49-F238E27FC236}">
                <a16:creationId xmlns:a16="http://schemas.microsoft.com/office/drawing/2014/main" id="{7555B917-EE1C-7D43-9249-63BC1A41DD80}"/>
              </a:ext>
            </a:extLst>
          </p:cNvPr>
          <p:cNvSpPr txBox="1"/>
          <p:nvPr/>
        </p:nvSpPr>
        <p:spPr>
          <a:xfrm>
            <a:off x="8702698" y="2460716"/>
            <a:ext cx="3331027" cy="2954655"/>
          </a:xfrm>
          <a:prstGeom prst="rect">
            <a:avLst/>
          </a:prstGeom>
          <a:noFill/>
        </p:spPr>
        <p:txBody>
          <a:bodyPr wrap="square" rtlCol="0">
            <a:spAutoFit/>
          </a:bodyPr>
          <a:lstStyle/>
          <a:p>
            <a:r>
              <a:rPr lang="en-US" sz="2400" dirty="0"/>
              <a:t>Assertion is that the of the ensemble perturbations’ variance </a:t>
            </a:r>
          </a:p>
          <a:p>
            <a:r>
              <a:rPr lang="en-US" sz="2400" dirty="0"/>
              <a:t>plus analysis error variance should be consistent with this residual variance.</a:t>
            </a:r>
          </a:p>
          <a:p>
            <a:endParaRPr lang="en-US" dirty="0"/>
          </a:p>
        </p:txBody>
      </p:sp>
      <p:sp>
        <p:nvSpPr>
          <p:cNvPr id="11" name="Right Arrow 10">
            <a:extLst>
              <a:ext uri="{FF2B5EF4-FFF2-40B4-BE49-F238E27FC236}">
                <a16:creationId xmlns:a16="http://schemas.microsoft.com/office/drawing/2014/main" id="{0BE4F458-6DC7-9745-A1C3-5EAE98AF27CD}"/>
              </a:ext>
            </a:extLst>
          </p:cNvPr>
          <p:cNvSpPr/>
          <p:nvPr/>
        </p:nvSpPr>
        <p:spPr>
          <a:xfrm rot="16200000">
            <a:off x="4479758" y="3670153"/>
            <a:ext cx="237712" cy="1271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19E330FB-C38E-FE4F-AC45-545730DC6A55}"/>
              </a:ext>
            </a:extLst>
          </p:cNvPr>
          <p:cNvSpPr>
            <a:spLocks noGrp="1"/>
          </p:cNvSpPr>
          <p:nvPr>
            <p:ph type="sldNum" sz="quarter" idx="12"/>
          </p:nvPr>
        </p:nvSpPr>
        <p:spPr/>
        <p:txBody>
          <a:bodyPr/>
          <a:lstStyle/>
          <a:p>
            <a:fld id="{9537965C-E9BA-5544-A66C-C2EC21E8DC38}" type="slidenum">
              <a:rPr lang="en-US" smtClean="0"/>
              <a:t>40</a:t>
            </a:fld>
            <a:endParaRPr lang="en-US" dirty="0"/>
          </a:p>
        </p:txBody>
      </p:sp>
      <p:pic>
        <p:nvPicPr>
          <p:cNvPr id="7" name="Picture 6">
            <a:extLst>
              <a:ext uri="{FF2B5EF4-FFF2-40B4-BE49-F238E27FC236}">
                <a16:creationId xmlns:a16="http://schemas.microsoft.com/office/drawing/2014/main" id="{13BAC476-65BA-3A43-984D-B1472C8911AC}"/>
              </a:ext>
            </a:extLst>
          </p:cNvPr>
          <p:cNvPicPr>
            <a:picLocks noChangeAspect="1"/>
          </p:cNvPicPr>
          <p:nvPr/>
        </p:nvPicPr>
        <p:blipFill>
          <a:blip r:embed="rId2"/>
          <a:stretch>
            <a:fillRect/>
          </a:stretch>
        </p:blipFill>
        <p:spPr>
          <a:xfrm>
            <a:off x="0" y="1545963"/>
            <a:ext cx="8778806" cy="4389403"/>
          </a:xfrm>
          <a:prstGeom prst="rect">
            <a:avLst/>
          </a:prstGeom>
        </p:spPr>
      </p:pic>
      <p:pic>
        <p:nvPicPr>
          <p:cNvPr id="12" name="Picture 11">
            <a:extLst>
              <a:ext uri="{FF2B5EF4-FFF2-40B4-BE49-F238E27FC236}">
                <a16:creationId xmlns:a16="http://schemas.microsoft.com/office/drawing/2014/main" id="{A8CE2331-DE73-2041-880D-2A10D2D6010F}"/>
              </a:ext>
            </a:extLst>
          </p:cNvPr>
          <p:cNvPicPr>
            <a:picLocks noChangeAspect="1"/>
          </p:cNvPicPr>
          <p:nvPr/>
        </p:nvPicPr>
        <p:blipFill>
          <a:blip r:embed="rId3"/>
          <a:stretch>
            <a:fillRect/>
          </a:stretch>
        </p:blipFill>
        <p:spPr>
          <a:xfrm>
            <a:off x="8121305" y="415775"/>
            <a:ext cx="2021517" cy="907091"/>
          </a:xfrm>
          <a:prstGeom prst="rect">
            <a:avLst/>
          </a:prstGeom>
        </p:spPr>
      </p:pic>
    </p:spTree>
    <p:extLst>
      <p:ext uri="{BB962C8B-B14F-4D97-AF65-F5344CB8AC3E}">
        <p14:creationId xmlns:p14="http://schemas.microsoft.com/office/powerpoint/2010/main" val="3403039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B65DE-3978-4C41-93C6-98FAC82C64AA}"/>
              </a:ext>
            </a:extLst>
          </p:cNvPr>
          <p:cNvSpPr>
            <a:spLocks noGrp="1"/>
          </p:cNvSpPr>
          <p:nvPr>
            <p:ph type="title"/>
          </p:nvPr>
        </p:nvSpPr>
        <p:spPr>
          <a:xfrm>
            <a:off x="269966" y="143056"/>
            <a:ext cx="11643548" cy="843189"/>
          </a:xfrm>
        </p:spPr>
        <p:txBody>
          <a:bodyPr>
            <a:noAutofit/>
          </a:bodyPr>
          <a:lstStyle/>
          <a:p>
            <a:r>
              <a:rPr lang="en-US" sz="3600" b="1" dirty="0"/>
              <a:t>Systematic error standard deviation, Jan-Dec 2018</a:t>
            </a:r>
          </a:p>
        </p:txBody>
      </p:sp>
      <p:sp>
        <p:nvSpPr>
          <p:cNvPr id="9" name="TextBox 8">
            <a:extLst>
              <a:ext uri="{FF2B5EF4-FFF2-40B4-BE49-F238E27FC236}">
                <a16:creationId xmlns:a16="http://schemas.microsoft.com/office/drawing/2014/main" id="{330319AC-1F8F-FC4C-BCDB-99C2740940DF}"/>
              </a:ext>
            </a:extLst>
          </p:cNvPr>
          <p:cNvSpPr txBox="1"/>
          <p:nvPr/>
        </p:nvSpPr>
        <p:spPr>
          <a:xfrm>
            <a:off x="9393974" y="1436915"/>
            <a:ext cx="2659639" cy="4247317"/>
          </a:xfrm>
          <a:prstGeom prst="rect">
            <a:avLst/>
          </a:prstGeom>
          <a:noFill/>
        </p:spPr>
        <p:txBody>
          <a:bodyPr wrap="none" rtlCol="0">
            <a:spAutoFit/>
          </a:bodyPr>
          <a:lstStyle/>
          <a:p>
            <a:r>
              <a:rPr lang="en-US" dirty="0"/>
              <a:t>These appear to be linked </a:t>
            </a:r>
          </a:p>
          <a:p>
            <a:r>
              <a:rPr lang="en-US" dirty="0"/>
              <a:t>in many instances to</a:t>
            </a:r>
          </a:p>
          <a:p>
            <a:r>
              <a:rPr lang="en-US" dirty="0"/>
              <a:t>mountainous regions.  In</a:t>
            </a:r>
          </a:p>
          <a:p>
            <a:r>
              <a:rPr lang="en-US" dirty="0"/>
              <a:t>flatter areas, systematic </a:t>
            </a:r>
          </a:p>
          <a:p>
            <a:r>
              <a:rPr lang="en-US" dirty="0"/>
              <a:t>errors of ~ 0.75 – 1.5 C </a:t>
            </a:r>
          </a:p>
          <a:p>
            <a:r>
              <a:rPr lang="en-US" dirty="0"/>
              <a:t>are common.</a:t>
            </a:r>
          </a:p>
          <a:p>
            <a:endParaRPr lang="en-US" dirty="0"/>
          </a:p>
          <a:p>
            <a:r>
              <a:rPr lang="en-US" dirty="0"/>
              <a:t>The large errors in the</a:t>
            </a:r>
          </a:p>
          <a:p>
            <a:r>
              <a:rPr lang="en-US" dirty="0"/>
              <a:t>western US might be </a:t>
            </a:r>
          </a:p>
          <a:p>
            <a:r>
              <a:rPr lang="en-US" dirty="0"/>
              <a:t>reduced by smaller</a:t>
            </a:r>
          </a:p>
          <a:p>
            <a:r>
              <a:rPr lang="en-US" dirty="0"/>
              <a:t>grid spacing, perhaps </a:t>
            </a:r>
          </a:p>
          <a:p>
            <a:r>
              <a:rPr lang="en-US" dirty="0"/>
              <a:t>better snow analyses,</a:t>
            </a:r>
          </a:p>
          <a:p>
            <a:r>
              <a:rPr lang="en-US" dirty="0"/>
              <a:t>as this affects surface</a:t>
            </a:r>
          </a:p>
          <a:p>
            <a:r>
              <a:rPr lang="en-US" dirty="0"/>
              <a:t>energy budget and </a:t>
            </a:r>
          </a:p>
          <a:p>
            <a:r>
              <a:rPr lang="en-US" dirty="0"/>
              <a:t>thus background bias.</a:t>
            </a:r>
          </a:p>
        </p:txBody>
      </p:sp>
      <p:sp>
        <p:nvSpPr>
          <p:cNvPr id="3" name="Slide Number Placeholder 2">
            <a:extLst>
              <a:ext uri="{FF2B5EF4-FFF2-40B4-BE49-F238E27FC236}">
                <a16:creationId xmlns:a16="http://schemas.microsoft.com/office/drawing/2014/main" id="{72C9E494-6788-CA44-A694-53C6B92D68DF}"/>
              </a:ext>
            </a:extLst>
          </p:cNvPr>
          <p:cNvSpPr>
            <a:spLocks noGrp="1"/>
          </p:cNvSpPr>
          <p:nvPr>
            <p:ph type="sldNum" sz="quarter" idx="12"/>
          </p:nvPr>
        </p:nvSpPr>
        <p:spPr/>
        <p:txBody>
          <a:bodyPr/>
          <a:lstStyle/>
          <a:p>
            <a:fld id="{9537965C-E9BA-5544-A66C-C2EC21E8DC38}" type="slidenum">
              <a:rPr lang="en-US" smtClean="0"/>
              <a:t>41</a:t>
            </a:fld>
            <a:endParaRPr lang="en-US" dirty="0"/>
          </a:p>
        </p:txBody>
      </p:sp>
      <p:pic>
        <p:nvPicPr>
          <p:cNvPr id="13" name="Picture 12">
            <a:extLst>
              <a:ext uri="{FF2B5EF4-FFF2-40B4-BE49-F238E27FC236}">
                <a16:creationId xmlns:a16="http://schemas.microsoft.com/office/drawing/2014/main" id="{B3289C1F-7419-F441-9EC9-ADF12C12D933}"/>
              </a:ext>
            </a:extLst>
          </p:cNvPr>
          <p:cNvPicPr>
            <a:picLocks noChangeAspect="1"/>
          </p:cNvPicPr>
          <p:nvPr/>
        </p:nvPicPr>
        <p:blipFill>
          <a:blip r:embed="rId2"/>
          <a:stretch>
            <a:fillRect/>
          </a:stretch>
        </p:blipFill>
        <p:spPr>
          <a:xfrm>
            <a:off x="0" y="1169497"/>
            <a:ext cx="9308460" cy="5688503"/>
          </a:xfrm>
          <a:prstGeom prst="rect">
            <a:avLst/>
          </a:prstGeom>
        </p:spPr>
      </p:pic>
    </p:spTree>
    <p:extLst>
      <p:ext uri="{BB962C8B-B14F-4D97-AF65-F5344CB8AC3E}">
        <p14:creationId xmlns:p14="http://schemas.microsoft.com/office/powerpoint/2010/main" val="1793943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27827-F6A6-A04A-BF7E-B87452319730}"/>
              </a:ext>
            </a:extLst>
          </p:cNvPr>
          <p:cNvSpPr>
            <a:spLocks noGrp="1"/>
          </p:cNvSpPr>
          <p:nvPr>
            <p:ph type="title"/>
          </p:nvPr>
        </p:nvSpPr>
        <p:spPr>
          <a:xfrm>
            <a:off x="263137" y="179822"/>
            <a:ext cx="11090663" cy="627652"/>
          </a:xfrm>
        </p:spPr>
        <p:txBody>
          <a:bodyPr>
            <a:normAutofit fontScale="90000"/>
          </a:bodyPr>
          <a:lstStyle/>
          <a:p>
            <a:r>
              <a:rPr lang="en-US" b="1" dirty="0"/>
              <a:t>Systematic errors for 3-month seasons</a:t>
            </a:r>
          </a:p>
        </p:txBody>
      </p:sp>
      <p:sp>
        <p:nvSpPr>
          <p:cNvPr id="12" name="TextBox 11">
            <a:extLst>
              <a:ext uri="{FF2B5EF4-FFF2-40B4-BE49-F238E27FC236}">
                <a16:creationId xmlns:a16="http://schemas.microsoft.com/office/drawing/2014/main" id="{7D3B46AA-83A9-9342-B9D4-DCB3A18C1CE6}"/>
              </a:ext>
            </a:extLst>
          </p:cNvPr>
          <p:cNvSpPr txBox="1"/>
          <p:nvPr/>
        </p:nvSpPr>
        <p:spPr>
          <a:xfrm>
            <a:off x="9677450" y="1106726"/>
            <a:ext cx="2105191" cy="5293757"/>
          </a:xfrm>
          <a:prstGeom prst="rect">
            <a:avLst/>
          </a:prstGeom>
          <a:noFill/>
        </p:spPr>
        <p:txBody>
          <a:bodyPr wrap="square" rtlCol="0">
            <a:spAutoFit/>
          </a:bodyPr>
          <a:lstStyle/>
          <a:p>
            <a:r>
              <a:rPr lang="en-US" sz="2000" dirty="0"/>
              <a:t>Errors in the </a:t>
            </a:r>
          </a:p>
          <a:p>
            <a:r>
              <a:rPr lang="en-US" sz="2000" dirty="0"/>
              <a:t>mountainous </a:t>
            </a:r>
          </a:p>
          <a:p>
            <a:r>
              <a:rPr lang="en-US" sz="2000" dirty="0"/>
              <a:t>regions are larger </a:t>
            </a:r>
          </a:p>
          <a:p>
            <a:r>
              <a:rPr lang="en-US" sz="2000" dirty="0"/>
              <a:t>in the winter and </a:t>
            </a:r>
          </a:p>
          <a:p>
            <a:r>
              <a:rPr lang="en-US" sz="2000" dirty="0"/>
              <a:t>spring.</a:t>
            </a:r>
          </a:p>
          <a:p>
            <a:endParaRPr lang="en-US" sz="2000" dirty="0"/>
          </a:p>
          <a:p>
            <a:r>
              <a:rPr lang="en-US" sz="2000" dirty="0"/>
              <a:t>Perhaps related</a:t>
            </a:r>
          </a:p>
          <a:p>
            <a:r>
              <a:rPr lang="en-US" sz="2000" dirty="0"/>
              <a:t>to issues of</a:t>
            </a:r>
          </a:p>
          <a:p>
            <a:r>
              <a:rPr lang="en-US" sz="2000" dirty="0"/>
              <a:t>mis-specification</a:t>
            </a:r>
          </a:p>
          <a:p>
            <a:r>
              <a:rPr lang="en-US" sz="2000" dirty="0"/>
              <a:t>of snow cover,</a:t>
            </a:r>
          </a:p>
          <a:p>
            <a:r>
              <a:rPr lang="en-US" sz="2000" dirty="0"/>
              <a:t>which then</a:t>
            </a:r>
          </a:p>
          <a:p>
            <a:r>
              <a:rPr lang="en-US" sz="2000" dirty="0"/>
              <a:t>makes the </a:t>
            </a:r>
          </a:p>
          <a:p>
            <a:r>
              <a:rPr lang="en-US" sz="2000" dirty="0"/>
              <a:t>background</a:t>
            </a:r>
          </a:p>
          <a:p>
            <a:r>
              <a:rPr lang="en-US" sz="2000" dirty="0"/>
              <a:t>forecast used in</a:t>
            </a:r>
          </a:p>
          <a:p>
            <a:r>
              <a:rPr lang="en-US" sz="2000" dirty="0"/>
              <a:t>the data </a:t>
            </a:r>
          </a:p>
          <a:p>
            <a:r>
              <a:rPr lang="en-US" sz="2000" dirty="0"/>
              <a:t>assimilation </a:t>
            </a:r>
          </a:p>
          <a:p>
            <a:r>
              <a:rPr lang="en-US" sz="2000" dirty="0"/>
              <a:t>system biased.</a:t>
            </a:r>
            <a:endParaRPr lang="en-US" dirty="0"/>
          </a:p>
        </p:txBody>
      </p:sp>
      <p:sp>
        <p:nvSpPr>
          <p:cNvPr id="3" name="Slide Number Placeholder 2">
            <a:extLst>
              <a:ext uri="{FF2B5EF4-FFF2-40B4-BE49-F238E27FC236}">
                <a16:creationId xmlns:a16="http://schemas.microsoft.com/office/drawing/2014/main" id="{3C2E941D-14E9-B84A-A243-E4191DAF3633}"/>
              </a:ext>
            </a:extLst>
          </p:cNvPr>
          <p:cNvSpPr>
            <a:spLocks noGrp="1"/>
          </p:cNvSpPr>
          <p:nvPr>
            <p:ph type="sldNum" sz="quarter" idx="12"/>
          </p:nvPr>
        </p:nvSpPr>
        <p:spPr/>
        <p:txBody>
          <a:bodyPr/>
          <a:lstStyle/>
          <a:p>
            <a:fld id="{9537965C-E9BA-5544-A66C-C2EC21E8DC38}" type="slidenum">
              <a:rPr lang="en-US" smtClean="0"/>
              <a:t>42</a:t>
            </a:fld>
            <a:endParaRPr lang="en-US"/>
          </a:p>
        </p:txBody>
      </p:sp>
      <p:pic>
        <p:nvPicPr>
          <p:cNvPr id="26" name="Picture 25">
            <a:extLst>
              <a:ext uri="{FF2B5EF4-FFF2-40B4-BE49-F238E27FC236}">
                <a16:creationId xmlns:a16="http://schemas.microsoft.com/office/drawing/2014/main" id="{635A64AC-9C7C-8F43-8F8F-FD580B6EC6F8}"/>
              </a:ext>
            </a:extLst>
          </p:cNvPr>
          <p:cNvPicPr>
            <a:picLocks noChangeAspect="1"/>
          </p:cNvPicPr>
          <p:nvPr/>
        </p:nvPicPr>
        <p:blipFill>
          <a:blip r:embed="rId2"/>
          <a:stretch>
            <a:fillRect/>
          </a:stretch>
        </p:blipFill>
        <p:spPr>
          <a:xfrm>
            <a:off x="1" y="944000"/>
            <a:ext cx="4838726" cy="2956999"/>
          </a:xfrm>
          <a:prstGeom prst="rect">
            <a:avLst/>
          </a:prstGeom>
        </p:spPr>
      </p:pic>
      <p:pic>
        <p:nvPicPr>
          <p:cNvPr id="28" name="Picture 27">
            <a:extLst>
              <a:ext uri="{FF2B5EF4-FFF2-40B4-BE49-F238E27FC236}">
                <a16:creationId xmlns:a16="http://schemas.microsoft.com/office/drawing/2014/main" id="{3595000A-A3D5-6848-88EA-60E079AB3725}"/>
              </a:ext>
            </a:extLst>
          </p:cNvPr>
          <p:cNvPicPr>
            <a:picLocks noChangeAspect="1"/>
          </p:cNvPicPr>
          <p:nvPr/>
        </p:nvPicPr>
        <p:blipFill>
          <a:blip r:embed="rId3"/>
          <a:stretch>
            <a:fillRect/>
          </a:stretch>
        </p:blipFill>
        <p:spPr>
          <a:xfrm>
            <a:off x="4838725" y="3900999"/>
            <a:ext cx="4838729" cy="2957001"/>
          </a:xfrm>
          <a:prstGeom prst="rect">
            <a:avLst/>
          </a:prstGeom>
        </p:spPr>
      </p:pic>
      <p:pic>
        <p:nvPicPr>
          <p:cNvPr id="30" name="Picture 29">
            <a:extLst>
              <a:ext uri="{FF2B5EF4-FFF2-40B4-BE49-F238E27FC236}">
                <a16:creationId xmlns:a16="http://schemas.microsoft.com/office/drawing/2014/main" id="{7B7565F3-7A89-494A-A76A-17CF333F9454}"/>
              </a:ext>
            </a:extLst>
          </p:cNvPr>
          <p:cNvPicPr>
            <a:picLocks noChangeAspect="1"/>
          </p:cNvPicPr>
          <p:nvPr/>
        </p:nvPicPr>
        <p:blipFill>
          <a:blip r:embed="rId4"/>
          <a:stretch>
            <a:fillRect/>
          </a:stretch>
        </p:blipFill>
        <p:spPr>
          <a:xfrm>
            <a:off x="4838726" y="943999"/>
            <a:ext cx="4782768" cy="2922803"/>
          </a:xfrm>
          <a:prstGeom prst="rect">
            <a:avLst/>
          </a:prstGeom>
        </p:spPr>
      </p:pic>
      <p:pic>
        <p:nvPicPr>
          <p:cNvPr id="32" name="Picture 31">
            <a:extLst>
              <a:ext uri="{FF2B5EF4-FFF2-40B4-BE49-F238E27FC236}">
                <a16:creationId xmlns:a16="http://schemas.microsoft.com/office/drawing/2014/main" id="{0AF5B33B-DF0F-FE4D-9BA4-003DD15D6F68}"/>
              </a:ext>
            </a:extLst>
          </p:cNvPr>
          <p:cNvPicPr>
            <a:picLocks noChangeAspect="1"/>
          </p:cNvPicPr>
          <p:nvPr/>
        </p:nvPicPr>
        <p:blipFill>
          <a:blip r:embed="rId5"/>
          <a:stretch>
            <a:fillRect/>
          </a:stretch>
        </p:blipFill>
        <p:spPr>
          <a:xfrm>
            <a:off x="0" y="3901000"/>
            <a:ext cx="4838726" cy="2956999"/>
          </a:xfrm>
          <a:prstGeom prst="rect">
            <a:avLst/>
          </a:prstGeom>
        </p:spPr>
      </p:pic>
    </p:spTree>
    <p:extLst>
      <p:ext uri="{BB962C8B-B14F-4D97-AF65-F5344CB8AC3E}">
        <p14:creationId xmlns:p14="http://schemas.microsoft.com/office/powerpoint/2010/main" val="2041030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09FEE-934C-F645-B217-1D9A706C4D22}"/>
              </a:ext>
            </a:extLst>
          </p:cNvPr>
          <p:cNvSpPr>
            <a:spLocks noGrp="1"/>
          </p:cNvSpPr>
          <p:nvPr>
            <p:ph type="title"/>
          </p:nvPr>
        </p:nvSpPr>
        <p:spPr>
          <a:xfrm>
            <a:off x="776207" y="221885"/>
            <a:ext cx="10515600" cy="719092"/>
          </a:xfrm>
        </p:spPr>
        <p:txBody>
          <a:bodyPr/>
          <a:lstStyle/>
          <a:p>
            <a:r>
              <a:rPr lang="en-US" b="1" dirty="0"/>
              <a:t>Seasonal </a:t>
            </a:r>
            <a:r>
              <a:rPr lang="en-US" b="1" i="1" dirty="0"/>
              <a:t>biases</a:t>
            </a:r>
            <a:r>
              <a:rPr lang="en-US" b="1" dirty="0"/>
              <a:t> of surface temperature</a:t>
            </a:r>
          </a:p>
        </p:txBody>
      </p:sp>
      <p:sp>
        <p:nvSpPr>
          <p:cNvPr id="4" name="Slide Number Placeholder 3">
            <a:extLst>
              <a:ext uri="{FF2B5EF4-FFF2-40B4-BE49-F238E27FC236}">
                <a16:creationId xmlns:a16="http://schemas.microsoft.com/office/drawing/2014/main" id="{6B5F9759-FCBD-CB4D-AB98-01E7DF419C02}"/>
              </a:ext>
            </a:extLst>
          </p:cNvPr>
          <p:cNvSpPr>
            <a:spLocks noGrp="1"/>
          </p:cNvSpPr>
          <p:nvPr>
            <p:ph type="sldNum" sz="quarter" idx="12"/>
          </p:nvPr>
        </p:nvSpPr>
        <p:spPr/>
        <p:txBody>
          <a:bodyPr/>
          <a:lstStyle/>
          <a:p>
            <a:fld id="{9537965C-E9BA-5544-A66C-C2EC21E8DC38}" type="slidenum">
              <a:rPr lang="en-US" smtClean="0"/>
              <a:t>43</a:t>
            </a:fld>
            <a:endParaRPr lang="en-US"/>
          </a:p>
        </p:txBody>
      </p:sp>
      <p:pic>
        <p:nvPicPr>
          <p:cNvPr id="6" name="Picture 5">
            <a:extLst>
              <a:ext uri="{FF2B5EF4-FFF2-40B4-BE49-F238E27FC236}">
                <a16:creationId xmlns:a16="http://schemas.microsoft.com/office/drawing/2014/main" id="{54A05F65-BE2B-0749-8585-08D33E90238E}"/>
              </a:ext>
            </a:extLst>
          </p:cNvPr>
          <p:cNvPicPr>
            <a:picLocks noChangeAspect="1"/>
          </p:cNvPicPr>
          <p:nvPr/>
        </p:nvPicPr>
        <p:blipFill>
          <a:blip r:embed="rId2"/>
          <a:stretch>
            <a:fillRect/>
          </a:stretch>
        </p:blipFill>
        <p:spPr>
          <a:xfrm>
            <a:off x="4764695" y="3776357"/>
            <a:ext cx="4697020" cy="3081643"/>
          </a:xfrm>
          <a:prstGeom prst="rect">
            <a:avLst/>
          </a:prstGeom>
        </p:spPr>
      </p:pic>
      <p:pic>
        <p:nvPicPr>
          <p:cNvPr id="8" name="Picture 7">
            <a:extLst>
              <a:ext uri="{FF2B5EF4-FFF2-40B4-BE49-F238E27FC236}">
                <a16:creationId xmlns:a16="http://schemas.microsoft.com/office/drawing/2014/main" id="{43176C9B-F76A-AF4E-A763-DA66576ED6A2}"/>
              </a:ext>
            </a:extLst>
          </p:cNvPr>
          <p:cNvPicPr>
            <a:picLocks noChangeAspect="1"/>
          </p:cNvPicPr>
          <p:nvPr/>
        </p:nvPicPr>
        <p:blipFill>
          <a:blip r:embed="rId3"/>
          <a:stretch>
            <a:fillRect/>
          </a:stretch>
        </p:blipFill>
        <p:spPr>
          <a:xfrm>
            <a:off x="4765987" y="940977"/>
            <a:ext cx="4610488" cy="3024871"/>
          </a:xfrm>
          <a:prstGeom prst="rect">
            <a:avLst/>
          </a:prstGeom>
        </p:spPr>
      </p:pic>
      <p:pic>
        <p:nvPicPr>
          <p:cNvPr id="10" name="Picture 9">
            <a:extLst>
              <a:ext uri="{FF2B5EF4-FFF2-40B4-BE49-F238E27FC236}">
                <a16:creationId xmlns:a16="http://schemas.microsoft.com/office/drawing/2014/main" id="{A7742FD0-0BEA-9345-9E15-F74D7B8364CE}"/>
              </a:ext>
            </a:extLst>
          </p:cNvPr>
          <p:cNvPicPr>
            <a:picLocks noChangeAspect="1"/>
          </p:cNvPicPr>
          <p:nvPr/>
        </p:nvPicPr>
        <p:blipFill>
          <a:blip r:embed="rId4"/>
          <a:stretch>
            <a:fillRect/>
          </a:stretch>
        </p:blipFill>
        <p:spPr>
          <a:xfrm>
            <a:off x="0" y="3781058"/>
            <a:ext cx="4689854" cy="3076942"/>
          </a:xfrm>
          <a:prstGeom prst="rect">
            <a:avLst/>
          </a:prstGeom>
        </p:spPr>
      </p:pic>
      <p:pic>
        <p:nvPicPr>
          <p:cNvPr id="12" name="Picture 11">
            <a:extLst>
              <a:ext uri="{FF2B5EF4-FFF2-40B4-BE49-F238E27FC236}">
                <a16:creationId xmlns:a16="http://schemas.microsoft.com/office/drawing/2014/main" id="{084E84F4-EFAD-9046-8DDB-F02B66B70E17}"/>
              </a:ext>
            </a:extLst>
          </p:cNvPr>
          <p:cNvPicPr>
            <a:picLocks noChangeAspect="1"/>
          </p:cNvPicPr>
          <p:nvPr/>
        </p:nvPicPr>
        <p:blipFill>
          <a:blip r:embed="rId5"/>
          <a:stretch>
            <a:fillRect/>
          </a:stretch>
        </p:blipFill>
        <p:spPr>
          <a:xfrm>
            <a:off x="47228" y="919892"/>
            <a:ext cx="4642626" cy="3045956"/>
          </a:xfrm>
          <a:prstGeom prst="rect">
            <a:avLst/>
          </a:prstGeom>
        </p:spPr>
      </p:pic>
      <p:sp>
        <p:nvSpPr>
          <p:cNvPr id="13" name="TextBox 12">
            <a:extLst>
              <a:ext uri="{FF2B5EF4-FFF2-40B4-BE49-F238E27FC236}">
                <a16:creationId xmlns:a16="http://schemas.microsoft.com/office/drawing/2014/main" id="{B0F16075-CEE9-3649-A5DD-18923D73C214}"/>
              </a:ext>
            </a:extLst>
          </p:cNvPr>
          <p:cNvSpPr txBox="1"/>
          <p:nvPr/>
        </p:nvSpPr>
        <p:spPr>
          <a:xfrm>
            <a:off x="9624447" y="1402597"/>
            <a:ext cx="2483309" cy="923330"/>
          </a:xfrm>
          <a:prstGeom prst="rect">
            <a:avLst/>
          </a:prstGeom>
          <a:noFill/>
        </p:spPr>
        <p:txBody>
          <a:bodyPr wrap="none" rtlCol="0">
            <a:spAutoFit/>
          </a:bodyPr>
          <a:lstStyle/>
          <a:p>
            <a:r>
              <a:rPr lang="en-US" dirty="0"/>
              <a:t>ECMWF has a quite</a:t>
            </a:r>
          </a:p>
          <a:p>
            <a:r>
              <a:rPr lang="en-US" dirty="0"/>
              <a:t>systematic cold bias</a:t>
            </a:r>
          </a:p>
          <a:p>
            <a:r>
              <a:rPr lang="en-US" dirty="0"/>
              <a:t>of 2-meter temperature.</a:t>
            </a:r>
          </a:p>
        </p:txBody>
      </p:sp>
    </p:spTree>
    <p:extLst>
      <p:ext uri="{BB962C8B-B14F-4D97-AF65-F5344CB8AC3E}">
        <p14:creationId xmlns:p14="http://schemas.microsoft.com/office/powerpoint/2010/main" val="42387049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3E600-CF89-344F-A132-4782AA09DED7}"/>
              </a:ext>
            </a:extLst>
          </p:cNvPr>
          <p:cNvSpPr>
            <a:spLocks noGrp="1"/>
          </p:cNvSpPr>
          <p:nvPr>
            <p:ph type="title"/>
          </p:nvPr>
        </p:nvSpPr>
        <p:spPr>
          <a:xfrm>
            <a:off x="335499" y="110400"/>
            <a:ext cx="11762210" cy="862784"/>
          </a:xfrm>
        </p:spPr>
        <p:txBody>
          <a:bodyPr>
            <a:noAutofit/>
          </a:bodyPr>
          <a:lstStyle/>
          <a:p>
            <a:r>
              <a:rPr lang="en-US" sz="3600" b="1" dirty="0"/>
              <a:t>Initial-condition uncertainty estimate from residual</a:t>
            </a:r>
          </a:p>
        </p:txBody>
      </p:sp>
      <p:sp>
        <p:nvSpPr>
          <p:cNvPr id="6" name="TextBox 5">
            <a:extLst>
              <a:ext uri="{FF2B5EF4-FFF2-40B4-BE49-F238E27FC236}">
                <a16:creationId xmlns:a16="http://schemas.microsoft.com/office/drawing/2014/main" id="{13114D6C-0F58-7749-9AA2-E6016880379F}"/>
              </a:ext>
            </a:extLst>
          </p:cNvPr>
          <p:cNvSpPr txBox="1"/>
          <p:nvPr/>
        </p:nvSpPr>
        <p:spPr>
          <a:xfrm>
            <a:off x="9629698" y="1299217"/>
            <a:ext cx="2352439" cy="1754326"/>
          </a:xfrm>
          <a:prstGeom prst="rect">
            <a:avLst/>
          </a:prstGeom>
          <a:noFill/>
        </p:spPr>
        <p:txBody>
          <a:bodyPr wrap="none" rtlCol="0">
            <a:spAutoFit/>
          </a:bodyPr>
          <a:lstStyle/>
          <a:p>
            <a:r>
              <a:rPr lang="en-US" dirty="0"/>
              <a:t>The time-averaged</a:t>
            </a:r>
          </a:p>
          <a:p>
            <a:r>
              <a:rPr lang="en-US" dirty="0"/>
              <a:t>size of ensemble</a:t>
            </a:r>
          </a:p>
          <a:p>
            <a:r>
              <a:rPr lang="en-US" dirty="0"/>
              <a:t>perturbations should</a:t>
            </a:r>
          </a:p>
          <a:p>
            <a:r>
              <a:rPr lang="en-US" dirty="0"/>
              <a:t>be consistent with this.</a:t>
            </a:r>
          </a:p>
          <a:p>
            <a:endParaRPr lang="en-US" dirty="0"/>
          </a:p>
          <a:p>
            <a:endParaRPr lang="en-US" dirty="0"/>
          </a:p>
        </p:txBody>
      </p:sp>
      <p:sp>
        <p:nvSpPr>
          <p:cNvPr id="3" name="Slide Number Placeholder 2">
            <a:extLst>
              <a:ext uri="{FF2B5EF4-FFF2-40B4-BE49-F238E27FC236}">
                <a16:creationId xmlns:a16="http://schemas.microsoft.com/office/drawing/2014/main" id="{7A8D45CC-461F-DA45-8D9E-9F44979FDAA8}"/>
              </a:ext>
            </a:extLst>
          </p:cNvPr>
          <p:cNvSpPr>
            <a:spLocks noGrp="1"/>
          </p:cNvSpPr>
          <p:nvPr>
            <p:ph type="sldNum" sz="quarter" idx="12"/>
          </p:nvPr>
        </p:nvSpPr>
        <p:spPr/>
        <p:txBody>
          <a:bodyPr/>
          <a:lstStyle/>
          <a:p>
            <a:fld id="{9537965C-E9BA-5544-A66C-C2EC21E8DC38}" type="slidenum">
              <a:rPr lang="en-US" smtClean="0"/>
              <a:t>44</a:t>
            </a:fld>
            <a:endParaRPr lang="en-US"/>
          </a:p>
        </p:txBody>
      </p:sp>
      <p:pic>
        <p:nvPicPr>
          <p:cNvPr id="13" name="Picture 12">
            <a:extLst>
              <a:ext uri="{FF2B5EF4-FFF2-40B4-BE49-F238E27FC236}">
                <a16:creationId xmlns:a16="http://schemas.microsoft.com/office/drawing/2014/main" id="{F56344F2-31F6-5D4C-A866-04D0C8E1B0CE}"/>
              </a:ext>
            </a:extLst>
          </p:cNvPr>
          <p:cNvPicPr>
            <a:picLocks noChangeAspect="1"/>
          </p:cNvPicPr>
          <p:nvPr/>
        </p:nvPicPr>
        <p:blipFill>
          <a:blip r:embed="rId2"/>
          <a:stretch>
            <a:fillRect/>
          </a:stretch>
        </p:blipFill>
        <p:spPr>
          <a:xfrm>
            <a:off x="-1" y="973184"/>
            <a:ext cx="9629699" cy="5884816"/>
          </a:xfrm>
          <a:prstGeom prst="rect">
            <a:avLst/>
          </a:prstGeom>
        </p:spPr>
      </p:pic>
    </p:spTree>
    <p:extLst>
      <p:ext uri="{BB962C8B-B14F-4D97-AF65-F5344CB8AC3E}">
        <p14:creationId xmlns:p14="http://schemas.microsoft.com/office/powerpoint/2010/main" val="17281205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77D08-177A-7C43-B571-2D1D1379C0D1}"/>
              </a:ext>
            </a:extLst>
          </p:cNvPr>
          <p:cNvSpPr>
            <a:spLocks noGrp="1"/>
          </p:cNvSpPr>
          <p:nvPr>
            <p:ph type="title"/>
          </p:nvPr>
        </p:nvSpPr>
        <p:spPr>
          <a:xfrm>
            <a:off x="189410" y="110399"/>
            <a:ext cx="11840083" cy="758281"/>
          </a:xfrm>
        </p:spPr>
        <p:txBody>
          <a:bodyPr>
            <a:noAutofit/>
          </a:bodyPr>
          <a:lstStyle/>
          <a:p>
            <a:r>
              <a:rPr lang="en-US" sz="3600" b="1" dirty="0"/>
              <a:t>Initial-condition uncertainty from residual estimate by season</a:t>
            </a:r>
          </a:p>
        </p:txBody>
      </p:sp>
      <p:sp>
        <p:nvSpPr>
          <p:cNvPr id="12" name="TextBox 11">
            <a:extLst>
              <a:ext uri="{FF2B5EF4-FFF2-40B4-BE49-F238E27FC236}">
                <a16:creationId xmlns:a16="http://schemas.microsoft.com/office/drawing/2014/main" id="{4401654F-FB8D-1946-B3BF-9F531220AE7C}"/>
              </a:ext>
            </a:extLst>
          </p:cNvPr>
          <p:cNvSpPr txBox="1"/>
          <p:nvPr/>
        </p:nvSpPr>
        <p:spPr>
          <a:xfrm>
            <a:off x="9647581" y="1232791"/>
            <a:ext cx="2381913" cy="4062651"/>
          </a:xfrm>
          <a:prstGeom prst="rect">
            <a:avLst/>
          </a:prstGeom>
          <a:noFill/>
        </p:spPr>
        <p:txBody>
          <a:bodyPr wrap="square" rtlCol="0">
            <a:spAutoFit/>
          </a:bodyPr>
          <a:lstStyle/>
          <a:p>
            <a:r>
              <a:rPr lang="en-US" sz="2000" dirty="0"/>
              <a:t>Winter and spring </a:t>
            </a:r>
          </a:p>
          <a:p>
            <a:r>
              <a:rPr lang="en-US" sz="2000" dirty="0"/>
              <a:t>season are quite variable in the </a:t>
            </a:r>
          </a:p>
          <a:p>
            <a:r>
              <a:rPr lang="en-US" sz="2000" dirty="0"/>
              <a:t>Great Plains, perhaps</a:t>
            </a:r>
          </a:p>
          <a:p>
            <a:r>
              <a:rPr lang="en-US" sz="2000" dirty="0"/>
              <a:t>due to snow and soil moisture mis- estimation </a:t>
            </a:r>
          </a:p>
          <a:p>
            <a:r>
              <a:rPr lang="en-US" sz="2000" dirty="0"/>
              <a:t>affecting surface-</a:t>
            </a:r>
          </a:p>
          <a:p>
            <a:r>
              <a:rPr lang="en-US" sz="2000" dirty="0"/>
              <a:t>temperature </a:t>
            </a:r>
          </a:p>
          <a:p>
            <a:r>
              <a:rPr lang="en-US" sz="2000" dirty="0"/>
              <a:t>variability?  Soil</a:t>
            </a:r>
          </a:p>
          <a:p>
            <a:r>
              <a:rPr lang="en-US" sz="2000" dirty="0"/>
              <a:t>moisture is most</a:t>
            </a:r>
          </a:p>
          <a:p>
            <a:r>
              <a:rPr lang="en-US" sz="2000" dirty="0"/>
              <a:t>variable in Great </a:t>
            </a:r>
          </a:p>
          <a:p>
            <a:r>
              <a:rPr lang="en-US" sz="2000" dirty="0"/>
              <a:t>Plains springtime.</a:t>
            </a:r>
          </a:p>
        </p:txBody>
      </p:sp>
      <p:sp>
        <p:nvSpPr>
          <p:cNvPr id="3" name="Slide Number Placeholder 2">
            <a:extLst>
              <a:ext uri="{FF2B5EF4-FFF2-40B4-BE49-F238E27FC236}">
                <a16:creationId xmlns:a16="http://schemas.microsoft.com/office/drawing/2014/main" id="{006A13C9-DDAF-6A48-B13F-89FC625A98DD}"/>
              </a:ext>
            </a:extLst>
          </p:cNvPr>
          <p:cNvSpPr>
            <a:spLocks noGrp="1"/>
          </p:cNvSpPr>
          <p:nvPr>
            <p:ph type="sldNum" sz="quarter" idx="12"/>
          </p:nvPr>
        </p:nvSpPr>
        <p:spPr/>
        <p:txBody>
          <a:bodyPr/>
          <a:lstStyle/>
          <a:p>
            <a:fld id="{9537965C-E9BA-5544-A66C-C2EC21E8DC38}" type="slidenum">
              <a:rPr lang="en-US" smtClean="0"/>
              <a:t>45</a:t>
            </a:fld>
            <a:endParaRPr lang="en-US"/>
          </a:p>
        </p:txBody>
      </p:sp>
      <p:pic>
        <p:nvPicPr>
          <p:cNvPr id="34" name="Picture 33">
            <a:extLst>
              <a:ext uri="{FF2B5EF4-FFF2-40B4-BE49-F238E27FC236}">
                <a16:creationId xmlns:a16="http://schemas.microsoft.com/office/drawing/2014/main" id="{CEFEACC2-5377-0441-980E-644C89B8BFFF}"/>
              </a:ext>
            </a:extLst>
          </p:cNvPr>
          <p:cNvPicPr>
            <a:picLocks noChangeAspect="1"/>
          </p:cNvPicPr>
          <p:nvPr/>
        </p:nvPicPr>
        <p:blipFill>
          <a:blip r:embed="rId2"/>
          <a:stretch>
            <a:fillRect/>
          </a:stretch>
        </p:blipFill>
        <p:spPr>
          <a:xfrm>
            <a:off x="0" y="962256"/>
            <a:ext cx="4823791" cy="2947872"/>
          </a:xfrm>
          <a:prstGeom prst="rect">
            <a:avLst/>
          </a:prstGeom>
        </p:spPr>
      </p:pic>
      <p:pic>
        <p:nvPicPr>
          <p:cNvPr id="36" name="Picture 35">
            <a:extLst>
              <a:ext uri="{FF2B5EF4-FFF2-40B4-BE49-F238E27FC236}">
                <a16:creationId xmlns:a16="http://schemas.microsoft.com/office/drawing/2014/main" id="{94BBC69C-4AD4-0B4E-B6C9-67C0DC48E7BC}"/>
              </a:ext>
            </a:extLst>
          </p:cNvPr>
          <p:cNvPicPr>
            <a:picLocks noChangeAspect="1"/>
          </p:cNvPicPr>
          <p:nvPr/>
        </p:nvPicPr>
        <p:blipFill>
          <a:blip r:embed="rId3"/>
          <a:stretch>
            <a:fillRect/>
          </a:stretch>
        </p:blipFill>
        <p:spPr>
          <a:xfrm>
            <a:off x="0" y="3910128"/>
            <a:ext cx="4823791" cy="2947872"/>
          </a:xfrm>
          <a:prstGeom prst="rect">
            <a:avLst/>
          </a:prstGeom>
        </p:spPr>
      </p:pic>
      <p:pic>
        <p:nvPicPr>
          <p:cNvPr id="38" name="Picture 37">
            <a:extLst>
              <a:ext uri="{FF2B5EF4-FFF2-40B4-BE49-F238E27FC236}">
                <a16:creationId xmlns:a16="http://schemas.microsoft.com/office/drawing/2014/main" id="{72B6D7E9-8C0B-FE45-9196-5A19F39D479F}"/>
              </a:ext>
            </a:extLst>
          </p:cNvPr>
          <p:cNvPicPr>
            <a:picLocks noChangeAspect="1"/>
          </p:cNvPicPr>
          <p:nvPr/>
        </p:nvPicPr>
        <p:blipFill>
          <a:blip r:embed="rId4"/>
          <a:stretch>
            <a:fillRect/>
          </a:stretch>
        </p:blipFill>
        <p:spPr>
          <a:xfrm>
            <a:off x="4823791" y="3910128"/>
            <a:ext cx="4823790" cy="2947872"/>
          </a:xfrm>
          <a:prstGeom prst="rect">
            <a:avLst/>
          </a:prstGeom>
        </p:spPr>
      </p:pic>
      <p:pic>
        <p:nvPicPr>
          <p:cNvPr id="40" name="Picture 39">
            <a:extLst>
              <a:ext uri="{FF2B5EF4-FFF2-40B4-BE49-F238E27FC236}">
                <a16:creationId xmlns:a16="http://schemas.microsoft.com/office/drawing/2014/main" id="{D2A62915-6EB5-4A49-AE1E-2C5C832BDC2B}"/>
              </a:ext>
            </a:extLst>
          </p:cNvPr>
          <p:cNvPicPr>
            <a:picLocks noChangeAspect="1"/>
          </p:cNvPicPr>
          <p:nvPr/>
        </p:nvPicPr>
        <p:blipFill>
          <a:blip r:embed="rId5"/>
          <a:stretch>
            <a:fillRect/>
          </a:stretch>
        </p:blipFill>
        <p:spPr>
          <a:xfrm>
            <a:off x="4823791" y="962256"/>
            <a:ext cx="4823790" cy="2947872"/>
          </a:xfrm>
          <a:prstGeom prst="rect">
            <a:avLst/>
          </a:prstGeom>
        </p:spPr>
      </p:pic>
    </p:spTree>
    <p:extLst>
      <p:ext uri="{BB962C8B-B14F-4D97-AF65-F5344CB8AC3E}">
        <p14:creationId xmlns:p14="http://schemas.microsoft.com/office/powerpoint/2010/main" val="27659103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8F676-8D02-F74C-B6B4-3C44464795E0}"/>
              </a:ext>
            </a:extLst>
          </p:cNvPr>
          <p:cNvSpPr>
            <a:spLocks noGrp="1"/>
          </p:cNvSpPr>
          <p:nvPr>
            <p:ph type="title"/>
          </p:nvPr>
        </p:nvSpPr>
        <p:spPr>
          <a:xfrm>
            <a:off x="7334935" y="52851"/>
            <a:ext cx="4652596" cy="2229860"/>
          </a:xfrm>
        </p:spPr>
        <p:txBody>
          <a:bodyPr>
            <a:normAutofit/>
          </a:bodyPr>
          <a:lstStyle/>
          <a:p>
            <a:r>
              <a:rPr lang="en-US" sz="3600" b="1" dirty="0"/>
              <a:t>A proposed error decomposition to </a:t>
            </a:r>
            <a:br>
              <a:rPr lang="en-US" sz="3600" b="1" dirty="0"/>
            </a:br>
            <a:r>
              <a:rPr lang="en-US" sz="3600" b="1" i="1" dirty="0"/>
              <a:t>apply to each grid point</a:t>
            </a:r>
            <a:r>
              <a:rPr lang="en-US" sz="3600" b="1" dirty="0"/>
              <a:t>.</a:t>
            </a:r>
          </a:p>
        </p:txBody>
      </p:sp>
      <p:cxnSp>
        <p:nvCxnSpPr>
          <p:cNvPr id="37" name="Straight Arrow Connector 36">
            <a:extLst>
              <a:ext uri="{FF2B5EF4-FFF2-40B4-BE49-F238E27FC236}">
                <a16:creationId xmlns:a16="http://schemas.microsoft.com/office/drawing/2014/main" id="{F2C2AEE5-2B9F-164A-B697-A6A6E96B18E4}"/>
              </a:ext>
            </a:extLst>
          </p:cNvPr>
          <p:cNvCxnSpPr>
            <a:cxnSpLocks/>
          </p:cNvCxnSpPr>
          <p:nvPr/>
        </p:nvCxnSpPr>
        <p:spPr>
          <a:xfrm flipV="1">
            <a:off x="3404426" y="4800594"/>
            <a:ext cx="0" cy="43582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89011CB-CCBE-304F-8069-11D8640B5B70}"/>
              </a:ext>
            </a:extLst>
          </p:cNvPr>
          <p:cNvSpPr txBox="1"/>
          <p:nvPr/>
        </p:nvSpPr>
        <p:spPr>
          <a:xfrm>
            <a:off x="202474" y="5269882"/>
            <a:ext cx="7132461" cy="1631216"/>
          </a:xfrm>
          <a:prstGeom prst="rect">
            <a:avLst/>
          </a:prstGeom>
          <a:noFill/>
        </p:spPr>
        <p:txBody>
          <a:bodyPr wrap="square" rtlCol="0">
            <a:spAutoFit/>
          </a:bodyPr>
          <a:lstStyle/>
          <a:p>
            <a:pPr algn="ctr"/>
            <a:r>
              <a:rPr lang="en-US" sz="2000" dirty="0">
                <a:solidFill>
                  <a:srgbClr val="FF0000"/>
                </a:solidFill>
              </a:rPr>
              <a:t>Assertion is that these reflect the random errors in the estimate of the initial state. Assuming statistical independence of the OI analysis error from the ensemble perturbations, then the size of ensemble perturbations plus </a:t>
            </a:r>
            <a:r>
              <a:rPr lang="en-US" sz="2000" b="1" dirty="0">
                <a:solidFill>
                  <a:srgbClr val="FF0000"/>
                </a:solidFill>
              </a:rPr>
              <a:t>OI analysis error variance </a:t>
            </a:r>
            <a:r>
              <a:rPr lang="en-US" sz="2000" dirty="0">
                <a:solidFill>
                  <a:srgbClr val="FF0000"/>
                </a:solidFill>
              </a:rPr>
              <a:t>should be consistent with these.</a:t>
            </a:r>
          </a:p>
        </p:txBody>
      </p:sp>
      <p:sp>
        <p:nvSpPr>
          <p:cNvPr id="3" name="Rectangle 2">
            <a:extLst>
              <a:ext uri="{FF2B5EF4-FFF2-40B4-BE49-F238E27FC236}">
                <a16:creationId xmlns:a16="http://schemas.microsoft.com/office/drawing/2014/main" id="{404E8B75-5B45-A14C-9C6F-273E7F0CFF6B}"/>
              </a:ext>
            </a:extLst>
          </p:cNvPr>
          <p:cNvSpPr/>
          <p:nvPr/>
        </p:nvSpPr>
        <p:spPr>
          <a:xfrm>
            <a:off x="3091856" y="4407540"/>
            <a:ext cx="1506457" cy="3289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0FD9BC7-87E8-9B40-956D-FEBB8730ED49}"/>
              </a:ext>
            </a:extLst>
          </p:cNvPr>
          <p:cNvPicPr>
            <a:picLocks noChangeAspect="1"/>
          </p:cNvPicPr>
          <p:nvPr/>
        </p:nvPicPr>
        <p:blipFill>
          <a:blip r:embed="rId2"/>
          <a:stretch>
            <a:fillRect/>
          </a:stretch>
        </p:blipFill>
        <p:spPr>
          <a:xfrm>
            <a:off x="1" y="0"/>
            <a:ext cx="6102626" cy="4775569"/>
          </a:xfrm>
          <a:prstGeom prst="rect">
            <a:avLst/>
          </a:prstGeom>
        </p:spPr>
      </p:pic>
      <p:sp>
        <p:nvSpPr>
          <p:cNvPr id="4" name="Rectangle 3">
            <a:extLst>
              <a:ext uri="{FF2B5EF4-FFF2-40B4-BE49-F238E27FC236}">
                <a16:creationId xmlns:a16="http://schemas.microsoft.com/office/drawing/2014/main" id="{A77A5294-C393-8248-A4DC-BB7B3E1C6FAA}"/>
              </a:ext>
            </a:extLst>
          </p:cNvPr>
          <p:cNvSpPr/>
          <p:nvPr/>
        </p:nvSpPr>
        <p:spPr>
          <a:xfrm>
            <a:off x="3344092" y="6224451"/>
            <a:ext cx="2758536" cy="32004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489D11E9-25BF-3A43-B6B4-6595FF443B12}"/>
              </a:ext>
            </a:extLst>
          </p:cNvPr>
          <p:cNvCxnSpPr/>
          <p:nvPr/>
        </p:nvCxnSpPr>
        <p:spPr>
          <a:xfrm flipH="1">
            <a:off x="6102627" y="4905103"/>
            <a:ext cx="2022470" cy="126056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52DC45D-C6E9-EA41-9C1A-FA1BC46C9F68}"/>
              </a:ext>
            </a:extLst>
          </p:cNvPr>
          <p:cNvSpPr txBox="1"/>
          <p:nvPr/>
        </p:nvSpPr>
        <p:spPr>
          <a:xfrm>
            <a:off x="6642462" y="4302663"/>
            <a:ext cx="4078617" cy="523220"/>
          </a:xfrm>
          <a:prstGeom prst="rect">
            <a:avLst/>
          </a:prstGeom>
          <a:noFill/>
          <a:ln>
            <a:noFill/>
          </a:ln>
        </p:spPr>
        <p:txBody>
          <a:bodyPr wrap="none" rtlCol="0">
            <a:spAutoFit/>
          </a:bodyPr>
          <a:lstStyle/>
          <a:p>
            <a:r>
              <a:rPr lang="en-US" sz="2800" dirty="0">
                <a:solidFill>
                  <a:srgbClr val="0070C0"/>
                </a:solidFill>
              </a:rPr>
              <a:t>How will we estimate this?</a:t>
            </a:r>
          </a:p>
        </p:txBody>
      </p:sp>
    </p:spTree>
    <p:extLst>
      <p:ext uri="{BB962C8B-B14F-4D97-AF65-F5344CB8AC3E}">
        <p14:creationId xmlns:p14="http://schemas.microsoft.com/office/powerpoint/2010/main" val="35551371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A5421-7CA0-D948-AD5E-6EEDEC0EEF3E}"/>
              </a:ext>
            </a:extLst>
          </p:cNvPr>
          <p:cNvSpPr>
            <a:spLocks noGrp="1"/>
          </p:cNvSpPr>
          <p:nvPr>
            <p:ph type="title"/>
          </p:nvPr>
        </p:nvSpPr>
        <p:spPr>
          <a:xfrm>
            <a:off x="838200" y="365126"/>
            <a:ext cx="10515600" cy="764812"/>
          </a:xfrm>
        </p:spPr>
        <p:txBody>
          <a:bodyPr/>
          <a:lstStyle/>
          <a:p>
            <a:r>
              <a:rPr lang="en-US" b="1" dirty="0"/>
              <a:t>Estimate of analysis-error variance</a:t>
            </a:r>
          </a:p>
        </p:txBody>
      </p:sp>
      <p:sp>
        <p:nvSpPr>
          <p:cNvPr id="3" name="Content Placeholder 2">
            <a:extLst>
              <a:ext uri="{FF2B5EF4-FFF2-40B4-BE49-F238E27FC236}">
                <a16:creationId xmlns:a16="http://schemas.microsoft.com/office/drawing/2014/main" id="{AB2ACFF5-C19D-9849-9C30-16782BFBC3C2}"/>
              </a:ext>
            </a:extLst>
          </p:cNvPr>
          <p:cNvSpPr>
            <a:spLocks noGrp="1"/>
          </p:cNvSpPr>
          <p:nvPr>
            <p:ph idx="1"/>
          </p:nvPr>
        </p:nvSpPr>
        <p:spPr>
          <a:xfrm>
            <a:off x="838200" y="1290047"/>
            <a:ext cx="10515600" cy="5149942"/>
          </a:xfrm>
        </p:spPr>
        <p:txBody>
          <a:bodyPr>
            <a:normAutofit fontScale="70000" lnSpcReduction="20000"/>
          </a:bodyPr>
          <a:lstStyle/>
          <a:p>
            <a:pPr marL="0" indent="0">
              <a:buNone/>
            </a:pPr>
            <a:r>
              <a:rPr lang="en-US" dirty="0"/>
              <a:t>The OI analyzed state is estimated with the common DA equation </a:t>
            </a:r>
          </a:p>
          <a:p>
            <a:pPr marL="0" indent="0">
              <a:buNone/>
            </a:pPr>
            <a:endParaRPr lang="en-US" b="1" dirty="0"/>
          </a:p>
          <a:p>
            <a:pPr marL="0" indent="0">
              <a:buNone/>
            </a:pPr>
            <a:r>
              <a:rPr lang="en-US" b="1" dirty="0" err="1"/>
              <a:t>x</a:t>
            </a:r>
            <a:r>
              <a:rPr lang="en-US" baseline="-25000" dirty="0" err="1"/>
              <a:t>a</a:t>
            </a:r>
            <a:r>
              <a:rPr lang="en-US" dirty="0"/>
              <a:t> = </a:t>
            </a:r>
            <a:r>
              <a:rPr lang="en-US" b="1" dirty="0" err="1"/>
              <a:t>x</a:t>
            </a:r>
            <a:r>
              <a:rPr lang="en-US" baseline="-25000" dirty="0" err="1"/>
              <a:t>b</a:t>
            </a:r>
            <a:r>
              <a:rPr lang="en-US" baseline="-25000" dirty="0"/>
              <a:t> </a:t>
            </a:r>
            <a:r>
              <a:rPr lang="en-US" dirty="0"/>
              <a:t>+  </a:t>
            </a:r>
            <a:r>
              <a:rPr lang="en-US" b="1" dirty="0"/>
              <a:t>BH</a:t>
            </a:r>
            <a:r>
              <a:rPr lang="en-US" baseline="30000" dirty="0"/>
              <a:t>T</a:t>
            </a:r>
            <a:r>
              <a:rPr lang="en-US" dirty="0"/>
              <a:t> (</a:t>
            </a:r>
            <a:r>
              <a:rPr lang="en-US" b="1" dirty="0"/>
              <a:t>HBH</a:t>
            </a:r>
            <a:r>
              <a:rPr lang="en-US" baseline="30000" dirty="0"/>
              <a:t>T</a:t>
            </a:r>
            <a:r>
              <a:rPr lang="en-US" dirty="0"/>
              <a:t> + </a:t>
            </a:r>
            <a:r>
              <a:rPr lang="en-US" b="1" dirty="0"/>
              <a:t>R</a:t>
            </a:r>
            <a:r>
              <a:rPr lang="en-US" dirty="0"/>
              <a:t>)</a:t>
            </a:r>
            <a:r>
              <a:rPr lang="en-US" baseline="30000" dirty="0"/>
              <a:t>-1 </a:t>
            </a:r>
            <a:r>
              <a:rPr lang="en-US" dirty="0"/>
              <a:t>( </a:t>
            </a:r>
            <a:r>
              <a:rPr lang="en-US" b="1" dirty="0"/>
              <a:t>y</a:t>
            </a:r>
            <a:r>
              <a:rPr lang="en-US" dirty="0"/>
              <a:t> - </a:t>
            </a:r>
            <a:r>
              <a:rPr lang="en-US" b="1" dirty="0" err="1"/>
              <a:t>Hx</a:t>
            </a:r>
            <a:r>
              <a:rPr lang="en-US" baseline="-25000" dirty="0" err="1"/>
              <a:t>b</a:t>
            </a:r>
            <a:r>
              <a:rPr lang="en-US" dirty="0"/>
              <a:t> )                         </a:t>
            </a:r>
          </a:p>
          <a:p>
            <a:pPr marL="0" indent="0">
              <a:buNone/>
            </a:pPr>
            <a:endParaRPr lang="en-US" dirty="0"/>
          </a:p>
          <a:p>
            <a:pPr marL="0" indent="0">
              <a:buNone/>
            </a:pPr>
            <a:r>
              <a:rPr lang="en-US" dirty="0"/>
              <a:t>The matrix product </a:t>
            </a:r>
            <a:r>
              <a:rPr lang="en-US" b="1" dirty="0"/>
              <a:t>HBH</a:t>
            </a:r>
            <a:r>
              <a:rPr lang="en-US" baseline="30000" dirty="0"/>
              <a:t>T</a:t>
            </a:r>
            <a:r>
              <a:rPr lang="en-US" dirty="0"/>
              <a:t> provides the background-error covariances between observation sites.   Were it computationally tractable to produce, the resultant analysis-error covariance matrix would be estimated by</a:t>
            </a:r>
          </a:p>
          <a:p>
            <a:pPr marL="0" indent="0">
              <a:buNone/>
            </a:pPr>
            <a:endParaRPr lang="en-US" b="1" dirty="0"/>
          </a:p>
          <a:p>
            <a:pPr marL="0" indent="0">
              <a:buNone/>
            </a:pPr>
            <a:r>
              <a:rPr lang="en-US" b="1" dirty="0"/>
              <a:t>P</a:t>
            </a:r>
            <a:r>
              <a:rPr lang="en-US" baseline="30000" dirty="0"/>
              <a:t>a</a:t>
            </a:r>
            <a:r>
              <a:rPr lang="en-US" dirty="0"/>
              <a:t>     = (</a:t>
            </a:r>
            <a:r>
              <a:rPr lang="en-US" b="1" dirty="0"/>
              <a:t>I - KH</a:t>
            </a:r>
            <a:r>
              <a:rPr lang="en-US" dirty="0"/>
              <a:t>) </a:t>
            </a:r>
            <a:r>
              <a:rPr lang="en-US" b="1" dirty="0"/>
              <a:t>B  </a:t>
            </a:r>
            <a:r>
              <a:rPr lang="en-US" dirty="0"/>
              <a:t>= </a:t>
            </a:r>
            <a:r>
              <a:rPr lang="en-US" b="1" dirty="0"/>
              <a:t>B</a:t>
            </a:r>
            <a:r>
              <a:rPr lang="en-US" dirty="0"/>
              <a:t> – </a:t>
            </a:r>
            <a:r>
              <a:rPr lang="en-US" b="1" dirty="0"/>
              <a:t>KHB  </a:t>
            </a:r>
            <a:r>
              <a:rPr lang="en-US" dirty="0"/>
              <a:t>=</a:t>
            </a:r>
            <a:r>
              <a:rPr lang="en-US" b="1" dirty="0"/>
              <a:t> B</a:t>
            </a:r>
            <a:r>
              <a:rPr lang="en-US" dirty="0"/>
              <a:t> - </a:t>
            </a:r>
            <a:r>
              <a:rPr lang="en-US" b="1" dirty="0"/>
              <a:t>BH</a:t>
            </a:r>
            <a:r>
              <a:rPr lang="en-US" baseline="30000" dirty="0"/>
              <a:t>T</a:t>
            </a:r>
            <a:r>
              <a:rPr lang="en-US" dirty="0"/>
              <a:t>(</a:t>
            </a:r>
            <a:r>
              <a:rPr lang="en-US" b="1" dirty="0"/>
              <a:t>HBH</a:t>
            </a:r>
            <a:r>
              <a:rPr lang="en-US" baseline="30000" dirty="0"/>
              <a:t>T</a:t>
            </a:r>
            <a:r>
              <a:rPr lang="en-US" dirty="0"/>
              <a:t> + </a:t>
            </a:r>
            <a:r>
              <a:rPr lang="en-US" b="1" dirty="0"/>
              <a:t>R</a:t>
            </a:r>
            <a:r>
              <a:rPr lang="en-US" dirty="0"/>
              <a:t>)</a:t>
            </a:r>
            <a:r>
              <a:rPr lang="en-US" baseline="30000" dirty="0"/>
              <a:t>-1</a:t>
            </a:r>
            <a:r>
              <a:rPr lang="en-US" dirty="0"/>
              <a:t> </a:t>
            </a:r>
            <a:r>
              <a:rPr lang="en-US" b="1" dirty="0"/>
              <a:t>HB</a:t>
            </a:r>
          </a:p>
          <a:p>
            <a:pPr marL="0" indent="0">
              <a:buNone/>
            </a:pPr>
            <a:endParaRPr lang="en-US" b="1" dirty="0"/>
          </a:p>
          <a:p>
            <a:pPr marL="0" indent="0">
              <a:buNone/>
            </a:pPr>
            <a:r>
              <a:rPr lang="en-US" dirty="0"/>
              <a:t>Since </a:t>
            </a:r>
            <a:r>
              <a:rPr lang="en-US" b="1" dirty="0"/>
              <a:t>HBH</a:t>
            </a:r>
            <a:r>
              <a:rPr lang="en-US" baseline="30000" dirty="0"/>
              <a:t>T</a:t>
            </a:r>
            <a:r>
              <a:rPr lang="en-US" dirty="0"/>
              <a:t> + </a:t>
            </a:r>
            <a:r>
              <a:rPr lang="en-US" b="1" dirty="0"/>
              <a:t>R</a:t>
            </a:r>
            <a:r>
              <a:rPr lang="en-US" dirty="0"/>
              <a:t> is symmetric and positive definite, we can re-express this as</a:t>
            </a:r>
          </a:p>
          <a:p>
            <a:pPr marL="0" indent="0">
              <a:buNone/>
            </a:pPr>
            <a:endParaRPr lang="en-US" b="1" dirty="0"/>
          </a:p>
          <a:p>
            <a:pPr marL="0" indent="0">
              <a:buNone/>
            </a:pPr>
            <a:r>
              <a:rPr lang="en-US" b="1" dirty="0"/>
              <a:t>P</a:t>
            </a:r>
            <a:r>
              <a:rPr lang="en-US" baseline="30000" dirty="0"/>
              <a:t>a    </a:t>
            </a:r>
            <a:r>
              <a:rPr lang="en-US" dirty="0"/>
              <a:t>= </a:t>
            </a:r>
            <a:r>
              <a:rPr lang="en-US" b="1" dirty="0"/>
              <a:t>B</a:t>
            </a:r>
            <a:r>
              <a:rPr lang="en-US" dirty="0"/>
              <a:t> - [</a:t>
            </a:r>
            <a:r>
              <a:rPr lang="en-US" b="1" dirty="0"/>
              <a:t>BH</a:t>
            </a:r>
            <a:r>
              <a:rPr lang="en-US" baseline="30000" dirty="0"/>
              <a:t>T</a:t>
            </a:r>
            <a:r>
              <a:rPr lang="en-US" dirty="0"/>
              <a:t>(</a:t>
            </a:r>
            <a:r>
              <a:rPr lang="en-US" b="1" dirty="0"/>
              <a:t>HBH</a:t>
            </a:r>
            <a:r>
              <a:rPr lang="en-US" baseline="30000" dirty="0"/>
              <a:t>T</a:t>
            </a:r>
            <a:r>
              <a:rPr lang="en-US" dirty="0"/>
              <a:t> + </a:t>
            </a:r>
            <a:r>
              <a:rPr lang="en-US" b="1" dirty="0"/>
              <a:t>R</a:t>
            </a:r>
            <a:r>
              <a:rPr lang="en-US" dirty="0"/>
              <a:t>)</a:t>
            </a:r>
            <a:r>
              <a:rPr lang="en-US" baseline="30000" dirty="0"/>
              <a:t>-1/2</a:t>
            </a:r>
            <a:r>
              <a:rPr lang="en-US" dirty="0"/>
              <a:t>] [</a:t>
            </a:r>
            <a:r>
              <a:rPr lang="en-US" b="1" dirty="0"/>
              <a:t>BH</a:t>
            </a:r>
            <a:r>
              <a:rPr lang="en-US" baseline="30000" dirty="0"/>
              <a:t>T</a:t>
            </a:r>
            <a:r>
              <a:rPr lang="en-US" dirty="0"/>
              <a:t>(</a:t>
            </a:r>
            <a:r>
              <a:rPr lang="en-US" b="1" dirty="0"/>
              <a:t>HBH</a:t>
            </a:r>
            <a:r>
              <a:rPr lang="en-US" baseline="30000" dirty="0"/>
              <a:t>T</a:t>
            </a:r>
            <a:r>
              <a:rPr lang="en-US" dirty="0"/>
              <a:t> + </a:t>
            </a:r>
            <a:r>
              <a:rPr lang="en-US" b="1" dirty="0"/>
              <a:t>R</a:t>
            </a:r>
            <a:r>
              <a:rPr lang="en-US" dirty="0"/>
              <a:t>)</a:t>
            </a:r>
            <a:r>
              <a:rPr lang="en-US" baseline="30000" dirty="0"/>
              <a:t>-1/2</a:t>
            </a:r>
            <a:r>
              <a:rPr lang="en-US" dirty="0"/>
              <a:t>]</a:t>
            </a:r>
            <a:r>
              <a:rPr lang="en-US" baseline="30000" dirty="0"/>
              <a:t>T </a:t>
            </a:r>
            <a:endParaRPr lang="en-US" dirty="0"/>
          </a:p>
          <a:p>
            <a:pPr marL="0" indent="0">
              <a:buNone/>
            </a:pPr>
            <a:endParaRPr lang="en-US" baseline="30000" dirty="0"/>
          </a:p>
          <a:p>
            <a:pPr marL="0" indent="0">
              <a:buNone/>
            </a:pPr>
            <a:r>
              <a:rPr lang="en-US" dirty="0"/>
              <a:t>It is numerically possible to find the diagonal elements of this array.   But it is still relatively computationally expensive.   An approximation is thus used instead based on cross validation.</a:t>
            </a:r>
          </a:p>
        </p:txBody>
      </p:sp>
      <p:sp>
        <p:nvSpPr>
          <p:cNvPr id="4" name="Slide Number Placeholder 3">
            <a:extLst>
              <a:ext uri="{FF2B5EF4-FFF2-40B4-BE49-F238E27FC236}">
                <a16:creationId xmlns:a16="http://schemas.microsoft.com/office/drawing/2014/main" id="{C509E42E-3EEC-5F47-92BF-059205FAB225}"/>
              </a:ext>
            </a:extLst>
          </p:cNvPr>
          <p:cNvSpPr>
            <a:spLocks noGrp="1"/>
          </p:cNvSpPr>
          <p:nvPr>
            <p:ph type="sldNum" sz="quarter" idx="12"/>
          </p:nvPr>
        </p:nvSpPr>
        <p:spPr/>
        <p:txBody>
          <a:bodyPr/>
          <a:lstStyle/>
          <a:p>
            <a:fld id="{9537965C-E9BA-5544-A66C-C2EC21E8DC38}" type="slidenum">
              <a:rPr lang="en-US" smtClean="0"/>
              <a:t>47</a:t>
            </a:fld>
            <a:endParaRPr lang="en-US"/>
          </a:p>
        </p:txBody>
      </p:sp>
    </p:spTree>
    <p:extLst>
      <p:ext uri="{BB962C8B-B14F-4D97-AF65-F5344CB8AC3E}">
        <p14:creationId xmlns:p14="http://schemas.microsoft.com/office/powerpoint/2010/main" val="8818987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19A96-D9F2-8D42-9DBC-78B2D4DB2FB2}"/>
              </a:ext>
            </a:extLst>
          </p:cNvPr>
          <p:cNvSpPr>
            <a:spLocks noGrp="1"/>
          </p:cNvSpPr>
          <p:nvPr>
            <p:ph type="title"/>
          </p:nvPr>
        </p:nvSpPr>
        <p:spPr/>
        <p:txBody>
          <a:bodyPr/>
          <a:lstStyle/>
          <a:p>
            <a:r>
              <a:rPr lang="en-US" b="1" dirty="0"/>
              <a:t>Cross-validation procedure to determine OI analysis variance.</a:t>
            </a:r>
          </a:p>
        </p:txBody>
      </p:sp>
      <p:sp>
        <p:nvSpPr>
          <p:cNvPr id="3" name="Content Placeholder 2">
            <a:extLst>
              <a:ext uri="{FF2B5EF4-FFF2-40B4-BE49-F238E27FC236}">
                <a16:creationId xmlns:a16="http://schemas.microsoft.com/office/drawing/2014/main" id="{A1EBDC2F-3215-6942-B2DE-71CB1214E916}"/>
              </a:ext>
            </a:extLst>
          </p:cNvPr>
          <p:cNvSpPr>
            <a:spLocks noGrp="1"/>
          </p:cNvSpPr>
          <p:nvPr>
            <p:ph idx="1"/>
          </p:nvPr>
        </p:nvSpPr>
        <p:spPr/>
        <p:txBody>
          <a:bodyPr>
            <a:normAutofit fontScale="92500" lnSpcReduction="10000"/>
          </a:bodyPr>
          <a:lstStyle/>
          <a:p>
            <a:r>
              <a:rPr lang="en-US" dirty="0"/>
              <a:t>Produce 10 analyses of the surface temperature for every day of 2018 at 00 UTC at the ~4-km PRISM grid spacing.   Withhold 10% of the observations assimilated in each simulation.</a:t>
            </a:r>
          </a:p>
          <a:p>
            <a:r>
              <a:rPr lang="en-US" dirty="0"/>
              <a:t>Upscale each simulation to ½ degree.</a:t>
            </a:r>
          </a:p>
          <a:p>
            <a:r>
              <a:rPr lang="en-US" dirty="0"/>
              <a:t>For each of the 10 analyses, determine the ½-degree grid points nearest to each withheld observation.</a:t>
            </a:r>
          </a:p>
          <a:p>
            <a:pPr lvl="1"/>
            <a:r>
              <a:rPr lang="en-US" dirty="0"/>
              <a:t>At these locations, determine the difference between the analyzed state where the observation was withheld against the mean analyzed state for the other 9 simulations where the observation was assimilated.</a:t>
            </a:r>
          </a:p>
          <a:p>
            <a:pPr lvl="1"/>
            <a:r>
              <a:rPr lang="en-US" dirty="0"/>
              <a:t>Determine statistics of the differences at these locations.</a:t>
            </a:r>
          </a:p>
          <a:p>
            <a:r>
              <a:rPr lang="en-US" dirty="0"/>
              <a:t>Use a </a:t>
            </a:r>
            <a:r>
              <a:rPr lang="en-US" dirty="0" err="1"/>
              <a:t>Cressman</a:t>
            </a:r>
            <a:r>
              <a:rPr lang="en-US" dirty="0"/>
              <a:t> (1959) successive-corrections procedure to grid the data available only at select locations. </a:t>
            </a:r>
          </a:p>
          <a:p>
            <a:endParaRPr lang="en-US" dirty="0"/>
          </a:p>
        </p:txBody>
      </p:sp>
      <p:sp>
        <p:nvSpPr>
          <p:cNvPr id="4" name="Slide Number Placeholder 3">
            <a:extLst>
              <a:ext uri="{FF2B5EF4-FFF2-40B4-BE49-F238E27FC236}">
                <a16:creationId xmlns:a16="http://schemas.microsoft.com/office/drawing/2014/main" id="{F35045D9-9F3A-FD40-8833-D96264AC6506}"/>
              </a:ext>
            </a:extLst>
          </p:cNvPr>
          <p:cNvSpPr>
            <a:spLocks noGrp="1"/>
          </p:cNvSpPr>
          <p:nvPr>
            <p:ph type="sldNum" sz="quarter" idx="12"/>
          </p:nvPr>
        </p:nvSpPr>
        <p:spPr/>
        <p:txBody>
          <a:bodyPr/>
          <a:lstStyle/>
          <a:p>
            <a:fld id="{9537965C-E9BA-5544-A66C-C2EC21E8DC38}" type="slidenum">
              <a:rPr lang="en-US" smtClean="0"/>
              <a:t>48</a:t>
            </a:fld>
            <a:endParaRPr lang="en-US"/>
          </a:p>
        </p:txBody>
      </p:sp>
    </p:spTree>
    <p:extLst>
      <p:ext uri="{BB962C8B-B14F-4D97-AF65-F5344CB8AC3E}">
        <p14:creationId xmlns:p14="http://schemas.microsoft.com/office/powerpoint/2010/main" val="30747425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9B2B9-A2B7-CF49-97B8-692EE189A544}"/>
              </a:ext>
            </a:extLst>
          </p:cNvPr>
          <p:cNvSpPr>
            <a:spLocks noGrp="1"/>
          </p:cNvSpPr>
          <p:nvPr>
            <p:ph type="title"/>
          </p:nvPr>
        </p:nvSpPr>
        <p:spPr>
          <a:xfrm>
            <a:off x="293913" y="365126"/>
            <a:ext cx="11606350" cy="706028"/>
          </a:xfrm>
        </p:spPr>
        <p:txBody>
          <a:bodyPr>
            <a:normAutofit/>
          </a:bodyPr>
          <a:lstStyle/>
          <a:p>
            <a:r>
              <a:rPr lang="en-US" sz="3600" b="1" dirty="0"/>
              <a:t>Full-year estimate of analysis uncertainty standard deviation</a:t>
            </a:r>
          </a:p>
        </p:txBody>
      </p:sp>
      <p:sp>
        <p:nvSpPr>
          <p:cNvPr id="4" name="Slide Number Placeholder 3">
            <a:extLst>
              <a:ext uri="{FF2B5EF4-FFF2-40B4-BE49-F238E27FC236}">
                <a16:creationId xmlns:a16="http://schemas.microsoft.com/office/drawing/2014/main" id="{A1B392B0-7DB8-B543-BA8B-04C893BE2A5B}"/>
              </a:ext>
            </a:extLst>
          </p:cNvPr>
          <p:cNvSpPr>
            <a:spLocks noGrp="1"/>
          </p:cNvSpPr>
          <p:nvPr>
            <p:ph type="sldNum" sz="quarter" idx="12"/>
          </p:nvPr>
        </p:nvSpPr>
        <p:spPr/>
        <p:txBody>
          <a:bodyPr/>
          <a:lstStyle/>
          <a:p>
            <a:fld id="{9537965C-E9BA-5544-A66C-C2EC21E8DC38}" type="slidenum">
              <a:rPr lang="en-US" smtClean="0"/>
              <a:t>49</a:t>
            </a:fld>
            <a:endParaRPr lang="en-US"/>
          </a:p>
        </p:txBody>
      </p:sp>
      <p:pic>
        <p:nvPicPr>
          <p:cNvPr id="6" name="Picture 5">
            <a:extLst>
              <a:ext uri="{FF2B5EF4-FFF2-40B4-BE49-F238E27FC236}">
                <a16:creationId xmlns:a16="http://schemas.microsoft.com/office/drawing/2014/main" id="{C1DB57C3-D62D-094E-9895-01178A3F9813}"/>
              </a:ext>
            </a:extLst>
          </p:cNvPr>
          <p:cNvPicPr>
            <a:picLocks noChangeAspect="1"/>
          </p:cNvPicPr>
          <p:nvPr/>
        </p:nvPicPr>
        <p:blipFill>
          <a:blip r:embed="rId2"/>
          <a:stretch>
            <a:fillRect/>
          </a:stretch>
        </p:blipFill>
        <p:spPr>
          <a:xfrm>
            <a:off x="0" y="933994"/>
            <a:ext cx="9693828" cy="5924006"/>
          </a:xfrm>
          <a:prstGeom prst="rect">
            <a:avLst/>
          </a:prstGeom>
        </p:spPr>
      </p:pic>
      <p:sp>
        <p:nvSpPr>
          <p:cNvPr id="7" name="TextBox 6">
            <a:extLst>
              <a:ext uri="{FF2B5EF4-FFF2-40B4-BE49-F238E27FC236}">
                <a16:creationId xmlns:a16="http://schemas.microsoft.com/office/drawing/2014/main" id="{94089362-F92F-CD45-AE7A-58DEB441047B}"/>
              </a:ext>
            </a:extLst>
          </p:cNvPr>
          <p:cNvSpPr txBox="1"/>
          <p:nvPr/>
        </p:nvSpPr>
        <p:spPr>
          <a:xfrm>
            <a:off x="9888583" y="1476103"/>
            <a:ext cx="1941878" cy="1200329"/>
          </a:xfrm>
          <a:prstGeom prst="rect">
            <a:avLst/>
          </a:prstGeom>
          <a:noFill/>
        </p:spPr>
        <p:txBody>
          <a:bodyPr wrap="none" rtlCol="0">
            <a:spAutoFit/>
          </a:bodyPr>
          <a:lstStyle/>
          <a:p>
            <a:r>
              <a:rPr lang="en-US" dirty="0"/>
              <a:t>the numbers are</a:t>
            </a:r>
          </a:p>
          <a:p>
            <a:r>
              <a:rPr lang="en-US" dirty="0"/>
              <a:t>the estimates at</a:t>
            </a:r>
          </a:p>
          <a:p>
            <a:r>
              <a:rPr lang="en-US" dirty="0"/>
              <a:t>grid points nearest</a:t>
            </a:r>
          </a:p>
          <a:p>
            <a:r>
              <a:rPr lang="en-US" dirty="0"/>
              <a:t>to stations.</a:t>
            </a:r>
          </a:p>
        </p:txBody>
      </p:sp>
    </p:spTree>
    <p:extLst>
      <p:ext uri="{BB962C8B-B14F-4D97-AF65-F5344CB8AC3E}">
        <p14:creationId xmlns:p14="http://schemas.microsoft.com/office/powerpoint/2010/main" val="32886640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Numerical weather prediction currently</a:t>
            </a:r>
          </a:p>
        </p:txBody>
      </p:sp>
      <p:sp>
        <p:nvSpPr>
          <p:cNvPr id="4" name="Slide Number Placeholder 3"/>
          <p:cNvSpPr>
            <a:spLocks noGrp="1"/>
          </p:cNvSpPr>
          <p:nvPr>
            <p:ph type="sldNum" sz="quarter" idx="12"/>
          </p:nvPr>
        </p:nvSpPr>
        <p:spPr/>
        <p:txBody>
          <a:bodyPr/>
          <a:lstStyle/>
          <a:p>
            <a:fld id="{BF9A244C-328F-1742-9CD5-4DAE7E6CBCB5}" type="slidenum">
              <a:rPr lang="en-US" smtClean="0"/>
              <a:t>5</a:t>
            </a:fld>
            <a:endParaRPr lang="en-US"/>
          </a:p>
        </p:txBody>
      </p:sp>
      <p:sp>
        <p:nvSpPr>
          <p:cNvPr id="6" name="Rectangle 5"/>
          <p:cNvSpPr/>
          <p:nvPr/>
        </p:nvSpPr>
        <p:spPr>
          <a:xfrm>
            <a:off x="3733800" y="3429000"/>
            <a:ext cx="1371600" cy="838200"/>
          </a:xfrm>
          <a:prstGeom prst="rect">
            <a:avLst/>
          </a:prstGeom>
          <a:noFill/>
          <a:ln w="381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Left Bracket 6"/>
          <p:cNvSpPr/>
          <p:nvPr/>
        </p:nvSpPr>
        <p:spPr>
          <a:xfrm>
            <a:off x="2057400" y="3429000"/>
            <a:ext cx="228600" cy="838200"/>
          </a:xfrm>
          <a:prstGeom prst="leftBracket">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8" name="Left Bracket 7"/>
          <p:cNvSpPr/>
          <p:nvPr/>
        </p:nvSpPr>
        <p:spPr>
          <a:xfrm flipH="1">
            <a:off x="3124200" y="3429000"/>
            <a:ext cx="228600" cy="838200"/>
          </a:xfrm>
          <a:prstGeom prst="leftBracket">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9" name="Left Bracket 8"/>
          <p:cNvSpPr/>
          <p:nvPr/>
        </p:nvSpPr>
        <p:spPr>
          <a:xfrm>
            <a:off x="3810000" y="2133600"/>
            <a:ext cx="228600" cy="838200"/>
          </a:xfrm>
          <a:prstGeom prst="leftBracket">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0" name="Left Bracket 9"/>
          <p:cNvSpPr/>
          <p:nvPr/>
        </p:nvSpPr>
        <p:spPr>
          <a:xfrm flipH="1">
            <a:off x="4876800" y="2133600"/>
            <a:ext cx="228600" cy="838200"/>
          </a:xfrm>
          <a:prstGeom prst="leftBracket">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1" name="Left Bracket 10"/>
          <p:cNvSpPr/>
          <p:nvPr/>
        </p:nvSpPr>
        <p:spPr>
          <a:xfrm>
            <a:off x="5486400" y="3429000"/>
            <a:ext cx="228600" cy="838200"/>
          </a:xfrm>
          <a:prstGeom prst="leftBracket">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2" name="Left Bracket 11"/>
          <p:cNvSpPr/>
          <p:nvPr/>
        </p:nvSpPr>
        <p:spPr>
          <a:xfrm flipH="1">
            <a:off x="6629400" y="3429000"/>
            <a:ext cx="228600" cy="838200"/>
          </a:xfrm>
          <a:prstGeom prst="leftBracket">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3" name="Left Bracket 12"/>
          <p:cNvSpPr/>
          <p:nvPr/>
        </p:nvSpPr>
        <p:spPr>
          <a:xfrm>
            <a:off x="8991600" y="3429000"/>
            <a:ext cx="228600" cy="838200"/>
          </a:xfrm>
          <a:prstGeom prst="leftBracket">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4" name="Left Bracket 13"/>
          <p:cNvSpPr/>
          <p:nvPr/>
        </p:nvSpPr>
        <p:spPr>
          <a:xfrm flipH="1">
            <a:off x="10058400" y="3429000"/>
            <a:ext cx="228600" cy="838200"/>
          </a:xfrm>
          <a:prstGeom prst="leftBracket">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5" name="TextBox 14"/>
          <p:cNvSpPr txBox="1"/>
          <p:nvPr/>
        </p:nvSpPr>
        <p:spPr>
          <a:xfrm>
            <a:off x="2057400" y="3443654"/>
            <a:ext cx="1295400" cy="830997"/>
          </a:xfrm>
          <a:prstGeom prst="rect">
            <a:avLst/>
          </a:prstGeom>
          <a:noFill/>
        </p:spPr>
        <p:txBody>
          <a:bodyPr>
            <a:spAutoFit/>
          </a:bodyPr>
          <a:lstStyle/>
          <a:p>
            <a:pPr algn="ctr">
              <a:defRPr/>
            </a:pPr>
            <a:r>
              <a:rPr lang="en-US" sz="1600" dirty="0">
                <a:solidFill>
                  <a:srgbClr val="FF0000"/>
                </a:solidFill>
                <a:latin typeface="+mj-lt"/>
              </a:rPr>
              <a:t>ensemble</a:t>
            </a:r>
          </a:p>
          <a:p>
            <a:pPr algn="ctr">
              <a:defRPr/>
            </a:pPr>
            <a:r>
              <a:rPr lang="en-US" sz="1600" dirty="0">
                <a:latin typeface="+mj-lt"/>
              </a:rPr>
              <a:t>forecast to time t</a:t>
            </a:r>
          </a:p>
        </p:txBody>
      </p:sp>
      <p:sp>
        <p:nvSpPr>
          <p:cNvPr id="16" name="TextBox 15"/>
          <p:cNvSpPr txBox="1"/>
          <p:nvPr/>
        </p:nvSpPr>
        <p:spPr>
          <a:xfrm>
            <a:off x="5486400" y="3505200"/>
            <a:ext cx="1371600" cy="738664"/>
          </a:xfrm>
          <a:prstGeom prst="rect">
            <a:avLst/>
          </a:prstGeom>
          <a:noFill/>
        </p:spPr>
        <p:txBody>
          <a:bodyPr>
            <a:spAutoFit/>
          </a:bodyPr>
          <a:lstStyle/>
          <a:p>
            <a:pPr algn="ctr">
              <a:defRPr/>
            </a:pPr>
            <a:r>
              <a:rPr lang="en-US" sz="1400" dirty="0">
                <a:solidFill>
                  <a:srgbClr val="FF0000"/>
                </a:solidFill>
                <a:latin typeface="+mj-lt"/>
              </a:rPr>
              <a:t>ensemble</a:t>
            </a:r>
            <a:r>
              <a:rPr lang="en-US" sz="1400" dirty="0">
                <a:latin typeface="+mj-lt"/>
              </a:rPr>
              <a:t> of</a:t>
            </a:r>
          </a:p>
          <a:p>
            <a:pPr algn="ctr">
              <a:defRPr/>
            </a:pPr>
            <a:r>
              <a:rPr lang="en-US" sz="1400" dirty="0">
                <a:latin typeface="+mj-lt"/>
              </a:rPr>
              <a:t>state estimates for time t</a:t>
            </a:r>
          </a:p>
        </p:txBody>
      </p:sp>
      <p:sp>
        <p:nvSpPr>
          <p:cNvPr id="18" name="TextBox 17"/>
          <p:cNvSpPr txBox="1"/>
          <p:nvPr/>
        </p:nvSpPr>
        <p:spPr>
          <a:xfrm>
            <a:off x="3733800" y="3427412"/>
            <a:ext cx="1371600" cy="830997"/>
          </a:xfrm>
          <a:prstGeom prst="rect">
            <a:avLst/>
          </a:prstGeom>
          <a:noFill/>
        </p:spPr>
        <p:txBody>
          <a:bodyPr>
            <a:spAutoFit/>
          </a:bodyPr>
          <a:lstStyle/>
          <a:p>
            <a:pPr algn="ctr">
              <a:defRPr/>
            </a:pPr>
            <a:r>
              <a:rPr lang="en-US" sz="1600" dirty="0">
                <a:solidFill>
                  <a:srgbClr val="FF0000"/>
                </a:solidFill>
                <a:latin typeface="+mj-lt"/>
              </a:rPr>
              <a:t>ensemble</a:t>
            </a:r>
          </a:p>
          <a:p>
            <a:pPr algn="ctr">
              <a:defRPr/>
            </a:pPr>
            <a:r>
              <a:rPr lang="en-US" sz="1600" dirty="0">
                <a:latin typeface="+mj-lt"/>
              </a:rPr>
              <a:t>data assimilation</a:t>
            </a:r>
          </a:p>
        </p:txBody>
      </p:sp>
      <p:sp>
        <p:nvSpPr>
          <p:cNvPr id="19" name="Rectangle 18"/>
          <p:cNvSpPr/>
          <p:nvPr/>
        </p:nvSpPr>
        <p:spPr>
          <a:xfrm>
            <a:off x="7239000" y="3429000"/>
            <a:ext cx="1371600" cy="838200"/>
          </a:xfrm>
          <a:prstGeom prst="rect">
            <a:avLst/>
          </a:prstGeom>
          <a:noFill/>
          <a:ln w="381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0" name="TextBox 19"/>
          <p:cNvSpPr txBox="1"/>
          <p:nvPr/>
        </p:nvSpPr>
        <p:spPr>
          <a:xfrm>
            <a:off x="7239000" y="3429001"/>
            <a:ext cx="1371600" cy="830997"/>
          </a:xfrm>
          <a:prstGeom prst="rect">
            <a:avLst/>
          </a:prstGeom>
          <a:noFill/>
        </p:spPr>
        <p:txBody>
          <a:bodyPr>
            <a:spAutoFit/>
          </a:bodyPr>
          <a:lstStyle/>
          <a:p>
            <a:pPr algn="ctr">
              <a:defRPr/>
            </a:pPr>
            <a:r>
              <a:rPr lang="en-US" sz="1600" dirty="0">
                <a:solidFill>
                  <a:srgbClr val="FF0000"/>
                </a:solidFill>
                <a:latin typeface="+mj-lt"/>
              </a:rPr>
              <a:t>ensemble</a:t>
            </a:r>
            <a:r>
              <a:rPr lang="en-US" sz="1600" dirty="0">
                <a:latin typeface="+mj-lt"/>
              </a:rPr>
              <a:t> of</a:t>
            </a:r>
          </a:p>
          <a:p>
            <a:pPr algn="ctr">
              <a:defRPr/>
            </a:pPr>
            <a:r>
              <a:rPr lang="en-US" sz="1600" dirty="0">
                <a:latin typeface="+mj-lt"/>
              </a:rPr>
              <a:t>weather</a:t>
            </a:r>
          </a:p>
          <a:p>
            <a:pPr algn="ctr">
              <a:defRPr/>
            </a:pPr>
            <a:r>
              <a:rPr lang="en-US" sz="1600" dirty="0">
                <a:latin typeface="+mj-lt"/>
              </a:rPr>
              <a:t>forecasts</a:t>
            </a:r>
          </a:p>
        </p:txBody>
      </p:sp>
      <p:sp>
        <p:nvSpPr>
          <p:cNvPr id="21" name="TextBox 20"/>
          <p:cNvSpPr txBox="1"/>
          <p:nvPr/>
        </p:nvSpPr>
        <p:spPr>
          <a:xfrm>
            <a:off x="8991600" y="3409936"/>
            <a:ext cx="1295400" cy="830997"/>
          </a:xfrm>
          <a:prstGeom prst="rect">
            <a:avLst/>
          </a:prstGeom>
          <a:noFill/>
        </p:spPr>
        <p:txBody>
          <a:bodyPr>
            <a:spAutoFit/>
          </a:bodyPr>
          <a:lstStyle/>
          <a:p>
            <a:pPr algn="ctr">
              <a:defRPr/>
            </a:pPr>
            <a:r>
              <a:rPr lang="en-US" sz="1600" dirty="0">
                <a:solidFill>
                  <a:srgbClr val="FF0000"/>
                </a:solidFill>
                <a:latin typeface="+mj-lt"/>
              </a:rPr>
              <a:t>ensemble</a:t>
            </a:r>
            <a:r>
              <a:rPr lang="en-US" sz="1600" dirty="0">
                <a:latin typeface="+mj-lt"/>
              </a:rPr>
              <a:t> forecast to</a:t>
            </a:r>
          </a:p>
          <a:p>
            <a:pPr algn="ctr">
              <a:defRPr/>
            </a:pPr>
            <a:r>
              <a:rPr lang="en-US" sz="1600" dirty="0">
                <a:latin typeface="+mj-lt"/>
              </a:rPr>
              <a:t>time </a:t>
            </a:r>
            <a:r>
              <a:rPr lang="en-US" sz="1600" dirty="0" err="1">
                <a:latin typeface="+mj-lt"/>
              </a:rPr>
              <a:t>t+Δt</a:t>
            </a:r>
            <a:endParaRPr lang="en-US" sz="1600" dirty="0">
              <a:latin typeface="+mj-lt"/>
            </a:endParaRPr>
          </a:p>
        </p:txBody>
      </p:sp>
      <p:cxnSp>
        <p:nvCxnSpPr>
          <p:cNvPr id="22" name="Straight Arrow Connector 21"/>
          <p:cNvCxnSpPr/>
          <p:nvPr/>
        </p:nvCxnSpPr>
        <p:spPr>
          <a:xfrm>
            <a:off x="3352800" y="3810000"/>
            <a:ext cx="381000"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5105400" y="3810000"/>
            <a:ext cx="381000"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6858000" y="3810000"/>
            <a:ext cx="381000"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8610600" y="3810000"/>
            <a:ext cx="381000"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10287000" y="3810000"/>
            <a:ext cx="381000"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1676400" y="3810000"/>
            <a:ext cx="381000"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endCxn id="11" idx="0"/>
          </p:cNvCxnSpPr>
          <p:nvPr/>
        </p:nvCxnSpPr>
        <p:spPr>
          <a:xfrm rot="5400000">
            <a:off x="4191001" y="3200401"/>
            <a:ext cx="457200" cy="3175"/>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9" name="Left Bracket 28"/>
          <p:cNvSpPr/>
          <p:nvPr/>
        </p:nvSpPr>
        <p:spPr>
          <a:xfrm>
            <a:off x="7301753" y="4803775"/>
            <a:ext cx="242047" cy="838200"/>
          </a:xfrm>
          <a:prstGeom prst="leftBracket">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30" name="Left Bracket 29"/>
          <p:cNvSpPr/>
          <p:nvPr/>
        </p:nvSpPr>
        <p:spPr>
          <a:xfrm flipH="1">
            <a:off x="8368553" y="4803775"/>
            <a:ext cx="242047" cy="838200"/>
          </a:xfrm>
          <a:prstGeom prst="leftBracket">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31" name="TextBox 30"/>
          <p:cNvSpPr txBox="1"/>
          <p:nvPr/>
        </p:nvSpPr>
        <p:spPr>
          <a:xfrm>
            <a:off x="7239000" y="4745821"/>
            <a:ext cx="1371600" cy="954107"/>
          </a:xfrm>
          <a:prstGeom prst="rect">
            <a:avLst/>
          </a:prstGeom>
          <a:noFill/>
        </p:spPr>
        <p:txBody>
          <a:bodyPr wrap="square">
            <a:spAutoFit/>
          </a:bodyPr>
          <a:lstStyle/>
          <a:p>
            <a:pPr algn="ctr">
              <a:defRPr/>
            </a:pPr>
            <a:r>
              <a:rPr lang="en-US" sz="1400" dirty="0">
                <a:solidFill>
                  <a:srgbClr val="FF0000"/>
                </a:solidFill>
                <a:latin typeface="+mj-lt"/>
              </a:rPr>
              <a:t>ensemble</a:t>
            </a:r>
            <a:r>
              <a:rPr lang="en-US" sz="1400" dirty="0">
                <a:latin typeface="+mj-lt"/>
              </a:rPr>
              <a:t> forecast to many days </a:t>
            </a:r>
          </a:p>
          <a:p>
            <a:pPr algn="ctr">
              <a:defRPr/>
            </a:pPr>
            <a:r>
              <a:rPr lang="en-US" sz="1400" dirty="0">
                <a:latin typeface="+mj-lt"/>
              </a:rPr>
              <a:t>or weeks</a:t>
            </a:r>
          </a:p>
        </p:txBody>
      </p:sp>
      <p:sp>
        <p:nvSpPr>
          <p:cNvPr id="32" name="Oval 31"/>
          <p:cNvSpPr/>
          <p:nvPr/>
        </p:nvSpPr>
        <p:spPr>
          <a:xfrm>
            <a:off x="10668000" y="3648808"/>
            <a:ext cx="322385" cy="32531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10688699" y="3612634"/>
            <a:ext cx="301686" cy="369332"/>
          </a:xfrm>
          <a:prstGeom prst="rect">
            <a:avLst/>
          </a:prstGeom>
          <a:noFill/>
        </p:spPr>
        <p:txBody>
          <a:bodyPr wrap="none" rtlCol="0">
            <a:spAutoFit/>
          </a:bodyPr>
          <a:lstStyle/>
          <a:p>
            <a:r>
              <a:rPr lang="en-US" dirty="0"/>
              <a:t>1</a:t>
            </a:r>
          </a:p>
        </p:txBody>
      </p:sp>
      <p:sp>
        <p:nvSpPr>
          <p:cNvPr id="37" name="Oval 36"/>
          <p:cNvSpPr/>
          <p:nvPr/>
        </p:nvSpPr>
        <p:spPr>
          <a:xfrm>
            <a:off x="1354015" y="3640965"/>
            <a:ext cx="322385" cy="32531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1374714" y="3604791"/>
            <a:ext cx="301686" cy="369332"/>
          </a:xfrm>
          <a:prstGeom prst="rect">
            <a:avLst/>
          </a:prstGeom>
          <a:noFill/>
        </p:spPr>
        <p:txBody>
          <a:bodyPr wrap="none" rtlCol="0">
            <a:spAutoFit/>
          </a:bodyPr>
          <a:lstStyle/>
          <a:p>
            <a:r>
              <a:rPr lang="en-US" dirty="0"/>
              <a:t>1</a:t>
            </a:r>
          </a:p>
        </p:txBody>
      </p:sp>
      <p:cxnSp>
        <p:nvCxnSpPr>
          <p:cNvPr id="39" name="Straight Arrow Connector 38"/>
          <p:cNvCxnSpPr>
            <a:stCxn id="19" idx="2"/>
            <a:endCxn id="31" idx="0"/>
          </p:cNvCxnSpPr>
          <p:nvPr/>
        </p:nvCxnSpPr>
        <p:spPr>
          <a:xfrm>
            <a:off x="7924800" y="4267200"/>
            <a:ext cx="0" cy="47862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3810000" y="2297440"/>
            <a:ext cx="1295400" cy="523220"/>
          </a:xfrm>
          <a:prstGeom prst="rect">
            <a:avLst/>
          </a:prstGeom>
          <a:noFill/>
        </p:spPr>
        <p:txBody>
          <a:bodyPr>
            <a:spAutoFit/>
          </a:bodyPr>
          <a:lstStyle/>
          <a:p>
            <a:pPr algn="ctr">
              <a:defRPr/>
            </a:pPr>
            <a:r>
              <a:rPr lang="en-US" sz="1400" dirty="0">
                <a:latin typeface="+mj-lt"/>
              </a:rPr>
              <a:t>observations around time t</a:t>
            </a:r>
          </a:p>
        </p:txBody>
      </p:sp>
    </p:spTree>
    <p:extLst>
      <p:ext uri="{BB962C8B-B14F-4D97-AF65-F5344CB8AC3E}">
        <p14:creationId xmlns:p14="http://schemas.microsoft.com/office/powerpoint/2010/main" val="24165833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26946-9ECD-D144-833F-5871A83CC284}"/>
              </a:ext>
            </a:extLst>
          </p:cNvPr>
          <p:cNvSpPr>
            <a:spLocks noGrp="1"/>
          </p:cNvSpPr>
          <p:nvPr>
            <p:ph type="title"/>
          </p:nvPr>
        </p:nvSpPr>
        <p:spPr>
          <a:xfrm>
            <a:off x="838200" y="116931"/>
            <a:ext cx="10515600" cy="666841"/>
          </a:xfrm>
        </p:spPr>
        <p:txBody>
          <a:bodyPr>
            <a:normAutofit fontScale="90000"/>
          </a:bodyPr>
          <a:lstStyle/>
          <a:p>
            <a:r>
              <a:rPr lang="en-US" b="1" dirty="0"/>
              <a:t>…and OI analysis uncertainty estimate by season</a:t>
            </a:r>
          </a:p>
        </p:txBody>
      </p:sp>
      <p:sp>
        <p:nvSpPr>
          <p:cNvPr id="4" name="Slide Number Placeholder 3">
            <a:extLst>
              <a:ext uri="{FF2B5EF4-FFF2-40B4-BE49-F238E27FC236}">
                <a16:creationId xmlns:a16="http://schemas.microsoft.com/office/drawing/2014/main" id="{A8434246-5FFC-034D-A3C2-B7DB0CC44124}"/>
              </a:ext>
            </a:extLst>
          </p:cNvPr>
          <p:cNvSpPr>
            <a:spLocks noGrp="1"/>
          </p:cNvSpPr>
          <p:nvPr>
            <p:ph type="sldNum" sz="quarter" idx="12"/>
          </p:nvPr>
        </p:nvSpPr>
        <p:spPr/>
        <p:txBody>
          <a:bodyPr/>
          <a:lstStyle/>
          <a:p>
            <a:fld id="{9537965C-E9BA-5544-A66C-C2EC21E8DC38}" type="slidenum">
              <a:rPr lang="en-US" smtClean="0"/>
              <a:t>50</a:t>
            </a:fld>
            <a:endParaRPr lang="en-US"/>
          </a:p>
        </p:txBody>
      </p:sp>
      <p:pic>
        <p:nvPicPr>
          <p:cNvPr id="6" name="Picture 5">
            <a:extLst>
              <a:ext uri="{FF2B5EF4-FFF2-40B4-BE49-F238E27FC236}">
                <a16:creationId xmlns:a16="http://schemas.microsoft.com/office/drawing/2014/main" id="{B74EF053-D91B-1847-90C8-84D437FF9354}"/>
              </a:ext>
            </a:extLst>
          </p:cNvPr>
          <p:cNvPicPr>
            <a:picLocks noChangeAspect="1"/>
          </p:cNvPicPr>
          <p:nvPr/>
        </p:nvPicPr>
        <p:blipFill>
          <a:blip r:embed="rId2"/>
          <a:stretch>
            <a:fillRect/>
          </a:stretch>
        </p:blipFill>
        <p:spPr>
          <a:xfrm>
            <a:off x="0" y="849086"/>
            <a:ext cx="4906790" cy="2998594"/>
          </a:xfrm>
          <a:prstGeom prst="rect">
            <a:avLst/>
          </a:prstGeom>
        </p:spPr>
      </p:pic>
      <p:pic>
        <p:nvPicPr>
          <p:cNvPr id="8" name="Picture 7">
            <a:extLst>
              <a:ext uri="{FF2B5EF4-FFF2-40B4-BE49-F238E27FC236}">
                <a16:creationId xmlns:a16="http://schemas.microsoft.com/office/drawing/2014/main" id="{591FE9C3-DE20-6049-BB3D-F055F23DB28D}"/>
              </a:ext>
            </a:extLst>
          </p:cNvPr>
          <p:cNvPicPr>
            <a:picLocks noChangeAspect="1"/>
          </p:cNvPicPr>
          <p:nvPr/>
        </p:nvPicPr>
        <p:blipFill>
          <a:blip r:embed="rId3"/>
          <a:stretch>
            <a:fillRect/>
          </a:stretch>
        </p:blipFill>
        <p:spPr>
          <a:xfrm>
            <a:off x="4954976" y="3847680"/>
            <a:ext cx="4906790" cy="2998594"/>
          </a:xfrm>
          <a:prstGeom prst="rect">
            <a:avLst/>
          </a:prstGeom>
        </p:spPr>
      </p:pic>
      <p:pic>
        <p:nvPicPr>
          <p:cNvPr id="10" name="Picture 9">
            <a:extLst>
              <a:ext uri="{FF2B5EF4-FFF2-40B4-BE49-F238E27FC236}">
                <a16:creationId xmlns:a16="http://schemas.microsoft.com/office/drawing/2014/main" id="{5B9064B7-3805-984F-909B-BB8E1988E27E}"/>
              </a:ext>
            </a:extLst>
          </p:cNvPr>
          <p:cNvPicPr>
            <a:picLocks noChangeAspect="1"/>
          </p:cNvPicPr>
          <p:nvPr/>
        </p:nvPicPr>
        <p:blipFill>
          <a:blip r:embed="rId4"/>
          <a:stretch>
            <a:fillRect/>
          </a:stretch>
        </p:blipFill>
        <p:spPr>
          <a:xfrm>
            <a:off x="24093" y="3847680"/>
            <a:ext cx="4906790" cy="2998594"/>
          </a:xfrm>
          <a:prstGeom prst="rect">
            <a:avLst/>
          </a:prstGeom>
        </p:spPr>
      </p:pic>
      <p:pic>
        <p:nvPicPr>
          <p:cNvPr id="12" name="Picture 11">
            <a:extLst>
              <a:ext uri="{FF2B5EF4-FFF2-40B4-BE49-F238E27FC236}">
                <a16:creationId xmlns:a16="http://schemas.microsoft.com/office/drawing/2014/main" id="{CA873B8F-0D87-5147-A07F-974723A245FC}"/>
              </a:ext>
            </a:extLst>
          </p:cNvPr>
          <p:cNvPicPr>
            <a:picLocks noChangeAspect="1"/>
          </p:cNvPicPr>
          <p:nvPr/>
        </p:nvPicPr>
        <p:blipFill>
          <a:blip r:embed="rId5"/>
          <a:stretch>
            <a:fillRect/>
          </a:stretch>
        </p:blipFill>
        <p:spPr>
          <a:xfrm>
            <a:off x="4954976" y="849086"/>
            <a:ext cx="4906790" cy="2998594"/>
          </a:xfrm>
          <a:prstGeom prst="rect">
            <a:avLst/>
          </a:prstGeom>
        </p:spPr>
      </p:pic>
    </p:spTree>
    <p:extLst>
      <p:ext uri="{BB962C8B-B14F-4D97-AF65-F5344CB8AC3E}">
        <p14:creationId xmlns:p14="http://schemas.microsoft.com/office/powerpoint/2010/main" val="42383798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2424C-3FF7-754F-B204-AC1ABBB535A0}"/>
              </a:ext>
            </a:extLst>
          </p:cNvPr>
          <p:cNvSpPr>
            <a:spLocks noGrp="1"/>
          </p:cNvSpPr>
          <p:nvPr>
            <p:ph type="title"/>
          </p:nvPr>
        </p:nvSpPr>
        <p:spPr>
          <a:xfrm>
            <a:off x="313509" y="0"/>
            <a:ext cx="11567160" cy="1325563"/>
          </a:xfrm>
        </p:spPr>
        <p:txBody>
          <a:bodyPr>
            <a:normAutofit fontScale="90000"/>
          </a:bodyPr>
          <a:lstStyle/>
          <a:p>
            <a:r>
              <a:rPr lang="en-US" sz="3600" b="1" dirty="0"/>
              <a:t>ECMWF initial condition spread + OI analysis uncertainty estimate, calculated in the same manner as initial-condition uncertainty. </a:t>
            </a:r>
          </a:p>
        </p:txBody>
      </p:sp>
      <p:sp>
        <p:nvSpPr>
          <p:cNvPr id="6" name="TextBox 5">
            <a:extLst>
              <a:ext uri="{FF2B5EF4-FFF2-40B4-BE49-F238E27FC236}">
                <a16:creationId xmlns:a16="http://schemas.microsoft.com/office/drawing/2014/main" id="{58046C25-D60E-F448-8824-7D56321C75F2}"/>
              </a:ext>
            </a:extLst>
          </p:cNvPr>
          <p:cNvSpPr txBox="1"/>
          <p:nvPr/>
        </p:nvSpPr>
        <p:spPr>
          <a:xfrm>
            <a:off x="1752600" y="5894685"/>
            <a:ext cx="8639991" cy="923330"/>
          </a:xfrm>
          <a:prstGeom prst="rect">
            <a:avLst/>
          </a:prstGeom>
          <a:noFill/>
        </p:spPr>
        <p:txBody>
          <a:bodyPr wrap="square" rtlCol="0">
            <a:spAutoFit/>
          </a:bodyPr>
          <a:lstStyle/>
          <a:p>
            <a:r>
              <a:rPr lang="en-US" dirty="0"/>
              <a:t>This was calculated as the [ECMWF initial condition spread**2 + the OI analysis</a:t>
            </a:r>
          </a:p>
          <a:p>
            <a:r>
              <a:rPr lang="en-US" dirty="0"/>
              <a:t>uncertainty (spread) **2]</a:t>
            </a:r>
            <a:r>
              <a:rPr lang="en-US" baseline="30000" dirty="0"/>
              <a:t>1/2</a:t>
            </a:r>
            <a:r>
              <a:rPr lang="en-US" dirty="0"/>
              <a:t> .  Assumes the two are statistically independent. We compare </a:t>
            </a:r>
          </a:p>
          <a:p>
            <a:r>
              <a:rPr lang="en-US" dirty="0"/>
              <a:t>this to the initial-condition uncertainty estimate.</a:t>
            </a:r>
          </a:p>
        </p:txBody>
      </p:sp>
      <p:sp>
        <p:nvSpPr>
          <p:cNvPr id="3" name="Slide Number Placeholder 2">
            <a:extLst>
              <a:ext uri="{FF2B5EF4-FFF2-40B4-BE49-F238E27FC236}">
                <a16:creationId xmlns:a16="http://schemas.microsoft.com/office/drawing/2014/main" id="{68A3DDDD-0F7F-7349-A851-1313CE8BCA24}"/>
              </a:ext>
            </a:extLst>
          </p:cNvPr>
          <p:cNvSpPr>
            <a:spLocks noGrp="1"/>
          </p:cNvSpPr>
          <p:nvPr>
            <p:ph type="sldNum" sz="quarter" idx="12"/>
          </p:nvPr>
        </p:nvSpPr>
        <p:spPr/>
        <p:txBody>
          <a:bodyPr/>
          <a:lstStyle/>
          <a:p>
            <a:fld id="{9537965C-E9BA-5544-A66C-C2EC21E8DC38}" type="slidenum">
              <a:rPr lang="en-US" smtClean="0"/>
              <a:t>51</a:t>
            </a:fld>
            <a:endParaRPr lang="en-US"/>
          </a:p>
        </p:txBody>
      </p:sp>
      <p:pic>
        <p:nvPicPr>
          <p:cNvPr id="11" name="Picture 10">
            <a:extLst>
              <a:ext uri="{FF2B5EF4-FFF2-40B4-BE49-F238E27FC236}">
                <a16:creationId xmlns:a16="http://schemas.microsoft.com/office/drawing/2014/main" id="{6F65F0FE-5E02-454B-9222-7D3301B67BE6}"/>
              </a:ext>
            </a:extLst>
          </p:cNvPr>
          <p:cNvPicPr>
            <a:picLocks noChangeAspect="1"/>
          </p:cNvPicPr>
          <p:nvPr/>
        </p:nvPicPr>
        <p:blipFill>
          <a:blip r:embed="rId2"/>
          <a:stretch>
            <a:fillRect/>
          </a:stretch>
        </p:blipFill>
        <p:spPr>
          <a:xfrm>
            <a:off x="1602377" y="1198104"/>
            <a:ext cx="7685314" cy="4696581"/>
          </a:xfrm>
          <a:prstGeom prst="rect">
            <a:avLst/>
          </a:prstGeom>
        </p:spPr>
      </p:pic>
    </p:spTree>
    <p:extLst>
      <p:ext uri="{BB962C8B-B14F-4D97-AF65-F5344CB8AC3E}">
        <p14:creationId xmlns:p14="http://schemas.microsoft.com/office/powerpoint/2010/main" val="25326972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7A84B-BEF3-9544-A175-86E4ACEA6957}"/>
              </a:ext>
            </a:extLst>
          </p:cNvPr>
          <p:cNvSpPr>
            <a:spLocks noGrp="1"/>
          </p:cNvSpPr>
          <p:nvPr>
            <p:ph type="title"/>
          </p:nvPr>
        </p:nvSpPr>
        <p:spPr>
          <a:xfrm>
            <a:off x="838200" y="201840"/>
            <a:ext cx="10515600" cy="1065258"/>
          </a:xfrm>
        </p:spPr>
        <p:txBody>
          <a:bodyPr>
            <a:normAutofit fontScale="90000"/>
          </a:bodyPr>
          <a:lstStyle/>
          <a:p>
            <a:r>
              <a:rPr lang="en-US" b="1" dirty="0"/>
              <a:t>Seasonal ECMWF initial condition spread + OI analysis uncertainty estimates</a:t>
            </a:r>
            <a:r>
              <a:rPr lang="en-US" dirty="0"/>
              <a:t> </a:t>
            </a:r>
          </a:p>
        </p:txBody>
      </p:sp>
      <p:sp>
        <p:nvSpPr>
          <p:cNvPr id="4" name="Slide Number Placeholder 3">
            <a:extLst>
              <a:ext uri="{FF2B5EF4-FFF2-40B4-BE49-F238E27FC236}">
                <a16:creationId xmlns:a16="http://schemas.microsoft.com/office/drawing/2014/main" id="{3FDB3F21-29B7-2540-82B6-23FF3820A905}"/>
              </a:ext>
            </a:extLst>
          </p:cNvPr>
          <p:cNvSpPr>
            <a:spLocks noGrp="1"/>
          </p:cNvSpPr>
          <p:nvPr>
            <p:ph type="sldNum" sz="quarter" idx="12"/>
          </p:nvPr>
        </p:nvSpPr>
        <p:spPr/>
        <p:txBody>
          <a:bodyPr/>
          <a:lstStyle/>
          <a:p>
            <a:fld id="{9537965C-E9BA-5544-A66C-C2EC21E8DC38}" type="slidenum">
              <a:rPr lang="en-US" smtClean="0"/>
              <a:t>52</a:t>
            </a:fld>
            <a:endParaRPr lang="en-US"/>
          </a:p>
        </p:txBody>
      </p:sp>
      <p:pic>
        <p:nvPicPr>
          <p:cNvPr id="14" name="Picture 13">
            <a:extLst>
              <a:ext uri="{FF2B5EF4-FFF2-40B4-BE49-F238E27FC236}">
                <a16:creationId xmlns:a16="http://schemas.microsoft.com/office/drawing/2014/main" id="{CF800EF9-3A8D-0C45-A444-076D5F1FAFE0}"/>
              </a:ext>
            </a:extLst>
          </p:cNvPr>
          <p:cNvPicPr>
            <a:picLocks noChangeAspect="1"/>
          </p:cNvPicPr>
          <p:nvPr/>
        </p:nvPicPr>
        <p:blipFill>
          <a:blip r:embed="rId2"/>
          <a:stretch>
            <a:fillRect/>
          </a:stretch>
        </p:blipFill>
        <p:spPr>
          <a:xfrm>
            <a:off x="0" y="4077305"/>
            <a:ext cx="4550228" cy="2780695"/>
          </a:xfrm>
          <a:prstGeom prst="rect">
            <a:avLst/>
          </a:prstGeom>
        </p:spPr>
      </p:pic>
      <p:pic>
        <p:nvPicPr>
          <p:cNvPr id="16" name="Picture 15">
            <a:extLst>
              <a:ext uri="{FF2B5EF4-FFF2-40B4-BE49-F238E27FC236}">
                <a16:creationId xmlns:a16="http://schemas.microsoft.com/office/drawing/2014/main" id="{C735B9A1-B8E4-4F4E-B7F7-F8D7416211FC}"/>
              </a:ext>
            </a:extLst>
          </p:cNvPr>
          <p:cNvPicPr>
            <a:picLocks noChangeAspect="1"/>
          </p:cNvPicPr>
          <p:nvPr/>
        </p:nvPicPr>
        <p:blipFill>
          <a:blip r:embed="rId3"/>
          <a:stretch>
            <a:fillRect/>
          </a:stretch>
        </p:blipFill>
        <p:spPr>
          <a:xfrm>
            <a:off x="4625982" y="4077304"/>
            <a:ext cx="4550228" cy="2780695"/>
          </a:xfrm>
          <a:prstGeom prst="rect">
            <a:avLst/>
          </a:prstGeom>
        </p:spPr>
      </p:pic>
      <p:pic>
        <p:nvPicPr>
          <p:cNvPr id="18" name="Picture 17">
            <a:extLst>
              <a:ext uri="{FF2B5EF4-FFF2-40B4-BE49-F238E27FC236}">
                <a16:creationId xmlns:a16="http://schemas.microsoft.com/office/drawing/2014/main" id="{9E41CAAA-35F0-CC4C-83B1-40EFD99785AA}"/>
              </a:ext>
            </a:extLst>
          </p:cNvPr>
          <p:cNvPicPr>
            <a:picLocks noChangeAspect="1"/>
          </p:cNvPicPr>
          <p:nvPr/>
        </p:nvPicPr>
        <p:blipFill>
          <a:blip r:embed="rId4"/>
          <a:stretch>
            <a:fillRect/>
          </a:stretch>
        </p:blipFill>
        <p:spPr>
          <a:xfrm>
            <a:off x="4625982" y="1296610"/>
            <a:ext cx="4550227" cy="2780695"/>
          </a:xfrm>
          <a:prstGeom prst="rect">
            <a:avLst/>
          </a:prstGeom>
        </p:spPr>
      </p:pic>
      <p:pic>
        <p:nvPicPr>
          <p:cNvPr id="20" name="Picture 19">
            <a:extLst>
              <a:ext uri="{FF2B5EF4-FFF2-40B4-BE49-F238E27FC236}">
                <a16:creationId xmlns:a16="http://schemas.microsoft.com/office/drawing/2014/main" id="{035FF641-9C48-1B40-A87B-0387BF246549}"/>
              </a:ext>
            </a:extLst>
          </p:cNvPr>
          <p:cNvPicPr>
            <a:picLocks noChangeAspect="1"/>
          </p:cNvPicPr>
          <p:nvPr/>
        </p:nvPicPr>
        <p:blipFill>
          <a:blip r:embed="rId5"/>
          <a:stretch>
            <a:fillRect/>
          </a:stretch>
        </p:blipFill>
        <p:spPr>
          <a:xfrm>
            <a:off x="1" y="1296610"/>
            <a:ext cx="4550228" cy="2780695"/>
          </a:xfrm>
          <a:prstGeom prst="rect">
            <a:avLst/>
          </a:prstGeom>
        </p:spPr>
      </p:pic>
      <p:sp>
        <p:nvSpPr>
          <p:cNvPr id="21" name="Rectangle 20">
            <a:extLst>
              <a:ext uri="{FF2B5EF4-FFF2-40B4-BE49-F238E27FC236}">
                <a16:creationId xmlns:a16="http://schemas.microsoft.com/office/drawing/2014/main" id="{5A095A80-17D6-014B-B3F6-174C84353C48}"/>
              </a:ext>
            </a:extLst>
          </p:cNvPr>
          <p:cNvSpPr/>
          <p:nvPr/>
        </p:nvSpPr>
        <p:spPr>
          <a:xfrm>
            <a:off x="9392193" y="1393095"/>
            <a:ext cx="2370909" cy="3139321"/>
          </a:xfrm>
          <a:prstGeom prst="rect">
            <a:avLst/>
          </a:prstGeom>
        </p:spPr>
        <p:txBody>
          <a:bodyPr wrap="square">
            <a:spAutoFit/>
          </a:bodyPr>
          <a:lstStyle/>
          <a:p>
            <a:r>
              <a:rPr lang="en-US" dirty="0"/>
              <a:t>Compare to seasonal initial-condition uncertainty estimates.</a:t>
            </a:r>
          </a:p>
          <a:p>
            <a:endParaRPr lang="en-US" dirty="0"/>
          </a:p>
          <a:p>
            <a:r>
              <a:rPr lang="en-US" dirty="0"/>
              <a:t>To make comparison</a:t>
            </a:r>
          </a:p>
          <a:p>
            <a:r>
              <a:rPr lang="en-US" dirty="0"/>
              <a:t>more clear, let’s</a:t>
            </a:r>
          </a:p>
          <a:p>
            <a:r>
              <a:rPr lang="en-US" dirty="0"/>
              <a:t>look at the ratio</a:t>
            </a:r>
          </a:p>
          <a:p>
            <a:r>
              <a:rPr lang="en-US" dirty="0"/>
              <a:t>of the two (next slide).</a:t>
            </a:r>
          </a:p>
          <a:p>
            <a:endParaRPr lang="en-US" dirty="0"/>
          </a:p>
          <a:p>
            <a:r>
              <a:rPr lang="en-US" dirty="0"/>
              <a:t>Ideally this should be near 1.0 everywhere.</a:t>
            </a:r>
          </a:p>
        </p:txBody>
      </p:sp>
    </p:spTree>
    <p:extLst>
      <p:ext uri="{BB962C8B-B14F-4D97-AF65-F5344CB8AC3E}">
        <p14:creationId xmlns:p14="http://schemas.microsoft.com/office/powerpoint/2010/main" val="20306246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9E15B-F0DA-EE42-9CD5-128FCF22E09D}"/>
              </a:ext>
            </a:extLst>
          </p:cNvPr>
          <p:cNvSpPr>
            <a:spLocks noGrp="1"/>
          </p:cNvSpPr>
          <p:nvPr>
            <p:ph type="title"/>
          </p:nvPr>
        </p:nvSpPr>
        <p:spPr>
          <a:xfrm>
            <a:off x="178904" y="116932"/>
            <a:ext cx="11860696" cy="542744"/>
          </a:xfrm>
        </p:spPr>
        <p:txBody>
          <a:bodyPr>
            <a:normAutofit fontScale="90000"/>
          </a:bodyPr>
          <a:lstStyle/>
          <a:p>
            <a:r>
              <a:rPr lang="en-US" sz="3200" b="1" dirty="0"/>
              <a:t>Ratio, T</a:t>
            </a:r>
            <a:r>
              <a:rPr lang="en-US" sz="3200" b="1" baseline="-25000" dirty="0"/>
              <a:t>2m</a:t>
            </a:r>
            <a:r>
              <a:rPr lang="en-US" sz="3200" b="1" dirty="0"/>
              <a:t> ECMWF initial condition spread / random error magnitude, all 2018</a:t>
            </a:r>
          </a:p>
        </p:txBody>
      </p:sp>
      <p:sp>
        <p:nvSpPr>
          <p:cNvPr id="6" name="TextBox 5">
            <a:extLst>
              <a:ext uri="{FF2B5EF4-FFF2-40B4-BE49-F238E27FC236}">
                <a16:creationId xmlns:a16="http://schemas.microsoft.com/office/drawing/2014/main" id="{0BC80638-1F99-E94E-9AB7-0EA224D61AB5}"/>
              </a:ext>
            </a:extLst>
          </p:cNvPr>
          <p:cNvSpPr txBox="1"/>
          <p:nvPr/>
        </p:nvSpPr>
        <p:spPr>
          <a:xfrm>
            <a:off x="9882052" y="1058091"/>
            <a:ext cx="2069284" cy="2585323"/>
          </a:xfrm>
          <a:prstGeom prst="rect">
            <a:avLst/>
          </a:prstGeom>
          <a:noFill/>
        </p:spPr>
        <p:txBody>
          <a:bodyPr wrap="none" rtlCol="0">
            <a:spAutoFit/>
          </a:bodyPr>
          <a:lstStyle/>
          <a:p>
            <a:r>
              <a:rPr lang="en-US" dirty="0"/>
              <a:t>It appears that</a:t>
            </a:r>
          </a:p>
          <a:p>
            <a:r>
              <a:rPr lang="en-US" dirty="0"/>
              <a:t>overall, T</a:t>
            </a:r>
            <a:r>
              <a:rPr lang="en-US" baseline="-25000" dirty="0"/>
              <a:t>2m</a:t>
            </a:r>
            <a:r>
              <a:rPr lang="en-US" dirty="0"/>
              <a:t> </a:t>
            </a:r>
          </a:p>
          <a:p>
            <a:r>
              <a:rPr lang="en-US" dirty="0"/>
              <a:t>perturbations in the</a:t>
            </a:r>
          </a:p>
          <a:p>
            <a:r>
              <a:rPr lang="en-US" dirty="0"/>
              <a:t>ECMWF ensemble</a:t>
            </a:r>
          </a:p>
          <a:p>
            <a:r>
              <a:rPr lang="en-US" dirty="0"/>
              <a:t>should be larger</a:t>
            </a:r>
          </a:p>
          <a:p>
            <a:r>
              <a:rPr lang="en-US" dirty="0"/>
              <a:t>by roughly a </a:t>
            </a:r>
          </a:p>
          <a:p>
            <a:r>
              <a:rPr lang="en-US" dirty="0"/>
              <a:t>factor of two.</a:t>
            </a:r>
          </a:p>
          <a:p>
            <a:endParaRPr lang="en-US" dirty="0"/>
          </a:p>
          <a:p>
            <a:r>
              <a:rPr lang="en-US" dirty="0"/>
              <a:t>Seasonality?</a:t>
            </a:r>
          </a:p>
        </p:txBody>
      </p:sp>
      <p:sp>
        <p:nvSpPr>
          <p:cNvPr id="3" name="Slide Number Placeholder 2">
            <a:extLst>
              <a:ext uri="{FF2B5EF4-FFF2-40B4-BE49-F238E27FC236}">
                <a16:creationId xmlns:a16="http://schemas.microsoft.com/office/drawing/2014/main" id="{AE9A214B-6115-F44A-B3A8-95E0B5E702BE}"/>
              </a:ext>
            </a:extLst>
          </p:cNvPr>
          <p:cNvSpPr>
            <a:spLocks noGrp="1"/>
          </p:cNvSpPr>
          <p:nvPr>
            <p:ph type="sldNum" sz="quarter" idx="12"/>
          </p:nvPr>
        </p:nvSpPr>
        <p:spPr/>
        <p:txBody>
          <a:bodyPr/>
          <a:lstStyle/>
          <a:p>
            <a:fld id="{9537965C-E9BA-5544-A66C-C2EC21E8DC38}" type="slidenum">
              <a:rPr lang="en-US" smtClean="0"/>
              <a:t>53</a:t>
            </a:fld>
            <a:endParaRPr lang="en-US"/>
          </a:p>
        </p:txBody>
      </p:sp>
      <p:pic>
        <p:nvPicPr>
          <p:cNvPr id="5" name="Picture 4">
            <a:extLst>
              <a:ext uri="{FF2B5EF4-FFF2-40B4-BE49-F238E27FC236}">
                <a16:creationId xmlns:a16="http://schemas.microsoft.com/office/drawing/2014/main" id="{6DC775F4-C618-9A44-A9E6-42E79F0D3150}"/>
              </a:ext>
            </a:extLst>
          </p:cNvPr>
          <p:cNvPicPr>
            <a:picLocks noChangeAspect="1"/>
          </p:cNvPicPr>
          <p:nvPr/>
        </p:nvPicPr>
        <p:blipFill>
          <a:blip r:embed="rId2"/>
          <a:stretch>
            <a:fillRect/>
          </a:stretch>
        </p:blipFill>
        <p:spPr>
          <a:xfrm>
            <a:off x="0" y="757646"/>
            <a:ext cx="9959184" cy="6086168"/>
          </a:xfrm>
          <a:prstGeom prst="rect">
            <a:avLst/>
          </a:prstGeom>
        </p:spPr>
      </p:pic>
    </p:spTree>
    <p:extLst>
      <p:ext uri="{BB962C8B-B14F-4D97-AF65-F5344CB8AC3E}">
        <p14:creationId xmlns:p14="http://schemas.microsoft.com/office/powerpoint/2010/main" val="9694045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B50D6C2-7BC7-5A48-9449-342B4F6320F3}"/>
              </a:ext>
            </a:extLst>
          </p:cNvPr>
          <p:cNvSpPr>
            <a:spLocks noGrp="1"/>
          </p:cNvSpPr>
          <p:nvPr>
            <p:ph type="title"/>
          </p:nvPr>
        </p:nvSpPr>
        <p:spPr>
          <a:xfrm>
            <a:off x="412142" y="252685"/>
            <a:ext cx="11482251" cy="542744"/>
          </a:xfrm>
        </p:spPr>
        <p:txBody>
          <a:bodyPr>
            <a:normAutofit fontScale="90000"/>
          </a:bodyPr>
          <a:lstStyle/>
          <a:p>
            <a:r>
              <a:rPr lang="en-US" sz="3200" b="1" dirty="0"/>
              <a:t>Ratio, ECMWF initial condition spread / random error magnitude by season</a:t>
            </a:r>
          </a:p>
        </p:txBody>
      </p:sp>
      <p:sp>
        <p:nvSpPr>
          <p:cNvPr id="13" name="TextBox 12">
            <a:extLst>
              <a:ext uri="{FF2B5EF4-FFF2-40B4-BE49-F238E27FC236}">
                <a16:creationId xmlns:a16="http://schemas.microsoft.com/office/drawing/2014/main" id="{A1124441-27C3-8D4A-B968-2D52F036810E}"/>
              </a:ext>
            </a:extLst>
          </p:cNvPr>
          <p:cNvSpPr txBox="1"/>
          <p:nvPr/>
        </p:nvSpPr>
        <p:spPr>
          <a:xfrm>
            <a:off x="9746845" y="1112521"/>
            <a:ext cx="2014373" cy="4524315"/>
          </a:xfrm>
          <a:prstGeom prst="rect">
            <a:avLst/>
          </a:prstGeom>
          <a:noFill/>
        </p:spPr>
        <p:txBody>
          <a:bodyPr wrap="square" rtlCol="0">
            <a:spAutoFit/>
          </a:bodyPr>
          <a:lstStyle/>
          <a:p>
            <a:r>
              <a:rPr lang="en-US" dirty="0"/>
              <a:t>This suggests that an initial- condition spread deficiency exists in some areas (Great Plains) and is greater in winter and spring.</a:t>
            </a:r>
          </a:p>
          <a:p>
            <a:endParaRPr lang="en-US" dirty="0"/>
          </a:p>
          <a:p>
            <a:r>
              <a:rPr lang="en-US" dirty="0"/>
              <a:t>There are areas</a:t>
            </a:r>
          </a:p>
          <a:p>
            <a:r>
              <a:rPr lang="en-US" dirty="0"/>
              <a:t>in the southwest</a:t>
            </a:r>
          </a:p>
          <a:p>
            <a:r>
              <a:rPr lang="en-US" dirty="0"/>
              <a:t>US (spring)</a:t>
            </a:r>
          </a:p>
          <a:p>
            <a:r>
              <a:rPr lang="en-US" dirty="0"/>
              <a:t>and western US</a:t>
            </a:r>
          </a:p>
          <a:p>
            <a:r>
              <a:rPr lang="en-US" dirty="0"/>
              <a:t>(summer) where</a:t>
            </a:r>
          </a:p>
          <a:p>
            <a:r>
              <a:rPr lang="en-US" dirty="0"/>
              <a:t>there is possibly </a:t>
            </a:r>
          </a:p>
          <a:p>
            <a:r>
              <a:rPr lang="en-US" dirty="0"/>
              <a:t>an excess of spread.</a:t>
            </a:r>
          </a:p>
        </p:txBody>
      </p:sp>
      <p:sp>
        <p:nvSpPr>
          <p:cNvPr id="2" name="Slide Number Placeholder 1">
            <a:extLst>
              <a:ext uri="{FF2B5EF4-FFF2-40B4-BE49-F238E27FC236}">
                <a16:creationId xmlns:a16="http://schemas.microsoft.com/office/drawing/2014/main" id="{A29C9D8F-035F-E547-9BBB-97E807515F4B}"/>
              </a:ext>
            </a:extLst>
          </p:cNvPr>
          <p:cNvSpPr>
            <a:spLocks noGrp="1"/>
          </p:cNvSpPr>
          <p:nvPr>
            <p:ph type="sldNum" sz="quarter" idx="12"/>
          </p:nvPr>
        </p:nvSpPr>
        <p:spPr/>
        <p:txBody>
          <a:bodyPr/>
          <a:lstStyle/>
          <a:p>
            <a:fld id="{9537965C-E9BA-5544-A66C-C2EC21E8DC38}" type="slidenum">
              <a:rPr lang="en-US" smtClean="0"/>
              <a:t>54</a:t>
            </a:fld>
            <a:endParaRPr lang="en-US" dirty="0"/>
          </a:p>
        </p:txBody>
      </p:sp>
      <p:pic>
        <p:nvPicPr>
          <p:cNvPr id="5" name="Picture 4">
            <a:extLst>
              <a:ext uri="{FF2B5EF4-FFF2-40B4-BE49-F238E27FC236}">
                <a16:creationId xmlns:a16="http://schemas.microsoft.com/office/drawing/2014/main" id="{FA5727C6-8DE6-BF46-9126-70AF92C50060}"/>
              </a:ext>
            </a:extLst>
          </p:cNvPr>
          <p:cNvPicPr>
            <a:picLocks noChangeAspect="1"/>
          </p:cNvPicPr>
          <p:nvPr/>
        </p:nvPicPr>
        <p:blipFill>
          <a:blip r:embed="rId2"/>
          <a:stretch>
            <a:fillRect/>
          </a:stretch>
        </p:blipFill>
        <p:spPr>
          <a:xfrm>
            <a:off x="0" y="3936275"/>
            <a:ext cx="4781006" cy="2921726"/>
          </a:xfrm>
          <a:prstGeom prst="rect">
            <a:avLst/>
          </a:prstGeom>
        </p:spPr>
      </p:pic>
      <p:pic>
        <p:nvPicPr>
          <p:cNvPr id="7" name="Picture 6">
            <a:extLst>
              <a:ext uri="{FF2B5EF4-FFF2-40B4-BE49-F238E27FC236}">
                <a16:creationId xmlns:a16="http://schemas.microsoft.com/office/drawing/2014/main" id="{DAE11984-129A-D94A-BA37-4531FF6492B2}"/>
              </a:ext>
            </a:extLst>
          </p:cNvPr>
          <p:cNvPicPr>
            <a:picLocks noChangeAspect="1"/>
          </p:cNvPicPr>
          <p:nvPr/>
        </p:nvPicPr>
        <p:blipFill>
          <a:blip r:embed="rId3"/>
          <a:stretch>
            <a:fillRect/>
          </a:stretch>
        </p:blipFill>
        <p:spPr>
          <a:xfrm>
            <a:off x="4965839" y="3936276"/>
            <a:ext cx="4781007" cy="2921726"/>
          </a:xfrm>
          <a:prstGeom prst="rect">
            <a:avLst/>
          </a:prstGeom>
        </p:spPr>
      </p:pic>
      <p:pic>
        <p:nvPicPr>
          <p:cNvPr id="9" name="Picture 8">
            <a:extLst>
              <a:ext uri="{FF2B5EF4-FFF2-40B4-BE49-F238E27FC236}">
                <a16:creationId xmlns:a16="http://schemas.microsoft.com/office/drawing/2014/main" id="{96DAC9B3-0D47-714F-81A6-70B2A5050855}"/>
              </a:ext>
            </a:extLst>
          </p:cNvPr>
          <p:cNvPicPr>
            <a:picLocks noChangeAspect="1"/>
          </p:cNvPicPr>
          <p:nvPr/>
        </p:nvPicPr>
        <p:blipFill>
          <a:blip r:embed="rId4"/>
          <a:stretch>
            <a:fillRect/>
          </a:stretch>
        </p:blipFill>
        <p:spPr>
          <a:xfrm>
            <a:off x="4965838" y="1014550"/>
            <a:ext cx="4781007" cy="2921726"/>
          </a:xfrm>
          <a:prstGeom prst="rect">
            <a:avLst/>
          </a:prstGeom>
        </p:spPr>
      </p:pic>
      <p:pic>
        <p:nvPicPr>
          <p:cNvPr id="11" name="Picture 10">
            <a:extLst>
              <a:ext uri="{FF2B5EF4-FFF2-40B4-BE49-F238E27FC236}">
                <a16:creationId xmlns:a16="http://schemas.microsoft.com/office/drawing/2014/main" id="{71899F3A-6DFB-8E4A-9103-1A3F476C6DF1}"/>
              </a:ext>
            </a:extLst>
          </p:cNvPr>
          <p:cNvPicPr>
            <a:picLocks noChangeAspect="1"/>
          </p:cNvPicPr>
          <p:nvPr/>
        </p:nvPicPr>
        <p:blipFill>
          <a:blip r:embed="rId5"/>
          <a:stretch>
            <a:fillRect/>
          </a:stretch>
        </p:blipFill>
        <p:spPr>
          <a:xfrm>
            <a:off x="0" y="1014550"/>
            <a:ext cx="4781006" cy="2921726"/>
          </a:xfrm>
          <a:prstGeom prst="rect">
            <a:avLst/>
          </a:prstGeom>
        </p:spPr>
      </p:pic>
    </p:spTree>
    <p:extLst>
      <p:ext uri="{BB962C8B-B14F-4D97-AF65-F5344CB8AC3E}">
        <p14:creationId xmlns:p14="http://schemas.microsoft.com/office/powerpoint/2010/main" val="4625968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19F0F-17CD-334F-B11D-A9E52F1344FB}"/>
              </a:ext>
            </a:extLst>
          </p:cNvPr>
          <p:cNvSpPr>
            <a:spLocks noGrp="1"/>
          </p:cNvSpPr>
          <p:nvPr>
            <p:ph type="title"/>
          </p:nvPr>
        </p:nvSpPr>
        <p:spPr>
          <a:xfrm>
            <a:off x="346166" y="97336"/>
            <a:ext cx="11606348" cy="1325563"/>
          </a:xfrm>
        </p:spPr>
        <p:txBody>
          <a:bodyPr>
            <a:noAutofit/>
          </a:bodyPr>
          <a:lstStyle/>
          <a:p>
            <a:r>
              <a:rPr lang="en-US" sz="3600" b="1" dirty="0"/>
              <a:t>What ECMWF methodological changes may provide greater spread in ensembles of T</a:t>
            </a:r>
            <a:r>
              <a:rPr lang="en-US" sz="3600" b="1" baseline="-25000" dirty="0"/>
              <a:t>2m</a:t>
            </a:r>
            <a:r>
              <a:rPr lang="en-US" sz="3600" b="1" dirty="0"/>
              <a:t> analyses?</a:t>
            </a:r>
          </a:p>
        </p:txBody>
      </p:sp>
      <p:sp>
        <p:nvSpPr>
          <p:cNvPr id="4" name="TextBox 3">
            <a:extLst>
              <a:ext uri="{FF2B5EF4-FFF2-40B4-BE49-F238E27FC236}">
                <a16:creationId xmlns:a16="http://schemas.microsoft.com/office/drawing/2014/main" id="{FF5F6271-E956-E84A-96BD-EF8DE1541D1B}"/>
              </a:ext>
            </a:extLst>
          </p:cNvPr>
          <p:cNvSpPr txBox="1"/>
          <p:nvPr/>
        </p:nvSpPr>
        <p:spPr>
          <a:xfrm>
            <a:off x="838200" y="6505302"/>
            <a:ext cx="8159606" cy="276999"/>
          </a:xfrm>
          <a:prstGeom prst="rect">
            <a:avLst/>
          </a:prstGeom>
          <a:noFill/>
        </p:spPr>
        <p:txBody>
          <a:bodyPr wrap="none" rtlCol="0">
            <a:spAutoFit/>
          </a:bodyPr>
          <a:lstStyle/>
          <a:p>
            <a:r>
              <a:rPr lang="en-US" sz="1200" dirty="0"/>
              <a:t>https://</a:t>
            </a:r>
            <a:r>
              <a:rPr lang="en-US" sz="1200" dirty="0" err="1"/>
              <a:t>www.ecmwf.int</a:t>
            </a:r>
            <a:r>
              <a:rPr lang="en-US" sz="1200" dirty="0"/>
              <a:t>/sites/default/files/</a:t>
            </a:r>
            <a:r>
              <a:rPr lang="en-US" sz="1200" dirty="0" err="1"/>
              <a:t>elibrary</a:t>
            </a:r>
            <a:r>
              <a:rPr lang="en-US" sz="1200" dirty="0"/>
              <a:t>/2018/17996-advancing-data-assimilation-global-nwp-ecmwf-perspective.pdf</a:t>
            </a:r>
          </a:p>
        </p:txBody>
      </p:sp>
      <p:pic>
        <p:nvPicPr>
          <p:cNvPr id="6" name="Picture 5">
            <a:extLst>
              <a:ext uri="{FF2B5EF4-FFF2-40B4-BE49-F238E27FC236}">
                <a16:creationId xmlns:a16="http://schemas.microsoft.com/office/drawing/2014/main" id="{0DC06C65-F6AC-2C47-8507-F0002CA2C789}"/>
              </a:ext>
            </a:extLst>
          </p:cNvPr>
          <p:cNvPicPr>
            <a:picLocks noChangeAspect="1"/>
          </p:cNvPicPr>
          <p:nvPr/>
        </p:nvPicPr>
        <p:blipFill>
          <a:blip r:embed="rId2"/>
          <a:stretch>
            <a:fillRect/>
          </a:stretch>
        </p:blipFill>
        <p:spPr>
          <a:xfrm>
            <a:off x="472550" y="1597033"/>
            <a:ext cx="6346261" cy="4699901"/>
          </a:xfrm>
          <a:prstGeom prst="rect">
            <a:avLst/>
          </a:prstGeom>
        </p:spPr>
      </p:pic>
      <p:sp>
        <p:nvSpPr>
          <p:cNvPr id="7" name="TextBox 6">
            <a:extLst>
              <a:ext uri="{FF2B5EF4-FFF2-40B4-BE49-F238E27FC236}">
                <a16:creationId xmlns:a16="http://schemas.microsoft.com/office/drawing/2014/main" id="{BD02CAE7-0B30-544D-91B5-B615FB8340CC}"/>
              </a:ext>
            </a:extLst>
          </p:cNvPr>
          <p:cNvSpPr txBox="1"/>
          <p:nvPr/>
        </p:nvSpPr>
        <p:spPr>
          <a:xfrm>
            <a:off x="7623893" y="2663031"/>
            <a:ext cx="4328621" cy="3693319"/>
          </a:xfrm>
          <a:prstGeom prst="rect">
            <a:avLst/>
          </a:prstGeom>
          <a:noFill/>
        </p:spPr>
        <p:txBody>
          <a:bodyPr wrap="none" rtlCol="0">
            <a:spAutoFit/>
          </a:bodyPr>
          <a:lstStyle/>
          <a:p>
            <a:r>
              <a:rPr lang="en-US" dirty="0"/>
              <a:t>ECMWF now runs 25-member ensemble</a:t>
            </a:r>
          </a:p>
          <a:p>
            <a:r>
              <a:rPr lang="en-US" dirty="0"/>
              <a:t>of EDA at a reduced resolution to estimate</a:t>
            </a:r>
          </a:p>
          <a:p>
            <a:r>
              <a:rPr lang="en-US" dirty="0"/>
              <a:t>forecast uncertainty in the higher-resolution</a:t>
            </a:r>
          </a:p>
          <a:p>
            <a:r>
              <a:rPr lang="en-US" dirty="0"/>
              <a:t>control state.</a:t>
            </a:r>
          </a:p>
          <a:p>
            <a:endParaRPr lang="en-US" dirty="0"/>
          </a:p>
          <a:p>
            <a:r>
              <a:rPr lang="en-US" dirty="0"/>
              <a:t>Statistics of differences between the EDA</a:t>
            </a:r>
          </a:p>
          <a:p>
            <a:r>
              <a:rPr lang="en-US" dirty="0"/>
              <a:t>members are used in conjunction with </a:t>
            </a:r>
          </a:p>
          <a:p>
            <a:r>
              <a:rPr lang="en-US" dirty="0"/>
              <a:t>“singular vector” perturbations that grow</a:t>
            </a:r>
          </a:p>
          <a:p>
            <a:r>
              <a:rPr lang="en-US" dirty="0"/>
              <a:t>quickly to set the initial magnitude and</a:t>
            </a:r>
          </a:p>
          <a:p>
            <a:r>
              <a:rPr lang="en-US" dirty="0"/>
              <a:t>structure for perturbed ensemble initial </a:t>
            </a:r>
          </a:p>
          <a:p>
            <a:r>
              <a:rPr lang="en-US" dirty="0"/>
              <a:t>conditions.</a:t>
            </a:r>
          </a:p>
          <a:p>
            <a:endParaRPr lang="en-US" dirty="0"/>
          </a:p>
          <a:p>
            <a:endParaRPr lang="en-US" dirty="0"/>
          </a:p>
        </p:txBody>
      </p:sp>
      <p:sp>
        <p:nvSpPr>
          <p:cNvPr id="8" name="Slide Number Placeholder 7">
            <a:extLst>
              <a:ext uri="{FF2B5EF4-FFF2-40B4-BE49-F238E27FC236}">
                <a16:creationId xmlns:a16="http://schemas.microsoft.com/office/drawing/2014/main" id="{02C70D69-061D-B645-A758-F368B33ECAE8}"/>
              </a:ext>
            </a:extLst>
          </p:cNvPr>
          <p:cNvSpPr>
            <a:spLocks noGrp="1"/>
          </p:cNvSpPr>
          <p:nvPr>
            <p:ph type="sldNum" sz="quarter" idx="12"/>
          </p:nvPr>
        </p:nvSpPr>
        <p:spPr/>
        <p:txBody>
          <a:bodyPr/>
          <a:lstStyle/>
          <a:p>
            <a:fld id="{9537965C-E9BA-5544-A66C-C2EC21E8DC38}" type="slidenum">
              <a:rPr lang="en-US" smtClean="0"/>
              <a:t>55</a:t>
            </a:fld>
            <a:endParaRPr lang="en-US"/>
          </a:p>
        </p:txBody>
      </p:sp>
    </p:spTree>
    <p:extLst>
      <p:ext uri="{BB962C8B-B14F-4D97-AF65-F5344CB8AC3E}">
        <p14:creationId xmlns:p14="http://schemas.microsoft.com/office/powerpoint/2010/main" val="37887722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19F0F-17CD-334F-B11D-A9E52F1344FB}"/>
              </a:ext>
            </a:extLst>
          </p:cNvPr>
          <p:cNvSpPr>
            <a:spLocks noGrp="1"/>
          </p:cNvSpPr>
          <p:nvPr>
            <p:ph type="title"/>
          </p:nvPr>
        </p:nvSpPr>
        <p:spPr>
          <a:xfrm>
            <a:off x="346166" y="97336"/>
            <a:ext cx="11606348" cy="1325563"/>
          </a:xfrm>
        </p:spPr>
        <p:txBody>
          <a:bodyPr>
            <a:noAutofit/>
          </a:bodyPr>
          <a:lstStyle/>
          <a:p>
            <a:r>
              <a:rPr lang="en-US" sz="3600" b="1" dirty="0"/>
              <a:t>Suggested ECMWF fix #1: change stochastic physics related to surface-energy budget.</a:t>
            </a:r>
          </a:p>
        </p:txBody>
      </p:sp>
      <p:sp>
        <p:nvSpPr>
          <p:cNvPr id="4" name="TextBox 3">
            <a:extLst>
              <a:ext uri="{FF2B5EF4-FFF2-40B4-BE49-F238E27FC236}">
                <a16:creationId xmlns:a16="http://schemas.microsoft.com/office/drawing/2014/main" id="{FF5F6271-E956-E84A-96BD-EF8DE1541D1B}"/>
              </a:ext>
            </a:extLst>
          </p:cNvPr>
          <p:cNvSpPr txBox="1"/>
          <p:nvPr/>
        </p:nvSpPr>
        <p:spPr>
          <a:xfrm>
            <a:off x="838200" y="6505302"/>
            <a:ext cx="8159606" cy="276999"/>
          </a:xfrm>
          <a:prstGeom prst="rect">
            <a:avLst/>
          </a:prstGeom>
          <a:noFill/>
        </p:spPr>
        <p:txBody>
          <a:bodyPr wrap="none" rtlCol="0">
            <a:spAutoFit/>
          </a:bodyPr>
          <a:lstStyle/>
          <a:p>
            <a:r>
              <a:rPr lang="en-US" sz="1200" dirty="0"/>
              <a:t>https://</a:t>
            </a:r>
            <a:r>
              <a:rPr lang="en-US" sz="1200" dirty="0" err="1"/>
              <a:t>www.ecmwf.int</a:t>
            </a:r>
            <a:r>
              <a:rPr lang="en-US" sz="1200" dirty="0"/>
              <a:t>/sites/default/files/</a:t>
            </a:r>
            <a:r>
              <a:rPr lang="en-US" sz="1200" dirty="0" err="1"/>
              <a:t>elibrary</a:t>
            </a:r>
            <a:r>
              <a:rPr lang="en-US" sz="1200" dirty="0"/>
              <a:t>/2018/17996-advancing-data-assimilation-global-nwp-ecmwf-perspective.pdf</a:t>
            </a:r>
          </a:p>
        </p:txBody>
      </p:sp>
      <p:pic>
        <p:nvPicPr>
          <p:cNvPr id="6" name="Picture 5">
            <a:extLst>
              <a:ext uri="{FF2B5EF4-FFF2-40B4-BE49-F238E27FC236}">
                <a16:creationId xmlns:a16="http://schemas.microsoft.com/office/drawing/2014/main" id="{0DC06C65-F6AC-2C47-8507-F0002CA2C789}"/>
              </a:ext>
            </a:extLst>
          </p:cNvPr>
          <p:cNvPicPr>
            <a:picLocks noChangeAspect="1"/>
          </p:cNvPicPr>
          <p:nvPr/>
        </p:nvPicPr>
        <p:blipFill>
          <a:blip r:embed="rId2"/>
          <a:stretch>
            <a:fillRect/>
          </a:stretch>
        </p:blipFill>
        <p:spPr>
          <a:xfrm>
            <a:off x="472550" y="1597033"/>
            <a:ext cx="6346261" cy="4699901"/>
          </a:xfrm>
          <a:prstGeom prst="rect">
            <a:avLst/>
          </a:prstGeom>
        </p:spPr>
      </p:pic>
      <p:sp>
        <p:nvSpPr>
          <p:cNvPr id="8" name="Slide Number Placeholder 7">
            <a:extLst>
              <a:ext uri="{FF2B5EF4-FFF2-40B4-BE49-F238E27FC236}">
                <a16:creationId xmlns:a16="http://schemas.microsoft.com/office/drawing/2014/main" id="{02C70D69-061D-B645-A758-F368B33ECAE8}"/>
              </a:ext>
            </a:extLst>
          </p:cNvPr>
          <p:cNvSpPr>
            <a:spLocks noGrp="1"/>
          </p:cNvSpPr>
          <p:nvPr>
            <p:ph type="sldNum" sz="quarter" idx="12"/>
          </p:nvPr>
        </p:nvSpPr>
        <p:spPr/>
        <p:txBody>
          <a:bodyPr/>
          <a:lstStyle/>
          <a:p>
            <a:fld id="{9537965C-E9BA-5544-A66C-C2EC21E8DC38}" type="slidenum">
              <a:rPr lang="en-US" smtClean="0"/>
              <a:t>56</a:t>
            </a:fld>
            <a:endParaRPr lang="en-US"/>
          </a:p>
        </p:txBody>
      </p:sp>
      <p:sp>
        <p:nvSpPr>
          <p:cNvPr id="3" name="Rectangle 2">
            <a:extLst>
              <a:ext uri="{FF2B5EF4-FFF2-40B4-BE49-F238E27FC236}">
                <a16:creationId xmlns:a16="http://schemas.microsoft.com/office/drawing/2014/main" id="{B86E73C5-FE46-8F4D-8E43-02029A265633}"/>
              </a:ext>
            </a:extLst>
          </p:cNvPr>
          <p:cNvSpPr/>
          <p:nvPr/>
        </p:nvSpPr>
        <p:spPr>
          <a:xfrm>
            <a:off x="1510748" y="2657061"/>
            <a:ext cx="662609" cy="33793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00895ED-1B24-0E43-BE45-1CEBEC6B0323}"/>
              </a:ext>
            </a:extLst>
          </p:cNvPr>
          <p:cNvSpPr/>
          <p:nvPr/>
        </p:nvSpPr>
        <p:spPr>
          <a:xfrm>
            <a:off x="1451113" y="5115339"/>
            <a:ext cx="722244" cy="33793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3863170-37BD-4F40-9F9B-B53B72CD5DE4}"/>
              </a:ext>
            </a:extLst>
          </p:cNvPr>
          <p:cNvSpPr/>
          <p:nvPr/>
        </p:nvSpPr>
        <p:spPr>
          <a:xfrm>
            <a:off x="1510748" y="3798448"/>
            <a:ext cx="662609" cy="33793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82DBC0E-36D3-0E43-BCCA-7F8088BEDD45}"/>
              </a:ext>
            </a:extLst>
          </p:cNvPr>
          <p:cNvSpPr txBox="1"/>
          <p:nvPr/>
        </p:nvSpPr>
        <p:spPr>
          <a:xfrm>
            <a:off x="6849895" y="1195710"/>
            <a:ext cx="4950231" cy="5355312"/>
          </a:xfrm>
          <a:prstGeom prst="rect">
            <a:avLst/>
          </a:prstGeom>
          <a:noFill/>
        </p:spPr>
        <p:txBody>
          <a:bodyPr wrap="square" rtlCol="0">
            <a:spAutoFit/>
          </a:bodyPr>
          <a:lstStyle/>
          <a:p>
            <a:r>
              <a:rPr lang="en-US" dirty="0">
                <a:solidFill>
                  <a:srgbClr val="FF0000"/>
                </a:solidFill>
              </a:rPr>
              <a:t>A greater variety of background spreads</a:t>
            </a:r>
          </a:p>
          <a:p>
            <a:r>
              <a:rPr lang="en-US" dirty="0">
                <a:solidFill>
                  <a:srgbClr val="FF0000"/>
                </a:solidFill>
              </a:rPr>
              <a:t>is desirable.   Changes to achieve this might include:</a:t>
            </a:r>
          </a:p>
          <a:p>
            <a:endParaRPr lang="en-US" dirty="0">
              <a:solidFill>
                <a:srgbClr val="FF0000"/>
              </a:solidFill>
            </a:endParaRPr>
          </a:p>
          <a:p>
            <a:pPr marL="342900" indent="-342900">
              <a:buAutoNum type="alphaLcParenBoth"/>
            </a:pPr>
            <a:r>
              <a:rPr lang="en-US" dirty="0">
                <a:solidFill>
                  <a:srgbClr val="FF0000"/>
                </a:solidFill>
              </a:rPr>
              <a:t>greater variety in background soil temperatures and soil moistures, perhaps through stochastic physics in the soil state.  These affect variety of surface energy balance among ensembles and thus T</a:t>
            </a:r>
            <a:r>
              <a:rPr lang="en-US" baseline="-25000" dirty="0">
                <a:solidFill>
                  <a:srgbClr val="FF0000"/>
                </a:solidFill>
              </a:rPr>
              <a:t>2m</a:t>
            </a:r>
            <a:r>
              <a:rPr lang="en-US" dirty="0">
                <a:solidFill>
                  <a:srgbClr val="FF0000"/>
                </a:solidFill>
              </a:rPr>
              <a:t> variety. </a:t>
            </a:r>
          </a:p>
          <a:p>
            <a:pPr marL="342900" indent="-342900">
              <a:buAutoNum type="alphaLcParenBoth"/>
            </a:pPr>
            <a:r>
              <a:rPr lang="en-US" dirty="0">
                <a:solidFill>
                  <a:srgbClr val="FF0000"/>
                </a:solidFill>
              </a:rPr>
              <a:t>Methods to increase variety of snow amount and fractional snow cover, be it through greater variety in ensembles of precipitation </a:t>
            </a:r>
            <a:r>
              <a:rPr lang="en-US" dirty="0" err="1">
                <a:solidFill>
                  <a:srgbClr val="FF0000"/>
                </a:solidFill>
              </a:rPr>
              <a:t>forcings</a:t>
            </a:r>
            <a:r>
              <a:rPr lang="en-US" dirty="0">
                <a:solidFill>
                  <a:srgbClr val="FF0000"/>
                </a:solidFill>
              </a:rPr>
              <a:t> or perturbations to their initial state.  </a:t>
            </a:r>
          </a:p>
          <a:p>
            <a:pPr marL="342900" indent="-342900">
              <a:buAutoNum type="alphaLcParenBoth"/>
            </a:pPr>
            <a:r>
              <a:rPr lang="en-US" dirty="0">
                <a:solidFill>
                  <a:srgbClr val="FF0000"/>
                </a:solidFill>
              </a:rPr>
              <a:t>Techniques that introduce a greater variety of downward solar radiation to the surface (physically based stochastic parameterizations of deep convection, microphysics?).  These drive variety in energy partitions at the surface.</a:t>
            </a:r>
          </a:p>
          <a:p>
            <a:pPr marL="342900" indent="-342900">
              <a:buAutoNum type="alphaLcParenBoth"/>
            </a:pPr>
            <a:endParaRPr lang="en-US" dirty="0"/>
          </a:p>
        </p:txBody>
      </p:sp>
    </p:spTree>
    <p:extLst>
      <p:ext uri="{BB962C8B-B14F-4D97-AF65-F5344CB8AC3E}">
        <p14:creationId xmlns:p14="http://schemas.microsoft.com/office/powerpoint/2010/main" val="35032002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19F0F-17CD-334F-B11D-A9E52F1344FB}"/>
              </a:ext>
            </a:extLst>
          </p:cNvPr>
          <p:cNvSpPr>
            <a:spLocks noGrp="1"/>
          </p:cNvSpPr>
          <p:nvPr>
            <p:ph type="title"/>
          </p:nvPr>
        </p:nvSpPr>
        <p:spPr>
          <a:xfrm>
            <a:off x="346166" y="97336"/>
            <a:ext cx="11606348" cy="1325563"/>
          </a:xfrm>
        </p:spPr>
        <p:txBody>
          <a:bodyPr>
            <a:noAutofit/>
          </a:bodyPr>
          <a:lstStyle/>
          <a:p>
            <a:r>
              <a:rPr lang="en-US" sz="3600" b="1" dirty="0"/>
              <a:t>Suggested ECMWF fix #2: improved perturbations of the observations in their ensembles of data assimilations.</a:t>
            </a:r>
          </a:p>
        </p:txBody>
      </p:sp>
      <p:sp>
        <p:nvSpPr>
          <p:cNvPr id="4" name="TextBox 3">
            <a:extLst>
              <a:ext uri="{FF2B5EF4-FFF2-40B4-BE49-F238E27FC236}">
                <a16:creationId xmlns:a16="http://schemas.microsoft.com/office/drawing/2014/main" id="{FF5F6271-E956-E84A-96BD-EF8DE1541D1B}"/>
              </a:ext>
            </a:extLst>
          </p:cNvPr>
          <p:cNvSpPr txBox="1"/>
          <p:nvPr/>
        </p:nvSpPr>
        <p:spPr>
          <a:xfrm>
            <a:off x="838200" y="6505302"/>
            <a:ext cx="8159606" cy="276999"/>
          </a:xfrm>
          <a:prstGeom prst="rect">
            <a:avLst/>
          </a:prstGeom>
          <a:noFill/>
        </p:spPr>
        <p:txBody>
          <a:bodyPr wrap="none" rtlCol="0">
            <a:spAutoFit/>
          </a:bodyPr>
          <a:lstStyle/>
          <a:p>
            <a:r>
              <a:rPr lang="en-US" sz="1200" dirty="0"/>
              <a:t>https://</a:t>
            </a:r>
            <a:r>
              <a:rPr lang="en-US" sz="1200" dirty="0" err="1"/>
              <a:t>www.ecmwf.int</a:t>
            </a:r>
            <a:r>
              <a:rPr lang="en-US" sz="1200" dirty="0"/>
              <a:t>/sites/default/files/</a:t>
            </a:r>
            <a:r>
              <a:rPr lang="en-US" sz="1200" dirty="0" err="1"/>
              <a:t>elibrary</a:t>
            </a:r>
            <a:r>
              <a:rPr lang="en-US" sz="1200" dirty="0"/>
              <a:t>/2018/17996-advancing-data-assimilation-global-nwp-ecmwf-perspective.pdf</a:t>
            </a:r>
          </a:p>
        </p:txBody>
      </p:sp>
      <p:pic>
        <p:nvPicPr>
          <p:cNvPr id="6" name="Picture 5">
            <a:extLst>
              <a:ext uri="{FF2B5EF4-FFF2-40B4-BE49-F238E27FC236}">
                <a16:creationId xmlns:a16="http://schemas.microsoft.com/office/drawing/2014/main" id="{0DC06C65-F6AC-2C47-8507-F0002CA2C789}"/>
              </a:ext>
            </a:extLst>
          </p:cNvPr>
          <p:cNvPicPr>
            <a:picLocks noChangeAspect="1"/>
          </p:cNvPicPr>
          <p:nvPr/>
        </p:nvPicPr>
        <p:blipFill>
          <a:blip r:embed="rId2"/>
          <a:stretch>
            <a:fillRect/>
          </a:stretch>
        </p:blipFill>
        <p:spPr>
          <a:xfrm>
            <a:off x="472550" y="1597033"/>
            <a:ext cx="6346261" cy="4699901"/>
          </a:xfrm>
          <a:prstGeom prst="rect">
            <a:avLst/>
          </a:prstGeom>
        </p:spPr>
      </p:pic>
      <p:sp>
        <p:nvSpPr>
          <p:cNvPr id="8" name="Slide Number Placeholder 7">
            <a:extLst>
              <a:ext uri="{FF2B5EF4-FFF2-40B4-BE49-F238E27FC236}">
                <a16:creationId xmlns:a16="http://schemas.microsoft.com/office/drawing/2014/main" id="{02C70D69-061D-B645-A758-F368B33ECAE8}"/>
              </a:ext>
            </a:extLst>
          </p:cNvPr>
          <p:cNvSpPr>
            <a:spLocks noGrp="1"/>
          </p:cNvSpPr>
          <p:nvPr>
            <p:ph type="sldNum" sz="quarter" idx="12"/>
          </p:nvPr>
        </p:nvSpPr>
        <p:spPr/>
        <p:txBody>
          <a:bodyPr/>
          <a:lstStyle/>
          <a:p>
            <a:fld id="{9537965C-E9BA-5544-A66C-C2EC21E8DC38}" type="slidenum">
              <a:rPr lang="en-US" smtClean="0"/>
              <a:t>57</a:t>
            </a:fld>
            <a:endParaRPr lang="en-US"/>
          </a:p>
        </p:txBody>
      </p:sp>
      <p:sp>
        <p:nvSpPr>
          <p:cNvPr id="9" name="Rectangle 8">
            <a:extLst>
              <a:ext uri="{FF2B5EF4-FFF2-40B4-BE49-F238E27FC236}">
                <a16:creationId xmlns:a16="http://schemas.microsoft.com/office/drawing/2014/main" id="{DD2FB4E3-F7CF-AD48-B736-71617664A6EC}"/>
              </a:ext>
            </a:extLst>
          </p:cNvPr>
          <p:cNvSpPr/>
          <p:nvPr/>
        </p:nvSpPr>
        <p:spPr>
          <a:xfrm>
            <a:off x="1504122" y="2908852"/>
            <a:ext cx="662609" cy="33793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D4D6807-80F2-8449-BF89-46093776B9F4}"/>
              </a:ext>
            </a:extLst>
          </p:cNvPr>
          <p:cNvSpPr/>
          <p:nvPr/>
        </p:nvSpPr>
        <p:spPr>
          <a:xfrm>
            <a:off x="1497496" y="5366984"/>
            <a:ext cx="662609" cy="33793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CF6DBD3-ACC7-4F41-AC1E-84E9B05EF69E}"/>
              </a:ext>
            </a:extLst>
          </p:cNvPr>
          <p:cNvSpPr/>
          <p:nvPr/>
        </p:nvSpPr>
        <p:spPr>
          <a:xfrm>
            <a:off x="1517375" y="4061791"/>
            <a:ext cx="662609" cy="33793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F5ADE17-DD05-F44F-9C1E-F3B0A15B201D}"/>
              </a:ext>
            </a:extLst>
          </p:cNvPr>
          <p:cNvSpPr txBox="1"/>
          <p:nvPr/>
        </p:nvSpPr>
        <p:spPr>
          <a:xfrm>
            <a:off x="7125788" y="1778887"/>
            <a:ext cx="4656909" cy="4370427"/>
          </a:xfrm>
          <a:prstGeom prst="rect">
            <a:avLst/>
          </a:prstGeom>
          <a:noFill/>
        </p:spPr>
        <p:txBody>
          <a:bodyPr wrap="square" rtlCol="0">
            <a:spAutoFit/>
          </a:bodyPr>
          <a:lstStyle/>
          <a:p>
            <a:r>
              <a:rPr lang="en-US" sz="2000" dirty="0">
                <a:solidFill>
                  <a:srgbClr val="FF0000"/>
                </a:solidFill>
              </a:rPr>
              <a:t>Do the perturbed observations correctly represent the spatial correlations of errors common in measurements?   Or are they treated as independent?  Assuming</a:t>
            </a:r>
          </a:p>
          <a:p>
            <a:r>
              <a:rPr lang="en-US" sz="2000" dirty="0">
                <a:solidFill>
                  <a:srgbClr val="FF0000"/>
                </a:solidFill>
              </a:rPr>
              <a:t>independence when not warranted will result in less spread in the resulting ensembles of analyses.  </a:t>
            </a:r>
          </a:p>
          <a:p>
            <a:endParaRPr lang="en-US" sz="2000" dirty="0">
              <a:solidFill>
                <a:srgbClr val="FF0000"/>
              </a:solidFill>
            </a:endParaRPr>
          </a:p>
          <a:p>
            <a:r>
              <a:rPr lang="en-US" sz="2000" dirty="0">
                <a:solidFill>
                  <a:srgbClr val="FF0000"/>
                </a:solidFill>
              </a:rPr>
              <a:t>Perhaps modify the structure of the </a:t>
            </a:r>
            <a:r>
              <a:rPr lang="en-US" sz="2000" b="1" dirty="0">
                <a:solidFill>
                  <a:srgbClr val="FF0000"/>
                </a:solidFill>
              </a:rPr>
              <a:t>R</a:t>
            </a:r>
            <a:r>
              <a:rPr lang="en-US" sz="2000" dirty="0">
                <a:solidFill>
                  <a:srgbClr val="FF0000"/>
                </a:solidFill>
              </a:rPr>
              <a:t> </a:t>
            </a:r>
          </a:p>
          <a:p>
            <a:r>
              <a:rPr lang="en-US" sz="2000" dirty="0">
                <a:solidFill>
                  <a:srgbClr val="FF0000"/>
                </a:solidFill>
              </a:rPr>
              <a:t>matrix used in the data assimilation </a:t>
            </a:r>
          </a:p>
          <a:p>
            <a:r>
              <a:rPr lang="en-US" sz="2000" dirty="0">
                <a:solidFill>
                  <a:srgbClr val="FF0000"/>
                </a:solidFill>
              </a:rPr>
              <a:t>to better reflect these correlations, and generate perturbed observations consistent with the correlated </a:t>
            </a:r>
            <a:r>
              <a:rPr lang="en-US" sz="2000" b="1" dirty="0">
                <a:solidFill>
                  <a:srgbClr val="FF0000"/>
                </a:solidFill>
              </a:rPr>
              <a:t>R</a:t>
            </a:r>
            <a:r>
              <a:rPr lang="en-US" sz="2000" dirty="0">
                <a:solidFill>
                  <a:srgbClr val="FF0000"/>
                </a:solidFill>
              </a:rPr>
              <a:t>.</a:t>
            </a:r>
          </a:p>
          <a:p>
            <a:endParaRPr lang="en-US" dirty="0"/>
          </a:p>
        </p:txBody>
      </p:sp>
    </p:spTree>
    <p:extLst>
      <p:ext uri="{BB962C8B-B14F-4D97-AF65-F5344CB8AC3E}">
        <p14:creationId xmlns:p14="http://schemas.microsoft.com/office/powerpoint/2010/main" val="7229976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36797-8917-4A47-9515-B9B2ED73FDBB}"/>
              </a:ext>
            </a:extLst>
          </p:cNvPr>
          <p:cNvSpPr>
            <a:spLocks noGrp="1"/>
          </p:cNvSpPr>
          <p:nvPr>
            <p:ph type="title"/>
          </p:nvPr>
        </p:nvSpPr>
        <p:spPr/>
        <p:txBody>
          <a:bodyPr/>
          <a:lstStyle/>
          <a:p>
            <a:r>
              <a:rPr lang="en-US" b="1" dirty="0"/>
              <a:t>Conclusions.</a:t>
            </a:r>
          </a:p>
        </p:txBody>
      </p:sp>
      <p:sp>
        <p:nvSpPr>
          <p:cNvPr id="3" name="Content Placeholder 2">
            <a:extLst>
              <a:ext uri="{FF2B5EF4-FFF2-40B4-BE49-F238E27FC236}">
                <a16:creationId xmlns:a16="http://schemas.microsoft.com/office/drawing/2014/main" id="{F41E8937-3D1F-8C45-B5E4-475F572E74CB}"/>
              </a:ext>
            </a:extLst>
          </p:cNvPr>
          <p:cNvSpPr>
            <a:spLocks noGrp="1"/>
          </p:cNvSpPr>
          <p:nvPr>
            <p:ph idx="1"/>
          </p:nvPr>
        </p:nvSpPr>
        <p:spPr/>
        <p:txBody>
          <a:bodyPr>
            <a:normAutofit lnSpcReduction="10000"/>
          </a:bodyPr>
          <a:lstStyle/>
          <a:p>
            <a:r>
              <a:rPr lang="en-US" dirty="0"/>
              <a:t>A decomposition of 2-meter temperature (T</a:t>
            </a:r>
            <a:r>
              <a:rPr lang="en-US" baseline="-25000" dirty="0"/>
              <a:t>2m</a:t>
            </a:r>
            <a:r>
              <a:rPr lang="en-US" dirty="0"/>
              <a:t>) error into residual and systematic components is proposed, facilitated by an optimal interpolation analysis that leverages an unbiased background.</a:t>
            </a:r>
          </a:p>
          <a:p>
            <a:r>
              <a:rPr lang="en-US" dirty="0"/>
              <a:t>Systematic errors in the initial state are not negligible.   </a:t>
            </a:r>
          </a:p>
          <a:p>
            <a:pPr lvl="1"/>
            <a:r>
              <a:rPr lang="en-US" dirty="0"/>
              <a:t>Larger in more mountainous regions of western US.</a:t>
            </a:r>
          </a:p>
          <a:p>
            <a:pPr lvl="1"/>
            <a:r>
              <a:rPr lang="en-US" dirty="0"/>
              <a:t>Of order 1K or more over much of the US.</a:t>
            </a:r>
          </a:p>
          <a:p>
            <a:pPr lvl="1"/>
            <a:r>
              <a:rPr lang="en-US" dirty="0"/>
              <a:t>Larger in the cool season.</a:t>
            </a:r>
          </a:p>
          <a:p>
            <a:r>
              <a:rPr lang="en-US" dirty="0"/>
              <a:t>ECMWF’s initial ensemble spread is somewhat smaller on average than the residual error – the two should be comparable in magnitude.</a:t>
            </a:r>
          </a:p>
          <a:p>
            <a:pPr lvl="1"/>
            <a:r>
              <a:rPr lang="en-US" dirty="0"/>
              <a:t>Suggestions to provide greater spreads of backgrounds used in ensemble DA, address correlations of observation error statistics in DA.</a:t>
            </a:r>
          </a:p>
        </p:txBody>
      </p:sp>
      <p:sp>
        <p:nvSpPr>
          <p:cNvPr id="4" name="Slide Number Placeholder 3">
            <a:extLst>
              <a:ext uri="{FF2B5EF4-FFF2-40B4-BE49-F238E27FC236}">
                <a16:creationId xmlns:a16="http://schemas.microsoft.com/office/drawing/2014/main" id="{145E033D-133A-3B41-A910-EDA60D5452A8}"/>
              </a:ext>
            </a:extLst>
          </p:cNvPr>
          <p:cNvSpPr>
            <a:spLocks noGrp="1"/>
          </p:cNvSpPr>
          <p:nvPr>
            <p:ph type="sldNum" sz="quarter" idx="12"/>
          </p:nvPr>
        </p:nvSpPr>
        <p:spPr/>
        <p:txBody>
          <a:bodyPr/>
          <a:lstStyle/>
          <a:p>
            <a:fld id="{9537965C-E9BA-5544-A66C-C2EC21E8DC38}" type="slidenum">
              <a:rPr lang="en-US" smtClean="0"/>
              <a:t>58</a:t>
            </a:fld>
            <a:endParaRPr lang="en-US"/>
          </a:p>
        </p:txBody>
      </p:sp>
    </p:spTree>
    <p:extLst>
      <p:ext uri="{BB962C8B-B14F-4D97-AF65-F5344CB8AC3E}">
        <p14:creationId xmlns:p14="http://schemas.microsoft.com/office/powerpoint/2010/main" val="15362205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5F25C-E1F9-6040-B3CB-D93FA1FEDD86}"/>
              </a:ext>
            </a:extLst>
          </p:cNvPr>
          <p:cNvSpPr>
            <a:spLocks noGrp="1"/>
          </p:cNvSpPr>
          <p:nvPr>
            <p:ph type="title"/>
          </p:nvPr>
        </p:nvSpPr>
        <p:spPr/>
        <p:txBody>
          <a:bodyPr/>
          <a:lstStyle/>
          <a:p>
            <a:r>
              <a:rPr lang="en-US" b="1" dirty="0"/>
              <a:t>Supplementary slides.</a:t>
            </a:r>
          </a:p>
        </p:txBody>
      </p:sp>
      <p:sp>
        <p:nvSpPr>
          <p:cNvPr id="3" name="Content Placeholder 2">
            <a:extLst>
              <a:ext uri="{FF2B5EF4-FFF2-40B4-BE49-F238E27FC236}">
                <a16:creationId xmlns:a16="http://schemas.microsoft.com/office/drawing/2014/main" id="{92EC5147-A7F8-4F4E-A8B4-9ECCD94861BE}"/>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5281D632-6754-C34C-91D0-C7A7107DF947}"/>
              </a:ext>
            </a:extLst>
          </p:cNvPr>
          <p:cNvSpPr>
            <a:spLocks noGrp="1"/>
          </p:cNvSpPr>
          <p:nvPr>
            <p:ph type="sldNum" sz="quarter" idx="12"/>
          </p:nvPr>
        </p:nvSpPr>
        <p:spPr/>
        <p:txBody>
          <a:bodyPr/>
          <a:lstStyle/>
          <a:p>
            <a:fld id="{9537965C-E9BA-5544-A66C-C2EC21E8DC38}" type="slidenum">
              <a:rPr lang="en-US" smtClean="0"/>
              <a:t>59</a:t>
            </a:fld>
            <a:endParaRPr lang="en-US"/>
          </a:p>
        </p:txBody>
      </p:sp>
    </p:spTree>
    <p:extLst>
      <p:ext uri="{BB962C8B-B14F-4D97-AF65-F5344CB8AC3E}">
        <p14:creationId xmlns:p14="http://schemas.microsoft.com/office/powerpoint/2010/main" val="33538835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Numerical weather prediction currently</a:t>
            </a:r>
          </a:p>
        </p:txBody>
      </p:sp>
      <p:sp>
        <p:nvSpPr>
          <p:cNvPr id="4" name="Slide Number Placeholder 3"/>
          <p:cNvSpPr>
            <a:spLocks noGrp="1"/>
          </p:cNvSpPr>
          <p:nvPr>
            <p:ph type="sldNum" sz="quarter" idx="12"/>
          </p:nvPr>
        </p:nvSpPr>
        <p:spPr/>
        <p:txBody>
          <a:bodyPr/>
          <a:lstStyle/>
          <a:p>
            <a:fld id="{BF9A244C-328F-1742-9CD5-4DAE7E6CBCB5}" type="slidenum">
              <a:rPr lang="en-US" smtClean="0"/>
              <a:t>6</a:t>
            </a:fld>
            <a:endParaRPr lang="en-US"/>
          </a:p>
        </p:txBody>
      </p:sp>
      <p:sp>
        <p:nvSpPr>
          <p:cNvPr id="6" name="Rectangle 5"/>
          <p:cNvSpPr/>
          <p:nvPr/>
        </p:nvSpPr>
        <p:spPr>
          <a:xfrm>
            <a:off x="3733800" y="3429000"/>
            <a:ext cx="1371600" cy="838200"/>
          </a:xfrm>
          <a:prstGeom prst="rect">
            <a:avLst/>
          </a:prstGeom>
          <a:noFill/>
          <a:ln w="381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Left Bracket 6"/>
          <p:cNvSpPr/>
          <p:nvPr/>
        </p:nvSpPr>
        <p:spPr>
          <a:xfrm>
            <a:off x="2057400" y="3429000"/>
            <a:ext cx="228600" cy="838200"/>
          </a:xfrm>
          <a:prstGeom prst="leftBracket">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8" name="Left Bracket 7"/>
          <p:cNvSpPr/>
          <p:nvPr/>
        </p:nvSpPr>
        <p:spPr>
          <a:xfrm flipH="1">
            <a:off x="3124200" y="3429000"/>
            <a:ext cx="228600" cy="838200"/>
          </a:xfrm>
          <a:prstGeom prst="leftBracket">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9" name="Left Bracket 8"/>
          <p:cNvSpPr/>
          <p:nvPr/>
        </p:nvSpPr>
        <p:spPr>
          <a:xfrm>
            <a:off x="3810000" y="2133600"/>
            <a:ext cx="228600" cy="838200"/>
          </a:xfrm>
          <a:prstGeom prst="leftBracket">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0" name="Left Bracket 9"/>
          <p:cNvSpPr/>
          <p:nvPr/>
        </p:nvSpPr>
        <p:spPr>
          <a:xfrm flipH="1">
            <a:off x="4876800" y="2133600"/>
            <a:ext cx="228600" cy="838200"/>
          </a:xfrm>
          <a:prstGeom prst="leftBracket">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1" name="Left Bracket 10"/>
          <p:cNvSpPr/>
          <p:nvPr/>
        </p:nvSpPr>
        <p:spPr>
          <a:xfrm>
            <a:off x="5486400" y="3429000"/>
            <a:ext cx="228600" cy="838200"/>
          </a:xfrm>
          <a:prstGeom prst="leftBracket">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2" name="Left Bracket 11"/>
          <p:cNvSpPr/>
          <p:nvPr/>
        </p:nvSpPr>
        <p:spPr>
          <a:xfrm flipH="1">
            <a:off x="6629400" y="3429000"/>
            <a:ext cx="228600" cy="838200"/>
          </a:xfrm>
          <a:prstGeom prst="leftBracket">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3" name="Left Bracket 12"/>
          <p:cNvSpPr/>
          <p:nvPr/>
        </p:nvSpPr>
        <p:spPr>
          <a:xfrm>
            <a:off x="8991600" y="3429000"/>
            <a:ext cx="228600" cy="838200"/>
          </a:xfrm>
          <a:prstGeom prst="leftBracket">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4" name="Left Bracket 13"/>
          <p:cNvSpPr/>
          <p:nvPr/>
        </p:nvSpPr>
        <p:spPr>
          <a:xfrm flipH="1">
            <a:off x="10058400" y="3429000"/>
            <a:ext cx="228600" cy="838200"/>
          </a:xfrm>
          <a:prstGeom prst="leftBracket">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5" name="TextBox 14"/>
          <p:cNvSpPr txBox="1"/>
          <p:nvPr/>
        </p:nvSpPr>
        <p:spPr>
          <a:xfrm>
            <a:off x="2057400" y="3443654"/>
            <a:ext cx="1295400" cy="830997"/>
          </a:xfrm>
          <a:prstGeom prst="rect">
            <a:avLst/>
          </a:prstGeom>
          <a:noFill/>
        </p:spPr>
        <p:txBody>
          <a:bodyPr>
            <a:spAutoFit/>
          </a:bodyPr>
          <a:lstStyle/>
          <a:p>
            <a:pPr algn="ctr">
              <a:defRPr/>
            </a:pPr>
            <a:r>
              <a:rPr lang="en-US" sz="1600" dirty="0">
                <a:solidFill>
                  <a:srgbClr val="FF0000"/>
                </a:solidFill>
                <a:latin typeface="+mj-lt"/>
              </a:rPr>
              <a:t>ensemble</a:t>
            </a:r>
          </a:p>
          <a:p>
            <a:pPr algn="ctr">
              <a:defRPr/>
            </a:pPr>
            <a:r>
              <a:rPr lang="en-US" sz="1600" dirty="0">
                <a:latin typeface="+mj-lt"/>
              </a:rPr>
              <a:t>forecast to time t</a:t>
            </a:r>
          </a:p>
        </p:txBody>
      </p:sp>
      <p:sp>
        <p:nvSpPr>
          <p:cNvPr id="16" name="TextBox 15"/>
          <p:cNvSpPr txBox="1"/>
          <p:nvPr/>
        </p:nvSpPr>
        <p:spPr>
          <a:xfrm>
            <a:off x="5486400" y="3505200"/>
            <a:ext cx="1371600" cy="738664"/>
          </a:xfrm>
          <a:prstGeom prst="rect">
            <a:avLst/>
          </a:prstGeom>
          <a:noFill/>
        </p:spPr>
        <p:txBody>
          <a:bodyPr>
            <a:spAutoFit/>
          </a:bodyPr>
          <a:lstStyle/>
          <a:p>
            <a:pPr algn="ctr">
              <a:defRPr/>
            </a:pPr>
            <a:r>
              <a:rPr lang="en-US" sz="1400" dirty="0">
                <a:solidFill>
                  <a:srgbClr val="FF0000"/>
                </a:solidFill>
                <a:latin typeface="+mj-lt"/>
              </a:rPr>
              <a:t>ensemble</a:t>
            </a:r>
            <a:r>
              <a:rPr lang="en-US" sz="1400" dirty="0">
                <a:latin typeface="+mj-lt"/>
              </a:rPr>
              <a:t> of</a:t>
            </a:r>
          </a:p>
          <a:p>
            <a:pPr algn="ctr">
              <a:defRPr/>
            </a:pPr>
            <a:r>
              <a:rPr lang="en-US" sz="1400" dirty="0">
                <a:latin typeface="+mj-lt"/>
              </a:rPr>
              <a:t>state estimates for time t</a:t>
            </a:r>
          </a:p>
        </p:txBody>
      </p:sp>
      <p:sp>
        <p:nvSpPr>
          <p:cNvPr id="17" name="TextBox 16"/>
          <p:cNvSpPr txBox="1"/>
          <p:nvPr/>
        </p:nvSpPr>
        <p:spPr>
          <a:xfrm>
            <a:off x="3810000" y="2297440"/>
            <a:ext cx="1295400" cy="523220"/>
          </a:xfrm>
          <a:prstGeom prst="rect">
            <a:avLst/>
          </a:prstGeom>
          <a:noFill/>
        </p:spPr>
        <p:txBody>
          <a:bodyPr>
            <a:spAutoFit/>
          </a:bodyPr>
          <a:lstStyle/>
          <a:p>
            <a:pPr algn="ctr">
              <a:defRPr/>
            </a:pPr>
            <a:r>
              <a:rPr lang="en-US" sz="1400" dirty="0">
                <a:latin typeface="+mj-lt"/>
              </a:rPr>
              <a:t>observations around time t</a:t>
            </a:r>
          </a:p>
        </p:txBody>
      </p:sp>
      <p:sp>
        <p:nvSpPr>
          <p:cNvPr id="18" name="TextBox 17"/>
          <p:cNvSpPr txBox="1"/>
          <p:nvPr/>
        </p:nvSpPr>
        <p:spPr>
          <a:xfrm>
            <a:off x="3733800" y="3427412"/>
            <a:ext cx="1371600" cy="830997"/>
          </a:xfrm>
          <a:prstGeom prst="rect">
            <a:avLst/>
          </a:prstGeom>
          <a:noFill/>
        </p:spPr>
        <p:txBody>
          <a:bodyPr>
            <a:spAutoFit/>
          </a:bodyPr>
          <a:lstStyle/>
          <a:p>
            <a:pPr algn="ctr">
              <a:defRPr/>
            </a:pPr>
            <a:r>
              <a:rPr lang="en-US" sz="1600" dirty="0">
                <a:solidFill>
                  <a:srgbClr val="FF0000"/>
                </a:solidFill>
                <a:latin typeface="+mj-lt"/>
              </a:rPr>
              <a:t>ensemble</a:t>
            </a:r>
          </a:p>
          <a:p>
            <a:pPr algn="ctr">
              <a:defRPr/>
            </a:pPr>
            <a:r>
              <a:rPr lang="en-US" sz="1600" dirty="0">
                <a:latin typeface="+mj-lt"/>
              </a:rPr>
              <a:t>data assimilation</a:t>
            </a:r>
          </a:p>
        </p:txBody>
      </p:sp>
      <p:sp>
        <p:nvSpPr>
          <p:cNvPr id="19" name="Rectangle 18"/>
          <p:cNvSpPr/>
          <p:nvPr/>
        </p:nvSpPr>
        <p:spPr>
          <a:xfrm>
            <a:off x="7239000" y="3429000"/>
            <a:ext cx="1371600" cy="838200"/>
          </a:xfrm>
          <a:prstGeom prst="rect">
            <a:avLst/>
          </a:prstGeom>
          <a:noFill/>
          <a:ln w="381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0" name="TextBox 19"/>
          <p:cNvSpPr txBox="1"/>
          <p:nvPr/>
        </p:nvSpPr>
        <p:spPr>
          <a:xfrm>
            <a:off x="7239000" y="3429001"/>
            <a:ext cx="1371600" cy="830997"/>
          </a:xfrm>
          <a:prstGeom prst="rect">
            <a:avLst/>
          </a:prstGeom>
          <a:noFill/>
        </p:spPr>
        <p:txBody>
          <a:bodyPr>
            <a:spAutoFit/>
          </a:bodyPr>
          <a:lstStyle/>
          <a:p>
            <a:pPr algn="ctr">
              <a:defRPr/>
            </a:pPr>
            <a:r>
              <a:rPr lang="en-US" sz="1600" dirty="0">
                <a:solidFill>
                  <a:srgbClr val="FF0000"/>
                </a:solidFill>
                <a:latin typeface="+mj-lt"/>
              </a:rPr>
              <a:t>ensemble</a:t>
            </a:r>
            <a:r>
              <a:rPr lang="en-US" sz="1600" dirty="0">
                <a:latin typeface="+mj-lt"/>
              </a:rPr>
              <a:t> of</a:t>
            </a:r>
          </a:p>
          <a:p>
            <a:pPr algn="ctr">
              <a:defRPr/>
            </a:pPr>
            <a:r>
              <a:rPr lang="en-US" sz="1600" dirty="0">
                <a:latin typeface="+mj-lt"/>
              </a:rPr>
              <a:t>weather</a:t>
            </a:r>
          </a:p>
          <a:p>
            <a:pPr algn="ctr">
              <a:defRPr/>
            </a:pPr>
            <a:r>
              <a:rPr lang="en-US" sz="1600" dirty="0">
                <a:latin typeface="+mj-lt"/>
              </a:rPr>
              <a:t>forecasts</a:t>
            </a:r>
          </a:p>
        </p:txBody>
      </p:sp>
      <p:sp>
        <p:nvSpPr>
          <p:cNvPr id="21" name="TextBox 20"/>
          <p:cNvSpPr txBox="1"/>
          <p:nvPr/>
        </p:nvSpPr>
        <p:spPr>
          <a:xfrm>
            <a:off x="8991600" y="3409936"/>
            <a:ext cx="1295400" cy="830997"/>
          </a:xfrm>
          <a:prstGeom prst="rect">
            <a:avLst/>
          </a:prstGeom>
          <a:noFill/>
        </p:spPr>
        <p:txBody>
          <a:bodyPr>
            <a:spAutoFit/>
          </a:bodyPr>
          <a:lstStyle/>
          <a:p>
            <a:pPr algn="ctr">
              <a:defRPr/>
            </a:pPr>
            <a:r>
              <a:rPr lang="en-US" sz="1600" dirty="0">
                <a:solidFill>
                  <a:srgbClr val="FF0000"/>
                </a:solidFill>
                <a:latin typeface="+mj-lt"/>
              </a:rPr>
              <a:t>ensemble </a:t>
            </a:r>
            <a:r>
              <a:rPr lang="en-US" sz="1600" dirty="0">
                <a:latin typeface="+mj-lt"/>
              </a:rPr>
              <a:t>forecast to</a:t>
            </a:r>
          </a:p>
          <a:p>
            <a:pPr algn="ctr">
              <a:defRPr/>
            </a:pPr>
            <a:r>
              <a:rPr lang="en-US" sz="1600" dirty="0">
                <a:latin typeface="+mj-lt"/>
              </a:rPr>
              <a:t>time </a:t>
            </a:r>
            <a:r>
              <a:rPr lang="en-US" sz="1600" dirty="0" err="1">
                <a:latin typeface="+mj-lt"/>
              </a:rPr>
              <a:t>t+Δt</a:t>
            </a:r>
            <a:endParaRPr lang="en-US" sz="1600" dirty="0">
              <a:latin typeface="+mj-lt"/>
            </a:endParaRPr>
          </a:p>
        </p:txBody>
      </p:sp>
      <p:cxnSp>
        <p:nvCxnSpPr>
          <p:cNvPr id="22" name="Straight Arrow Connector 21"/>
          <p:cNvCxnSpPr/>
          <p:nvPr/>
        </p:nvCxnSpPr>
        <p:spPr>
          <a:xfrm>
            <a:off x="3352800" y="3810000"/>
            <a:ext cx="381000"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5105400" y="3810000"/>
            <a:ext cx="381000"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6858000" y="3810000"/>
            <a:ext cx="381000"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8610600" y="3810000"/>
            <a:ext cx="381000"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10287000" y="3810000"/>
            <a:ext cx="381000"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1676400" y="3810000"/>
            <a:ext cx="381000"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endCxn id="11" idx="0"/>
          </p:cNvCxnSpPr>
          <p:nvPr/>
        </p:nvCxnSpPr>
        <p:spPr>
          <a:xfrm rot="5400000">
            <a:off x="4191001" y="3200401"/>
            <a:ext cx="457200" cy="3175"/>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9" name="Left Bracket 28"/>
          <p:cNvSpPr/>
          <p:nvPr/>
        </p:nvSpPr>
        <p:spPr>
          <a:xfrm>
            <a:off x="7301753" y="4803775"/>
            <a:ext cx="242047" cy="838200"/>
          </a:xfrm>
          <a:prstGeom prst="leftBracket">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30" name="Left Bracket 29"/>
          <p:cNvSpPr/>
          <p:nvPr/>
        </p:nvSpPr>
        <p:spPr>
          <a:xfrm flipH="1">
            <a:off x="8368553" y="4803775"/>
            <a:ext cx="242047" cy="838200"/>
          </a:xfrm>
          <a:prstGeom prst="leftBracket">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31" name="TextBox 30"/>
          <p:cNvSpPr txBox="1"/>
          <p:nvPr/>
        </p:nvSpPr>
        <p:spPr>
          <a:xfrm>
            <a:off x="7239000" y="4745821"/>
            <a:ext cx="1371600" cy="954107"/>
          </a:xfrm>
          <a:prstGeom prst="rect">
            <a:avLst/>
          </a:prstGeom>
          <a:noFill/>
        </p:spPr>
        <p:txBody>
          <a:bodyPr wrap="square">
            <a:spAutoFit/>
          </a:bodyPr>
          <a:lstStyle/>
          <a:p>
            <a:pPr algn="ctr">
              <a:defRPr/>
            </a:pPr>
            <a:r>
              <a:rPr lang="en-US" sz="1400" dirty="0">
                <a:solidFill>
                  <a:srgbClr val="FF0000"/>
                </a:solidFill>
                <a:latin typeface="+mj-lt"/>
              </a:rPr>
              <a:t>ensemble </a:t>
            </a:r>
            <a:r>
              <a:rPr lang="en-US" sz="1400" dirty="0">
                <a:latin typeface="+mj-lt"/>
              </a:rPr>
              <a:t>forecast to many days </a:t>
            </a:r>
          </a:p>
          <a:p>
            <a:pPr algn="ctr">
              <a:defRPr/>
            </a:pPr>
            <a:r>
              <a:rPr lang="en-US" sz="1400" dirty="0">
                <a:latin typeface="+mj-lt"/>
              </a:rPr>
              <a:t>or weeks</a:t>
            </a:r>
          </a:p>
        </p:txBody>
      </p:sp>
      <p:sp>
        <p:nvSpPr>
          <p:cNvPr id="32" name="Oval 31"/>
          <p:cNvSpPr/>
          <p:nvPr/>
        </p:nvSpPr>
        <p:spPr>
          <a:xfrm>
            <a:off x="10668000" y="3648808"/>
            <a:ext cx="322385" cy="32531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10688699" y="3612634"/>
            <a:ext cx="301686" cy="369332"/>
          </a:xfrm>
          <a:prstGeom prst="rect">
            <a:avLst/>
          </a:prstGeom>
          <a:noFill/>
        </p:spPr>
        <p:txBody>
          <a:bodyPr wrap="none" rtlCol="0">
            <a:spAutoFit/>
          </a:bodyPr>
          <a:lstStyle/>
          <a:p>
            <a:r>
              <a:rPr lang="en-US" dirty="0"/>
              <a:t>1</a:t>
            </a:r>
          </a:p>
        </p:txBody>
      </p:sp>
      <p:sp>
        <p:nvSpPr>
          <p:cNvPr id="37" name="Oval 36"/>
          <p:cNvSpPr/>
          <p:nvPr/>
        </p:nvSpPr>
        <p:spPr>
          <a:xfrm>
            <a:off x="1354015" y="3640965"/>
            <a:ext cx="322385" cy="32531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1374714" y="3604791"/>
            <a:ext cx="301686" cy="369332"/>
          </a:xfrm>
          <a:prstGeom prst="rect">
            <a:avLst/>
          </a:prstGeom>
          <a:noFill/>
        </p:spPr>
        <p:txBody>
          <a:bodyPr wrap="none" rtlCol="0">
            <a:spAutoFit/>
          </a:bodyPr>
          <a:lstStyle/>
          <a:p>
            <a:r>
              <a:rPr lang="en-US" dirty="0"/>
              <a:t>1</a:t>
            </a:r>
          </a:p>
        </p:txBody>
      </p:sp>
      <p:cxnSp>
        <p:nvCxnSpPr>
          <p:cNvPr id="39" name="Straight Arrow Connector 38"/>
          <p:cNvCxnSpPr>
            <a:stCxn id="19" idx="2"/>
            <a:endCxn id="31" idx="0"/>
          </p:cNvCxnSpPr>
          <p:nvPr/>
        </p:nvCxnSpPr>
        <p:spPr>
          <a:xfrm>
            <a:off x="7924800" y="4267200"/>
            <a:ext cx="0" cy="47862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7270376" y="6087538"/>
            <a:ext cx="1308847" cy="70753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285072" y="6178549"/>
            <a:ext cx="1279453" cy="523220"/>
          </a:xfrm>
          <a:prstGeom prst="rect">
            <a:avLst/>
          </a:prstGeom>
          <a:noFill/>
        </p:spPr>
        <p:txBody>
          <a:bodyPr wrap="none" rtlCol="0">
            <a:spAutoFit/>
          </a:bodyPr>
          <a:lstStyle/>
          <a:p>
            <a:pPr algn="ctr"/>
            <a:r>
              <a:rPr lang="en-US" sz="1400" dirty="0">
                <a:latin typeface="+mj-lt"/>
              </a:rPr>
              <a:t>statistical</a:t>
            </a:r>
          </a:p>
          <a:p>
            <a:pPr algn="ctr"/>
            <a:r>
              <a:rPr lang="en-US" sz="1400" dirty="0" err="1">
                <a:latin typeface="+mj-lt"/>
              </a:rPr>
              <a:t>postprocessing</a:t>
            </a:r>
            <a:endParaRPr lang="en-US" sz="1400" dirty="0">
              <a:latin typeface="+mj-lt"/>
            </a:endParaRPr>
          </a:p>
        </p:txBody>
      </p:sp>
      <p:cxnSp>
        <p:nvCxnSpPr>
          <p:cNvPr id="40" name="Straight Arrow Connector 39"/>
          <p:cNvCxnSpPr>
            <a:stCxn id="31" idx="2"/>
            <a:endCxn id="3" idx="0"/>
          </p:cNvCxnSpPr>
          <p:nvPr/>
        </p:nvCxnSpPr>
        <p:spPr>
          <a:xfrm>
            <a:off x="7924800" y="5699928"/>
            <a:ext cx="0" cy="38761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296162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B65DE-3978-4C41-93C6-98FAC82C64AA}"/>
              </a:ext>
            </a:extLst>
          </p:cNvPr>
          <p:cNvSpPr>
            <a:spLocks noGrp="1"/>
          </p:cNvSpPr>
          <p:nvPr>
            <p:ph type="title"/>
          </p:nvPr>
        </p:nvSpPr>
        <p:spPr>
          <a:xfrm>
            <a:off x="269966" y="143056"/>
            <a:ext cx="11643548" cy="843189"/>
          </a:xfrm>
        </p:spPr>
        <p:txBody>
          <a:bodyPr>
            <a:noAutofit/>
          </a:bodyPr>
          <a:lstStyle/>
          <a:p>
            <a:r>
              <a:rPr lang="en-US" sz="3600" b="1" dirty="0"/>
              <a:t>NCEP systematic error standard deviation, Jan-Dec 2018</a:t>
            </a:r>
          </a:p>
        </p:txBody>
      </p:sp>
      <p:sp>
        <p:nvSpPr>
          <p:cNvPr id="9" name="TextBox 8">
            <a:extLst>
              <a:ext uri="{FF2B5EF4-FFF2-40B4-BE49-F238E27FC236}">
                <a16:creationId xmlns:a16="http://schemas.microsoft.com/office/drawing/2014/main" id="{330319AC-1F8F-FC4C-BCDB-99C2740940DF}"/>
              </a:ext>
            </a:extLst>
          </p:cNvPr>
          <p:cNvSpPr txBox="1"/>
          <p:nvPr/>
        </p:nvSpPr>
        <p:spPr>
          <a:xfrm>
            <a:off x="9393974" y="1436915"/>
            <a:ext cx="2474973" cy="1200329"/>
          </a:xfrm>
          <a:prstGeom prst="rect">
            <a:avLst/>
          </a:prstGeom>
          <a:noFill/>
        </p:spPr>
        <p:txBody>
          <a:bodyPr wrap="none" rtlCol="0">
            <a:spAutoFit/>
          </a:bodyPr>
          <a:lstStyle/>
          <a:p>
            <a:r>
              <a:rPr lang="en-US" dirty="0"/>
              <a:t>Similar errors in western</a:t>
            </a:r>
          </a:p>
          <a:p>
            <a:r>
              <a:rPr lang="en-US" dirty="0"/>
              <a:t>US to ECMWF.  Larger</a:t>
            </a:r>
          </a:p>
          <a:p>
            <a:r>
              <a:rPr lang="en-US" dirty="0"/>
              <a:t>errors in </a:t>
            </a:r>
            <a:r>
              <a:rPr lang="en-US" dirty="0" err="1"/>
              <a:t>midwest</a:t>
            </a:r>
            <a:r>
              <a:rPr lang="en-US" dirty="0"/>
              <a:t> and</a:t>
            </a:r>
          </a:p>
          <a:p>
            <a:r>
              <a:rPr lang="en-US" dirty="0"/>
              <a:t>Appalachians.</a:t>
            </a:r>
          </a:p>
        </p:txBody>
      </p:sp>
      <p:sp>
        <p:nvSpPr>
          <p:cNvPr id="3" name="Slide Number Placeholder 2">
            <a:extLst>
              <a:ext uri="{FF2B5EF4-FFF2-40B4-BE49-F238E27FC236}">
                <a16:creationId xmlns:a16="http://schemas.microsoft.com/office/drawing/2014/main" id="{72C9E494-6788-CA44-A694-53C6B92D68DF}"/>
              </a:ext>
            </a:extLst>
          </p:cNvPr>
          <p:cNvSpPr>
            <a:spLocks noGrp="1"/>
          </p:cNvSpPr>
          <p:nvPr>
            <p:ph type="sldNum" sz="quarter" idx="12"/>
          </p:nvPr>
        </p:nvSpPr>
        <p:spPr/>
        <p:txBody>
          <a:bodyPr/>
          <a:lstStyle/>
          <a:p>
            <a:fld id="{9537965C-E9BA-5544-A66C-C2EC21E8DC38}" type="slidenum">
              <a:rPr lang="en-US" smtClean="0"/>
              <a:t>60</a:t>
            </a:fld>
            <a:endParaRPr lang="en-US" dirty="0"/>
          </a:p>
        </p:txBody>
      </p:sp>
      <p:pic>
        <p:nvPicPr>
          <p:cNvPr id="5" name="Picture 4">
            <a:extLst>
              <a:ext uri="{FF2B5EF4-FFF2-40B4-BE49-F238E27FC236}">
                <a16:creationId xmlns:a16="http://schemas.microsoft.com/office/drawing/2014/main" id="{444867C9-A3BE-6449-9EED-6C76D4686702}"/>
              </a:ext>
            </a:extLst>
          </p:cNvPr>
          <p:cNvPicPr>
            <a:picLocks noChangeAspect="1"/>
          </p:cNvPicPr>
          <p:nvPr/>
        </p:nvPicPr>
        <p:blipFill>
          <a:blip r:embed="rId2"/>
          <a:stretch>
            <a:fillRect/>
          </a:stretch>
        </p:blipFill>
        <p:spPr>
          <a:xfrm>
            <a:off x="0" y="1143000"/>
            <a:ext cx="9351818" cy="5715000"/>
          </a:xfrm>
          <a:prstGeom prst="rect">
            <a:avLst/>
          </a:prstGeom>
        </p:spPr>
      </p:pic>
    </p:spTree>
    <p:extLst>
      <p:ext uri="{BB962C8B-B14F-4D97-AF65-F5344CB8AC3E}">
        <p14:creationId xmlns:p14="http://schemas.microsoft.com/office/powerpoint/2010/main" val="41023607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27827-F6A6-A04A-BF7E-B87452319730}"/>
              </a:ext>
            </a:extLst>
          </p:cNvPr>
          <p:cNvSpPr>
            <a:spLocks noGrp="1"/>
          </p:cNvSpPr>
          <p:nvPr>
            <p:ph type="title"/>
          </p:nvPr>
        </p:nvSpPr>
        <p:spPr>
          <a:xfrm>
            <a:off x="263137" y="179822"/>
            <a:ext cx="11090663" cy="627652"/>
          </a:xfrm>
        </p:spPr>
        <p:txBody>
          <a:bodyPr>
            <a:normAutofit fontScale="90000"/>
          </a:bodyPr>
          <a:lstStyle/>
          <a:p>
            <a:r>
              <a:rPr lang="en-US" b="1" dirty="0"/>
              <a:t>Systematic errors for 3-month seasons</a:t>
            </a:r>
          </a:p>
        </p:txBody>
      </p:sp>
      <p:sp>
        <p:nvSpPr>
          <p:cNvPr id="12" name="TextBox 11">
            <a:extLst>
              <a:ext uri="{FF2B5EF4-FFF2-40B4-BE49-F238E27FC236}">
                <a16:creationId xmlns:a16="http://schemas.microsoft.com/office/drawing/2014/main" id="{7D3B46AA-83A9-9342-B9D4-DCB3A18C1CE6}"/>
              </a:ext>
            </a:extLst>
          </p:cNvPr>
          <p:cNvSpPr txBox="1"/>
          <p:nvPr/>
        </p:nvSpPr>
        <p:spPr>
          <a:xfrm>
            <a:off x="9677450" y="1106726"/>
            <a:ext cx="2105191" cy="3170099"/>
          </a:xfrm>
          <a:prstGeom prst="rect">
            <a:avLst/>
          </a:prstGeom>
          <a:noFill/>
        </p:spPr>
        <p:txBody>
          <a:bodyPr wrap="square" rtlCol="0">
            <a:spAutoFit/>
          </a:bodyPr>
          <a:lstStyle/>
          <a:p>
            <a:r>
              <a:rPr lang="en-US" sz="2000" dirty="0"/>
              <a:t>Errors in the </a:t>
            </a:r>
          </a:p>
          <a:p>
            <a:r>
              <a:rPr lang="en-US" sz="2000" dirty="0"/>
              <a:t>mountainous </a:t>
            </a:r>
          </a:p>
          <a:p>
            <a:r>
              <a:rPr lang="en-US" sz="2000" dirty="0"/>
              <a:t>regions are larger </a:t>
            </a:r>
          </a:p>
          <a:p>
            <a:r>
              <a:rPr lang="en-US" sz="2000" dirty="0"/>
              <a:t>in the fall and winter. Spring and summer systematic errors are larger in the eastern US.</a:t>
            </a:r>
          </a:p>
          <a:p>
            <a:endParaRPr lang="en-US" sz="2000" dirty="0"/>
          </a:p>
        </p:txBody>
      </p:sp>
      <p:sp>
        <p:nvSpPr>
          <p:cNvPr id="3" name="Slide Number Placeholder 2">
            <a:extLst>
              <a:ext uri="{FF2B5EF4-FFF2-40B4-BE49-F238E27FC236}">
                <a16:creationId xmlns:a16="http://schemas.microsoft.com/office/drawing/2014/main" id="{3C2E941D-14E9-B84A-A243-E4191DAF3633}"/>
              </a:ext>
            </a:extLst>
          </p:cNvPr>
          <p:cNvSpPr>
            <a:spLocks noGrp="1"/>
          </p:cNvSpPr>
          <p:nvPr>
            <p:ph type="sldNum" sz="quarter" idx="12"/>
          </p:nvPr>
        </p:nvSpPr>
        <p:spPr/>
        <p:txBody>
          <a:bodyPr/>
          <a:lstStyle/>
          <a:p>
            <a:fld id="{9537965C-E9BA-5544-A66C-C2EC21E8DC38}" type="slidenum">
              <a:rPr lang="en-US" smtClean="0"/>
              <a:t>61</a:t>
            </a:fld>
            <a:endParaRPr lang="en-US"/>
          </a:p>
        </p:txBody>
      </p:sp>
      <p:pic>
        <p:nvPicPr>
          <p:cNvPr id="5" name="Picture 4">
            <a:extLst>
              <a:ext uri="{FF2B5EF4-FFF2-40B4-BE49-F238E27FC236}">
                <a16:creationId xmlns:a16="http://schemas.microsoft.com/office/drawing/2014/main" id="{F7CEB4A0-8ABC-2C4A-871F-3DB479534420}"/>
              </a:ext>
            </a:extLst>
          </p:cNvPr>
          <p:cNvPicPr>
            <a:picLocks noChangeAspect="1"/>
          </p:cNvPicPr>
          <p:nvPr/>
        </p:nvPicPr>
        <p:blipFill>
          <a:blip r:embed="rId2"/>
          <a:stretch>
            <a:fillRect/>
          </a:stretch>
        </p:blipFill>
        <p:spPr>
          <a:xfrm>
            <a:off x="4734692" y="3959860"/>
            <a:ext cx="4742411" cy="2898140"/>
          </a:xfrm>
          <a:prstGeom prst="rect">
            <a:avLst/>
          </a:prstGeom>
        </p:spPr>
      </p:pic>
      <p:pic>
        <p:nvPicPr>
          <p:cNvPr id="7" name="Picture 6">
            <a:extLst>
              <a:ext uri="{FF2B5EF4-FFF2-40B4-BE49-F238E27FC236}">
                <a16:creationId xmlns:a16="http://schemas.microsoft.com/office/drawing/2014/main" id="{29571BD8-9593-1D42-9869-BD5C82BA6680}"/>
              </a:ext>
            </a:extLst>
          </p:cNvPr>
          <p:cNvPicPr>
            <a:picLocks noChangeAspect="1"/>
          </p:cNvPicPr>
          <p:nvPr/>
        </p:nvPicPr>
        <p:blipFill>
          <a:blip r:embed="rId3"/>
          <a:stretch>
            <a:fillRect/>
          </a:stretch>
        </p:blipFill>
        <p:spPr>
          <a:xfrm>
            <a:off x="0" y="3964577"/>
            <a:ext cx="4734692" cy="2893423"/>
          </a:xfrm>
          <a:prstGeom prst="rect">
            <a:avLst/>
          </a:prstGeom>
        </p:spPr>
      </p:pic>
      <p:pic>
        <p:nvPicPr>
          <p:cNvPr id="9" name="Picture 8">
            <a:extLst>
              <a:ext uri="{FF2B5EF4-FFF2-40B4-BE49-F238E27FC236}">
                <a16:creationId xmlns:a16="http://schemas.microsoft.com/office/drawing/2014/main" id="{05AAF083-588A-2A40-B881-82C4D62B4A3B}"/>
              </a:ext>
            </a:extLst>
          </p:cNvPr>
          <p:cNvPicPr>
            <a:picLocks noChangeAspect="1"/>
          </p:cNvPicPr>
          <p:nvPr/>
        </p:nvPicPr>
        <p:blipFill>
          <a:blip r:embed="rId4"/>
          <a:stretch>
            <a:fillRect/>
          </a:stretch>
        </p:blipFill>
        <p:spPr>
          <a:xfrm>
            <a:off x="4742411" y="983297"/>
            <a:ext cx="4734692" cy="2893423"/>
          </a:xfrm>
          <a:prstGeom prst="rect">
            <a:avLst/>
          </a:prstGeom>
        </p:spPr>
      </p:pic>
      <p:pic>
        <p:nvPicPr>
          <p:cNvPr id="11" name="Picture 10">
            <a:extLst>
              <a:ext uri="{FF2B5EF4-FFF2-40B4-BE49-F238E27FC236}">
                <a16:creationId xmlns:a16="http://schemas.microsoft.com/office/drawing/2014/main" id="{B4B26697-16D0-F649-8BB7-4F49A3352B3D}"/>
              </a:ext>
            </a:extLst>
          </p:cNvPr>
          <p:cNvPicPr>
            <a:picLocks noChangeAspect="1"/>
          </p:cNvPicPr>
          <p:nvPr/>
        </p:nvPicPr>
        <p:blipFill>
          <a:blip r:embed="rId5"/>
          <a:stretch>
            <a:fillRect/>
          </a:stretch>
        </p:blipFill>
        <p:spPr>
          <a:xfrm>
            <a:off x="0" y="983297"/>
            <a:ext cx="4734692" cy="2893423"/>
          </a:xfrm>
          <a:prstGeom prst="rect">
            <a:avLst/>
          </a:prstGeom>
        </p:spPr>
      </p:pic>
    </p:spTree>
    <p:extLst>
      <p:ext uri="{BB962C8B-B14F-4D97-AF65-F5344CB8AC3E}">
        <p14:creationId xmlns:p14="http://schemas.microsoft.com/office/powerpoint/2010/main" val="11222739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09FEE-934C-F645-B217-1D9A706C4D22}"/>
              </a:ext>
            </a:extLst>
          </p:cNvPr>
          <p:cNvSpPr>
            <a:spLocks noGrp="1"/>
          </p:cNvSpPr>
          <p:nvPr>
            <p:ph type="title"/>
          </p:nvPr>
        </p:nvSpPr>
        <p:spPr>
          <a:xfrm>
            <a:off x="501887" y="117382"/>
            <a:ext cx="10515600" cy="719092"/>
          </a:xfrm>
        </p:spPr>
        <p:txBody>
          <a:bodyPr/>
          <a:lstStyle/>
          <a:p>
            <a:r>
              <a:rPr lang="en-US" b="1" dirty="0"/>
              <a:t>NCEP yearly </a:t>
            </a:r>
            <a:r>
              <a:rPr lang="en-US" b="1" i="1" dirty="0"/>
              <a:t>biases</a:t>
            </a:r>
            <a:r>
              <a:rPr lang="en-US" b="1" dirty="0"/>
              <a:t> of surface temperature</a:t>
            </a:r>
          </a:p>
        </p:txBody>
      </p:sp>
      <p:sp>
        <p:nvSpPr>
          <p:cNvPr id="4" name="Slide Number Placeholder 3">
            <a:extLst>
              <a:ext uri="{FF2B5EF4-FFF2-40B4-BE49-F238E27FC236}">
                <a16:creationId xmlns:a16="http://schemas.microsoft.com/office/drawing/2014/main" id="{6B5F9759-FCBD-CB4D-AB98-01E7DF419C02}"/>
              </a:ext>
            </a:extLst>
          </p:cNvPr>
          <p:cNvSpPr>
            <a:spLocks noGrp="1"/>
          </p:cNvSpPr>
          <p:nvPr>
            <p:ph type="sldNum" sz="quarter" idx="12"/>
          </p:nvPr>
        </p:nvSpPr>
        <p:spPr/>
        <p:txBody>
          <a:bodyPr/>
          <a:lstStyle/>
          <a:p>
            <a:fld id="{9537965C-E9BA-5544-A66C-C2EC21E8DC38}" type="slidenum">
              <a:rPr lang="en-US" smtClean="0"/>
              <a:t>62</a:t>
            </a:fld>
            <a:endParaRPr lang="en-US"/>
          </a:p>
        </p:txBody>
      </p:sp>
      <p:sp>
        <p:nvSpPr>
          <p:cNvPr id="13" name="TextBox 12">
            <a:extLst>
              <a:ext uri="{FF2B5EF4-FFF2-40B4-BE49-F238E27FC236}">
                <a16:creationId xmlns:a16="http://schemas.microsoft.com/office/drawing/2014/main" id="{B0F16075-CEE9-3649-A5DD-18923D73C214}"/>
              </a:ext>
            </a:extLst>
          </p:cNvPr>
          <p:cNvSpPr txBox="1"/>
          <p:nvPr/>
        </p:nvSpPr>
        <p:spPr>
          <a:xfrm>
            <a:off x="9337064" y="1409128"/>
            <a:ext cx="2483309" cy="923330"/>
          </a:xfrm>
          <a:prstGeom prst="rect">
            <a:avLst/>
          </a:prstGeom>
          <a:noFill/>
        </p:spPr>
        <p:txBody>
          <a:bodyPr wrap="none" rtlCol="0">
            <a:spAutoFit/>
          </a:bodyPr>
          <a:lstStyle/>
          <a:p>
            <a:r>
              <a:rPr lang="en-US" dirty="0"/>
              <a:t>NCEP has a quite</a:t>
            </a:r>
          </a:p>
          <a:p>
            <a:r>
              <a:rPr lang="en-US" dirty="0"/>
              <a:t>systematic cold bias</a:t>
            </a:r>
          </a:p>
          <a:p>
            <a:r>
              <a:rPr lang="en-US" dirty="0"/>
              <a:t>of 2-meter temperature.</a:t>
            </a:r>
          </a:p>
        </p:txBody>
      </p:sp>
      <p:pic>
        <p:nvPicPr>
          <p:cNvPr id="5" name="Picture 4">
            <a:extLst>
              <a:ext uri="{FF2B5EF4-FFF2-40B4-BE49-F238E27FC236}">
                <a16:creationId xmlns:a16="http://schemas.microsoft.com/office/drawing/2014/main" id="{AF9D654E-4090-FF44-8121-91CA1FCCAB54}"/>
              </a:ext>
            </a:extLst>
          </p:cNvPr>
          <p:cNvPicPr>
            <a:picLocks noChangeAspect="1"/>
          </p:cNvPicPr>
          <p:nvPr/>
        </p:nvPicPr>
        <p:blipFill>
          <a:blip r:embed="rId2"/>
          <a:stretch>
            <a:fillRect/>
          </a:stretch>
        </p:blipFill>
        <p:spPr>
          <a:xfrm>
            <a:off x="0" y="786170"/>
            <a:ext cx="9163594" cy="6012093"/>
          </a:xfrm>
          <a:prstGeom prst="rect">
            <a:avLst/>
          </a:prstGeom>
        </p:spPr>
      </p:pic>
    </p:spTree>
    <p:extLst>
      <p:ext uri="{BB962C8B-B14F-4D97-AF65-F5344CB8AC3E}">
        <p14:creationId xmlns:p14="http://schemas.microsoft.com/office/powerpoint/2010/main" val="6180831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09FEE-934C-F645-B217-1D9A706C4D22}"/>
              </a:ext>
            </a:extLst>
          </p:cNvPr>
          <p:cNvSpPr>
            <a:spLocks noGrp="1"/>
          </p:cNvSpPr>
          <p:nvPr>
            <p:ph type="title"/>
          </p:nvPr>
        </p:nvSpPr>
        <p:spPr>
          <a:xfrm>
            <a:off x="501887" y="117382"/>
            <a:ext cx="10515600" cy="719092"/>
          </a:xfrm>
        </p:spPr>
        <p:txBody>
          <a:bodyPr/>
          <a:lstStyle/>
          <a:p>
            <a:r>
              <a:rPr lang="en-US" b="1" dirty="0"/>
              <a:t>NCEP seasonal </a:t>
            </a:r>
            <a:r>
              <a:rPr lang="en-US" b="1" i="1" dirty="0"/>
              <a:t>biases</a:t>
            </a:r>
            <a:r>
              <a:rPr lang="en-US" b="1" dirty="0"/>
              <a:t> of surface temperature</a:t>
            </a:r>
          </a:p>
        </p:txBody>
      </p:sp>
      <p:sp>
        <p:nvSpPr>
          <p:cNvPr id="4" name="Slide Number Placeholder 3">
            <a:extLst>
              <a:ext uri="{FF2B5EF4-FFF2-40B4-BE49-F238E27FC236}">
                <a16:creationId xmlns:a16="http://schemas.microsoft.com/office/drawing/2014/main" id="{6B5F9759-FCBD-CB4D-AB98-01E7DF419C02}"/>
              </a:ext>
            </a:extLst>
          </p:cNvPr>
          <p:cNvSpPr>
            <a:spLocks noGrp="1"/>
          </p:cNvSpPr>
          <p:nvPr>
            <p:ph type="sldNum" sz="quarter" idx="12"/>
          </p:nvPr>
        </p:nvSpPr>
        <p:spPr/>
        <p:txBody>
          <a:bodyPr/>
          <a:lstStyle/>
          <a:p>
            <a:fld id="{9537965C-E9BA-5544-A66C-C2EC21E8DC38}" type="slidenum">
              <a:rPr lang="en-US" smtClean="0"/>
              <a:t>63</a:t>
            </a:fld>
            <a:endParaRPr lang="en-US"/>
          </a:p>
        </p:txBody>
      </p:sp>
      <p:sp>
        <p:nvSpPr>
          <p:cNvPr id="13" name="TextBox 12">
            <a:extLst>
              <a:ext uri="{FF2B5EF4-FFF2-40B4-BE49-F238E27FC236}">
                <a16:creationId xmlns:a16="http://schemas.microsoft.com/office/drawing/2014/main" id="{B0F16075-CEE9-3649-A5DD-18923D73C214}"/>
              </a:ext>
            </a:extLst>
          </p:cNvPr>
          <p:cNvSpPr txBox="1"/>
          <p:nvPr/>
        </p:nvSpPr>
        <p:spPr>
          <a:xfrm>
            <a:off x="9708691" y="1219717"/>
            <a:ext cx="2483309" cy="1477328"/>
          </a:xfrm>
          <a:prstGeom prst="rect">
            <a:avLst/>
          </a:prstGeom>
          <a:noFill/>
        </p:spPr>
        <p:txBody>
          <a:bodyPr wrap="none" rtlCol="0">
            <a:spAutoFit/>
          </a:bodyPr>
          <a:lstStyle/>
          <a:p>
            <a:r>
              <a:rPr lang="en-US" dirty="0"/>
              <a:t>NCEP has a quite</a:t>
            </a:r>
          </a:p>
          <a:p>
            <a:r>
              <a:rPr lang="en-US" dirty="0"/>
              <a:t>systematic cold bias</a:t>
            </a:r>
          </a:p>
          <a:p>
            <a:r>
              <a:rPr lang="en-US" dirty="0"/>
              <a:t>of 2-meter temperature,</a:t>
            </a:r>
          </a:p>
          <a:p>
            <a:r>
              <a:rPr lang="en-US" dirty="0"/>
              <a:t>widespread across</a:t>
            </a:r>
          </a:p>
          <a:p>
            <a:r>
              <a:rPr lang="en-US" dirty="0"/>
              <a:t>US.</a:t>
            </a:r>
          </a:p>
        </p:txBody>
      </p:sp>
      <p:pic>
        <p:nvPicPr>
          <p:cNvPr id="6" name="Picture 5">
            <a:extLst>
              <a:ext uri="{FF2B5EF4-FFF2-40B4-BE49-F238E27FC236}">
                <a16:creationId xmlns:a16="http://schemas.microsoft.com/office/drawing/2014/main" id="{020722D1-59E4-AE4A-BBC5-1A505E4DC2ED}"/>
              </a:ext>
            </a:extLst>
          </p:cNvPr>
          <p:cNvPicPr>
            <a:picLocks noChangeAspect="1"/>
          </p:cNvPicPr>
          <p:nvPr/>
        </p:nvPicPr>
        <p:blipFill>
          <a:blip r:embed="rId2"/>
          <a:stretch>
            <a:fillRect/>
          </a:stretch>
        </p:blipFill>
        <p:spPr>
          <a:xfrm>
            <a:off x="0" y="891417"/>
            <a:ext cx="4791664" cy="3143737"/>
          </a:xfrm>
          <a:prstGeom prst="rect">
            <a:avLst/>
          </a:prstGeom>
        </p:spPr>
      </p:pic>
      <p:pic>
        <p:nvPicPr>
          <p:cNvPr id="8" name="Picture 7">
            <a:extLst>
              <a:ext uri="{FF2B5EF4-FFF2-40B4-BE49-F238E27FC236}">
                <a16:creationId xmlns:a16="http://schemas.microsoft.com/office/drawing/2014/main" id="{5F985F04-8E6D-FF41-8A31-A288CB2D3A99}"/>
              </a:ext>
            </a:extLst>
          </p:cNvPr>
          <p:cNvPicPr>
            <a:picLocks noChangeAspect="1"/>
          </p:cNvPicPr>
          <p:nvPr/>
        </p:nvPicPr>
        <p:blipFill>
          <a:blip r:embed="rId3"/>
          <a:stretch>
            <a:fillRect/>
          </a:stretch>
        </p:blipFill>
        <p:spPr>
          <a:xfrm>
            <a:off x="4906612" y="3723136"/>
            <a:ext cx="4791664" cy="3143737"/>
          </a:xfrm>
          <a:prstGeom prst="rect">
            <a:avLst/>
          </a:prstGeom>
        </p:spPr>
      </p:pic>
      <p:pic>
        <p:nvPicPr>
          <p:cNvPr id="10" name="Picture 9">
            <a:extLst>
              <a:ext uri="{FF2B5EF4-FFF2-40B4-BE49-F238E27FC236}">
                <a16:creationId xmlns:a16="http://schemas.microsoft.com/office/drawing/2014/main" id="{2063F74D-C9EF-B846-9520-F4D570359B1C}"/>
              </a:ext>
            </a:extLst>
          </p:cNvPr>
          <p:cNvPicPr>
            <a:picLocks noChangeAspect="1"/>
          </p:cNvPicPr>
          <p:nvPr/>
        </p:nvPicPr>
        <p:blipFill>
          <a:blip r:embed="rId4"/>
          <a:stretch>
            <a:fillRect/>
          </a:stretch>
        </p:blipFill>
        <p:spPr>
          <a:xfrm>
            <a:off x="0" y="3723137"/>
            <a:ext cx="4791664" cy="3143737"/>
          </a:xfrm>
          <a:prstGeom prst="rect">
            <a:avLst/>
          </a:prstGeom>
        </p:spPr>
      </p:pic>
      <p:pic>
        <p:nvPicPr>
          <p:cNvPr id="12" name="Picture 11">
            <a:extLst>
              <a:ext uri="{FF2B5EF4-FFF2-40B4-BE49-F238E27FC236}">
                <a16:creationId xmlns:a16="http://schemas.microsoft.com/office/drawing/2014/main" id="{BD3B53DC-FA6E-2B4B-9A92-E221256198A6}"/>
              </a:ext>
            </a:extLst>
          </p:cNvPr>
          <p:cNvPicPr>
            <a:picLocks noChangeAspect="1"/>
          </p:cNvPicPr>
          <p:nvPr/>
        </p:nvPicPr>
        <p:blipFill>
          <a:blip r:embed="rId5"/>
          <a:stretch>
            <a:fillRect/>
          </a:stretch>
        </p:blipFill>
        <p:spPr>
          <a:xfrm>
            <a:off x="4906612" y="891418"/>
            <a:ext cx="4791664" cy="3143737"/>
          </a:xfrm>
          <a:prstGeom prst="rect">
            <a:avLst/>
          </a:prstGeom>
        </p:spPr>
      </p:pic>
    </p:spTree>
    <p:extLst>
      <p:ext uri="{BB962C8B-B14F-4D97-AF65-F5344CB8AC3E}">
        <p14:creationId xmlns:p14="http://schemas.microsoft.com/office/powerpoint/2010/main" val="37693037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3E600-CF89-344F-A132-4782AA09DED7}"/>
              </a:ext>
            </a:extLst>
          </p:cNvPr>
          <p:cNvSpPr>
            <a:spLocks noGrp="1"/>
          </p:cNvSpPr>
          <p:nvPr>
            <p:ph type="title"/>
          </p:nvPr>
        </p:nvSpPr>
        <p:spPr>
          <a:xfrm>
            <a:off x="335499" y="110400"/>
            <a:ext cx="11762210" cy="862784"/>
          </a:xfrm>
        </p:spPr>
        <p:txBody>
          <a:bodyPr>
            <a:noAutofit/>
          </a:bodyPr>
          <a:lstStyle/>
          <a:p>
            <a:r>
              <a:rPr lang="en-US" sz="3600" b="1" dirty="0"/>
              <a:t>NCEP initial-condition uncertainty estimate from residual</a:t>
            </a:r>
          </a:p>
        </p:txBody>
      </p:sp>
      <p:sp>
        <p:nvSpPr>
          <p:cNvPr id="6" name="TextBox 5">
            <a:extLst>
              <a:ext uri="{FF2B5EF4-FFF2-40B4-BE49-F238E27FC236}">
                <a16:creationId xmlns:a16="http://schemas.microsoft.com/office/drawing/2014/main" id="{13114D6C-0F58-7749-9AA2-E6016880379F}"/>
              </a:ext>
            </a:extLst>
          </p:cNvPr>
          <p:cNvSpPr txBox="1"/>
          <p:nvPr/>
        </p:nvSpPr>
        <p:spPr>
          <a:xfrm>
            <a:off x="9629698" y="1299217"/>
            <a:ext cx="2352439" cy="1754326"/>
          </a:xfrm>
          <a:prstGeom prst="rect">
            <a:avLst/>
          </a:prstGeom>
          <a:noFill/>
        </p:spPr>
        <p:txBody>
          <a:bodyPr wrap="none" rtlCol="0">
            <a:spAutoFit/>
          </a:bodyPr>
          <a:lstStyle/>
          <a:p>
            <a:r>
              <a:rPr lang="en-US" dirty="0"/>
              <a:t>The time-averaged</a:t>
            </a:r>
          </a:p>
          <a:p>
            <a:r>
              <a:rPr lang="en-US" dirty="0"/>
              <a:t>size of ensemble</a:t>
            </a:r>
          </a:p>
          <a:p>
            <a:r>
              <a:rPr lang="en-US" dirty="0"/>
              <a:t>perturbations should</a:t>
            </a:r>
          </a:p>
          <a:p>
            <a:r>
              <a:rPr lang="en-US" dirty="0"/>
              <a:t>be consistent with this.</a:t>
            </a:r>
          </a:p>
          <a:p>
            <a:endParaRPr lang="en-US" dirty="0"/>
          </a:p>
          <a:p>
            <a:endParaRPr lang="en-US" dirty="0"/>
          </a:p>
        </p:txBody>
      </p:sp>
      <p:sp>
        <p:nvSpPr>
          <p:cNvPr id="3" name="Slide Number Placeholder 2">
            <a:extLst>
              <a:ext uri="{FF2B5EF4-FFF2-40B4-BE49-F238E27FC236}">
                <a16:creationId xmlns:a16="http://schemas.microsoft.com/office/drawing/2014/main" id="{7A8D45CC-461F-DA45-8D9E-9F44979FDAA8}"/>
              </a:ext>
            </a:extLst>
          </p:cNvPr>
          <p:cNvSpPr>
            <a:spLocks noGrp="1"/>
          </p:cNvSpPr>
          <p:nvPr>
            <p:ph type="sldNum" sz="quarter" idx="12"/>
          </p:nvPr>
        </p:nvSpPr>
        <p:spPr/>
        <p:txBody>
          <a:bodyPr/>
          <a:lstStyle/>
          <a:p>
            <a:fld id="{9537965C-E9BA-5544-A66C-C2EC21E8DC38}" type="slidenum">
              <a:rPr lang="en-US" smtClean="0"/>
              <a:t>64</a:t>
            </a:fld>
            <a:endParaRPr lang="en-US"/>
          </a:p>
        </p:txBody>
      </p:sp>
      <p:pic>
        <p:nvPicPr>
          <p:cNvPr id="5" name="Picture 4">
            <a:extLst>
              <a:ext uri="{FF2B5EF4-FFF2-40B4-BE49-F238E27FC236}">
                <a16:creationId xmlns:a16="http://schemas.microsoft.com/office/drawing/2014/main" id="{9316A444-3C45-AA4E-AEFF-2504ECEB02B5}"/>
              </a:ext>
            </a:extLst>
          </p:cNvPr>
          <p:cNvPicPr>
            <a:picLocks noChangeAspect="1"/>
          </p:cNvPicPr>
          <p:nvPr/>
        </p:nvPicPr>
        <p:blipFill>
          <a:blip r:embed="rId2"/>
          <a:stretch>
            <a:fillRect/>
          </a:stretch>
        </p:blipFill>
        <p:spPr>
          <a:xfrm>
            <a:off x="0" y="973184"/>
            <a:ext cx="9629699" cy="5884816"/>
          </a:xfrm>
          <a:prstGeom prst="rect">
            <a:avLst/>
          </a:prstGeom>
        </p:spPr>
      </p:pic>
    </p:spTree>
    <p:extLst>
      <p:ext uri="{BB962C8B-B14F-4D97-AF65-F5344CB8AC3E}">
        <p14:creationId xmlns:p14="http://schemas.microsoft.com/office/powerpoint/2010/main" val="24589123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77D08-177A-7C43-B571-2D1D1379C0D1}"/>
              </a:ext>
            </a:extLst>
          </p:cNvPr>
          <p:cNvSpPr>
            <a:spLocks noGrp="1"/>
          </p:cNvSpPr>
          <p:nvPr>
            <p:ph type="title"/>
          </p:nvPr>
        </p:nvSpPr>
        <p:spPr>
          <a:xfrm>
            <a:off x="287383" y="110399"/>
            <a:ext cx="11170920" cy="758281"/>
          </a:xfrm>
        </p:spPr>
        <p:txBody>
          <a:bodyPr>
            <a:normAutofit fontScale="90000"/>
          </a:bodyPr>
          <a:lstStyle/>
          <a:p>
            <a:r>
              <a:rPr lang="en-US" b="1" dirty="0"/>
              <a:t>NCEP initial-condition uncertainty estimate by season</a:t>
            </a:r>
          </a:p>
        </p:txBody>
      </p:sp>
      <p:sp>
        <p:nvSpPr>
          <p:cNvPr id="3" name="Slide Number Placeholder 2">
            <a:extLst>
              <a:ext uri="{FF2B5EF4-FFF2-40B4-BE49-F238E27FC236}">
                <a16:creationId xmlns:a16="http://schemas.microsoft.com/office/drawing/2014/main" id="{006A13C9-DDAF-6A48-B13F-89FC625A98DD}"/>
              </a:ext>
            </a:extLst>
          </p:cNvPr>
          <p:cNvSpPr>
            <a:spLocks noGrp="1"/>
          </p:cNvSpPr>
          <p:nvPr>
            <p:ph type="sldNum" sz="quarter" idx="12"/>
          </p:nvPr>
        </p:nvSpPr>
        <p:spPr/>
        <p:txBody>
          <a:bodyPr/>
          <a:lstStyle/>
          <a:p>
            <a:fld id="{9537965C-E9BA-5544-A66C-C2EC21E8DC38}" type="slidenum">
              <a:rPr lang="en-US" smtClean="0"/>
              <a:t>65</a:t>
            </a:fld>
            <a:endParaRPr lang="en-US"/>
          </a:p>
        </p:txBody>
      </p:sp>
      <p:pic>
        <p:nvPicPr>
          <p:cNvPr id="5" name="Picture 4">
            <a:extLst>
              <a:ext uri="{FF2B5EF4-FFF2-40B4-BE49-F238E27FC236}">
                <a16:creationId xmlns:a16="http://schemas.microsoft.com/office/drawing/2014/main" id="{140D4EB5-BDD6-CB4F-95F8-36A9E64DADAD}"/>
              </a:ext>
            </a:extLst>
          </p:cNvPr>
          <p:cNvPicPr>
            <a:picLocks noChangeAspect="1"/>
          </p:cNvPicPr>
          <p:nvPr/>
        </p:nvPicPr>
        <p:blipFill>
          <a:blip r:embed="rId2"/>
          <a:stretch>
            <a:fillRect/>
          </a:stretch>
        </p:blipFill>
        <p:spPr>
          <a:xfrm>
            <a:off x="4898506" y="3866605"/>
            <a:ext cx="4895009" cy="2991395"/>
          </a:xfrm>
          <a:prstGeom prst="rect">
            <a:avLst/>
          </a:prstGeom>
        </p:spPr>
      </p:pic>
      <p:pic>
        <p:nvPicPr>
          <p:cNvPr id="7" name="Picture 6">
            <a:extLst>
              <a:ext uri="{FF2B5EF4-FFF2-40B4-BE49-F238E27FC236}">
                <a16:creationId xmlns:a16="http://schemas.microsoft.com/office/drawing/2014/main" id="{0A35F26B-6548-434E-8071-C00AC1F26264}"/>
              </a:ext>
            </a:extLst>
          </p:cNvPr>
          <p:cNvPicPr>
            <a:picLocks noChangeAspect="1"/>
          </p:cNvPicPr>
          <p:nvPr/>
        </p:nvPicPr>
        <p:blipFill>
          <a:blip r:embed="rId3"/>
          <a:stretch>
            <a:fillRect/>
          </a:stretch>
        </p:blipFill>
        <p:spPr>
          <a:xfrm>
            <a:off x="4898507" y="929031"/>
            <a:ext cx="4900928" cy="2995012"/>
          </a:xfrm>
          <a:prstGeom prst="rect">
            <a:avLst/>
          </a:prstGeom>
        </p:spPr>
      </p:pic>
      <p:pic>
        <p:nvPicPr>
          <p:cNvPr id="9" name="Picture 8">
            <a:extLst>
              <a:ext uri="{FF2B5EF4-FFF2-40B4-BE49-F238E27FC236}">
                <a16:creationId xmlns:a16="http://schemas.microsoft.com/office/drawing/2014/main" id="{B7C64F90-2573-CA4D-8473-E543A39C137B}"/>
              </a:ext>
            </a:extLst>
          </p:cNvPr>
          <p:cNvPicPr>
            <a:picLocks noChangeAspect="1"/>
          </p:cNvPicPr>
          <p:nvPr/>
        </p:nvPicPr>
        <p:blipFill>
          <a:blip r:embed="rId4"/>
          <a:stretch>
            <a:fillRect/>
          </a:stretch>
        </p:blipFill>
        <p:spPr>
          <a:xfrm>
            <a:off x="1" y="3866605"/>
            <a:ext cx="4900926" cy="2995011"/>
          </a:xfrm>
          <a:prstGeom prst="rect">
            <a:avLst/>
          </a:prstGeom>
        </p:spPr>
      </p:pic>
      <p:pic>
        <p:nvPicPr>
          <p:cNvPr id="11" name="Picture 10">
            <a:extLst>
              <a:ext uri="{FF2B5EF4-FFF2-40B4-BE49-F238E27FC236}">
                <a16:creationId xmlns:a16="http://schemas.microsoft.com/office/drawing/2014/main" id="{B61028A0-0627-4948-9289-81D0E2CE531C}"/>
              </a:ext>
            </a:extLst>
          </p:cNvPr>
          <p:cNvPicPr>
            <a:picLocks noChangeAspect="1"/>
          </p:cNvPicPr>
          <p:nvPr/>
        </p:nvPicPr>
        <p:blipFill>
          <a:blip r:embed="rId5"/>
          <a:stretch>
            <a:fillRect/>
          </a:stretch>
        </p:blipFill>
        <p:spPr>
          <a:xfrm>
            <a:off x="1" y="929031"/>
            <a:ext cx="4900928" cy="2995012"/>
          </a:xfrm>
          <a:prstGeom prst="rect">
            <a:avLst/>
          </a:prstGeom>
        </p:spPr>
      </p:pic>
    </p:spTree>
    <p:extLst>
      <p:ext uri="{BB962C8B-B14F-4D97-AF65-F5344CB8AC3E}">
        <p14:creationId xmlns:p14="http://schemas.microsoft.com/office/powerpoint/2010/main" val="30504863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2424C-3FF7-754F-B204-AC1ABBB535A0}"/>
              </a:ext>
            </a:extLst>
          </p:cNvPr>
          <p:cNvSpPr>
            <a:spLocks noGrp="1"/>
          </p:cNvSpPr>
          <p:nvPr>
            <p:ph type="title"/>
          </p:nvPr>
        </p:nvSpPr>
        <p:spPr>
          <a:xfrm>
            <a:off x="766354" y="0"/>
            <a:ext cx="10515600" cy="1325563"/>
          </a:xfrm>
        </p:spPr>
        <p:txBody>
          <a:bodyPr>
            <a:normAutofit/>
          </a:bodyPr>
          <a:lstStyle/>
          <a:p>
            <a:r>
              <a:rPr lang="en-US" sz="3600" b="1" dirty="0"/>
              <a:t>NCEP initial condition spread, calculated in the same manner as errors. </a:t>
            </a:r>
          </a:p>
        </p:txBody>
      </p:sp>
      <p:sp>
        <p:nvSpPr>
          <p:cNvPr id="6" name="TextBox 5">
            <a:extLst>
              <a:ext uri="{FF2B5EF4-FFF2-40B4-BE49-F238E27FC236}">
                <a16:creationId xmlns:a16="http://schemas.microsoft.com/office/drawing/2014/main" id="{58046C25-D60E-F448-8824-7D56321C75F2}"/>
              </a:ext>
            </a:extLst>
          </p:cNvPr>
          <p:cNvSpPr txBox="1"/>
          <p:nvPr/>
        </p:nvSpPr>
        <p:spPr>
          <a:xfrm>
            <a:off x="9317586" y="1589477"/>
            <a:ext cx="2850139" cy="1200329"/>
          </a:xfrm>
          <a:prstGeom prst="rect">
            <a:avLst/>
          </a:prstGeom>
          <a:noFill/>
        </p:spPr>
        <p:txBody>
          <a:bodyPr wrap="none" rtlCol="0">
            <a:spAutoFit/>
          </a:bodyPr>
          <a:lstStyle/>
          <a:p>
            <a:r>
              <a:rPr lang="en-US" sz="2400" dirty="0"/>
              <a:t>We compare this to </a:t>
            </a:r>
          </a:p>
          <a:p>
            <a:r>
              <a:rPr lang="en-US" sz="2400" dirty="0"/>
              <a:t>the initial-condition</a:t>
            </a:r>
          </a:p>
          <a:p>
            <a:r>
              <a:rPr lang="en-US" sz="2400" dirty="0"/>
              <a:t>uncertainty estimate.</a:t>
            </a:r>
          </a:p>
        </p:txBody>
      </p:sp>
      <p:sp>
        <p:nvSpPr>
          <p:cNvPr id="3" name="Slide Number Placeholder 2">
            <a:extLst>
              <a:ext uri="{FF2B5EF4-FFF2-40B4-BE49-F238E27FC236}">
                <a16:creationId xmlns:a16="http://schemas.microsoft.com/office/drawing/2014/main" id="{68A3DDDD-0F7F-7349-A851-1313CE8BCA24}"/>
              </a:ext>
            </a:extLst>
          </p:cNvPr>
          <p:cNvSpPr>
            <a:spLocks noGrp="1"/>
          </p:cNvSpPr>
          <p:nvPr>
            <p:ph type="sldNum" sz="quarter" idx="12"/>
          </p:nvPr>
        </p:nvSpPr>
        <p:spPr/>
        <p:txBody>
          <a:bodyPr/>
          <a:lstStyle/>
          <a:p>
            <a:fld id="{9537965C-E9BA-5544-A66C-C2EC21E8DC38}" type="slidenum">
              <a:rPr lang="en-US" smtClean="0"/>
              <a:t>66</a:t>
            </a:fld>
            <a:endParaRPr lang="en-US"/>
          </a:p>
        </p:txBody>
      </p:sp>
      <p:sp>
        <p:nvSpPr>
          <p:cNvPr id="4" name="TextBox 3">
            <a:extLst>
              <a:ext uri="{FF2B5EF4-FFF2-40B4-BE49-F238E27FC236}">
                <a16:creationId xmlns:a16="http://schemas.microsoft.com/office/drawing/2014/main" id="{8C79801D-AE78-E644-A873-18F79FCF4520}"/>
              </a:ext>
            </a:extLst>
          </p:cNvPr>
          <p:cNvSpPr txBox="1"/>
          <p:nvPr/>
        </p:nvSpPr>
        <p:spPr>
          <a:xfrm>
            <a:off x="3801291" y="2684417"/>
            <a:ext cx="3061479" cy="369332"/>
          </a:xfrm>
          <a:prstGeom prst="rect">
            <a:avLst/>
          </a:prstGeom>
          <a:noFill/>
        </p:spPr>
        <p:txBody>
          <a:bodyPr wrap="none" rtlCol="0">
            <a:spAutoFit/>
          </a:bodyPr>
          <a:lstStyle/>
          <a:p>
            <a:r>
              <a:rPr lang="en-US" dirty="0"/>
              <a:t>These need to be recalculated.</a:t>
            </a:r>
          </a:p>
        </p:txBody>
      </p:sp>
    </p:spTree>
    <p:extLst>
      <p:ext uri="{BB962C8B-B14F-4D97-AF65-F5344CB8AC3E}">
        <p14:creationId xmlns:p14="http://schemas.microsoft.com/office/powerpoint/2010/main" val="14494786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5A540-A4BC-734F-B2B3-1EFF34B7C859}"/>
              </a:ext>
            </a:extLst>
          </p:cNvPr>
          <p:cNvSpPr>
            <a:spLocks noGrp="1"/>
          </p:cNvSpPr>
          <p:nvPr>
            <p:ph type="title"/>
          </p:nvPr>
        </p:nvSpPr>
        <p:spPr>
          <a:xfrm>
            <a:off x="838200" y="103869"/>
            <a:ext cx="10515600" cy="647246"/>
          </a:xfrm>
        </p:spPr>
        <p:txBody>
          <a:bodyPr>
            <a:normAutofit/>
          </a:bodyPr>
          <a:lstStyle/>
          <a:p>
            <a:r>
              <a:rPr lang="en-US" sz="3600" b="1" dirty="0"/>
              <a:t>NCEP initial condition spread for 3-month seasons.</a:t>
            </a:r>
          </a:p>
        </p:txBody>
      </p:sp>
      <p:sp>
        <p:nvSpPr>
          <p:cNvPr id="20" name="TextBox 19">
            <a:extLst>
              <a:ext uri="{FF2B5EF4-FFF2-40B4-BE49-F238E27FC236}">
                <a16:creationId xmlns:a16="http://schemas.microsoft.com/office/drawing/2014/main" id="{4AA1521C-39CF-324D-A413-DEF6F2B37CB6}"/>
              </a:ext>
            </a:extLst>
          </p:cNvPr>
          <p:cNvSpPr txBox="1"/>
          <p:nvPr/>
        </p:nvSpPr>
        <p:spPr>
          <a:xfrm>
            <a:off x="9945756" y="1045477"/>
            <a:ext cx="2107095" cy="4247317"/>
          </a:xfrm>
          <a:prstGeom prst="rect">
            <a:avLst/>
          </a:prstGeom>
          <a:noFill/>
        </p:spPr>
        <p:txBody>
          <a:bodyPr wrap="square" rtlCol="0">
            <a:spAutoFit/>
          </a:bodyPr>
          <a:lstStyle/>
          <a:p>
            <a:r>
              <a:rPr lang="en-US" dirty="0"/>
              <a:t>Compare to seasonal initial-condition uncertainty estimates.</a:t>
            </a:r>
          </a:p>
          <a:p>
            <a:endParaRPr lang="en-US" dirty="0"/>
          </a:p>
          <a:p>
            <a:r>
              <a:rPr lang="en-US" dirty="0"/>
              <a:t>To make comparison</a:t>
            </a:r>
          </a:p>
          <a:p>
            <a:r>
              <a:rPr lang="en-US" dirty="0"/>
              <a:t>more clear, let’s</a:t>
            </a:r>
          </a:p>
          <a:p>
            <a:r>
              <a:rPr lang="en-US" dirty="0"/>
              <a:t>look at the ratio</a:t>
            </a:r>
          </a:p>
          <a:p>
            <a:r>
              <a:rPr lang="en-US" dirty="0"/>
              <a:t>of the two (next slide).</a:t>
            </a:r>
          </a:p>
          <a:p>
            <a:endParaRPr lang="en-US" dirty="0"/>
          </a:p>
          <a:p>
            <a:r>
              <a:rPr lang="en-US" dirty="0"/>
              <a:t>Ideally this should be near 1.0 everywhere.</a:t>
            </a:r>
          </a:p>
        </p:txBody>
      </p:sp>
      <p:sp>
        <p:nvSpPr>
          <p:cNvPr id="3" name="Slide Number Placeholder 2">
            <a:extLst>
              <a:ext uri="{FF2B5EF4-FFF2-40B4-BE49-F238E27FC236}">
                <a16:creationId xmlns:a16="http://schemas.microsoft.com/office/drawing/2014/main" id="{B917A501-AA0C-A446-9530-69E096F52F60}"/>
              </a:ext>
            </a:extLst>
          </p:cNvPr>
          <p:cNvSpPr>
            <a:spLocks noGrp="1"/>
          </p:cNvSpPr>
          <p:nvPr>
            <p:ph type="sldNum" sz="quarter" idx="12"/>
          </p:nvPr>
        </p:nvSpPr>
        <p:spPr/>
        <p:txBody>
          <a:bodyPr/>
          <a:lstStyle/>
          <a:p>
            <a:fld id="{9537965C-E9BA-5544-A66C-C2EC21E8DC38}" type="slidenum">
              <a:rPr lang="en-US" smtClean="0"/>
              <a:t>67</a:t>
            </a:fld>
            <a:endParaRPr lang="en-US"/>
          </a:p>
        </p:txBody>
      </p:sp>
      <p:sp>
        <p:nvSpPr>
          <p:cNvPr id="9" name="TextBox 8">
            <a:extLst>
              <a:ext uri="{FF2B5EF4-FFF2-40B4-BE49-F238E27FC236}">
                <a16:creationId xmlns:a16="http://schemas.microsoft.com/office/drawing/2014/main" id="{ADB5A9D5-2F25-5D4D-9B5B-56DA0F9D05A0}"/>
              </a:ext>
            </a:extLst>
          </p:cNvPr>
          <p:cNvSpPr txBox="1"/>
          <p:nvPr/>
        </p:nvSpPr>
        <p:spPr>
          <a:xfrm>
            <a:off x="3801291" y="2684417"/>
            <a:ext cx="3061479" cy="369332"/>
          </a:xfrm>
          <a:prstGeom prst="rect">
            <a:avLst/>
          </a:prstGeom>
          <a:noFill/>
        </p:spPr>
        <p:txBody>
          <a:bodyPr wrap="none" rtlCol="0">
            <a:spAutoFit/>
          </a:bodyPr>
          <a:lstStyle/>
          <a:p>
            <a:r>
              <a:rPr lang="en-US" dirty="0"/>
              <a:t>These need to be recalculated.</a:t>
            </a:r>
          </a:p>
        </p:txBody>
      </p:sp>
    </p:spTree>
    <p:extLst>
      <p:ext uri="{BB962C8B-B14F-4D97-AF65-F5344CB8AC3E}">
        <p14:creationId xmlns:p14="http://schemas.microsoft.com/office/powerpoint/2010/main" val="25116264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9E15B-F0DA-EE42-9CD5-128FCF22E09D}"/>
              </a:ext>
            </a:extLst>
          </p:cNvPr>
          <p:cNvSpPr>
            <a:spLocks noGrp="1"/>
          </p:cNvSpPr>
          <p:nvPr>
            <p:ph type="title"/>
          </p:nvPr>
        </p:nvSpPr>
        <p:spPr>
          <a:xfrm>
            <a:off x="178904" y="116932"/>
            <a:ext cx="11860696" cy="542744"/>
          </a:xfrm>
        </p:spPr>
        <p:txBody>
          <a:bodyPr>
            <a:normAutofit fontScale="90000"/>
          </a:bodyPr>
          <a:lstStyle/>
          <a:p>
            <a:r>
              <a:rPr lang="en-US" sz="3200" b="1" dirty="0"/>
              <a:t>Ratio, T</a:t>
            </a:r>
            <a:r>
              <a:rPr lang="en-US" sz="3200" b="1" baseline="-25000" dirty="0"/>
              <a:t>2m</a:t>
            </a:r>
            <a:r>
              <a:rPr lang="en-US" sz="3200" b="1" dirty="0"/>
              <a:t> NCEP initial condition spread / random error magnitude, all 2018</a:t>
            </a:r>
          </a:p>
        </p:txBody>
      </p:sp>
      <p:sp>
        <p:nvSpPr>
          <p:cNvPr id="6" name="TextBox 5">
            <a:extLst>
              <a:ext uri="{FF2B5EF4-FFF2-40B4-BE49-F238E27FC236}">
                <a16:creationId xmlns:a16="http://schemas.microsoft.com/office/drawing/2014/main" id="{0BC80638-1F99-E94E-9AB7-0EA224D61AB5}"/>
              </a:ext>
            </a:extLst>
          </p:cNvPr>
          <p:cNvSpPr txBox="1"/>
          <p:nvPr/>
        </p:nvSpPr>
        <p:spPr>
          <a:xfrm>
            <a:off x="9882052" y="1042592"/>
            <a:ext cx="2293320" cy="3139321"/>
          </a:xfrm>
          <a:prstGeom prst="rect">
            <a:avLst/>
          </a:prstGeom>
          <a:noFill/>
        </p:spPr>
        <p:txBody>
          <a:bodyPr wrap="none" rtlCol="0">
            <a:spAutoFit/>
          </a:bodyPr>
          <a:lstStyle/>
          <a:p>
            <a:r>
              <a:rPr lang="en-US" dirty="0"/>
              <a:t>It appears that</a:t>
            </a:r>
          </a:p>
          <a:p>
            <a:r>
              <a:rPr lang="en-US" dirty="0"/>
              <a:t>overall, T</a:t>
            </a:r>
            <a:r>
              <a:rPr lang="en-US" baseline="-25000" dirty="0"/>
              <a:t>2m</a:t>
            </a:r>
            <a:r>
              <a:rPr lang="en-US" dirty="0"/>
              <a:t> </a:t>
            </a:r>
          </a:p>
          <a:p>
            <a:r>
              <a:rPr lang="en-US" dirty="0"/>
              <a:t>perturbations in the</a:t>
            </a:r>
          </a:p>
          <a:p>
            <a:r>
              <a:rPr lang="en-US" dirty="0"/>
              <a:t>NCEP ensemble</a:t>
            </a:r>
          </a:p>
          <a:p>
            <a:r>
              <a:rPr lang="en-US" dirty="0"/>
              <a:t>should be larger</a:t>
            </a:r>
          </a:p>
          <a:p>
            <a:r>
              <a:rPr lang="en-US" dirty="0"/>
              <a:t>by roughly a </a:t>
            </a:r>
          </a:p>
          <a:p>
            <a:r>
              <a:rPr lang="en-US" dirty="0"/>
              <a:t>factor of three or</a:t>
            </a:r>
          </a:p>
          <a:p>
            <a:r>
              <a:rPr lang="en-US" dirty="0"/>
              <a:t>more, an even bigger</a:t>
            </a:r>
          </a:p>
          <a:p>
            <a:r>
              <a:rPr lang="en-US" dirty="0"/>
              <a:t>problem than ECMWF.</a:t>
            </a:r>
          </a:p>
          <a:p>
            <a:endParaRPr lang="en-US" dirty="0"/>
          </a:p>
          <a:p>
            <a:r>
              <a:rPr lang="en-US" dirty="0"/>
              <a:t>Seasonality?</a:t>
            </a:r>
          </a:p>
        </p:txBody>
      </p:sp>
      <p:sp>
        <p:nvSpPr>
          <p:cNvPr id="3" name="Slide Number Placeholder 2">
            <a:extLst>
              <a:ext uri="{FF2B5EF4-FFF2-40B4-BE49-F238E27FC236}">
                <a16:creationId xmlns:a16="http://schemas.microsoft.com/office/drawing/2014/main" id="{AE9A214B-6115-F44A-B3A8-95E0B5E702BE}"/>
              </a:ext>
            </a:extLst>
          </p:cNvPr>
          <p:cNvSpPr>
            <a:spLocks noGrp="1"/>
          </p:cNvSpPr>
          <p:nvPr>
            <p:ph type="sldNum" sz="quarter" idx="12"/>
          </p:nvPr>
        </p:nvSpPr>
        <p:spPr/>
        <p:txBody>
          <a:bodyPr/>
          <a:lstStyle/>
          <a:p>
            <a:fld id="{9537965C-E9BA-5544-A66C-C2EC21E8DC38}" type="slidenum">
              <a:rPr lang="en-US" smtClean="0"/>
              <a:t>68</a:t>
            </a:fld>
            <a:endParaRPr lang="en-US"/>
          </a:p>
        </p:txBody>
      </p:sp>
      <p:sp>
        <p:nvSpPr>
          <p:cNvPr id="7" name="TextBox 6">
            <a:extLst>
              <a:ext uri="{FF2B5EF4-FFF2-40B4-BE49-F238E27FC236}">
                <a16:creationId xmlns:a16="http://schemas.microsoft.com/office/drawing/2014/main" id="{1EC6E77A-3D7F-9D41-BD50-5F2AA93D0699}"/>
              </a:ext>
            </a:extLst>
          </p:cNvPr>
          <p:cNvSpPr txBox="1"/>
          <p:nvPr/>
        </p:nvSpPr>
        <p:spPr>
          <a:xfrm>
            <a:off x="3801291" y="2684417"/>
            <a:ext cx="3061479" cy="369332"/>
          </a:xfrm>
          <a:prstGeom prst="rect">
            <a:avLst/>
          </a:prstGeom>
          <a:noFill/>
        </p:spPr>
        <p:txBody>
          <a:bodyPr wrap="none" rtlCol="0">
            <a:spAutoFit/>
          </a:bodyPr>
          <a:lstStyle/>
          <a:p>
            <a:r>
              <a:rPr lang="en-US" dirty="0"/>
              <a:t>These need to be recalculated.</a:t>
            </a:r>
          </a:p>
        </p:txBody>
      </p:sp>
    </p:spTree>
    <p:extLst>
      <p:ext uri="{BB962C8B-B14F-4D97-AF65-F5344CB8AC3E}">
        <p14:creationId xmlns:p14="http://schemas.microsoft.com/office/powerpoint/2010/main" val="42818126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B50D6C2-7BC7-5A48-9449-342B4F6320F3}"/>
              </a:ext>
            </a:extLst>
          </p:cNvPr>
          <p:cNvSpPr>
            <a:spLocks noGrp="1"/>
          </p:cNvSpPr>
          <p:nvPr>
            <p:ph type="title"/>
          </p:nvPr>
        </p:nvSpPr>
        <p:spPr>
          <a:xfrm>
            <a:off x="412142" y="252685"/>
            <a:ext cx="11482251" cy="542744"/>
          </a:xfrm>
        </p:spPr>
        <p:txBody>
          <a:bodyPr>
            <a:normAutofit fontScale="90000"/>
          </a:bodyPr>
          <a:lstStyle/>
          <a:p>
            <a:r>
              <a:rPr lang="en-US" sz="3200" b="1" dirty="0"/>
              <a:t>Ratio, ECMWF initial condition spread / random error magnitude by season</a:t>
            </a:r>
          </a:p>
        </p:txBody>
      </p:sp>
      <p:sp>
        <p:nvSpPr>
          <p:cNvPr id="13" name="TextBox 12">
            <a:extLst>
              <a:ext uri="{FF2B5EF4-FFF2-40B4-BE49-F238E27FC236}">
                <a16:creationId xmlns:a16="http://schemas.microsoft.com/office/drawing/2014/main" id="{A1124441-27C3-8D4A-B968-2D52F036810E}"/>
              </a:ext>
            </a:extLst>
          </p:cNvPr>
          <p:cNvSpPr txBox="1"/>
          <p:nvPr/>
        </p:nvSpPr>
        <p:spPr>
          <a:xfrm>
            <a:off x="10062468" y="1038420"/>
            <a:ext cx="2014373" cy="2031325"/>
          </a:xfrm>
          <a:prstGeom prst="rect">
            <a:avLst/>
          </a:prstGeom>
          <a:noFill/>
        </p:spPr>
        <p:txBody>
          <a:bodyPr wrap="square" rtlCol="0">
            <a:spAutoFit/>
          </a:bodyPr>
          <a:lstStyle/>
          <a:p>
            <a:r>
              <a:rPr lang="en-US" dirty="0"/>
              <a:t>The initial- condition spread</a:t>
            </a:r>
          </a:p>
          <a:p>
            <a:r>
              <a:rPr lang="en-US" dirty="0"/>
              <a:t>for the NCEP</a:t>
            </a:r>
          </a:p>
          <a:p>
            <a:r>
              <a:rPr lang="en-US" dirty="0"/>
              <a:t>system is</a:t>
            </a:r>
          </a:p>
          <a:p>
            <a:r>
              <a:rPr lang="en-US" dirty="0"/>
              <a:t>problematic</a:t>
            </a:r>
          </a:p>
          <a:p>
            <a:r>
              <a:rPr lang="en-US" dirty="0"/>
              <a:t>throughout the</a:t>
            </a:r>
          </a:p>
          <a:p>
            <a:r>
              <a:rPr lang="en-US" dirty="0"/>
              <a:t>year.</a:t>
            </a:r>
          </a:p>
        </p:txBody>
      </p:sp>
      <p:sp>
        <p:nvSpPr>
          <p:cNvPr id="2" name="Slide Number Placeholder 1">
            <a:extLst>
              <a:ext uri="{FF2B5EF4-FFF2-40B4-BE49-F238E27FC236}">
                <a16:creationId xmlns:a16="http://schemas.microsoft.com/office/drawing/2014/main" id="{A29C9D8F-035F-E547-9BBB-97E807515F4B}"/>
              </a:ext>
            </a:extLst>
          </p:cNvPr>
          <p:cNvSpPr>
            <a:spLocks noGrp="1"/>
          </p:cNvSpPr>
          <p:nvPr>
            <p:ph type="sldNum" sz="quarter" idx="12"/>
          </p:nvPr>
        </p:nvSpPr>
        <p:spPr/>
        <p:txBody>
          <a:bodyPr/>
          <a:lstStyle/>
          <a:p>
            <a:fld id="{9537965C-E9BA-5544-A66C-C2EC21E8DC38}" type="slidenum">
              <a:rPr lang="en-US" smtClean="0"/>
              <a:t>69</a:t>
            </a:fld>
            <a:endParaRPr lang="en-US"/>
          </a:p>
        </p:txBody>
      </p:sp>
      <p:sp>
        <p:nvSpPr>
          <p:cNvPr id="10" name="TextBox 9">
            <a:extLst>
              <a:ext uri="{FF2B5EF4-FFF2-40B4-BE49-F238E27FC236}">
                <a16:creationId xmlns:a16="http://schemas.microsoft.com/office/drawing/2014/main" id="{29780511-A943-1E48-9983-5F81468035CC}"/>
              </a:ext>
            </a:extLst>
          </p:cNvPr>
          <p:cNvSpPr txBox="1"/>
          <p:nvPr/>
        </p:nvSpPr>
        <p:spPr>
          <a:xfrm>
            <a:off x="3801291" y="2684417"/>
            <a:ext cx="3061479" cy="369332"/>
          </a:xfrm>
          <a:prstGeom prst="rect">
            <a:avLst/>
          </a:prstGeom>
          <a:noFill/>
        </p:spPr>
        <p:txBody>
          <a:bodyPr wrap="none" rtlCol="0">
            <a:spAutoFit/>
          </a:bodyPr>
          <a:lstStyle/>
          <a:p>
            <a:r>
              <a:rPr lang="en-US" dirty="0"/>
              <a:t>These need to be recalculated.</a:t>
            </a:r>
          </a:p>
        </p:txBody>
      </p:sp>
    </p:spTree>
    <p:extLst>
      <p:ext uri="{BB962C8B-B14F-4D97-AF65-F5344CB8AC3E}">
        <p14:creationId xmlns:p14="http://schemas.microsoft.com/office/powerpoint/2010/main" val="10236157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1314C-6245-DD4E-AE9B-1F415F07CF16}"/>
              </a:ext>
            </a:extLst>
          </p:cNvPr>
          <p:cNvSpPr>
            <a:spLocks noGrp="1"/>
          </p:cNvSpPr>
          <p:nvPr>
            <p:ph type="title"/>
          </p:nvPr>
        </p:nvSpPr>
        <p:spPr>
          <a:xfrm>
            <a:off x="3415936" y="129856"/>
            <a:ext cx="8673737" cy="1325563"/>
          </a:xfrm>
        </p:spPr>
        <p:txBody>
          <a:bodyPr>
            <a:normAutofit fontScale="90000"/>
          </a:bodyPr>
          <a:lstStyle/>
          <a:p>
            <a:r>
              <a:rPr lang="en-US" b="1" dirty="0"/>
              <a:t>Ensemble predictions have penetrated popular culture and politics.</a:t>
            </a:r>
          </a:p>
        </p:txBody>
      </p:sp>
      <p:pic>
        <p:nvPicPr>
          <p:cNvPr id="2050" name="Picture 2" descr="Screen Shot 2019-09-07 at 3.25.53 PM">
            <a:extLst>
              <a:ext uri="{FF2B5EF4-FFF2-40B4-BE49-F238E27FC236}">
                <a16:creationId xmlns:a16="http://schemas.microsoft.com/office/drawing/2014/main" id="{2D8BAE1D-4F69-9E47-983F-95913C94AC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361" y="3770811"/>
            <a:ext cx="2916283" cy="291628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creen Shot 2019-09-07 at 3.26.10 PM">
            <a:extLst>
              <a:ext uri="{FF2B5EF4-FFF2-40B4-BE49-F238E27FC236}">
                <a16:creationId xmlns:a16="http://schemas.microsoft.com/office/drawing/2014/main" id="{2E10AB8E-5216-0648-AC94-AADA8ECF96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360" y="443744"/>
            <a:ext cx="2916283" cy="291628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rump Altered Hurricane Dorian Map With Sharpie to Support&#10;        Tweet Saying Storm Would Hit Alabama">
            <a:extLst>
              <a:ext uri="{FF2B5EF4-FFF2-40B4-BE49-F238E27FC236}">
                <a16:creationId xmlns:a16="http://schemas.microsoft.com/office/drawing/2014/main" id="{696DD673-075C-7A48-8E97-7EBFE7E9E3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9560" y="1979021"/>
            <a:ext cx="8173617" cy="429114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F407AA7-7598-E04D-9008-9858246B50B3}"/>
              </a:ext>
            </a:extLst>
          </p:cNvPr>
          <p:cNvSpPr txBox="1"/>
          <p:nvPr/>
        </p:nvSpPr>
        <p:spPr>
          <a:xfrm>
            <a:off x="5525589" y="1532554"/>
            <a:ext cx="4038734" cy="369332"/>
          </a:xfrm>
          <a:prstGeom prst="rect">
            <a:avLst/>
          </a:prstGeom>
          <a:noFill/>
        </p:spPr>
        <p:txBody>
          <a:bodyPr wrap="none" rtlCol="0">
            <a:spAutoFit/>
          </a:bodyPr>
          <a:lstStyle/>
          <a:p>
            <a:r>
              <a:rPr lang="en-US" dirty="0"/>
              <a:t>12 UTC 29 August 2019 track information</a:t>
            </a:r>
          </a:p>
        </p:txBody>
      </p:sp>
      <p:sp>
        <p:nvSpPr>
          <p:cNvPr id="3" name="Slide Number Placeholder 2">
            <a:extLst>
              <a:ext uri="{FF2B5EF4-FFF2-40B4-BE49-F238E27FC236}">
                <a16:creationId xmlns:a16="http://schemas.microsoft.com/office/drawing/2014/main" id="{A77C53E2-155D-0840-8E76-DEBDDCB030CD}"/>
              </a:ext>
            </a:extLst>
          </p:cNvPr>
          <p:cNvSpPr>
            <a:spLocks noGrp="1"/>
          </p:cNvSpPr>
          <p:nvPr>
            <p:ph type="sldNum" sz="quarter" idx="12"/>
          </p:nvPr>
        </p:nvSpPr>
        <p:spPr/>
        <p:txBody>
          <a:bodyPr/>
          <a:lstStyle/>
          <a:p>
            <a:fld id="{9537965C-E9BA-5544-A66C-C2EC21E8DC38}" type="slidenum">
              <a:rPr lang="en-US" smtClean="0"/>
              <a:t>7</a:t>
            </a:fld>
            <a:endParaRPr lang="en-US"/>
          </a:p>
        </p:txBody>
      </p:sp>
      <p:sp>
        <p:nvSpPr>
          <p:cNvPr id="5" name="TextBox 4">
            <a:extLst>
              <a:ext uri="{FF2B5EF4-FFF2-40B4-BE49-F238E27FC236}">
                <a16:creationId xmlns:a16="http://schemas.microsoft.com/office/drawing/2014/main" id="{529B4F07-BD9F-E344-8574-982B8C6E6D02}"/>
              </a:ext>
            </a:extLst>
          </p:cNvPr>
          <p:cNvSpPr txBox="1"/>
          <p:nvPr/>
        </p:nvSpPr>
        <p:spPr>
          <a:xfrm>
            <a:off x="690202" y="187230"/>
            <a:ext cx="1767600" cy="369332"/>
          </a:xfrm>
          <a:prstGeom prst="rect">
            <a:avLst/>
          </a:prstGeom>
          <a:noFill/>
        </p:spPr>
        <p:txBody>
          <a:bodyPr wrap="none" rtlCol="0">
            <a:spAutoFit/>
          </a:bodyPr>
          <a:lstStyle/>
          <a:p>
            <a:r>
              <a:rPr lang="en-US" dirty="0"/>
              <a:t>European Centre</a:t>
            </a:r>
          </a:p>
        </p:txBody>
      </p:sp>
      <p:sp>
        <p:nvSpPr>
          <p:cNvPr id="6" name="TextBox 5">
            <a:extLst>
              <a:ext uri="{FF2B5EF4-FFF2-40B4-BE49-F238E27FC236}">
                <a16:creationId xmlns:a16="http://schemas.microsoft.com/office/drawing/2014/main" id="{9CDDB805-4455-394D-AEA4-3108FA6BFED0}"/>
              </a:ext>
            </a:extLst>
          </p:cNvPr>
          <p:cNvSpPr txBox="1"/>
          <p:nvPr/>
        </p:nvSpPr>
        <p:spPr>
          <a:xfrm>
            <a:off x="298610" y="3431875"/>
            <a:ext cx="2573782" cy="369332"/>
          </a:xfrm>
          <a:prstGeom prst="rect">
            <a:avLst/>
          </a:prstGeom>
          <a:noFill/>
        </p:spPr>
        <p:txBody>
          <a:bodyPr wrap="none" rtlCol="0">
            <a:spAutoFit/>
          </a:bodyPr>
          <a:lstStyle/>
          <a:p>
            <a:r>
              <a:rPr lang="en-US" dirty="0"/>
              <a:t>National Weather Service</a:t>
            </a:r>
          </a:p>
        </p:txBody>
      </p:sp>
    </p:spTree>
    <p:extLst>
      <p:ext uri="{BB962C8B-B14F-4D97-AF65-F5344CB8AC3E}">
        <p14:creationId xmlns:p14="http://schemas.microsoft.com/office/powerpoint/2010/main" val="6697371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47763-83CA-BD42-8403-2FFD4860BC42}"/>
              </a:ext>
            </a:extLst>
          </p:cNvPr>
          <p:cNvSpPr>
            <a:spLocks noGrp="1"/>
          </p:cNvSpPr>
          <p:nvPr>
            <p:ph type="title"/>
          </p:nvPr>
        </p:nvSpPr>
        <p:spPr/>
        <p:txBody>
          <a:bodyPr/>
          <a:lstStyle/>
          <a:p>
            <a:r>
              <a:rPr lang="en-US" b="1" dirty="0"/>
              <a:t>Gaussian smoothing kernel: cross-validated fit as function of temporal length scale</a:t>
            </a:r>
          </a:p>
        </p:txBody>
      </p:sp>
      <p:sp>
        <p:nvSpPr>
          <p:cNvPr id="4" name="Slide Number Placeholder 3">
            <a:extLst>
              <a:ext uri="{FF2B5EF4-FFF2-40B4-BE49-F238E27FC236}">
                <a16:creationId xmlns:a16="http://schemas.microsoft.com/office/drawing/2014/main" id="{58E4BFD6-A217-5E44-83BF-87429DF07745}"/>
              </a:ext>
            </a:extLst>
          </p:cNvPr>
          <p:cNvSpPr>
            <a:spLocks noGrp="1"/>
          </p:cNvSpPr>
          <p:nvPr>
            <p:ph type="sldNum" sz="quarter" idx="12"/>
          </p:nvPr>
        </p:nvSpPr>
        <p:spPr/>
        <p:txBody>
          <a:bodyPr/>
          <a:lstStyle/>
          <a:p>
            <a:fld id="{9537965C-E9BA-5544-A66C-C2EC21E8DC38}" type="slidenum">
              <a:rPr lang="en-US" smtClean="0"/>
              <a:t>70</a:t>
            </a:fld>
            <a:endParaRPr lang="en-US"/>
          </a:p>
        </p:txBody>
      </p:sp>
      <p:pic>
        <p:nvPicPr>
          <p:cNvPr id="6" name="Picture 5">
            <a:extLst>
              <a:ext uri="{FF2B5EF4-FFF2-40B4-BE49-F238E27FC236}">
                <a16:creationId xmlns:a16="http://schemas.microsoft.com/office/drawing/2014/main" id="{B7D96E3E-DC76-2D4A-948C-830AF003FF44}"/>
              </a:ext>
            </a:extLst>
          </p:cNvPr>
          <p:cNvPicPr>
            <a:picLocks noChangeAspect="1"/>
          </p:cNvPicPr>
          <p:nvPr/>
        </p:nvPicPr>
        <p:blipFill>
          <a:blip r:embed="rId2"/>
          <a:stretch>
            <a:fillRect/>
          </a:stretch>
        </p:blipFill>
        <p:spPr>
          <a:xfrm>
            <a:off x="1925283" y="1690688"/>
            <a:ext cx="7315200" cy="5029200"/>
          </a:xfrm>
          <a:prstGeom prst="rect">
            <a:avLst/>
          </a:prstGeom>
        </p:spPr>
      </p:pic>
    </p:spTree>
    <p:extLst>
      <p:ext uri="{BB962C8B-B14F-4D97-AF65-F5344CB8AC3E}">
        <p14:creationId xmlns:p14="http://schemas.microsoft.com/office/powerpoint/2010/main" val="8440947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DE08389-87C9-834B-888C-22A335C7987C}"/>
              </a:ext>
            </a:extLst>
          </p:cNvPr>
          <p:cNvSpPr>
            <a:spLocks noGrp="1"/>
          </p:cNvSpPr>
          <p:nvPr>
            <p:ph type="sldNum" sz="quarter" idx="12"/>
          </p:nvPr>
        </p:nvSpPr>
        <p:spPr/>
        <p:txBody>
          <a:bodyPr/>
          <a:lstStyle/>
          <a:p>
            <a:fld id="{7C75A325-667F-2C4A-8C03-E02DCCECD2CB}" type="slidenum">
              <a:rPr lang="en-US" smtClean="0"/>
              <a:t>71</a:t>
            </a:fld>
            <a:endParaRPr lang="en-US"/>
          </a:p>
        </p:txBody>
      </p:sp>
      <p:pic>
        <p:nvPicPr>
          <p:cNvPr id="6" name="Picture 5">
            <a:extLst>
              <a:ext uri="{FF2B5EF4-FFF2-40B4-BE49-F238E27FC236}">
                <a16:creationId xmlns:a16="http://schemas.microsoft.com/office/drawing/2014/main" id="{59424591-FCF2-7440-A6F4-406BAFF5A941}"/>
              </a:ext>
            </a:extLst>
          </p:cNvPr>
          <p:cNvPicPr>
            <a:picLocks noChangeAspect="1"/>
          </p:cNvPicPr>
          <p:nvPr/>
        </p:nvPicPr>
        <p:blipFill>
          <a:blip r:embed="rId2"/>
          <a:stretch>
            <a:fillRect/>
          </a:stretch>
        </p:blipFill>
        <p:spPr>
          <a:xfrm>
            <a:off x="1394848" y="1747732"/>
            <a:ext cx="9810427" cy="4276777"/>
          </a:xfrm>
          <a:prstGeom prst="rect">
            <a:avLst/>
          </a:prstGeom>
        </p:spPr>
      </p:pic>
      <p:sp>
        <p:nvSpPr>
          <p:cNvPr id="7" name="TextBox 6">
            <a:extLst>
              <a:ext uri="{FF2B5EF4-FFF2-40B4-BE49-F238E27FC236}">
                <a16:creationId xmlns:a16="http://schemas.microsoft.com/office/drawing/2014/main" id="{4A26ECAF-0955-B340-A73D-FBE8C215CAE6}"/>
              </a:ext>
            </a:extLst>
          </p:cNvPr>
          <p:cNvSpPr txBox="1"/>
          <p:nvPr/>
        </p:nvSpPr>
        <p:spPr>
          <a:xfrm>
            <a:off x="681925" y="666427"/>
            <a:ext cx="10635540" cy="523220"/>
          </a:xfrm>
          <a:prstGeom prst="rect">
            <a:avLst/>
          </a:prstGeom>
          <a:noFill/>
        </p:spPr>
        <p:txBody>
          <a:bodyPr wrap="none" rtlCol="0">
            <a:spAutoFit/>
          </a:bodyPr>
          <a:lstStyle/>
          <a:p>
            <a:r>
              <a:rPr lang="en-US" sz="2800" dirty="0"/>
              <a:t>Methodology for creating a diurnally varying PRISM gridded climatology</a:t>
            </a:r>
          </a:p>
        </p:txBody>
      </p:sp>
    </p:spTree>
    <p:extLst>
      <p:ext uri="{BB962C8B-B14F-4D97-AF65-F5344CB8AC3E}">
        <p14:creationId xmlns:p14="http://schemas.microsoft.com/office/powerpoint/2010/main" val="13515865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DE08389-87C9-834B-888C-22A335C7987C}"/>
              </a:ext>
            </a:extLst>
          </p:cNvPr>
          <p:cNvSpPr>
            <a:spLocks noGrp="1"/>
          </p:cNvSpPr>
          <p:nvPr>
            <p:ph type="sldNum" sz="quarter" idx="12"/>
          </p:nvPr>
        </p:nvSpPr>
        <p:spPr/>
        <p:txBody>
          <a:bodyPr/>
          <a:lstStyle/>
          <a:p>
            <a:fld id="{7C75A325-667F-2C4A-8C03-E02DCCECD2CB}" type="slidenum">
              <a:rPr lang="en-US" smtClean="0"/>
              <a:t>72</a:t>
            </a:fld>
            <a:endParaRPr lang="en-US"/>
          </a:p>
        </p:txBody>
      </p:sp>
      <p:pic>
        <p:nvPicPr>
          <p:cNvPr id="3" name="Picture 2">
            <a:extLst>
              <a:ext uri="{FF2B5EF4-FFF2-40B4-BE49-F238E27FC236}">
                <a16:creationId xmlns:a16="http://schemas.microsoft.com/office/drawing/2014/main" id="{0142A2E4-E5E6-9442-9E6F-6AAD56DCBAB8}"/>
              </a:ext>
            </a:extLst>
          </p:cNvPr>
          <p:cNvPicPr>
            <a:picLocks noChangeAspect="1"/>
          </p:cNvPicPr>
          <p:nvPr/>
        </p:nvPicPr>
        <p:blipFill>
          <a:blip r:embed="rId2"/>
          <a:stretch>
            <a:fillRect/>
          </a:stretch>
        </p:blipFill>
        <p:spPr>
          <a:xfrm>
            <a:off x="1332854" y="1219639"/>
            <a:ext cx="9577953" cy="5136711"/>
          </a:xfrm>
          <a:prstGeom prst="rect">
            <a:avLst/>
          </a:prstGeom>
        </p:spPr>
      </p:pic>
      <p:sp>
        <p:nvSpPr>
          <p:cNvPr id="5" name="TextBox 4">
            <a:extLst>
              <a:ext uri="{FF2B5EF4-FFF2-40B4-BE49-F238E27FC236}">
                <a16:creationId xmlns:a16="http://schemas.microsoft.com/office/drawing/2014/main" id="{066DC49F-B39E-034D-BAC9-623ABA63859B}"/>
              </a:ext>
            </a:extLst>
          </p:cNvPr>
          <p:cNvSpPr txBox="1"/>
          <p:nvPr/>
        </p:nvSpPr>
        <p:spPr>
          <a:xfrm>
            <a:off x="3580108" y="269739"/>
            <a:ext cx="4281813" cy="584775"/>
          </a:xfrm>
          <a:prstGeom prst="rect">
            <a:avLst/>
          </a:prstGeom>
          <a:noFill/>
        </p:spPr>
        <p:txBody>
          <a:bodyPr wrap="none" rtlCol="0">
            <a:spAutoFit/>
          </a:bodyPr>
          <a:lstStyle/>
          <a:p>
            <a:r>
              <a:rPr lang="en-US" sz="3200" dirty="0"/>
              <a:t>Methodology, continued</a:t>
            </a:r>
          </a:p>
        </p:txBody>
      </p:sp>
    </p:spTree>
    <p:extLst>
      <p:ext uri="{BB962C8B-B14F-4D97-AF65-F5344CB8AC3E}">
        <p14:creationId xmlns:p14="http://schemas.microsoft.com/office/powerpoint/2010/main" val="6652284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4C250B9B-A2EA-0249-9824-4F2992A1D80A}"/>
              </a:ext>
            </a:extLst>
          </p:cNvPr>
          <p:cNvSpPr/>
          <p:nvPr/>
        </p:nvSpPr>
        <p:spPr>
          <a:xfrm>
            <a:off x="1002746" y="3394142"/>
            <a:ext cx="1489587" cy="8332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surface observations at time t</a:t>
            </a:r>
          </a:p>
        </p:txBody>
      </p:sp>
      <p:sp>
        <p:nvSpPr>
          <p:cNvPr id="5" name="Rounded Rectangle 4">
            <a:extLst>
              <a:ext uri="{FF2B5EF4-FFF2-40B4-BE49-F238E27FC236}">
                <a16:creationId xmlns:a16="http://schemas.microsoft.com/office/drawing/2014/main" id="{441D3050-6EB7-DE42-AA36-A426968B6C24}"/>
              </a:ext>
            </a:extLst>
          </p:cNvPr>
          <p:cNvSpPr/>
          <p:nvPr/>
        </p:nvSpPr>
        <p:spPr>
          <a:xfrm>
            <a:off x="6278980" y="4541071"/>
            <a:ext cx="1489587" cy="8332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Gridded, analyzed anomalies from climatology at time t</a:t>
            </a:r>
          </a:p>
        </p:txBody>
      </p:sp>
      <p:sp>
        <p:nvSpPr>
          <p:cNvPr id="6" name="Rounded Rectangle 5">
            <a:extLst>
              <a:ext uri="{FF2B5EF4-FFF2-40B4-BE49-F238E27FC236}">
                <a16:creationId xmlns:a16="http://schemas.microsoft.com/office/drawing/2014/main" id="{9D0DDA71-5AE5-744C-BE24-70B6B7463A41}"/>
              </a:ext>
            </a:extLst>
          </p:cNvPr>
          <p:cNvSpPr/>
          <p:nvPr/>
        </p:nvSpPr>
        <p:spPr>
          <a:xfrm>
            <a:off x="2739922" y="2232947"/>
            <a:ext cx="1489587" cy="8332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PRISM gridded climatology at time t</a:t>
            </a:r>
          </a:p>
        </p:txBody>
      </p:sp>
      <p:sp>
        <p:nvSpPr>
          <p:cNvPr id="7" name="Rounded Rectangle 6">
            <a:extLst>
              <a:ext uri="{FF2B5EF4-FFF2-40B4-BE49-F238E27FC236}">
                <a16:creationId xmlns:a16="http://schemas.microsoft.com/office/drawing/2014/main" id="{CFFB832D-CB79-1C44-A37F-A47CE428ADAF}"/>
              </a:ext>
            </a:extLst>
          </p:cNvPr>
          <p:cNvSpPr/>
          <p:nvPr/>
        </p:nvSpPr>
        <p:spPr>
          <a:xfrm>
            <a:off x="2739921" y="4553363"/>
            <a:ext cx="1489587" cy="8332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Observation anomalies from climatology at time t</a:t>
            </a:r>
          </a:p>
        </p:txBody>
      </p:sp>
      <p:sp>
        <p:nvSpPr>
          <p:cNvPr id="9" name="Rounded Rectangle 8">
            <a:extLst>
              <a:ext uri="{FF2B5EF4-FFF2-40B4-BE49-F238E27FC236}">
                <a16:creationId xmlns:a16="http://schemas.microsoft.com/office/drawing/2014/main" id="{A9A5BC89-8E2D-D846-90ED-7ECA2D996EA3}"/>
              </a:ext>
            </a:extLst>
          </p:cNvPr>
          <p:cNvSpPr/>
          <p:nvPr/>
        </p:nvSpPr>
        <p:spPr>
          <a:xfrm>
            <a:off x="9795916" y="4545989"/>
            <a:ext cx="1489587" cy="8332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Gridded analyzed T2m at time t</a:t>
            </a:r>
          </a:p>
        </p:txBody>
      </p:sp>
      <p:sp>
        <p:nvSpPr>
          <p:cNvPr id="3" name="Rectangle 2">
            <a:extLst>
              <a:ext uri="{FF2B5EF4-FFF2-40B4-BE49-F238E27FC236}">
                <a16:creationId xmlns:a16="http://schemas.microsoft.com/office/drawing/2014/main" id="{F0CE77F3-C0A5-244F-BE19-F8D98851C431}"/>
              </a:ext>
            </a:extLst>
          </p:cNvPr>
          <p:cNvSpPr/>
          <p:nvPr/>
        </p:nvSpPr>
        <p:spPr>
          <a:xfrm>
            <a:off x="2739922" y="3389467"/>
            <a:ext cx="1489587" cy="83328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Determine anomalies from climatology</a:t>
            </a:r>
          </a:p>
        </p:txBody>
      </p:sp>
      <p:sp>
        <p:nvSpPr>
          <p:cNvPr id="12" name="Rectangle 11">
            <a:extLst>
              <a:ext uri="{FF2B5EF4-FFF2-40B4-BE49-F238E27FC236}">
                <a16:creationId xmlns:a16="http://schemas.microsoft.com/office/drawing/2014/main" id="{7F8A205B-92F6-3844-B12E-FD980E2362C5}"/>
              </a:ext>
            </a:extLst>
          </p:cNvPr>
          <p:cNvSpPr/>
          <p:nvPr/>
        </p:nvSpPr>
        <p:spPr>
          <a:xfrm>
            <a:off x="8055730" y="4538450"/>
            <a:ext cx="1489587" cy="83328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Add to produce 1-h analysis</a:t>
            </a:r>
          </a:p>
        </p:txBody>
      </p:sp>
      <p:sp>
        <p:nvSpPr>
          <p:cNvPr id="14" name="Rectangle 13">
            <a:extLst>
              <a:ext uri="{FF2B5EF4-FFF2-40B4-BE49-F238E27FC236}">
                <a16:creationId xmlns:a16="http://schemas.microsoft.com/office/drawing/2014/main" id="{82990E7D-8F29-F342-A02C-332DEDD22CEE}"/>
              </a:ext>
            </a:extLst>
          </p:cNvPr>
          <p:cNvSpPr/>
          <p:nvPr/>
        </p:nvSpPr>
        <p:spPr>
          <a:xfrm>
            <a:off x="4520512" y="4541071"/>
            <a:ext cx="1489587" cy="833284"/>
          </a:xfrm>
          <a:prstGeom prst="rect">
            <a:avLst/>
          </a:prstGeom>
          <a:solidFill>
            <a:srgbClr val="00B05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Statistical interpolation</a:t>
            </a:r>
          </a:p>
        </p:txBody>
      </p:sp>
      <p:cxnSp>
        <p:nvCxnSpPr>
          <p:cNvPr id="15" name="Straight Arrow Connector 14">
            <a:extLst>
              <a:ext uri="{FF2B5EF4-FFF2-40B4-BE49-F238E27FC236}">
                <a16:creationId xmlns:a16="http://schemas.microsoft.com/office/drawing/2014/main" id="{BEB14641-7E21-E14B-983A-E4D326D21B52}"/>
              </a:ext>
            </a:extLst>
          </p:cNvPr>
          <p:cNvCxnSpPr>
            <a:cxnSpLocks/>
            <a:endCxn id="3" idx="0"/>
          </p:cNvCxnSpPr>
          <p:nvPr/>
        </p:nvCxnSpPr>
        <p:spPr>
          <a:xfrm>
            <a:off x="3484714" y="3066231"/>
            <a:ext cx="2" cy="32323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5FC054A-FEFA-6941-967C-4DB64446A9C0}"/>
              </a:ext>
            </a:extLst>
          </p:cNvPr>
          <p:cNvCxnSpPr>
            <a:cxnSpLocks/>
            <a:endCxn id="7" idx="0"/>
          </p:cNvCxnSpPr>
          <p:nvPr/>
        </p:nvCxnSpPr>
        <p:spPr>
          <a:xfrm>
            <a:off x="3484715" y="4241187"/>
            <a:ext cx="0" cy="31217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DC89D93F-46FC-8743-947D-9DD7887904F4}"/>
              </a:ext>
            </a:extLst>
          </p:cNvPr>
          <p:cNvCxnSpPr>
            <a:cxnSpLocks/>
            <a:stCxn id="4" idx="3"/>
            <a:endCxn id="3" idx="1"/>
          </p:cNvCxnSpPr>
          <p:nvPr/>
        </p:nvCxnSpPr>
        <p:spPr>
          <a:xfrm flipV="1">
            <a:off x="2492333" y="3806109"/>
            <a:ext cx="247589" cy="46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A2B50FC1-151E-C048-B0B0-DC1AD6715E7D}"/>
              </a:ext>
            </a:extLst>
          </p:cNvPr>
          <p:cNvCxnSpPr>
            <a:cxnSpLocks/>
            <a:endCxn id="14" idx="1"/>
          </p:cNvCxnSpPr>
          <p:nvPr/>
        </p:nvCxnSpPr>
        <p:spPr>
          <a:xfrm>
            <a:off x="4229508" y="4955092"/>
            <a:ext cx="291004" cy="262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4541CEED-B16D-024C-9796-B3BACB28DF8B}"/>
              </a:ext>
            </a:extLst>
          </p:cNvPr>
          <p:cNvCxnSpPr>
            <a:cxnSpLocks/>
          </p:cNvCxnSpPr>
          <p:nvPr/>
        </p:nvCxnSpPr>
        <p:spPr>
          <a:xfrm>
            <a:off x="6010099" y="4970005"/>
            <a:ext cx="291004" cy="262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BEC99161-DA10-E44B-8FF5-37FAFD80059A}"/>
              </a:ext>
            </a:extLst>
          </p:cNvPr>
          <p:cNvCxnSpPr>
            <a:cxnSpLocks/>
          </p:cNvCxnSpPr>
          <p:nvPr/>
        </p:nvCxnSpPr>
        <p:spPr>
          <a:xfrm>
            <a:off x="7775335" y="4955092"/>
            <a:ext cx="291004" cy="262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03865EFD-D67B-0847-9D3E-860226C50679}"/>
              </a:ext>
            </a:extLst>
          </p:cNvPr>
          <p:cNvCxnSpPr>
            <a:cxnSpLocks/>
          </p:cNvCxnSpPr>
          <p:nvPr/>
        </p:nvCxnSpPr>
        <p:spPr>
          <a:xfrm>
            <a:off x="9526131" y="4970005"/>
            <a:ext cx="291004" cy="262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9C70EF26-8836-6B43-B9C0-C19EBAF278D6}"/>
              </a:ext>
            </a:extLst>
          </p:cNvPr>
          <p:cNvCxnSpPr>
            <a:cxnSpLocks/>
          </p:cNvCxnSpPr>
          <p:nvPr/>
        </p:nvCxnSpPr>
        <p:spPr>
          <a:xfrm>
            <a:off x="8800525" y="2649589"/>
            <a:ext cx="0" cy="18888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06C84AC5-33DD-3848-B65C-7BB06C9CDBA8}"/>
              </a:ext>
            </a:extLst>
          </p:cNvPr>
          <p:cNvCxnSpPr>
            <a:cxnSpLocks/>
          </p:cNvCxnSpPr>
          <p:nvPr/>
        </p:nvCxnSpPr>
        <p:spPr>
          <a:xfrm>
            <a:off x="4237697" y="2649589"/>
            <a:ext cx="456282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9BA1121-F8F9-F14C-951E-5E72BB41F954}"/>
              </a:ext>
            </a:extLst>
          </p:cNvPr>
          <p:cNvSpPr txBox="1"/>
          <p:nvPr/>
        </p:nvSpPr>
        <p:spPr>
          <a:xfrm>
            <a:off x="692331" y="581297"/>
            <a:ext cx="9747733" cy="954107"/>
          </a:xfrm>
          <a:prstGeom prst="rect">
            <a:avLst/>
          </a:prstGeom>
          <a:noFill/>
        </p:spPr>
        <p:txBody>
          <a:bodyPr wrap="none" rtlCol="0">
            <a:spAutoFit/>
          </a:bodyPr>
          <a:lstStyle/>
          <a:p>
            <a:r>
              <a:rPr lang="en-US" sz="2800" b="1" dirty="0">
                <a:latin typeface="+mj-lt"/>
              </a:rPr>
              <a:t>Schematic of the procedure for generating a surface temperature </a:t>
            </a:r>
          </a:p>
          <a:p>
            <a:r>
              <a:rPr lang="en-US" sz="2800" b="1" dirty="0">
                <a:latin typeface="+mj-lt"/>
              </a:rPr>
              <a:t>analysis using “PRISM” climatology as background</a:t>
            </a:r>
          </a:p>
        </p:txBody>
      </p:sp>
      <p:sp>
        <p:nvSpPr>
          <p:cNvPr id="8" name="TextBox 7">
            <a:extLst>
              <a:ext uri="{FF2B5EF4-FFF2-40B4-BE49-F238E27FC236}">
                <a16:creationId xmlns:a16="http://schemas.microsoft.com/office/drawing/2014/main" id="{C4D86F5A-92FC-594F-B161-1AC20F27B715}"/>
              </a:ext>
            </a:extLst>
          </p:cNvPr>
          <p:cNvSpPr txBox="1"/>
          <p:nvPr/>
        </p:nvSpPr>
        <p:spPr>
          <a:xfrm>
            <a:off x="3997234" y="6139543"/>
            <a:ext cx="4929619" cy="369332"/>
          </a:xfrm>
          <a:prstGeom prst="rect">
            <a:avLst/>
          </a:prstGeom>
          <a:noFill/>
        </p:spPr>
        <p:txBody>
          <a:bodyPr wrap="none" rtlCol="0">
            <a:spAutoFit/>
          </a:bodyPr>
          <a:lstStyle/>
          <a:p>
            <a:r>
              <a:rPr lang="en-US" dirty="0"/>
              <a:t>now consider details of the statistical interpolation</a:t>
            </a:r>
          </a:p>
        </p:txBody>
      </p:sp>
      <p:sp>
        <p:nvSpPr>
          <p:cNvPr id="10" name="Slide Number Placeholder 9">
            <a:extLst>
              <a:ext uri="{FF2B5EF4-FFF2-40B4-BE49-F238E27FC236}">
                <a16:creationId xmlns:a16="http://schemas.microsoft.com/office/drawing/2014/main" id="{2D9B7AE5-1B42-0C4E-A52D-4BF6C6CE3ED7}"/>
              </a:ext>
            </a:extLst>
          </p:cNvPr>
          <p:cNvSpPr>
            <a:spLocks noGrp="1"/>
          </p:cNvSpPr>
          <p:nvPr>
            <p:ph type="sldNum" sz="quarter" idx="12"/>
          </p:nvPr>
        </p:nvSpPr>
        <p:spPr/>
        <p:txBody>
          <a:bodyPr/>
          <a:lstStyle/>
          <a:p>
            <a:fld id="{9537965C-E9BA-5544-A66C-C2EC21E8DC38}" type="slidenum">
              <a:rPr lang="en-US" smtClean="0"/>
              <a:t>73</a:t>
            </a:fld>
            <a:endParaRPr lang="en-US"/>
          </a:p>
        </p:txBody>
      </p:sp>
    </p:spTree>
    <p:extLst>
      <p:ext uri="{BB962C8B-B14F-4D97-AF65-F5344CB8AC3E}">
        <p14:creationId xmlns:p14="http://schemas.microsoft.com/office/powerpoint/2010/main" val="33336001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DE08389-87C9-834B-888C-22A335C7987C}"/>
              </a:ext>
            </a:extLst>
          </p:cNvPr>
          <p:cNvSpPr>
            <a:spLocks noGrp="1"/>
          </p:cNvSpPr>
          <p:nvPr>
            <p:ph type="sldNum" sz="quarter" idx="12"/>
          </p:nvPr>
        </p:nvSpPr>
        <p:spPr/>
        <p:txBody>
          <a:bodyPr/>
          <a:lstStyle/>
          <a:p>
            <a:fld id="{7C75A325-667F-2C4A-8C03-E02DCCECD2CB}" type="slidenum">
              <a:rPr lang="en-US" smtClean="0"/>
              <a:t>74</a:t>
            </a:fld>
            <a:endParaRPr lang="en-US"/>
          </a:p>
        </p:txBody>
      </p:sp>
      <p:pic>
        <p:nvPicPr>
          <p:cNvPr id="3" name="Picture 2">
            <a:extLst>
              <a:ext uri="{FF2B5EF4-FFF2-40B4-BE49-F238E27FC236}">
                <a16:creationId xmlns:a16="http://schemas.microsoft.com/office/drawing/2014/main" id="{370B258D-AA81-9E4A-906F-260799641EB0}"/>
              </a:ext>
            </a:extLst>
          </p:cNvPr>
          <p:cNvPicPr>
            <a:picLocks noChangeAspect="1"/>
          </p:cNvPicPr>
          <p:nvPr/>
        </p:nvPicPr>
        <p:blipFill>
          <a:blip r:embed="rId2"/>
          <a:stretch>
            <a:fillRect/>
          </a:stretch>
        </p:blipFill>
        <p:spPr>
          <a:xfrm>
            <a:off x="517358" y="-1"/>
            <a:ext cx="10367340" cy="6801853"/>
          </a:xfrm>
          <a:prstGeom prst="rect">
            <a:avLst/>
          </a:prstGeom>
        </p:spPr>
      </p:pic>
    </p:spTree>
    <p:extLst>
      <p:ext uri="{BB962C8B-B14F-4D97-AF65-F5344CB8AC3E}">
        <p14:creationId xmlns:p14="http://schemas.microsoft.com/office/powerpoint/2010/main" val="299793776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7E9E8-C97B-7C45-A469-96AEF1466693}"/>
              </a:ext>
            </a:extLst>
          </p:cNvPr>
          <p:cNvSpPr>
            <a:spLocks noGrp="1"/>
          </p:cNvSpPr>
          <p:nvPr>
            <p:ph type="title"/>
          </p:nvPr>
        </p:nvSpPr>
        <p:spPr>
          <a:xfrm>
            <a:off x="838200" y="2559685"/>
            <a:ext cx="10515600" cy="1325563"/>
          </a:xfrm>
        </p:spPr>
        <p:txBody>
          <a:bodyPr>
            <a:normAutofit fontScale="90000"/>
          </a:bodyPr>
          <a:lstStyle/>
          <a:p>
            <a:r>
              <a:rPr lang="en-US" b="1" dirty="0"/>
              <a:t>Description of the statistical interpolation procedure, including a model for the background-error covariances of a climatological background state.</a:t>
            </a:r>
          </a:p>
        </p:txBody>
      </p:sp>
      <p:sp>
        <p:nvSpPr>
          <p:cNvPr id="4" name="Slide Number Placeholder 3">
            <a:extLst>
              <a:ext uri="{FF2B5EF4-FFF2-40B4-BE49-F238E27FC236}">
                <a16:creationId xmlns:a16="http://schemas.microsoft.com/office/drawing/2014/main" id="{2EDBA1CE-2911-4C41-A177-1844931BE2C5}"/>
              </a:ext>
            </a:extLst>
          </p:cNvPr>
          <p:cNvSpPr>
            <a:spLocks noGrp="1"/>
          </p:cNvSpPr>
          <p:nvPr>
            <p:ph type="sldNum" sz="quarter" idx="12"/>
          </p:nvPr>
        </p:nvSpPr>
        <p:spPr/>
        <p:txBody>
          <a:bodyPr/>
          <a:lstStyle/>
          <a:p>
            <a:fld id="{7C75A325-667F-2C4A-8C03-E02DCCECD2CB}" type="slidenum">
              <a:rPr lang="en-US" smtClean="0"/>
              <a:t>75</a:t>
            </a:fld>
            <a:endParaRPr lang="en-US"/>
          </a:p>
        </p:txBody>
      </p:sp>
    </p:spTree>
    <p:extLst>
      <p:ext uri="{BB962C8B-B14F-4D97-AF65-F5344CB8AC3E}">
        <p14:creationId xmlns:p14="http://schemas.microsoft.com/office/powerpoint/2010/main" val="42377511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19D2587-7B41-CB4F-A569-0A3B9264FA18}"/>
              </a:ext>
            </a:extLst>
          </p:cNvPr>
          <p:cNvSpPr>
            <a:spLocks noGrp="1"/>
          </p:cNvSpPr>
          <p:nvPr>
            <p:ph type="sldNum" sz="quarter" idx="12"/>
          </p:nvPr>
        </p:nvSpPr>
        <p:spPr/>
        <p:txBody>
          <a:bodyPr/>
          <a:lstStyle/>
          <a:p>
            <a:fld id="{7C75A325-667F-2C4A-8C03-E02DCCECD2CB}" type="slidenum">
              <a:rPr lang="en-US" smtClean="0"/>
              <a:t>76</a:t>
            </a:fld>
            <a:endParaRPr lang="en-US"/>
          </a:p>
        </p:txBody>
      </p:sp>
      <p:pic>
        <p:nvPicPr>
          <p:cNvPr id="5" name="Picture 4">
            <a:extLst>
              <a:ext uri="{FF2B5EF4-FFF2-40B4-BE49-F238E27FC236}">
                <a16:creationId xmlns:a16="http://schemas.microsoft.com/office/drawing/2014/main" id="{39CF92FB-7E8F-1F4F-A69F-BC343B2CAAA6}"/>
              </a:ext>
            </a:extLst>
          </p:cNvPr>
          <p:cNvPicPr>
            <a:picLocks noChangeAspect="1"/>
          </p:cNvPicPr>
          <p:nvPr/>
        </p:nvPicPr>
        <p:blipFill>
          <a:blip r:embed="rId2"/>
          <a:stretch>
            <a:fillRect/>
          </a:stretch>
        </p:blipFill>
        <p:spPr>
          <a:xfrm>
            <a:off x="1404257" y="738051"/>
            <a:ext cx="9892244" cy="5344150"/>
          </a:xfrm>
          <a:prstGeom prst="rect">
            <a:avLst/>
          </a:prstGeom>
        </p:spPr>
      </p:pic>
    </p:spTree>
    <p:extLst>
      <p:ext uri="{BB962C8B-B14F-4D97-AF65-F5344CB8AC3E}">
        <p14:creationId xmlns:p14="http://schemas.microsoft.com/office/powerpoint/2010/main" val="280252130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19D2587-7B41-CB4F-A569-0A3B9264FA18}"/>
              </a:ext>
            </a:extLst>
          </p:cNvPr>
          <p:cNvSpPr>
            <a:spLocks noGrp="1"/>
          </p:cNvSpPr>
          <p:nvPr>
            <p:ph type="sldNum" sz="quarter" idx="12"/>
          </p:nvPr>
        </p:nvSpPr>
        <p:spPr/>
        <p:txBody>
          <a:bodyPr/>
          <a:lstStyle/>
          <a:p>
            <a:fld id="{7C75A325-667F-2C4A-8C03-E02DCCECD2CB}" type="slidenum">
              <a:rPr lang="en-US" smtClean="0"/>
              <a:t>77</a:t>
            </a:fld>
            <a:endParaRPr lang="en-US"/>
          </a:p>
        </p:txBody>
      </p:sp>
      <p:pic>
        <p:nvPicPr>
          <p:cNvPr id="8" name="Picture 7">
            <a:extLst>
              <a:ext uri="{FF2B5EF4-FFF2-40B4-BE49-F238E27FC236}">
                <a16:creationId xmlns:a16="http://schemas.microsoft.com/office/drawing/2014/main" id="{0FFB73D0-FA48-7F4F-88CD-78EBEC5E6AFE}"/>
              </a:ext>
            </a:extLst>
          </p:cNvPr>
          <p:cNvPicPr>
            <a:picLocks noChangeAspect="1"/>
          </p:cNvPicPr>
          <p:nvPr/>
        </p:nvPicPr>
        <p:blipFill>
          <a:blip r:embed="rId2"/>
          <a:stretch>
            <a:fillRect/>
          </a:stretch>
        </p:blipFill>
        <p:spPr>
          <a:xfrm>
            <a:off x="938463" y="942871"/>
            <a:ext cx="9777663" cy="5324470"/>
          </a:xfrm>
          <a:prstGeom prst="rect">
            <a:avLst/>
          </a:prstGeom>
        </p:spPr>
      </p:pic>
      <p:cxnSp>
        <p:nvCxnSpPr>
          <p:cNvPr id="3" name="Straight Arrow Connector 2">
            <a:extLst>
              <a:ext uri="{FF2B5EF4-FFF2-40B4-BE49-F238E27FC236}">
                <a16:creationId xmlns:a16="http://schemas.microsoft.com/office/drawing/2014/main" id="{D4E5011D-B8C2-4246-B2E7-12FBF259F5BB}"/>
              </a:ext>
            </a:extLst>
          </p:cNvPr>
          <p:cNvCxnSpPr/>
          <p:nvPr/>
        </p:nvCxnSpPr>
        <p:spPr>
          <a:xfrm flipV="1">
            <a:off x="3481251" y="933994"/>
            <a:ext cx="633549" cy="64008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D8D7AC6-85D8-2743-AAF4-71ED67D9AAEE}"/>
              </a:ext>
            </a:extLst>
          </p:cNvPr>
          <p:cNvSpPr txBox="1"/>
          <p:nvPr/>
        </p:nvSpPr>
        <p:spPr>
          <a:xfrm>
            <a:off x="3876594" y="484530"/>
            <a:ext cx="3106876" cy="369332"/>
          </a:xfrm>
          <a:prstGeom prst="rect">
            <a:avLst/>
          </a:prstGeom>
          <a:noFill/>
        </p:spPr>
        <p:txBody>
          <a:bodyPr wrap="none" rtlCol="0">
            <a:spAutoFit/>
          </a:bodyPr>
          <a:lstStyle/>
          <a:p>
            <a:r>
              <a:rPr lang="en-US" dirty="0"/>
              <a:t>0.0 (background is climatology)</a:t>
            </a:r>
          </a:p>
        </p:txBody>
      </p:sp>
    </p:spTree>
    <p:extLst>
      <p:ext uri="{BB962C8B-B14F-4D97-AF65-F5344CB8AC3E}">
        <p14:creationId xmlns:p14="http://schemas.microsoft.com/office/powerpoint/2010/main" val="30757343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19D2587-7B41-CB4F-A569-0A3B9264FA18}"/>
              </a:ext>
            </a:extLst>
          </p:cNvPr>
          <p:cNvSpPr>
            <a:spLocks noGrp="1"/>
          </p:cNvSpPr>
          <p:nvPr>
            <p:ph type="sldNum" sz="quarter" idx="12"/>
          </p:nvPr>
        </p:nvSpPr>
        <p:spPr/>
        <p:txBody>
          <a:bodyPr/>
          <a:lstStyle/>
          <a:p>
            <a:fld id="{7C75A325-667F-2C4A-8C03-E02DCCECD2CB}" type="slidenum">
              <a:rPr lang="en-US" smtClean="0"/>
              <a:t>78</a:t>
            </a:fld>
            <a:endParaRPr lang="en-US"/>
          </a:p>
        </p:txBody>
      </p:sp>
      <p:pic>
        <p:nvPicPr>
          <p:cNvPr id="3" name="Picture 2">
            <a:extLst>
              <a:ext uri="{FF2B5EF4-FFF2-40B4-BE49-F238E27FC236}">
                <a16:creationId xmlns:a16="http://schemas.microsoft.com/office/drawing/2014/main" id="{C5F5BBFC-2F03-5347-AD19-F5B438DD17DA}"/>
              </a:ext>
            </a:extLst>
          </p:cNvPr>
          <p:cNvPicPr>
            <a:picLocks noChangeAspect="1"/>
          </p:cNvPicPr>
          <p:nvPr/>
        </p:nvPicPr>
        <p:blipFill>
          <a:blip r:embed="rId2"/>
          <a:stretch>
            <a:fillRect/>
          </a:stretch>
        </p:blipFill>
        <p:spPr>
          <a:xfrm>
            <a:off x="481262" y="815179"/>
            <a:ext cx="10819877" cy="5248737"/>
          </a:xfrm>
          <a:prstGeom prst="rect">
            <a:avLst/>
          </a:prstGeom>
        </p:spPr>
      </p:pic>
    </p:spTree>
    <p:extLst>
      <p:ext uri="{BB962C8B-B14F-4D97-AF65-F5344CB8AC3E}">
        <p14:creationId xmlns:p14="http://schemas.microsoft.com/office/powerpoint/2010/main" val="271948777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DE08389-87C9-834B-888C-22A335C7987C}"/>
              </a:ext>
            </a:extLst>
          </p:cNvPr>
          <p:cNvSpPr>
            <a:spLocks noGrp="1"/>
          </p:cNvSpPr>
          <p:nvPr>
            <p:ph type="sldNum" sz="quarter" idx="12"/>
          </p:nvPr>
        </p:nvSpPr>
        <p:spPr/>
        <p:txBody>
          <a:bodyPr/>
          <a:lstStyle/>
          <a:p>
            <a:fld id="{7C75A325-667F-2C4A-8C03-E02DCCECD2CB}" type="slidenum">
              <a:rPr lang="en-US" smtClean="0"/>
              <a:t>79</a:t>
            </a:fld>
            <a:endParaRPr lang="en-US"/>
          </a:p>
        </p:txBody>
      </p:sp>
      <p:pic>
        <p:nvPicPr>
          <p:cNvPr id="3" name="Picture 2">
            <a:extLst>
              <a:ext uri="{FF2B5EF4-FFF2-40B4-BE49-F238E27FC236}">
                <a16:creationId xmlns:a16="http://schemas.microsoft.com/office/drawing/2014/main" id="{DE93F05D-DCF7-2842-85A1-F2F6B630C9A8}"/>
              </a:ext>
            </a:extLst>
          </p:cNvPr>
          <p:cNvPicPr>
            <a:picLocks noChangeAspect="1"/>
          </p:cNvPicPr>
          <p:nvPr/>
        </p:nvPicPr>
        <p:blipFill>
          <a:blip r:embed="rId2"/>
          <a:stretch>
            <a:fillRect/>
          </a:stretch>
        </p:blipFill>
        <p:spPr>
          <a:xfrm>
            <a:off x="8442056" y="0"/>
            <a:ext cx="3429000" cy="6858000"/>
          </a:xfrm>
          <a:prstGeom prst="rect">
            <a:avLst/>
          </a:prstGeom>
        </p:spPr>
      </p:pic>
      <p:pic>
        <p:nvPicPr>
          <p:cNvPr id="8" name="Picture 7">
            <a:extLst>
              <a:ext uri="{FF2B5EF4-FFF2-40B4-BE49-F238E27FC236}">
                <a16:creationId xmlns:a16="http://schemas.microsoft.com/office/drawing/2014/main" id="{B863A164-A43D-3445-A25F-2FA0D2698C2A}"/>
              </a:ext>
            </a:extLst>
          </p:cNvPr>
          <p:cNvPicPr>
            <a:picLocks noChangeAspect="1"/>
          </p:cNvPicPr>
          <p:nvPr/>
        </p:nvPicPr>
        <p:blipFill>
          <a:blip r:embed="rId3"/>
          <a:stretch>
            <a:fillRect/>
          </a:stretch>
        </p:blipFill>
        <p:spPr>
          <a:xfrm>
            <a:off x="530170" y="866532"/>
            <a:ext cx="7563174" cy="5672380"/>
          </a:xfrm>
          <a:prstGeom prst="rect">
            <a:avLst/>
          </a:prstGeom>
        </p:spPr>
      </p:pic>
      <p:sp>
        <p:nvSpPr>
          <p:cNvPr id="9" name="TextBox 8">
            <a:extLst>
              <a:ext uri="{FF2B5EF4-FFF2-40B4-BE49-F238E27FC236}">
                <a16:creationId xmlns:a16="http://schemas.microsoft.com/office/drawing/2014/main" id="{6DDB1741-5BDB-6B43-B891-E52AA5D3D2EC}"/>
              </a:ext>
            </a:extLst>
          </p:cNvPr>
          <p:cNvSpPr txBox="1"/>
          <p:nvPr/>
        </p:nvSpPr>
        <p:spPr>
          <a:xfrm>
            <a:off x="1131376" y="278969"/>
            <a:ext cx="6818470" cy="369332"/>
          </a:xfrm>
          <a:prstGeom prst="rect">
            <a:avLst/>
          </a:prstGeom>
          <a:noFill/>
        </p:spPr>
        <p:txBody>
          <a:bodyPr wrap="none" rtlCol="0">
            <a:spAutoFit/>
          </a:bodyPr>
          <a:lstStyle/>
          <a:p>
            <a:r>
              <a:rPr lang="en-US" dirty="0"/>
              <a:t>correlation with an exponential decay appears realistic for surface data</a:t>
            </a:r>
          </a:p>
        </p:txBody>
      </p:sp>
    </p:spTree>
    <p:extLst>
      <p:ext uri="{BB962C8B-B14F-4D97-AF65-F5344CB8AC3E}">
        <p14:creationId xmlns:p14="http://schemas.microsoft.com/office/powerpoint/2010/main" val="27793337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creen Shot 2019-09-07 at 6.44.04 PM">
            <a:extLst>
              <a:ext uri="{FF2B5EF4-FFF2-40B4-BE49-F238E27FC236}">
                <a16:creationId xmlns:a16="http://schemas.microsoft.com/office/drawing/2014/main" id="{1D6E9934-1355-EB46-82B1-AF49F3C452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5283" y="1325881"/>
            <a:ext cx="5302430" cy="530243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labama's NWS Had A Perfect Response To Trump's Dorian Tweet">
            <a:extLst>
              <a:ext uri="{FF2B5EF4-FFF2-40B4-BE49-F238E27FC236}">
                <a16:creationId xmlns:a16="http://schemas.microsoft.com/office/drawing/2014/main" id="{72BE0898-EE05-744B-B56C-851FA9B2A4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655" y="984796"/>
            <a:ext cx="5756728" cy="29923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5CDB309-13D5-EB4A-A571-DE9F4950DF97}"/>
              </a:ext>
            </a:extLst>
          </p:cNvPr>
          <p:cNvSpPr/>
          <p:nvPr/>
        </p:nvSpPr>
        <p:spPr>
          <a:xfrm>
            <a:off x="245655" y="3174274"/>
            <a:ext cx="1622334" cy="34616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FFE6D69-B7A1-DE40-8520-6AB1D62C6823}"/>
              </a:ext>
            </a:extLst>
          </p:cNvPr>
          <p:cNvSpPr txBox="1"/>
          <p:nvPr/>
        </p:nvSpPr>
        <p:spPr>
          <a:xfrm>
            <a:off x="6262521" y="956549"/>
            <a:ext cx="5385192" cy="369332"/>
          </a:xfrm>
          <a:prstGeom prst="rect">
            <a:avLst/>
          </a:prstGeom>
          <a:noFill/>
        </p:spPr>
        <p:txBody>
          <a:bodyPr wrap="none" rtlCol="0">
            <a:spAutoFit/>
          </a:bodyPr>
          <a:lstStyle/>
          <a:p>
            <a:r>
              <a:rPr lang="en-US" dirty="0"/>
              <a:t>Cone of uncertainty the morning of the infamous tweet</a:t>
            </a:r>
          </a:p>
        </p:txBody>
      </p:sp>
      <p:sp>
        <p:nvSpPr>
          <p:cNvPr id="2" name="Slide Number Placeholder 1">
            <a:extLst>
              <a:ext uri="{FF2B5EF4-FFF2-40B4-BE49-F238E27FC236}">
                <a16:creationId xmlns:a16="http://schemas.microsoft.com/office/drawing/2014/main" id="{EEF9E0D6-DC0F-6E43-8761-0E1DEED31A82}"/>
              </a:ext>
            </a:extLst>
          </p:cNvPr>
          <p:cNvSpPr>
            <a:spLocks noGrp="1"/>
          </p:cNvSpPr>
          <p:nvPr>
            <p:ph type="sldNum" sz="quarter" idx="12"/>
          </p:nvPr>
        </p:nvSpPr>
        <p:spPr/>
        <p:txBody>
          <a:bodyPr/>
          <a:lstStyle/>
          <a:p>
            <a:fld id="{9537965C-E9BA-5544-A66C-C2EC21E8DC38}" type="slidenum">
              <a:rPr lang="en-US" smtClean="0"/>
              <a:t>8</a:t>
            </a:fld>
            <a:endParaRPr lang="en-US"/>
          </a:p>
        </p:txBody>
      </p:sp>
    </p:spTree>
    <p:extLst>
      <p:ext uri="{BB962C8B-B14F-4D97-AF65-F5344CB8AC3E}">
        <p14:creationId xmlns:p14="http://schemas.microsoft.com/office/powerpoint/2010/main" val="153956617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C4E664-CE2A-8240-97A6-FC5F819538EA}"/>
              </a:ext>
            </a:extLst>
          </p:cNvPr>
          <p:cNvPicPr>
            <a:picLocks noChangeAspect="1"/>
          </p:cNvPicPr>
          <p:nvPr/>
        </p:nvPicPr>
        <p:blipFill>
          <a:blip r:embed="rId2"/>
          <a:stretch>
            <a:fillRect/>
          </a:stretch>
        </p:blipFill>
        <p:spPr>
          <a:xfrm>
            <a:off x="0" y="1955280"/>
            <a:ext cx="12192000" cy="2947440"/>
          </a:xfrm>
          <a:prstGeom prst="rect">
            <a:avLst/>
          </a:prstGeom>
        </p:spPr>
      </p:pic>
      <p:sp>
        <p:nvSpPr>
          <p:cNvPr id="2" name="Slide Number Placeholder 1">
            <a:extLst>
              <a:ext uri="{FF2B5EF4-FFF2-40B4-BE49-F238E27FC236}">
                <a16:creationId xmlns:a16="http://schemas.microsoft.com/office/drawing/2014/main" id="{620F4562-803F-DA4C-811D-103C4B87C717}"/>
              </a:ext>
            </a:extLst>
          </p:cNvPr>
          <p:cNvSpPr>
            <a:spLocks noGrp="1"/>
          </p:cNvSpPr>
          <p:nvPr>
            <p:ph type="sldNum" sz="quarter" idx="12"/>
          </p:nvPr>
        </p:nvSpPr>
        <p:spPr/>
        <p:txBody>
          <a:bodyPr/>
          <a:lstStyle/>
          <a:p>
            <a:fld id="{9537965C-E9BA-5544-A66C-C2EC21E8DC38}" type="slidenum">
              <a:rPr lang="en-US" smtClean="0"/>
              <a:t>80</a:t>
            </a:fld>
            <a:endParaRPr lang="en-US"/>
          </a:p>
        </p:txBody>
      </p:sp>
    </p:spTree>
    <p:extLst>
      <p:ext uri="{BB962C8B-B14F-4D97-AF65-F5344CB8AC3E}">
        <p14:creationId xmlns:p14="http://schemas.microsoft.com/office/powerpoint/2010/main" val="40897323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1BD14-679C-5646-B3FD-9C593C2FFA55}"/>
              </a:ext>
            </a:extLst>
          </p:cNvPr>
          <p:cNvSpPr>
            <a:spLocks noGrp="1"/>
          </p:cNvSpPr>
          <p:nvPr>
            <p:ph type="title"/>
          </p:nvPr>
        </p:nvSpPr>
        <p:spPr>
          <a:xfrm>
            <a:off x="633548" y="169182"/>
            <a:ext cx="10515600" cy="1325563"/>
          </a:xfrm>
        </p:spPr>
        <p:txBody>
          <a:bodyPr/>
          <a:lstStyle/>
          <a:p>
            <a:r>
              <a:rPr lang="en-US" b="1" dirty="0"/>
              <a:t>Still, this does illustrate a common problem in </a:t>
            </a:r>
            <a:br>
              <a:rPr lang="en-US" b="1" dirty="0"/>
            </a:br>
            <a:r>
              <a:rPr lang="en-US" b="1" dirty="0"/>
              <a:t>ensemble prediction systems.</a:t>
            </a:r>
          </a:p>
        </p:txBody>
      </p:sp>
      <p:pic>
        <p:nvPicPr>
          <p:cNvPr id="4" name="Picture 2" descr="Screen Shot 2019-09-07 at 3.25.53 PM">
            <a:extLst>
              <a:ext uri="{FF2B5EF4-FFF2-40B4-BE49-F238E27FC236}">
                <a16:creationId xmlns:a16="http://schemas.microsoft.com/office/drawing/2014/main" id="{BEA348A5-7159-D140-8D01-6184A6C268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7075" y="1830975"/>
            <a:ext cx="4784273" cy="478427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026B88C-EAEE-6045-A838-AE0A4AE3041A}"/>
              </a:ext>
            </a:extLst>
          </p:cNvPr>
          <p:cNvSpPr txBox="1"/>
          <p:nvPr/>
        </p:nvSpPr>
        <p:spPr>
          <a:xfrm>
            <a:off x="6414708" y="2576625"/>
            <a:ext cx="4998845" cy="2862322"/>
          </a:xfrm>
          <a:prstGeom prst="rect">
            <a:avLst/>
          </a:prstGeom>
          <a:noFill/>
        </p:spPr>
        <p:txBody>
          <a:bodyPr wrap="square" rtlCol="0">
            <a:spAutoFit/>
          </a:bodyPr>
          <a:lstStyle/>
          <a:p>
            <a:r>
              <a:rPr lang="en-US" dirty="0"/>
              <a:t>The observed track, in black, was outside the range</a:t>
            </a:r>
          </a:p>
          <a:p>
            <a:r>
              <a:rPr lang="en-US" dirty="0"/>
              <a:t>of the ensemble prediction system.</a:t>
            </a:r>
          </a:p>
          <a:p>
            <a:endParaRPr lang="en-US" dirty="0"/>
          </a:p>
          <a:p>
            <a:r>
              <a:rPr lang="en-US" dirty="0"/>
              <a:t>With an n-member ensemble, this should happen</a:t>
            </a:r>
          </a:p>
          <a:p>
            <a:r>
              <a:rPr lang="en-US" dirty="0"/>
              <a:t>only 2/(n+1) of the time, assuming the ensemble</a:t>
            </a:r>
          </a:p>
          <a:p>
            <a:r>
              <a:rPr lang="en-US" dirty="0"/>
              <a:t>forecast and truth are draws from the same distribution.</a:t>
            </a:r>
          </a:p>
          <a:p>
            <a:endParaRPr lang="en-US" dirty="0"/>
          </a:p>
          <a:p>
            <a:r>
              <a:rPr lang="en-US" dirty="0"/>
              <a:t>We wish to improve ensemble prediction systems</a:t>
            </a:r>
          </a:p>
          <a:p>
            <a:r>
              <a:rPr lang="en-US" dirty="0"/>
              <a:t>so the forecasts are reliable at all leads.</a:t>
            </a:r>
          </a:p>
        </p:txBody>
      </p:sp>
      <p:sp>
        <p:nvSpPr>
          <p:cNvPr id="6" name="TextBox 5">
            <a:extLst>
              <a:ext uri="{FF2B5EF4-FFF2-40B4-BE49-F238E27FC236}">
                <a16:creationId xmlns:a16="http://schemas.microsoft.com/office/drawing/2014/main" id="{9BD3C5CF-E62B-5941-83AA-40859DFD2A64}"/>
              </a:ext>
            </a:extLst>
          </p:cNvPr>
          <p:cNvSpPr txBox="1"/>
          <p:nvPr/>
        </p:nvSpPr>
        <p:spPr>
          <a:xfrm>
            <a:off x="6178732" y="6257109"/>
            <a:ext cx="3765774" cy="430887"/>
          </a:xfrm>
          <a:prstGeom prst="rect">
            <a:avLst/>
          </a:prstGeom>
          <a:noFill/>
        </p:spPr>
        <p:txBody>
          <a:bodyPr wrap="none" rtlCol="0">
            <a:spAutoFit/>
          </a:bodyPr>
          <a:lstStyle/>
          <a:p>
            <a:r>
              <a:rPr lang="en-US" sz="1100" dirty="0"/>
              <a:t>Ref:  Hamill, T. M., 2001: </a:t>
            </a:r>
            <a:r>
              <a:rPr lang="en-US" sz="1100" dirty="0">
                <a:hlinkClick r:id="rId3"/>
              </a:rPr>
              <a:t>Interpretation of rank histograms for </a:t>
            </a:r>
          </a:p>
          <a:p>
            <a:r>
              <a:rPr lang="en-US" sz="1100" dirty="0">
                <a:hlinkClick r:id="rId3"/>
              </a:rPr>
              <a:t>verifying ensemble forecasts. </a:t>
            </a:r>
            <a:r>
              <a:rPr lang="en-US" sz="1100" i="1" dirty="0"/>
              <a:t>Mon. </a:t>
            </a:r>
            <a:r>
              <a:rPr lang="en-US" sz="1100" i="1" dirty="0" err="1"/>
              <a:t>Wea</a:t>
            </a:r>
            <a:r>
              <a:rPr lang="en-US" sz="1100" i="1" dirty="0"/>
              <a:t>. Rev</a:t>
            </a:r>
            <a:r>
              <a:rPr lang="en-US" sz="1100" dirty="0"/>
              <a:t>., </a:t>
            </a:r>
            <a:r>
              <a:rPr lang="en-US" sz="1100" b="1" dirty="0"/>
              <a:t>129</a:t>
            </a:r>
            <a:r>
              <a:rPr lang="en-US" sz="1100" dirty="0"/>
              <a:t>, 550-560.</a:t>
            </a:r>
          </a:p>
        </p:txBody>
      </p:sp>
      <p:sp>
        <p:nvSpPr>
          <p:cNvPr id="3" name="Slide Number Placeholder 2">
            <a:extLst>
              <a:ext uri="{FF2B5EF4-FFF2-40B4-BE49-F238E27FC236}">
                <a16:creationId xmlns:a16="http://schemas.microsoft.com/office/drawing/2014/main" id="{AE7CEFF1-95E6-CA46-98CD-B24021A02F71}"/>
              </a:ext>
            </a:extLst>
          </p:cNvPr>
          <p:cNvSpPr>
            <a:spLocks noGrp="1"/>
          </p:cNvSpPr>
          <p:nvPr>
            <p:ph type="sldNum" sz="quarter" idx="12"/>
          </p:nvPr>
        </p:nvSpPr>
        <p:spPr/>
        <p:txBody>
          <a:bodyPr/>
          <a:lstStyle/>
          <a:p>
            <a:fld id="{9537965C-E9BA-5544-A66C-C2EC21E8DC38}" type="slidenum">
              <a:rPr lang="en-US" smtClean="0"/>
              <a:t>9</a:t>
            </a:fld>
            <a:endParaRPr lang="en-US"/>
          </a:p>
        </p:txBody>
      </p:sp>
      <p:cxnSp>
        <p:nvCxnSpPr>
          <p:cNvPr id="8" name="Straight Arrow Connector 7">
            <a:extLst>
              <a:ext uri="{FF2B5EF4-FFF2-40B4-BE49-F238E27FC236}">
                <a16:creationId xmlns:a16="http://schemas.microsoft.com/office/drawing/2014/main" id="{98034BCD-CCB5-8740-BC0D-C2EFEA812D6B}"/>
              </a:ext>
            </a:extLst>
          </p:cNvPr>
          <p:cNvCxnSpPr/>
          <p:nvPr/>
        </p:nvCxnSpPr>
        <p:spPr>
          <a:xfrm flipH="1">
            <a:off x="4532529" y="3361571"/>
            <a:ext cx="1763768" cy="96044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03152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56778</TotalTime>
  <Words>3338</Words>
  <Application>Microsoft Macintosh PowerPoint</Application>
  <PresentationFormat>Widescreen</PresentationFormat>
  <Paragraphs>633</Paragraphs>
  <Slides>80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80</vt:i4>
      </vt:variant>
    </vt:vector>
  </HeadingPairs>
  <TitlesOfParts>
    <vt:vector size="86" baseType="lpstr">
      <vt:lpstr>ＭＳ Ｐゴシック</vt:lpstr>
      <vt:lpstr>Arial</vt:lpstr>
      <vt:lpstr>Calibri</vt:lpstr>
      <vt:lpstr>Calibri Light</vt:lpstr>
      <vt:lpstr>Wingdings</vt:lpstr>
      <vt:lpstr>Office Theme</vt:lpstr>
      <vt:lpstr>Improving ensemble weather  prediction system initialization:  disentangling the contributions from model systematic errors and initial perturbation size</vt:lpstr>
      <vt:lpstr>Today’s seminar</vt:lpstr>
      <vt:lpstr>Numerical weather prediction 30 years ago</vt:lpstr>
      <vt:lpstr>PowerPoint Presentation</vt:lpstr>
      <vt:lpstr>Numerical weather prediction currently</vt:lpstr>
      <vt:lpstr>Numerical weather prediction currently</vt:lpstr>
      <vt:lpstr>Ensemble predictions have penetrated popular culture and politics.</vt:lpstr>
      <vt:lpstr>PowerPoint Presentation</vt:lpstr>
      <vt:lpstr>Still, this does illustrate a common problem in  ensemble prediction systems.</vt:lpstr>
      <vt:lpstr>The dual challenge we face in generating useful ensembles of predictions.</vt:lpstr>
      <vt:lpstr>The dual challenge we face in generating useful ensembles of predictions.</vt:lpstr>
      <vt:lpstr>The dual challenge we face in generating useful ensembles of predictions.</vt:lpstr>
      <vt:lpstr>With cycled data assimilation, the second problem, model uncertainty and bias, affects the first  (initial condition uncertainty).</vt:lpstr>
      <vt:lpstr>With cycled data assimilation, the second problem, model uncertainty and bias, affects the first  (initial condition uncertainty).</vt:lpstr>
      <vt:lpstr>A bit more on data assimilation systems.</vt:lpstr>
      <vt:lpstr>Error statistics B for the background forecast are estimated from short-range forecasts initialized with EDA</vt:lpstr>
      <vt:lpstr>PowerPoint Presentation</vt:lpstr>
      <vt:lpstr>PowerPoint Presentation</vt:lpstr>
      <vt:lpstr>ECMWF initial-condition data</vt:lpstr>
      <vt:lpstr>An independently generated “OI” analysis of T2m  will be regarded as reference.</vt:lpstr>
      <vt:lpstr>PRISM yearly cycle of daily mean temperature </vt:lpstr>
      <vt:lpstr>PRISM yearly cycle of Tmax, Tmin, Tmean</vt:lpstr>
      <vt:lpstr>PRISM-based estimate of daily diurnal cycle for a day in July 14</vt:lpstr>
      <vt:lpstr>PowerPoint Presentation</vt:lpstr>
      <vt:lpstr>PowerPoint Presentation</vt:lpstr>
      <vt:lpstr>High-resolution CONUS OI T2m analysis: example</vt:lpstr>
      <vt:lpstr>T2m analysis upscaled to ½ degree for comparison</vt:lpstr>
      <vt:lpstr>ECMWF operational T2m analysis</vt:lpstr>
      <vt:lpstr>T2m differences over US, ECMWF – OI</vt:lpstr>
      <vt:lpstr>A proposed error decomposition to  apply to each grid point.</vt:lpstr>
      <vt:lpstr>A proposed error decomposition to  apply to each grid point.</vt:lpstr>
      <vt:lpstr>A proposed error decomposition to  apply to each grid point.</vt:lpstr>
      <vt:lpstr>A proposed error decomposition to  apply to each grid point.</vt:lpstr>
      <vt:lpstr>A proposed error decomposition to  apply to each grid point.</vt:lpstr>
      <vt:lpstr>A proposed error decomposition to  apply to each grid point.</vt:lpstr>
      <vt:lpstr>A proposed error decomposition to  apply to each grid point.</vt:lpstr>
      <vt:lpstr>Separating systematic from  residual errors: an example.</vt:lpstr>
      <vt:lpstr>Anomalies of ECMWF analyses from OI</vt:lpstr>
      <vt:lpstr>Systematic error estimate, used to estimate </vt:lpstr>
      <vt:lpstr>Residual errors, used to estimate</vt:lpstr>
      <vt:lpstr>Systematic error standard deviation, Jan-Dec 2018</vt:lpstr>
      <vt:lpstr>Systematic errors for 3-month seasons</vt:lpstr>
      <vt:lpstr>Seasonal biases of surface temperature</vt:lpstr>
      <vt:lpstr>Initial-condition uncertainty estimate from residual</vt:lpstr>
      <vt:lpstr>Initial-condition uncertainty from residual estimate by season</vt:lpstr>
      <vt:lpstr>A proposed error decomposition to  apply to each grid point.</vt:lpstr>
      <vt:lpstr>Estimate of analysis-error variance</vt:lpstr>
      <vt:lpstr>Cross-validation procedure to determine OI analysis variance.</vt:lpstr>
      <vt:lpstr>Full-year estimate of analysis uncertainty standard deviation</vt:lpstr>
      <vt:lpstr>…and OI analysis uncertainty estimate by season</vt:lpstr>
      <vt:lpstr>ECMWF initial condition spread + OI analysis uncertainty estimate, calculated in the same manner as initial-condition uncertainty. </vt:lpstr>
      <vt:lpstr>Seasonal ECMWF initial condition spread + OI analysis uncertainty estimates </vt:lpstr>
      <vt:lpstr>Ratio, T2m ECMWF initial condition spread / random error magnitude, all 2018</vt:lpstr>
      <vt:lpstr>Ratio, ECMWF initial condition spread / random error magnitude by season</vt:lpstr>
      <vt:lpstr>What ECMWF methodological changes may provide greater spread in ensembles of T2m analyses?</vt:lpstr>
      <vt:lpstr>Suggested ECMWF fix #1: change stochastic physics related to surface-energy budget.</vt:lpstr>
      <vt:lpstr>Suggested ECMWF fix #2: improved perturbations of the observations in their ensembles of data assimilations.</vt:lpstr>
      <vt:lpstr>Conclusions.</vt:lpstr>
      <vt:lpstr>Supplementary slides.</vt:lpstr>
      <vt:lpstr>NCEP systematic error standard deviation, Jan-Dec 2018</vt:lpstr>
      <vt:lpstr>Systematic errors for 3-month seasons</vt:lpstr>
      <vt:lpstr>NCEP yearly biases of surface temperature</vt:lpstr>
      <vt:lpstr>NCEP seasonal biases of surface temperature</vt:lpstr>
      <vt:lpstr>NCEP initial-condition uncertainty estimate from residual</vt:lpstr>
      <vt:lpstr>NCEP initial-condition uncertainty estimate by season</vt:lpstr>
      <vt:lpstr>NCEP initial condition spread, calculated in the same manner as errors. </vt:lpstr>
      <vt:lpstr>NCEP initial condition spread for 3-month seasons.</vt:lpstr>
      <vt:lpstr>Ratio, T2m NCEP initial condition spread / random error magnitude, all 2018</vt:lpstr>
      <vt:lpstr>Ratio, ECMWF initial condition spread / random error magnitude by season</vt:lpstr>
      <vt:lpstr>Gaussian smoothing kernel: cross-validated fit as function of temporal length scale</vt:lpstr>
      <vt:lpstr>PowerPoint Presentation</vt:lpstr>
      <vt:lpstr>PowerPoint Presentation</vt:lpstr>
      <vt:lpstr>PowerPoint Presentation</vt:lpstr>
      <vt:lpstr>PowerPoint Presentation</vt:lpstr>
      <vt:lpstr>Description of the statistical interpolation procedure, including a model for the background-error covariances of a climatological background state.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ECMWF operational T2m analysis characteristics in 2018 over contiguous US</dc:title>
  <dc:creator>Tom Hamill</dc:creator>
  <cp:lastModifiedBy>Tom Hamill</cp:lastModifiedBy>
  <cp:revision>215</cp:revision>
  <cp:lastPrinted>2019-10-10T21:05:18Z</cp:lastPrinted>
  <dcterms:created xsi:type="dcterms:W3CDTF">2019-08-20T15:07:14Z</dcterms:created>
  <dcterms:modified xsi:type="dcterms:W3CDTF">2019-11-13T20:10:14Z</dcterms:modified>
</cp:coreProperties>
</file>