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272" r:id="rId3"/>
    <p:sldId id="285" r:id="rId4"/>
    <p:sldId id="273" r:id="rId5"/>
    <p:sldId id="274" r:id="rId6"/>
    <p:sldId id="289" r:id="rId7"/>
    <p:sldId id="290" r:id="rId8"/>
    <p:sldId id="280" r:id="rId9"/>
    <p:sldId id="286" r:id="rId10"/>
    <p:sldId id="282" r:id="rId11"/>
    <p:sldId id="288" r:id="rId12"/>
    <p:sldId id="283" r:id="rId13"/>
    <p:sldId id="287" r:id="rId14"/>
    <p:sldId id="281" r:id="rId15"/>
    <p:sldId id="275" r:id="rId16"/>
    <p:sldId id="278" r:id="rId17"/>
    <p:sldId id="291" r:id="rId18"/>
    <p:sldId id="276" r:id="rId19"/>
    <p:sldId id="277" r:id="rId20"/>
    <p:sldId id="257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9" r:id="rId31"/>
    <p:sldId id="268" r:id="rId32"/>
    <p:sldId id="270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2" r:id="rId42"/>
    <p:sldId id="313" r:id="rId43"/>
    <p:sldId id="314" r:id="rId44"/>
    <p:sldId id="315" r:id="rId45"/>
    <p:sldId id="316" r:id="rId46"/>
    <p:sldId id="317" r:id="rId47"/>
    <p:sldId id="318" r:id="rId48"/>
    <p:sldId id="319" r:id="rId49"/>
    <p:sldId id="320" r:id="rId50"/>
    <p:sldId id="321" r:id="rId51"/>
    <p:sldId id="322" r:id="rId52"/>
    <p:sldId id="292" r:id="rId53"/>
    <p:sldId id="293" r:id="rId54"/>
    <p:sldId id="294" r:id="rId55"/>
    <p:sldId id="295" r:id="rId56"/>
    <p:sldId id="296" r:id="rId57"/>
    <p:sldId id="297" r:id="rId58"/>
    <p:sldId id="298" r:id="rId59"/>
    <p:sldId id="301" r:id="rId60"/>
    <p:sldId id="300" r:id="rId61"/>
    <p:sldId id="302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67" d="100"/>
          <a:sy n="167" d="100"/>
        </p:scale>
        <p:origin x="-10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557EC-A2D8-4147-8A4B-DACDAF7D503A}" type="datetimeFigureOut">
              <a:rPr lang="en-US" smtClean="0"/>
              <a:t>12/22/15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F831C-E956-1A48-BCEA-0678A14B8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724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ED8E6-E198-3641-BD65-A18B6A38FAC7}" type="datetimeFigureOut">
              <a:rPr lang="en-US" smtClean="0"/>
              <a:t>12/22/15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E586C-55B8-EC46-88CA-DA9C771AE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391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C7D28-F64D-ED40-AF30-9310327064C2}" type="datetime1">
              <a:rPr lang="en-US" smtClean="0"/>
              <a:t>12/22/15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9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BB7C9-949D-6346-8D2F-7C5EFF7D1D24}" type="datetime1">
              <a:rPr lang="en-US" smtClean="0"/>
              <a:t>12/22/15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1239-9561-4243-A0E2-2DC77DADD3A6}" type="datetime1">
              <a:rPr lang="en-US" smtClean="0"/>
              <a:t>12/22/15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13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DD8D3-4472-AC4F-B904-F8F5E6EF5D5A}" type="datetime1">
              <a:rPr lang="en-US" smtClean="0"/>
              <a:t>12/22/15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87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23AD4-7225-EC43-8F64-2871580D9739}" type="datetime1">
              <a:rPr lang="en-US" smtClean="0"/>
              <a:t>12/22/15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42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29B1-394A-CF45-8C5D-ABB1644E8B4C}" type="datetime1">
              <a:rPr lang="en-US" smtClean="0"/>
              <a:t>12/22/15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58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C0CE0-A1ED-A246-9443-9373D0DEC87E}" type="datetime1">
              <a:rPr lang="en-US" smtClean="0"/>
              <a:t>12/22/15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03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A498-5B77-C24A-87FB-7F003BEB7E11}" type="datetime1">
              <a:rPr lang="en-US" smtClean="0"/>
              <a:t>12/22/15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37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C46B-2E0F-E344-A6E6-5D862E0BA342}" type="datetime1">
              <a:rPr lang="en-US" smtClean="0"/>
              <a:t>12/22/15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5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45D8-8604-794F-8EEC-7B454843D213}" type="datetime1">
              <a:rPr lang="en-US" smtClean="0"/>
              <a:t>12/22/15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02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6384-B9BA-9A4D-A4E3-76B801779866}" type="datetime1">
              <a:rPr lang="en-US" smtClean="0"/>
              <a:t>12/22/15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4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6742D-2C79-FF4E-A9CC-4323245A532B}" type="datetime1">
              <a:rPr lang="en-US" smtClean="0"/>
              <a:t>12/22/15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C4F83-3355-0E45-AD35-2B0E25AD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4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097" y="1829291"/>
            <a:ext cx="8414774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Revised supplemental locations </a:t>
            </a:r>
            <a:br>
              <a:rPr lang="en-US" dirty="0" smtClean="0"/>
            </a:br>
            <a:r>
              <a:rPr lang="en-US" dirty="0" smtClean="0"/>
              <a:t>for POP12.  Updates.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 (1) changing the supplemental location </a:t>
            </a:r>
            <a:br>
              <a:rPr lang="en-US" sz="3600" dirty="0" smtClean="0"/>
            </a:br>
            <a:r>
              <a:rPr lang="en-US" sz="3600" dirty="0" smtClean="0"/>
              <a:t>penalty function and its effects.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(2) determining a location-dependent </a:t>
            </a:r>
            <a:br>
              <a:rPr lang="en-US" sz="3600" dirty="0" smtClean="0"/>
            </a:br>
            <a:r>
              <a:rPr lang="en-US" sz="3600" dirty="0" smtClean="0"/>
              <a:t>number of supplemental locations.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297560"/>
            <a:ext cx="6400800" cy="1473814"/>
          </a:xfrm>
        </p:spPr>
        <p:txBody>
          <a:bodyPr/>
          <a:lstStyle/>
          <a:p>
            <a:r>
              <a:rPr lang="en-US" dirty="0" smtClean="0"/>
              <a:t>Tom Hamill, ESRL/PSD</a:t>
            </a:r>
          </a:p>
          <a:p>
            <a:r>
              <a:rPr lang="en-US" sz="2400" dirty="0" smtClean="0"/>
              <a:t>7 December 2015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69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PA_terrain_facet_westernUS_smooth=3.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99"/>
            <a:ext cx="6874387" cy="558543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2444"/>
            <a:ext cx="8229600" cy="7905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Terrain facets (following Daly/PRISM)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62839" y="1278193"/>
            <a:ext cx="184230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Here’s the terrain</a:t>
            </a:r>
          </a:p>
          <a:p>
            <a:r>
              <a:rPr lang="en-US" dirty="0" smtClean="0"/>
              <a:t>facets with a</a:t>
            </a:r>
          </a:p>
          <a:p>
            <a:r>
              <a:rPr lang="en-US" dirty="0" smtClean="0"/>
              <a:t>moderate</a:t>
            </a:r>
          </a:p>
          <a:p>
            <a:r>
              <a:rPr lang="en-US" dirty="0" smtClean="0"/>
              <a:t>amount of </a:t>
            </a:r>
          </a:p>
          <a:p>
            <a:r>
              <a:rPr lang="en-US" dirty="0" smtClean="0"/>
              <a:t>smoothing of the</a:t>
            </a:r>
          </a:p>
          <a:p>
            <a:r>
              <a:rPr lang="en-US" dirty="0" smtClean="0"/>
              <a:t>terrain height.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69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PA_terrain_facet_CONUS_smooth=3.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" y="671868"/>
            <a:ext cx="9086644" cy="595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258" y="86186"/>
            <a:ext cx="8775290" cy="70039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Full CONUS terrain facets (w. moderate smoothing)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9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2444"/>
            <a:ext cx="8229600" cy="7905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Terrain facets (following Daly/PRISM)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62839" y="1278193"/>
            <a:ext cx="18423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Here’s the terrain</a:t>
            </a:r>
          </a:p>
          <a:p>
            <a:r>
              <a:rPr lang="en-US" dirty="0" smtClean="0"/>
              <a:t>facets with a</a:t>
            </a:r>
          </a:p>
          <a:p>
            <a:r>
              <a:rPr lang="en-US" dirty="0" smtClean="0"/>
              <a:t>large</a:t>
            </a:r>
            <a:r>
              <a:rPr lang="en-US" dirty="0"/>
              <a:t> </a:t>
            </a:r>
            <a:r>
              <a:rPr lang="en-US" dirty="0" smtClean="0"/>
              <a:t>amount of </a:t>
            </a:r>
          </a:p>
          <a:p>
            <a:r>
              <a:rPr lang="en-US" dirty="0" smtClean="0"/>
              <a:t>smoothing of the </a:t>
            </a:r>
          </a:p>
          <a:p>
            <a:r>
              <a:rPr lang="en-US" dirty="0" smtClean="0"/>
              <a:t>terrain height.</a:t>
            </a:r>
            <a:endParaRPr lang="en-US" dirty="0"/>
          </a:p>
        </p:txBody>
      </p:sp>
      <p:pic>
        <p:nvPicPr>
          <p:cNvPr id="2" name="Picture 1" descr="CCPA_terrain_facet_westernUS_smooth=10.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656"/>
            <a:ext cx="6874387" cy="55854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05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PA_terrain_facet_CONUS_smooth=10.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953"/>
            <a:ext cx="9144000" cy="599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258" y="86186"/>
            <a:ext cx="8775290" cy="70039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Full CONUS terrain facets (w. large smoothing)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9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40" y="226230"/>
            <a:ext cx="5692414" cy="1143000"/>
          </a:xfrm>
        </p:spPr>
        <p:txBody>
          <a:bodyPr/>
          <a:lstStyle/>
          <a:p>
            <a:r>
              <a:rPr lang="en-US" dirty="0" smtClean="0"/>
              <a:t>Terrain facet penalty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740" y="1765859"/>
            <a:ext cx="8229600" cy="119898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points of compass are assigned facet numbers 1-8, with 10 being flat.</a:t>
            </a:r>
          </a:p>
          <a:p>
            <a:r>
              <a:rPr lang="en-US" dirty="0" smtClean="0"/>
              <a:t>penalty averages the difference in terrain facet at the three scales.</a:t>
            </a:r>
          </a:p>
          <a:p>
            <a:r>
              <a:rPr lang="en-US" dirty="0" smtClean="0"/>
              <a:t>Inspired by Daly algorithm, but not exactly following his approach (he seeks a weight, I seek a penalty).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6952" y="3414790"/>
            <a:ext cx="7403201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 smtClean="0">
                <a:latin typeface="Courier New"/>
                <a:cs typeface="Courier New"/>
              </a:rPr>
              <a:t>idiff_short</a:t>
            </a:r>
            <a:r>
              <a:rPr lang="pt-BR" sz="1400" dirty="0" smtClean="0">
                <a:latin typeface="Courier New"/>
                <a:cs typeface="Courier New"/>
              </a:rPr>
              <a:t> </a:t>
            </a:r>
            <a:r>
              <a:rPr lang="pt-BR" sz="1400" dirty="0">
                <a:latin typeface="Courier New"/>
                <a:cs typeface="Courier New"/>
              </a:rPr>
              <a:t>= MIN(ABS(</a:t>
            </a:r>
            <a:r>
              <a:rPr lang="pt-BR" sz="1400" dirty="0" err="1">
                <a:latin typeface="Courier New"/>
                <a:cs typeface="Courier New"/>
              </a:rPr>
              <a:t>ifacet_short</a:t>
            </a:r>
            <a:r>
              <a:rPr lang="pt-BR" sz="1400" dirty="0" smtClean="0">
                <a:latin typeface="Courier New"/>
                <a:cs typeface="Courier New"/>
              </a:rPr>
              <a:t>(I,J) </a:t>
            </a:r>
            <a:r>
              <a:rPr lang="pt-BR" sz="1400" dirty="0">
                <a:latin typeface="Courier New"/>
                <a:cs typeface="Courier New"/>
              </a:rPr>
              <a:t>- </a:t>
            </a:r>
            <a:r>
              <a:rPr lang="pt-BR" sz="1400" dirty="0" err="1">
                <a:latin typeface="Courier New"/>
                <a:cs typeface="Courier New"/>
              </a:rPr>
              <a:t>ifacet_short</a:t>
            </a:r>
            <a:r>
              <a:rPr lang="pt-BR" sz="1400" dirty="0" smtClean="0">
                <a:latin typeface="Courier New"/>
                <a:cs typeface="Courier New"/>
              </a:rPr>
              <a:t>(K,L)</a:t>
            </a:r>
            <a:r>
              <a:rPr lang="pt-BR" sz="1400" dirty="0">
                <a:latin typeface="Courier New"/>
                <a:cs typeface="Courier New"/>
              </a:rPr>
              <a:t>) , &amp;</a:t>
            </a:r>
          </a:p>
          <a:p>
            <a:r>
              <a:rPr lang="pt-BR" sz="1400" dirty="0" smtClean="0">
                <a:latin typeface="Courier New"/>
                <a:cs typeface="Courier New"/>
              </a:rPr>
              <a:t>   ABS</a:t>
            </a:r>
            <a:r>
              <a:rPr lang="pt-BR" sz="1400" dirty="0">
                <a:latin typeface="Courier New"/>
                <a:cs typeface="Courier New"/>
              </a:rPr>
              <a:t>(</a:t>
            </a:r>
            <a:r>
              <a:rPr lang="pt-BR" sz="1400" dirty="0" err="1">
                <a:latin typeface="Courier New"/>
                <a:cs typeface="Courier New"/>
              </a:rPr>
              <a:t>ifacet_short</a:t>
            </a:r>
            <a:r>
              <a:rPr lang="pt-BR" sz="1400" dirty="0" smtClean="0">
                <a:latin typeface="Courier New"/>
                <a:cs typeface="Courier New"/>
              </a:rPr>
              <a:t>(I,J) </a:t>
            </a:r>
            <a:r>
              <a:rPr lang="pt-BR" sz="1400" dirty="0">
                <a:latin typeface="Courier New"/>
                <a:cs typeface="Courier New"/>
              </a:rPr>
              <a:t>- (</a:t>
            </a:r>
            <a:r>
              <a:rPr lang="pt-BR" sz="1400" dirty="0" err="1">
                <a:latin typeface="Courier New"/>
                <a:cs typeface="Courier New"/>
              </a:rPr>
              <a:t>ifacet_short</a:t>
            </a:r>
            <a:r>
              <a:rPr lang="pt-BR" sz="1400" dirty="0" smtClean="0">
                <a:latin typeface="Courier New"/>
                <a:cs typeface="Courier New"/>
              </a:rPr>
              <a:t>(K,L)</a:t>
            </a:r>
            <a:r>
              <a:rPr lang="pt-BR" sz="1400" dirty="0">
                <a:latin typeface="Courier New"/>
                <a:cs typeface="Courier New"/>
              </a:rPr>
              <a:t>-8) ), &amp;</a:t>
            </a:r>
          </a:p>
          <a:p>
            <a:r>
              <a:rPr lang="pt-BR" sz="1400" dirty="0" smtClean="0">
                <a:latin typeface="Courier New"/>
                <a:cs typeface="Courier New"/>
              </a:rPr>
              <a:t>   ABS</a:t>
            </a:r>
            <a:r>
              <a:rPr lang="pt-BR" sz="1400" dirty="0">
                <a:latin typeface="Courier New"/>
                <a:cs typeface="Courier New"/>
              </a:rPr>
              <a:t>(</a:t>
            </a:r>
            <a:r>
              <a:rPr lang="pt-BR" sz="1400" dirty="0" err="1">
                <a:latin typeface="Courier New"/>
                <a:cs typeface="Courier New"/>
              </a:rPr>
              <a:t>ifacet_short</a:t>
            </a:r>
            <a:r>
              <a:rPr lang="pt-BR" sz="1400" dirty="0" smtClean="0">
                <a:latin typeface="Courier New"/>
                <a:cs typeface="Courier New"/>
              </a:rPr>
              <a:t>(I,J) </a:t>
            </a:r>
            <a:r>
              <a:rPr lang="pt-BR" sz="1400" dirty="0">
                <a:latin typeface="Courier New"/>
                <a:cs typeface="Courier New"/>
              </a:rPr>
              <a:t>- (</a:t>
            </a:r>
            <a:r>
              <a:rPr lang="pt-BR" sz="1400" dirty="0" err="1">
                <a:latin typeface="Courier New"/>
                <a:cs typeface="Courier New"/>
              </a:rPr>
              <a:t>ifacet_short</a:t>
            </a:r>
            <a:r>
              <a:rPr lang="pt-BR" sz="1400" dirty="0" smtClean="0">
                <a:latin typeface="Courier New"/>
                <a:cs typeface="Courier New"/>
              </a:rPr>
              <a:t>(K,L)</a:t>
            </a:r>
            <a:r>
              <a:rPr lang="pt-BR" sz="1400" dirty="0">
                <a:latin typeface="Courier New"/>
                <a:cs typeface="Courier New"/>
              </a:rPr>
              <a:t>+8))</a:t>
            </a:r>
            <a:r>
              <a:rPr lang="pt-BR" sz="1400" dirty="0" smtClean="0">
                <a:latin typeface="Courier New"/>
                <a:cs typeface="Courier New"/>
              </a:rPr>
              <a:t>)  ! </a:t>
            </a:r>
            <a:r>
              <a:rPr lang="pt-BR" sz="1400" dirty="0" err="1" smtClean="0">
                <a:latin typeface="Courier New"/>
                <a:cs typeface="Courier New"/>
              </a:rPr>
              <a:t>wraparound</a:t>
            </a:r>
            <a:endParaRPr lang="pt-BR" sz="1400" dirty="0">
              <a:latin typeface="Courier New"/>
              <a:cs typeface="Courier New"/>
            </a:endParaRPr>
          </a:p>
          <a:p>
            <a:r>
              <a:rPr lang="pt-BR" sz="1400" dirty="0" err="1" smtClean="0">
                <a:latin typeface="Courier New"/>
                <a:cs typeface="Courier New"/>
              </a:rPr>
              <a:t>idiff_medium</a:t>
            </a:r>
            <a:r>
              <a:rPr lang="pt-BR" sz="1400" dirty="0" smtClean="0">
                <a:latin typeface="Courier New"/>
                <a:cs typeface="Courier New"/>
              </a:rPr>
              <a:t> </a:t>
            </a:r>
            <a:r>
              <a:rPr lang="pt-BR" sz="1400" dirty="0">
                <a:latin typeface="Courier New"/>
                <a:cs typeface="Courier New"/>
              </a:rPr>
              <a:t>= MIN(ABS(</a:t>
            </a:r>
            <a:r>
              <a:rPr lang="pt-BR" sz="1400" dirty="0" err="1">
                <a:latin typeface="Courier New"/>
                <a:cs typeface="Courier New"/>
              </a:rPr>
              <a:t>ifacet_medium</a:t>
            </a:r>
            <a:r>
              <a:rPr lang="pt-BR" sz="1400" dirty="0" smtClean="0">
                <a:latin typeface="Courier New"/>
                <a:cs typeface="Courier New"/>
              </a:rPr>
              <a:t>(I,J) </a:t>
            </a:r>
            <a:r>
              <a:rPr lang="pt-BR" sz="1400" dirty="0">
                <a:latin typeface="Courier New"/>
                <a:cs typeface="Courier New"/>
              </a:rPr>
              <a:t>- </a:t>
            </a:r>
            <a:r>
              <a:rPr lang="pt-BR" sz="1400" dirty="0" err="1">
                <a:latin typeface="Courier New"/>
                <a:cs typeface="Courier New"/>
              </a:rPr>
              <a:t>ifacet_medium</a:t>
            </a:r>
            <a:r>
              <a:rPr lang="pt-BR" sz="1400" dirty="0" smtClean="0">
                <a:latin typeface="Courier New"/>
                <a:cs typeface="Courier New"/>
              </a:rPr>
              <a:t>(K,L)</a:t>
            </a:r>
            <a:r>
              <a:rPr lang="pt-BR" sz="1400" dirty="0">
                <a:latin typeface="Courier New"/>
                <a:cs typeface="Courier New"/>
              </a:rPr>
              <a:t>) , &amp;</a:t>
            </a:r>
          </a:p>
          <a:p>
            <a:r>
              <a:rPr lang="pt-BR" sz="1400" dirty="0" smtClean="0">
                <a:latin typeface="Courier New"/>
                <a:cs typeface="Courier New"/>
              </a:rPr>
              <a:t>   ABS</a:t>
            </a:r>
            <a:r>
              <a:rPr lang="pt-BR" sz="1400" dirty="0">
                <a:latin typeface="Courier New"/>
                <a:cs typeface="Courier New"/>
              </a:rPr>
              <a:t>(</a:t>
            </a:r>
            <a:r>
              <a:rPr lang="pt-BR" sz="1400" dirty="0" err="1">
                <a:latin typeface="Courier New"/>
                <a:cs typeface="Courier New"/>
              </a:rPr>
              <a:t>ifacet_medium</a:t>
            </a:r>
            <a:r>
              <a:rPr lang="pt-BR" sz="1400" dirty="0" smtClean="0">
                <a:latin typeface="Courier New"/>
                <a:cs typeface="Courier New"/>
              </a:rPr>
              <a:t>(I,J) </a:t>
            </a:r>
            <a:r>
              <a:rPr lang="pt-BR" sz="1400" dirty="0">
                <a:latin typeface="Courier New"/>
                <a:cs typeface="Courier New"/>
              </a:rPr>
              <a:t>- (</a:t>
            </a:r>
            <a:r>
              <a:rPr lang="pt-BR" sz="1400" dirty="0" err="1">
                <a:latin typeface="Courier New"/>
                <a:cs typeface="Courier New"/>
              </a:rPr>
              <a:t>ifacet_medium</a:t>
            </a:r>
            <a:r>
              <a:rPr lang="pt-BR" sz="1400" dirty="0" smtClean="0">
                <a:latin typeface="Courier New"/>
                <a:cs typeface="Courier New"/>
              </a:rPr>
              <a:t>(K,L)</a:t>
            </a:r>
            <a:r>
              <a:rPr lang="pt-BR" sz="1400" dirty="0">
                <a:latin typeface="Courier New"/>
                <a:cs typeface="Courier New"/>
              </a:rPr>
              <a:t>-8) ), &amp;</a:t>
            </a:r>
          </a:p>
          <a:p>
            <a:r>
              <a:rPr lang="pt-BR" sz="1400" dirty="0">
                <a:latin typeface="Courier New"/>
                <a:cs typeface="Courier New"/>
              </a:rPr>
              <a:t>   </a:t>
            </a:r>
            <a:r>
              <a:rPr lang="pt-BR" sz="1400" dirty="0" smtClean="0">
                <a:latin typeface="Courier New"/>
                <a:cs typeface="Courier New"/>
              </a:rPr>
              <a:t>ABS</a:t>
            </a:r>
            <a:r>
              <a:rPr lang="pt-BR" sz="1400" dirty="0">
                <a:latin typeface="Courier New"/>
                <a:cs typeface="Courier New"/>
              </a:rPr>
              <a:t>(</a:t>
            </a:r>
            <a:r>
              <a:rPr lang="pt-BR" sz="1400" dirty="0" err="1">
                <a:latin typeface="Courier New"/>
                <a:cs typeface="Courier New"/>
              </a:rPr>
              <a:t>ifacet_medium</a:t>
            </a:r>
            <a:r>
              <a:rPr lang="pt-BR" sz="1400" dirty="0" smtClean="0">
                <a:latin typeface="Courier New"/>
                <a:cs typeface="Courier New"/>
              </a:rPr>
              <a:t>(I,J) </a:t>
            </a:r>
            <a:r>
              <a:rPr lang="pt-BR" sz="1400" dirty="0">
                <a:latin typeface="Courier New"/>
                <a:cs typeface="Courier New"/>
              </a:rPr>
              <a:t>- (</a:t>
            </a:r>
            <a:r>
              <a:rPr lang="pt-BR" sz="1400" dirty="0" err="1">
                <a:latin typeface="Courier New"/>
                <a:cs typeface="Courier New"/>
              </a:rPr>
              <a:t>ifacet_medium</a:t>
            </a:r>
            <a:r>
              <a:rPr lang="pt-BR" sz="1400" dirty="0" smtClean="0">
                <a:latin typeface="Courier New"/>
                <a:cs typeface="Courier New"/>
              </a:rPr>
              <a:t>(K,L)</a:t>
            </a:r>
            <a:r>
              <a:rPr lang="pt-BR" sz="1400" dirty="0">
                <a:latin typeface="Courier New"/>
                <a:cs typeface="Courier New"/>
              </a:rPr>
              <a:t>+8)))</a:t>
            </a:r>
          </a:p>
          <a:p>
            <a:r>
              <a:rPr lang="pt-BR" sz="1400" dirty="0" err="1" smtClean="0">
                <a:latin typeface="Courier New"/>
                <a:cs typeface="Courier New"/>
              </a:rPr>
              <a:t>idiff_long</a:t>
            </a:r>
            <a:r>
              <a:rPr lang="pt-BR" sz="1400" dirty="0" smtClean="0">
                <a:latin typeface="Courier New"/>
                <a:cs typeface="Courier New"/>
              </a:rPr>
              <a:t> </a:t>
            </a:r>
            <a:r>
              <a:rPr lang="pt-BR" sz="1400" dirty="0">
                <a:latin typeface="Courier New"/>
                <a:cs typeface="Courier New"/>
              </a:rPr>
              <a:t>= MIN(ABS(</a:t>
            </a:r>
            <a:r>
              <a:rPr lang="pt-BR" sz="1400" dirty="0" err="1">
                <a:latin typeface="Courier New"/>
                <a:cs typeface="Courier New"/>
              </a:rPr>
              <a:t>ifacet_long</a:t>
            </a:r>
            <a:r>
              <a:rPr lang="pt-BR" sz="1400" dirty="0" smtClean="0">
                <a:latin typeface="Courier New"/>
                <a:cs typeface="Courier New"/>
              </a:rPr>
              <a:t>(I,J) </a:t>
            </a:r>
            <a:r>
              <a:rPr lang="pt-BR" sz="1400" dirty="0">
                <a:latin typeface="Courier New"/>
                <a:cs typeface="Courier New"/>
              </a:rPr>
              <a:t>- </a:t>
            </a:r>
            <a:r>
              <a:rPr lang="pt-BR" sz="1400" dirty="0" err="1">
                <a:latin typeface="Courier New"/>
                <a:cs typeface="Courier New"/>
              </a:rPr>
              <a:t>ifacet_long</a:t>
            </a:r>
            <a:r>
              <a:rPr lang="pt-BR" sz="1400" dirty="0" smtClean="0">
                <a:latin typeface="Courier New"/>
                <a:cs typeface="Courier New"/>
              </a:rPr>
              <a:t>(K,L)</a:t>
            </a:r>
            <a:r>
              <a:rPr lang="pt-BR" sz="1400" dirty="0">
                <a:latin typeface="Courier New"/>
                <a:cs typeface="Courier New"/>
              </a:rPr>
              <a:t>) , &amp;</a:t>
            </a:r>
          </a:p>
          <a:p>
            <a:r>
              <a:rPr lang="pt-BR" sz="1400" dirty="0" smtClean="0">
                <a:latin typeface="Courier New"/>
                <a:cs typeface="Courier New"/>
              </a:rPr>
              <a:t>   ABS</a:t>
            </a:r>
            <a:r>
              <a:rPr lang="pt-BR" sz="1400" dirty="0">
                <a:latin typeface="Courier New"/>
                <a:cs typeface="Courier New"/>
              </a:rPr>
              <a:t>(</a:t>
            </a:r>
            <a:r>
              <a:rPr lang="pt-BR" sz="1400" dirty="0" err="1">
                <a:latin typeface="Courier New"/>
                <a:cs typeface="Courier New"/>
              </a:rPr>
              <a:t>ifacet_long</a:t>
            </a:r>
            <a:r>
              <a:rPr lang="pt-BR" sz="1400" dirty="0" smtClean="0">
                <a:latin typeface="Courier New"/>
                <a:cs typeface="Courier New"/>
              </a:rPr>
              <a:t>(I,J) </a:t>
            </a:r>
            <a:r>
              <a:rPr lang="pt-BR" sz="1400" dirty="0">
                <a:latin typeface="Courier New"/>
                <a:cs typeface="Courier New"/>
              </a:rPr>
              <a:t>- (</a:t>
            </a:r>
            <a:r>
              <a:rPr lang="pt-BR" sz="1400" dirty="0" err="1">
                <a:latin typeface="Courier New"/>
                <a:cs typeface="Courier New"/>
              </a:rPr>
              <a:t>ifacet_long</a:t>
            </a:r>
            <a:r>
              <a:rPr lang="pt-BR" sz="1400" dirty="0" smtClean="0">
                <a:latin typeface="Courier New"/>
                <a:cs typeface="Courier New"/>
              </a:rPr>
              <a:t>(K,L)</a:t>
            </a:r>
            <a:r>
              <a:rPr lang="pt-BR" sz="1400" dirty="0">
                <a:latin typeface="Courier New"/>
                <a:cs typeface="Courier New"/>
              </a:rPr>
              <a:t>-8) ), &amp;</a:t>
            </a:r>
          </a:p>
          <a:p>
            <a:r>
              <a:rPr lang="pt-BR" sz="1400" dirty="0" smtClean="0">
                <a:latin typeface="Courier New"/>
                <a:cs typeface="Courier New"/>
              </a:rPr>
              <a:t>   ABS</a:t>
            </a:r>
            <a:r>
              <a:rPr lang="pt-BR" sz="1400" dirty="0">
                <a:latin typeface="Courier New"/>
                <a:cs typeface="Courier New"/>
              </a:rPr>
              <a:t>(</a:t>
            </a:r>
            <a:r>
              <a:rPr lang="pt-BR" sz="1400" dirty="0" err="1">
                <a:latin typeface="Courier New"/>
                <a:cs typeface="Courier New"/>
              </a:rPr>
              <a:t>ifacet_long</a:t>
            </a:r>
            <a:r>
              <a:rPr lang="pt-BR" sz="1400" dirty="0" smtClean="0">
                <a:latin typeface="Courier New"/>
                <a:cs typeface="Courier New"/>
              </a:rPr>
              <a:t>(I,J) </a:t>
            </a:r>
            <a:r>
              <a:rPr lang="pt-BR" sz="1400" dirty="0">
                <a:latin typeface="Courier New"/>
                <a:cs typeface="Courier New"/>
              </a:rPr>
              <a:t>- (</a:t>
            </a:r>
            <a:r>
              <a:rPr lang="pt-BR" sz="1400" dirty="0" err="1">
                <a:latin typeface="Courier New"/>
                <a:cs typeface="Courier New"/>
              </a:rPr>
              <a:t>ifacet_long</a:t>
            </a:r>
            <a:r>
              <a:rPr lang="pt-BR" sz="1400" dirty="0" smtClean="0">
                <a:latin typeface="Courier New"/>
                <a:cs typeface="Courier New"/>
              </a:rPr>
              <a:t>(K,L)</a:t>
            </a:r>
            <a:r>
              <a:rPr lang="pt-BR" sz="1400" dirty="0">
                <a:latin typeface="Courier New"/>
                <a:cs typeface="Courier New"/>
              </a:rPr>
              <a:t>+8)))</a:t>
            </a:r>
          </a:p>
          <a:p>
            <a:r>
              <a:rPr lang="pt-BR" sz="1400" dirty="0" err="1" smtClean="0">
                <a:latin typeface="Courier New"/>
                <a:cs typeface="Courier New"/>
              </a:rPr>
              <a:t>facet_avg</a:t>
            </a:r>
            <a:r>
              <a:rPr lang="pt-BR" sz="1400" dirty="0" smtClean="0">
                <a:latin typeface="Courier New"/>
                <a:cs typeface="Courier New"/>
              </a:rPr>
              <a:t> </a:t>
            </a:r>
            <a:r>
              <a:rPr lang="pt-BR" sz="1400" dirty="0">
                <a:latin typeface="Courier New"/>
                <a:cs typeface="Courier New"/>
              </a:rPr>
              <a:t>= REAL(</a:t>
            </a:r>
            <a:r>
              <a:rPr lang="pt-BR" sz="1400" dirty="0" err="1">
                <a:latin typeface="Courier New"/>
                <a:cs typeface="Courier New"/>
              </a:rPr>
              <a:t>idiff_short</a:t>
            </a:r>
            <a:r>
              <a:rPr lang="pt-BR" sz="1400" dirty="0">
                <a:latin typeface="Courier New"/>
                <a:cs typeface="Courier New"/>
              </a:rPr>
              <a:t> + </a:t>
            </a:r>
            <a:r>
              <a:rPr lang="pt-BR" sz="1400" dirty="0" err="1">
                <a:latin typeface="Courier New"/>
                <a:cs typeface="Courier New"/>
              </a:rPr>
              <a:t>idiff_medium</a:t>
            </a:r>
            <a:r>
              <a:rPr lang="pt-BR" sz="1400" dirty="0">
                <a:latin typeface="Courier New"/>
                <a:cs typeface="Courier New"/>
              </a:rPr>
              <a:t> + </a:t>
            </a:r>
            <a:r>
              <a:rPr lang="pt-BR" sz="1400" dirty="0" err="1">
                <a:latin typeface="Courier New"/>
                <a:cs typeface="Courier New"/>
              </a:rPr>
              <a:t>idiff_long</a:t>
            </a:r>
            <a:r>
              <a:rPr lang="pt-BR" sz="1400" dirty="0">
                <a:latin typeface="Courier New"/>
                <a:cs typeface="Courier New"/>
              </a:rPr>
              <a:t>) / 3.</a:t>
            </a:r>
          </a:p>
          <a:p>
            <a:r>
              <a:rPr lang="pt-BR" sz="1400" dirty="0" smtClean="0">
                <a:latin typeface="Courier New"/>
                <a:cs typeface="Courier New"/>
              </a:rPr>
              <a:t>IF </a:t>
            </a:r>
            <a:r>
              <a:rPr lang="pt-BR" sz="1400" dirty="0">
                <a:latin typeface="Courier New"/>
                <a:cs typeface="Courier New"/>
              </a:rPr>
              <a:t>(</a:t>
            </a:r>
            <a:r>
              <a:rPr lang="pt-BR" sz="1400" dirty="0" err="1">
                <a:latin typeface="Courier New"/>
                <a:cs typeface="Courier New"/>
              </a:rPr>
              <a:t>facet_avg</a:t>
            </a:r>
            <a:r>
              <a:rPr lang="pt-BR" sz="1400" dirty="0">
                <a:latin typeface="Courier New"/>
                <a:cs typeface="Courier New"/>
              </a:rPr>
              <a:t> .</a:t>
            </a:r>
            <a:r>
              <a:rPr lang="pt-BR" sz="1400" dirty="0" err="1">
                <a:latin typeface="Courier New"/>
                <a:cs typeface="Courier New"/>
              </a:rPr>
              <a:t>le</a:t>
            </a:r>
            <a:r>
              <a:rPr lang="pt-BR" sz="1400" dirty="0">
                <a:latin typeface="Courier New"/>
                <a:cs typeface="Courier New"/>
              </a:rPr>
              <a:t>. 1.0) THEN</a:t>
            </a:r>
          </a:p>
          <a:p>
            <a:r>
              <a:rPr lang="pt-BR" sz="1400" dirty="0">
                <a:latin typeface="Courier New"/>
                <a:cs typeface="Courier New"/>
              </a:rPr>
              <a:t> </a:t>
            </a:r>
            <a:r>
              <a:rPr lang="pt-BR" sz="1400" dirty="0" smtClean="0">
                <a:latin typeface="Courier New"/>
                <a:cs typeface="Courier New"/>
              </a:rPr>
              <a:t>  </a:t>
            </a:r>
            <a:r>
              <a:rPr lang="pt-BR" sz="1400" dirty="0" err="1" smtClean="0">
                <a:latin typeface="Courier New"/>
                <a:cs typeface="Courier New"/>
              </a:rPr>
              <a:t>penalty_facetdiff</a:t>
            </a:r>
            <a:r>
              <a:rPr lang="pt-BR" sz="1400" dirty="0" smtClean="0">
                <a:latin typeface="Courier New"/>
                <a:cs typeface="Courier New"/>
              </a:rPr>
              <a:t> </a:t>
            </a:r>
            <a:r>
              <a:rPr lang="pt-BR" sz="1400" dirty="0">
                <a:latin typeface="Courier New"/>
                <a:cs typeface="Courier New"/>
              </a:rPr>
              <a:t>= 0.0</a:t>
            </a:r>
          </a:p>
          <a:p>
            <a:r>
              <a:rPr lang="pt-BR" sz="1400" dirty="0" smtClean="0">
                <a:latin typeface="Courier New"/>
                <a:cs typeface="Courier New"/>
              </a:rPr>
              <a:t>ELSE</a:t>
            </a:r>
            <a:endParaRPr lang="pt-BR" sz="1400" dirty="0">
              <a:latin typeface="Courier New"/>
              <a:cs typeface="Courier New"/>
            </a:endParaRPr>
          </a:p>
          <a:p>
            <a:r>
              <a:rPr lang="pt-BR" sz="1400" dirty="0" smtClean="0">
                <a:latin typeface="Courier New"/>
                <a:cs typeface="Courier New"/>
              </a:rPr>
              <a:t>   </a:t>
            </a:r>
            <a:r>
              <a:rPr lang="pt-BR" sz="1400" dirty="0" err="1" smtClean="0">
                <a:latin typeface="Courier New"/>
                <a:cs typeface="Courier New"/>
              </a:rPr>
              <a:t>penalty_facetdiff</a:t>
            </a:r>
            <a:r>
              <a:rPr lang="pt-BR" sz="1400" dirty="0" smtClean="0">
                <a:latin typeface="Courier New"/>
                <a:cs typeface="Courier New"/>
              </a:rPr>
              <a:t> </a:t>
            </a:r>
            <a:r>
              <a:rPr lang="pt-BR" sz="1400" dirty="0">
                <a:latin typeface="Courier New"/>
                <a:cs typeface="Courier New"/>
              </a:rPr>
              <a:t>= 1.0 - 1.0 / (</a:t>
            </a:r>
            <a:r>
              <a:rPr lang="pt-BR" sz="1400" dirty="0" err="1">
                <a:latin typeface="Courier New"/>
                <a:cs typeface="Courier New"/>
              </a:rPr>
              <a:t>facet_avg</a:t>
            </a:r>
            <a:r>
              <a:rPr lang="pt-BR" sz="1400" dirty="0">
                <a:latin typeface="Courier New"/>
                <a:cs typeface="Courier New"/>
              </a:rPr>
              <a:t>)**1.5</a:t>
            </a:r>
          </a:p>
          <a:p>
            <a:r>
              <a:rPr lang="pt-BR" sz="1400" dirty="0" smtClean="0">
                <a:latin typeface="Courier New"/>
                <a:cs typeface="Courier New"/>
              </a:rPr>
              <a:t>ENDIF</a:t>
            </a:r>
            <a:endParaRPr lang="en-US" sz="1400" dirty="0">
              <a:latin typeface="Courier New"/>
              <a:cs typeface="Courier New"/>
            </a:endParaRPr>
          </a:p>
        </p:txBody>
      </p:sp>
      <p:pic>
        <p:nvPicPr>
          <p:cNvPr id="5" name="Picture 4" descr="Screen Shot 2015-12-03 at 10.41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26" y="109249"/>
            <a:ext cx="2049253" cy="14310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07549" y="5805608"/>
            <a:ext cx="3043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ΔTF</a:t>
            </a:r>
            <a:r>
              <a:rPr lang="en-US" baseline="-25000" dirty="0">
                <a:solidFill>
                  <a:srgbClr val="FF0000"/>
                </a:solidFill>
              </a:rPr>
              <a:t>I,J,K,L </a:t>
            </a:r>
            <a:r>
              <a:rPr lang="en-US" baseline="-2500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without coefficient c3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883354" y="6128774"/>
            <a:ext cx="87509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71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current parameter settings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9417" y="4921550"/>
            <a:ext cx="85716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few other details:  </a:t>
            </a:r>
            <a:r>
              <a:rPr lang="en-US" dirty="0"/>
              <a:t>p</a:t>
            </a:r>
            <a:r>
              <a:rPr lang="en-US" dirty="0" smtClean="0"/>
              <a:t>recipitation CDF provided at 107 </a:t>
            </a:r>
            <a:r>
              <a:rPr lang="en-US" dirty="0" err="1" smtClean="0"/>
              <a:t>quantiles</a:t>
            </a:r>
            <a:r>
              <a:rPr lang="en-US" dirty="0" smtClean="0"/>
              <a:t>, with extra discretization </a:t>
            </a:r>
          </a:p>
          <a:p>
            <a:r>
              <a:rPr lang="en-US" dirty="0" smtClean="0"/>
              <a:t>in the high-end tail of the distribution, but otherwise every percent of the distribution.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Also, new supplemental locations are defined for every grid point inside a new mask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(see next slide) on </a:t>
            </a:r>
            <a:r>
              <a:rPr lang="en-US" dirty="0" err="1" smtClean="0">
                <a:solidFill>
                  <a:srgbClr val="FF0000"/>
                </a:solidFill>
              </a:rPr>
              <a:t>Chrissy’s</a:t>
            </a:r>
            <a:r>
              <a:rPr lang="en-US" dirty="0" smtClean="0">
                <a:solidFill>
                  <a:srgbClr val="FF0000"/>
                </a:solidFill>
              </a:rPr>
              <a:t> expanded grid.</a:t>
            </a:r>
            <a:r>
              <a:rPr lang="en-US" dirty="0" smtClean="0"/>
              <a:t>  This will give us proper information, e.g., in</a:t>
            </a:r>
          </a:p>
          <a:p>
            <a:r>
              <a:rPr lang="en-US" dirty="0" smtClean="0"/>
              <a:t>Columbia River basin.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469463"/>
              </p:ext>
            </p:extLst>
          </p:nvPr>
        </p:nvGraphicFramePr>
        <p:xfrm>
          <a:off x="457200" y="1600200"/>
          <a:ext cx="8229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Minseparation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 grid points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Maxseparation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</a:t>
                      </a:r>
                      <a:r>
                        <a:rPr lang="en-US" baseline="0" dirty="0" smtClean="0"/>
                        <a:t> grid points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c1</a:t>
                      </a:r>
                      <a:r>
                        <a:rPr lang="en-US" baseline="0" dirty="0" smtClean="0"/>
                        <a:t> (weight to CDF weight coefficient)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c2 (terrain</a:t>
                      </a:r>
                      <a:r>
                        <a:rPr lang="en-US" baseline="0" dirty="0" smtClean="0"/>
                        <a:t> facet weight coefficient)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c3 (terrain height</a:t>
                      </a:r>
                      <a:r>
                        <a:rPr lang="en-US" baseline="0" dirty="0" smtClean="0"/>
                        <a:t> weight coefficient)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c4 (distance penalty)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9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53"/>
            <a:ext cx="8229600" cy="1143000"/>
          </a:xfrm>
        </p:spPr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ew “mask”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0253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Created by thinning the CCPA data to only the set of points where the 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</a:t>
            </a:r>
            <a:r>
              <a:rPr lang="en-US" sz="2400" dirty="0" err="1" smtClean="0"/>
              <a:t>quantile</a:t>
            </a:r>
            <a:r>
              <a:rPr lang="en-US" sz="2400" dirty="0" smtClean="0"/>
              <a:t> of the distribution was different from the 100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</a:t>
            </a:r>
            <a:r>
              <a:rPr lang="en-US" sz="2400" dirty="0" err="1" smtClean="0"/>
              <a:t>quantile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4" name="Picture 3" descr="practical_mask_expand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93910"/>
            <a:ext cx="8229600" cy="5765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29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Comparison of old and new supplemental locations</a:t>
            </a:r>
          </a:p>
          <a:p>
            <a:r>
              <a:rPr lang="en-US" dirty="0" smtClean="0"/>
              <a:t>A look at penalty functions, and how they change from one location to another.</a:t>
            </a:r>
          </a:p>
          <a:p>
            <a:r>
              <a:rPr lang="en-US" dirty="0" smtClean="0"/>
              <a:t>Deciding on a location-dependent number of supplemental observations using a threshold of the penalty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81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09"/>
            <a:ext cx="8229600" cy="1143000"/>
          </a:xfrm>
        </p:spPr>
        <p:txBody>
          <a:bodyPr/>
          <a:lstStyle/>
          <a:p>
            <a:r>
              <a:rPr lang="en-US" dirty="0" smtClean="0"/>
              <a:t>Sample old supplemental locations</a:t>
            </a:r>
            <a:endParaRPr lang="en-US" dirty="0"/>
          </a:p>
        </p:txBody>
      </p:sp>
      <p:pic>
        <p:nvPicPr>
          <p:cNvPr id="4" name="Picture 3" descr="supp_locns_ppnfcst95_ccpagrid_flead024_to_048_No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98980"/>
            <a:ext cx="8229600" cy="520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441" y="6105980"/>
            <a:ext cx="836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arge symbol is the grid point of interest, small are the 20 extra supplemental locations.</a:t>
            </a:r>
          </a:p>
          <a:p>
            <a:r>
              <a:rPr lang="en-US" dirty="0" smtClean="0"/>
              <a:t>Pardon the legend </a:t>
            </a:r>
            <a:r>
              <a:rPr lang="en-US" dirty="0" err="1" smtClean="0"/>
              <a:t>mis</a:t>
            </a:r>
            <a:r>
              <a:rPr lang="en-US" dirty="0" smtClean="0"/>
              <a:t>-labeling (a python </a:t>
            </a:r>
            <a:r>
              <a:rPr lang="en-US" dirty="0" err="1" smtClean="0"/>
              <a:t>matplotlib</a:t>
            </a:r>
            <a:r>
              <a:rPr lang="en-US" dirty="0" smtClean="0"/>
              <a:t> bug, bug report submitted).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6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supplemental locations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Show each location individually, since we plot 100 potential supplemental locations, which often overlap between locations.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19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Algorithm for supplemental locations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Overview</a:t>
            </a:r>
            <a:r>
              <a:rPr lang="en-US" dirty="0" smtClean="0"/>
              <a:t>:  For every grid point in our domain with valid precipitation data, we seek a set of supplemental points that have similar precipitation climatology and similar terrain characteristics.  Data from these supplemental locations are used when generating CDFs used in </a:t>
            </a:r>
            <a:r>
              <a:rPr lang="en-US" dirty="0" err="1" smtClean="0"/>
              <a:t>quantile</a:t>
            </a:r>
            <a:r>
              <a:rPr lang="en-US" dirty="0" smtClean="0"/>
              <a:t> mapping procedure in order to reduce variability due to small sample size.</a:t>
            </a:r>
          </a:p>
          <a:p>
            <a:r>
              <a:rPr lang="en-US" b="1" dirty="0" smtClean="0"/>
              <a:t>Principles</a:t>
            </a:r>
            <a:r>
              <a:rPr lang="en-US" dirty="0" smtClean="0"/>
              <a:t>: we don’t want our supplemental locations to be: </a:t>
            </a:r>
          </a:p>
          <a:p>
            <a:pPr lvl="1"/>
            <a:r>
              <a:rPr lang="en-US" dirty="0" smtClean="0"/>
              <a:t>too close to each other (else non-independent data).</a:t>
            </a:r>
          </a:p>
          <a:p>
            <a:pPr lvl="1"/>
            <a:r>
              <a:rPr lang="en-US" dirty="0" smtClean="0"/>
              <a:t>tremendously far away from the original point (else likely different synoptic meteorological factors in play, and potentially different model biases that vary with these synoptic factors).</a:t>
            </a:r>
          </a:p>
          <a:p>
            <a:pPr lvl="1"/>
            <a:r>
              <a:rPr lang="en-US" dirty="0" smtClean="0"/>
              <a:t>so few in number that we can’t build CDFs for </a:t>
            </a:r>
            <a:r>
              <a:rPr lang="en-US" dirty="0" err="1" smtClean="0"/>
              <a:t>quantile</a:t>
            </a:r>
            <a:r>
              <a:rPr lang="en-US" dirty="0" smtClean="0"/>
              <a:t> mapping that represent the long-term biases of the forecast model.</a:t>
            </a:r>
          </a:p>
          <a:p>
            <a:pPr lvl="1"/>
            <a:r>
              <a:rPr lang="en-US" dirty="0" smtClean="0"/>
              <a:t>so many in number that we are forced to supplement with locations that are clearly a poor match, with potentially different systematic biases.</a:t>
            </a:r>
          </a:p>
          <a:p>
            <a:r>
              <a:rPr lang="en-US" dirty="0" smtClean="0"/>
              <a:t>There’s no perfect answer here; we have one hand tied around our back (by being forced to use short time series of past forecasts) and we just hope to do our best given this limitation.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16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upp_locns_ccpa_Jan_Berkele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816"/>
            <a:ext cx="7590669" cy="4978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Berkeley CA, January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70042" y="506727"/>
            <a:ext cx="15039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An aside: is the</a:t>
            </a:r>
          </a:p>
          <a:p>
            <a:r>
              <a:rPr lang="en-US" sz="1400" dirty="0" smtClean="0"/>
              <a:t>diminishing</a:t>
            </a:r>
          </a:p>
          <a:p>
            <a:r>
              <a:rPr lang="en-US" sz="1400" dirty="0" err="1" smtClean="0"/>
              <a:t>precip</a:t>
            </a:r>
            <a:r>
              <a:rPr lang="en-US" sz="1400" dirty="0" smtClean="0"/>
              <a:t> as one goes further north in Canada realistic? It looks to me like it might be some artifact of processing.</a:t>
            </a:r>
          </a:p>
          <a:p>
            <a:endParaRPr lang="en-US" sz="1400" dirty="0"/>
          </a:p>
          <a:p>
            <a:r>
              <a:rPr lang="en-US" sz="1400" dirty="0" smtClean="0"/>
              <a:t>V Fortin (CMC) also</a:t>
            </a:r>
            <a:r>
              <a:rPr lang="en-US" sz="1400" dirty="0"/>
              <a:t> </a:t>
            </a:r>
            <a:r>
              <a:rPr lang="en-US" sz="1400" dirty="0" smtClean="0"/>
              <a:t>points out how you can</a:t>
            </a:r>
            <a:r>
              <a:rPr lang="en-US" sz="1400" dirty="0"/>
              <a:t> </a:t>
            </a:r>
            <a:r>
              <a:rPr lang="en-US" sz="1400" dirty="0" smtClean="0"/>
              <a:t>see </a:t>
            </a:r>
          </a:p>
          <a:p>
            <a:r>
              <a:rPr lang="en-US" sz="1400" dirty="0" smtClean="0"/>
              <a:t>beam blockage in</a:t>
            </a:r>
          </a:p>
          <a:p>
            <a:r>
              <a:rPr lang="en-US" sz="1400" dirty="0" smtClean="0"/>
              <a:t>the radar near Montreal reflected in the climatology.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358501" y="1504039"/>
            <a:ext cx="1211541" cy="668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987443" y="4105780"/>
            <a:ext cx="208380" cy="2152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77642" y="4321034"/>
            <a:ext cx="32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58754" y="6139403"/>
            <a:ext cx="852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Big symbol is station location. Smaller black symbols for first 20 supplemental locations. Dark gray 21-40, lighter gray 41-60, lightest 61-100.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20</a:t>
            </a:fld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6358501" y="2531799"/>
            <a:ext cx="1211541" cy="342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517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0914"/>
          </a:xfrm>
        </p:spPr>
        <p:txBody>
          <a:bodyPr/>
          <a:lstStyle/>
          <a:p>
            <a:r>
              <a:rPr lang="en-US" dirty="0" smtClean="0"/>
              <a:t>Portland, OR, January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5736669" y="3158482"/>
            <a:ext cx="1393201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Surely </a:t>
            </a:r>
          </a:p>
          <a:p>
            <a:pPr algn="r"/>
            <a:r>
              <a:rPr lang="en-US" sz="1200" dirty="0" err="1" smtClean="0"/>
              <a:t>precips</a:t>
            </a:r>
            <a:endParaRPr lang="en-US" sz="1200" dirty="0"/>
          </a:p>
          <a:p>
            <a:pPr algn="r"/>
            <a:r>
              <a:rPr lang="en-US" sz="1200" dirty="0" smtClean="0"/>
              <a:t>don’t diminish </a:t>
            </a:r>
          </a:p>
          <a:p>
            <a:pPr algn="r"/>
            <a:r>
              <a:rPr lang="en-US" sz="1200" dirty="0" smtClean="0"/>
              <a:t>away from </a:t>
            </a:r>
          </a:p>
          <a:p>
            <a:pPr algn="r"/>
            <a:r>
              <a:rPr lang="en-US" sz="1200" dirty="0" smtClean="0"/>
              <a:t>coast as</a:t>
            </a:r>
          </a:p>
          <a:p>
            <a:pPr algn="r"/>
            <a:r>
              <a:rPr lang="en-US" sz="1200" dirty="0" smtClean="0"/>
              <a:t> implied in this </a:t>
            </a:r>
          </a:p>
          <a:p>
            <a:pPr algn="r"/>
            <a:r>
              <a:rPr lang="en-US" sz="1200" dirty="0" smtClean="0"/>
              <a:t>climatology.</a:t>
            </a:r>
          </a:p>
          <a:p>
            <a:pPr algn="r"/>
            <a:r>
              <a:rPr lang="en-US" sz="1200" dirty="0" smtClean="0"/>
              <a:t>Garbage in, </a:t>
            </a:r>
          </a:p>
          <a:p>
            <a:pPr algn="r"/>
            <a:r>
              <a:rPr lang="en-US" sz="1200" dirty="0" smtClean="0"/>
              <a:t>garbage out;  </a:t>
            </a:r>
          </a:p>
          <a:p>
            <a:pPr algn="r"/>
            <a:r>
              <a:rPr lang="en-US" sz="1200" dirty="0" smtClean="0"/>
              <a:t>(expect calibration</a:t>
            </a:r>
          </a:p>
          <a:p>
            <a:pPr algn="r"/>
            <a:r>
              <a:rPr lang="en-US" sz="1200" dirty="0" smtClean="0"/>
              <a:t>problems for these </a:t>
            </a:r>
          </a:p>
          <a:p>
            <a:pPr algn="r"/>
            <a:r>
              <a:rPr lang="en-US" sz="1200" dirty="0" smtClean="0"/>
              <a:t>locations).</a:t>
            </a:r>
            <a:endParaRPr lang="en-US" sz="12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960093" y="3960636"/>
            <a:ext cx="192176" cy="2005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589800" y="4729367"/>
            <a:ext cx="1228250" cy="14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383567" y="4512117"/>
            <a:ext cx="768703" cy="75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supp_locns_ccpa_Jan_Portlan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09" y="827386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2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Bozeman, MT, January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8552" y="6217632"/>
            <a:ext cx="7512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Personally, I like the scatter here; hopefully means we find enough rain events </a:t>
            </a:r>
          </a:p>
          <a:p>
            <a:r>
              <a:rPr lang="en-US" dirty="0" smtClean="0"/>
              <a:t>somewhere across all these dots to diagnose model biases adequately.</a:t>
            </a:r>
            <a:endParaRPr lang="en-US" dirty="0"/>
          </a:p>
        </p:txBody>
      </p:sp>
      <p:pic>
        <p:nvPicPr>
          <p:cNvPr id="8" name="Picture 7" descr="supp_locns_ccpa_Jan_Bozem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60809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70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Boulder, CO, January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 descr="supp_locns_ccpa_Jan_Bould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44097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6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53"/>
            <a:ext cx="8229600" cy="1143000"/>
          </a:xfrm>
        </p:spPr>
        <p:txBody>
          <a:bodyPr/>
          <a:lstStyle/>
          <a:p>
            <a:r>
              <a:rPr lang="en-US" dirty="0" smtClean="0"/>
              <a:t>Phoenix, AZ, January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 descr="supp_locns_ccpa_Jan_Phoeni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62" y="958850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24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2318"/>
          </a:xfrm>
        </p:spPr>
        <p:txBody>
          <a:bodyPr/>
          <a:lstStyle/>
          <a:p>
            <a:r>
              <a:rPr lang="en-US" dirty="0" smtClean="0"/>
              <a:t>Lubbock, TX, January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 descr="supp_locns_ccpa_Jan_Lubbo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0" y="802318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4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7563"/>
          </a:xfrm>
        </p:spPr>
        <p:txBody>
          <a:bodyPr/>
          <a:lstStyle/>
          <a:p>
            <a:r>
              <a:rPr lang="en-US" dirty="0" smtClean="0"/>
              <a:t>Omaha, NE, January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7109" y="6075144"/>
            <a:ext cx="8011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extension all the way to the Gulf coast might be warranted by the climatological</a:t>
            </a:r>
          </a:p>
          <a:p>
            <a:r>
              <a:rPr lang="en-US" dirty="0" smtClean="0"/>
              <a:t>similarity, but I bet there are different weather regimes at play in these two regions.</a:t>
            </a:r>
            <a:endParaRPr lang="en-US" dirty="0"/>
          </a:p>
        </p:txBody>
      </p:sp>
      <p:pic>
        <p:nvPicPr>
          <p:cNvPr id="9" name="Picture 8" descr="supp_locns_ccpa_Jan_Omah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71" y="743828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0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321"/>
            <a:ext cx="8229600" cy="1143000"/>
          </a:xfrm>
        </p:spPr>
        <p:txBody>
          <a:bodyPr/>
          <a:lstStyle/>
          <a:p>
            <a:r>
              <a:rPr lang="en-US" dirty="0" smtClean="0"/>
              <a:t>Bismarck, ND, January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 descr="supp_locns_ccpa_Jan_Bismar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58850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7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9000"/>
          </a:xfrm>
        </p:spPr>
        <p:txBody>
          <a:bodyPr/>
          <a:lstStyle/>
          <a:p>
            <a:r>
              <a:rPr lang="en-US" dirty="0" smtClean="0"/>
              <a:t>Little Rock, AR, January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 descr="supp_locns_ccpa_Jan_LittleRo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69000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24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2289"/>
          </a:xfrm>
        </p:spPr>
        <p:txBody>
          <a:bodyPr/>
          <a:lstStyle/>
          <a:p>
            <a:r>
              <a:rPr lang="en-US" dirty="0" smtClean="0"/>
              <a:t>Chicago, IL, January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33295" y="6399682"/>
            <a:ext cx="2109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Looks fine to my eye</a:t>
            </a:r>
            <a:endParaRPr lang="en-US" dirty="0"/>
          </a:p>
        </p:txBody>
      </p:sp>
      <p:pic>
        <p:nvPicPr>
          <p:cNvPr id="8" name="Picture 7" descr="supp_locns_ccpa_Jan_Chica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52184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3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77" y="274638"/>
            <a:ext cx="8799871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Illustration of the challenge at hand (here with single location and multi-decadal reforecast data)</a:t>
            </a:r>
            <a:endParaRPr lang="en-US" sz="32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19917" y="1586471"/>
            <a:ext cx="8229600" cy="1204685"/>
          </a:xfrm>
        </p:spPr>
        <p:txBody>
          <a:bodyPr/>
          <a:lstStyle/>
          <a:p>
            <a:r>
              <a:rPr lang="en-US" sz="2400" dirty="0" smtClean="0"/>
              <a:t>Different systematic errors exist even at nearby locations, making it complicated to supplement training data with data from other locations based simply on physical proximity.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41651" y="6305594"/>
            <a:ext cx="2133600" cy="365125"/>
          </a:xfrm>
        </p:spPr>
        <p:txBody>
          <a:bodyPr/>
          <a:lstStyle/>
          <a:p>
            <a:fld id="{07B3AE58-792F-B348-ACC1-1FA04FAC1B8A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demo_cdfdifferenc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7" y="2879180"/>
            <a:ext cx="7363450" cy="3840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887" y="3997089"/>
            <a:ext cx="1873436" cy="140507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258999" y="5216569"/>
            <a:ext cx="79375" cy="7302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970" y="3997089"/>
            <a:ext cx="1873436" cy="140507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 flipH="1" flipV="1">
            <a:off x="6047652" y="5206883"/>
            <a:ext cx="88014" cy="827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53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09"/>
            <a:ext cx="8229600" cy="1143000"/>
          </a:xfrm>
        </p:spPr>
        <p:txBody>
          <a:bodyPr/>
          <a:lstStyle/>
          <a:p>
            <a:r>
              <a:rPr lang="en-US" dirty="0" smtClean="0"/>
              <a:t>Cincinnati, OH, January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408038"/>
            <a:ext cx="85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similarity with NH and ME makes me go “hmmm” but the spread of locations is good.</a:t>
            </a:r>
            <a:endParaRPr lang="en-US" dirty="0"/>
          </a:p>
        </p:txBody>
      </p:sp>
      <p:pic>
        <p:nvPicPr>
          <p:cNvPr id="8" name="Picture 7" descr="supp_locns_ccpa_Jan_Cincinnat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58850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56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Atlanta, GA, January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 descr="supp_locns_ccpa_Jan_Atlan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10" y="958850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New York City, January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 descr="supp_locns_ccpa_Jan_NY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58850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49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76"/>
            <a:ext cx="8229600" cy="1143000"/>
          </a:xfrm>
        </p:spPr>
        <p:txBody>
          <a:bodyPr/>
          <a:lstStyle/>
          <a:p>
            <a:r>
              <a:rPr lang="en-US" dirty="0" smtClean="0"/>
              <a:t>Orlando, January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0347" y="6440622"/>
            <a:ext cx="6966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Similarity with Missouri and such is … interesting and possibly unhelpful.</a:t>
            </a:r>
            <a:endParaRPr lang="en-US" dirty="0"/>
          </a:p>
        </p:txBody>
      </p:sp>
      <p:pic>
        <p:nvPicPr>
          <p:cNvPr id="7" name="Picture 6" descr="supp_locns_ccpa_Jan_Orland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20" y="1043961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349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65"/>
            <a:ext cx="8229600" cy="786545"/>
          </a:xfrm>
        </p:spPr>
        <p:txBody>
          <a:bodyPr/>
          <a:lstStyle/>
          <a:p>
            <a:r>
              <a:rPr lang="en-US" dirty="0" smtClean="0"/>
              <a:t>San Antonio, January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 descr="supp_locns_ccpa_Jan_San_Antoni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10510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02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Baltimore, January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 descr="supp_locns_ccpa_Jan_Baltimo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58850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236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Now consider some summer supplemental locations.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718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0645"/>
          </a:xfrm>
        </p:spPr>
        <p:txBody>
          <a:bodyPr/>
          <a:lstStyle/>
          <a:p>
            <a:r>
              <a:rPr lang="en-US" dirty="0" smtClean="0"/>
              <a:t>Berkeley CA, July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58754" y="6139403"/>
            <a:ext cx="852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Big symbol is station location. Smaller black symbols for first 20 supplemental locations. Dark gray 21-40, lighter gray 41-60, lightest 61-100.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 descr="supp_locns_ccpa_Jul_Berkele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52" y="741903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76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0914"/>
          </a:xfrm>
        </p:spPr>
        <p:txBody>
          <a:bodyPr/>
          <a:lstStyle/>
          <a:p>
            <a:r>
              <a:rPr lang="en-US" dirty="0" smtClean="0"/>
              <a:t>Portland, OR, July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 descr="supp_locns_ccpa_Jul_Portlan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165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07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Bozeman, MT, July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 descr="supp_locns_ccpa_Jul_Bozem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4" y="1027924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5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algorithm for determining supplemental locations (revised)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671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Let Δ</a:t>
            </a:r>
            <a:r>
              <a:rPr lang="en-US" baseline="-25000" dirty="0" smtClean="0"/>
              <a:t>I,J,K,L </a:t>
            </a:r>
            <a:r>
              <a:rPr lang="en-US" dirty="0" smtClean="0"/>
              <a:t>= a penalty function measuring the (arbitrarily) weighted difference in precipitation and terrain and geography  between two grid locations I,J and K,L</a:t>
            </a:r>
          </a:p>
          <a:p>
            <a:endParaRPr lang="en-US" dirty="0" smtClean="0"/>
          </a:p>
          <a:p>
            <a:r>
              <a:rPr lang="en-US" dirty="0" smtClean="0"/>
              <a:t>Δ</a:t>
            </a:r>
            <a:r>
              <a:rPr lang="en-US" baseline="-25000" dirty="0" smtClean="0"/>
              <a:t>I,J,K,L </a:t>
            </a:r>
            <a:r>
              <a:rPr lang="en-US" dirty="0" smtClean="0"/>
              <a:t>= ΔP</a:t>
            </a:r>
            <a:r>
              <a:rPr lang="en-US" baseline="-25000" dirty="0" smtClean="0"/>
              <a:t>I,J,K,L </a:t>
            </a:r>
            <a:r>
              <a:rPr lang="en-US" dirty="0" smtClean="0"/>
              <a:t>+ </a:t>
            </a:r>
            <a:r>
              <a:rPr lang="en-US" dirty="0" smtClean="0">
                <a:solidFill>
                  <a:srgbClr val="FF0000"/>
                </a:solidFill>
              </a:rPr>
              <a:t>ΔZ</a:t>
            </a:r>
            <a:r>
              <a:rPr lang="en-US" baseline="-25000" dirty="0" smtClean="0">
                <a:solidFill>
                  <a:srgbClr val="FF0000"/>
                </a:solidFill>
              </a:rPr>
              <a:t>I,J,K,L</a:t>
            </a:r>
            <a:r>
              <a:rPr lang="en-US" baseline="-25000" dirty="0" smtClean="0"/>
              <a:t> </a:t>
            </a:r>
            <a:r>
              <a:rPr lang="en-US" dirty="0" smtClean="0"/>
              <a:t>+ </a:t>
            </a:r>
            <a:r>
              <a:rPr lang="en-US" dirty="0" smtClean="0">
                <a:solidFill>
                  <a:srgbClr val="FF0000"/>
                </a:solidFill>
              </a:rPr>
              <a:t>ΔTF</a:t>
            </a:r>
            <a:r>
              <a:rPr lang="en-US" baseline="-25000" dirty="0" smtClean="0">
                <a:solidFill>
                  <a:srgbClr val="FF0000"/>
                </a:solidFill>
              </a:rPr>
              <a:t>I</a:t>
            </a:r>
            <a:r>
              <a:rPr lang="en-US" baseline="-25000" dirty="0">
                <a:solidFill>
                  <a:srgbClr val="FF0000"/>
                </a:solidFill>
              </a:rPr>
              <a:t>,J,K,L</a:t>
            </a:r>
            <a:r>
              <a:rPr lang="en-US" dirty="0" smtClean="0"/>
              <a:t>+</a:t>
            </a:r>
            <a:r>
              <a:rPr lang="en-US" baseline="-25000" dirty="0" smtClean="0"/>
              <a:t> </a:t>
            </a:r>
            <a:r>
              <a:rPr lang="en-US" dirty="0" smtClean="0"/>
              <a:t>ΔD</a:t>
            </a:r>
            <a:r>
              <a:rPr lang="en-US" baseline="-25000" dirty="0" smtClean="0"/>
              <a:t>I,J,K,L </a:t>
            </a:r>
            <a:r>
              <a:rPr lang="en-US" dirty="0" smtClean="0"/>
              <a:t>  where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ΔP</a:t>
            </a:r>
            <a:r>
              <a:rPr lang="en-US" baseline="-25000" dirty="0" smtClean="0"/>
              <a:t>I,J,K,L </a:t>
            </a:r>
            <a:r>
              <a:rPr lang="en-US" dirty="0" smtClean="0"/>
              <a:t>penalizes the difference in precipitation CDFs.</a:t>
            </a:r>
            <a:endParaRPr lang="en-US" baseline="-25000" dirty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ΔZ</a:t>
            </a:r>
            <a:r>
              <a:rPr lang="en-US" baseline="-25000" dirty="0" smtClean="0">
                <a:solidFill>
                  <a:srgbClr val="FF0000"/>
                </a:solidFill>
              </a:rPr>
              <a:t>I,J,K,L </a:t>
            </a:r>
            <a:r>
              <a:rPr lang="en-US" dirty="0" smtClean="0"/>
              <a:t>penalizes difference in terrain heights (revised).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ΔTF</a:t>
            </a:r>
            <a:r>
              <a:rPr lang="en-US" baseline="-25000" dirty="0">
                <a:solidFill>
                  <a:srgbClr val="FF0000"/>
                </a:solidFill>
              </a:rPr>
              <a:t>I,J,K,</a:t>
            </a:r>
            <a:r>
              <a:rPr lang="en-US" baseline="-25000" dirty="0" smtClean="0">
                <a:solidFill>
                  <a:srgbClr val="FF0000"/>
                </a:solidFill>
              </a:rPr>
              <a:t>L</a:t>
            </a:r>
            <a:r>
              <a:rPr lang="en-US" dirty="0" smtClean="0"/>
              <a:t>  penalizes differences in terrain “facet” orientations with terrain smoothed at 3 different scales (new).</a:t>
            </a:r>
            <a:endParaRPr lang="en-US" dirty="0"/>
          </a:p>
          <a:p>
            <a:pPr lvl="1"/>
            <a:r>
              <a:rPr lang="en-US" dirty="0" smtClean="0"/>
              <a:t>ΔD</a:t>
            </a:r>
            <a:r>
              <a:rPr lang="en-US" baseline="-25000" dirty="0" smtClean="0"/>
              <a:t>I,J,K,L</a:t>
            </a:r>
            <a:r>
              <a:rPr lang="en-US" dirty="0" smtClean="0"/>
              <a:t> measures differences in the horizontal distance between the supplemental and original grid point.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1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Boulder, CO, July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 descr="supp_locns_ccpa_Jul_Bould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83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2318"/>
          </a:xfrm>
        </p:spPr>
        <p:txBody>
          <a:bodyPr/>
          <a:lstStyle/>
          <a:p>
            <a:r>
              <a:rPr lang="en-US" dirty="0" smtClean="0"/>
              <a:t>Lubbock, TX, July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41</a:t>
            </a:fld>
            <a:endParaRPr lang="en-US"/>
          </a:p>
        </p:txBody>
      </p:sp>
      <p:pic>
        <p:nvPicPr>
          <p:cNvPr id="3" name="Picture 2" descr="supp_locns_ccpa_Jul_Lubbo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43663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44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7563"/>
          </a:xfrm>
        </p:spPr>
        <p:txBody>
          <a:bodyPr/>
          <a:lstStyle/>
          <a:p>
            <a:r>
              <a:rPr lang="en-US" dirty="0" smtClean="0"/>
              <a:t>Omaha, NE, July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42</a:t>
            </a:fld>
            <a:endParaRPr lang="en-US"/>
          </a:p>
        </p:txBody>
      </p:sp>
      <p:pic>
        <p:nvPicPr>
          <p:cNvPr id="3" name="Picture 2" descr="supp_locns_ccpa_Jul_Omah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47563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05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321"/>
            <a:ext cx="8229600" cy="1143000"/>
          </a:xfrm>
        </p:spPr>
        <p:txBody>
          <a:bodyPr/>
          <a:lstStyle/>
          <a:p>
            <a:r>
              <a:rPr lang="en-US" dirty="0" smtClean="0"/>
              <a:t>Bismarck, ND, July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43</a:t>
            </a:fld>
            <a:endParaRPr lang="en-US"/>
          </a:p>
        </p:txBody>
      </p:sp>
      <p:pic>
        <p:nvPicPr>
          <p:cNvPr id="3" name="Picture 2" descr="supp_locns_ccpa_Jul_Bismar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12" y="1144905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9000"/>
          </a:xfrm>
        </p:spPr>
        <p:txBody>
          <a:bodyPr/>
          <a:lstStyle/>
          <a:p>
            <a:r>
              <a:rPr lang="en-US" dirty="0" smtClean="0"/>
              <a:t>Little Rock, AR, July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44</a:t>
            </a:fld>
            <a:endParaRPr lang="en-US"/>
          </a:p>
        </p:txBody>
      </p:sp>
      <p:pic>
        <p:nvPicPr>
          <p:cNvPr id="3" name="Picture 2" descr="supp_locns_ccpa_Jul_LittleRo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5" y="994501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27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2289"/>
          </a:xfrm>
        </p:spPr>
        <p:txBody>
          <a:bodyPr/>
          <a:lstStyle/>
          <a:p>
            <a:r>
              <a:rPr lang="en-US" dirty="0" smtClean="0"/>
              <a:t>Chicago, IL, July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45</a:t>
            </a:fld>
            <a:endParaRPr lang="en-US"/>
          </a:p>
        </p:txBody>
      </p:sp>
      <p:pic>
        <p:nvPicPr>
          <p:cNvPr id="3" name="Picture 2" descr="supp_locns_ccpa_Jul_Chica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4" y="1069703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36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09"/>
            <a:ext cx="8229600" cy="1143000"/>
          </a:xfrm>
        </p:spPr>
        <p:txBody>
          <a:bodyPr/>
          <a:lstStyle/>
          <a:p>
            <a:r>
              <a:rPr lang="en-US" dirty="0" smtClean="0"/>
              <a:t>Cincinnati, OH, July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46</a:t>
            </a:fld>
            <a:endParaRPr lang="en-US"/>
          </a:p>
        </p:txBody>
      </p:sp>
      <p:pic>
        <p:nvPicPr>
          <p:cNvPr id="3" name="Picture 2" descr="supp_locns_ccpa_Jul_Cincinnat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32" y="958850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7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Atlanta, GA, July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47</a:t>
            </a:fld>
            <a:endParaRPr lang="en-US"/>
          </a:p>
        </p:txBody>
      </p:sp>
      <p:pic>
        <p:nvPicPr>
          <p:cNvPr id="3" name="Picture 2" descr="supp_locns_ccpa_Jul_Atlan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9703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0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New York City, July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48</a:t>
            </a:fld>
            <a:endParaRPr lang="en-US"/>
          </a:p>
        </p:txBody>
      </p:sp>
      <p:pic>
        <p:nvPicPr>
          <p:cNvPr id="3" name="Picture 2" descr="supp_locns_ccpa_Jul_NY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06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76"/>
            <a:ext cx="8229600" cy="1143000"/>
          </a:xfrm>
        </p:spPr>
        <p:txBody>
          <a:bodyPr/>
          <a:lstStyle/>
          <a:p>
            <a:r>
              <a:rPr lang="en-US" dirty="0" smtClean="0"/>
              <a:t>Orlando, July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49</a:t>
            </a:fld>
            <a:endParaRPr lang="en-US"/>
          </a:p>
        </p:txBody>
      </p:sp>
      <p:pic>
        <p:nvPicPr>
          <p:cNvPr id="3" name="Picture 2" descr="supp_locns_ccpa_Jul_Orland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0" y="1136549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75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Algorithm for supplemental locations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Iterate to find up to n=100 supplemental locations for each grid point (I,J)</a:t>
            </a:r>
          </a:p>
          <a:p>
            <a:pPr lvl="1"/>
            <a:r>
              <a:rPr lang="en-US" dirty="0"/>
              <a:t>Evaluate Δ</a:t>
            </a:r>
            <a:r>
              <a:rPr lang="en-US" baseline="-25000" dirty="0"/>
              <a:t>I,J,K,L </a:t>
            </a:r>
            <a:r>
              <a:rPr lang="en-US" dirty="0"/>
              <a:t>for every (K,L) in domain.</a:t>
            </a:r>
          </a:p>
          <a:p>
            <a:pPr lvl="1"/>
            <a:r>
              <a:rPr lang="en-US" dirty="0"/>
              <a:t>Find the K,L </a:t>
            </a:r>
            <a:r>
              <a:rPr lang="en-US" dirty="0" smtClean="0"/>
              <a:t>inside the CONUS with </a:t>
            </a:r>
            <a:r>
              <a:rPr lang="en-US" dirty="0"/>
              <a:t>the minimum Δ</a:t>
            </a:r>
            <a:r>
              <a:rPr lang="en-US" baseline="-25000" dirty="0"/>
              <a:t>I,J,K,L</a:t>
            </a:r>
            <a:r>
              <a:rPr lang="en-US" dirty="0"/>
              <a:t>, and make this the next supplemental location</a:t>
            </a:r>
            <a:r>
              <a:rPr lang="en-US" dirty="0" smtClean="0"/>
              <a:t>.  Keep track of this penalty amount for </a:t>
            </a:r>
            <a:r>
              <a:rPr lang="en-US" dirty="0" err="1" smtClean="0"/>
              <a:t>i</a:t>
            </a:r>
            <a:r>
              <a:rPr lang="en-US" dirty="0" smtClean="0"/>
              <a:t> = 1, … , n at each (I,J).</a:t>
            </a:r>
          </a:p>
          <a:p>
            <a:pPr lvl="1"/>
            <a:r>
              <a:rPr lang="en-US" dirty="0" smtClean="0"/>
              <a:t>Once a supplemental location found, rule out as possible supplemental locations all other grid points within some distance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min</a:t>
            </a:r>
            <a:r>
              <a:rPr lang="en-US" dirty="0" smtClean="0"/>
              <a:t> from (I,J) and all previously selected supplemental locations.</a:t>
            </a:r>
          </a:p>
          <a:p>
            <a:pPr lvl="1"/>
            <a:r>
              <a:rPr lang="en-US" dirty="0" smtClean="0"/>
              <a:t>Proceed to find next supplemental location.</a:t>
            </a:r>
          </a:p>
          <a:p>
            <a:pPr lvl="1"/>
            <a:r>
              <a:rPr lang="en-US" dirty="0" smtClean="0"/>
              <a:t>Points outside of CONUS forced to find supplemental locations inside CONUS (with its more reliable </a:t>
            </a:r>
            <a:r>
              <a:rPr lang="en-US" dirty="0" err="1" smtClean="0"/>
              <a:t>precip</a:t>
            </a:r>
            <a:r>
              <a:rPr lang="en-US" dirty="0" smtClean="0"/>
              <a:t> analyses) for better or worse.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83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65"/>
            <a:ext cx="8229600" cy="786545"/>
          </a:xfrm>
        </p:spPr>
        <p:txBody>
          <a:bodyPr/>
          <a:lstStyle/>
          <a:p>
            <a:r>
              <a:rPr lang="en-US" dirty="0" smtClean="0"/>
              <a:t>San Antonio, July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50</a:t>
            </a:fld>
            <a:endParaRPr lang="en-US"/>
          </a:p>
        </p:txBody>
      </p:sp>
      <p:pic>
        <p:nvPicPr>
          <p:cNvPr id="3" name="Picture 2" descr="supp_locns_ccpa_Jul_San_Antoni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6" y="958850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338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Baltimore, July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51</a:t>
            </a:fld>
            <a:endParaRPr lang="en-US"/>
          </a:p>
        </p:txBody>
      </p:sp>
      <p:pic>
        <p:nvPicPr>
          <p:cNvPr id="3" name="Picture 2" descr="supp_locns_ccpa_Jul_Baltimo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33" y="958850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328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4068"/>
          </a:xfrm>
        </p:spPr>
        <p:txBody>
          <a:bodyPr/>
          <a:lstStyle/>
          <a:p>
            <a:r>
              <a:rPr lang="en-US" dirty="0" smtClean="0"/>
              <a:t>Penalty functions, January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043" y="998585"/>
            <a:ext cx="8229600" cy="172539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Consider how the penalty function increases with supplemental location number for these sites.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667652" y="2289482"/>
            <a:ext cx="235537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some stations,</a:t>
            </a:r>
          </a:p>
          <a:p>
            <a:r>
              <a:rPr lang="en-US" dirty="0" smtClean="0"/>
              <a:t>generally those in</a:t>
            </a:r>
          </a:p>
          <a:p>
            <a:r>
              <a:rPr lang="en-US" dirty="0" smtClean="0"/>
              <a:t>more complex </a:t>
            </a:r>
          </a:p>
          <a:p>
            <a:r>
              <a:rPr lang="en-US" dirty="0" smtClean="0"/>
              <a:t>terrain of the western</a:t>
            </a:r>
          </a:p>
          <a:p>
            <a:r>
              <a:rPr lang="en-US" dirty="0" smtClean="0"/>
              <a:t>US, or with</a:t>
            </a:r>
          </a:p>
          <a:p>
            <a:r>
              <a:rPr lang="en-US" dirty="0" smtClean="0"/>
              <a:t>higher precipitation </a:t>
            </a:r>
          </a:p>
          <a:p>
            <a:r>
              <a:rPr lang="en-US" dirty="0" err="1" smtClean="0"/>
              <a:t>climatologies</a:t>
            </a:r>
            <a:r>
              <a:rPr lang="en-US" dirty="0" smtClean="0"/>
              <a:t>,</a:t>
            </a:r>
          </a:p>
          <a:p>
            <a:r>
              <a:rPr lang="en-US" dirty="0" smtClean="0"/>
              <a:t>the penalties ramp up </a:t>
            </a:r>
          </a:p>
          <a:p>
            <a:r>
              <a:rPr lang="en-US" dirty="0" smtClean="0"/>
              <a:t>more quickly</a:t>
            </a:r>
          </a:p>
          <a:p>
            <a:r>
              <a:rPr lang="en-US" dirty="0" smtClean="0"/>
              <a:t>for supplemental</a:t>
            </a:r>
          </a:p>
          <a:p>
            <a:r>
              <a:rPr lang="en-US" dirty="0" smtClean="0"/>
              <a:t>data location numbers.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52</a:t>
            </a:fld>
            <a:endParaRPr lang="en-US"/>
          </a:p>
        </p:txBody>
      </p:sp>
      <p:pic>
        <p:nvPicPr>
          <p:cNvPr id="8" name="Picture 7" descr="penalty_function_J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949"/>
            <a:ext cx="6667652" cy="481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52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enalty_function_J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949"/>
            <a:ext cx="6667652" cy="4815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4068"/>
          </a:xfrm>
        </p:spPr>
        <p:txBody>
          <a:bodyPr/>
          <a:lstStyle/>
          <a:p>
            <a:r>
              <a:rPr lang="en-US" dirty="0" smtClean="0"/>
              <a:t>Penalty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043" y="998585"/>
            <a:ext cx="8229600" cy="172539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Consider how the penalty function increases with supplemental location number for these sites.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550676" y="2114011"/>
            <a:ext cx="257808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Suppose we made a</a:t>
            </a:r>
          </a:p>
          <a:p>
            <a:r>
              <a:rPr lang="en-US" dirty="0" smtClean="0"/>
              <a:t>penalty threshold, </a:t>
            </a:r>
          </a:p>
          <a:p>
            <a:r>
              <a:rPr lang="en-US" dirty="0" smtClean="0"/>
              <a:t>here 0.30, and at </a:t>
            </a:r>
          </a:p>
          <a:p>
            <a:r>
              <a:rPr lang="en-US" dirty="0" smtClean="0"/>
              <a:t>the value of n </a:t>
            </a:r>
          </a:p>
          <a:p>
            <a:r>
              <a:rPr lang="en-US" dirty="0" smtClean="0"/>
              <a:t>(supplemental data</a:t>
            </a:r>
          </a:p>
          <a:p>
            <a:r>
              <a:rPr lang="en-US" dirty="0" smtClean="0"/>
              <a:t>location number)</a:t>
            </a:r>
          </a:p>
          <a:p>
            <a:r>
              <a:rPr lang="en-US" dirty="0" smtClean="0"/>
              <a:t>where the threshold</a:t>
            </a:r>
          </a:p>
          <a:p>
            <a:r>
              <a:rPr lang="en-US" dirty="0" smtClean="0"/>
              <a:t>is exceeded, this is</a:t>
            </a:r>
          </a:p>
          <a:p>
            <a:r>
              <a:rPr lang="en-US" dirty="0" smtClean="0"/>
              <a:t>how many supplemental</a:t>
            </a:r>
          </a:p>
          <a:p>
            <a:r>
              <a:rPr lang="en-US" dirty="0" smtClean="0"/>
              <a:t>sites we use for this</a:t>
            </a:r>
          </a:p>
          <a:p>
            <a:r>
              <a:rPr lang="en-US" dirty="0" smtClean="0"/>
              <a:t>location.</a:t>
            </a:r>
          </a:p>
          <a:p>
            <a:endParaRPr lang="en-US" dirty="0"/>
          </a:p>
          <a:p>
            <a:r>
              <a:rPr lang="en-US" dirty="0" smtClean="0"/>
              <a:t>What would a map of</a:t>
            </a:r>
          </a:p>
          <a:p>
            <a:r>
              <a:rPr lang="en-US" dirty="0" smtClean="0"/>
              <a:t>this look like? (next page)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130641" y="3534491"/>
            <a:ext cx="411088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53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81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Proposed number </a:t>
            </a:r>
            <a:br>
              <a:rPr lang="en-US" dirty="0" smtClean="0"/>
            </a:br>
            <a:r>
              <a:rPr lang="en-US" dirty="0" smtClean="0"/>
              <a:t>of supplemental locations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2043" y="5940851"/>
            <a:ext cx="8486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Generally there are fewer supplemental locations used in mountainous west and in Appalachians, but</a:t>
            </a:r>
            <a:r>
              <a:rPr lang="en-US" sz="1600" dirty="0"/>
              <a:t> </a:t>
            </a:r>
            <a:r>
              <a:rPr lang="en-US" sz="1600" dirty="0" smtClean="0"/>
              <a:t>there are exceptions. What’s going on in AR/MO/OK/KS? What’s going on in the upper Great Plains?  MS?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54</a:t>
            </a:fld>
            <a:endParaRPr lang="en-US"/>
          </a:p>
        </p:txBody>
      </p:sp>
      <p:pic>
        <p:nvPicPr>
          <p:cNvPr id="7" name="Picture 6" descr="supplemental_number_count_J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57" y="1246852"/>
            <a:ext cx="7156968" cy="469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63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45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Average penalty over first 50 possible supplemental locations, January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12072" y="6342031"/>
            <a:ext cx="5782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Which of the component penalties leads to maxima in TN, MS, </a:t>
            </a:r>
            <a:r>
              <a:rPr lang="en-US" sz="1600" dirty="0" err="1" smtClean="0"/>
              <a:t>etc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55</a:t>
            </a:fld>
            <a:endParaRPr lang="en-US"/>
          </a:p>
        </p:txBody>
      </p:sp>
      <p:pic>
        <p:nvPicPr>
          <p:cNvPr id="8" name="Picture 7" descr="Penalty_tot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76050"/>
            <a:ext cx="7745964" cy="508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98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45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Average CDF difference penalty over all 50 possible supplemental locations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2043" y="6161299"/>
            <a:ext cx="82948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These penalties are generally larger where it’s moister overall, or where there is great spatial </a:t>
            </a:r>
          </a:p>
          <a:p>
            <a:r>
              <a:rPr lang="en-US" sz="1600" dirty="0" smtClean="0"/>
              <a:t>heterogeneity in the moisture, leading to the challenge of finding a good fit with nearby locations.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423448" y="1495681"/>
            <a:ext cx="17009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Fitting the </a:t>
            </a:r>
          </a:p>
          <a:p>
            <a:r>
              <a:rPr lang="en-US" dirty="0" smtClean="0"/>
              <a:t>precipitation</a:t>
            </a:r>
          </a:p>
          <a:p>
            <a:r>
              <a:rPr lang="en-US" dirty="0" smtClean="0"/>
              <a:t>CDFs, which</a:t>
            </a:r>
          </a:p>
          <a:p>
            <a:r>
              <a:rPr lang="en-US" dirty="0" smtClean="0"/>
              <a:t>are weighted</a:t>
            </a:r>
          </a:p>
          <a:p>
            <a:r>
              <a:rPr lang="en-US" dirty="0" smtClean="0"/>
              <a:t>highly overall</a:t>
            </a:r>
          </a:p>
          <a:p>
            <a:r>
              <a:rPr lang="en-US" dirty="0" smtClean="0"/>
              <a:t>in the penalty,</a:t>
            </a:r>
          </a:p>
          <a:p>
            <a:r>
              <a:rPr lang="en-US" dirty="0" smtClean="0"/>
              <a:t>has a big impact</a:t>
            </a:r>
          </a:p>
          <a:p>
            <a:r>
              <a:rPr lang="en-US" dirty="0" smtClean="0"/>
              <a:t>on TN, MS.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56</a:t>
            </a:fld>
            <a:endParaRPr lang="en-US"/>
          </a:p>
        </p:txBody>
      </p:sp>
      <p:pic>
        <p:nvPicPr>
          <p:cNvPr id="8" name="Picture 7" descr="Penalty_p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5455"/>
            <a:ext cx="7495512" cy="491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670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enalty_t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2672"/>
            <a:ext cx="7461420" cy="48936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455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Average terrain difference penalty over all 50 possible supplemental locations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260890" y="1814040"/>
            <a:ext cx="1872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expected,</a:t>
            </a:r>
          </a:p>
          <a:p>
            <a:r>
              <a:rPr lang="en-US" dirty="0" smtClean="0"/>
              <a:t>generally larger in </a:t>
            </a:r>
          </a:p>
          <a:p>
            <a:r>
              <a:rPr lang="en-US" dirty="0" smtClean="0"/>
              <a:t>regions with</a:t>
            </a:r>
          </a:p>
          <a:p>
            <a:r>
              <a:rPr lang="en-US" dirty="0" smtClean="0"/>
              <a:t>complex terrain.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190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enalty_fac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0934"/>
            <a:ext cx="7690935" cy="50442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455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Average facet difference penalty over all 50 possible supplemental locations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551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455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Average location difference penalty over all 50 possible supplemental locations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59</a:t>
            </a:fld>
            <a:endParaRPr lang="en-US"/>
          </a:p>
        </p:txBody>
      </p:sp>
      <p:pic>
        <p:nvPicPr>
          <p:cNvPr id="7" name="Picture 6" descr="Penalty_di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7" y="1225455"/>
            <a:ext cx="7415205" cy="48633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44179" y="1396251"/>
            <a:ext cx="1804778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tends to</a:t>
            </a:r>
          </a:p>
          <a:p>
            <a:r>
              <a:rPr lang="en-US" dirty="0" smtClean="0"/>
              <a:t>be larger where one must go further away to find grid points with similar terrain, terrain facet, and CDF.</a:t>
            </a:r>
          </a:p>
          <a:p>
            <a:r>
              <a:rPr lang="en-US" dirty="0" smtClean="0"/>
              <a:t>Algorithm forces OCONUS points</a:t>
            </a:r>
          </a:p>
          <a:p>
            <a:r>
              <a:rPr lang="en-US" dirty="0" smtClean="0"/>
              <a:t>to find supplemental</a:t>
            </a:r>
          </a:p>
          <a:p>
            <a:r>
              <a:rPr lang="en-US" dirty="0" smtClean="0"/>
              <a:t>locations in CONUS, hence</a:t>
            </a:r>
          </a:p>
          <a:p>
            <a:r>
              <a:rPr lang="en-US" dirty="0" smtClean="0"/>
              <a:t>the maxima in</a:t>
            </a:r>
          </a:p>
          <a:p>
            <a:r>
              <a:rPr lang="en-US" dirty="0" smtClean="0"/>
              <a:t>Gulf of Mexico,</a:t>
            </a:r>
          </a:p>
          <a:p>
            <a:r>
              <a:rPr lang="en-US" dirty="0" smtClean="0"/>
              <a:t>Canada, Florida.</a:t>
            </a:r>
          </a:p>
        </p:txBody>
      </p:sp>
    </p:spTree>
    <p:extLst>
      <p:ext uri="{BB962C8B-B14F-4D97-AF65-F5344CB8AC3E}">
        <p14:creationId xmlns:p14="http://schemas.microsoft.com/office/powerpoint/2010/main" val="2182415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Algorithm for supplemental locations,</a:t>
            </a:r>
            <a:br>
              <a:rPr lang="en-US" dirty="0" smtClean="0"/>
            </a:br>
            <a:r>
              <a:rPr lang="en-US" dirty="0" smtClean="0"/>
              <a:t>continued.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567" y="1600200"/>
            <a:ext cx="8621252" cy="496743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Let </a:t>
            </a:r>
            <a:r>
              <a:rPr lang="en-US" baseline="-25000" dirty="0" smtClean="0"/>
              <a:t>I,J</a:t>
            </a:r>
            <a:r>
              <a:rPr lang="en-US" dirty="0" smtClean="0"/>
              <a:t> be the (</a:t>
            </a:r>
            <a:r>
              <a:rPr lang="en-US" dirty="0" err="1" smtClean="0"/>
              <a:t>x,y</a:t>
            </a:r>
            <a:r>
              <a:rPr lang="en-US" dirty="0" smtClean="0"/>
              <a:t>) indices of the current location</a:t>
            </a:r>
          </a:p>
          <a:p>
            <a:r>
              <a:rPr lang="en-US" dirty="0" smtClean="0"/>
              <a:t>Let </a:t>
            </a:r>
            <a:r>
              <a:rPr lang="en-US" baseline="-25000" dirty="0" smtClean="0"/>
              <a:t>K,L</a:t>
            </a:r>
            <a:r>
              <a:rPr lang="en-US" dirty="0" smtClean="0"/>
              <a:t> be the (</a:t>
            </a:r>
            <a:r>
              <a:rPr lang="en-US" dirty="0" err="1" smtClean="0"/>
              <a:t>x,y</a:t>
            </a:r>
            <a:r>
              <a:rPr lang="en-US" dirty="0" smtClean="0"/>
              <a:t>) indices of a potential supplemental location</a:t>
            </a:r>
          </a:p>
          <a:p>
            <a:r>
              <a:rPr lang="en-US" dirty="0" smtClean="0"/>
              <a:t>Let Z</a:t>
            </a:r>
            <a:r>
              <a:rPr lang="en-US" baseline="-25000" dirty="0" smtClean="0"/>
              <a:t>I,J </a:t>
            </a:r>
            <a:r>
              <a:rPr lang="en-US" dirty="0" smtClean="0"/>
              <a:t>= terrain height</a:t>
            </a:r>
          </a:p>
          <a:p>
            <a:r>
              <a:rPr lang="en-US" dirty="0" smtClean="0"/>
              <a:t>Let </a:t>
            </a:r>
            <a:r>
              <a:rPr lang="en-US" b="1" dirty="0" smtClean="0"/>
              <a:t>P</a:t>
            </a:r>
            <a:r>
              <a:rPr lang="en-US" baseline="-25000" dirty="0" smtClean="0"/>
              <a:t>I,J</a:t>
            </a:r>
            <a:r>
              <a:rPr lang="en-US" dirty="0" smtClean="0"/>
              <a:t> = cumulative probability distribution (a vector)</a:t>
            </a:r>
          </a:p>
          <a:p>
            <a:r>
              <a:rPr lang="en-US" dirty="0" smtClean="0"/>
              <a:t>Let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I,J</a:t>
            </a:r>
            <a:r>
              <a:rPr lang="en-US" baseline="30000" dirty="0" err="1" smtClean="0"/>
              <a:t>min</a:t>
            </a:r>
            <a:r>
              <a:rPr lang="en-US" dirty="0" smtClean="0"/>
              <a:t>  = index of </a:t>
            </a:r>
            <a:r>
              <a:rPr lang="en-US" dirty="0" err="1" smtClean="0"/>
              <a:t>quantile</a:t>
            </a:r>
            <a:r>
              <a:rPr lang="en-US" dirty="0" smtClean="0"/>
              <a:t> associated with first nonzero value in </a:t>
            </a:r>
            <a:r>
              <a:rPr lang="en-US" b="1" dirty="0" smtClean="0"/>
              <a:t>P</a:t>
            </a:r>
            <a:r>
              <a:rPr lang="en-US" baseline="-25000" dirty="0" smtClean="0"/>
              <a:t>I,J</a:t>
            </a:r>
          </a:p>
          <a:p>
            <a:r>
              <a:rPr lang="en-US" dirty="0" smtClean="0"/>
              <a:t>Let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I,J</a:t>
            </a:r>
            <a:r>
              <a:rPr lang="en-US" baseline="30000" dirty="0" err="1" smtClean="0"/>
              <a:t>max</a:t>
            </a:r>
            <a:r>
              <a:rPr lang="en-US" dirty="0" smtClean="0"/>
              <a:t> = index associated with 95</a:t>
            </a:r>
            <a:r>
              <a:rPr lang="en-US" baseline="30000" dirty="0" smtClean="0"/>
              <a:t>th</a:t>
            </a:r>
            <a:r>
              <a:rPr lang="en-US" dirty="0" smtClean="0"/>
              <a:t> percentile of </a:t>
            </a:r>
            <a:r>
              <a:rPr lang="en-US" b="1" dirty="0" smtClean="0"/>
              <a:t>P</a:t>
            </a:r>
            <a:r>
              <a:rPr lang="en-US" baseline="-25000" dirty="0" smtClean="0"/>
              <a:t>I,J</a:t>
            </a:r>
          </a:p>
          <a:p>
            <a:r>
              <a:rPr lang="en-US" dirty="0" smtClean="0"/>
              <a:t>Let c1, c2, c3, c4, be user-determined weights.</a:t>
            </a:r>
          </a:p>
          <a:p>
            <a:r>
              <a:rPr lang="en-US" dirty="0" smtClean="0"/>
              <a:t>Let Δ</a:t>
            </a:r>
            <a:r>
              <a:rPr lang="en-US" baseline="-25000" dirty="0" smtClean="0"/>
              <a:t>I,J,K,L </a:t>
            </a:r>
            <a:r>
              <a:rPr lang="en-US" dirty="0" smtClean="0"/>
              <a:t>= ΔP</a:t>
            </a:r>
            <a:r>
              <a:rPr lang="en-US" baseline="-25000" dirty="0" smtClean="0"/>
              <a:t>I,J,K,L     </a:t>
            </a:r>
            <a:r>
              <a:rPr lang="en-US" dirty="0" smtClean="0"/>
              <a:t>+ ΔZ</a:t>
            </a:r>
            <a:r>
              <a:rPr lang="en-US" baseline="-25000" dirty="0" smtClean="0"/>
              <a:t>I,J,K,L     </a:t>
            </a:r>
            <a:r>
              <a:rPr lang="en-US" dirty="0" smtClean="0"/>
              <a:t>+ </a:t>
            </a:r>
            <a:r>
              <a:rPr lang="en-US" dirty="0">
                <a:solidFill>
                  <a:srgbClr val="FF0000"/>
                </a:solidFill>
              </a:rPr>
              <a:t>ΔTF</a:t>
            </a:r>
            <a:r>
              <a:rPr lang="en-US" baseline="-25000" dirty="0">
                <a:solidFill>
                  <a:srgbClr val="FF0000"/>
                </a:solidFill>
              </a:rPr>
              <a:t>I,J,K,</a:t>
            </a:r>
            <a:r>
              <a:rPr lang="en-US" baseline="-25000" dirty="0" smtClean="0">
                <a:solidFill>
                  <a:srgbClr val="FF0000"/>
                </a:solidFill>
              </a:rPr>
              <a:t>L    </a:t>
            </a:r>
            <a:r>
              <a:rPr lang="en-US" dirty="0" smtClean="0"/>
              <a:t>+</a:t>
            </a:r>
            <a:r>
              <a:rPr lang="en-US" baseline="-25000" dirty="0" smtClean="0"/>
              <a:t> </a:t>
            </a:r>
            <a:r>
              <a:rPr lang="en-US" dirty="0" smtClean="0"/>
              <a:t>ΔD</a:t>
            </a:r>
            <a:r>
              <a:rPr lang="en-US" baseline="-25000" dirty="0" smtClean="0"/>
              <a:t>I,J,K,L  </a:t>
            </a:r>
          </a:p>
          <a:p>
            <a:pPr marL="914400" lvl="2" indent="0">
              <a:buNone/>
            </a:pPr>
            <a:r>
              <a:rPr lang="en-US" baseline="-25000" dirty="0"/>
              <a:t> </a:t>
            </a:r>
            <a:r>
              <a:rPr lang="en-US" dirty="0"/>
              <a:t> </a:t>
            </a:r>
            <a:r>
              <a:rPr lang="en-US" dirty="0" smtClean="0"/>
              <a:t>          [</a:t>
            </a:r>
            <a:r>
              <a:rPr lang="en-US" dirty="0" err="1" smtClean="0"/>
              <a:t>precip</a:t>
            </a:r>
            <a:r>
              <a:rPr lang="en-US" dirty="0" smtClean="0"/>
              <a:t>]       [terrain </a:t>
            </a:r>
            <a:r>
              <a:rPr lang="en-US" dirty="0" err="1" smtClean="0"/>
              <a:t>ht</a:t>
            </a:r>
            <a:r>
              <a:rPr lang="en-US" dirty="0" smtClean="0"/>
              <a:t>]  </a:t>
            </a:r>
            <a:r>
              <a:rPr lang="en-US" dirty="0"/>
              <a:t> </a:t>
            </a:r>
            <a:r>
              <a:rPr lang="en-US" dirty="0" smtClean="0"/>
              <a:t> [terrain facet]  [</a:t>
            </a:r>
            <a:r>
              <a:rPr lang="en-US" dirty="0" err="1" smtClean="0"/>
              <a:t>horiz</a:t>
            </a:r>
            <a:r>
              <a:rPr lang="en-US" dirty="0" smtClean="0"/>
              <a:t>. distance]</a:t>
            </a:r>
          </a:p>
          <a:p>
            <a:endParaRPr lang="en-US" dirty="0"/>
          </a:p>
          <a:p>
            <a:r>
              <a:rPr lang="en-US" dirty="0" smtClean="0"/>
              <a:t>ΔP </a:t>
            </a:r>
            <a:r>
              <a:rPr lang="en-US" baseline="-25000" dirty="0" smtClean="0"/>
              <a:t>I,J,K,L </a:t>
            </a:r>
            <a:r>
              <a:rPr lang="en-US" dirty="0" smtClean="0"/>
              <a:t>= </a:t>
            </a:r>
            <a:r>
              <a:rPr lang="en-US" sz="2900" dirty="0" smtClean="0"/>
              <a:t>c1 * SUM{ABS  [</a:t>
            </a:r>
            <a:r>
              <a:rPr lang="en-US" sz="2900" b="1" dirty="0" smtClean="0"/>
              <a:t>P</a:t>
            </a:r>
            <a:r>
              <a:rPr lang="en-US" sz="2900" baseline="-25000" dirty="0" smtClean="0"/>
              <a:t>I,J</a:t>
            </a:r>
            <a:r>
              <a:rPr lang="en-US" sz="2900" dirty="0" smtClean="0"/>
              <a:t>(</a:t>
            </a:r>
            <a:r>
              <a:rPr lang="en-US" sz="2900" dirty="0" err="1" smtClean="0"/>
              <a:t>q</a:t>
            </a:r>
            <a:r>
              <a:rPr lang="en-US" sz="2900" baseline="-25000" dirty="0" err="1" smtClean="0"/>
              <a:t>I,J</a:t>
            </a:r>
            <a:r>
              <a:rPr lang="en-US" sz="2900" baseline="30000" dirty="0" err="1" smtClean="0"/>
              <a:t>min</a:t>
            </a:r>
            <a:r>
              <a:rPr lang="en-US" sz="2900" dirty="0" smtClean="0"/>
              <a:t> : </a:t>
            </a:r>
            <a:r>
              <a:rPr lang="en-US" sz="2900" dirty="0" err="1" smtClean="0"/>
              <a:t>q</a:t>
            </a:r>
            <a:r>
              <a:rPr lang="en-US" sz="2900" baseline="-25000" dirty="0" err="1" smtClean="0"/>
              <a:t>I,J</a:t>
            </a:r>
            <a:r>
              <a:rPr lang="en-US" sz="2900" baseline="30000" dirty="0" err="1" smtClean="0"/>
              <a:t>max</a:t>
            </a:r>
            <a:r>
              <a:rPr lang="en-US" sz="2900" dirty="0" smtClean="0"/>
              <a:t> ) -  </a:t>
            </a:r>
            <a:r>
              <a:rPr lang="en-US" sz="2900" b="1" dirty="0" smtClean="0"/>
              <a:t>P</a:t>
            </a:r>
            <a:r>
              <a:rPr lang="en-US" sz="2900" baseline="-25000" dirty="0" smtClean="0"/>
              <a:t>I,J</a:t>
            </a:r>
            <a:r>
              <a:rPr lang="en-US" sz="2900" dirty="0" smtClean="0"/>
              <a:t>(</a:t>
            </a:r>
            <a:r>
              <a:rPr lang="en-US" sz="2900" dirty="0" err="1" smtClean="0"/>
              <a:t>q</a:t>
            </a:r>
            <a:r>
              <a:rPr lang="en-US" sz="2900" baseline="-25000" dirty="0" err="1" smtClean="0"/>
              <a:t>K,L</a:t>
            </a:r>
            <a:r>
              <a:rPr lang="en-US" sz="2900" baseline="30000" dirty="0" err="1" smtClean="0"/>
              <a:t>min</a:t>
            </a:r>
            <a:r>
              <a:rPr lang="en-US" sz="2900" dirty="0" smtClean="0"/>
              <a:t> : </a:t>
            </a:r>
            <a:r>
              <a:rPr lang="en-US" sz="2900" dirty="0" err="1" smtClean="0"/>
              <a:t>q</a:t>
            </a:r>
            <a:r>
              <a:rPr lang="en-US" sz="2900" baseline="-25000" dirty="0" err="1" smtClean="0"/>
              <a:t>K,L</a:t>
            </a:r>
            <a:r>
              <a:rPr lang="en-US" sz="2900" baseline="30000" dirty="0" err="1" smtClean="0"/>
              <a:t>max</a:t>
            </a:r>
            <a:r>
              <a:rPr lang="en-US" sz="2900" dirty="0" smtClean="0"/>
              <a:t> ) ]} / (</a:t>
            </a:r>
            <a:r>
              <a:rPr lang="en-US" sz="2900" dirty="0" err="1" smtClean="0"/>
              <a:t>q</a:t>
            </a:r>
            <a:r>
              <a:rPr lang="en-US" sz="2900" baseline="-25000" dirty="0" err="1" smtClean="0"/>
              <a:t>I,J</a:t>
            </a:r>
            <a:r>
              <a:rPr lang="en-US" sz="2900" baseline="30000" dirty="0" err="1" smtClean="0"/>
              <a:t>max</a:t>
            </a:r>
            <a:r>
              <a:rPr lang="en-US" sz="2900" dirty="0" smtClean="0"/>
              <a:t> -</a:t>
            </a:r>
            <a:r>
              <a:rPr lang="en-US" sz="2900" dirty="0" err="1" smtClean="0"/>
              <a:t>q</a:t>
            </a:r>
            <a:r>
              <a:rPr lang="en-US" sz="2900" baseline="-25000" dirty="0" err="1" smtClean="0"/>
              <a:t>I,J</a:t>
            </a:r>
            <a:r>
              <a:rPr lang="en-US" sz="2900" baseline="30000" dirty="0" err="1" smtClean="0"/>
              <a:t>max</a:t>
            </a:r>
            <a:r>
              <a:rPr lang="en-US" sz="2900" dirty="0" smtClean="0"/>
              <a:t> )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ΔZ</a:t>
            </a:r>
            <a:r>
              <a:rPr lang="en-US" baseline="-25000" dirty="0" smtClean="0">
                <a:solidFill>
                  <a:srgbClr val="FF0000"/>
                </a:solidFill>
              </a:rPr>
              <a:t>I,J,K,L  </a:t>
            </a:r>
            <a:r>
              <a:rPr lang="en-US" dirty="0" smtClean="0">
                <a:solidFill>
                  <a:srgbClr val="FF0000"/>
                </a:solidFill>
              </a:rPr>
              <a:t>= c2 * [1. – </a:t>
            </a:r>
            <a:r>
              <a:rPr lang="en-US" dirty="0" err="1" smtClean="0">
                <a:solidFill>
                  <a:srgbClr val="FF0000"/>
                </a:solidFill>
              </a:rPr>
              <a:t>exp</a:t>
            </a:r>
            <a:r>
              <a:rPr lang="en-US" dirty="0" smtClean="0">
                <a:solidFill>
                  <a:srgbClr val="FF0000"/>
                </a:solidFill>
              </a:rPr>
              <a:t>{- ABS</a:t>
            </a:r>
            <a:r>
              <a:rPr lang="en-US" dirty="0">
                <a:solidFill>
                  <a:srgbClr val="FF0000"/>
                </a:solidFill>
              </a:rPr>
              <a:t>(Z</a:t>
            </a:r>
            <a:r>
              <a:rPr lang="en-US" baseline="-25000" dirty="0">
                <a:solidFill>
                  <a:srgbClr val="FF0000"/>
                </a:solidFill>
              </a:rPr>
              <a:t>I,</a:t>
            </a:r>
            <a:r>
              <a:rPr lang="en-US" baseline="-25000" dirty="0" smtClean="0">
                <a:solidFill>
                  <a:srgbClr val="FF0000"/>
                </a:solidFill>
              </a:rPr>
              <a:t>J</a:t>
            </a:r>
            <a:r>
              <a:rPr lang="en-US" dirty="0" smtClean="0">
                <a:solidFill>
                  <a:srgbClr val="FF0000"/>
                </a:solidFill>
              </a:rPr>
              <a:t>-Z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  <a:r>
              <a:rPr lang="en-US" baseline="-25000" dirty="0" smtClean="0">
                <a:solidFill>
                  <a:srgbClr val="FF0000"/>
                </a:solidFill>
              </a:rPr>
              <a:t>,L</a:t>
            </a:r>
            <a:r>
              <a:rPr lang="en-US" dirty="0" smtClean="0">
                <a:solidFill>
                  <a:srgbClr val="FF0000"/>
                </a:solidFill>
              </a:rPr>
              <a:t>)} / 2500]    {see next page}</a:t>
            </a:r>
          </a:p>
          <a:p>
            <a:r>
              <a:rPr lang="en-US" dirty="0">
                <a:solidFill>
                  <a:srgbClr val="FF0000"/>
                </a:solidFill>
              </a:rPr>
              <a:t>ΔTF</a:t>
            </a:r>
            <a:r>
              <a:rPr lang="en-US" baseline="-25000" dirty="0">
                <a:solidFill>
                  <a:srgbClr val="FF0000"/>
                </a:solidFill>
              </a:rPr>
              <a:t>I,J,K,</a:t>
            </a:r>
            <a:r>
              <a:rPr lang="en-US" baseline="-25000" dirty="0" smtClean="0">
                <a:solidFill>
                  <a:srgbClr val="FF0000"/>
                </a:solidFill>
              </a:rPr>
              <a:t>L </a:t>
            </a:r>
            <a:r>
              <a:rPr lang="en-US" dirty="0" smtClean="0">
                <a:solidFill>
                  <a:srgbClr val="FF0000"/>
                </a:solidFill>
              </a:rPr>
              <a:t>= c3*{see next several pages}</a:t>
            </a:r>
            <a:endParaRPr lang="en-US" dirty="0" smtClean="0"/>
          </a:p>
          <a:p>
            <a:r>
              <a:rPr lang="en-US" dirty="0" smtClean="0"/>
              <a:t>ΔD</a:t>
            </a:r>
            <a:r>
              <a:rPr lang="en-US" baseline="-25000" dirty="0" smtClean="0"/>
              <a:t>I,J,K,L</a:t>
            </a:r>
            <a:r>
              <a:rPr lang="en-US" dirty="0" smtClean="0"/>
              <a:t> = c4 * SQRT((I-K)**2 + (J-L)**2)  ! in grid points, not actual distance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10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20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My comments and 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0644"/>
            <a:ext cx="8229600" cy="5610831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 smtClean="0"/>
              <a:t>Our odyssey over the last few month has illustrated how:</a:t>
            </a:r>
          </a:p>
          <a:p>
            <a:pPr lvl="1"/>
            <a:r>
              <a:rPr lang="en-US" sz="2000" dirty="0" smtClean="0"/>
              <a:t>challenging it is to get a good result with a short forecast training data set.</a:t>
            </a:r>
          </a:p>
          <a:p>
            <a:pPr lvl="1"/>
            <a:r>
              <a:rPr lang="en-US" sz="2000" dirty="0" smtClean="0"/>
              <a:t>how there are significant problems with the precipitation analyses outside the CONUS, affecting product quality on borders.</a:t>
            </a:r>
          </a:p>
          <a:p>
            <a:r>
              <a:rPr lang="en-US" sz="2400" dirty="0" smtClean="0"/>
              <a:t>Suggested approach:</a:t>
            </a:r>
          </a:p>
          <a:p>
            <a:pPr lvl="1"/>
            <a:r>
              <a:rPr lang="en-US" sz="2000" dirty="0" smtClean="0"/>
              <a:t>I tidy up and deliver code and data sets to you using newly calculated supplemental data locations (and the number of locations that we choose to use for a given grid point).</a:t>
            </a:r>
          </a:p>
          <a:p>
            <a:pPr lvl="1"/>
            <a:r>
              <a:rPr lang="en-US" sz="2000" dirty="0" smtClean="0"/>
              <a:t>We take a careful look at the experimental POP12 web graphics to make sure we’re comfortable.</a:t>
            </a:r>
          </a:p>
          <a:p>
            <a:pPr lvl="1"/>
            <a:r>
              <a:rPr lang="en-US" sz="2000" dirty="0" smtClean="0"/>
              <a:t>Iterate with more changes only if absolutely necessary.</a:t>
            </a:r>
          </a:p>
          <a:p>
            <a:pPr lvl="1"/>
            <a:r>
              <a:rPr lang="en-US" sz="2000" dirty="0" smtClean="0"/>
              <a:t>Hopefully proceed to implementation in the not too distant future.</a:t>
            </a:r>
          </a:p>
          <a:p>
            <a:r>
              <a:rPr lang="en-US" sz="2400" dirty="0" smtClean="0"/>
              <a:t>Longer-term strategy:</a:t>
            </a:r>
          </a:p>
          <a:p>
            <a:pPr lvl="1"/>
            <a:r>
              <a:rPr lang="en-US" sz="2000" dirty="0" smtClean="0"/>
              <a:t>Move product development to NDFD grid.</a:t>
            </a:r>
          </a:p>
          <a:p>
            <a:pPr lvl="1"/>
            <a:r>
              <a:rPr lang="en-US" sz="2000" dirty="0" smtClean="0"/>
              <a:t>Explore the viability of Canadian CAPA analyses for our Stage IV deficiencies over Canada, but perhaps also over US coastal waters.</a:t>
            </a:r>
          </a:p>
          <a:p>
            <a:pPr lvl="1"/>
            <a:r>
              <a:rPr lang="en-US" sz="2000" dirty="0" smtClean="0"/>
              <a:t>Possibly </a:t>
            </a:r>
            <a:r>
              <a:rPr lang="en-US" sz="2000" smtClean="0"/>
              <a:t>test enhancing my </a:t>
            </a:r>
            <a:r>
              <a:rPr lang="en-US" sz="2000" dirty="0" smtClean="0"/>
              <a:t>existing POP12 algorithm using Michael’s enhanced </a:t>
            </a:r>
            <a:r>
              <a:rPr lang="en-US" sz="2000" dirty="0" err="1" smtClean="0"/>
              <a:t>quantile</a:t>
            </a:r>
            <a:r>
              <a:rPr lang="en-US" sz="2000" dirty="0" smtClean="0"/>
              <a:t> mapping approach, which is less sensitive to small sample size in tails of distribution.</a:t>
            </a:r>
          </a:p>
          <a:p>
            <a:pPr lvl="1"/>
            <a:r>
              <a:rPr lang="en-US" sz="2000" dirty="0" smtClean="0"/>
              <a:t>Produce comparative evaluations of my </a:t>
            </a:r>
            <a:r>
              <a:rPr lang="en-US" sz="2000" dirty="0" err="1" smtClean="0"/>
              <a:t>quantile</a:t>
            </a:r>
            <a:r>
              <a:rPr lang="en-US" sz="2000" dirty="0" smtClean="0"/>
              <a:t>-mapping, statistical downscaling approach vs. Michael’s approach using data sets provided by MDL.</a:t>
            </a:r>
          </a:p>
          <a:p>
            <a:r>
              <a:rPr lang="en-US" sz="2400" dirty="0" smtClean="0"/>
              <a:t>Much longer-term strategy.</a:t>
            </a:r>
          </a:p>
          <a:p>
            <a:pPr lvl="1"/>
            <a:r>
              <a:rPr lang="en-US" sz="2000" dirty="0" smtClean="0"/>
              <a:t>Push the development of much improved precipitation analyses on 2.5-degree grid covering US and Canada as a major goal for post-processing.</a:t>
            </a:r>
          </a:p>
          <a:p>
            <a:pPr lvl="1"/>
            <a:r>
              <a:rPr lang="en-US" sz="2000" dirty="0" smtClean="0"/>
              <a:t>Pending analysis of CAPA data, set up a durable infrastructure to ingest CAPA data, and produce united, high-resolution forecast products over the CONUS, Canada, and Alaska.</a:t>
            </a:r>
          </a:p>
          <a:p>
            <a:pPr lvl="2"/>
            <a:r>
              <a:rPr lang="en-US" sz="1600" dirty="0" smtClean="0"/>
              <a:t>share these with Canada.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204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Are you understanding all this?  Questions?  We’re late in the process, and I can tweak, so if you have reservations/questions/suggestions, now is the time to make them.</a:t>
            </a:r>
          </a:p>
          <a:p>
            <a:r>
              <a:rPr lang="en-US" dirty="0" smtClean="0"/>
              <a:t>I hope to work with Michael to test the CGSD software with these supplemental locations, GEFS reforecast data, at 1/8-degree in the next month or so, to see if they have an impact.  For such large training sample sizes, I’m not expecting a big impact.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21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rrain_height_diff_penalty_fun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29" y="1213934"/>
            <a:ext cx="7390581" cy="5337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631" y="163871"/>
            <a:ext cx="78287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ΔZ</a:t>
            </a:r>
            <a:r>
              <a:rPr lang="en-US" sz="3200" baseline="-25000" dirty="0"/>
              <a:t>I,J,K,L  </a:t>
            </a:r>
            <a:r>
              <a:rPr lang="en-US" sz="3200" dirty="0"/>
              <a:t>= c2 * </a:t>
            </a:r>
            <a:r>
              <a:rPr lang="en-US" sz="3200" dirty="0" smtClean="0">
                <a:solidFill>
                  <a:srgbClr val="FF0000"/>
                </a:solidFill>
              </a:rPr>
              <a:t>[</a:t>
            </a:r>
            <a:r>
              <a:rPr lang="en-US" sz="3200" dirty="0">
                <a:solidFill>
                  <a:srgbClr val="FF0000"/>
                </a:solidFill>
              </a:rPr>
              <a:t>1. – </a:t>
            </a:r>
            <a:r>
              <a:rPr lang="en-US" sz="3200" dirty="0" err="1">
                <a:solidFill>
                  <a:srgbClr val="FF0000"/>
                </a:solidFill>
              </a:rPr>
              <a:t>exp</a:t>
            </a:r>
            <a:r>
              <a:rPr lang="en-US" sz="3200" dirty="0">
                <a:solidFill>
                  <a:srgbClr val="FF0000"/>
                </a:solidFill>
              </a:rPr>
              <a:t>{- ABS(Z</a:t>
            </a:r>
            <a:r>
              <a:rPr lang="en-US" sz="3200" baseline="-25000" dirty="0">
                <a:solidFill>
                  <a:srgbClr val="FF0000"/>
                </a:solidFill>
              </a:rPr>
              <a:t>I,J</a:t>
            </a:r>
            <a:r>
              <a:rPr lang="en-US" sz="3200" dirty="0">
                <a:solidFill>
                  <a:srgbClr val="FF0000"/>
                </a:solidFill>
              </a:rPr>
              <a:t>-Z</a:t>
            </a:r>
            <a:r>
              <a:rPr lang="en-US" sz="3200" baseline="-25000" dirty="0">
                <a:solidFill>
                  <a:srgbClr val="FF0000"/>
                </a:solidFill>
              </a:rPr>
              <a:t>K,L</a:t>
            </a:r>
            <a:r>
              <a:rPr lang="en-US" sz="3200" dirty="0">
                <a:solidFill>
                  <a:srgbClr val="FF0000"/>
                </a:solidFill>
              </a:rPr>
              <a:t>)} / </a:t>
            </a:r>
            <a:r>
              <a:rPr lang="en-US" sz="3200" dirty="0" smtClean="0">
                <a:solidFill>
                  <a:srgbClr val="FF0000"/>
                </a:solidFill>
              </a:rPr>
              <a:t>2500]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040193" y="779805"/>
            <a:ext cx="510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where </a:t>
            </a:r>
            <a:r>
              <a:rPr lang="en-US" dirty="0" err="1">
                <a:solidFill>
                  <a:srgbClr val="FF0000"/>
                </a:solidFill>
              </a:rPr>
              <a:t>Z</a:t>
            </a:r>
            <a:r>
              <a:rPr lang="en-US" baseline="-25000" dirty="0" err="1">
                <a:solidFill>
                  <a:srgbClr val="FF0000"/>
                </a:solidFill>
              </a:rPr>
              <a:t>I,</a:t>
            </a:r>
            <a:r>
              <a:rPr lang="en-US" baseline="-25000" dirty="0" err="1" smtClean="0">
                <a:solidFill>
                  <a:srgbClr val="FF0000"/>
                </a:solidFill>
              </a:rPr>
              <a:t>J</a:t>
            </a:r>
            <a:r>
              <a:rPr lang="en-US" dirty="0" err="1" smtClean="0">
                <a:solidFill>
                  <a:srgbClr val="FF0000"/>
                </a:solidFill>
              </a:rPr>
              <a:t>and</a:t>
            </a:r>
            <a:r>
              <a:rPr lang="en-US" dirty="0" smtClean="0">
                <a:solidFill>
                  <a:srgbClr val="FF0000"/>
                </a:solidFill>
              </a:rPr>
              <a:t> Z</a:t>
            </a:r>
            <a:r>
              <a:rPr lang="en-US" baseline="-25000" dirty="0" smtClean="0">
                <a:solidFill>
                  <a:srgbClr val="FF0000"/>
                </a:solidFill>
              </a:rPr>
              <a:t>K</a:t>
            </a:r>
            <a:r>
              <a:rPr lang="en-US" baseline="-25000" dirty="0">
                <a:solidFill>
                  <a:srgbClr val="FF0000"/>
                </a:solidFill>
              </a:rPr>
              <a:t>,L</a:t>
            </a:r>
            <a:r>
              <a:rPr lang="en-US" dirty="0" smtClean="0">
                <a:solidFill>
                  <a:srgbClr val="FF0000"/>
                </a:solidFill>
              </a:rPr>
              <a:t> are terrain heights at two locations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6977" y="6481917"/>
            <a:ext cx="8840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function in red graphed here, w/o coefficient c2.  Want some general way of penalizing differences in terrain elevation.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49628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44"/>
            <a:ext cx="8229600" cy="7905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Terrain facets (following Daly/PRISM)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35559" y="1046527"/>
            <a:ext cx="1687802" cy="547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Procedure for determining facets follows Daly et al., </a:t>
            </a:r>
            <a:r>
              <a:rPr lang="en-US" sz="1400" i="1" dirty="0" smtClean="0"/>
              <a:t>Climate Research</a:t>
            </a:r>
            <a:r>
              <a:rPr lang="en-US" sz="1400" dirty="0" smtClean="0"/>
              <a:t>, 2002, </a:t>
            </a:r>
            <a:r>
              <a:rPr lang="en-US" sz="1400" b="1" dirty="0" smtClean="0"/>
              <a:t>22</a:t>
            </a:r>
            <a:r>
              <a:rPr lang="en-US" sz="1400" dirty="0" smtClean="0"/>
              <a:t>, 99-113, and refs therein.</a:t>
            </a:r>
          </a:p>
          <a:p>
            <a:endParaRPr lang="en-US" sz="1400" dirty="0" smtClean="0"/>
          </a:p>
          <a:p>
            <a:r>
              <a:rPr lang="en-US" sz="1400" dirty="0" smtClean="0"/>
              <a:t>Input terrain was </a:t>
            </a:r>
            <a:r>
              <a:rPr lang="en-US" sz="1400" dirty="0" err="1" smtClean="0"/>
              <a:t>upscaled</a:t>
            </a:r>
            <a:r>
              <a:rPr lang="en-US" sz="1400" dirty="0" smtClean="0"/>
              <a:t> </a:t>
            </a:r>
            <a:r>
              <a:rPr lang="en-US" sz="1400" dirty="0"/>
              <a:t>to 1/8</a:t>
            </a:r>
          </a:p>
          <a:p>
            <a:r>
              <a:rPr lang="en-US" sz="1400" dirty="0" smtClean="0"/>
              <a:t>degree from </a:t>
            </a:r>
            <a:r>
              <a:rPr lang="en-US" sz="1400" dirty="0"/>
              <a:t>NDFD </a:t>
            </a:r>
            <a:r>
              <a:rPr lang="en-US" sz="1400" dirty="0" smtClean="0"/>
              <a:t>database Geoff supplied.</a:t>
            </a:r>
          </a:p>
          <a:p>
            <a:endParaRPr lang="en-US" sz="1400" dirty="0"/>
          </a:p>
          <a:p>
            <a:r>
              <a:rPr lang="en-US" sz="1400" dirty="0" smtClean="0"/>
              <a:t>Terrain smoothed with </a:t>
            </a:r>
            <a:r>
              <a:rPr lang="en-US" sz="1400" dirty="0" err="1" smtClean="0"/>
              <a:t>Cressman</a:t>
            </a:r>
            <a:r>
              <a:rPr lang="en-US" sz="1400" dirty="0" smtClean="0"/>
              <a:t> (1959) weight function.  Here the radius of influence = 0.5 grid points at 1/8-degree; (very little smoothing of terrain).  After smoothing, terrain </a:t>
            </a:r>
          </a:p>
          <a:p>
            <a:r>
              <a:rPr lang="en-US" sz="1400" dirty="0" smtClean="0"/>
              <a:t>facet algorithm of Daly et al. applied.</a:t>
            </a:r>
          </a:p>
        </p:txBody>
      </p:sp>
      <p:pic>
        <p:nvPicPr>
          <p:cNvPr id="6" name="Picture 5" descr="CCPA_terrain_facet_westernUS_smooth=0.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02967"/>
            <a:ext cx="7060359" cy="573654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2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258" y="0"/>
            <a:ext cx="8775290" cy="70039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Full CONUS terrain facets (w. little smoothing)</a:t>
            </a:r>
            <a:endParaRPr lang="en-US" sz="3600" dirty="0"/>
          </a:p>
        </p:txBody>
      </p:sp>
      <p:pic>
        <p:nvPicPr>
          <p:cNvPr id="4" name="Picture 3" descr="CCPA_terrain_facet_CONUS_smooth=0.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5" y="671868"/>
            <a:ext cx="9086645" cy="5956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4F83-3355-0E45-AD35-2B0E25AD6B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00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5156</TotalTime>
  <Words>2847</Words>
  <Application>Microsoft Macintosh PowerPoint</Application>
  <PresentationFormat>On-screen Show (4:3)</PresentationFormat>
  <Paragraphs>324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Revised supplemental locations  for POP12.  Updates.   (1) changing the supplemental location  penalty function and its effects.  (2) determining a location-dependent  number of supplemental locations.</vt:lpstr>
      <vt:lpstr>Algorithm for supplemental locations</vt:lpstr>
      <vt:lpstr>Illustration of the challenge at hand (here with single location and multi-decadal reforecast data)</vt:lpstr>
      <vt:lpstr>Proposed algorithm for determining supplemental locations (revised)</vt:lpstr>
      <vt:lpstr>Algorithm for supplemental locations</vt:lpstr>
      <vt:lpstr>Algorithm for supplemental locations, continued.</vt:lpstr>
      <vt:lpstr>PowerPoint Presentation</vt:lpstr>
      <vt:lpstr>Terrain facets (following Daly/PRISM)</vt:lpstr>
      <vt:lpstr>Full CONUS terrain facets (w. little smoothing)</vt:lpstr>
      <vt:lpstr>Terrain facets (following Daly/PRISM)</vt:lpstr>
      <vt:lpstr>Full CONUS terrain facets (w. moderate smoothing)</vt:lpstr>
      <vt:lpstr>Terrain facets (following Daly/PRISM)</vt:lpstr>
      <vt:lpstr>Full CONUS terrain facets (w. large smoothing)</vt:lpstr>
      <vt:lpstr>Terrain facet penalty</vt:lpstr>
      <vt:lpstr>The current parameter settings</vt:lpstr>
      <vt:lpstr>New “mask”</vt:lpstr>
      <vt:lpstr>Results</vt:lpstr>
      <vt:lpstr>Sample old supplemental locations</vt:lpstr>
      <vt:lpstr>New supplemental locations</vt:lpstr>
      <vt:lpstr>Berkeley CA, January</vt:lpstr>
      <vt:lpstr>Portland, OR, January</vt:lpstr>
      <vt:lpstr>Bozeman, MT, January</vt:lpstr>
      <vt:lpstr>Boulder, CO, January</vt:lpstr>
      <vt:lpstr>Phoenix, AZ, January</vt:lpstr>
      <vt:lpstr>Lubbock, TX, January</vt:lpstr>
      <vt:lpstr>Omaha, NE, January</vt:lpstr>
      <vt:lpstr>Bismarck, ND, January</vt:lpstr>
      <vt:lpstr>Little Rock, AR, January</vt:lpstr>
      <vt:lpstr>Chicago, IL, January</vt:lpstr>
      <vt:lpstr>Cincinnati, OH, January</vt:lpstr>
      <vt:lpstr>Atlanta, GA, January</vt:lpstr>
      <vt:lpstr>New York City, January</vt:lpstr>
      <vt:lpstr>Orlando, January</vt:lpstr>
      <vt:lpstr>San Antonio, January</vt:lpstr>
      <vt:lpstr>Baltimore, January</vt:lpstr>
      <vt:lpstr>Now consider some summer supplemental locations.</vt:lpstr>
      <vt:lpstr>Berkeley CA, July</vt:lpstr>
      <vt:lpstr>Portland, OR, July</vt:lpstr>
      <vt:lpstr>Bozeman, MT, July</vt:lpstr>
      <vt:lpstr>Boulder, CO, July</vt:lpstr>
      <vt:lpstr>Lubbock, TX, July</vt:lpstr>
      <vt:lpstr>Omaha, NE, July</vt:lpstr>
      <vt:lpstr>Bismarck, ND, July</vt:lpstr>
      <vt:lpstr>Little Rock, AR, July</vt:lpstr>
      <vt:lpstr>Chicago, IL, July</vt:lpstr>
      <vt:lpstr>Cincinnati, OH, July</vt:lpstr>
      <vt:lpstr>Atlanta, GA, July</vt:lpstr>
      <vt:lpstr>New York City, July</vt:lpstr>
      <vt:lpstr>Orlando, July</vt:lpstr>
      <vt:lpstr>San Antonio, July</vt:lpstr>
      <vt:lpstr>Baltimore, July</vt:lpstr>
      <vt:lpstr>Penalty functions, January</vt:lpstr>
      <vt:lpstr>Penalty functions</vt:lpstr>
      <vt:lpstr>Proposed number  of supplemental locations</vt:lpstr>
      <vt:lpstr>Average penalty over first 50 possible supplemental locations, January</vt:lpstr>
      <vt:lpstr>Average CDF difference penalty over all 50 possible supplemental locations</vt:lpstr>
      <vt:lpstr>Average terrain difference penalty over all 50 possible supplemental locations</vt:lpstr>
      <vt:lpstr>Average facet difference penalty over all 50 possible supplemental locations</vt:lpstr>
      <vt:lpstr>Average location difference penalty over all 50 possible supplemental locations</vt:lpstr>
      <vt:lpstr>My comments and suggestions</vt:lpstr>
      <vt:lpstr>Final comments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Revised supplemental locations for POP12</dc:title>
  <dc:creator>Tom Hamill</dc:creator>
  <cp:lastModifiedBy>Tom Hamill</cp:lastModifiedBy>
  <cp:revision>43</cp:revision>
  <dcterms:created xsi:type="dcterms:W3CDTF">2015-11-30T15:41:50Z</dcterms:created>
  <dcterms:modified xsi:type="dcterms:W3CDTF">2015-12-22T18:15:07Z</dcterms:modified>
</cp:coreProperties>
</file>