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7" r:id="rId3"/>
    <p:sldId id="268" r:id="rId4"/>
    <p:sldId id="269" r:id="rId5"/>
    <p:sldId id="257" r:id="rId6"/>
    <p:sldId id="270" r:id="rId7"/>
    <p:sldId id="258" r:id="rId8"/>
    <p:sldId id="259" r:id="rId9"/>
    <p:sldId id="260" r:id="rId10"/>
    <p:sldId id="263" r:id="rId11"/>
    <p:sldId id="264" r:id="rId12"/>
    <p:sldId id="265" r:id="rId13"/>
    <p:sldId id="271" r:id="rId14"/>
    <p:sldId id="272" r:id="rId15"/>
    <p:sldId id="274" r:id="rId16"/>
    <p:sldId id="273" r:id="rId17"/>
    <p:sldId id="275" r:id="rId18"/>
    <p:sldId id="276" r:id="rId19"/>
    <p:sldId id="277" r:id="rId20"/>
    <p:sldId id="2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44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87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34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2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1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2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62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57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2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09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7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7580-3386-1645-9769-CC4BE14C8DDB}" type="datetimeFigureOut">
              <a:rPr lang="en-US" smtClean="0"/>
              <a:t>12/19/12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2D3-73F2-1942-B3A5-1FCD0A882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2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Verifying reforecast</a:t>
            </a:r>
            <a:r>
              <a:rPr lang="en-US" dirty="0" smtClean="0"/>
              <a:t>-calibrated probabilities for 6-10 day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week +2 </a:t>
            </a:r>
            <a:r>
              <a:rPr lang="en-US" dirty="0" smtClean="0"/>
              <a:t>850 hPa temperatures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77232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Tom Hamill</a:t>
            </a:r>
          </a:p>
          <a:p>
            <a:r>
              <a:rPr lang="en-US" dirty="0" smtClean="0"/>
              <a:t>NOAA Earth System Research Lab</a:t>
            </a:r>
          </a:p>
          <a:p>
            <a:r>
              <a:rPr lang="en-US" dirty="0" smtClean="0"/>
              <a:t>(303) 497-3060; </a:t>
            </a:r>
            <a:r>
              <a:rPr lang="en-US" dirty="0" err="1" smtClean="0"/>
              <a:t>tom.hamill@noaa.gov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6582" y="6341513"/>
            <a:ext cx="430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Also: Gary Bates, Jeff Whitaker, Don Murray</a:t>
            </a:r>
            <a:endParaRPr lang="en-US" dirty="0"/>
          </a:p>
        </p:txBody>
      </p:sp>
      <p:pic>
        <p:nvPicPr>
          <p:cNvPr id="5" name="Picture 4" descr="NOAA-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77574"/>
            <a:ext cx="1591825" cy="1614714"/>
          </a:xfrm>
          <a:prstGeom prst="rect">
            <a:avLst/>
          </a:prstGeom>
        </p:spPr>
      </p:pic>
      <p:pic>
        <p:nvPicPr>
          <p:cNvPr id="6" name="Picture 4" descr="dsrc_glo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146050"/>
            <a:ext cx="236537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823200" y="146050"/>
            <a:ext cx="12493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000">
                <a:solidFill>
                  <a:srgbClr val="AD7A3A"/>
                </a:solidFill>
              </a:rPr>
              <a:t>NOAA Earth System</a:t>
            </a:r>
          </a:p>
          <a:p>
            <a:r>
              <a:rPr lang="en-US" sz="1000">
                <a:solidFill>
                  <a:srgbClr val="AD7A3A"/>
                </a:solidFill>
              </a:rPr>
              <a:t>Research Laboratory</a:t>
            </a:r>
          </a:p>
        </p:txBody>
      </p:sp>
    </p:spTree>
    <p:extLst>
      <p:ext uri="{BB962C8B-B14F-4D97-AF65-F5344CB8AC3E}">
        <p14:creationId xmlns:p14="http://schemas.microsoft.com/office/powerpoint/2010/main" val="379835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ia_extended_t850_120_to_240h_raw_upp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10091"/>
            <a:ext cx="4292189" cy="4649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Upper </a:t>
            </a:r>
            <a:r>
              <a:rPr lang="en-US" dirty="0" err="1" smtClean="0"/>
              <a:t>tercile</a:t>
            </a:r>
            <a:endParaRPr lang="en-US" dirty="0"/>
          </a:p>
        </p:txBody>
      </p:sp>
      <p:pic>
        <p:nvPicPr>
          <p:cNvPr id="5" name="Picture 4" descr="relia_extended_t850_120_to_240h_ngr_upp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71" y="1083632"/>
            <a:ext cx="4312918" cy="467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93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ia_extended_t850_120_to_240h_raw_upperquin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" y="1110090"/>
            <a:ext cx="4292190" cy="46498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Upper quintile</a:t>
            </a:r>
            <a:endParaRPr lang="en-US" dirty="0"/>
          </a:p>
        </p:txBody>
      </p:sp>
      <p:pic>
        <p:nvPicPr>
          <p:cNvPr id="5" name="Picture 4" descr="relia_extended_t850_120_to_240h_ngr_upp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871" y="1083632"/>
            <a:ext cx="4312918" cy="4672328"/>
          </a:xfrm>
          <a:prstGeom prst="rect">
            <a:avLst/>
          </a:prstGeom>
        </p:spPr>
      </p:pic>
      <p:pic>
        <p:nvPicPr>
          <p:cNvPr id="6" name="Picture 5" descr="relia_extended_t850_120_to_240h_ngr_upperquinti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599" y="1106087"/>
            <a:ext cx="4292190" cy="46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3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ia_extended_t850_120_to_240h_raw_upperde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" y="1110090"/>
            <a:ext cx="4292190" cy="4649873"/>
          </a:xfrm>
          <a:prstGeom prst="rect">
            <a:avLst/>
          </a:prstGeom>
        </p:spPr>
      </p:pic>
      <p:pic>
        <p:nvPicPr>
          <p:cNvPr id="3" name="Picture 2" descr="relia_extended_t850_120_to_240h_ngr_upperde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049" y="1079629"/>
            <a:ext cx="4316613" cy="46763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Upper </a:t>
            </a:r>
            <a:r>
              <a:rPr lang="en-US" dirty="0" err="1" smtClean="0"/>
              <a:t>decile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237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58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+7 to +14 day forecasts (168 to 336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57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relia_extended_t850_168_to_336h_ngr_lowerde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119644"/>
            <a:ext cx="4283371" cy="4640319"/>
          </a:xfrm>
          <a:prstGeom prst="rect">
            <a:avLst/>
          </a:prstGeom>
        </p:spPr>
      </p:pic>
      <p:pic>
        <p:nvPicPr>
          <p:cNvPr id="6" name="Picture 5" descr="relia_extended_t850_168_to_336h_raw_lowerde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15975"/>
            <a:ext cx="4283371" cy="46403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Reliability and BSS: </a:t>
            </a:r>
            <a:r>
              <a:rPr lang="en-US" dirty="0" smtClean="0"/>
              <a:t>lower </a:t>
            </a:r>
            <a:r>
              <a:rPr lang="en-US" dirty="0" err="1" smtClean="0"/>
              <a:t>decile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51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ia_extended_t850_168_to_336h_ngr_lowerquin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48" y="1118982"/>
            <a:ext cx="4301010" cy="4659428"/>
          </a:xfrm>
          <a:prstGeom prst="rect">
            <a:avLst/>
          </a:prstGeom>
        </p:spPr>
      </p:pic>
      <p:pic>
        <p:nvPicPr>
          <p:cNvPr id="3" name="Picture 2" descr="relia_extended_t850_168_to_336h_raw_lowerquint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19644"/>
            <a:ext cx="4300399" cy="46587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Lower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67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lia_extended_t850_168_to_336h_ngr_low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119644"/>
            <a:ext cx="4290146" cy="4647658"/>
          </a:xfrm>
          <a:prstGeom prst="rect">
            <a:avLst/>
          </a:prstGeom>
        </p:spPr>
      </p:pic>
      <p:pic>
        <p:nvPicPr>
          <p:cNvPr id="4" name="Picture 3" descr="relia_extended_t850_168_to_336h_raw_low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12305"/>
            <a:ext cx="4286759" cy="46439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ower </a:t>
            </a:r>
            <a:r>
              <a:rPr lang="en-US" dirty="0" err="1" smtClean="0"/>
              <a:t>tercile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67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ia_extended_t850_168_to_336h_ngr_upp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119644"/>
            <a:ext cx="4286760" cy="4643990"/>
          </a:xfrm>
          <a:prstGeom prst="rect">
            <a:avLst/>
          </a:prstGeom>
        </p:spPr>
      </p:pic>
      <p:pic>
        <p:nvPicPr>
          <p:cNvPr id="3" name="Picture 2" descr="relia_extended_t850_168_to_336h_raw_upp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2" y="1119644"/>
            <a:ext cx="4286760" cy="4643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</a:t>
            </a:r>
            <a:r>
              <a:rPr lang="en-US" dirty="0" smtClean="0"/>
              <a:t>er </a:t>
            </a:r>
            <a:r>
              <a:rPr lang="en-US" dirty="0" err="1" smtClean="0"/>
              <a:t>tercile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63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ia_extended_t850_168_to_336h_ngr_upperquin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48" y="1118982"/>
            <a:ext cx="4301010" cy="4659428"/>
          </a:xfrm>
          <a:prstGeom prst="rect">
            <a:avLst/>
          </a:prstGeom>
        </p:spPr>
      </p:pic>
      <p:pic>
        <p:nvPicPr>
          <p:cNvPr id="5" name="Picture 4" descr="relia_extended_t850_168_to_336h_raw_upperquint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52" y="1118982"/>
            <a:ext cx="4301010" cy="46594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Upper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65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ia_extended_t850_168_to_336h_ngr_upperde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119644"/>
            <a:ext cx="4286759" cy="4643989"/>
          </a:xfrm>
          <a:prstGeom prst="rect">
            <a:avLst/>
          </a:prstGeom>
        </p:spPr>
      </p:pic>
      <p:pic>
        <p:nvPicPr>
          <p:cNvPr id="3" name="Picture 2" descr="relia_extended_t850_168_to_336h_raw_upperde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74" y="1115975"/>
            <a:ext cx="4282760" cy="46396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Upper </a:t>
            </a:r>
            <a:r>
              <a:rPr lang="en-US" dirty="0" err="1" smtClean="0"/>
              <a:t>decile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912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17" y="274638"/>
            <a:ext cx="8881609" cy="616097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Previously: web page for calibrated V1 reforecasts</a:t>
            </a:r>
            <a:endParaRPr lang="en-US" sz="3200" dirty="0"/>
          </a:p>
        </p:txBody>
      </p:sp>
      <p:pic>
        <p:nvPicPr>
          <p:cNvPr id="5" name="Picture 4" descr="Screen Shot 2012-12-14 at 1.25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610"/>
            <a:ext cx="9144000" cy="575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Reforecast-based post-processing of T850 for 6-10 days </a:t>
            </a:r>
            <a:r>
              <a:rPr lang="en-US" dirty="0" smtClean="0"/>
              <a:t>and week +2 appears </a:t>
            </a:r>
            <a:r>
              <a:rPr lang="en-US" dirty="0" smtClean="0"/>
              <a:t>to be </a:t>
            </a:r>
            <a:r>
              <a:rPr lang="en-US" dirty="0" smtClean="0"/>
              <a:t>working satisfactorily.</a:t>
            </a:r>
            <a:endParaRPr lang="en-US" dirty="0" smtClean="0"/>
          </a:p>
          <a:p>
            <a:r>
              <a:rPr lang="en-US" dirty="0" smtClean="0"/>
              <a:t>Once we have surface CFSR data here at ESRL, we’ll repeat for 2-meter temperature.</a:t>
            </a:r>
          </a:p>
          <a:p>
            <a:r>
              <a:rPr lang="en-US" dirty="0" smtClean="0"/>
              <a:t>Intend to replace our reforecast V1 web page in the next month or so with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85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97"/>
            <a:ext cx="8229600" cy="757194"/>
          </a:xfrm>
        </p:spPr>
        <p:txBody>
          <a:bodyPr>
            <a:noAutofit/>
          </a:bodyPr>
          <a:lstStyle/>
          <a:p>
            <a:r>
              <a:rPr lang="en-US" sz="3200" dirty="0" smtClean="0"/>
              <a:t>Typical T850 </a:t>
            </a:r>
            <a:r>
              <a:rPr lang="en-US" sz="3200" dirty="0" smtClean="0"/>
              <a:t>experimental product from ESRL</a:t>
            </a:r>
            <a:endParaRPr lang="en-US" sz="3200" dirty="0"/>
          </a:p>
        </p:txBody>
      </p:sp>
      <p:pic>
        <p:nvPicPr>
          <p:cNvPr id="4" name="Picture 3" descr="Screen Shot 2012-12-14 at 1.2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6" y="828991"/>
            <a:ext cx="6646332" cy="5826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73536" y="1446342"/>
            <a:ext cx="148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sorts of </a:t>
            </a:r>
          </a:p>
          <a:p>
            <a:r>
              <a:rPr lang="en-US" dirty="0" smtClean="0"/>
              <a:t>products are</a:t>
            </a:r>
          </a:p>
          <a:p>
            <a:r>
              <a:rPr lang="en-US" dirty="0" smtClean="0"/>
              <a:t>presumably </a:t>
            </a:r>
          </a:p>
          <a:p>
            <a:r>
              <a:rPr lang="en-US" dirty="0" smtClean="0"/>
              <a:t>useful to CPC.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879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641" y="23383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We’d like to replace this web page with one that serves up calibrated</a:t>
            </a:r>
            <a:br>
              <a:rPr lang="en-US" dirty="0" smtClean="0"/>
            </a:br>
            <a:r>
              <a:rPr lang="en-US" dirty="0" smtClean="0"/>
              <a:t>forecasts from reforecast v2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How much improvement will we see over the raw GEFS forecasts?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7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for testing calibration with</a:t>
            </a:r>
            <a:br>
              <a:rPr lang="en-US" dirty="0" smtClean="0"/>
            </a:br>
            <a:r>
              <a:rPr lang="en-US" dirty="0" smtClean="0"/>
              <a:t>version 2 reforecasts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8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Post-processed using the “nonhomogeneous Gaussian regression” of Gneiting et al. (MWR, </a:t>
            </a:r>
            <a:r>
              <a:rPr lang="en-US" dirty="0" smtClean="0"/>
              <a:t>May 2005</a:t>
            </a:r>
            <a:r>
              <a:rPr lang="en-US" dirty="0" smtClean="0"/>
              <a:t>).  Linear regression approach, but allows the raw ensemble spread to define the amount of spread in the </a:t>
            </a:r>
            <a:r>
              <a:rPr lang="en-US" dirty="0" smtClean="0"/>
              <a:t>predicted Gaussian </a:t>
            </a:r>
            <a:r>
              <a:rPr lang="en-US" dirty="0" smtClean="0"/>
              <a:t>forecast distribution.</a:t>
            </a:r>
          </a:p>
          <a:p>
            <a:r>
              <a:rPr lang="en-US" dirty="0" smtClean="0"/>
              <a:t>Reliability diagrams composited over data from Dec 1984 – Dec 2011.</a:t>
            </a:r>
          </a:p>
          <a:p>
            <a:r>
              <a:rPr lang="en-US" dirty="0" smtClean="0"/>
              <a:t>Data is limited to the 1-degree, </a:t>
            </a:r>
            <a:r>
              <a:rPr lang="en-US" dirty="0" err="1" smtClean="0"/>
              <a:t>lat-lon</a:t>
            </a:r>
            <a:r>
              <a:rPr lang="en-US" dirty="0" smtClean="0"/>
              <a:t> grid that encompasses CONUS.</a:t>
            </a:r>
          </a:p>
          <a:p>
            <a:r>
              <a:rPr lang="en-US" dirty="0" smtClean="0"/>
              <a:t>Cross-validated, with regression </a:t>
            </a:r>
            <a:r>
              <a:rPr lang="en-US" dirty="0" smtClean="0"/>
              <a:t>model’s training data </a:t>
            </a:r>
            <a:r>
              <a:rPr lang="en-US" dirty="0" smtClean="0"/>
              <a:t>excluding </a:t>
            </a:r>
            <a:r>
              <a:rPr lang="en-US" dirty="0" smtClean="0"/>
              <a:t>a given </a:t>
            </a:r>
            <a:r>
              <a:rPr lang="en-US" dirty="0" smtClean="0"/>
              <a:t>year’s </a:t>
            </a:r>
            <a:r>
              <a:rPr lang="en-US" dirty="0" smtClean="0"/>
              <a:t>data, e.g., train 2011 based on 1984-2010 data.</a:t>
            </a:r>
            <a:endParaRPr lang="en-US" dirty="0" smtClean="0"/>
          </a:p>
          <a:p>
            <a:r>
              <a:rPr lang="en-US" dirty="0" smtClean="0"/>
              <a:t>Forecast/analysis pairs every third day for the given month and the surrounding two months </a:t>
            </a:r>
            <a:r>
              <a:rPr lang="en-US" dirty="0" smtClean="0"/>
              <a:t>(x 26 years) used </a:t>
            </a:r>
            <a:r>
              <a:rPr lang="en-US" dirty="0" smtClean="0"/>
              <a:t>as training data</a:t>
            </a:r>
            <a:r>
              <a:rPr lang="en-US" dirty="0" smtClean="0"/>
              <a:t>.  This means 3x10x26 = 780 training samples typically used.</a:t>
            </a:r>
          </a:p>
          <a:p>
            <a:r>
              <a:rPr lang="en-US" dirty="0" smtClean="0"/>
              <a:t>When evaluating “</a:t>
            </a:r>
            <a:r>
              <a:rPr lang="en-US" dirty="0" err="1"/>
              <a:t>r</a:t>
            </a:r>
            <a:r>
              <a:rPr lang="en-US" dirty="0" err="1" smtClean="0"/>
              <a:t>aw”ensemble</a:t>
            </a:r>
            <a:r>
              <a:rPr lang="en-US" dirty="0" smtClean="0"/>
              <a:t> in following plots, actually evaluating a Gaussian pdf fit to the sample mean and spread.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599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588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+5 to +10 day forecasts (120 to 240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20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Reliability and BSS: </a:t>
            </a:r>
            <a:r>
              <a:rPr lang="en-US" dirty="0" smtClean="0"/>
              <a:t>lower </a:t>
            </a:r>
            <a:r>
              <a:rPr lang="en-US" dirty="0" err="1" smtClean="0"/>
              <a:t>decile</a:t>
            </a:r>
            <a:endParaRPr lang="en-US" dirty="0"/>
          </a:p>
        </p:txBody>
      </p:sp>
      <p:pic>
        <p:nvPicPr>
          <p:cNvPr id="4" name="Picture 3" descr="relia_extended_t850_120_to_240h_raw_lowerde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86529"/>
            <a:ext cx="4221631" cy="4573434"/>
          </a:xfrm>
          <a:prstGeom prst="rect">
            <a:avLst/>
          </a:prstGeom>
        </p:spPr>
      </p:pic>
      <p:pic>
        <p:nvPicPr>
          <p:cNvPr id="5" name="Picture 4" descr="relia_extended_t850_120_to_240h_ngr_lowerde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7" y="1186529"/>
            <a:ext cx="4221631" cy="45734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22724" y="3244334"/>
            <a:ext cx="1898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Reliability and BSS</a:t>
            </a:r>
          </a:p>
        </p:txBody>
      </p:sp>
    </p:spTree>
    <p:extLst>
      <p:ext uri="{BB962C8B-B14F-4D97-AF65-F5344CB8AC3E}">
        <p14:creationId xmlns:p14="http://schemas.microsoft.com/office/powerpoint/2010/main" val="4248938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ia_extended_t850_120_to_240h_ngr_lowerquint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6" y="1185867"/>
            <a:ext cx="4221632" cy="4573435"/>
          </a:xfrm>
          <a:prstGeom prst="rect">
            <a:avLst/>
          </a:prstGeom>
        </p:spPr>
      </p:pic>
      <p:pic>
        <p:nvPicPr>
          <p:cNvPr id="3" name="Picture 2" descr="relia_extended_t850_120_to_240h_raw_lowerquint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86529"/>
            <a:ext cx="4221022" cy="4572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Lower quintile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8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lia_extended_t850_120_to_240h_ngr_lowertercil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286" y="1186529"/>
            <a:ext cx="4221632" cy="4573435"/>
          </a:xfrm>
          <a:prstGeom prst="rect">
            <a:avLst/>
          </a:prstGeom>
        </p:spPr>
      </p:pic>
      <p:pic>
        <p:nvPicPr>
          <p:cNvPr id="3" name="Picture 2" descr="relia_extended_t850_120_to_240h_raw_lowerterci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3" y="1186529"/>
            <a:ext cx="4221631" cy="4573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1891"/>
          </a:xfrm>
        </p:spPr>
        <p:txBody>
          <a:bodyPr/>
          <a:lstStyle/>
          <a:p>
            <a:r>
              <a:rPr lang="en-US" dirty="0" smtClean="0"/>
              <a:t>Lower </a:t>
            </a:r>
            <a:r>
              <a:rPr lang="en-US" dirty="0" err="1" smtClean="0"/>
              <a:t>tercile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7898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364</Words>
  <Application>Microsoft Macintosh PowerPoint</Application>
  <PresentationFormat>On-screen Show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Verifying reforecast-calibrated probabilities for 6-10 day  and week +2 850 hPa temperatures</vt:lpstr>
      <vt:lpstr>Previously: web page for calibrated V1 reforecasts</vt:lpstr>
      <vt:lpstr>Typical T850 experimental product from ESRL</vt:lpstr>
      <vt:lpstr>We’d like to replace this web page with one that serves up calibrated forecasts from reforecast v2.  How much improvement will we see over the raw GEFS forecasts?</vt:lpstr>
      <vt:lpstr>Method for testing calibration with version 2 reforecasts</vt:lpstr>
      <vt:lpstr>+5 to +10 day forecasts (120 to 240 h)</vt:lpstr>
      <vt:lpstr>Reliability and BSS: lower decile</vt:lpstr>
      <vt:lpstr>Lower quintile</vt:lpstr>
      <vt:lpstr>Lower tercile</vt:lpstr>
      <vt:lpstr>Upper tercile</vt:lpstr>
      <vt:lpstr>Upper quintile</vt:lpstr>
      <vt:lpstr>Upper decile</vt:lpstr>
      <vt:lpstr>+7 to +14 day forecasts (168 to 336 h)</vt:lpstr>
      <vt:lpstr>Reliability and BSS: lower decile</vt:lpstr>
      <vt:lpstr>Lower quintile</vt:lpstr>
      <vt:lpstr>Lower tercile</vt:lpstr>
      <vt:lpstr>Upper tercile</vt:lpstr>
      <vt:lpstr>Upper quintile</vt:lpstr>
      <vt:lpstr>Upper decile</vt:lpstr>
      <vt:lpstr>Conclusions</vt:lpstr>
    </vt:vector>
  </TitlesOfParts>
  <Company>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Reforecast-calibrated probabilities for 6-10 day T850</dc:title>
  <dc:creator>Tom Hamill</dc:creator>
  <cp:lastModifiedBy>Tom Hamill</cp:lastModifiedBy>
  <cp:revision>8</cp:revision>
  <dcterms:created xsi:type="dcterms:W3CDTF">2012-12-14T19:57:37Z</dcterms:created>
  <dcterms:modified xsi:type="dcterms:W3CDTF">2012-12-19T20:38:54Z</dcterms:modified>
</cp:coreProperties>
</file>