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59" r:id="rId4"/>
    <p:sldId id="287" r:id="rId5"/>
    <p:sldId id="340" r:id="rId6"/>
    <p:sldId id="341" r:id="rId7"/>
    <p:sldId id="263" r:id="rId8"/>
    <p:sldId id="260" r:id="rId9"/>
    <p:sldId id="262" r:id="rId10"/>
    <p:sldId id="257" r:id="rId11"/>
    <p:sldId id="261" r:id="rId12"/>
    <p:sldId id="339" r:id="rId13"/>
    <p:sldId id="354" r:id="rId14"/>
    <p:sldId id="342" r:id="rId15"/>
    <p:sldId id="352" r:id="rId16"/>
    <p:sldId id="353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36" r:id="rId34"/>
    <p:sldId id="300" r:id="rId35"/>
    <p:sldId id="338" r:id="rId36"/>
    <p:sldId id="362" r:id="rId37"/>
    <p:sldId id="363" r:id="rId38"/>
    <p:sldId id="307" r:id="rId39"/>
    <p:sldId id="308" r:id="rId40"/>
    <p:sldId id="30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/>
    <p:restoredTop sz="94674"/>
  </p:normalViewPr>
  <p:slideViewPr>
    <p:cSldViewPr snapToGrid="0" snapToObjects="1">
      <p:cViewPr varScale="1">
        <p:scale>
          <a:sx n="164" d="100"/>
          <a:sy n="164" d="100"/>
        </p:scale>
        <p:origin x="168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A880AB-23A7-A04A-82E1-F6BE15E427BA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E9D6E0-2F9E-9B45-AC53-A7F27F643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95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D2AF38C9-3441-3848-9228-4CE5327146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5AB7223-B71A-D947-B399-4B02C3B176E0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3A49B0C-92C5-9C40-B7C2-2B136A4311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FA33F6A0-F547-F545-B972-86697BFFD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03655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9894F-5D84-5440-8B88-D8148527D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8E510-7061-3748-8306-84E498B35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F9203-6764-F74F-9BA3-C17D646E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191C36-8578-D54E-8468-FA8BE90D7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98977-7395-9E4A-A98F-0EA007E5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9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C94B5-3EBC-154A-890D-40CFC389A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E617C-6DFC-A84D-99A1-F21D6F1E8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791B6-1661-CA44-95DA-E0B85B15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B16A3-1CC5-764A-ADE5-304609488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226538-D902-C34C-996C-B47371F8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14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BF005-DE1E-8441-93A1-B266569140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977193-ADC7-0F44-8183-F5B141B5D4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9F1750-E905-4B4D-AC2F-FB6F53BE8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DD519-ACEB-7344-A601-32035F20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DF0EA-6CEE-6E48-AC12-365D0958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3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04552-8FB2-0749-B95D-8A5E0A87A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665AEE-E335-BC41-8C58-28A252857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B9F0A5-B7BA-184E-9561-8351C9AE3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659BD-EC7E-5442-A937-5075168CF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9674E-41A0-D64B-98D8-6F624D89E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87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126CD-299D-C44F-95AE-965C64B85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8BCCD-167A-C549-9508-AF57ECFF4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E65E7-BF87-6B49-8328-D854155A8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5DAA8-5DF4-7940-9F55-6BED2C0A2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7BD8FF-F05A-9F4A-A256-1B32CC81A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43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49CD6-9029-C543-8DDC-507D946C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D9C4D-0396-B741-B471-AAE054882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02C835-1DAB-BE4B-A03D-E4F85957A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7FD52-7011-944C-837B-4431921E2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5A59A2-1490-5A40-AFE5-1EDF28DEF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FFB43B-FAD4-EC42-BB72-044AECCF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20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E54B-BABA-1B49-B40F-2D7ACD30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8338F-0DFB-9A41-A8F2-7E2EA7DDF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0FB1F-9550-9E49-A2A1-87F558003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5CBDBF-B2F3-9A4B-913E-0157E5B059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257561-B06D-CE44-91D5-EB816D8316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51189E-A46C-8147-BDA1-17825E118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13031-FDFF-5642-8FB3-34AAC7C0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EB906-D577-2E46-BE4A-A3D0BA4A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83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8584C-E036-894A-865F-E9E3FD175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3F2C5B-43C8-5E4F-9A2A-90E2C2B36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5A2B92-3711-C347-BCC3-65A1D48BD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2E34C5-8C32-C846-AC86-A07F5DD4A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2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4C56FD-F8ED-274F-ADC6-69F12E87C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CEB5CD-9640-F143-9928-DC67EB3E3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B0631-7B32-7945-B7B1-A980F5E82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5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A8CAC-44C6-2746-9A1F-B3EE1937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6CCD3-7BB5-3049-8D95-703A774C5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C4C3-BC25-4640-BA64-68363ADBBC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18F258-9869-E440-9091-4875B203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7315B-FF2F-2742-8D5A-A18B195E4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C6F736-F1EA-C748-80C5-14DDEFE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94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4AC8E-3DE4-9047-9153-78759A78E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A263FC-A7B4-5648-B24D-29229D765D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86594-6B35-2C4D-BB51-0E7D206C8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49C76-CEA3-164A-B894-34DA5DA5C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FC140-D1BB-454A-8602-4FE4ADC01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1DEC41-61DE-1C48-9829-278D13AAE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8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E107CE-3785-A645-8A48-2E1E5F18F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4D9F4-1B37-8744-8172-D94AE4238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32CA7-0F09-3C47-A56D-C6BE0077E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1AF5B-E179-7341-A672-AB8290F45141}" type="datetimeFigureOut">
              <a:rPr lang="en-US" smtClean="0"/>
              <a:t>5/20/19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DF181-1D40-4C4B-87CB-BF14A2DFB5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83B0F-771D-6947-A60C-4D0F42CB3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828113-1971-FC41-96C4-6E21C2DF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5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rss.onlinelibrary.wiley.com/doi/full/10.1111/j.1467-9868.2007.00587.x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abs/10.1175/MWR-D-16-0331.1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75/MWR-D-16-0331.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rl.noaa.gov/psd/people/tom.hamill/Chapter7_v4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metsoc.org/doi/pdf/10.1175/MWR-D-15-0004.1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srl.noaa.gov/psd/people/tom.hamill/Analog-CCPA-MWRexpedited-Hamill-AppB-v2.pdf" TargetMode="External"/><Relationship Id="rId4" Type="http://schemas.openxmlformats.org/officeDocument/2006/relationships/hyperlink" Target="https://www.esrl.noaa.gov/psd/people/tom.hamill/Analog-CCPA-MWRexpedited-Hamill-AppA-v2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rl.noaa.gov/psd/people/tom.hamill/HEPEX_bams_revised.pdf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srl.noaa.gov/psd/people/tom.hamill/HEPEX_bams_revised.pdf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Statistical-Postprocessing-Ensemble-Forecasts-Vannitsem/dp/0128123729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7FBB-633C-6B47-9A1F-24C069D2D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Downscaling and processing of meteorological forecasts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6B35D-DE04-D148-A525-7A65938199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37583"/>
            <a:ext cx="9144000" cy="2318864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Tom Hamill</a:t>
            </a:r>
          </a:p>
          <a:p>
            <a:r>
              <a:rPr lang="en-US" i="1" dirty="0"/>
              <a:t>NOAA Earth Systems Research Lab</a:t>
            </a:r>
          </a:p>
          <a:p>
            <a:r>
              <a:rPr lang="en-US" i="1" dirty="0"/>
              <a:t>Physical Sciences Division</a:t>
            </a:r>
          </a:p>
          <a:p>
            <a:r>
              <a:rPr lang="en-US" i="1" dirty="0"/>
              <a:t>Boulder, Colorado USA</a:t>
            </a:r>
          </a:p>
          <a:p>
            <a:r>
              <a:rPr lang="en-US" dirty="0"/>
              <a:t>+1 (303) 497-3060; </a:t>
            </a:r>
            <a:r>
              <a:rPr lang="en-US" dirty="0" err="1"/>
              <a:t>tom.hamill@noaa.gov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B04930-4FCB-6142-8245-6F4CD13FEE1D}"/>
              </a:ext>
            </a:extLst>
          </p:cNvPr>
          <p:cNvSpPr txBox="1"/>
          <p:nvPr/>
        </p:nvSpPr>
        <p:spPr>
          <a:xfrm>
            <a:off x="929713" y="6338312"/>
            <a:ext cx="1033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presentation to CUAHSI short course, NCAR, 22 May 2019; much material borrowed from Michael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</a:rPr>
              <a:t>Scheuerer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3E7EA-3EBB-D546-A592-216FA0FD9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891" y="214210"/>
            <a:ext cx="1610217" cy="16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85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9E2BE735-2F17-4847-B4D8-AADE346E58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E2A0B99-FDF0-3147-BEDD-E42804C2DE19}" type="slidenum">
              <a:rPr lang="en-US" altLang="en-US" sz="1400"/>
              <a:pPr/>
              <a:t>10</a:t>
            </a:fld>
            <a:endParaRPr lang="en-US" altLang="en-US" sz="1400"/>
          </a:p>
        </p:txBody>
      </p:sp>
      <p:sp>
        <p:nvSpPr>
          <p:cNvPr id="19460" name="Rectangle 8">
            <a:extLst>
              <a:ext uri="{FF2B5EF4-FFF2-40B4-BE49-F238E27FC236}">
                <a16:creationId xmlns:a16="http://schemas.microsoft.com/office/drawing/2014/main" id="{5AEA037D-2285-604E-89E4-08B58A622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5401" y="4603673"/>
            <a:ext cx="1752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9461" name="Rectangle 2">
            <a:extLst>
              <a:ext uri="{FF2B5EF4-FFF2-40B4-BE49-F238E27FC236}">
                <a16:creationId xmlns:a16="http://schemas.microsoft.com/office/drawing/2014/main" id="{BFA6E43B-B34F-8C42-B946-53004C44F8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501" y="210677"/>
            <a:ext cx="11601855" cy="692150"/>
          </a:xfrm>
        </p:spPr>
        <p:txBody>
          <a:bodyPr/>
          <a:lstStyle/>
          <a:p>
            <a:pPr eaLnBrk="1" hangingPunct="1"/>
            <a:r>
              <a:rPr lang="en-US" altLang="en-US" sz="3600" b="1" dirty="0"/>
              <a:t>The potential of ensembles and dynamical downscaling.</a:t>
            </a:r>
            <a:endParaRPr lang="en-US" altLang="en-US" b="1" dirty="0"/>
          </a:p>
        </p:txBody>
      </p:sp>
      <p:pic>
        <p:nvPicPr>
          <p:cNvPr id="19462" name="Picture 4" descr="1">
            <a:extLst>
              <a:ext uri="{FF2B5EF4-FFF2-40B4-BE49-F238E27FC236}">
                <a16:creationId xmlns:a16="http://schemas.microsoft.com/office/drawing/2014/main" id="{15ABE577-32BB-1C43-818C-4529E538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17" y="1204210"/>
            <a:ext cx="75438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Rectangle 5">
            <a:extLst>
              <a:ext uri="{FF2B5EF4-FFF2-40B4-BE49-F238E27FC236}">
                <a16:creationId xmlns:a16="http://schemas.microsoft.com/office/drawing/2014/main" id="{93F24013-7C07-904E-9519-0F2B3F4A4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173" y="1100967"/>
            <a:ext cx="383918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800" dirty="0">
                <a:latin typeface="+mn-lt"/>
              </a:rPr>
              <a:t>Simulated reflectivity from regional, high-resolution ensemble members used in US NWS Storm Prediction Center’s  2007 “Spring Experiment”. Observed is nicely bracketed by ensemble, simulations suggest rotating severe thunderstorms of type that may spawn tornadoes.  </a:t>
            </a:r>
            <a:r>
              <a:rPr lang="en-US" altLang="en-US" sz="1800" dirty="0">
                <a:solidFill>
                  <a:srgbClr val="FF0000"/>
                </a:solidFill>
                <a:latin typeface="+mn-lt"/>
              </a:rPr>
              <a:t>This sort of detail is very challenging to bring about with statistical postprocessing.</a:t>
            </a:r>
            <a:endParaRPr lang="en-US" altLang="en-US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9464" name="Rectangle 6">
            <a:extLst>
              <a:ext uri="{FF2B5EF4-FFF2-40B4-BE49-F238E27FC236}">
                <a16:creationId xmlns:a16="http://schemas.microsoft.com/office/drawing/2014/main" id="{ABE975F5-7113-2549-A321-CBF7F02A9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1147" y="4647788"/>
            <a:ext cx="17011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>
                <a:solidFill>
                  <a:schemeClr val="bg1"/>
                </a:solidFill>
              </a:rPr>
              <a:t>yellow = radar</a:t>
            </a:r>
          </a:p>
          <a:p>
            <a:r>
              <a:rPr lang="en-US" altLang="en-US" sz="1400" dirty="0">
                <a:solidFill>
                  <a:schemeClr val="bg1"/>
                </a:solidFill>
              </a:rPr>
              <a:t>observed &gt; 40 </a:t>
            </a:r>
            <a:r>
              <a:rPr lang="en-US" altLang="en-US" sz="1400" dirty="0" err="1">
                <a:solidFill>
                  <a:schemeClr val="bg1"/>
                </a:solidFill>
              </a:rPr>
              <a:t>dBZ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19465" name="Line 7">
            <a:extLst>
              <a:ext uri="{FF2B5EF4-FFF2-40B4-BE49-F238E27FC236}">
                <a16:creationId xmlns:a16="http://schemas.microsoft.com/office/drawing/2014/main" id="{D97044BA-6F62-D746-934B-94A1528CBC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4315" y="4115689"/>
            <a:ext cx="2521086" cy="741656"/>
          </a:xfrm>
          <a:prstGeom prst="line">
            <a:avLst/>
          </a:prstGeom>
          <a:noFill/>
          <a:ln w="38100">
            <a:solidFill>
              <a:srgbClr val="FFFF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Rectangle 9">
            <a:extLst>
              <a:ext uri="{FF2B5EF4-FFF2-40B4-BE49-F238E27FC236}">
                <a16:creationId xmlns:a16="http://schemas.microsoft.com/office/drawing/2014/main" id="{8CEC6CB3-225B-8A42-AAC6-66C412CD3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" y="6538912"/>
            <a:ext cx="35862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 dirty="0"/>
              <a:t>c/o Steve Weiss, Jack </a:t>
            </a:r>
            <a:r>
              <a:rPr lang="en-US" altLang="en-US" sz="1000" dirty="0" err="1"/>
              <a:t>Kain</a:t>
            </a:r>
            <a:r>
              <a:rPr lang="en-US" altLang="en-US" sz="1000" dirty="0"/>
              <a:t>, many others at NSSL and SPC.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1CCC2C-F1E2-0A4D-A29A-E32EAD1002AF}"/>
              </a:ext>
            </a:extLst>
          </p:cNvPr>
          <p:cNvSpPr txBox="1"/>
          <p:nvPr/>
        </p:nvSpPr>
        <p:spPr>
          <a:xfrm>
            <a:off x="998707" y="5781730"/>
            <a:ext cx="101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Despite the appeal of dynamical downscaling, we now focus on statistical downscaling and postprocessing.</a:t>
            </a:r>
          </a:p>
        </p:txBody>
      </p:sp>
    </p:spTree>
    <p:extLst>
      <p:ext uri="{BB962C8B-B14F-4D97-AF65-F5344CB8AC3E}">
        <p14:creationId xmlns:p14="http://schemas.microsoft.com/office/powerpoint/2010/main" val="390569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E729-1D01-3B42-AAB5-9860FD6D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35491" cy="1325563"/>
          </a:xfrm>
        </p:spPr>
        <p:txBody>
          <a:bodyPr>
            <a:noAutofit/>
          </a:bodyPr>
          <a:lstStyle/>
          <a:p>
            <a:r>
              <a:rPr lang="en-US" sz="4000" b="1" dirty="0"/>
              <a:t>Some desirable functions of meteorological </a:t>
            </a:r>
            <a:br>
              <a:rPr lang="en-US" sz="4000" b="1" dirty="0"/>
            </a:br>
            <a:r>
              <a:rPr lang="en-US" sz="4000" b="1" dirty="0"/>
              <a:t>post-processing for hydrology.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10C54-9745-8946-9586-EC7242424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2603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Downscale the model guidance to provide precipitation and temperature variability at scales not resolved by the model.</a:t>
            </a:r>
          </a:p>
          <a:p>
            <a:r>
              <a:rPr lang="en-US" dirty="0"/>
              <a:t>Adjust for systematic errors such as biases in the mean as well as higher moments, providing “calibrated” probabilistic forecasts at each location.</a:t>
            </a:r>
          </a:p>
          <a:p>
            <a:pPr lvl="1"/>
            <a:r>
              <a:rPr lang="en-US" dirty="0"/>
              <a:t>Possibly adjust for systematic position errors.</a:t>
            </a:r>
          </a:p>
          <a:p>
            <a:pPr lvl="1"/>
            <a:r>
              <a:rPr lang="en-US" dirty="0"/>
              <a:t>Provide maximal “sharpness” (specificity) subject to reliability (</a:t>
            </a:r>
            <a:r>
              <a:rPr lang="en-US" dirty="0">
                <a:hlinkClick r:id="rId2"/>
              </a:rPr>
              <a:t>Gneiting</a:t>
            </a:r>
            <a:r>
              <a:rPr lang="en-US" dirty="0"/>
              <a:t>).</a:t>
            </a:r>
          </a:p>
          <a:p>
            <a:r>
              <a:rPr lang="en-US" dirty="0"/>
              <a:t>Possibly, synthesize information from multi-model ensemble predictions.</a:t>
            </a:r>
          </a:p>
          <a:p>
            <a:r>
              <a:rPr lang="en-US" dirty="0"/>
              <a:t>If postprocessing is generating univariate pdfs at grid points, reconstruct synthetic ensembles with realistic variability in space and time, consistent with the postprocessing.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989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89A1F-38E4-3747-891B-6C0F548A0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5" y="172403"/>
            <a:ext cx="11333949" cy="756744"/>
          </a:xfrm>
        </p:spPr>
        <p:txBody>
          <a:bodyPr>
            <a:noAutofit/>
          </a:bodyPr>
          <a:lstStyle/>
          <a:p>
            <a:r>
              <a:rPr lang="en-US" sz="3200" b="1" dirty="0"/>
              <a:t>Pooling of data to increase sample size: supplemental locations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9042A1-058B-EC41-95C1-110893012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0" y="745352"/>
            <a:ext cx="7916135" cy="5629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2F73E0-04E3-7B4F-A0DE-6A35FDFBAA1B}"/>
              </a:ext>
            </a:extLst>
          </p:cNvPr>
          <p:cNvSpPr txBox="1"/>
          <p:nvPr/>
        </p:nvSpPr>
        <p:spPr>
          <a:xfrm>
            <a:off x="8106655" y="1082170"/>
            <a:ext cx="3903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Precipitation forecast systematic errors, </a:t>
            </a:r>
          </a:p>
          <a:p>
            <a:r>
              <a:rPr lang="en-US" dirty="0"/>
              <a:t>from experience, have some relationship to the terrain characteristics and to climatology.</a:t>
            </a:r>
          </a:p>
          <a:p>
            <a:endParaRPr lang="en-US" dirty="0"/>
          </a:p>
          <a:p>
            <a:r>
              <a:rPr lang="en-US" dirty="0"/>
              <a:t>Rather than pooling data over an arbitrarily large region like the US, an alternative procedure may be used, called “supplemental locations.”</a:t>
            </a:r>
          </a:p>
          <a:p>
            <a:endParaRPr lang="en-US" dirty="0"/>
          </a:p>
          <a:p>
            <a:r>
              <a:rPr lang="en-US" dirty="0"/>
              <a:t>For each model grid point, other grid points are identified that have similar</a:t>
            </a:r>
          </a:p>
          <a:p>
            <a:r>
              <a:rPr lang="en-US" dirty="0"/>
              <a:t>precipitation </a:t>
            </a:r>
            <a:r>
              <a:rPr lang="en-US" dirty="0" err="1"/>
              <a:t>climatologies</a:t>
            </a:r>
            <a:r>
              <a:rPr lang="en-US" dirty="0"/>
              <a:t>, terrain elevation, and terrain orientation.   Training data at the supplemental locations may be used to increase the training sample size.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94B12B-39B3-9240-84F0-EFCF287447B5}"/>
              </a:ext>
            </a:extLst>
          </p:cNvPr>
          <p:cNvSpPr txBox="1"/>
          <p:nvPr/>
        </p:nvSpPr>
        <p:spPr>
          <a:xfrm>
            <a:off x="105345" y="6457931"/>
            <a:ext cx="116204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Ref: Hamill, T.M., E. Engle, D. Myrick, M. Peroutka, C. </a:t>
            </a:r>
            <a:r>
              <a:rPr lang="en-US" sz="1000" dirty="0" err="1"/>
              <a:t>Finan</a:t>
            </a:r>
            <a:r>
              <a:rPr lang="en-US" sz="1000" dirty="0"/>
              <a:t>, and M. </a:t>
            </a:r>
            <a:r>
              <a:rPr lang="en-US" sz="1000" dirty="0" err="1"/>
              <a:t>Scheuerer</a:t>
            </a:r>
            <a:r>
              <a:rPr lang="en-US" sz="1000" dirty="0"/>
              <a:t>, 2017: </a:t>
            </a:r>
            <a:r>
              <a:rPr lang="en-US" sz="1000" dirty="0">
                <a:hlinkClick r:id="rId3"/>
              </a:rPr>
              <a:t>The U.S. National Blend of Models for Statistical Postprocessing of Probability of Precipitation and Deterministic Precipitation Amount.</a:t>
            </a:r>
            <a:r>
              <a:rPr lang="en-US" sz="1000" dirty="0"/>
              <a:t> </a:t>
            </a:r>
          </a:p>
          <a:p>
            <a:r>
              <a:rPr lang="en-US" sz="1000" i="1" dirty="0"/>
              <a:t>Mon. </a:t>
            </a:r>
            <a:r>
              <a:rPr lang="en-US" sz="1000" i="1" dirty="0" err="1"/>
              <a:t>Wea</a:t>
            </a:r>
            <a:r>
              <a:rPr lang="en-US" sz="1000" i="1" dirty="0"/>
              <a:t>. Rev.,</a:t>
            </a:r>
            <a:r>
              <a:rPr lang="en-US" sz="1000" dirty="0"/>
              <a:t> </a:t>
            </a:r>
            <a:r>
              <a:rPr lang="en-US" sz="1000" b="1" dirty="0"/>
              <a:t>145</a:t>
            </a:r>
            <a:r>
              <a:rPr lang="en-US" sz="1000" dirty="0"/>
              <a:t>, 3441-3463, </a:t>
            </a:r>
            <a:r>
              <a:rPr lang="en-US" sz="1000" dirty="0">
                <a:hlinkClick r:id="rId4"/>
              </a:rPr>
              <a:t>https://doi.org/10.1175/MWR-D-16-0331.1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71438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2B45-34DC-6648-B6EE-ADA4E35A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251"/>
          </a:xfrm>
        </p:spPr>
        <p:txBody>
          <a:bodyPr/>
          <a:lstStyle/>
          <a:p>
            <a:r>
              <a:rPr lang="en-US" b="1" dirty="0"/>
              <a:t>Quantile mapping.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0A71E-5338-DC45-8859-4A337DEDC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14" y="1235960"/>
            <a:ext cx="7997257" cy="49943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1090E1-3751-5F4B-94F4-385FF214DD1B}"/>
              </a:ext>
            </a:extLst>
          </p:cNvPr>
          <p:cNvSpPr txBox="1"/>
          <p:nvPr/>
        </p:nvSpPr>
        <p:spPr>
          <a:xfrm>
            <a:off x="8570562" y="1372542"/>
            <a:ext cx="3353675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One of the simpler </a:t>
            </a:r>
          </a:p>
          <a:p>
            <a:r>
              <a:rPr lang="en-US" dirty="0"/>
              <a:t>postprocessing methodologies.</a:t>
            </a:r>
          </a:p>
          <a:p>
            <a:r>
              <a:rPr lang="en-US" dirty="0"/>
              <a:t>It renders the forecasts</a:t>
            </a:r>
          </a:p>
          <a:p>
            <a:r>
              <a:rPr lang="en-US" dirty="0"/>
              <a:t>more consistent with draws</a:t>
            </a:r>
          </a:p>
          <a:p>
            <a:r>
              <a:rPr lang="en-US" dirty="0"/>
              <a:t>from the analyzed </a:t>
            </a:r>
          </a:p>
          <a:p>
            <a:r>
              <a:rPr lang="en-US" dirty="0"/>
              <a:t>precipitation distribution.</a:t>
            </a:r>
          </a:p>
          <a:p>
            <a:endParaRPr lang="en-US" dirty="0"/>
          </a:p>
          <a:p>
            <a:r>
              <a:rPr lang="en-US" dirty="0"/>
              <a:t>This may need lots of samples to</a:t>
            </a:r>
          </a:p>
          <a:p>
            <a:r>
              <a:rPr lang="en-US" dirty="0"/>
              <a:t>have a stable distributions.</a:t>
            </a:r>
          </a:p>
          <a:p>
            <a:endParaRPr lang="en-US" dirty="0"/>
          </a:p>
          <a:p>
            <a:r>
              <a:rPr lang="en-US" dirty="0"/>
              <a:t>We’ve found that use of </a:t>
            </a:r>
          </a:p>
          <a:p>
            <a:r>
              <a:rPr lang="en-US" dirty="0"/>
              <a:t>something like supplemental</a:t>
            </a:r>
          </a:p>
          <a:p>
            <a:r>
              <a:rPr lang="en-US" dirty="0"/>
              <a:t>locations is a practical </a:t>
            </a:r>
          </a:p>
          <a:p>
            <a:r>
              <a:rPr lang="en-US" dirty="0"/>
              <a:t>necessity if the training </a:t>
            </a:r>
          </a:p>
          <a:p>
            <a:r>
              <a:rPr lang="en-US" dirty="0"/>
              <a:t>sample size is small.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7483BA-BDBA-4F43-80A9-1BC325D65748}"/>
              </a:ext>
            </a:extLst>
          </p:cNvPr>
          <p:cNvSpPr txBox="1"/>
          <p:nvPr/>
        </p:nvSpPr>
        <p:spPr>
          <a:xfrm>
            <a:off x="116237" y="6471485"/>
            <a:ext cx="8762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Ref: Hamill, T. M., 2018:  </a:t>
            </a:r>
            <a:r>
              <a:rPr lang="en-US" sz="1100" dirty="0">
                <a:hlinkClick r:id="rId3"/>
              </a:rPr>
              <a:t>Practical Aspects of Statistical Postprocessing</a:t>
            </a:r>
            <a:r>
              <a:rPr lang="en-US" sz="1100" dirty="0"/>
              <a:t>.  Chapter 7 in </a:t>
            </a:r>
            <a:r>
              <a:rPr lang="en-US" sz="1100" i="1" dirty="0"/>
              <a:t>Statistical Postprocessing of Ensemble Forecasts </a:t>
            </a:r>
            <a:r>
              <a:rPr lang="en-US" sz="1100" dirty="0"/>
              <a:t>(Elsevier Press).  </a:t>
            </a:r>
          </a:p>
        </p:txBody>
      </p:sp>
    </p:spTree>
    <p:extLst>
      <p:ext uri="{BB962C8B-B14F-4D97-AF65-F5344CB8AC3E}">
        <p14:creationId xmlns:p14="http://schemas.microsoft.com/office/powerpoint/2010/main" val="3643274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7E84-18BC-0A42-9E1A-67FC4A041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182" y="103868"/>
            <a:ext cx="10708959" cy="1117509"/>
          </a:xfrm>
        </p:spPr>
        <p:txBody>
          <a:bodyPr>
            <a:normAutofit/>
          </a:bodyPr>
          <a:lstStyle/>
          <a:p>
            <a:r>
              <a:rPr lang="en-US" b="1" dirty="0"/>
              <a:t>Analog methods for postprocessing.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7D442-2703-7840-88BB-DA4D579AB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08" y="1369752"/>
            <a:ext cx="7685555" cy="53510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62F577-BB5A-054F-ADE4-9EEA206160A5}"/>
              </a:ext>
            </a:extLst>
          </p:cNvPr>
          <p:cNvSpPr txBox="1"/>
          <p:nvPr/>
        </p:nvSpPr>
        <p:spPr>
          <a:xfrm>
            <a:off x="8451669" y="1939834"/>
            <a:ext cx="3449662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today’s current forecast,</a:t>
            </a:r>
          </a:p>
          <a:p>
            <a:r>
              <a:rPr lang="en-US" dirty="0"/>
              <a:t>we examine training samples</a:t>
            </a:r>
          </a:p>
          <a:p>
            <a:r>
              <a:rPr lang="en-US" dirty="0"/>
              <a:t>for situations when the past</a:t>
            </a:r>
          </a:p>
          <a:p>
            <a:r>
              <a:rPr lang="en-US" dirty="0"/>
              <a:t>forecast resembled the current</a:t>
            </a:r>
          </a:p>
          <a:p>
            <a:r>
              <a:rPr lang="en-US" dirty="0"/>
              <a:t>forecast.   We form a probability</a:t>
            </a:r>
          </a:p>
          <a:p>
            <a:r>
              <a:rPr lang="en-US" dirty="0"/>
              <a:t>distribution from the analyzed</a:t>
            </a:r>
          </a:p>
          <a:p>
            <a:r>
              <a:rPr lang="en-US" dirty="0"/>
              <a:t>precipitation states on the dates</a:t>
            </a:r>
          </a:p>
          <a:p>
            <a:r>
              <a:rPr lang="en-US" dirty="0"/>
              <a:t>of analog forecasts with greatest</a:t>
            </a:r>
          </a:p>
          <a:p>
            <a:r>
              <a:rPr lang="en-US" dirty="0"/>
              <a:t>similarity.</a:t>
            </a:r>
          </a:p>
          <a:p>
            <a:endParaRPr lang="en-US" dirty="0"/>
          </a:p>
          <a:p>
            <a:r>
              <a:rPr lang="en-US" dirty="0"/>
              <a:t>If analyzed conditions have greater</a:t>
            </a:r>
          </a:p>
          <a:p>
            <a:r>
              <a:rPr lang="en-US" dirty="0"/>
              <a:t>spatial detail or have different</a:t>
            </a:r>
          </a:p>
          <a:p>
            <a:r>
              <a:rPr lang="en-US" dirty="0"/>
              <a:t>climatology, this will be reflected</a:t>
            </a:r>
          </a:p>
          <a:p>
            <a:r>
              <a:rPr lang="en-US" dirty="0"/>
              <a:t>in the resulting probabilities.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242A24-4C54-AE4C-A98B-AAC57B4DE877}"/>
              </a:ext>
            </a:extLst>
          </p:cNvPr>
          <p:cNvSpPr txBox="1"/>
          <p:nvPr/>
        </p:nvSpPr>
        <p:spPr>
          <a:xfrm>
            <a:off x="3890075" y="1185086"/>
            <a:ext cx="271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Past forecasts and analyses</a:t>
            </a:r>
          </a:p>
        </p:txBody>
      </p:sp>
    </p:spTree>
    <p:extLst>
      <p:ext uri="{BB962C8B-B14F-4D97-AF65-F5344CB8AC3E}">
        <p14:creationId xmlns:p14="http://schemas.microsoft.com/office/powerpoint/2010/main" val="3636392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9D58-696A-A544-B916-84916189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946" y="78406"/>
            <a:ext cx="10515600" cy="882489"/>
          </a:xfrm>
        </p:spPr>
        <p:txBody>
          <a:bodyPr/>
          <a:lstStyle/>
          <a:p>
            <a:r>
              <a:rPr lang="en-US" b="1" dirty="0"/>
              <a:t>Verification of analog and raw ensembles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C959AD-2AB7-C54D-A172-EBBB1AA6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36" y="960895"/>
            <a:ext cx="8855462" cy="49953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20F3F7-63DB-A84F-95ED-BA8802428832}"/>
              </a:ext>
            </a:extLst>
          </p:cNvPr>
          <p:cNvSpPr txBox="1"/>
          <p:nvPr/>
        </p:nvSpPr>
        <p:spPr>
          <a:xfrm>
            <a:off x="666427" y="6067586"/>
            <a:ext cx="7760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Hamill, T. M., M. </a:t>
            </a:r>
            <a:r>
              <a:rPr lang="en-US" sz="1200" dirty="0" err="1"/>
              <a:t>Scheuerer</a:t>
            </a:r>
            <a:r>
              <a:rPr lang="en-US" sz="1200" dirty="0"/>
              <a:t>, and G. T. Bates, 2015: </a:t>
            </a:r>
            <a:r>
              <a:rPr lang="en-US" sz="1200" dirty="0">
                <a:hlinkClick r:id="rId3"/>
              </a:rPr>
              <a:t>Analog probabilistic precipitation forecasts using GEFS Reforecasts and </a:t>
            </a:r>
          </a:p>
          <a:p>
            <a:r>
              <a:rPr lang="en-US" sz="1200" dirty="0">
                <a:hlinkClick r:id="rId3"/>
              </a:rPr>
              <a:t>Climatology-Calibrated Precipitation Analyses. </a:t>
            </a:r>
            <a:r>
              <a:rPr lang="en-US" sz="1200" dirty="0"/>
              <a:t> </a:t>
            </a:r>
            <a:r>
              <a:rPr lang="en-US" sz="1200" i="1" dirty="0"/>
              <a:t>Mon. </a:t>
            </a:r>
            <a:r>
              <a:rPr lang="en-US" sz="1200" i="1" dirty="0" err="1"/>
              <a:t>Wea</a:t>
            </a:r>
            <a:r>
              <a:rPr lang="en-US" sz="1200" i="1" dirty="0"/>
              <a:t>. Rev.</a:t>
            </a:r>
            <a:r>
              <a:rPr lang="en-US" sz="1200" dirty="0"/>
              <a:t>, </a:t>
            </a:r>
            <a:r>
              <a:rPr lang="en-US" sz="1200" b="1" dirty="0"/>
              <a:t>143</a:t>
            </a:r>
            <a:r>
              <a:rPr lang="en-US" sz="1200" dirty="0"/>
              <a:t>, 3300-3309.  Also: online </a:t>
            </a:r>
            <a:r>
              <a:rPr lang="en-US" sz="1200" dirty="0">
                <a:hlinkClick r:id="rId4"/>
              </a:rPr>
              <a:t>appendix A</a:t>
            </a:r>
            <a:r>
              <a:rPr lang="en-US" sz="1200" dirty="0"/>
              <a:t> and </a:t>
            </a:r>
            <a:r>
              <a:rPr lang="en-US" sz="1200" dirty="0">
                <a:hlinkClick r:id="rId5"/>
              </a:rPr>
              <a:t>appendix B</a:t>
            </a:r>
            <a:r>
              <a:rPr lang="en-US" sz="12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408BB5-4763-B64A-BCD3-50A45153768F}"/>
              </a:ext>
            </a:extLst>
          </p:cNvPr>
          <p:cNvSpPr txBox="1"/>
          <p:nvPr/>
        </p:nvSpPr>
        <p:spPr>
          <a:xfrm>
            <a:off x="9267986" y="1782306"/>
            <a:ext cx="2602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Verified against</a:t>
            </a:r>
          </a:p>
          <a:p>
            <a:r>
              <a:rPr lang="en-US" dirty="0"/>
              <a:t>1/8-degree precipitation</a:t>
            </a:r>
          </a:p>
          <a:p>
            <a:r>
              <a:rPr lang="en-US" dirty="0"/>
              <a:t>analyses over the CONUS.</a:t>
            </a:r>
          </a:p>
        </p:txBody>
      </p:sp>
    </p:spTree>
    <p:extLst>
      <p:ext uri="{BB962C8B-B14F-4D97-AF65-F5344CB8AC3E}">
        <p14:creationId xmlns:p14="http://schemas.microsoft.com/office/powerpoint/2010/main" val="2520239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01340-7D5D-4347-8DB6-AD914CFCC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068" y="310026"/>
            <a:ext cx="10515600" cy="774000"/>
          </a:xfrm>
        </p:spPr>
        <p:txBody>
          <a:bodyPr/>
          <a:lstStyle/>
          <a:p>
            <a:r>
              <a:rPr lang="en-US" b="1" dirty="0"/>
              <a:t>Reliability, analog and raw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BAD10D-173C-3845-99D9-84AE508B7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621"/>
            <a:ext cx="12192000" cy="4642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F0C9A9-C9D1-D74E-B877-CA9A6645249F}"/>
              </a:ext>
            </a:extLst>
          </p:cNvPr>
          <p:cNvSpPr txBox="1"/>
          <p:nvPr/>
        </p:nvSpPr>
        <p:spPr>
          <a:xfrm>
            <a:off x="0" y="6400556"/>
            <a:ext cx="1012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ibid.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DF4240-BA7E-8249-90D3-943CA0488542}"/>
              </a:ext>
            </a:extLst>
          </p:cNvPr>
          <p:cNvSpPr txBox="1"/>
          <p:nvPr/>
        </p:nvSpPr>
        <p:spPr>
          <a:xfrm>
            <a:off x="382577" y="5828034"/>
            <a:ext cx="1142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properly designed postprocessing algorithm will improve skill and reliability, though often at the expense of sharpness.</a:t>
            </a:r>
          </a:p>
        </p:txBody>
      </p:sp>
    </p:spTree>
    <p:extLst>
      <p:ext uri="{BB962C8B-B14F-4D97-AF65-F5344CB8AC3E}">
        <p14:creationId xmlns:p14="http://schemas.microsoft.com/office/powerpoint/2010/main" val="29713137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B177B9-1147-1B4F-9348-281D16EA1C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20" y="1012092"/>
            <a:ext cx="9530532" cy="56187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4DDD3-2B23-944A-AE81-500B829E943E}"/>
              </a:ext>
            </a:extLst>
          </p:cNvPr>
          <p:cNvSpPr txBox="1"/>
          <p:nvPr/>
        </p:nvSpPr>
        <p:spPr>
          <a:xfrm>
            <a:off x="509452" y="200150"/>
            <a:ext cx="9080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Analog methods in the peer-reviewed literature</a:t>
            </a:r>
          </a:p>
        </p:txBody>
      </p:sp>
    </p:spTree>
    <p:extLst>
      <p:ext uri="{BB962C8B-B14F-4D97-AF65-F5344CB8AC3E}">
        <p14:creationId xmlns:p14="http://schemas.microsoft.com/office/powerpoint/2010/main" val="1887868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9C70A8-8864-5045-B4BC-5E941411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860" y="0"/>
            <a:ext cx="9754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49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D08A43-CCB6-A343-8077-45DF3DCCA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50" y="0"/>
            <a:ext cx="9984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67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>
            <a:extLst>
              <a:ext uri="{FF2B5EF4-FFF2-40B4-BE49-F238E27FC236}">
                <a16:creationId xmlns:a16="http://schemas.microsoft.com/office/drawing/2014/main" id="{F9833DFF-B9CE-3F4B-98B0-6BF5630C3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" y="7782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8F60A71-54A7-5041-B0DA-87D87027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0" y="778213"/>
            <a:ext cx="14904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Weather - climate</a:t>
            </a:r>
          </a:p>
          <a:p>
            <a:pPr algn="ctr"/>
            <a:r>
              <a:rPr lang="en-US" altLang="en-US" sz="1400"/>
              <a:t>ensembles</a:t>
            </a:r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AFC11C4-0CDD-2E4E-B5FE-65E76123C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" y="14640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C0AD219-910E-3842-B23E-2CE7CB28F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639" y="1464013"/>
            <a:ext cx="12899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Meteorological</a:t>
            </a:r>
          </a:p>
          <a:p>
            <a:r>
              <a:rPr lang="en-US" altLang="en-US" sz="1400"/>
              <a:t>pre-processor</a:t>
            </a:r>
            <a:endParaRPr lang="en-US" altLang="en-US"/>
          </a:p>
        </p:txBody>
      </p:sp>
      <p:sp>
        <p:nvSpPr>
          <p:cNvPr id="2056" name="Line 8">
            <a:extLst>
              <a:ext uri="{FF2B5EF4-FFF2-40B4-BE49-F238E27FC236}">
                <a16:creationId xmlns:a16="http://schemas.microsoft.com/office/drawing/2014/main" id="{7C6222DA-86DC-AD41-AD50-C44556CE02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438" y="13116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AutoShape 9">
            <a:extLst>
              <a:ext uri="{FF2B5EF4-FFF2-40B4-BE49-F238E27FC236}">
                <a16:creationId xmlns:a16="http://schemas.microsoft.com/office/drawing/2014/main" id="{37A3762B-2AF0-C044-BDC3-CE185D2F9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" y="21498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FEEF1987-0D6F-2C42-A04A-62E2FB653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70" y="2149813"/>
            <a:ext cx="1676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Calibrated weather -</a:t>
            </a:r>
          </a:p>
          <a:p>
            <a:pPr algn="ctr"/>
            <a:r>
              <a:rPr lang="en-US" altLang="en-US" sz="1400"/>
              <a:t>climate ensembles</a:t>
            </a:r>
            <a:endParaRPr lang="en-US" altLang="en-US"/>
          </a:p>
        </p:txBody>
      </p:sp>
      <p:sp>
        <p:nvSpPr>
          <p:cNvPr id="2060" name="Line 12">
            <a:extLst>
              <a:ext uri="{FF2B5EF4-FFF2-40B4-BE49-F238E27FC236}">
                <a16:creationId xmlns:a16="http://schemas.microsoft.com/office/drawing/2014/main" id="{6D028F40-4353-8B49-B780-333729A791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438" y="19974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AutoShape 13">
            <a:extLst>
              <a:ext uri="{FF2B5EF4-FFF2-40B4-BE49-F238E27FC236}">
                <a16:creationId xmlns:a16="http://schemas.microsoft.com/office/drawing/2014/main" id="{B1D3968A-6CB3-5546-BA05-A2AC0F8E5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638" y="549613"/>
            <a:ext cx="1981200" cy="762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F9B529F3-98DA-A448-A47F-C8B897361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039" y="549613"/>
            <a:ext cx="1952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Land-surface-state </a:t>
            </a:r>
          </a:p>
          <a:p>
            <a:pPr algn="ctr"/>
            <a:r>
              <a:rPr lang="en-US" altLang="en-US" sz="1400"/>
              <a:t>observations</a:t>
            </a:r>
          </a:p>
          <a:p>
            <a:pPr algn="ctr"/>
            <a:r>
              <a:rPr lang="en-US" altLang="en-US" sz="1400"/>
              <a:t>(snow, streamflow, …)</a:t>
            </a:r>
            <a:endParaRPr lang="en-US" altLang="en-US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58969EF0-D06C-0141-AB77-46ACC7877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038" y="14640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87CB371A-A71F-F74C-9626-354DAFA6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263" y="1464013"/>
            <a:ext cx="13283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Hydrologic data</a:t>
            </a:r>
          </a:p>
          <a:p>
            <a:pPr algn="ctr"/>
            <a:r>
              <a:rPr lang="en-US" altLang="en-US" sz="1400"/>
              <a:t>assimilator</a:t>
            </a:r>
            <a:endParaRPr lang="en-US" altLang="en-US"/>
          </a:p>
        </p:txBody>
      </p:sp>
      <p:sp>
        <p:nvSpPr>
          <p:cNvPr id="2066" name="Line 18">
            <a:extLst>
              <a:ext uri="{FF2B5EF4-FFF2-40B4-BE49-F238E27FC236}">
                <a16:creationId xmlns:a16="http://schemas.microsoft.com/office/drawing/2014/main" id="{B18C0629-3E6F-1146-B16E-7744414E5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9638" y="13116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338AC221-59F2-8D49-9F2D-2D758384A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038" y="21498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" name="Rectangle 20">
            <a:extLst>
              <a:ext uri="{FF2B5EF4-FFF2-40B4-BE49-F238E27FC236}">
                <a16:creationId xmlns:a16="http://schemas.microsoft.com/office/drawing/2014/main" id="{6134B193-7A78-084F-9301-2AE356603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654" y="2149813"/>
            <a:ext cx="1747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Calibrated ensemble </a:t>
            </a:r>
          </a:p>
          <a:p>
            <a:pPr algn="ctr"/>
            <a:r>
              <a:rPr lang="en-US" altLang="en-US" sz="1400"/>
              <a:t>of land-surface states</a:t>
            </a:r>
            <a:endParaRPr lang="en-US" altLang="en-US"/>
          </a:p>
        </p:txBody>
      </p:sp>
      <p:sp>
        <p:nvSpPr>
          <p:cNvPr id="2069" name="Line 21">
            <a:extLst>
              <a:ext uri="{FF2B5EF4-FFF2-40B4-BE49-F238E27FC236}">
                <a16:creationId xmlns:a16="http://schemas.microsoft.com/office/drawing/2014/main" id="{7853FF16-BD6E-E84F-BAE3-97748BEC25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9638" y="19974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Rectangle 22">
            <a:extLst>
              <a:ext uri="{FF2B5EF4-FFF2-40B4-BE49-F238E27FC236}">
                <a16:creationId xmlns:a16="http://schemas.microsoft.com/office/drawing/2014/main" id="{A5D250E3-920D-9242-825C-0FCEC48EE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367" y="2911813"/>
            <a:ext cx="15887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Hydrologic forecast</a:t>
            </a:r>
          </a:p>
          <a:p>
            <a:pPr algn="ctr"/>
            <a:r>
              <a:rPr lang="en-US" altLang="en-US" sz="1400"/>
              <a:t>model(s)</a:t>
            </a:r>
            <a:endParaRPr lang="en-US" altLang="en-US"/>
          </a:p>
        </p:txBody>
      </p:sp>
      <p:sp>
        <p:nvSpPr>
          <p:cNvPr id="2071" name="Rectangle 23">
            <a:extLst>
              <a:ext uri="{FF2B5EF4-FFF2-40B4-BE49-F238E27FC236}">
                <a16:creationId xmlns:a16="http://schemas.microsoft.com/office/drawing/2014/main" id="{C0D64969-97B3-6941-8249-24C45A383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038" y="29118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3" name="Line 25">
            <a:extLst>
              <a:ext uri="{FF2B5EF4-FFF2-40B4-BE49-F238E27FC236}">
                <a16:creationId xmlns:a16="http://schemas.microsoft.com/office/drawing/2014/main" id="{4C1297A3-BF51-1940-9DAA-F57436ADC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438" y="314041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4" name="Line 26">
            <a:extLst>
              <a:ext uri="{FF2B5EF4-FFF2-40B4-BE49-F238E27FC236}">
                <a16:creationId xmlns:a16="http://schemas.microsoft.com/office/drawing/2014/main" id="{09648E6E-F9E2-8849-99C3-767B602E9C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438" y="26832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5" name="Line 27">
            <a:extLst>
              <a:ext uri="{FF2B5EF4-FFF2-40B4-BE49-F238E27FC236}">
                <a16:creationId xmlns:a16="http://schemas.microsoft.com/office/drawing/2014/main" id="{CD2F7DB9-CCE1-7C4F-9DEE-274AAB161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9638" y="26832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6" name="Line 28">
            <a:extLst>
              <a:ext uri="{FF2B5EF4-FFF2-40B4-BE49-F238E27FC236}">
                <a16:creationId xmlns:a16="http://schemas.microsoft.com/office/drawing/2014/main" id="{25598979-6259-C14F-A7C0-EC990C73C3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7238" y="314041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7" name="AutoShape 29">
            <a:extLst>
              <a:ext uri="{FF2B5EF4-FFF2-40B4-BE49-F238E27FC236}">
                <a16:creationId xmlns:a16="http://schemas.microsoft.com/office/drawing/2014/main" id="{1034D56D-A202-2E44-82A6-5023E3B9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01" y="35976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" name="Rectangle 30">
            <a:extLst>
              <a:ext uri="{FF2B5EF4-FFF2-40B4-BE49-F238E27FC236}">
                <a16:creationId xmlns:a16="http://schemas.microsoft.com/office/drawing/2014/main" id="{385D08EE-7801-2840-A96E-45AAD4DD3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511" y="3597613"/>
            <a:ext cx="10237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Streamflow</a:t>
            </a:r>
          </a:p>
          <a:p>
            <a:pPr algn="ctr"/>
            <a:r>
              <a:rPr lang="en-US" altLang="en-US" sz="1400"/>
              <a:t> ensembles</a:t>
            </a:r>
            <a:endParaRPr lang="en-US" altLang="en-US"/>
          </a:p>
        </p:txBody>
      </p:sp>
      <p:sp>
        <p:nvSpPr>
          <p:cNvPr id="2079" name="Line 31">
            <a:extLst>
              <a:ext uri="{FF2B5EF4-FFF2-40B4-BE49-F238E27FC236}">
                <a16:creationId xmlns:a16="http://schemas.microsoft.com/office/drawing/2014/main" id="{85CBCBA2-44B6-3044-9FD4-237E82372A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6638" y="34452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" name="Rectangle 32">
            <a:extLst>
              <a:ext uri="{FF2B5EF4-FFF2-40B4-BE49-F238E27FC236}">
                <a16:creationId xmlns:a16="http://schemas.microsoft.com/office/drawing/2014/main" id="{F4162DE2-4A2D-0E44-9030-E9DF47FE3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838" y="4283413"/>
            <a:ext cx="1360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Hydrologic </a:t>
            </a:r>
          </a:p>
          <a:p>
            <a:pPr algn="ctr"/>
            <a:r>
              <a:rPr lang="en-US" altLang="en-US" sz="1400"/>
              <a:t>post-processor</a:t>
            </a:r>
            <a:endParaRPr lang="en-US" altLang="en-US"/>
          </a:p>
        </p:txBody>
      </p:sp>
      <p:sp>
        <p:nvSpPr>
          <p:cNvPr id="2081" name="Rectangle 33">
            <a:extLst>
              <a:ext uri="{FF2B5EF4-FFF2-40B4-BE49-F238E27FC236}">
                <a16:creationId xmlns:a16="http://schemas.microsoft.com/office/drawing/2014/main" id="{AF521131-623F-524A-8B8A-FE0360D45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038" y="42834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3" name="Line 35">
            <a:extLst>
              <a:ext uri="{FF2B5EF4-FFF2-40B4-BE49-F238E27FC236}">
                <a16:creationId xmlns:a16="http://schemas.microsoft.com/office/drawing/2014/main" id="{F68FC63B-B258-0142-ACC4-04BEFEBF5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6638" y="41310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4" name="AutoShape 36">
            <a:extLst>
              <a:ext uri="{FF2B5EF4-FFF2-40B4-BE49-F238E27FC236}">
                <a16:creationId xmlns:a16="http://schemas.microsoft.com/office/drawing/2014/main" id="{5577A102-16AB-2541-8FB2-348607924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151" y="49692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5" name="Rectangle 37">
            <a:extLst>
              <a:ext uri="{FF2B5EF4-FFF2-40B4-BE49-F238E27FC236}">
                <a16:creationId xmlns:a16="http://schemas.microsoft.com/office/drawing/2014/main" id="{CEDC6A8B-D7BE-D846-837C-90F7657A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707" y="4969213"/>
            <a:ext cx="17983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Calibrated streamflow</a:t>
            </a:r>
          </a:p>
          <a:p>
            <a:pPr algn="ctr"/>
            <a:r>
              <a:rPr lang="en-US" altLang="en-US" sz="1400"/>
              <a:t> ensembles</a:t>
            </a:r>
            <a:endParaRPr lang="en-US" altLang="en-US"/>
          </a:p>
        </p:txBody>
      </p:sp>
      <p:sp>
        <p:nvSpPr>
          <p:cNvPr id="2086" name="Line 38">
            <a:extLst>
              <a:ext uri="{FF2B5EF4-FFF2-40B4-BE49-F238E27FC236}">
                <a16:creationId xmlns:a16="http://schemas.microsoft.com/office/drawing/2014/main" id="{0036CFD7-DF7F-1945-87A6-5D5EE5F7C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6638" y="48168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7" name="Line 39">
            <a:extLst>
              <a:ext uri="{FF2B5EF4-FFF2-40B4-BE49-F238E27FC236}">
                <a16:creationId xmlns:a16="http://schemas.microsoft.com/office/drawing/2014/main" id="{34DC7C38-CE33-3F46-AFDA-61392FE8E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8438" y="55026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8" name="Rectangle 40">
            <a:extLst>
              <a:ext uri="{FF2B5EF4-FFF2-40B4-BE49-F238E27FC236}">
                <a16:creationId xmlns:a16="http://schemas.microsoft.com/office/drawing/2014/main" id="{A61B6A3B-3D80-5343-AA61-A9EF2A267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439" y="5731214"/>
            <a:ext cx="6785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(users)</a:t>
            </a:r>
            <a:endParaRPr lang="en-US" altLang="en-US"/>
          </a:p>
        </p:txBody>
      </p:sp>
      <p:sp>
        <p:nvSpPr>
          <p:cNvPr id="2089" name="Line 41">
            <a:extLst>
              <a:ext uri="{FF2B5EF4-FFF2-40B4-BE49-F238E27FC236}">
                <a16:creationId xmlns:a16="http://schemas.microsoft.com/office/drawing/2014/main" id="{08BD8962-2C7F-054E-8950-B9FC1E6EB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4838" y="55026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0" name="Rectangle 42">
            <a:extLst>
              <a:ext uri="{FF2B5EF4-FFF2-40B4-BE49-F238E27FC236}">
                <a16:creationId xmlns:a16="http://schemas.microsoft.com/office/drawing/2014/main" id="{38101AE2-C685-2A47-86AC-D9DE3527D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238" y="5655013"/>
            <a:ext cx="1360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Verification  </a:t>
            </a:r>
          </a:p>
          <a:p>
            <a:pPr algn="ctr"/>
            <a:r>
              <a:rPr lang="en-US" altLang="en-US" sz="1400"/>
              <a:t>system</a:t>
            </a:r>
            <a:endParaRPr lang="en-US" altLang="en-US"/>
          </a:p>
        </p:txBody>
      </p:sp>
      <p:sp>
        <p:nvSpPr>
          <p:cNvPr id="2091" name="Rectangle 43">
            <a:extLst>
              <a:ext uri="{FF2B5EF4-FFF2-40B4-BE49-F238E27FC236}">
                <a16:creationId xmlns:a16="http://schemas.microsoft.com/office/drawing/2014/main" id="{FEF2A3B0-7AAB-6242-912F-5262A8953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438" y="56550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2" name="Line 44">
            <a:extLst>
              <a:ext uri="{FF2B5EF4-FFF2-40B4-BE49-F238E27FC236}">
                <a16:creationId xmlns:a16="http://schemas.microsoft.com/office/drawing/2014/main" id="{8D3AEF4E-0FFF-7E4C-A319-9278CFED1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238" y="5121613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3" name="Line 45">
            <a:extLst>
              <a:ext uri="{FF2B5EF4-FFF2-40B4-BE49-F238E27FC236}">
                <a16:creationId xmlns:a16="http://schemas.microsoft.com/office/drawing/2014/main" id="{67D16999-8ED1-E841-A2E3-CCA8B77C6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1638" y="588361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4" name="Rectangle 46">
            <a:extLst>
              <a:ext uri="{FF2B5EF4-FFF2-40B4-BE49-F238E27FC236}">
                <a16:creationId xmlns:a16="http://schemas.microsoft.com/office/drawing/2014/main" id="{0CB54C36-3261-3D45-9575-25D362A0A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838" y="4283413"/>
            <a:ext cx="229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.</a:t>
            </a:r>
          </a:p>
          <a:p>
            <a:r>
              <a:rPr lang="en-US" altLang="en-US" sz="1400"/>
              <a:t>.</a:t>
            </a:r>
          </a:p>
          <a:p>
            <a:r>
              <a:rPr lang="en-US" altLang="en-US" sz="1400"/>
              <a:t>.</a:t>
            </a:r>
            <a:endParaRPr lang="en-US" altLang="en-US"/>
          </a:p>
        </p:txBody>
      </p:sp>
      <p:sp>
        <p:nvSpPr>
          <p:cNvPr id="2095" name="Line 47">
            <a:extLst>
              <a:ext uri="{FF2B5EF4-FFF2-40B4-BE49-F238E27FC236}">
                <a16:creationId xmlns:a16="http://schemas.microsoft.com/office/drawing/2014/main" id="{6652D012-C254-4D4D-9C7A-5D92E65F5A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2638" y="5121613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6" name="Line 48">
            <a:extLst>
              <a:ext uri="{FF2B5EF4-FFF2-40B4-BE49-F238E27FC236}">
                <a16:creationId xmlns:a16="http://schemas.microsoft.com/office/drawing/2014/main" id="{82BC6C16-33E9-884F-9C3F-0BC3BCB1B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2638" y="58836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7" name="Rectangle 49">
            <a:extLst>
              <a:ext uri="{FF2B5EF4-FFF2-40B4-BE49-F238E27FC236}">
                <a16:creationId xmlns:a16="http://schemas.microsoft.com/office/drawing/2014/main" id="{096BE9ED-0D5C-4945-8A23-69AA7C8C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38" y="4359613"/>
            <a:ext cx="229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.</a:t>
            </a:r>
          </a:p>
          <a:p>
            <a:r>
              <a:rPr lang="en-US" altLang="en-US" sz="1400"/>
              <a:t>.</a:t>
            </a:r>
          </a:p>
          <a:p>
            <a:r>
              <a:rPr lang="en-US" altLang="en-US" sz="1400"/>
              <a:t>.</a:t>
            </a:r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7D6D5-6F25-E340-9A76-9D4080DDFC5A}"/>
              </a:ext>
            </a:extLst>
          </p:cNvPr>
          <p:cNvSpPr txBox="1"/>
          <p:nvPr/>
        </p:nvSpPr>
        <p:spPr>
          <a:xfrm>
            <a:off x="6217664" y="392004"/>
            <a:ext cx="54357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high-level schematic for </a:t>
            </a:r>
          </a:p>
          <a:p>
            <a:r>
              <a:rPr lang="en-US" sz="3200" dirty="0"/>
              <a:t>hydrologic ensemble prediction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F9D4A-F734-CD40-B23B-47E65C0D7600}"/>
              </a:ext>
            </a:extLst>
          </p:cNvPr>
          <p:cNvSpPr txBox="1"/>
          <p:nvPr/>
        </p:nvSpPr>
        <p:spPr>
          <a:xfrm>
            <a:off x="6217664" y="1773531"/>
            <a:ext cx="37481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Ref: </a:t>
            </a:r>
            <a:r>
              <a:rPr lang="en-US" sz="1100" dirty="0" err="1"/>
              <a:t>Schaake</a:t>
            </a:r>
            <a:r>
              <a:rPr lang="en-US" sz="1100" dirty="0"/>
              <a:t>, J. C., T. M. Hamill, R. </a:t>
            </a:r>
            <a:r>
              <a:rPr lang="en-US" sz="1100" dirty="0" err="1"/>
              <a:t>Buizza</a:t>
            </a:r>
            <a:r>
              <a:rPr lang="en-US" sz="1100" dirty="0"/>
              <a:t>, and M. Clark, 2007: </a:t>
            </a:r>
          </a:p>
          <a:p>
            <a:r>
              <a:rPr lang="en-US" sz="1100" dirty="0">
                <a:hlinkClick r:id="rId2"/>
              </a:rPr>
              <a:t>HEPEX, the Hydrological Ensemble Prediction Experiment.</a:t>
            </a:r>
            <a:r>
              <a:rPr lang="en-US" sz="1100" dirty="0"/>
              <a:t> </a:t>
            </a:r>
          </a:p>
          <a:p>
            <a:r>
              <a:rPr lang="en-US" sz="1100" i="1" dirty="0"/>
              <a:t>Bull. Amer. Meteor. Soc.</a:t>
            </a:r>
            <a:r>
              <a:rPr lang="en-US" sz="1100" dirty="0"/>
              <a:t>, </a:t>
            </a:r>
            <a:r>
              <a:rPr lang="en-US" sz="1100" b="1" dirty="0">
                <a:effectLst/>
              </a:rPr>
              <a:t>88</a:t>
            </a:r>
            <a:r>
              <a:rPr lang="en-US" sz="1100" dirty="0"/>
              <a:t>, 1541-1547.</a:t>
            </a:r>
          </a:p>
        </p:txBody>
      </p:sp>
    </p:spTree>
    <p:extLst>
      <p:ext uri="{BB962C8B-B14F-4D97-AF65-F5344CB8AC3E}">
        <p14:creationId xmlns:p14="http://schemas.microsoft.com/office/powerpoint/2010/main" val="34617012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BA754-C7DA-E445-A10E-9C2110843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27" y="0"/>
            <a:ext cx="10008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9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A2AEB4-9819-EE4F-BEEB-0DC294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410" y="0"/>
            <a:ext cx="102491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8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551C68-090D-444B-9460-CDCE4800E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896" y="0"/>
            <a:ext cx="9656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68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87644-0376-9448-A197-F9626527F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240" y="0"/>
            <a:ext cx="9045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1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E40271-13EF-8F45-8C96-9EED6B84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25" y="0"/>
            <a:ext cx="9371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90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CA53A6-AF70-C445-8BCA-0ACAB338C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391" y="0"/>
            <a:ext cx="96292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8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52D65-226C-914E-B21A-B4FBB3C02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practical example:  multi-model ensemble precipitation postprocessing over the US.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9A901-5FE2-CF40-9705-63D72201C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Methodology consists of:</a:t>
            </a:r>
          </a:p>
          <a:p>
            <a:pPr lvl="1"/>
            <a:r>
              <a:rPr lang="en-US" dirty="0"/>
              <a:t>quantile mapping each member of a multi-model ensemble.</a:t>
            </a:r>
          </a:p>
          <a:p>
            <a:pPr lvl="1"/>
            <a:r>
              <a:rPr lang="en-US" dirty="0"/>
              <a:t>forming probability from a weighted linear combination of sorted, dressed ensemble members.   Weights are determined from “closest-member histogram” statistics, akin to rank histograms.</a:t>
            </a:r>
          </a:p>
          <a:p>
            <a:r>
              <a:rPr lang="en-US" dirty="0"/>
              <a:t>Underlies the US National Blend of Models, which produces probabilistic and deterministic postprocessed multi-model guidance over the US.</a:t>
            </a:r>
          </a:p>
        </p:txBody>
      </p:sp>
    </p:spTree>
    <p:extLst>
      <p:ext uri="{BB962C8B-B14F-4D97-AF65-F5344CB8AC3E}">
        <p14:creationId xmlns:p14="http://schemas.microsoft.com/office/powerpoint/2010/main" val="3195932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277A4D-2D29-6545-8732-47EEECDE0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8229600" cy="6853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2DE177-498A-1D49-9B28-972060D48737}"/>
              </a:ext>
            </a:extLst>
          </p:cNvPr>
          <p:cNvSpPr txBox="1"/>
          <p:nvPr/>
        </p:nvSpPr>
        <p:spPr>
          <a:xfrm>
            <a:off x="8400082" y="371959"/>
            <a:ext cx="3527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NCEP forecast example</a:t>
            </a:r>
          </a:p>
        </p:txBody>
      </p:sp>
    </p:spTree>
    <p:extLst>
      <p:ext uri="{BB962C8B-B14F-4D97-AF65-F5344CB8AC3E}">
        <p14:creationId xmlns:p14="http://schemas.microsoft.com/office/powerpoint/2010/main" val="292831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65B9A-548E-7F40-8802-5D5802642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296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F3211F-AA11-D248-88F0-4DDDFF35D061}"/>
              </a:ext>
            </a:extLst>
          </p:cNvPr>
          <p:cNvSpPr txBox="1"/>
          <p:nvPr/>
        </p:nvSpPr>
        <p:spPr>
          <a:xfrm>
            <a:off x="8400082" y="371959"/>
            <a:ext cx="3433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CMC forecast example</a:t>
            </a:r>
          </a:p>
        </p:txBody>
      </p:sp>
    </p:spTree>
    <p:extLst>
      <p:ext uri="{BB962C8B-B14F-4D97-AF65-F5344CB8AC3E}">
        <p14:creationId xmlns:p14="http://schemas.microsoft.com/office/powerpoint/2010/main" val="15752336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4EE00B-CC92-1F45-9AEA-75A534960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8235463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7D02D2-3139-3E40-8DF2-177226CE45B2}"/>
              </a:ext>
            </a:extLst>
          </p:cNvPr>
          <p:cNvSpPr txBox="1"/>
          <p:nvPr/>
        </p:nvSpPr>
        <p:spPr>
          <a:xfrm>
            <a:off x="8235462" y="170481"/>
            <a:ext cx="3897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ECMWF forecast example</a:t>
            </a:r>
          </a:p>
        </p:txBody>
      </p:sp>
    </p:spTree>
    <p:extLst>
      <p:ext uri="{BB962C8B-B14F-4D97-AF65-F5344CB8AC3E}">
        <p14:creationId xmlns:p14="http://schemas.microsoft.com/office/powerpoint/2010/main" val="2679013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AutoShape 4">
            <a:extLst>
              <a:ext uri="{FF2B5EF4-FFF2-40B4-BE49-F238E27FC236}">
                <a16:creationId xmlns:a16="http://schemas.microsoft.com/office/drawing/2014/main" id="{F9833DFF-B9CE-3F4B-98B0-6BF5630C3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" y="7782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8F60A71-54A7-5041-B0DA-87D870270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0" y="778213"/>
            <a:ext cx="14904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Weather - climate</a:t>
            </a:r>
          </a:p>
          <a:p>
            <a:pPr algn="ctr"/>
            <a:r>
              <a:rPr lang="en-US" altLang="en-US" sz="1400"/>
              <a:t>ensembles</a:t>
            </a:r>
            <a:endParaRPr lang="en-US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AAFC11C4-0CDD-2E4E-B5FE-65E76123C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" y="14640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C0AD219-910E-3842-B23E-2CE7CB28FC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1639" y="1464013"/>
            <a:ext cx="12899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Meteorological</a:t>
            </a:r>
          </a:p>
          <a:p>
            <a:r>
              <a:rPr lang="en-US" altLang="en-US" sz="1400"/>
              <a:t>pre-processor</a:t>
            </a:r>
            <a:endParaRPr lang="en-US" altLang="en-US"/>
          </a:p>
        </p:txBody>
      </p:sp>
      <p:sp>
        <p:nvSpPr>
          <p:cNvPr id="2056" name="Line 8">
            <a:extLst>
              <a:ext uri="{FF2B5EF4-FFF2-40B4-BE49-F238E27FC236}">
                <a16:creationId xmlns:a16="http://schemas.microsoft.com/office/drawing/2014/main" id="{7C6222DA-86DC-AD41-AD50-C44556CE02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438" y="13116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AutoShape 9">
            <a:extLst>
              <a:ext uri="{FF2B5EF4-FFF2-40B4-BE49-F238E27FC236}">
                <a16:creationId xmlns:a16="http://schemas.microsoft.com/office/drawing/2014/main" id="{37A3762B-2AF0-C044-BDC3-CE185D2F9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838" y="21498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Rectangle 11">
            <a:extLst>
              <a:ext uri="{FF2B5EF4-FFF2-40B4-BE49-F238E27FC236}">
                <a16:creationId xmlns:a16="http://schemas.microsoft.com/office/drawing/2014/main" id="{FEEF1987-0D6F-2C42-A04A-62E2FB653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7770" y="2149813"/>
            <a:ext cx="1676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Calibrated weather -</a:t>
            </a:r>
          </a:p>
          <a:p>
            <a:pPr algn="ctr"/>
            <a:r>
              <a:rPr lang="en-US" altLang="en-US" sz="1400"/>
              <a:t>climate ensembles</a:t>
            </a:r>
            <a:endParaRPr lang="en-US" altLang="en-US"/>
          </a:p>
        </p:txBody>
      </p:sp>
      <p:sp>
        <p:nvSpPr>
          <p:cNvPr id="2060" name="Line 12">
            <a:extLst>
              <a:ext uri="{FF2B5EF4-FFF2-40B4-BE49-F238E27FC236}">
                <a16:creationId xmlns:a16="http://schemas.microsoft.com/office/drawing/2014/main" id="{6D028F40-4353-8B49-B780-333729A791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438" y="19974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AutoShape 13">
            <a:extLst>
              <a:ext uri="{FF2B5EF4-FFF2-40B4-BE49-F238E27FC236}">
                <a16:creationId xmlns:a16="http://schemas.microsoft.com/office/drawing/2014/main" id="{B1D3968A-6CB3-5546-BA05-A2AC0F8E5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638" y="549613"/>
            <a:ext cx="1981200" cy="7620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F9B529F3-98DA-A448-A47F-C8B897361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039" y="549613"/>
            <a:ext cx="19526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Land-surface-state </a:t>
            </a:r>
          </a:p>
          <a:p>
            <a:pPr algn="ctr"/>
            <a:r>
              <a:rPr lang="en-US" altLang="en-US" sz="1400"/>
              <a:t>observations</a:t>
            </a:r>
          </a:p>
          <a:p>
            <a:pPr algn="ctr"/>
            <a:r>
              <a:rPr lang="en-US" altLang="en-US" sz="1400"/>
              <a:t>(snow, streamflow, …)</a:t>
            </a:r>
            <a:endParaRPr lang="en-US" altLang="en-US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58969EF0-D06C-0141-AB77-46ACC7877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038" y="14640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87CB371A-A71F-F74C-9626-354DAFA6D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9263" y="1464013"/>
            <a:ext cx="13283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Hydrologic data</a:t>
            </a:r>
          </a:p>
          <a:p>
            <a:pPr algn="ctr"/>
            <a:r>
              <a:rPr lang="en-US" altLang="en-US" sz="1400"/>
              <a:t>assimilator</a:t>
            </a:r>
            <a:endParaRPr lang="en-US" altLang="en-US"/>
          </a:p>
        </p:txBody>
      </p:sp>
      <p:sp>
        <p:nvSpPr>
          <p:cNvPr id="2066" name="Line 18">
            <a:extLst>
              <a:ext uri="{FF2B5EF4-FFF2-40B4-BE49-F238E27FC236}">
                <a16:creationId xmlns:a16="http://schemas.microsoft.com/office/drawing/2014/main" id="{B18C0629-3E6F-1146-B16E-7744414E5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9638" y="13116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7" name="AutoShape 19">
            <a:extLst>
              <a:ext uri="{FF2B5EF4-FFF2-40B4-BE49-F238E27FC236}">
                <a16:creationId xmlns:a16="http://schemas.microsoft.com/office/drawing/2014/main" id="{338AC221-59F2-8D49-9F2D-2D758384A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9038" y="21498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" name="Rectangle 20">
            <a:extLst>
              <a:ext uri="{FF2B5EF4-FFF2-40B4-BE49-F238E27FC236}">
                <a16:creationId xmlns:a16="http://schemas.microsoft.com/office/drawing/2014/main" id="{6134B193-7A78-084F-9301-2AE356603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3654" y="2149813"/>
            <a:ext cx="17475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Calibrated ensemble </a:t>
            </a:r>
          </a:p>
          <a:p>
            <a:pPr algn="ctr"/>
            <a:r>
              <a:rPr lang="en-US" altLang="en-US" sz="1400"/>
              <a:t>of land-surface states</a:t>
            </a:r>
            <a:endParaRPr lang="en-US" altLang="en-US"/>
          </a:p>
        </p:txBody>
      </p:sp>
      <p:sp>
        <p:nvSpPr>
          <p:cNvPr id="2069" name="Line 21">
            <a:extLst>
              <a:ext uri="{FF2B5EF4-FFF2-40B4-BE49-F238E27FC236}">
                <a16:creationId xmlns:a16="http://schemas.microsoft.com/office/drawing/2014/main" id="{7853FF16-BD6E-E84F-BAE3-97748BEC25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9638" y="19974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0" name="Rectangle 22">
            <a:extLst>
              <a:ext uri="{FF2B5EF4-FFF2-40B4-BE49-F238E27FC236}">
                <a16:creationId xmlns:a16="http://schemas.microsoft.com/office/drawing/2014/main" id="{A5D250E3-920D-9242-825C-0FCEC48EE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367" y="2911813"/>
            <a:ext cx="15887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Hydrologic forecast</a:t>
            </a:r>
          </a:p>
          <a:p>
            <a:pPr algn="ctr"/>
            <a:r>
              <a:rPr lang="en-US" altLang="en-US" sz="1400"/>
              <a:t>model(s)</a:t>
            </a:r>
            <a:endParaRPr lang="en-US" altLang="en-US"/>
          </a:p>
        </p:txBody>
      </p:sp>
      <p:sp>
        <p:nvSpPr>
          <p:cNvPr id="2071" name="Rectangle 23">
            <a:extLst>
              <a:ext uri="{FF2B5EF4-FFF2-40B4-BE49-F238E27FC236}">
                <a16:creationId xmlns:a16="http://schemas.microsoft.com/office/drawing/2014/main" id="{C0D64969-97B3-6941-8249-24C45A383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038" y="29118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3" name="Line 25">
            <a:extLst>
              <a:ext uri="{FF2B5EF4-FFF2-40B4-BE49-F238E27FC236}">
                <a16:creationId xmlns:a16="http://schemas.microsoft.com/office/drawing/2014/main" id="{4C1297A3-BF51-1940-9DAA-F57436ADCC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438" y="314041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4" name="Line 26">
            <a:extLst>
              <a:ext uri="{FF2B5EF4-FFF2-40B4-BE49-F238E27FC236}">
                <a16:creationId xmlns:a16="http://schemas.microsoft.com/office/drawing/2014/main" id="{09648E6E-F9E2-8849-99C3-767B602E9C4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7438" y="26832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5" name="Line 27">
            <a:extLst>
              <a:ext uri="{FF2B5EF4-FFF2-40B4-BE49-F238E27FC236}">
                <a16:creationId xmlns:a16="http://schemas.microsoft.com/office/drawing/2014/main" id="{CD2F7DB9-CCE1-7C4F-9DEE-274AAB161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9638" y="2683213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6" name="Line 28">
            <a:extLst>
              <a:ext uri="{FF2B5EF4-FFF2-40B4-BE49-F238E27FC236}">
                <a16:creationId xmlns:a16="http://schemas.microsoft.com/office/drawing/2014/main" id="{25598979-6259-C14F-A7C0-EC990C73C3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87238" y="3140413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7" name="AutoShape 29">
            <a:extLst>
              <a:ext uri="{FF2B5EF4-FFF2-40B4-BE49-F238E27FC236}">
                <a16:creationId xmlns:a16="http://schemas.microsoft.com/office/drawing/2014/main" id="{1034D56D-A202-2E44-82A6-5023E3B9C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5401" y="35976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" name="Rectangle 30">
            <a:extLst>
              <a:ext uri="{FF2B5EF4-FFF2-40B4-BE49-F238E27FC236}">
                <a16:creationId xmlns:a16="http://schemas.microsoft.com/office/drawing/2014/main" id="{385D08EE-7801-2840-A96E-45AAD4DD3A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511" y="3597613"/>
            <a:ext cx="102374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Streamflow</a:t>
            </a:r>
          </a:p>
          <a:p>
            <a:pPr algn="ctr"/>
            <a:r>
              <a:rPr lang="en-US" altLang="en-US" sz="1400"/>
              <a:t> ensembles</a:t>
            </a:r>
            <a:endParaRPr lang="en-US" altLang="en-US"/>
          </a:p>
        </p:txBody>
      </p:sp>
      <p:sp>
        <p:nvSpPr>
          <p:cNvPr id="2079" name="Line 31">
            <a:extLst>
              <a:ext uri="{FF2B5EF4-FFF2-40B4-BE49-F238E27FC236}">
                <a16:creationId xmlns:a16="http://schemas.microsoft.com/office/drawing/2014/main" id="{85CBCBA2-44B6-3044-9FD4-237E82372A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6638" y="34452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0" name="Rectangle 32">
            <a:extLst>
              <a:ext uri="{FF2B5EF4-FFF2-40B4-BE49-F238E27FC236}">
                <a16:creationId xmlns:a16="http://schemas.microsoft.com/office/drawing/2014/main" id="{F4162DE2-4A2D-0E44-9030-E9DF47FE32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0838" y="4283413"/>
            <a:ext cx="1360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Hydrologic </a:t>
            </a:r>
          </a:p>
          <a:p>
            <a:pPr algn="ctr"/>
            <a:r>
              <a:rPr lang="en-US" altLang="en-US" sz="1400"/>
              <a:t>post-processor</a:t>
            </a:r>
            <a:endParaRPr lang="en-US" altLang="en-US"/>
          </a:p>
        </p:txBody>
      </p:sp>
      <p:sp>
        <p:nvSpPr>
          <p:cNvPr id="2081" name="Rectangle 33">
            <a:extLst>
              <a:ext uri="{FF2B5EF4-FFF2-40B4-BE49-F238E27FC236}">
                <a16:creationId xmlns:a16="http://schemas.microsoft.com/office/drawing/2014/main" id="{AF521131-623F-524A-8B8A-FE0360D45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6038" y="42834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3" name="Line 35">
            <a:extLst>
              <a:ext uri="{FF2B5EF4-FFF2-40B4-BE49-F238E27FC236}">
                <a16:creationId xmlns:a16="http://schemas.microsoft.com/office/drawing/2014/main" id="{F68FC63B-B258-0142-ACC4-04BEFEBF5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6638" y="41310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4" name="AutoShape 36">
            <a:extLst>
              <a:ext uri="{FF2B5EF4-FFF2-40B4-BE49-F238E27FC236}">
                <a16:creationId xmlns:a16="http://schemas.microsoft.com/office/drawing/2014/main" id="{5577A102-16AB-2541-8FB2-348607924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151" y="4969213"/>
            <a:ext cx="1981200" cy="5334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5" name="Rectangle 37">
            <a:extLst>
              <a:ext uri="{FF2B5EF4-FFF2-40B4-BE49-F238E27FC236}">
                <a16:creationId xmlns:a16="http://schemas.microsoft.com/office/drawing/2014/main" id="{CEDC6A8B-D7BE-D846-837C-90F7657A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5707" y="4969213"/>
            <a:ext cx="17983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/>
              <a:t>Calibrated streamflow</a:t>
            </a:r>
          </a:p>
          <a:p>
            <a:pPr algn="ctr"/>
            <a:r>
              <a:rPr lang="en-US" altLang="en-US" sz="1400"/>
              <a:t> ensembles</a:t>
            </a:r>
            <a:endParaRPr lang="en-US" altLang="en-US"/>
          </a:p>
        </p:txBody>
      </p:sp>
      <p:sp>
        <p:nvSpPr>
          <p:cNvPr id="2086" name="Line 38">
            <a:extLst>
              <a:ext uri="{FF2B5EF4-FFF2-40B4-BE49-F238E27FC236}">
                <a16:creationId xmlns:a16="http://schemas.microsoft.com/office/drawing/2014/main" id="{0036CFD7-DF7F-1945-87A6-5D5EE5F7C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3096638" y="48168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7" name="Line 39">
            <a:extLst>
              <a:ext uri="{FF2B5EF4-FFF2-40B4-BE49-F238E27FC236}">
                <a16:creationId xmlns:a16="http://schemas.microsoft.com/office/drawing/2014/main" id="{34DC7C38-CE33-3F46-AFDA-61392FE8E57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8438" y="55026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8" name="Rectangle 40">
            <a:extLst>
              <a:ext uri="{FF2B5EF4-FFF2-40B4-BE49-F238E27FC236}">
                <a16:creationId xmlns:a16="http://schemas.microsoft.com/office/drawing/2014/main" id="{A61B6A3B-3D80-5343-AA61-A9EF2A267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439" y="5731214"/>
            <a:ext cx="6785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(users)</a:t>
            </a:r>
            <a:endParaRPr lang="en-US" altLang="en-US"/>
          </a:p>
        </p:txBody>
      </p:sp>
      <p:sp>
        <p:nvSpPr>
          <p:cNvPr id="2089" name="Line 41">
            <a:extLst>
              <a:ext uri="{FF2B5EF4-FFF2-40B4-BE49-F238E27FC236}">
                <a16:creationId xmlns:a16="http://schemas.microsoft.com/office/drawing/2014/main" id="{08BD8962-2C7F-054E-8950-B9FC1E6EB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4838" y="5502613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0" name="Rectangle 42">
            <a:extLst>
              <a:ext uri="{FF2B5EF4-FFF2-40B4-BE49-F238E27FC236}">
                <a16:creationId xmlns:a16="http://schemas.microsoft.com/office/drawing/2014/main" id="{38101AE2-C685-2A47-86AC-D9DE3527D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238" y="5655013"/>
            <a:ext cx="1360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Verification  </a:t>
            </a:r>
          </a:p>
          <a:p>
            <a:pPr algn="ctr"/>
            <a:r>
              <a:rPr lang="en-US" altLang="en-US" sz="1400"/>
              <a:t>system</a:t>
            </a:r>
            <a:endParaRPr lang="en-US" altLang="en-US"/>
          </a:p>
        </p:txBody>
      </p:sp>
      <p:sp>
        <p:nvSpPr>
          <p:cNvPr id="2091" name="Rectangle 43">
            <a:extLst>
              <a:ext uri="{FF2B5EF4-FFF2-40B4-BE49-F238E27FC236}">
                <a16:creationId xmlns:a16="http://schemas.microsoft.com/office/drawing/2014/main" id="{FEF2A3B0-7AAB-6242-912F-5262A8953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438" y="5655013"/>
            <a:ext cx="19812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2" name="Line 44">
            <a:extLst>
              <a:ext uri="{FF2B5EF4-FFF2-40B4-BE49-F238E27FC236}">
                <a16:creationId xmlns:a16="http://schemas.microsoft.com/office/drawing/2014/main" id="{8D3AEF4E-0FFF-7E4C-A319-9278CFED1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0238" y="5121613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3" name="Line 45">
            <a:extLst>
              <a:ext uri="{FF2B5EF4-FFF2-40B4-BE49-F238E27FC236}">
                <a16:creationId xmlns:a16="http://schemas.microsoft.com/office/drawing/2014/main" id="{67D16999-8ED1-E841-A2E3-CCA8B77C625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01638" y="588361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4" name="Rectangle 46">
            <a:extLst>
              <a:ext uri="{FF2B5EF4-FFF2-40B4-BE49-F238E27FC236}">
                <a16:creationId xmlns:a16="http://schemas.microsoft.com/office/drawing/2014/main" id="{0CB54C36-3261-3D45-9575-25D362A0A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7838" y="4283413"/>
            <a:ext cx="229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.</a:t>
            </a:r>
          </a:p>
          <a:p>
            <a:r>
              <a:rPr lang="en-US" altLang="en-US" sz="1400"/>
              <a:t>.</a:t>
            </a:r>
          </a:p>
          <a:p>
            <a:r>
              <a:rPr lang="en-US" altLang="en-US" sz="1400"/>
              <a:t>.</a:t>
            </a:r>
            <a:endParaRPr lang="en-US" altLang="en-US"/>
          </a:p>
        </p:txBody>
      </p:sp>
      <p:sp>
        <p:nvSpPr>
          <p:cNvPr id="2095" name="Line 47">
            <a:extLst>
              <a:ext uri="{FF2B5EF4-FFF2-40B4-BE49-F238E27FC236}">
                <a16:creationId xmlns:a16="http://schemas.microsoft.com/office/drawing/2014/main" id="{6652D012-C254-4D4D-9C7A-5D92E65F5AC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72638" y="5121613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6" name="Line 48">
            <a:extLst>
              <a:ext uri="{FF2B5EF4-FFF2-40B4-BE49-F238E27FC236}">
                <a16:creationId xmlns:a16="http://schemas.microsoft.com/office/drawing/2014/main" id="{82BC6C16-33E9-884F-9C3F-0BC3BCB1BF1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72638" y="5883613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7" name="Rectangle 49">
            <a:extLst>
              <a:ext uri="{FF2B5EF4-FFF2-40B4-BE49-F238E27FC236}">
                <a16:creationId xmlns:a16="http://schemas.microsoft.com/office/drawing/2014/main" id="{096BE9ED-0D5C-4945-8A23-69AA7C8CD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6438" y="4359613"/>
            <a:ext cx="229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/>
              <a:t>.</a:t>
            </a:r>
          </a:p>
          <a:p>
            <a:r>
              <a:rPr lang="en-US" altLang="en-US" sz="1400"/>
              <a:t>.</a:t>
            </a:r>
          </a:p>
          <a:p>
            <a:r>
              <a:rPr lang="en-US" altLang="en-US" sz="1400"/>
              <a:t>.</a:t>
            </a:r>
            <a:endParaRPr lang="en-US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F7D6D5-6F25-E340-9A76-9D4080DDFC5A}"/>
              </a:ext>
            </a:extLst>
          </p:cNvPr>
          <p:cNvSpPr txBox="1"/>
          <p:nvPr/>
        </p:nvSpPr>
        <p:spPr>
          <a:xfrm>
            <a:off x="6217664" y="392004"/>
            <a:ext cx="543571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 high-level schematic for </a:t>
            </a:r>
          </a:p>
          <a:p>
            <a:r>
              <a:rPr lang="en-US" sz="3200" dirty="0"/>
              <a:t>hydrologic ensemble prediction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BF9D4A-F734-CD40-B23B-47E65C0D7600}"/>
              </a:ext>
            </a:extLst>
          </p:cNvPr>
          <p:cNvSpPr txBox="1"/>
          <p:nvPr/>
        </p:nvSpPr>
        <p:spPr>
          <a:xfrm>
            <a:off x="6217664" y="1773531"/>
            <a:ext cx="37481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Ref: </a:t>
            </a:r>
            <a:r>
              <a:rPr lang="en-US" sz="1100" dirty="0" err="1"/>
              <a:t>Schaake</a:t>
            </a:r>
            <a:r>
              <a:rPr lang="en-US" sz="1100" dirty="0"/>
              <a:t>, J. C., T. M. Hamill, R. </a:t>
            </a:r>
            <a:r>
              <a:rPr lang="en-US" sz="1100" dirty="0" err="1"/>
              <a:t>Buizza</a:t>
            </a:r>
            <a:r>
              <a:rPr lang="en-US" sz="1100" dirty="0"/>
              <a:t>, and M. Clark, 2007: </a:t>
            </a:r>
          </a:p>
          <a:p>
            <a:r>
              <a:rPr lang="en-US" sz="1100" dirty="0">
                <a:hlinkClick r:id="rId2"/>
              </a:rPr>
              <a:t>HEPEX, the Hydrological Ensemble Prediction Experiment.</a:t>
            </a:r>
            <a:r>
              <a:rPr lang="en-US" sz="1100" dirty="0"/>
              <a:t> </a:t>
            </a:r>
          </a:p>
          <a:p>
            <a:r>
              <a:rPr lang="en-US" sz="1100" i="1" dirty="0"/>
              <a:t>Bull. Amer. Meteor. Soc.</a:t>
            </a:r>
            <a:r>
              <a:rPr lang="en-US" sz="1100" dirty="0"/>
              <a:t>, </a:t>
            </a:r>
            <a:r>
              <a:rPr lang="en-US" sz="1100" b="1" dirty="0">
                <a:effectLst/>
              </a:rPr>
              <a:t>88</a:t>
            </a:r>
            <a:r>
              <a:rPr lang="en-US" sz="1100" dirty="0"/>
              <a:t>, 1541-1547.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156624B-5AD8-7844-A99D-EEB736CC5D7F}"/>
              </a:ext>
            </a:extLst>
          </p:cNvPr>
          <p:cNvSpPr/>
          <p:nvPr/>
        </p:nvSpPr>
        <p:spPr>
          <a:xfrm>
            <a:off x="765243" y="609600"/>
            <a:ext cx="2255195" cy="22373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CDC9B-DB5E-514C-9DCA-6FC6C229A111}"/>
              </a:ext>
            </a:extLst>
          </p:cNvPr>
          <p:cNvSpPr txBox="1"/>
          <p:nvPr/>
        </p:nvSpPr>
        <p:spPr>
          <a:xfrm>
            <a:off x="401910" y="2935893"/>
            <a:ext cx="7135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our </a:t>
            </a:r>
          </a:p>
          <a:p>
            <a:r>
              <a:rPr lang="en-US" dirty="0">
                <a:solidFill>
                  <a:srgbClr val="FF0000"/>
                </a:solidFill>
              </a:rPr>
              <a:t>focus</a:t>
            </a:r>
          </a:p>
          <a:p>
            <a:r>
              <a:rPr lang="en-US" dirty="0">
                <a:solidFill>
                  <a:srgbClr val="FF0000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335988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ADF9E1-74AF-3F4B-8279-58138E354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7824"/>
            <a:ext cx="12203536" cy="5472048"/>
          </a:xfrm>
        </p:spPr>
      </p:pic>
    </p:spTree>
    <p:extLst>
      <p:ext uri="{BB962C8B-B14F-4D97-AF65-F5344CB8AC3E}">
        <p14:creationId xmlns:p14="http://schemas.microsoft.com/office/powerpoint/2010/main" val="1322453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77CBAF-A606-0243-A21A-00D15AAA7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157"/>
            <a:ext cx="12192000" cy="547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027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CC0CF-BDF9-D74B-8345-79A4A540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Reliability, &gt; 10 mm 12 h</a:t>
            </a:r>
            <a:r>
              <a:rPr lang="en-US" b="1" baseline="30000" dirty="0"/>
              <a:t>-1</a:t>
            </a:r>
            <a:r>
              <a:rPr lang="en-US" b="1" dirty="0"/>
              <a:t> threshold.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6EC534-BBAB-184D-96A3-6FC6A7141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8122" y="1823339"/>
            <a:ext cx="3830236" cy="3468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ED91B-93E1-AB4A-93DE-BF56A9A4E0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247" y="1823339"/>
            <a:ext cx="3761394" cy="34687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3B2A36-031B-8041-AC29-CE1016A80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827" y="2008754"/>
            <a:ext cx="3751939" cy="32833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1ABD381-05C2-6E40-B2F7-9C41510A0DAB}"/>
              </a:ext>
            </a:extLst>
          </p:cNvPr>
          <p:cNvSpPr/>
          <p:nvPr/>
        </p:nvSpPr>
        <p:spPr>
          <a:xfrm>
            <a:off x="3890901" y="2239505"/>
            <a:ext cx="193729" cy="33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F0A13B-0718-0946-8ADA-54C69BA1DEB0}"/>
              </a:ext>
            </a:extLst>
          </p:cNvPr>
          <p:cNvSpPr/>
          <p:nvPr/>
        </p:nvSpPr>
        <p:spPr>
          <a:xfrm>
            <a:off x="4030383" y="4569417"/>
            <a:ext cx="193729" cy="33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132CD0-1E0E-DD49-943E-FC45ED79143A}"/>
              </a:ext>
            </a:extLst>
          </p:cNvPr>
          <p:cNvSpPr/>
          <p:nvPr/>
        </p:nvSpPr>
        <p:spPr>
          <a:xfrm>
            <a:off x="11761493" y="2167179"/>
            <a:ext cx="193729" cy="333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2B88BA-8E42-5F43-9738-8745BF9807BF}"/>
              </a:ext>
            </a:extLst>
          </p:cNvPr>
          <p:cNvSpPr/>
          <p:nvPr/>
        </p:nvSpPr>
        <p:spPr>
          <a:xfrm>
            <a:off x="741335" y="1524081"/>
            <a:ext cx="10612465" cy="785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068BF-9165-C641-B0EF-461A95209905}"/>
              </a:ext>
            </a:extLst>
          </p:cNvPr>
          <p:cNvSpPr txBox="1"/>
          <p:nvPr/>
        </p:nvSpPr>
        <p:spPr>
          <a:xfrm>
            <a:off x="1270205" y="1964454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(a) Raw ensemble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4AAADC-61C7-2C4A-9AD6-4C56332E6C25}"/>
              </a:ext>
            </a:extLst>
          </p:cNvPr>
          <p:cNvSpPr txBox="1"/>
          <p:nvPr/>
        </p:nvSpPr>
        <p:spPr>
          <a:xfrm>
            <a:off x="4314574" y="1964454"/>
            <a:ext cx="31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(b) Quantile-mapped ensemble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CD5B4B-DAA1-B94B-B28C-72FA40C7A52B}"/>
              </a:ext>
            </a:extLst>
          </p:cNvPr>
          <p:cNvSpPr txBox="1"/>
          <p:nvPr/>
        </p:nvSpPr>
        <p:spPr>
          <a:xfrm>
            <a:off x="8344939" y="1685588"/>
            <a:ext cx="3346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(c) Quantile-mapped and closest- </a:t>
            </a:r>
          </a:p>
          <a:p>
            <a:pPr algn="ctr"/>
            <a:r>
              <a:rPr lang="en-US" dirty="0"/>
              <a:t>member histogram weighted</a:t>
            </a:r>
          </a:p>
        </p:txBody>
      </p:sp>
    </p:spTree>
    <p:extLst>
      <p:ext uri="{BB962C8B-B14F-4D97-AF65-F5344CB8AC3E}">
        <p14:creationId xmlns:p14="http://schemas.microsoft.com/office/powerpoint/2010/main" val="1029187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Screen Shot 2014-12-29 at 2.58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6053566" cy="65252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3425" y="4071426"/>
            <a:ext cx="31477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Here, 50 raw ECMWF ensemble</a:t>
            </a:r>
          </a:p>
          <a:p>
            <a:r>
              <a:rPr lang="en-US" dirty="0"/>
              <a:t>forecasts of temperature</a:t>
            </a:r>
          </a:p>
          <a:p>
            <a:r>
              <a:rPr lang="en-US" dirty="0"/>
              <a:t>and pressure at two </a:t>
            </a:r>
          </a:p>
          <a:p>
            <a:r>
              <a:rPr lang="en-US" dirty="0"/>
              <a:t>locations.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5740" y="6533464"/>
            <a:ext cx="3784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 err="1"/>
              <a:t>Schefzik</a:t>
            </a:r>
            <a:r>
              <a:rPr lang="en-US" sz="1200" dirty="0"/>
              <a:t> et al. , Statistical Science 2013, 28, 616–640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967ECAC-3D3B-804B-885B-E2CA12FCC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425" y="295626"/>
            <a:ext cx="4114800" cy="2967011"/>
          </a:xfrm>
        </p:spPr>
        <p:txBody>
          <a:bodyPr>
            <a:noAutofit/>
          </a:bodyPr>
          <a:lstStyle/>
          <a:p>
            <a:r>
              <a:rPr lang="en-US" sz="2800" dirty="0"/>
              <a:t>Generating synthetic ensemble members that with realistic space-time variability from postprocessed ensemble.</a:t>
            </a:r>
            <a:br>
              <a:rPr lang="en-US" sz="2800" dirty="0"/>
            </a:br>
            <a:r>
              <a:rPr lang="en-US" sz="2800" dirty="0"/>
              <a:t>“Ensemble copula coupling.”</a:t>
            </a:r>
          </a:p>
        </p:txBody>
      </p:sp>
    </p:spTree>
    <p:extLst>
      <p:ext uri="{BB962C8B-B14F-4D97-AF65-F5344CB8AC3E}">
        <p14:creationId xmlns:p14="http://schemas.microsoft.com/office/powerpoint/2010/main" val="30363463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5740" y="6533464"/>
            <a:ext cx="3784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 err="1"/>
              <a:t>Schefzik</a:t>
            </a:r>
            <a:r>
              <a:rPr lang="en-US" sz="1200" dirty="0"/>
              <a:t> et al. , Statistical Science 2013, 28, 616–640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 descr="Screen Shot 2014-12-29 at 2.59.0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"/>
            <a:ext cx="6007909" cy="64461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31910" y="321208"/>
            <a:ext cx="291543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Post-processing takes</a:t>
            </a:r>
          </a:p>
          <a:p>
            <a:r>
              <a:rPr lang="en-US" dirty="0"/>
              <a:t>place independently for each</a:t>
            </a:r>
          </a:p>
          <a:p>
            <a:r>
              <a:rPr lang="en-US" dirty="0"/>
              <a:t>variable using BMA following</a:t>
            </a:r>
          </a:p>
          <a:p>
            <a:r>
              <a:rPr lang="en-US" dirty="0"/>
              <a:t>Fraley et al., MWR, 2010.</a:t>
            </a:r>
          </a:p>
          <a:p>
            <a:endParaRPr lang="en-US" dirty="0"/>
          </a:p>
          <a:p>
            <a:r>
              <a:rPr lang="en-US" dirty="0"/>
              <a:t>50 discrete samples are</a:t>
            </a:r>
          </a:p>
          <a:p>
            <a:r>
              <a:rPr lang="en-US" dirty="0"/>
              <a:t>regenerated independently</a:t>
            </a:r>
          </a:p>
          <a:p>
            <a:r>
              <a:rPr lang="en-US" dirty="0"/>
              <a:t>for each variable from the</a:t>
            </a:r>
          </a:p>
          <a:p>
            <a:r>
              <a:rPr lang="en-US" dirty="0"/>
              <a:t>BMA PDF.</a:t>
            </a:r>
          </a:p>
          <a:p>
            <a:endParaRPr lang="en-US" dirty="0"/>
          </a:p>
          <a:p>
            <a:r>
              <a:rPr lang="en-US" dirty="0"/>
              <a:t>The correlative structure </a:t>
            </a:r>
          </a:p>
          <a:p>
            <a:r>
              <a:rPr lang="en-US" dirty="0"/>
              <a:t>in the raw ensemble is lost.</a:t>
            </a:r>
          </a:p>
        </p:txBody>
      </p:sp>
    </p:spTree>
    <p:extLst>
      <p:ext uri="{BB962C8B-B14F-4D97-AF65-F5344CB8AC3E}">
        <p14:creationId xmlns:p14="http://schemas.microsoft.com/office/powerpoint/2010/main" val="3404516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5740" y="6533464"/>
            <a:ext cx="3784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</a:t>
            </a:r>
            <a:r>
              <a:rPr lang="en-US" sz="1200" dirty="0" err="1"/>
              <a:t>Schefzik</a:t>
            </a:r>
            <a:r>
              <a:rPr lang="en-US" sz="1200" dirty="0"/>
              <a:t> et al. , Statistical Science 2013, 28, 616–640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 descr="Screen Shot 2014-12-29 at 3.00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-1"/>
            <a:ext cx="6127243" cy="6472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14429" y="517155"/>
            <a:ext cx="276409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Ensemble copula coupling</a:t>
            </a:r>
            <a:r>
              <a:rPr lang="en-US" dirty="0"/>
              <a:t>:</a:t>
            </a:r>
          </a:p>
          <a:p>
            <a:r>
              <a:rPr lang="en-US" dirty="0"/>
              <a:t>rank-order statistics</a:t>
            </a:r>
          </a:p>
          <a:p>
            <a:r>
              <a:rPr lang="en-US" dirty="0"/>
              <a:t>are used to restore the</a:t>
            </a:r>
          </a:p>
          <a:p>
            <a:r>
              <a:rPr lang="en-US" dirty="0"/>
              <a:t>rank dependence structure</a:t>
            </a:r>
          </a:p>
          <a:p>
            <a:r>
              <a:rPr lang="en-US" dirty="0"/>
              <a:t>of the raw data while </a:t>
            </a:r>
          </a:p>
          <a:p>
            <a:r>
              <a:rPr lang="en-US" dirty="0"/>
              <a:t>preserving the bias and </a:t>
            </a:r>
          </a:p>
          <a:p>
            <a:r>
              <a:rPr lang="en-US" dirty="0"/>
              <a:t>spread corrections </a:t>
            </a:r>
          </a:p>
          <a:p>
            <a:r>
              <a:rPr lang="en-US" dirty="0"/>
              <a:t>produced by BMA.</a:t>
            </a:r>
          </a:p>
          <a:p>
            <a:endParaRPr lang="en-US" dirty="0"/>
          </a:p>
          <a:p>
            <a:r>
              <a:rPr lang="en-US" dirty="0"/>
              <a:t>Q: were those correlations</a:t>
            </a:r>
          </a:p>
          <a:p>
            <a:r>
              <a:rPr lang="en-US" dirty="0"/>
              <a:t>properly estimated by the</a:t>
            </a:r>
          </a:p>
          <a:p>
            <a:r>
              <a:rPr lang="en-US" dirty="0"/>
              <a:t>forecast model?</a:t>
            </a:r>
          </a:p>
          <a:p>
            <a:endParaRPr lang="en-US" dirty="0"/>
          </a:p>
          <a:p>
            <a:r>
              <a:rPr lang="en-US" dirty="0"/>
              <a:t>Wilks (2014; </a:t>
            </a:r>
            <a:r>
              <a:rPr lang="pl-PL" dirty="0"/>
              <a:t>DOI: </a:t>
            </a:r>
          </a:p>
          <a:p>
            <a:r>
              <a:rPr lang="pl-PL" dirty="0"/>
              <a:t>10.1002/qj.2414</a:t>
            </a:r>
            <a:r>
              <a:rPr lang="en-US" dirty="0"/>
              <a:t>) provides</a:t>
            </a:r>
          </a:p>
          <a:p>
            <a:r>
              <a:rPr lang="en-US" dirty="0"/>
              <a:t>an example of where the</a:t>
            </a:r>
          </a:p>
          <a:p>
            <a:r>
              <a:rPr lang="en-US" dirty="0"/>
              <a:t>“</a:t>
            </a:r>
            <a:r>
              <a:rPr lang="en-US" dirty="0" err="1"/>
              <a:t>Schaake</a:t>
            </a:r>
            <a:r>
              <a:rPr lang="en-US" dirty="0"/>
              <a:t> Shuffle” </a:t>
            </a:r>
          </a:p>
          <a:p>
            <a:r>
              <a:rPr lang="en-US" dirty="0"/>
              <a:t>(climatological covariances)</a:t>
            </a:r>
          </a:p>
          <a:p>
            <a:r>
              <a:rPr lang="en-US" dirty="0"/>
              <a:t>are preferred.</a:t>
            </a:r>
          </a:p>
        </p:txBody>
      </p:sp>
    </p:spTree>
    <p:extLst>
      <p:ext uri="{BB962C8B-B14F-4D97-AF65-F5344CB8AC3E}">
        <p14:creationId xmlns:p14="http://schemas.microsoft.com/office/powerpoint/2010/main" val="646226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1FC7D-17F4-3643-B691-EA30AE2C0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3DB45-DCDC-6B4A-832B-8AC1E213E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Raw guidance from ensemble weather prediction systems is contaminated by systematic errors and may contain insufficient spatial detail.   </a:t>
            </a:r>
          </a:p>
          <a:p>
            <a:r>
              <a:rPr lang="en-US" dirty="0"/>
              <a:t>Their direct use as forcing of hydrologic predictions may result in sub-optimal hydrologic ensemble forecasts.</a:t>
            </a:r>
          </a:p>
          <a:p>
            <a:r>
              <a:rPr lang="en-US" dirty="0"/>
              <a:t>Consequently, the ensemble guidance is typically statistically postprocessed.</a:t>
            </a:r>
          </a:p>
          <a:p>
            <a:r>
              <a:rPr lang="en-US" dirty="0"/>
              <a:t>Methods for univariate </a:t>
            </a:r>
            <a:r>
              <a:rPr lang="en-US" dirty="0" err="1"/>
              <a:t>postprocesssing</a:t>
            </a:r>
            <a:r>
              <a:rPr lang="en-US" dirty="0"/>
              <a:t> of ensembles are relatively mature.</a:t>
            </a:r>
          </a:p>
          <a:p>
            <a:r>
              <a:rPr lang="en-US" dirty="0"/>
              <a:t>Methods for generating synthetic ensembles that are consistent with postprocessing are less mature, still in development in our team and by other researchers.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016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CAE78-8E4F-F447-B302-AE221778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Supplemental slides.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6E9C0-9CC4-DE4D-A116-21D555B6F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031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615" y="152335"/>
            <a:ext cx="11018904" cy="783661"/>
          </a:xfrm>
        </p:spPr>
        <p:txBody>
          <a:bodyPr>
            <a:normAutofit/>
          </a:bodyPr>
          <a:lstStyle/>
          <a:p>
            <a:r>
              <a:rPr lang="en-US" sz="4800" dirty="0"/>
              <a:t>“</a:t>
            </a:r>
            <a:r>
              <a:rPr lang="en-US" sz="4800" b="1" dirty="0"/>
              <a:t>Bias-variance tradeoff</a:t>
            </a:r>
            <a:r>
              <a:rPr lang="en-US" sz="4800" dirty="0"/>
              <a:t>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7989" y="904498"/>
            <a:ext cx="960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Let’s demonstrate NCEP/EMC’s “decaying average” filter for estimating bias with simulated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4615" y="1373196"/>
            <a:ext cx="10811435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Generate daily time series of truth, simulated observations (100x), and simulated forecasts (100x) under the condition of seasonally varying bias:</a:t>
            </a:r>
          </a:p>
          <a:p>
            <a:endParaRPr lang="en-US" dirty="0"/>
          </a:p>
          <a:p>
            <a:r>
              <a:rPr lang="en-US" dirty="0"/>
              <a:t>Truth T = 0.0 (always)</a:t>
            </a:r>
          </a:p>
          <a:p>
            <a:endParaRPr lang="en-US" dirty="0"/>
          </a:p>
          <a:p>
            <a:r>
              <a:rPr lang="en-US" dirty="0"/>
              <a:t>Bias:  The true (but unknown) forecast bias for </a:t>
            </a:r>
            <a:r>
              <a:rPr lang="en-US" dirty="0" err="1"/>
              <a:t>julian</a:t>
            </a:r>
            <a:r>
              <a:rPr lang="en-US" dirty="0"/>
              <a:t> day </a:t>
            </a:r>
            <a:r>
              <a:rPr lang="en-US" i="1" dirty="0"/>
              <a:t>t</a:t>
            </a:r>
            <a:r>
              <a:rPr lang="en-US" dirty="0"/>
              <a:t>:  </a:t>
            </a:r>
            <a:r>
              <a:rPr lang="en-US" dirty="0" err="1"/>
              <a:t>B</a:t>
            </a:r>
            <a:r>
              <a:rPr lang="en-US" i="1" baseline="-25000" dirty="0" err="1"/>
              <a:t>t</a:t>
            </a:r>
            <a:r>
              <a:rPr lang="en-US" dirty="0"/>
              <a:t> = </a:t>
            </a:r>
            <a:r>
              <a:rPr lang="en-US" dirty="0" err="1"/>
              <a:t>cos</a:t>
            </a:r>
            <a:r>
              <a:rPr lang="en-US" dirty="0"/>
              <a:t> (2π</a:t>
            </a:r>
            <a:r>
              <a:rPr lang="en-US" i="1" dirty="0"/>
              <a:t>t</a:t>
            </a:r>
            <a:r>
              <a:rPr lang="en-US" dirty="0"/>
              <a:t>/365)</a:t>
            </a:r>
          </a:p>
          <a:p>
            <a:endParaRPr lang="en-US" dirty="0"/>
          </a:p>
          <a:p>
            <a:r>
              <a:rPr lang="en-US" dirty="0"/>
              <a:t>Analyzed for day </a:t>
            </a:r>
            <a:r>
              <a:rPr lang="en-US" i="1" dirty="0"/>
              <a:t>t</a:t>
            </a:r>
            <a:r>
              <a:rPr lang="en-US" dirty="0"/>
              <a:t> = truth + random </a:t>
            </a:r>
            <a:r>
              <a:rPr lang="en-US" dirty="0" err="1"/>
              <a:t>obs</a:t>
            </a:r>
            <a:r>
              <a:rPr lang="en-US" dirty="0"/>
              <a:t> error:</a:t>
            </a:r>
          </a:p>
          <a:p>
            <a:r>
              <a:rPr lang="en-US" dirty="0"/>
              <a:t>	</a:t>
            </a:r>
            <a:r>
              <a:rPr lang="en-US" dirty="0" err="1"/>
              <a:t>x</a:t>
            </a:r>
            <a:r>
              <a:rPr lang="en-US" i="1" baseline="-25000" dirty="0" err="1"/>
              <a:t>t</a:t>
            </a:r>
            <a:r>
              <a:rPr lang="en-US" i="1" baseline="30000" dirty="0" err="1"/>
              <a:t>A</a:t>
            </a:r>
            <a:r>
              <a:rPr lang="en-US" dirty="0"/>
              <a:t> = T + </a:t>
            </a:r>
            <a:r>
              <a:rPr lang="en-US" dirty="0" err="1"/>
              <a:t>e</a:t>
            </a:r>
            <a:r>
              <a:rPr lang="en-US" i="1" baseline="-25000" dirty="0" err="1"/>
              <a:t>t</a:t>
            </a:r>
            <a:r>
              <a:rPr lang="en-US" i="1" baseline="30000" dirty="0" err="1"/>
              <a:t>A</a:t>
            </a:r>
            <a:r>
              <a:rPr lang="en-US" dirty="0"/>
              <a:t>, 		where </a:t>
            </a:r>
            <a:r>
              <a:rPr lang="en-US" dirty="0" err="1"/>
              <a:t>e</a:t>
            </a:r>
            <a:r>
              <a:rPr lang="en-US" i="1" baseline="-25000" dirty="0" err="1"/>
              <a:t>t</a:t>
            </a:r>
            <a:r>
              <a:rPr lang="en-US" i="1" baseline="30000" dirty="0" err="1"/>
              <a:t>A</a:t>
            </a:r>
            <a:r>
              <a:rPr lang="en-US" i="1" baseline="30000" dirty="0"/>
              <a:t> </a:t>
            </a:r>
            <a:r>
              <a:rPr lang="en-US" dirty="0"/>
              <a:t>~ </a:t>
            </a:r>
            <a:r>
              <a:rPr lang="en-US" i="1" dirty="0"/>
              <a:t>N</a:t>
            </a:r>
            <a:r>
              <a:rPr lang="en-US" dirty="0"/>
              <a:t>(0, 1/3), </a:t>
            </a:r>
            <a:r>
              <a:rPr lang="en-US" dirty="0" err="1"/>
              <a:t>iid</a:t>
            </a:r>
            <a:r>
              <a:rPr lang="en-US" dirty="0"/>
              <a:t> each day.</a:t>
            </a:r>
            <a:br>
              <a:rPr lang="en-US" dirty="0"/>
            </a:br>
            <a:endParaRPr lang="en-US" dirty="0"/>
          </a:p>
          <a:p>
            <a:r>
              <a:rPr lang="en-US" dirty="0"/>
              <a:t>Simulated biased forecasts for day </a:t>
            </a:r>
            <a:r>
              <a:rPr lang="en-US" i="1" dirty="0"/>
              <a:t>t</a:t>
            </a:r>
            <a:r>
              <a:rPr lang="en-US" dirty="0"/>
              <a:t> generated w. auto-correlated error via Markov Chain:</a:t>
            </a:r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dirty="0" err="1"/>
              <a:t>x</a:t>
            </a:r>
            <a:r>
              <a:rPr lang="en-US" i="1" baseline="-25000" dirty="0" err="1"/>
              <a:t>t</a:t>
            </a:r>
            <a:r>
              <a:rPr lang="en-US" i="1" baseline="30000" dirty="0" err="1"/>
              <a:t>f</a:t>
            </a:r>
            <a:r>
              <a:rPr lang="en-US" dirty="0"/>
              <a:t> - </a:t>
            </a:r>
            <a:r>
              <a:rPr lang="en-US" dirty="0" err="1"/>
              <a:t>B</a:t>
            </a:r>
            <a:r>
              <a:rPr lang="en-US" i="1" baseline="-25000" dirty="0" err="1"/>
              <a:t>t</a:t>
            </a:r>
            <a:r>
              <a:rPr lang="en-US" dirty="0"/>
              <a:t>  = k</a:t>
            </a:r>
            <a:r>
              <a:rPr lang="en-US" sz="1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/>
              <a:t>(x</a:t>
            </a:r>
            <a:r>
              <a:rPr lang="en-US" i="1" baseline="-25000" dirty="0"/>
              <a:t>t-1</a:t>
            </a:r>
            <a:r>
              <a:rPr lang="en-US" i="1" baseline="30000" dirty="0"/>
              <a:t>f</a:t>
            </a:r>
            <a:r>
              <a:rPr lang="en-US" dirty="0"/>
              <a:t> – B</a:t>
            </a:r>
            <a:r>
              <a:rPr lang="en-US" i="1" baseline="-25000" dirty="0"/>
              <a:t>t-1</a:t>
            </a:r>
            <a:r>
              <a:rPr lang="en-US" dirty="0"/>
              <a:t> ) + </a:t>
            </a:r>
            <a:r>
              <a:rPr lang="en-US" dirty="0" err="1"/>
              <a:t>e</a:t>
            </a:r>
            <a:r>
              <a:rPr lang="en-US" i="1" baseline="-25000" dirty="0" err="1"/>
              <a:t>t</a:t>
            </a:r>
            <a:r>
              <a:rPr lang="en-US" i="1" baseline="30000" dirty="0" err="1"/>
              <a:t>f</a:t>
            </a:r>
            <a:r>
              <a:rPr lang="en-US" i="1" baseline="30000" dirty="0"/>
              <a:t> </a:t>
            </a:r>
            <a:r>
              <a:rPr lang="en-US" dirty="0"/>
              <a:t>,   		where </a:t>
            </a:r>
            <a:r>
              <a:rPr lang="en-US" dirty="0" err="1"/>
              <a:t>e</a:t>
            </a:r>
            <a:r>
              <a:rPr lang="en-US" i="1" baseline="-25000" dirty="0" err="1"/>
              <a:t>t</a:t>
            </a:r>
            <a:r>
              <a:rPr lang="en-US" i="1" baseline="30000" dirty="0" err="1"/>
              <a:t>f</a:t>
            </a:r>
            <a:r>
              <a:rPr lang="en-US" dirty="0"/>
              <a:t> ~ N(0,1), </a:t>
            </a:r>
            <a:r>
              <a:rPr lang="en-US" dirty="0" err="1"/>
              <a:t>iid</a:t>
            </a:r>
            <a:r>
              <a:rPr lang="en-US" dirty="0"/>
              <a:t> each day; 	k = 0.5</a:t>
            </a:r>
          </a:p>
          <a:p>
            <a:endParaRPr lang="en-US" i="1" baseline="30000" dirty="0"/>
          </a:p>
          <a:p>
            <a:r>
              <a:rPr lang="en-US" dirty="0"/>
              <a:t>EMC’s decaying-average bias correction: bias estimate </a:t>
            </a:r>
            <a:r>
              <a:rPr lang="en-US" dirty="0" err="1">
                <a:latin typeface="Baoli SC Regular"/>
                <a:cs typeface="Baoli SC Regular"/>
              </a:rPr>
              <a:t>B</a:t>
            </a:r>
            <a:r>
              <a:rPr lang="en-US" i="1" baseline="-25000" dirty="0" err="1"/>
              <a:t>t</a:t>
            </a:r>
            <a:r>
              <a:rPr lang="en-US" dirty="0"/>
              <a:t> is</a:t>
            </a:r>
            <a:endParaRPr lang="en-US" i="1" baseline="-25000" dirty="0"/>
          </a:p>
          <a:p>
            <a:endParaRPr lang="en-US" dirty="0"/>
          </a:p>
          <a:p>
            <a:r>
              <a:rPr lang="en-US" dirty="0"/>
              <a:t>	</a:t>
            </a:r>
            <a:r>
              <a:rPr lang="en-US" dirty="0" err="1">
                <a:latin typeface="Baoli SC Regular"/>
                <a:cs typeface="Baoli SC Regular"/>
              </a:rPr>
              <a:t>B</a:t>
            </a:r>
            <a:r>
              <a:rPr lang="en-US" i="1" baseline="-25000" dirty="0" err="1"/>
              <a:t>t</a:t>
            </a:r>
            <a:r>
              <a:rPr lang="en-US" dirty="0"/>
              <a:t> = (1-α)</a:t>
            </a:r>
            <a:r>
              <a:rPr lang="en-US" sz="1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latin typeface="Baoli SC Regular"/>
                <a:cs typeface="Baoli SC Regular"/>
              </a:rPr>
              <a:t>B</a:t>
            </a:r>
            <a:r>
              <a:rPr lang="en-US" i="1" baseline="-25000" dirty="0"/>
              <a:t>t-1</a:t>
            </a:r>
            <a:r>
              <a:rPr lang="en-US" dirty="0"/>
              <a:t> + α</a:t>
            </a:r>
            <a:r>
              <a:rPr lang="en-US" sz="1200" dirty="0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/>
              <a:t>(</a:t>
            </a:r>
            <a:r>
              <a:rPr lang="en-US" dirty="0" err="1"/>
              <a:t>x</a:t>
            </a:r>
            <a:r>
              <a:rPr lang="en-US" i="1" baseline="-25000" dirty="0" err="1"/>
              <a:t>t</a:t>
            </a:r>
            <a:r>
              <a:rPr lang="en-US" i="1" baseline="30000" dirty="0" err="1"/>
              <a:t>f</a:t>
            </a:r>
            <a:r>
              <a:rPr lang="en-US" dirty="0"/>
              <a:t> – </a:t>
            </a:r>
            <a:r>
              <a:rPr lang="en-US" dirty="0" err="1"/>
              <a:t>x</a:t>
            </a:r>
            <a:r>
              <a:rPr lang="en-US" i="1" baseline="-25000" dirty="0" err="1"/>
              <a:t>t</a:t>
            </a:r>
            <a:r>
              <a:rPr lang="en-US" i="1" baseline="30000" dirty="0" err="1"/>
              <a:t>A</a:t>
            </a:r>
            <a:r>
              <a:rPr lang="en-US" dirty="0"/>
              <a:t>)</a:t>
            </a:r>
          </a:p>
          <a:p>
            <a:endParaRPr lang="en-US" i="1" baseline="-25000" dirty="0"/>
          </a:p>
          <a:p>
            <a:r>
              <a:rPr lang="en-US" dirty="0"/>
              <a:t>α is a user-defined parameter that indicates how much to weight most recent bias estimate;</a:t>
            </a:r>
          </a:p>
          <a:p>
            <a:r>
              <a:rPr lang="en-US" dirty="0"/>
              <a:t>large α akin to overfitting in regression analysis.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198" y="1868672"/>
            <a:ext cx="2794852" cy="20181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258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ecavg_bias_var_tradeof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38" y="0"/>
            <a:ext cx="6858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23213" y="794515"/>
            <a:ext cx="854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True Bias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307056" y="956647"/>
            <a:ext cx="234173" cy="0"/>
          </a:xfrm>
          <a:prstGeom prst="line">
            <a:avLst/>
          </a:prstGeom>
          <a:ln w="190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23213" y="1127788"/>
            <a:ext cx="915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Estimated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307056" y="1316217"/>
            <a:ext cx="234173" cy="0"/>
          </a:xfrm>
          <a:prstGeom prst="line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1058" y="595385"/>
            <a:ext cx="146877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With small α, </a:t>
            </a:r>
          </a:p>
          <a:p>
            <a:r>
              <a:rPr lang="en-US" sz="1600" dirty="0"/>
              <a:t>the bias</a:t>
            </a:r>
          </a:p>
          <a:p>
            <a:r>
              <a:rPr lang="en-US" sz="1600" dirty="0"/>
              <a:t>estimates</a:t>
            </a:r>
          </a:p>
          <a:p>
            <a:r>
              <a:rPr lang="en-US" sz="1600" dirty="0"/>
              <a:t>have smaller</a:t>
            </a:r>
          </a:p>
          <a:p>
            <a:r>
              <a:rPr lang="en-US" sz="1600" dirty="0"/>
              <a:t>variance</a:t>
            </a:r>
          </a:p>
          <a:p>
            <a:r>
              <a:rPr lang="en-US" sz="1600" dirty="0"/>
              <a:t>over the 100</a:t>
            </a:r>
          </a:p>
          <a:p>
            <a:r>
              <a:rPr lang="en-US" sz="1600" dirty="0"/>
              <a:t>replications</a:t>
            </a:r>
          </a:p>
          <a:p>
            <a:r>
              <a:rPr lang="en-US" sz="1600" dirty="0"/>
              <a:t>but lag the</a:t>
            </a:r>
          </a:p>
          <a:p>
            <a:r>
              <a:rPr lang="en-US" sz="1600" dirty="0"/>
              <a:t>true bias.</a:t>
            </a:r>
          </a:p>
          <a:p>
            <a:r>
              <a:rPr lang="en-US" sz="1600" dirty="0"/>
              <a:t>Akin to </a:t>
            </a:r>
          </a:p>
          <a:p>
            <a:r>
              <a:rPr lang="en-US" sz="1600" dirty="0"/>
              <a:t>regression with</a:t>
            </a:r>
          </a:p>
          <a:p>
            <a:r>
              <a:rPr lang="en-US" sz="1600" dirty="0"/>
              <a:t>few predictors.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1907177" y="1316217"/>
            <a:ext cx="1051560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956696" y="3430369"/>
            <a:ext cx="127540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With large</a:t>
            </a:r>
          </a:p>
          <a:p>
            <a:r>
              <a:rPr lang="en-US" sz="1600" dirty="0"/>
              <a:t>α, bias</a:t>
            </a:r>
          </a:p>
          <a:p>
            <a:r>
              <a:rPr lang="en-US" sz="1600" dirty="0"/>
              <a:t>estimates</a:t>
            </a:r>
          </a:p>
          <a:p>
            <a:r>
              <a:rPr lang="en-US" sz="1600" dirty="0"/>
              <a:t>have large</a:t>
            </a:r>
          </a:p>
          <a:p>
            <a:r>
              <a:rPr lang="en-US" sz="1600" dirty="0"/>
              <a:t>variance</a:t>
            </a:r>
          </a:p>
          <a:p>
            <a:r>
              <a:rPr lang="en-US" sz="1600" dirty="0"/>
              <a:t>but don’t </a:t>
            </a:r>
          </a:p>
          <a:p>
            <a:r>
              <a:rPr lang="en-US" sz="1600" dirty="0"/>
              <a:t>much lag </a:t>
            </a:r>
          </a:p>
          <a:p>
            <a:r>
              <a:rPr lang="en-US" sz="1600" dirty="0"/>
              <a:t>the true </a:t>
            </a:r>
          </a:p>
          <a:p>
            <a:r>
              <a:rPr lang="en-US" sz="1600" dirty="0"/>
              <a:t>bias. Akin</a:t>
            </a:r>
          </a:p>
          <a:p>
            <a:r>
              <a:rPr lang="en-US" sz="1600" dirty="0"/>
              <a:t>to regression</a:t>
            </a:r>
          </a:p>
          <a:p>
            <a:r>
              <a:rPr lang="en-US" sz="1600" dirty="0"/>
              <a:t>with many</a:t>
            </a:r>
          </a:p>
          <a:p>
            <a:r>
              <a:rPr lang="en-US" sz="1600" dirty="0"/>
              <a:t>predictors.</a:t>
            </a:r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 flipH="1">
            <a:off x="9424851" y="4531229"/>
            <a:ext cx="431075" cy="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81275" y="6070428"/>
            <a:ext cx="11633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(plots shown </a:t>
            </a:r>
          </a:p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after 60-day </a:t>
            </a:r>
          </a:p>
          <a:p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spinup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8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42FD2-7075-CD46-8F17-BC338034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Statistical </a:t>
            </a:r>
            <a:r>
              <a:rPr lang="en-US" b="1" strike="sngStrike" dirty="0" err="1"/>
              <a:t>pre</a:t>
            </a:r>
            <a:r>
              <a:rPr lang="en-US" b="1" dirty="0" err="1"/>
              <a:t>postprocessing</a:t>
            </a:r>
            <a:r>
              <a:rPr lang="en-US" b="1" dirty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AEE7A0-718B-9C44-8373-287CB7D2CD5B}"/>
              </a:ext>
            </a:extLst>
          </p:cNvPr>
          <p:cNvSpPr/>
          <p:nvPr/>
        </p:nvSpPr>
        <p:spPr>
          <a:xfrm>
            <a:off x="432262" y="3527468"/>
            <a:ext cx="1986742" cy="9476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ensemble</a:t>
            </a:r>
          </a:p>
          <a:p>
            <a:pPr algn="ctr"/>
            <a:r>
              <a:rPr lang="en-US" dirty="0"/>
              <a:t>prediction system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1B12B4D-8EDE-B440-9FAF-594D967196E2}"/>
              </a:ext>
            </a:extLst>
          </p:cNvPr>
          <p:cNvSpPr/>
          <p:nvPr/>
        </p:nvSpPr>
        <p:spPr>
          <a:xfrm>
            <a:off x="2776451" y="3527468"/>
            <a:ext cx="1729047" cy="9476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Real-time</a:t>
            </a:r>
          </a:p>
          <a:p>
            <a:pPr algn="ctr"/>
            <a:r>
              <a:rPr lang="en-US" dirty="0"/>
              <a:t>ensemble</a:t>
            </a:r>
          </a:p>
          <a:p>
            <a:pPr algn="ctr"/>
            <a:r>
              <a:rPr lang="en-US" dirty="0"/>
              <a:t>predictions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EFE4E4-D5FC-994B-BE8B-4DA79A2647A1}"/>
              </a:ext>
            </a:extLst>
          </p:cNvPr>
          <p:cNvSpPr/>
          <p:nvPr/>
        </p:nvSpPr>
        <p:spPr>
          <a:xfrm>
            <a:off x="4862945" y="1967446"/>
            <a:ext cx="4311535" cy="38847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B4146C5-C315-5545-8437-550B0BC8EA16}"/>
              </a:ext>
            </a:extLst>
          </p:cNvPr>
          <p:cNvSpPr/>
          <p:nvPr/>
        </p:nvSpPr>
        <p:spPr>
          <a:xfrm>
            <a:off x="9531927" y="3435976"/>
            <a:ext cx="1729047" cy="9476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Post-processed</a:t>
            </a:r>
          </a:p>
          <a:p>
            <a:pPr algn="ctr"/>
            <a:r>
              <a:rPr lang="en-US" dirty="0"/>
              <a:t>guidance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CBF17A-F61C-7D47-8946-1B150EF26416}"/>
              </a:ext>
            </a:extLst>
          </p:cNvPr>
          <p:cNvCxnSpPr>
            <a:stCxn id="4" idx="3"/>
            <a:endCxn id="7" idx="1"/>
          </p:cNvCxnSpPr>
          <p:nvPr/>
        </p:nvCxnSpPr>
        <p:spPr>
          <a:xfrm>
            <a:off x="2419004" y="4001294"/>
            <a:ext cx="3574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DE7A319-0433-8A4A-8E87-DFB1698D5573}"/>
              </a:ext>
            </a:extLst>
          </p:cNvPr>
          <p:cNvCxnSpPr/>
          <p:nvPr/>
        </p:nvCxnSpPr>
        <p:spPr>
          <a:xfrm>
            <a:off x="4505498" y="4001293"/>
            <a:ext cx="3574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25508A-2B89-B749-AA02-F40AB3085A3F}"/>
              </a:ext>
            </a:extLst>
          </p:cNvPr>
          <p:cNvCxnSpPr/>
          <p:nvPr/>
        </p:nvCxnSpPr>
        <p:spPr>
          <a:xfrm>
            <a:off x="9174480" y="3909802"/>
            <a:ext cx="3574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C96B19F-33CE-A348-93C5-E36AB463ACE7}"/>
              </a:ext>
            </a:extLst>
          </p:cNvPr>
          <p:cNvSpPr/>
          <p:nvPr/>
        </p:nvSpPr>
        <p:spPr>
          <a:xfrm>
            <a:off x="5023658" y="2135252"/>
            <a:ext cx="1831572" cy="9476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Past (reforecast)</a:t>
            </a:r>
          </a:p>
          <a:p>
            <a:pPr algn="ctr"/>
            <a:r>
              <a:rPr lang="en-US" dirty="0"/>
              <a:t>ensemble</a:t>
            </a:r>
          </a:p>
          <a:p>
            <a:pPr algn="ctr"/>
            <a:r>
              <a:rPr lang="en-US" dirty="0"/>
              <a:t>predictions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F75BD0-FD5C-F34D-B7DC-26167FA7F995}"/>
              </a:ext>
            </a:extLst>
          </p:cNvPr>
          <p:cNvSpPr/>
          <p:nvPr/>
        </p:nvSpPr>
        <p:spPr>
          <a:xfrm>
            <a:off x="7212677" y="2146550"/>
            <a:ext cx="1729047" cy="94765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Observations</a:t>
            </a:r>
          </a:p>
          <a:p>
            <a:pPr algn="ctr"/>
            <a:r>
              <a:rPr lang="en-US" dirty="0"/>
              <a:t>or analyses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57B0AD5-5421-694C-A009-21F01AE66D05}"/>
              </a:ext>
            </a:extLst>
          </p:cNvPr>
          <p:cNvSpPr/>
          <p:nvPr/>
        </p:nvSpPr>
        <p:spPr>
          <a:xfrm>
            <a:off x="5419897" y="3359661"/>
            <a:ext cx="3283116" cy="431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Train the postprocessing method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73B2AC9-953D-6C40-86B8-6387E684D4F8}"/>
              </a:ext>
            </a:extLst>
          </p:cNvPr>
          <p:cNvSpPr/>
          <p:nvPr/>
        </p:nvSpPr>
        <p:spPr>
          <a:xfrm>
            <a:off x="6154188" y="4022521"/>
            <a:ext cx="1729047" cy="4862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Predictors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90C6B0E-544E-CF47-BDCB-11ECEEE6C5FD}"/>
              </a:ext>
            </a:extLst>
          </p:cNvPr>
          <p:cNvSpPr/>
          <p:nvPr/>
        </p:nvSpPr>
        <p:spPr>
          <a:xfrm>
            <a:off x="5419897" y="4749886"/>
            <a:ext cx="2975957" cy="4318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Apply </a:t>
            </a:r>
            <a:r>
              <a:rPr lang="en-US" dirty="0" err="1"/>
              <a:t>postprocessing</a:t>
            </a:r>
            <a:r>
              <a:rPr lang="en-US" dirty="0"/>
              <a:t> method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DB4CAA8-BD26-2441-A94C-D41440D3A978}"/>
              </a:ext>
            </a:extLst>
          </p:cNvPr>
          <p:cNvCxnSpPr/>
          <p:nvPr/>
        </p:nvCxnSpPr>
        <p:spPr>
          <a:xfrm>
            <a:off x="5062450" y="4965800"/>
            <a:ext cx="35744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8EA13CF-16FA-C444-A4F4-D38101F5A739}"/>
              </a:ext>
            </a:extLst>
          </p:cNvPr>
          <p:cNvCxnSpPr>
            <a:cxnSpLocks/>
          </p:cNvCxnSpPr>
          <p:nvPr/>
        </p:nvCxnSpPr>
        <p:spPr>
          <a:xfrm>
            <a:off x="4869872" y="4001293"/>
            <a:ext cx="19257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4160545-4B3D-0F49-9347-84B562221F4C}"/>
              </a:ext>
            </a:extLst>
          </p:cNvPr>
          <p:cNvCxnSpPr>
            <a:cxnSpLocks/>
          </p:cNvCxnSpPr>
          <p:nvPr/>
        </p:nvCxnSpPr>
        <p:spPr>
          <a:xfrm>
            <a:off x="8981902" y="3909801"/>
            <a:ext cx="19257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4F56C54-7AAB-6D4C-AB3A-E95FA0D35D67}"/>
              </a:ext>
            </a:extLst>
          </p:cNvPr>
          <p:cNvCxnSpPr>
            <a:cxnSpLocks/>
          </p:cNvCxnSpPr>
          <p:nvPr/>
        </p:nvCxnSpPr>
        <p:spPr>
          <a:xfrm>
            <a:off x="5062450" y="4001293"/>
            <a:ext cx="0" cy="96450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EC5F4A6-57AB-5740-A6C9-F0C0A53A07E7}"/>
              </a:ext>
            </a:extLst>
          </p:cNvPr>
          <p:cNvCxnSpPr>
            <a:cxnSpLocks/>
          </p:cNvCxnSpPr>
          <p:nvPr/>
        </p:nvCxnSpPr>
        <p:spPr>
          <a:xfrm flipH="1">
            <a:off x="8981902" y="3901373"/>
            <a:ext cx="4156" cy="106442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4FB885-4300-694E-84E2-5D2706DDD089}"/>
              </a:ext>
            </a:extLst>
          </p:cNvPr>
          <p:cNvCxnSpPr>
            <a:cxnSpLocks/>
          </p:cNvCxnSpPr>
          <p:nvPr/>
        </p:nvCxnSpPr>
        <p:spPr>
          <a:xfrm>
            <a:off x="8395854" y="4965800"/>
            <a:ext cx="58604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6BF4D69-3B77-3B42-AB8C-73154A8348A7}"/>
              </a:ext>
            </a:extLst>
          </p:cNvPr>
          <p:cNvCxnSpPr>
            <a:cxnSpLocks/>
          </p:cNvCxnSpPr>
          <p:nvPr/>
        </p:nvCxnSpPr>
        <p:spPr>
          <a:xfrm>
            <a:off x="5917276" y="3094201"/>
            <a:ext cx="0" cy="2654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37A9CA1-B407-8645-84C0-0024D1B05E7D}"/>
              </a:ext>
            </a:extLst>
          </p:cNvPr>
          <p:cNvCxnSpPr>
            <a:cxnSpLocks/>
          </p:cNvCxnSpPr>
          <p:nvPr/>
        </p:nvCxnSpPr>
        <p:spPr>
          <a:xfrm>
            <a:off x="8070272" y="3094201"/>
            <a:ext cx="0" cy="2654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D7BD16D-C42A-294A-A9EC-5F182B335303}"/>
              </a:ext>
            </a:extLst>
          </p:cNvPr>
          <p:cNvCxnSpPr>
            <a:cxnSpLocks/>
          </p:cNvCxnSpPr>
          <p:nvPr/>
        </p:nvCxnSpPr>
        <p:spPr>
          <a:xfrm>
            <a:off x="7018711" y="3764694"/>
            <a:ext cx="0" cy="2654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7949D44-44A1-0B48-A723-B31F821E5FFE}"/>
              </a:ext>
            </a:extLst>
          </p:cNvPr>
          <p:cNvCxnSpPr>
            <a:cxnSpLocks/>
          </p:cNvCxnSpPr>
          <p:nvPr/>
        </p:nvCxnSpPr>
        <p:spPr>
          <a:xfrm>
            <a:off x="7018711" y="4484426"/>
            <a:ext cx="0" cy="2654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C7FC8A-75FD-1F43-AB77-FCE6CCDD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0BB6-B216-1548-B35F-650354291EE9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7B40A8-0075-4D47-BB5E-37DC6188AF75}"/>
              </a:ext>
            </a:extLst>
          </p:cNvPr>
          <p:cNvSpPr txBox="1"/>
          <p:nvPr/>
        </p:nvSpPr>
        <p:spPr>
          <a:xfrm>
            <a:off x="511444" y="5494149"/>
            <a:ext cx="3796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What’s preprocessing to a hydrologist</a:t>
            </a:r>
          </a:p>
          <a:p>
            <a:r>
              <a:rPr lang="en-US" dirty="0"/>
              <a:t>is postprocessing from the perspective</a:t>
            </a:r>
          </a:p>
          <a:p>
            <a:r>
              <a:rPr lang="en-US" dirty="0"/>
              <a:t>of a meteorologist.</a:t>
            </a:r>
          </a:p>
        </p:txBody>
      </p:sp>
    </p:spTree>
    <p:extLst>
      <p:ext uri="{BB962C8B-B14F-4D97-AF65-F5344CB8AC3E}">
        <p14:creationId xmlns:p14="http://schemas.microsoft.com/office/powerpoint/2010/main" val="39363451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41" y="365125"/>
            <a:ext cx="11287845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Minimizing the impact of the bias-variance tradeoff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Sometimes, simply change form of model and/or choice of predictors:</a:t>
            </a:r>
          </a:p>
          <a:p>
            <a:pPr marL="457200" lvl="1" indent="0">
              <a:buNone/>
            </a:pPr>
            <a:r>
              <a:rPr lang="en-US" dirty="0"/>
              <a:t>Adjusted forecast = a + </a:t>
            </a:r>
            <a:r>
              <a:rPr lang="en-US" dirty="0" err="1"/>
              <a:t>b</a:t>
            </a:r>
            <a:r>
              <a:rPr lang="en-US" sz="2200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err="1"/>
              <a:t>fcst</a:t>
            </a:r>
            <a:r>
              <a:rPr lang="en-US" dirty="0"/>
              <a:t> + </a:t>
            </a:r>
            <a:r>
              <a:rPr lang="en-US" dirty="0" err="1"/>
              <a:t>c</a:t>
            </a:r>
            <a:r>
              <a:rPr lang="en-US" sz="2200" dirty="0" err="1"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 err="1"/>
              <a:t>cos</a:t>
            </a:r>
            <a:r>
              <a:rPr lang="en-US" dirty="0"/>
              <a:t>(2πt/365) + d*sin(2πt/365) </a:t>
            </a:r>
          </a:p>
          <a:p>
            <a:r>
              <a:rPr lang="en-US" dirty="0"/>
              <a:t>Increase the training sample size.</a:t>
            </a:r>
          </a:p>
          <a:p>
            <a:pPr lvl="1"/>
            <a:r>
              <a:rPr lang="en-US" dirty="0"/>
              <a:t>Overall increase (use reforecasts, i.e. retrospective forecasts with long period of training data).</a:t>
            </a:r>
          </a:p>
          <a:p>
            <a:pPr lvl="1"/>
            <a:r>
              <a:rPr lang="en-US" dirty="0"/>
              <a:t>Selective increase*: estimate some parameters with local data, others with regional or global data.</a:t>
            </a:r>
          </a:p>
          <a:p>
            <a:pPr lvl="1"/>
            <a:r>
              <a:rPr lang="en-US" dirty="0"/>
              <a:t>Example: precipitation forecast adjustment.</a:t>
            </a:r>
          </a:p>
          <a:p>
            <a:pPr lvl="2"/>
            <a:r>
              <a:rPr lang="en-US" dirty="0"/>
              <a:t>Parameters related to terrain-related bias: local data.</a:t>
            </a:r>
          </a:p>
          <a:p>
            <a:pPr lvl="2"/>
            <a:r>
              <a:rPr lang="en-US" dirty="0"/>
              <a:t>Parameters related to ubiquitous drizzle over-forecast: regional data.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4310" y="6198255"/>
            <a:ext cx="8210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(* Stimulated by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Scheuerer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, &amp;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</a:rPr>
              <a:t>König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, 2014: Gridded, locally calibrated, probabilistic 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temperature forecasts based on ensemble model output statistics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</a:rPr>
              <a:t>.  QJRMS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</a:rPr>
              <a:t>140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, 2582-2590.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BDB4-E9FB-484C-91C9-8D814ABF82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66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3232-CBB0-924F-BF27-4E2A892A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075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meteorological statistical postprocessing?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977B6F-A027-E24A-B6C7-7CB9B18E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723"/>
            <a:ext cx="12192000" cy="41660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618644-1A74-1844-9067-06352592B137}"/>
              </a:ext>
            </a:extLst>
          </p:cNvPr>
          <p:cNvSpPr txBox="1"/>
          <p:nvPr/>
        </p:nvSpPr>
        <p:spPr>
          <a:xfrm>
            <a:off x="339634" y="6172200"/>
            <a:ext cx="229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c/o Michael </a:t>
            </a:r>
            <a:r>
              <a:rPr lang="en-US" dirty="0" err="1"/>
              <a:t>Scheuerer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751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D3232-CBB0-924F-BF27-4E2A892AF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278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 meteorological statistical postprocessing?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618644-1A74-1844-9067-06352592B137}"/>
              </a:ext>
            </a:extLst>
          </p:cNvPr>
          <p:cNvSpPr txBox="1"/>
          <p:nvPr/>
        </p:nvSpPr>
        <p:spPr>
          <a:xfrm>
            <a:off x="339634" y="6172200"/>
            <a:ext cx="2295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c/o Michael </a:t>
            </a:r>
            <a:r>
              <a:rPr lang="en-US" dirty="0" err="1"/>
              <a:t>Scheuerer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D48B6-04E4-B747-91BF-9109669E5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8251"/>
            <a:ext cx="12192000" cy="43517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E46843-5379-694A-8B0D-A1B46DB8A95A}"/>
              </a:ext>
            </a:extLst>
          </p:cNvPr>
          <p:cNvSpPr txBox="1"/>
          <p:nvPr/>
        </p:nvSpPr>
        <p:spPr>
          <a:xfrm>
            <a:off x="4082143" y="6041571"/>
            <a:ext cx="6217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predictions have systematic discrepancies with observations.</a:t>
            </a:r>
          </a:p>
        </p:txBody>
      </p:sp>
    </p:spTree>
    <p:extLst>
      <p:ext uri="{BB962C8B-B14F-4D97-AF65-F5344CB8AC3E}">
        <p14:creationId xmlns:p14="http://schemas.microsoft.com/office/powerpoint/2010/main" val="972708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2E022D2-992D-7642-A4C2-E0AB67E98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6644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1B5EAA-444D-9C48-B853-10899CB2EAA0}"/>
              </a:ext>
            </a:extLst>
          </p:cNvPr>
          <p:cNvSpPr txBox="1"/>
          <p:nvPr/>
        </p:nvSpPr>
        <p:spPr>
          <a:xfrm>
            <a:off x="6076545" y="875489"/>
            <a:ext cx="5048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 you are interested in a deeper dive on the topics </a:t>
            </a:r>
          </a:p>
          <a:p>
            <a:r>
              <a:rPr lang="en-US" dirty="0"/>
              <a:t>discussed today, or if you need a reference text, this</a:t>
            </a:r>
          </a:p>
          <a:p>
            <a:r>
              <a:rPr lang="en-US" dirty="0"/>
              <a:t>is a good place to start  (</a:t>
            </a:r>
            <a:r>
              <a:rPr lang="en-US" dirty="0">
                <a:hlinkClick r:id="rId3"/>
              </a:rPr>
              <a:t>amazon.com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50843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B530E3-C059-0642-9EF2-2417A3FA2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284" y="465568"/>
            <a:ext cx="8079378" cy="62559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65A0E-ED6B-9A46-BB89-3D2D3AA34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243" y="6099557"/>
            <a:ext cx="7532480" cy="758443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088F72-17D0-9E4B-9572-CFB6515E8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57A75-84B4-C94D-8184-A20C28E0D14A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315D51-615D-E04C-BE0B-50B5F6BCE114}"/>
              </a:ext>
            </a:extLst>
          </p:cNvPr>
          <p:cNvSpPr txBox="1"/>
          <p:nvPr/>
        </p:nvSpPr>
        <p:spPr>
          <a:xfrm>
            <a:off x="9201319" y="230361"/>
            <a:ext cx="23707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00 UTC 8 January 2019 </a:t>
            </a:r>
          </a:p>
          <a:p>
            <a:r>
              <a:rPr lang="en-US" dirty="0"/>
              <a:t>initialization, 84-96 h </a:t>
            </a:r>
          </a:p>
          <a:p>
            <a:r>
              <a:rPr lang="en-US" dirty="0"/>
              <a:t>ECMWF precipitation</a:t>
            </a:r>
          </a:p>
          <a:p>
            <a:r>
              <a:rPr lang="en-US" dirty="0"/>
              <a:t>amount forecasts.</a:t>
            </a:r>
          </a:p>
          <a:p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CC7B19-7898-A641-A425-58A0AB18438B}"/>
              </a:ext>
            </a:extLst>
          </p:cNvPr>
          <p:cNvCxnSpPr>
            <a:cxnSpLocks/>
          </p:cNvCxnSpPr>
          <p:nvPr/>
        </p:nvCxnSpPr>
        <p:spPr>
          <a:xfrm flipH="1" flipV="1">
            <a:off x="8402662" y="1177274"/>
            <a:ext cx="718023" cy="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99F25A6-D378-7D4B-A0C7-41E7ED1AB8FA}"/>
              </a:ext>
            </a:extLst>
          </p:cNvPr>
          <p:cNvSpPr txBox="1"/>
          <p:nvPr/>
        </p:nvSpPr>
        <p:spPr>
          <a:xfrm>
            <a:off x="8942960" y="4383933"/>
            <a:ext cx="30028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</a:t>
            </a:r>
          </a:p>
          <a:p>
            <a:pPr marL="342900" indent="-342900">
              <a:buAutoNum type="arabicPeriod"/>
            </a:pPr>
            <a:r>
              <a:rPr lang="en-US" dirty="0"/>
              <a:t>Small-scale detail missing in space, perhaps in time.</a:t>
            </a:r>
          </a:p>
          <a:p>
            <a:pPr marL="342900" indent="-342900">
              <a:buAutoNum type="arabicPeriod"/>
            </a:pPr>
            <a:r>
              <a:rPr lang="en-US" dirty="0"/>
              <a:t>In several regions, e.g., S CO, verifying analysis outside the range of any of the ensemble members.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330E01-62B5-4C4F-A23F-1A180C850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358" y="1648781"/>
            <a:ext cx="2796700" cy="25815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79CB3-CEC8-7748-8C1E-98C34BEBC459}"/>
              </a:ext>
            </a:extLst>
          </p:cNvPr>
          <p:cNvSpPr txBox="1"/>
          <p:nvPr/>
        </p:nvSpPr>
        <p:spPr>
          <a:xfrm>
            <a:off x="640255" y="45695"/>
            <a:ext cx="7629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Systematic errors in ensemble predictions - more than just errors in the mean.</a:t>
            </a:r>
          </a:p>
        </p:txBody>
      </p:sp>
    </p:spTree>
    <p:extLst>
      <p:ext uri="{BB962C8B-B14F-4D97-AF65-F5344CB8AC3E}">
        <p14:creationId xmlns:p14="http://schemas.microsoft.com/office/powerpoint/2010/main" val="4199784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492B0-0725-B249-B687-F3339295F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90024"/>
            <a:ext cx="10515600" cy="1325563"/>
          </a:xfrm>
        </p:spPr>
        <p:txBody>
          <a:bodyPr/>
          <a:lstStyle/>
          <a:p>
            <a:r>
              <a:rPr lang="en-US" b="1" dirty="0"/>
              <a:t>Dynamical downscaling, i.e., higher-resolution numerical weather predictions.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43ED5-A111-2041-B858-388E6FB26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503" y="1878158"/>
            <a:ext cx="7782128" cy="42244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5A3EB9-CF4B-5A46-A258-568E06157752}"/>
              </a:ext>
            </a:extLst>
          </p:cNvPr>
          <p:cNvSpPr/>
          <p:nvPr/>
        </p:nvSpPr>
        <p:spPr>
          <a:xfrm>
            <a:off x="473413" y="2950723"/>
            <a:ext cx="2626468" cy="7911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7F09A8-1CDC-C64B-AF50-6F4BBBDF18FA}"/>
              </a:ext>
            </a:extLst>
          </p:cNvPr>
          <p:cNvSpPr/>
          <p:nvPr/>
        </p:nvSpPr>
        <p:spPr>
          <a:xfrm>
            <a:off x="473413" y="5286616"/>
            <a:ext cx="2626468" cy="864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E4E70-51E6-184A-960B-ED328F90B91F}"/>
              </a:ext>
            </a:extLst>
          </p:cNvPr>
          <p:cNvSpPr txBox="1"/>
          <p:nvPr/>
        </p:nvSpPr>
        <p:spPr>
          <a:xfrm>
            <a:off x="8378759" y="1431284"/>
            <a:ext cx="33787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Advantages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sz="1600" dirty="0"/>
              <a:t>Provides high-resolution guidance, including some features that cannot be restored through postprocessing.</a:t>
            </a:r>
          </a:p>
          <a:p>
            <a:pPr marL="342900" indent="-342900">
              <a:buAutoNum type="arabicPeriod"/>
            </a:pPr>
            <a:r>
              <a:rPr lang="en-US" sz="1600" dirty="0"/>
              <a:t>Variables (temperature, precipitation type, amount) are </a:t>
            </a:r>
            <a:r>
              <a:rPr lang="en-US" sz="1600" i="1" dirty="0"/>
              <a:t>internally consistent</a:t>
            </a:r>
            <a:r>
              <a:rPr lang="en-US" sz="1600" dirty="0"/>
              <a:t>, from scales large to small.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7EDB7-A4A7-0B41-9B3A-6D8C94688D2B}"/>
              </a:ext>
            </a:extLst>
          </p:cNvPr>
          <p:cNvSpPr txBox="1"/>
          <p:nvPr/>
        </p:nvSpPr>
        <p:spPr>
          <a:xfrm>
            <a:off x="8378759" y="3889062"/>
            <a:ext cx="354735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Disadvantages</a:t>
            </a:r>
            <a:r>
              <a:rPr lang="en-US" dirty="0"/>
              <a:t>:</a:t>
            </a:r>
          </a:p>
          <a:p>
            <a:pPr marL="342900" indent="-342900">
              <a:buAutoNum type="arabicPeriod"/>
            </a:pPr>
            <a:r>
              <a:rPr lang="en-US" sz="1600" dirty="0"/>
              <a:t>Computational expense may prohibit application of large ensembles, extending forecasts to long leads, and require the use of smaller domains with numerical artifacts at boundaries.</a:t>
            </a:r>
          </a:p>
          <a:p>
            <a:pPr marL="342900" indent="-342900">
              <a:buAutoNum type="arabicPeriod"/>
            </a:pPr>
            <a:r>
              <a:rPr lang="en-US" sz="1600" dirty="0"/>
              <a:t>These predictions can still exhibit bias requiring statistical adjustment.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0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3204</TotalTime>
  <Words>1760</Words>
  <Application>Microsoft Macintosh PowerPoint</Application>
  <PresentationFormat>Widescreen</PresentationFormat>
  <Paragraphs>317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ＭＳ Ｐゴシック</vt:lpstr>
      <vt:lpstr>Arial</vt:lpstr>
      <vt:lpstr>Baoli SC Regular</vt:lpstr>
      <vt:lpstr>Calibri</vt:lpstr>
      <vt:lpstr>Calibri Light</vt:lpstr>
      <vt:lpstr>Wingdings</vt:lpstr>
      <vt:lpstr>Office Theme</vt:lpstr>
      <vt:lpstr>Downscaling and processing of meteorological forecasts</vt:lpstr>
      <vt:lpstr>PowerPoint Presentation</vt:lpstr>
      <vt:lpstr>PowerPoint Presentation</vt:lpstr>
      <vt:lpstr>Statistical prepostprocessing.</vt:lpstr>
      <vt:lpstr>Why meteorological statistical postprocessing?</vt:lpstr>
      <vt:lpstr>Why meteorological statistical postprocessing?</vt:lpstr>
      <vt:lpstr>PowerPoint Presentation</vt:lpstr>
      <vt:lpstr>PowerPoint Presentation</vt:lpstr>
      <vt:lpstr>Dynamical downscaling, i.e., higher-resolution numerical weather predictions.</vt:lpstr>
      <vt:lpstr>The potential of ensembles and dynamical downscaling.</vt:lpstr>
      <vt:lpstr>Some desirable functions of meteorological  post-processing for hydrology.</vt:lpstr>
      <vt:lpstr>Pooling of data to increase sample size: supplemental locations</vt:lpstr>
      <vt:lpstr>Quantile mapping.</vt:lpstr>
      <vt:lpstr>Analog methods for postprocessing.</vt:lpstr>
      <vt:lpstr>Verification of analog and raw ensembles</vt:lpstr>
      <vt:lpstr>Reliability, analog and 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practical example:  multi-model ensemble precipitation postprocessing over the US.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Reliability, &gt; 10 mm 12 h-1 threshold.  </vt:lpstr>
      <vt:lpstr>Generating synthetic ensemble members that with realistic space-time variability from postprocessed ensemble. “Ensemble copula coupling.”</vt:lpstr>
      <vt:lpstr>PowerPoint Presentation</vt:lpstr>
      <vt:lpstr>PowerPoint Presentation</vt:lpstr>
      <vt:lpstr>Conclusions</vt:lpstr>
      <vt:lpstr>Supplemental slides.</vt:lpstr>
      <vt:lpstr>“Bias-variance tradeoff”</vt:lpstr>
      <vt:lpstr>PowerPoint Presentation</vt:lpstr>
      <vt:lpstr>Minimizing the impact of the bias-variance tradeoff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Downscaling and processing of meteorological forecasts</dc:title>
  <dc:creator>Tom Hamill</dc:creator>
  <cp:lastModifiedBy>Tom Hamill</cp:lastModifiedBy>
  <cp:revision>37</cp:revision>
  <dcterms:created xsi:type="dcterms:W3CDTF">2019-05-07T14:38:11Z</dcterms:created>
  <dcterms:modified xsi:type="dcterms:W3CDTF">2019-05-21T21:09:48Z</dcterms:modified>
</cp:coreProperties>
</file>