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02" r:id="rId3"/>
    <p:sldId id="303" r:id="rId4"/>
    <p:sldId id="268" r:id="rId5"/>
    <p:sldId id="257" r:id="rId6"/>
    <p:sldId id="317" r:id="rId7"/>
    <p:sldId id="325" r:id="rId8"/>
    <p:sldId id="258" r:id="rId9"/>
    <p:sldId id="261" r:id="rId10"/>
    <p:sldId id="277" r:id="rId11"/>
    <p:sldId id="262" r:id="rId12"/>
    <p:sldId id="278" r:id="rId13"/>
    <p:sldId id="264" r:id="rId14"/>
    <p:sldId id="279" r:id="rId15"/>
    <p:sldId id="265" r:id="rId16"/>
    <p:sldId id="280" r:id="rId17"/>
    <p:sldId id="266" r:id="rId18"/>
    <p:sldId id="281" r:id="rId19"/>
    <p:sldId id="304" r:id="rId20"/>
    <p:sldId id="305" r:id="rId21"/>
    <p:sldId id="290" r:id="rId22"/>
    <p:sldId id="298" r:id="rId23"/>
    <p:sldId id="315" r:id="rId24"/>
    <p:sldId id="321" r:id="rId25"/>
    <p:sldId id="331" r:id="rId26"/>
    <p:sldId id="332" r:id="rId27"/>
    <p:sldId id="326" r:id="rId28"/>
    <p:sldId id="259" r:id="rId29"/>
    <p:sldId id="343" r:id="rId30"/>
    <p:sldId id="344" r:id="rId31"/>
    <p:sldId id="260" r:id="rId32"/>
    <p:sldId id="267" r:id="rId33"/>
    <p:sldId id="282" r:id="rId34"/>
    <p:sldId id="336" r:id="rId35"/>
    <p:sldId id="269" r:id="rId36"/>
    <p:sldId id="271" r:id="rId37"/>
    <p:sldId id="283" r:id="rId38"/>
    <p:sldId id="294" r:id="rId39"/>
    <p:sldId id="333" r:id="rId40"/>
    <p:sldId id="272" r:id="rId41"/>
    <p:sldId id="286" r:id="rId42"/>
    <p:sldId id="335" r:id="rId43"/>
    <p:sldId id="274" r:id="rId44"/>
    <p:sldId id="275" r:id="rId45"/>
    <p:sldId id="284" r:id="rId46"/>
    <p:sldId id="276" r:id="rId47"/>
    <p:sldId id="285" r:id="rId48"/>
    <p:sldId id="341" r:id="rId49"/>
    <p:sldId id="342" r:id="rId50"/>
    <p:sldId id="310" r:id="rId51"/>
    <p:sldId id="301" r:id="rId52"/>
    <p:sldId id="311" r:id="rId53"/>
    <p:sldId id="312" r:id="rId54"/>
    <p:sldId id="313" r:id="rId55"/>
    <p:sldId id="338" r:id="rId56"/>
    <p:sldId id="309" r:id="rId57"/>
    <p:sldId id="316" r:id="rId58"/>
    <p:sldId id="318" r:id="rId59"/>
    <p:sldId id="319" r:id="rId60"/>
    <p:sldId id="320" r:id="rId61"/>
    <p:sldId id="322" r:id="rId62"/>
    <p:sldId id="323" r:id="rId63"/>
    <p:sldId id="324" r:id="rId64"/>
    <p:sldId id="327" r:id="rId65"/>
    <p:sldId id="328" r:id="rId66"/>
    <p:sldId id="329" r:id="rId67"/>
    <p:sldId id="330" r:id="rId68"/>
    <p:sldId id="334" r:id="rId69"/>
    <p:sldId id="340" r:id="rId70"/>
    <p:sldId id="345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40" d="100"/>
          <a:sy n="140" d="100"/>
        </p:scale>
        <p:origin x="-608" y="-1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handoutMaster" Target="handoutMasters/handout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BCC73D-D04C-F24B-8CD1-FDFA8137FE69}" type="datetimeFigureOut">
              <a:rPr lang="en-US" smtClean="0"/>
              <a:t>8/30/12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D0F9E-3000-8645-9BBE-DA455515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7633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AF8E6-1433-564A-B78F-4408C7B30FD6}" type="datetimeFigureOut">
              <a:rPr lang="en-US" smtClean="0"/>
              <a:t>8/30/12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E67FF-5D9D-2B48-8596-1F6D78F37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163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1B09-D59E-0749-875A-392456D336A6}" type="datetime1">
              <a:rPr lang="en-US" smtClean="0"/>
              <a:t>8/30/12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7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1645A-5904-5945-861D-F6C959C430FA}" type="datetime1">
              <a:rPr lang="en-US" smtClean="0"/>
              <a:t>8/30/12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41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6902B-911A-164E-B7E8-55C96288B06A}" type="datetime1">
              <a:rPr lang="en-US" smtClean="0"/>
              <a:t>8/30/12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6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13056-E688-0A40-8178-E24F7A537AC0}" type="datetime1">
              <a:rPr lang="en-US" smtClean="0"/>
              <a:t>8/30/12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05901-A374-F54F-919F-D4C3D3630D01}" type="datetime1">
              <a:rPr lang="en-US" smtClean="0"/>
              <a:t>8/30/12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11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F915B-6876-6D4C-8493-78D66576C659}" type="datetime1">
              <a:rPr lang="en-US" smtClean="0"/>
              <a:t>8/30/12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65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956DA-D5E8-7A4B-A845-3DFFEEEDB842}" type="datetime1">
              <a:rPr lang="en-US" smtClean="0"/>
              <a:t>8/30/12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490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440A8-538C-6548-A0BA-9E86E9F757CC}" type="datetime1">
              <a:rPr lang="en-US" smtClean="0"/>
              <a:t>8/30/12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94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6CABB-A6E3-2A4F-9B0E-C5D0BDFA8342}" type="datetime1">
              <a:rPr lang="en-US" smtClean="0"/>
              <a:t>8/30/12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93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BCAD4-04BB-004B-B237-8E4F9957FB4C}" type="datetime1">
              <a:rPr lang="en-US" smtClean="0"/>
              <a:t>8/30/12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2D124-C786-1F45-97FA-AA2FFA86B462}" type="datetime1">
              <a:rPr lang="en-US" smtClean="0"/>
              <a:t>8/30/12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E6A39-A12B-0544-A3C9-4D991D552C0A}" type="datetime1">
              <a:rPr lang="en-US" smtClean="0"/>
              <a:t>8/30/12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9D287-1F31-464F-A6C3-C69181908E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9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tom.hamill@noaa.go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Relationship Id="rId3" Type="http://schemas.openxmlformats.org/officeDocument/2006/relationships/image" Target="../media/image1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Relationship Id="rId3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2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mc.ncep.noaa.gov/gmb/ens/papers/Wei_etc_AMOJ2010.pdf" TargetMode="External"/><Relationship Id="rId3" Type="http://schemas.openxmlformats.org/officeDocument/2006/relationships/hyperlink" Target="http://journals.ametsoc.org/doi/abs/10.1175/2010BAMS2853.1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Relationship Id="rId3" Type="http://schemas.openxmlformats.org/officeDocument/2006/relationships/image" Target="../media/image48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Relationship Id="rId3" Type="http://schemas.openxmlformats.org/officeDocument/2006/relationships/image" Target="../media/image5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emf"/><Relationship Id="rId3" Type="http://schemas.openxmlformats.org/officeDocument/2006/relationships/image" Target="../media/image5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emf"/><Relationship Id="rId3" Type="http://schemas.openxmlformats.org/officeDocument/2006/relationships/image" Target="../media/image60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Relationship Id="rId3" Type="http://schemas.openxmlformats.org/officeDocument/2006/relationships/image" Target="../media/image64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Relationship Id="rId3" Type="http://schemas.openxmlformats.org/officeDocument/2006/relationships/image" Target="../media/image74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emf"/><Relationship Id="rId3" Type="http://schemas.openxmlformats.org/officeDocument/2006/relationships/image" Target="../media/image77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emf"/><Relationship Id="rId3" Type="http://schemas.openxmlformats.org/officeDocument/2006/relationships/image" Target="../media/image79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emf"/><Relationship Id="rId3" Type="http://schemas.openxmlformats.org/officeDocument/2006/relationships/image" Target="../media/image8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emf"/><Relationship Id="rId3" Type="http://schemas.openxmlformats.org/officeDocument/2006/relationships/image" Target="../media/image36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03837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dirty="0" smtClean="0"/>
              <a:t>Examining characteristics of analysis and short-range forecast errors using TIGGE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03271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3800" dirty="0" smtClean="0"/>
              <a:t>Tom Hamill</a:t>
            </a:r>
          </a:p>
          <a:p>
            <a:r>
              <a:rPr lang="en-US" i="1" dirty="0" smtClean="0"/>
              <a:t>NOAA Earth System Research Lab </a:t>
            </a:r>
          </a:p>
          <a:p>
            <a:r>
              <a:rPr lang="en-US" i="1" dirty="0" smtClean="0"/>
              <a:t>Physical Sciences Division, Boulder CO</a:t>
            </a:r>
          </a:p>
          <a:p>
            <a:r>
              <a:rPr lang="en-US" dirty="0" smtClean="0"/>
              <a:t>(303) 497-3060;  </a:t>
            </a:r>
            <a:r>
              <a:rPr lang="en-US" dirty="0" smtClean="0">
                <a:hlinkClick r:id="rId2"/>
              </a:rPr>
              <a:t>tom.hamill@noaa.gov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06714" y="6528381"/>
            <a:ext cx="6917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 Dec 2011 presentation to NCEP/EMC/GMB.  Acknowledgments:  Daryl Kleist, Jeff Whitaker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 descr="NOAA-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77574"/>
            <a:ext cx="1591825" cy="1614714"/>
          </a:xfrm>
          <a:prstGeom prst="rect">
            <a:avLst/>
          </a:prstGeom>
        </p:spPr>
      </p:pic>
      <p:pic>
        <p:nvPicPr>
          <p:cNvPr id="7" name="Picture 4" descr="dsrc_glo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146050"/>
            <a:ext cx="2365375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823200" y="146050"/>
            <a:ext cx="1249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AD7A3A"/>
                </a:solidFill>
              </a:rPr>
              <a:t>NOAA Earth System</a:t>
            </a:r>
          </a:p>
          <a:p>
            <a:r>
              <a:rPr lang="en-US" sz="1000">
                <a:solidFill>
                  <a:srgbClr val="AD7A3A"/>
                </a:solidFill>
              </a:rPr>
              <a:t>Research Laboratory</a:t>
            </a:r>
          </a:p>
        </p:txBody>
      </p:sp>
    </p:spTree>
    <p:extLst>
      <p:ext uri="{BB962C8B-B14F-4D97-AF65-F5344CB8AC3E}">
        <p14:creationId xmlns:p14="http://schemas.microsoft.com/office/powerpoint/2010/main" val="393234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t_lon100.0W_lat4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928"/>
            <a:ext cx="5216071" cy="5216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central US</a:t>
            </a:r>
            <a:br>
              <a:rPr lang="en-US" dirty="0" smtClean="0"/>
            </a:br>
            <a:r>
              <a:rPr lang="en-US" dirty="0" smtClean="0"/>
              <a:t>(smoothed)</a:t>
            </a:r>
            <a:r>
              <a:rPr lang="en-US" dirty="0"/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5301" y="2462400"/>
            <a:ext cx="283811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smoothed using </a:t>
            </a:r>
          </a:p>
          <a:p>
            <a:r>
              <a:rPr lang="en-US" dirty="0" smtClean="0"/>
              <a:t>average of +/- 15 days.</a:t>
            </a:r>
          </a:p>
          <a:p>
            <a:endParaRPr lang="en-US" dirty="0"/>
          </a:p>
          <a:p>
            <a:r>
              <a:rPr lang="en-US" dirty="0" smtClean="0"/>
              <a:t>Warmer CMA analyses</a:t>
            </a:r>
          </a:p>
          <a:p>
            <a:r>
              <a:rPr lang="en-US" dirty="0" smtClean="0"/>
              <a:t>in last 4 months stands out.</a:t>
            </a:r>
          </a:p>
          <a:p>
            <a:endParaRPr lang="en-US" dirty="0"/>
          </a:p>
          <a:p>
            <a:r>
              <a:rPr lang="en-US" dirty="0" smtClean="0"/>
              <a:t>Even in a relatively data-rich</a:t>
            </a:r>
          </a:p>
          <a:p>
            <a:r>
              <a:rPr lang="en-US" dirty="0" smtClean="0"/>
              <a:t>region, there are apparent</a:t>
            </a:r>
          </a:p>
          <a:p>
            <a:r>
              <a:rPr lang="en-US" dirty="0" smtClean="0"/>
              <a:t>biases in analyses that may</a:t>
            </a:r>
          </a:p>
          <a:p>
            <a:r>
              <a:rPr lang="en-US" dirty="0" smtClean="0"/>
              <a:t>complicate their use for</a:t>
            </a:r>
          </a:p>
          <a:p>
            <a:r>
              <a:rPr lang="en-US" dirty="0" smtClean="0"/>
              <a:t>forecast verification.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93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2t_lon60.0W_lat10.0S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8074"/>
            <a:ext cx="5239926" cy="5239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Amazon</a:t>
            </a:r>
            <a:r>
              <a:rPr lang="en-US" dirty="0"/>
              <a:t>	</a:t>
            </a:r>
            <a:r>
              <a:rPr lang="en-US" dirty="0" smtClean="0"/>
              <a:t>basin, South America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34948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this point in the Amazon basin,</a:t>
            </a:r>
          </a:p>
          <a:p>
            <a:r>
              <a:rPr lang="en-US" dirty="0" smtClean="0"/>
              <a:t>the analyses are quite different</a:t>
            </a:r>
          </a:p>
          <a:p>
            <a:r>
              <a:rPr lang="en-US" dirty="0" smtClean="0"/>
              <a:t>from each other, even in </a:t>
            </a:r>
            <a:r>
              <a:rPr lang="en-US" b="1" dirty="0" smtClean="0"/>
              <a:t>yearly</a:t>
            </a:r>
          </a:p>
          <a:p>
            <a:r>
              <a:rPr lang="en-US" b="1" dirty="0" smtClean="0"/>
              <a:t>means</a:t>
            </a:r>
            <a:r>
              <a:rPr lang="en-US" dirty="0" smtClean="0"/>
              <a:t>, which range from 296.7K </a:t>
            </a:r>
          </a:p>
          <a:p>
            <a:r>
              <a:rPr lang="en-US" dirty="0" smtClean="0"/>
              <a:t>to 301.5K.   NCEP is rather </a:t>
            </a:r>
          </a:p>
          <a:p>
            <a:r>
              <a:rPr lang="en-US" dirty="0" smtClean="0"/>
              <a:t>consistently the coldest, UKMO</a:t>
            </a:r>
          </a:p>
          <a:p>
            <a:r>
              <a:rPr lang="en-US" dirty="0" smtClean="0"/>
              <a:t>the warmest.  This suggests that</a:t>
            </a:r>
          </a:p>
          <a:p>
            <a:r>
              <a:rPr lang="en-US" dirty="0" smtClean="0"/>
              <a:t>a primary difference between</a:t>
            </a:r>
          </a:p>
          <a:p>
            <a:r>
              <a:rPr lang="en-US" dirty="0" smtClean="0"/>
              <a:t>analyses, especially in relatively</a:t>
            </a:r>
          </a:p>
          <a:p>
            <a:r>
              <a:rPr lang="en-US" dirty="0" smtClean="0"/>
              <a:t>data-sparse regions, may be a</a:t>
            </a:r>
          </a:p>
          <a:p>
            <a:r>
              <a:rPr lang="en-US" dirty="0" smtClean="0"/>
              <a:t>systematic bias in each analysis</a:t>
            </a:r>
          </a:p>
          <a:p>
            <a:r>
              <a:rPr lang="en-US" dirty="0" smtClean="0"/>
              <a:t>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04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t_lon60.0W_lat10.0S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7484"/>
            <a:ext cx="5239926" cy="52399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Time series of analyses,  </a:t>
            </a:r>
            <a:br>
              <a:rPr lang="en-US" sz="3600" dirty="0" smtClean="0"/>
            </a:br>
            <a:r>
              <a:rPr lang="en-US" sz="3600" dirty="0" smtClean="0"/>
              <a:t>Amazon basin, South America, smoothed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5520743" y="2134080"/>
            <a:ext cx="2583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Both the warmer UKMO</a:t>
            </a:r>
          </a:p>
          <a:p>
            <a:r>
              <a:rPr lang="en-US" dirty="0" smtClean="0"/>
              <a:t>and cooler NCEP analyses</a:t>
            </a:r>
          </a:p>
          <a:p>
            <a:r>
              <a:rPr lang="en-US" dirty="0" smtClean="0"/>
              <a:t>stand out here.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295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t_lon20.0E_lat2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5"/>
            <a:ext cx="5238985" cy="523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southern Saharan Desert, Africa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5394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relative order of which</a:t>
            </a:r>
            <a:endParaRPr lang="en-US" dirty="0"/>
          </a:p>
          <a:p>
            <a:r>
              <a:rPr lang="en-US" dirty="0" smtClean="0"/>
              <a:t>analysis is colder, which is warmer</a:t>
            </a:r>
          </a:p>
          <a:p>
            <a:r>
              <a:rPr lang="en-US" dirty="0" smtClean="0"/>
              <a:t>is different than in the Amazon,</a:t>
            </a:r>
          </a:p>
          <a:p>
            <a:r>
              <a:rPr lang="en-US" dirty="0" smtClean="0"/>
              <a:t>but there still appears that a </a:t>
            </a:r>
          </a:p>
          <a:p>
            <a:r>
              <a:rPr lang="en-US" dirty="0" smtClean="0"/>
              <a:t>substantial portion of the variability</a:t>
            </a:r>
          </a:p>
          <a:p>
            <a:r>
              <a:rPr lang="en-US" dirty="0" smtClean="0"/>
              <a:t>may be explained by systematic</a:t>
            </a:r>
          </a:p>
          <a:p>
            <a:r>
              <a:rPr lang="en-US" dirty="0" smtClean="0"/>
              <a:t>differences in the mean.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6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t_lon20.0E_lat2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4"/>
            <a:ext cx="5238985" cy="523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southern Saharan Desert, Africa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30671" y="2125440"/>
            <a:ext cx="34379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rather consistent differences</a:t>
            </a:r>
          </a:p>
          <a:p>
            <a:r>
              <a:rPr lang="en-US" dirty="0" smtClean="0"/>
              <a:t>in the analyses is highlighted</a:t>
            </a:r>
          </a:p>
          <a:p>
            <a:r>
              <a:rPr lang="en-US" dirty="0" smtClean="0"/>
              <a:t>with the 30-day mean; CMC</a:t>
            </a:r>
          </a:p>
          <a:p>
            <a:r>
              <a:rPr lang="en-US" dirty="0" smtClean="0"/>
              <a:t>is rather consistently the warmest,</a:t>
            </a:r>
          </a:p>
          <a:p>
            <a:r>
              <a:rPr lang="en-US" dirty="0" smtClean="0"/>
              <a:t>CMA the coolest.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32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t_lon40.0W_lat7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" y="1619015"/>
            <a:ext cx="5238985" cy="523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central Greenland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251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analyses agree, Greenland </a:t>
            </a:r>
          </a:p>
          <a:p>
            <a:r>
              <a:rPr lang="en-US" dirty="0" smtClean="0"/>
              <a:t>was not the place you wanted to</a:t>
            </a:r>
          </a:p>
          <a:p>
            <a:r>
              <a:rPr lang="en-US" dirty="0" smtClean="0"/>
              <a:t>vacation on St. Patrick’s Day in</a:t>
            </a:r>
          </a:p>
          <a:p>
            <a:r>
              <a:rPr lang="en-US" dirty="0" smtClean="0"/>
              <a:t>2011 (March 17).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9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t_lon40.0W_lat7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5"/>
            <a:ext cx="5238985" cy="523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central Greenland (smoothed)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68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t_lon95.0E_lat45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4"/>
            <a:ext cx="5238986" cy="52389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Mongolia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23260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Does ECMWF have the best </a:t>
            </a:r>
          </a:p>
          <a:p>
            <a:r>
              <a:rPr lang="en-US" dirty="0" smtClean="0"/>
              <a:t>analyses?  They certainly didn’t</a:t>
            </a:r>
          </a:p>
          <a:p>
            <a:r>
              <a:rPr lang="en-US" dirty="0" smtClean="0"/>
              <a:t>agree with any other center on </a:t>
            </a:r>
          </a:p>
          <a:p>
            <a:r>
              <a:rPr lang="en-US" dirty="0" smtClean="0"/>
              <a:t>the temperature in Mongolia</a:t>
            </a:r>
          </a:p>
          <a:p>
            <a:r>
              <a:rPr lang="en-US" dirty="0" smtClean="0"/>
              <a:t>last winter.  The Chinese were</a:t>
            </a:r>
          </a:p>
          <a:p>
            <a:r>
              <a:rPr lang="en-US" dirty="0" smtClean="0"/>
              <a:t>the iconoclasts during the</a:t>
            </a:r>
          </a:p>
          <a:p>
            <a:r>
              <a:rPr lang="en-US" dirty="0" smtClean="0"/>
              <a:t>Mongolian summer.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t_lon95.0E_lat45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5"/>
            <a:ext cx="5238985" cy="523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</a:t>
            </a:r>
            <a:br>
              <a:rPr lang="en-US" dirty="0" smtClean="0"/>
            </a:br>
            <a:r>
              <a:rPr lang="en-US" dirty="0" smtClean="0"/>
              <a:t>Mongolia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56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bias in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Model bias inherited from prior first-guess forecast.</a:t>
            </a:r>
          </a:p>
          <a:p>
            <a:r>
              <a:rPr lang="en-US" dirty="0" smtClean="0"/>
              <a:t>Different methods of processing satellite data, i.e., different bias correction algorithms, different cloud clearing algorithms.</a:t>
            </a:r>
          </a:p>
          <a:p>
            <a:r>
              <a:rPr lang="en-US" dirty="0" smtClean="0"/>
              <a:t>Poor models of error covariances.</a:t>
            </a:r>
          </a:p>
          <a:p>
            <a:r>
              <a:rPr lang="en-US" dirty="0" smtClean="0"/>
              <a:t>Different data assimilated, perhaps due to different QC methods, data cutoffs.</a:t>
            </a:r>
          </a:p>
          <a:p>
            <a:r>
              <a:rPr lang="en-US" dirty="0" smtClean="0"/>
              <a:t>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76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0933"/>
          </a:xfrm>
        </p:spPr>
        <p:txBody>
          <a:bodyPr/>
          <a:lstStyle/>
          <a:p>
            <a:r>
              <a:rPr lang="en-US" dirty="0" smtClean="0"/>
              <a:t>Original motivation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 descr="Screen shot 2011-11-15 at 8.38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9" y="1324429"/>
            <a:ext cx="4507835" cy="55335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9500" y="1687286"/>
            <a:ext cx="404716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are systematic differences </a:t>
            </a:r>
          </a:p>
          <a:p>
            <a:r>
              <a:rPr lang="en-US" dirty="0" smtClean="0"/>
              <a:t>between analyses from different centers,</a:t>
            </a:r>
          </a:p>
          <a:p>
            <a:r>
              <a:rPr lang="en-US" dirty="0" smtClean="0"/>
              <a:t>indicating that analyses are likely biased.</a:t>
            </a:r>
          </a:p>
          <a:p>
            <a:endParaRPr lang="en-US" dirty="0" smtClean="0"/>
          </a:p>
          <a:p>
            <a:r>
              <a:rPr lang="en-US" dirty="0" smtClean="0"/>
              <a:t>Supposition from WMO/JWGV: </a:t>
            </a:r>
          </a:p>
          <a:p>
            <a:r>
              <a:rPr lang="en-US" dirty="0" smtClean="0"/>
              <a:t>since short-range forecasts might </a:t>
            </a:r>
          </a:p>
          <a:p>
            <a:r>
              <a:rPr lang="en-US" dirty="0" smtClean="0"/>
              <a:t>inherit analysis bias, and forecast </a:t>
            </a:r>
          </a:p>
          <a:p>
            <a:r>
              <a:rPr lang="en-US" dirty="0" smtClean="0"/>
              <a:t>bias may not be fully removed in next </a:t>
            </a:r>
          </a:p>
          <a:p>
            <a:r>
              <a:rPr lang="en-US" dirty="0" smtClean="0"/>
              <a:t>analysis, it’s difficult to compare two </a:t>
            </a:r>
          </a:p>
          <a:p>
            <a:r>
              <a:rPr lang="en-US" dirty="0" smtClean="0"/>
              <a:t>centers’ forecasts against one single </a:t>
            </a:r>
          </a:p>
          <a:p>
            <a:r>
              <a:rPr lang="en-US" dirty="0" smtClean="0"/>
              <a:t>center’s</a:t>
            </a:r>
            <a:r>
              <a:rPr lang="en-US" dirty="0"/>
              <a:t> </a:t>
            </a:r>
            <a:r>
              <a:rPr lang="en-US" dirty="0" smtClean="0"/>
              <a:t>analysis.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What then are the guiding principles,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if any, for use of analysis data in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verification?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89714" y="6346763"/>
            <a:ext cx="1892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from Wei et al. 2010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921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274638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24-h time tendencies to diagnose possible model/DA system bias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Neglecting the change of seasons, one would expect a long time series of &lt;F</a:t>
            </a:r>
            <a:r>
              <a:rPr lang="en-US" baseline="-25000" dirty="0" smtClean="0"/>
              <a:t>t+24</a:t>
            </a:r>
            <a:r>
              <a:rPr lang="en-US" dirty="0" smtClean="0"/>
              <a:t> – A</a:t>
            </a:r>
            <a:r>
              <a:rPr lang="en-US" baseline="-25000" dirty="0" smtClean="0"/>
              <a:t>t</a:t>
            </a:r>
            <a:r>
              <a:rPr lang="en-US" dirty="0" smtClean="0"/>
              <a:t>&gt; would be unbiased, i.e., no systematic tendencies in 1-day forecasts. &lt; </a:t>
            </a:r>
            <a:r>
              <a:rPr lang="en-US" baseline="30000" dirty="0" smtClean="0"/>
              <a:t>. </a:t>
            </a:r>
            <a:r>
              <a:rPr lang="en-US" dirty="0" smtClean="0"/>
              <a:t>&gt; is time average.</a:t>
            </a:r>
          </a:p>
          <a:p>
            <a:r>
              <a:rPr lang="en-US" dirty="0" smtClean="0"/>
              <a:t>Can account for change of seasons by calculating </a:t>
            </a:r>
            <a:r>
              <a:rPr lang="en-US" dirty="0"/>
              <a:t>&lt;F</a:t>
            </a:r>
            <a:r>
              <a:rPr lang="en-US" baseline="-25000" dirty="0"/>
              <a:t>t+24</a:t>
            </a:r>
            <a:r>
              <a:rPr lang="en-US" dirty="0"/>
              <a:t> – A</a:t>
            </a:r>
            <a:r>
              <a:rPr lang="en-US" baseline="-25000" dirty="0"/>
              <a:t>t</a:t>
            </a:r>
            <a:r>
              <a:rPr lang="en-US" dirty="0"/>
              <a:t>&gt; </a:t>
            </a:r>
            <a:r>
              <a:rPr lang="en-US" dirty="0" smtClean="0"/>
              <a:t>but then subtracting  &lt;A</a:t>
            </a:r>
            <a:r>
              <a:rPr lang="en-US" baseline="-25000" dirty="0" smtClean="0"/>
              <a:t>t</a:t>
            </a:r>
            <a:r>
              <a:rPr lang="en-US" baseline="-25000" dirty="0"/>
              <a:t>+24</a:t>
            </a:r>
            <a:r>
              <a:rPr lang="en-US" dirty="0"/>
              <a:t> – A</a:t>
            </a:r>
            <a:r>
              <a:rPr lang="en-US" baseline="-25000" dirty="0"/>
              <a:t>t</a:t>
            </a:r>
            <a:r>
              <a:rPr lang="en-US" dirty="0" smtClean="0"/>
              <a:t>&gt;.</a:t>
            </a:r>
          </a:p>
          <a:p>
            <a:r>
              <a:rPr lang="en-US" dirty="0" smtClean="0"/>
              <a:t>Subsequent plots show this.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7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2t_ECMWF_ond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36178"/>
            <a:ext cx="4572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162318"/>
            <a:ext cx="88222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2-m temp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&lt;</a:t>
            </a:r>
            <a:r>
              <a:rPr lang="en-US" dirty="0" err="1" smtClean="0"/>
              <a:t>dF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&gt; - &lt;</a:t>
            </a:r>
            <a:r>
              <a:rPr lang="en-US" dirty="0" err="1" smtClean="0"/>
              <a:t>dA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&gt;, Oct-Nov-Dec 2010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000982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2966846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1327" y="1643407"/>
            <a:ext cx="85533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plots show 3-month averaged forecast minus 3-month averaged observed </a:t>
            </a:r>
          </a:p>
          <a:p>
            <a:r>
              <a:rPr lang="en-US" sz="2000" dirty="0" smtClean="0"/>
              <a:t>tendencies, which hopefully are a reasonable diagnostic of day +1 model drift.</a:t>
            </a:r>
          </a:p>
          <a:p>
            <a:r>
              <a:rPr lang="en-US" sz="2000" dirty="0" smtClean="0"/>
              <a:t>Here, NCEP consistently exhibits positive tendencies over land, ECMWF negative </a:t>
            </a:r>
          </a:p>
          <a:p>
            <a:r>
              <a:rPr lang="en-US" sz="2000" dirty="0" smtClean="0"/>
              <a:t>tendencies over land.  Let’s focus on NCEP.  Dots convey statistical significance.</a:t>
            </a:r>
            <a:endParaRPr lang="en-US" sz="20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11" descr="2t_NCEP_ond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36178"/>
            <a:ext cx="4571999" cy="330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6550223"/>
            <a:ext cx="5227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Note: other season’s plots in supplementary slides, after conclusions.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4961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t_lon60.0W_lat10.0S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2850902"/>
            <a:ext cx="4007096" cy="4007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162318"/>
            <a:ext cx="88222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0-24 h tendencies in NCEP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/>
              <a:t>2-m temp</a:t>
            </a:r>
            <a:r>
              <a:rPr lang="en-US" dirty="0"/>
              <a:t> </a:t>
            </a:r>
            <a:r>
              <a:rPr lang="en-US" dirty="0" smtClean="0"/>
              <a:t>&lt;F&gt; - &lt;A&gt;, Jul-Aug-Sep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28170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pic>
        <p:nvPicPr>
          <p:cNvPr id="4" name="Picture 3" descr="2t_NCEP_jas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463"/>
            <a:ext cx="4556125" cy="3290535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89590" y="1489122"/>
            <a:ext cx="879354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What’s going on here in the Amazon is rather puzzling.  The 24-h forecasts are  &gt; 2K warmer</a:t>
            </a:r>
          </a:p>
          <a:p>
            <a:r>
              <a:rPr lang="en-US" dirty="0" smtClean="0"/>
              <a:t>on average than the analyses, which would lead one to believe that in this relatively</a:t>
            </a:r>
          </a:p>
          <a:p>
            <a:r>
              <a:rPr lang="en-US" dirty="0" smtClean="0"/>
              <a:t>data sparse region the analysis might thus have a warm bias with respect to the other</a:t>
            </a:r>
          </a:p>
          <a:p>
            <a:r>
              <a:rPr lang="en-US" dirty="0" smtClean="0"/>
              <a:t>analyses.  Is this some case where there may be a repeated inappropriate negative </a:t>
            </a:r>
          </a:p>
          <a:p>
            <a:r>
              <a:rPr lang="en-US" dirty="0" smtClean="0"/>
              <a:t>(cooling) analysis increment in the data assimilation, and the 24-h forecast “snaps back” </a:t>
            </a:r>
          </a:p>
          <a:p>
            <a:r>
              <a:rPr lang="en-US" dirty="0" smtClean="0"/>
              <a:t>to a more reasonable climatology?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83429" y="3243449"/>
            <a:ext cx="257544" cy="190599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72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t_lon60.0W_lat10.0S_24f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1" y="2413001"/>
            <a:ext cx="4444999" cy="4444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92" y="162318"/>
            <a:ext cx="882226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Time series of analyzed and 24-h forecast </a:t>
            </a:r>
            <a:br>
              <a:rPr lang="en-US" sz="3600" dirty="0" smtClean="0"/>
            </a:br>
            <a:r>
              <a:rPr lang="en-US" sz="3600" dirty="0" smtClean="0"/>
              <a:t>2-m temp</a:t>
            </a:r>
            <a:r>
              <a:rPr lang="en-US" sz="3600" dirty="0"/>
              <a:t> </a:t>
            </a:r>
            <a:r>
              <a:rPr lang="en-US" sz="3600" dirty="0" smtClean="0"/>
              <a:t>(smoothed) in the Amazon</a:t>
            </a:r>
            <a:endParaRPr lang="en-US" sz="36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 descr="2t_lon60.0W_lat10.0S_anal_tseries_s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1" y="2412849"/>
            <a:ext cx="4445151" cy="44451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654" y="1424214"/>
            <a:ext cx="76735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suggests that perhaps for this location, since NCEP’s 24-h forecasts become </a:t>
            </a:r>
          </a:p>
          <a:p>
            <a:r>
              <a:rPr lang="en-US" dirty="0" smtClean="0"/>
              <a:t>more consistent with the others while UKMO’s become even more of an outlier, </a:t>
            </a:r>
          </a:p>
          <a:p>
            <a:r>
              <a:rPr lang="en-US" dirty="0" smtClean="0"/>
              <a:t>NCEP’s problem is more likely due to some issues with the assimilation, while </a:t>
            </a:r>
          </a:p>
          <a:p>
            <a:r>
              <a:rPr lang="en-US" dirty="0" smtClean="0"/>
              <a:t>UKMO’s problem is a forecast model bias problem.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22928" y="3029857"/>
            <a:ext cx="91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02613" y="305525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24-h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0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85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Differences of NCEP </a:t>
            </a:r>
            <a:r>
              <a:rPr lang="en-US" b="1" dirty="0" smtClean="0"/>
              <a:t>analyses and 24-h forecasts</a:t>
            </a:r>
            <a:r>
              <a:rPr lang="en-US" dirty="0" smtClean="0"/>
              <a:t> from multi-center mean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2t_NCEP_ond_fcstdiff24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80" y="1560285"/>
            <a:ext cx="4597119" cy="3320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301" y="4880427"/>
            <a:ext cx="84716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Generally NCEP land 2-m temperature analyses are cooler than other analyses, but by</a:t>
            </a:r>
          </a:p>
          <a:p>
            <a:r>
              <a:rPr lang="en-US" dirty="0" smtClean="0"/>
              <a:t>24-h this is reversed and the NCEP forecasts are warmer in many locations.</a:t>
            </a:r>
          </a:p>
          <a:p>
            <a:endParaRPr lang="en-US" dirty="0"/>
          </a:p>
          <a:p>
            <a:r>
              <a:rPr lang="en-US" dirty="0" smtClean="0"/>
              <a:t>Is the model restoring itself from some disequilibrium during the analysis process, or are</a:t>
            </a:r>
          </a:p>
          <a:p>
            <a:r>
              <a:rPr lang="en-US" dirty="0" smtClean="0"/>
              <a:t>we seeing a general forecast bias?  Let’s look at some longer leads. </a:t>
            </a:r>
            <a:endParaRPr lang="en-US" dirty="0"/>
          </a:p>
        </p:txBody>
      </p:sp>
      <p:pic>
        <p:nvPicPr>
          <p:cNvPr id="8" name="Picture 7" descr="2t_NCEP_ond_analysisdiff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60285"/>
            <a:ext cx="4597119" cy="3320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8500" y="1460500"/>
            <a:ext cx="91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57472" y="142823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24-h forecast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9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9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Differences of </a:t>
            </a:r>
            <a:r>
              <a:rPr lang="en-US" b="1" dirty="0" smtClean="0"/>
              <a:t>24-h and 48-h forecasts </a:t>
            </a:r>
            <a:r>
              <a:rPr lang="en-US" dirty="0" smtClean="0"/>
              <a:t>from multi-center mean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 descr="2t_NCEP_ond_fcstdiff24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285"/>
            <a:ext cx="4597119" cy="33201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4873" y="4880427"/>
            <a:ext cx="7772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24-h and 48-h forecasts look </a:t>
            </a:r>
            <a:r>
              <a:rPr lang="en-US" b="1" dirty="0" smtClean="0"/>
              <a:t>amazingly similar </a:t>
            </a:r>
            <a:r>
              <a:rPr lang="en-US" dirty="0" smtClean="0"/>
              <a:t>for 2-m temp, suggesting that </a:t>
            </a:r>
            <a:r>
              <a:rPr lang="en-US" i="1" dirty="0" smtClean="0"/>
              <a:t>the</a:t>
            </a:r>
          </a:p>
          <a:p>
            <a:r>
              <a:rPr lang="en-US" i="1" dirty="0" smtClean="0"/>
              <a:t>change in the first 24 h may be an adjustment due to inconsistencies introduced </a:t>
            </a:r>
          </a:p>
          <a:p>
            <a:r>
              <a:rPr lang="en-US" i="1" dirty="0" smtClean="0"/>
              <a:t>during the assimilation process.</a:t>
            </a:r>
          </a:p>
          <a:p>
            <a:endParaRPr lang="en-US" dirty="0"/>
          </a:p>
        </p:txBody>
      </p:sp>
      <p:pic>
        <p:nvPicPr>
          <p:cNvPr id="8" name="Picture 7" descr="2t_NCEP_ond_fcstdiff48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1539600"/>
            <a:ext cx="4635499" cy="3347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7974" y="1433286"/>
            <a:ext cx="59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3200" y="1440543"/>
            <a:ext cx="592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 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086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162318"/>
            <a:ext cx="88222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NCEP 0-24 h and 24-48 h tendencies</a:t>
            </a:r>
            <a:br>
              <a:rPr lang="en-US" dirty="0" smtClean="0"/>
            </a:br>
            <a:r>
              <a:rPr lang="en-US" dirty="0" smtClean="0"/>
              <a:t> in </a:t>
            </a:r>
            <a:r>
              <a:rPr lang="en-US" b="1" dirty="0" smtClean="0"/>
              <a:t>2-m temp</a:t>
            </a:r>
            <a:r>
              <a:rPr lang="en-US" dirty="0"/>
              <a:t> </a:t>
            </a:r>
            <a:r>
              <a:rPr lang="en-US" dirty="0" smtClean="0"/>
              <a:t>  &lt;</a:t>
            </a:r>
            <a:r>
              <a:rPr lang="en-US" dirty="0" err="1" smtClean="0"/>
              <a:t>dF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&gt; - &lt;</a:t>
            </a:r>
            <a:r>
              <a:rPr lang="en-US" dirty="0" err="1" smtClean="0"/>
              <a:t>dA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10833" y="300098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0 to 24 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2966846"/>
            <a:ext cx="112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to 48 h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26</a:t>
            </a:fld>
            <a:endParaRPr lang="en-US"/>
          </a:p>
        </p:txBody>
      </p:sp>
      <p:pic>
        <p:nvPicPr>
          <p:cNvPr id="12" name="Picture 11" descr="2t_NCEP_ond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36178"/>
            <a:ext cx="4571999" cy="3302000"/>
          </a:xfrm>
          <a:prstGeom prst="rect">
            <a:avLst/>
          </a:prstGeom>
        </p:spPr>
      </p:pic>
      <p:pic>
        <p:nvPicPr>
          <p:cNvPr id="4" name="Picture 3" descr="2t_NCEP_ond_fminusa_tdcy48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264" y="3370314"/>
            <a:ext cx="4524735" cy="3267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4488" y="1938048"/>
            <a:ext cx="7370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confirms the 0-24 h tendencies for this field are transient adjustments.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59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270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look TIGGE analysis spread for other variables…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7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Analysis spread, 10-m </a:t>
            </a:r>
            <a:r>
              <a:rPr lang="en-US" i="1" dirty="0" smtClean="0"/>
              <a:t>u </a:t>
            </a:r>
            <a:r>
              <a:rPr lang="en-US" dirty="0" smtClean="0"/>
              <a:t>component</a:t>
            </a:r>
            <a:endParaRPr lang="en-US" dirty="0"/>
          </a:p>
        </p:txBody>
      </p:sp>
      <p:pic>
        <p:nvPicPr>
          <p:cNvPr id="4" name="Picture 3" descr="10u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315200" cy="5486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28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 flipH="1" flipV="1">
            <a:off x="4406502" y="3839229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0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10-m u wind, </a:t>
            </a:r>
            <a:br>
              <a:rPr lang="en-US" dirty="0" smtClean="0"/>
            </a:br>
            <a:r>
              <a:rPr lang="en-US" dirty="0" smtClean="0"/>
              <a:t>equatorial west Pacific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10u_lon160.0W_lat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843"/>
            <a:ext cx="5176157" cy="51761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8214" y="2113643"/>
            <a:ext cx="2735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 analyses appear very </a:t>
            </a:r>
          </a:p>
          <a:p>
            <a:r>
              <a:rPr lang="en-US" dirty="0" smtClean="0"/>
              <a:t>different than the others in</a:t>
            </a:r>
          </a:p>
          <a:p>
            <a:r>
              <a:rPr lang="en-US" dirty="0" smtClean="0"/>
              <a:t>this region of critical ENSO </a:t>
            </a:r>
          </a:p>
          <a:p>
            <a:r>
              <a:rPr lang="en-US" dirty="0" smtClean="0"/>
              <a:t>and MJO variability.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2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When I started playing with the data, I started asking different questions.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0700"/>
            <a:ext cx="8229600" cy="46863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What can we understand about the characteristics of analysis errors by comparing analyses from different centers (supplied via THORPEX’s new TIGGE database) ?  [important for ensemble initialization]</a:t>
            </a:r>
          </a:p>
          <a:p>
            <a:r>
              <a:rPr lang="en-US" dirty="0" smtClean="0"/>
              <a:t>Can we learn anything about potential forecast model and assimilation system biases from examining analyses and short-range forecasts using TIGGE’s multi-center data?</a:t>
            </a:r>
          </a:p>
          <a:p>
            <a:r>
              <a:rPr lang="en-US" dirty="0" smtClean="0"/>
              <a:t>Assuming differences between centers’ analyses are representative of analysis error, how well do various ensemble perturbation methodologies do in mimicking the properties of analysis errors?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0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u_lon160.0W_lat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1843"/>
            <a:ext cx="5176157" cy="5176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10-m u wind, </a:t>
            </a:r>
            <a:br>
              <a:rPr lang="en-US" dirty="0" smtClean="0"/>
            </a:br>
            <a:r>
              <a:rPr lang="en-US" dirty="0" smtClean="0"/>
              <a:t>equatorial west Pacific, smoothed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88214" y="2113643"/>
            <a:ext cx="27352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 analyses appear very </a:t>
            </a:r>
          </a:p>
          <a:p>
            <a:r>
              <a:rPr lang="en-US" dirty="0" smtClean="0"/>
              <a:t>different than the others in</a:t>
            </a:r>
          </a:p>
          <a:p>
            <a:r>
              <a:rPr lang="en-US" dirty="0" smtClean="0"/>
              <a:t>this region of critical ENSO </a:t>
            </a:r>
          </a:p>
          <a:p>
            <a:r>
              <a:rPr lang="en-US" dirty="0" smtClean="0"/>
              <a:t>and MJO variability.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5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spread, </a:t>
            </a:r>
            <a:br>
              <a:rPr lang="en-US" dirty="0" smtClean="0"/>
            </a:br>
            <a:r>
              <a:rPr lang="en-US" dirty="0" smtClean="0"/>
              <a:t>mean sea-level pressure</a:t>
            </a:r>
            <a:endParaRPr lang="en-US" dirty="0"/>
          </a:p>
        </p:txBody>
      </p:sp>
      <p:pic>
        <p:nvPicPr>
          <p:cNvPr id="4" name="Picture 3" descr="msl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315200" cy="54864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flipH="1" flipV="1">
            <a:off x="6084711" y="52775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sl_lon100.0W_lat65.0S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5"/>
            <a:ext cx="5239657" cy="5239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SLP analyses,  </a:t>
            </a:r>
            <a:br>
              <a:rPr lang="en-US" dirty="0" smtClean="0"/>
            </a:br>
            <a:r>
              <a:rPr lang="en-US" dirty="0" smtClean="0"/>
              <a:t>southern ocean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161642" y="2182519"/>
            <a:ext cx="3690321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 analyses seem to have </a:t>
            </a:r>
            <a:r>
              <a:rPr lang="en-US" b="1" dirty="0" smtClean="0"/>
              <a:t>a lot</a:t>
            </a:r>
          </a:p>
          <a:p>
            <a:r>
              <a:rPr lang="en-US" dirty="0" smtClean="0"/>
              <a:t>less variability, not capturing the</a:t>
            </a:r>
          </a:p>
          <a:p>
            <a:r>
              <a:rPr lang="en-US" dirty="0" smtClean="0"/>
              <a:t>depth of the lows, strength of the</a:t>
            </a:r>
          </a:p>
          <a:p>
            <a:r>
              <a:rPr lang="en-US" dirty="0" smtClean="0"/>
              <a:t>highs here.</a:t>
            </a:r>
          </a:p>
          <a:p>
            <a:endParaRPr lang="en-US" dirty="0"/>
          </a:p>
          <a:p>
            <a:r>
              <a:rPr lang="en-US" dirty="0" smtClean="0"/>
              <a:t>At dates indicated by </a:t>
            </a:r>
            <a:r>
              <a:rPr lang="en-US" dirty="0" smtClean="0">
                <a:solidFill>
                  <a:srgbClr val="FF0000"/>
                </a:solidFill>
              </a:rPr>
              <a:t>red arrow</a:t>
            </a:r>
            <a:r>
              <a:rPr lang="en-US" dirty="0" smtClean="0"/>
              <a:t>, note</a:t>
            </a:r>
          </a:p>
          <a:p>
            <a:r>
              <a:rPr lang="en-US" dirty="0" smtClean="0"/>
              <a:t>that all other centers agree on</a:t>
            </a:r>
          </a:p>
          <a:p>
            <a:r>
              <a:rPr lang="en-US" dirty="0" smtClean="0"/>
              <a:t>a period of sustained low pressure</a:t>
            </a:r>
          </a:p>
          <a:p>
            <a:r>
              <a:rPr lang="en-US" dirty="0" smtClean="0"/>
              <a:t>of ~ 970 hPa, while CMA is ~ 990 hPa.</a:t>
            </a:r>
          </a:p>
          <a:p>
            <a:r>
              <a:rPr lang="en-US" dirty="0" smtClean="0"/>
              <a:t>20 hPa different!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1693373" y="4786560"/>
            <a:ext cx="0" cy="9158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3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sl_lon100.0W_lat65.0S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5"/>
            <a:ext cx="5238985" cy="5238985"/>
          </a:xfrm>
          <a:prstGeom prst="rect">
            <a:avLst/>
          </a:prstGeom>
        </p:spPr>
      </p:pic>
      <p:pic>
        <p:nvPicPr>
          <p:cNvPr id="7" name="Picture 6" descr="msl_lon100.0W_lat65.0S_anal_tseries_s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5"/>
            <a:ext cx="5239657" cy="5239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SLP analyses,  </a:t>
            </a:r>
            <a:br>
              <a:rPr lang="en-US" dirty="0" smtClean="0"/>
            </a:br>
            <a:r>
              <a:rPr lang="en-US" dirty="0" smtClean="0"/>
              <a:t>southern ocean (smoothed)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2867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CMA’s reduced variability is </a:t>
            </a:r>
          </a:p>
          <a:p>
            <a:r>
              <a:rPr lang="en-US" dirty="0" smtClean="0"/>
              <a:t>evident as well in the 30-day</a:t>
            </a:r>
          </a:p>
          <a:p>
            <a:r>
              <a:rPr lang="en-US" dirty="0" smtClean="0"/>
              <a:t>mean.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06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sl_MManalysis_201012260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4475"/>
            <a:ext cx="8229600" cy="5343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ECMWF (red) &amp; CMA (blue)</a:t>
            </a:r>
            <a:br>
              <a:rPr lang="en-US" dirty="0" smtClean="0"/>
            </a:br>
            <a:r>
              <a:rPr lang="en-US" dirty="0" smtClean="0"/>
              <a:t>MSLP analyses, 2010/12/25/00Z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096000" y="6259059"/>
            <a:ext cx="2133600" cy="365125"/>
          </a:xfrm>
        </p:spPr>
        <p:txBody>
          <a:bodyPr/>
          <a:lstStyle/>
          <a:p>
            <a:fld id="{1639D287-1F31-464F-A6C3-C69181908E76}" type="slidenum">
              <a:rPr lang="en-US" smtClean="0"/>
              <a:t>34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92157" y="4399643"/>
            <a:ext cx="1826986" cy="119085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19143" y="3937978"/>
            <a:ext cx="1002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where’s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cyclone?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3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spread, </a:t>
            </a:r>
            <a:br>
              <a:rPr lang="en-US" dirty="0" smtClean="0"/>
            </a:br>
            <a:r>
              <a:rPr lang="en-US" dirty="0" smtClean="0"/>
              <a:t>temperature at 850 hPa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flipH="1" flipV="1">
            <a:off x="6084711" y="52775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850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7315200" cy="5486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 flipV="1">
            <a:off x="6285089" y="4124209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50_t_lon90.0W_lat15.0S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9015"/>
            <a:ext cx="5238985" cy="523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850 hPa temperature,  </a:t>
            </a:r>
            <a:br>
              <a:rPr lang="en-US" dirty="0" smtClean="0"/>
            </a:br>
            <a:r>
              <a:rPr lang="en-US" dirty="0" smtClean="0"/>
              <a:t>south of Galapagos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45644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Life in the subtropical ocean</a:t>
            </a:r>
          </a:p>
          <a:p>
            <a:r>
              <a:rPr lang="en-US" dirty="0" smtClean="0"/>
              <a:t>stratus deck.  Differences</a:t>
            </a:r>
          </a:p>
          <a:p>
            <a:r>
              <a:rPr lang="en-US" dirty="0" smtClean="0"/>
              <a:t>appear more random.  Probably </a:t>
            </a:r>
          </a:p>
          <a:p>
            <a:r>
              <a:rPr lang="en-US" dirty="0" smtClean="0"/>
              <a:t>there are some large differences in</a:t>
            </a:r>
          </a:p>
          <a:p>
            <a:r>
              <a:rPr lang="en-US" dirty="0" smtClean="0"/>
              <a:t>how the models parameterize</a:t>
            </a:r>
          </a:p>
          <a:p>
            <a:r>
              <a:rPr lang="en-US" dirty="0" smtClean="0"/>
              <a:t>stratus clouds and their </a:t>
            </a:r>
            <a:r>
              <a:rPr lang="en-US" dirty="0" err="1" smtClean="0"/>
              <a:t>radiative</a:t>
            </a:r>
            <a:endParaRPr lang="en-US" dirty="0" smtClean="0"/>
          </a:p>
          <a:p>
            <a:r>
              <a:rPr lang="en-US" dirty="0" smtClean="0"/>
              <a:t>impacts.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50_t_lon90.0W_lat15.0S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19013"/>
            <a:ext cx="5238985" cy="52389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850 hPa temperature,  </a:t>
            </a:r>
            <a:br>
              <a:rPr lang="en-US" dirty="0" smtClean="0"/>
            </a:br>
            <a:r>
              <a:rPr lang="en-US" dirty="0" smtClean="0"/>
              <a:t>south of Galapagos (smoothed)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424714" y="2703286"/>
            <a:ext cx="28918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Again, CMA appears to have</a:t>
            </a:r>
          </a:p>
          <a:p>
            <a:r>
              <a:rPr lang="en-US" dirty="0" smtClean="0"/>
              <a:t>less temporal variability.</a:t>
            </a:r>
          </a:p>
          <a:p>
            <a:endParaRPr lang="en-US" dirty="0"/>
          </a:p>
          <a:p>
            <a:r>
              <a:rPr lang="en-US" dirty="0" smtClean="0"/>
              <a:t>For several periods, UKMO is</a:t>
            </a:r>
          </a:p>
          <a:p>
            <a:r>
              <a:rPr lang="en-US" dirty="0" smtClean="0"/>
              <a:t>the outlier.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64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850_ECMWF_ond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555998"/>
            <a:ext cx="4572001" cy="330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850 T</a:t>
            </a:r>
            <a:br>
              <a:rPr lang="en-US" b="1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Oct-Nov-Dec 2010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38</a:t>
            </a:fld>
            <a:endParaRPr lang="en-US"/>
          </a:p>
        </p:txBody>
      </p:sp>
      <p:pic>
        <p:nvPicPr>
          <p:cNvPr id="10" name="Picture 9" descr="t850_NCEP_ond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999"/>
            <a:ext cx="4572000" cy="3302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0863" y="1709339"/>
            <a:ext cx="77515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systematic tendencies for NCEP are much larger than for ECMWF, and very</a:t>
            </a:r>
          </a:p>
          <a:p>
            <a:r>
              <a:rPr lang="en-US" dirty="0" smtClean="0"/>
              <a:t>large (&gt;2K/day) over Antarctica, Greenland (but effectively below ground).   Over</a:t>
            </a:r>
          </a:p>
          <a:p>
            <a:r>
              <a:rPr lang="en-US" dirty="0" smtClean="0"/>
              <a:t>the oceans, there are almost uniformly negative tendencies for NCEP in first 24h.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118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850_NCEP_ond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0314"/>
            <a:ext cx="4572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162318"/>
            <a:ext cx="88222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NCEP 0-24 h and 24-48 h tendencies</a:t>
            </a:r>
            <a:br>
              <a:rPr lang="en-US" dirty="0" smtClean="0"/>
            </a:br>
            <a:r>
              <a:rPr lang="en-US" dirty="0" smtClean="0"/>
              <a:t> in </a:t>
            </a:r>
            <a:r>
              <a:rPr lang="en-US" b="1" dirty="0" smtClean="0"/>
              <a:t>850 hPa temp</a:t>
            </a:r>
            <a:r>
              <a:rPr lang="en-US" dirty="0"/>
              <a:t> </a:t>
            </a:r>
            <a:r>
              <a:rPr lang="en-US" dirty="0" smtClean="0"/>
              <a:t>  &lt;</a:t>
            </a:r>
            <a:r>
              <a:rPr lang="en-US" dirty="0" err="1" smtClean="0"/>
              <a:t>dF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&gt; - &lt;</a:t>
            </a:r>
            <a:r>
              <a:rPr lang="en-US" dirty="0" err="1" smtClean="0"/>
              <a:t>dA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10833" y="300098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0 to 24 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2966846"/>
            <a:ext cx="112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 to 48 h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68640" y="1786430"/>
            <a:ext cx="81691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Again, NCEP 0-24</a:t>
            </a:r>
            <a:r>
              <a:rPr lang="en-US" dirty="0"/>
              <a:t> </a:t>
            </a:r>
            <a:r>
              <a:rPr lang="en-US" dirty="0" smtClean="0"/>
              <a:t>h tendencies for this field are dominated by transient adjustments,</a:t>
            </a:r>
          </a:p>
          <a:p>
            <a:r>
              <a:rPr lang="en-US" dirty="0" smtClean="0"/>
              <a:t>and the magnitude of the average of the tendencies is radically smaller on day 2 than </a:t>
            </a:r>
          </a:p>
          <a:p>
            <a:r>
              <a:rPr lang="en-US" dirty="0" smtClean="0"/>
              <a:t>day 1.</a:t>
            </a:r>
            <a:endParaRPr lang="en-US" dirty="0"/>
          </a:p>
        </p:txBody>
      </p:sp>
      <p:pic>
        <p:nvPicPr>
          <p:cNvPr id="3" name="Picture 2" descr="t850_NCEP_ond_fminusa_tdcy48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370314"/>
            <a:ext cx="4571999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0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related literature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1852158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Wei, M., Toth, Z., Zhu, Y., 2010: Analysis differences and error variance estimates from multi-center analysis data. </a:t>
            </a:r>
            <a:r>
              <a:rPr lang="en-US" sz="2400" i="1" dirty="0" smtClean="0"/>
              <a:t>Australian Meteorological and Oceanographic Journal</a:t>
            </a:r>
            <a:r>
              <a:rPr lang="en-US" sz="2400" dirty="0" smtClean="0"/>
              <a:t>, </a:t>
            </a:r>
            <a:r>
              <a:rPr lang="en-US" sz="2400" b="1" dirty="0" smtClean="0"/>
              <a:t>59</a:t>
            </a:r>
            <a:r>
              <a:rPr lang="en-US" sz="2400" dirty="0" smtClean="0"/>
              <a:t>, 25-34.  </a:t>
            </a:r>
            <a:r>
              <a:rPr lang="en-US" sz="2400" dirty="0" smtClean="0">
                <a:hlinkClick r:id="rId2"/>
              </a:rPr>
              <a:t>pdf</a:t>
            </a:r>
            <a:endParaRPr lang="en-US" sz="2400" dirty="0" smtClean="0"/>
          </a:p>
          <a:p>
            <a:r>
              <a:rPr lang="en-US" sz="2400" dirty="0"/>
              <a:t>Langland, R.H., </a:t>
            </a:r>
            <a:r>
              <a:rPr lang="en-US" sz="2400" dirty="0" err="1"/>
              <a:t>Maue</a:t>
            </a:r>
            <a:r>
              <a:rPr lang="en-US" sz="2400" dirty="0"/>
              <a:t>, R.N. and Bishop, C.H. 2008. Uncertainty in </a:t>
            </a:r>
            <a:r>
              <a:rPr lang="en-US" sz="2400" dirty="0" smtClean="0"/>
              <a:t>atmospheric temperature </a:t>
            </a:r>
            <a:r>
              <a:rPr lang="en-US" sz="2400" dirty="0"/>
              <a:t>analysis. </a:t>
            </a:r>
            <a:r>
              <a:rPr lang="en-US" sz="2400" i="1" dirty="0"/>
              <a:t>Tellus, </a:t>
            </a:r>
            <a:r>
              <a:rPr lang="en-US" sz="2400" b="1" i="1" dirty="0"/>
              <a:t>60A</a:t>
            </a:r>
            <a:r>
              <a:rPr lang="en-US" sz="2400" dirty="0"/>
              <a:t>, 598-603</a:t>
            </a:r>
            <a:r>
              <a:rPr lang="en-US" sz="2400" dirty="0" smtClean="0"/>
              <a:t>.</a:t>
            </a:r>
          </a:p>
          <a:p>
            <a:r>
              <a:rPr lang="en-US" sz="2400" dirty="0"/>
              <a:t>Park, Y.-Y., Buizza, R. and Leutbecher, M. 2008. TIGGE: Preliminary </a:t>
            </a:r>
            <a:r>
              <a:rPr lang="en-US" sz="2400" dirty="0" smtClean="0"/>
              <a:t>results on </a:t>
            </a:r>
            <a:r>
              <a:rPr lang="en-US" sz="2400" dirty="0"/>
              <a:t>comparing and combining ensembles. </a:t>
            </a:r>
            <a:r>
              <a:rPr lang="en-US" sz="2400" i="1" dirty="0" smtClean="0"/>
              <a:t>QJRMS, </a:t>
            </a:r>
            <a:r>
              <a:rPr lang="en-US" sz="2400" b="1" dirty="0" smtClean="0"/>
              <a:t>134</a:t>
            </a:r>
            <a:r>
              <a:rPr lang="en-US" sz="2400" dirty="0" smtClean="0"/>
              <a:t>, 2029</a:t>
            </a:r>
            <a:r>
              <a:rPr lang="en-US" sz="2400" dirty="0"/>
              <a:t>-50</a:t>
            </a:r>
            <a:r>
              <a:rPr lang="en-US" sz="2400" dirty="0" smtClean="0"/>
              <a:t>.</a:t>
            </a:r>
          </a:p>
          <a:p>
            <a:r>
              <a:rPr lang="en-US" sz="2400" dirty="0" err="1"/>
              <a:t>Bougeault</a:t>
            </a:r>
            <a:r>
              <a:rPr lang="en-US" sz="2400" dirty="0"/>
              <a:t>, P., </a:t>
            </a:r>
            <a:r>
              <a:rPr lang="en-US" sz="2400" dirty="0" smtClean="0"/>
              <a:t>et al., 2010:The </a:t>
            </a:r>
            <a:r>
              <a:rPr lang="en-US" sz="2400" dirty="0"/>
              <a:t>THORPEX Interactive Grand Global Ensemble (TIGGE).  </a:t>
            </a:r>
            <a:r>
              <a:rPr lang="en-US" sz="2400" i="1" dirty="0"/>
              <a:t>Bull Amer. Meteor. Soc</a:t>
            </a:r>
            <a:r>
              <a:rPr lang="en-US" sz="2400" dirty="0"/>
              <a:t>.,</a:t>
            </a:r>
            <a:r>
              <a:rPr lang="en-US" sz="2400" b="1" dirty="0"/>
              <a:t> 91</a:t>
            </a:r>
            <a:r>
              <a:rPr lang="en-US" sz="2400" dirty="0"/>
              <a:t>, 1059-1072</a:t>
            </a:r>
            <a:r>
              <a:rPr lang="en-US" sz="2400" dirty="0" smtClean="0"/>
              <a:t>. [</a:t>
            </a:r>
            <a:r>
              <a:rPr lang="en-US" sz="2400" dirty="0" smtClean="0">
                <a:hlinkClick r:id="rId3"/>
              </a:rPr>
              <a:t>link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19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spread, </a:t>
            </a:r>
            <a:br>
              <a:rPr lang="en-US" dirty="0" smtClean="0"/>
            </a:br>
            <a:r>
              <a:rPr lang="en-US" dirty="0" smtClean="0"/>
              <a:t>500 hPa </a:t>
            </a:r>
            <a:r>
              <a:rPr lang="en-US" dirty="0" err="1" smtClean="0"/>
              <a:t>geopotential</a:t>
            </a:r>
            <a:r>
              <a:rPr lang="en-US" dirty="0" smtClean="0"/>
              <a:t> height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flipH="1" flipV="1">
            <a:off x="6084711" y="52775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 flipV="1">
            <a:off x="6285089" y="4124209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h500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" y="1295342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1416" y="2228613"/>
            <a:ext cx="189370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looks more</a:t>
            </a:r>
          </a:p>
          <a:p>
            <a:r>
              <a:rPr lang="en-US" dirty="0" smtClean="0"/>
              <a:t>“well behaved”, </a:t>
            </a:r>
          </a:p>
          <a:p>
            <a:r>
              <a:rPr lang="en-US" dirty="0" smtClean="0"/>
              <a:t>with</a:t>
            </a:r>
            <a:r>
              <a:rPr lang="en-US" dirty="0"/>
              <a:t> </a:t>
            </a:r>
            <a:r>
              <a:rPr lang="en-US" dirty="0" smtClean="0"/>
              <a:t>more </a:t>
            </a:r>
          </a:p>
          <a:p>
            <a:r>
              <a:rPr lang="en-US" dirty="0" smtClean="0"/>
              <a:t>variability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 smtClean="0"/>
              <a:t>somewhat in the </a:t>
            </a:r>
          </a:p>
          <a:p>
            <a:r>
              <a:rPr lang="en-US" dirty="0" smtClean="0"/>
              <a:t>storm tracks</a:t>
            </a:r>
          </a:p>
          <a:p>
            <a:r>
              <a:rPr lang="en-US" dirty="0" smtClean="0"/>
              <a:t>(another sign of </a:t>
            </a:r>
          </a:p>
          <a:p>
            <a:r>
              <a:rPr lang="en-US" dirty="0" smtClean="0"/>
              <a:t>how 500Z is </a:t>
            </a:r>
          </a:p>
          <a:p>
            <a:r>
              <a:rPr lang="en-US" dirty="0" smtClean="0"/>
              <a:t>unlike many other</a:t>
            </a:r>
          </a:p>
          <a:p>
            <a:r>
              <a:rPr lang="en-US" dirty="0" smtClean="0"/>
              <a:t>variables of </a:t>
            </a:r>
          </a:p>
          <a:p>
            <a:r>
              <a:rPr lang="en-US" dirty="0" smtClean="0"/>
              <a:t>interest).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16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h500_ECMWF_ond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7" y="3539067"/>
            <a:ext cx="4595443" cy="3318931"/>
          </a:xfrm>
          <a:prstGeom prst="rect">
            <a:avLst/>
          </a:prstGeom>
        </p:spPr>
      </p:pic>
      <p:pic>
        <p:nvPicPr>
          <p:cNvPr id="9" name="Picture 8" descr="gh500_NCEP_ond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" y="3540813"/>
            <a:ext cx="4593026" cy="3317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500Z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Oct-Nov-Dec 2010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9930" y="1919905"/>
            <a:ext cx="76610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Again, very large tendencies over Antarctica for NCEP.  </a:t>
            </a:r>
            <a:r>
              <a:rPr lang="en-US" dirty="0" err="1" smtClean="0"/>
              <a:t>Geopotential</a:t>
            </a:r>
            <a:r>
              <a:rPr lang="en-US" dirty="0" smtClean="0"/>
              <a:t> height falls</a:t>
            </a:r>
          </a:p>
          <a:p>
            <a:r>
              <a:rPr lang="en-US" dirty="0" smtClean="0"/>
              <a:t>there indicate, presumably, a strong anomalous cooling of air from surface to </a:t>
            </a:r>
          </a:p>
          <a:p>
            <a:r>
              <a:rPr lang="en-US" dirty="0" smtClean="0"/>
              <a:t>500 hPa.  Also:  large height rises on </a:t>
            </a:r>
            <a:r>
              <a:rPr lang="en-US" dirty="0" err="1" smtClean="0"/>
              <a:t>poleward</a:t>
            </a:r>
            <a:r>
              <a:rPr lang="en-US" dirty="0" smtClean="0"/>
              <a:t> side of S. Hem. jet, indicating a</a:t>
            </a:r>
          </a:p>
          <a:p>
            <a:r>
              <a:rPr lang="en-US" dirty="0" smtClean="0"/>
              <a:t>systematic weakening of the jet.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70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h500_NCEP_ond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" y="3540813"/>
            <a:ext cx="4593026" cy="3317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071" y="274638"/>
            <a:ext cx="8590643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0-24 h and 24-48 h</a:t>
            </a:r>
            <a:r>
              <a:rPr lang="en-US" dirty="0"/>
              <a:t> </a:t>
            </a:r>
            <a:r>
              <a:rPr lang="en-US" dirty="0" smtClean="0"/>
              <a:t> NCEP tendencies in </a:t>
            </a:r>
            <a:r>
              <a:rPr lang="en-US" b="1" dirty="0" smtClean="0"/>
              <a:t>500Z</a:t>
            </a:r>
            <a:r>
              <a:rPr lang="en-US" dirty="0"/>
              <a:t> </a:t>
            </a:r>
            <a:r>
              <a:rPr lang="en-US" dirty="0" smtClean="0"/>
              <a:t>  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 smtClean="0"/>
              <a:t>&gt;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77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0-24 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8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24-48 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42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04045" y="1674977"/>
            <a:ext cx="753591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Consistent negative tendencies over Antarctica.  Otherwise, the patterns show</a:t>
            </a:r>
          </a:p>
          <a:p>
            <a:r>
              <a:rPr lang="en-US" dirty="0" smtClean="0"/>
              <a:t>little similarity, and amplitudes of 24-48 h tendencies are comparable to those</a:t>
            </a:r>
          </a:p>
          <a:p>
            <a:r>
              <a:rPr lang="en-US" dirty="0" smtClean="0"/>
              <a:t>for 0-24 h.  Also, note the lack of dots corresponding to many regions with </a:t>
            </a:r>
          </a:p>
          <a:p>
            <a:r>
              <a:rPr lang="en-US" dirty="0" smtClean="0"/>
              <a:t>intense colors.  Despite relatively large changes, these are not statistically</a:t>
            </a:r>
          </a:p>
          <a:p>
            <a:r>
              <a:rPr lang="en-US" dirty="0" smtClean="0"/>
              <a:t>significant.</a:t>
            </a:r>
            <a:endParaRPr lang="en-US" dirty="0"/>
          </a:p>
        </p:txBody>
      </p:sp>
      <p:pic>
        <p:nvPicPr>
          <p:cNvPr id="3" name="Picture 2" descr="gh500_NCEP_ond_fminusa_tdcy48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555999"/>
            <a:ext cx="4571999" cy="330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62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3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spread, </a:t>
            </a:r>
            <a:br>
              <a:rPr lang="en-US" dirty="0" smtClean="0"/>
            </a:br>
            <a:r>
              <a:rPr lang="en-US" dirty="0" smtClean="0"/>
              <a:t>250 hPa u component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 flipH="1" flipV="1">
            <a:off x="6084711" y="52775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flipH="1" flipV="1">
            <a:off x="6285089" y="4124209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215414" y="2228613"/>
            <a:ext cx="170773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What’s going on</a:t>
            </a:r>
          </a:p>
          <a:p>
            <a:r>
              <a:rPr lang="en-US" dirty="0" smtClean="0"/>
              <a:t>in tropical</a:t>
            </a:r>
          </a:p>
          <a:p>
            <a:r>
              <a:rPr lang="en-US" dirty="0" smtClean="0"/>
              <a:t>eastern Pacific</a:t>
            </a:r>
          </a:p>
          <a:p>
            <a:r>
              <a:rPr lang="en-US" dirty="0" smtClean="0"/>
              <a:t>and tropical</a:t>
            </a:r>
          </a:p>
          <a:p>
            <a:r>
              <a:rPr lang="en-US" dirty="0" smtClean="0"/>
              <a:t>western Indian</a:t>
            </a:r>
          </a:p>
          <a:p>
            <a:r>
              <a:rPr lang="en-US" dirty="0" smtClean="0"/>
              <a:t>Oceans? </a:t>
            </a:r>
          </a:p>
        </p:txBody>
      </p:sp>
      <p:pic>
        <p:nvPicPr>
          <p:cNvPr id="3" name="Picture 2" descr="u250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6718"/>
            <a:ext cx="7315200" cy="548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flipH="1" flipV="1">
            <a:off x="5139875" y="37883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 flipV="1">
            <a:off x="1654979" y="3788356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32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250 hPa u-wind, 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eastern</a:t>
            </a:r>
            <a:r>
              <a:rPr lang="en-US" dirty="0" smtClean="0"/>
              <a:t> equatorial Pacific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2098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CMA, and to lesser extent NCEP,</a:t>
            </a:r>
          </a:p>
          <a:p>
            <a:r>
              <a:rPr lang="en-US" dirty="0" smtClean="0"/>
              <a:t>have much stronger westerly</a:t>
            </a:r>
          </a:p>
          <a:p>
            <a:r>
              <a:rPr lang="en-US" dirty="0" smtClean="0"/>
              <a:t>winds.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 descr="250_u_lon100.0W_lat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44036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1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250 hPa u-wind, 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eastern</a:t>
            </a:r>
            <a:r>
              <a:rPr lang="en-US" dirty="0" smtClean="0"/>
              <a:t> equatorial Pacific (smoothed)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 descr="250_u_lon100.0W_lat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440362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6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250 hPa u-wind, 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western</a:t>
            </a:r>
            <a:r>
              <a:rPr lang="en-US" dirty="0" smtClean="0"/>
              <a:t> equatorial Indian Ocean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462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 has much stronger westerly</a:t>
            </a:r>
          </a:p>
          <a:p>
            <a:r>
              <a:rPr lang="en-US" dirty="0" smtClean="0"/>
              <a:t>component, especially early during</a:t>
            </a:r>
          </a:p>
          <a:p>
            <a:r>
              <a:rPr lang="en-US" dirty="0" smtClean="0"/>
              <a:t>this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 descr="250_u_lon60.0E_lat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89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250 hPa u-wind, 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western</a:t>
            </a:r>
            <a:r>
              <a:rPr lang="en-US" dirty="0" smtClean="0"/>
              <a:t> equatorial Indian Ocean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53895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 has much stronger westerly</a:t>
            </a:r>
          </a:p>
          <a:p>
            <a:r>
              <a:rPr lang="en-US" dirty="0" smtClean="0"/>
              <a:t>component, especially early during</a:t>
            </a:r>
          </a:p>
          <a:p>
            <a:r>
              <a:rPr lang="en-US" dirty="0" smtClean="0"/>
              <a:t>this period.</a:t>
            </a:r>
          </a:p>
          <a:p>
            <a:endParaRPr lang="en-US" dirty="0"/>
          </a:p>
          <a:p>
            <a:r>
              <a:rPr lang="en-US" dirty="0"/>
              <a:t>It seems like </a:t>
            </a:r>
            <a:r>
              <a:rPr lang="en-US" dirty="0" smtClean="0"/>
              <a:t>these biases might</a:t>
            </a:r>
          </a:p>
          <a:p>
            <a:r>
              <a:rPr lang="en-US" dirty="0" smtClean="0"/>
              <a:t>have an effect </a:t>
            </a:r>
            <a:r>
              <a:rPr lang="en-US" dirty="0"/>
              <a:t>on </a:t>
            </a:r>
            <a:r>
              <a:rPr lang="en-US" dirty="0" smtClean="0"/>
              <a:t>MJO.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 descr="250_u_lon60.0E_lat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14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500_u_lon60.0E_lat0.0N_anal_tseries_s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72" y="1417637"/>
            <a:ext cx="4562928" cy="4562928"/>
          </a:xfrm>
          <a:prstGeom prst="rect">
            <a:avLst/>
          </a:prstGeom>
        </p:spPr>
      </p:pic>
      <p:pic>
        <p:nvPicPr>
          <p:cNvPr id="4" name="Picture 3" descr="500_u_lon60.0E_lat0.0N_anal_tseri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7637"/>
            <a:ext cx="4562929" cy="45629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</a:t>
            </a:r>
            <a:r>
              <a:rPr lang="en-US" dirty="0" smtClean="0">
                <a:solidFill>
                  <a:srgbClr val="FF0000"/>
                </a:solidFill>
              </a:rPr>
              <a:t>500</a:t>
            </a:r>
            <a:r>
              <a:rPr lang="en-US" dirty="0" smtClean="0"/>
              <a:t> hPa u-wind, 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western</a:t>
            </a:r>
            <a:r>
              <a:rPr lang="en-US" dirty="0" smtClean="0"/>
              <a:t> equatorial Indian Ocean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934056" y="5814042"/>
            <a:ext cx="329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CMA is no longer the outlier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3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700_u_lon60.0E_lat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581071" cy="4581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</a:t>
            </a:r>
            <a:r>
              <a:rPr lang="en-US" dirty="0" smtClean="0">
                <a:solidFill>
                  <a:srgbClr val="FF0000"/>
                </a:solidFill>
              </a:rPr>
              <a:t>700</a:t>
            </a:r>
            <a:r>
              <a:rPr lang="en-US" dirty="0" smtClean="0"/>
              <a:t> hPa u-wind, 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western</a:t>
            </a:r>
            <a:r>
              <a:rPr lang="en-US" dirty="0" smtClean="0"/>
              <a:t> equatorial Indian Ocean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49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16732" y="5907994"/>
            <a:ext cx="6786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700 hPa, CMA is now consistently too easterly rather than westerly.</a:t>
            </a:r>
          </a:p>
          <a:p>
            <a:r>
              <a:rPr lang="en-US" dirty="0" smtClean="0"/>
              <a:t>CMA may have some anomalous analyzed zonal circulation? </a:t>
            </a:r>
            <a:endParaRPr lang="en-US" dirty="0"/>
          </a:p>
        </p:txBody>
      </p:sp>
      <p:pic>
        <p:nvPicPr>
          <p:cNvPr id="10" name="Picture 9" descr="700_u_lon60.0E_lat0.0N_anal_tseries_s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351" y="1411060"/>
            <a:ext cx="4587649" cy="458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41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and analysis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I downloaded 00Z analyses, perturbed initial conditions, and deterministic forecasts at 2.5 degree resolution from ECMWF’s TIGGE portal. </a:t>
            </a:r>
            <a:endParaRPr lang="en-US" dirty="0"/>
          </a:p>
          <a:p>
            <a:r>
              <a:rPr lang="en-US" dirty="0" smtClean="0"/>
              <a:t>Period is 1 Oct 2010 to 30 Sep 2011, 1 full year.</a:t>
            </a:r>
          </a:p>
          <a:p>
            <a:r>
              <a:rPr lang="en-US" dirty="0" smtClean="0"/>
              <a:t>Data from NCEP, ECMWF, UKMO, CMC, CMA (China).</a:t>
            </a:r>
          </a:p>
          <a:p>
            <a:r>
              <a:rPr lang="en-US" dirty="0" smtClean="0"/>
              <a:t>Variables:  2-meter temp, 10-m wind components, sea level pressure; temperature, wind components, and </a:t>
            </a:r>
            <a:r>
              <a:rPr lang="en-US" dirty="0" err="1" smtClean="0"/>
              <a:t>geopotential</a:t>
            </a:r>
            <a:r>
              <a:rPr lang="en-US" dirty="0" smtClean="0"/>
              <a:t> height at 50, 200, 250, 300, 500, 700, 850, and 925 hPa.</a:t>
            </a:r>
          </a:p>
          <a:p>
            <a:r>
              <a:rPr lang="en-US" dirty="0" smtClean="0"/>
              <a:t>Data to be shown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ime average of daily spread (sample standard deviation) of analyses about their daily mean.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ime series of analyses for select variables, at selected grid points, raw data and with +/- 15 day smooth.</a:t>
            </a:r>
          </a:p>
          <a:p>
            <a:pPr lvl="1"/>
            <a:r>
              <a:rPr lang="en-US" dirty="0" smtClean="0"/>
              <a:t>24-h forecast time tendencies, and how they differ from analysis tendencies, to get a sense as to whether the forecast model contributes a systematic bias that may be hard to remove in the analyses.</a:t>
            </a:r>
          </a:p>
          <a:p>
            <a:pPr lvl="1"/>
            <a:r>
              <a:rPr lang="en-US" dirty="0" smtClean="0"/>
              <a:t>The power spectra of analysis differences, and how differences in perturbed initial conditions resemble these spectra.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80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274638"/>
            <a:ext cx="8617857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Using TIGGE multi-center analyses to evaluate methods for initializing ensembles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77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Theoretically, ensembles ought to sample the distribution of possible analysis states.</a:t>
            </a:r>
          </a:p>
          <a:p>
            <a:pPr lvl="1"/>
            <a:r>
              <a:rPr lang="en-US" dirty="0" smtClean="0"/>
              <a:t>Therefore, ensemble perturbations ought to have the same statistics as analysis errors.</a:t>
            </a:r>
          </a:p>
          <a:p>
            <a:r>
              <a:rPr lang="en-US" dirty="0" smtClean="0"/>
              <a:t>Hypothesize that the differences between multi-center analyses represent realistic samples of analysis uncertainty.</a:t>
            </a:r>
          </a:p>
          <a:p>
            <a:r>
              <a:rPr lang="en-US" dirty="0" smtClean="0"/>
              <a:t>Let’s compare ensemble perturbation statistics to multi-analysis differences.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192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t500_powerspe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982"/>
            <a:ext cx="4570790" cy="3164393"/>
          </a:xfrm>
          <a:prstGeom prst="rect">
            <a:avLst/>
          </a:prstGeom>
        </p:spPr>
      </p:pic>
      <p:pic>
        <p:nvPicPr>
          <p:cNvPr id="27" name="Picture 26" descr="u250_powerspe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90" y="2207983"/>
            <a:ext cx="4582165" cy="31722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781"/>
            <a:ext cx="8229600" cy="868362"/>
          </a:xfrm>
        </p:spPr>
        <p:txBody>
          <a:bodyPr/>
          <a:lstStyle/>
          <a:p>
            <a:r>
              <a:rPr lang="en-US" dirty="0" smtClean="0"/>
              <a:t>Power spectra from analysis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74008" y="1746318"/>
            <a:ext cx="180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 @ 250 hPa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639997" y="1769046"/>
            <a:ext cx="1754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 @ 500 hPa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306786"/>
            <a:ext cx="76097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1600" dirty="0" smtClean="0"/>
              <a:t>Larger analysis “errors” (i.e., differences) at larger scales than at smaller scales, but … </a:t>
            </a:r>
          </a:p>
          <a:p>
            <a:pPr marL="342900" indent="-342900">
              <a:buAutoNum type="arabicParenBoth"/>
            </a:pPr>
            <a:r>
              <a:rPr lang="en-US" sz="1600" dirty="0" smtClean="0"/>
              <a:t>Large signal-to-noise ratio (S/N) at large scales, small S/N at smaller scales.</a:t>
            </a:r>
          </a:p>
          <a:p>
            <a:pPr marL="342900" indent="-342900">
              <a:buAutoNum type="arabicParenBoth"/>
            </a:pPr>
            <a:r>
              <a:rPr lang="en-US" sz="1600" dirty="0" smtClean="0"/>
              <a:t>Are analysis errors really that large at the largest scales?  Probably yes for some</a:t>
            </a:r>
          </a:p>
          <a:p>
            <a:r>
              <a:rPr lang="en-US" sz="1600" dirty="0" smtClean="0"/>
              <a:t>models with larger biases, no for others with smaller biases (e.g., ECMWF).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69466" y="2904947"/>
            <a:ext cx="2081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</a:rPr>
              <a:t>meridional</a:t>
            </a:r>
            <a:r>
              <a:rPr lang="en-US" sz="1200" b="1" dirty="0" smtClean="0">
                <a:solidFill>
                  <a:srgbClr val="FF0000"/>
                </a:solidFill>
              </a:rPr>
              <a:t> wave 2 dominates 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(cold pole, warm equator)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770" y="3235566"/>
            <a:ext cx="1204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winter/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summer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hemisphere</a:t>
            </a:r>
          </a:p>
          <a:p>
            <a:r>
              <a:rPr lang="en-US" sz="1200" b="1" dirty="0" smtClean="0">
                <a:solidFill>
                  <a:srgbClr val="FF0000"/>
                </a:solidFill>
              </a:rPr>
              <a:t>temp difference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21770" y="3082464"/>
            <a:ext cx="221756" cy="1773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1233598" y="2904947"/>
            <a:ext cx="308428" cy="1632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533071" y="1059542"/>
            <a:ext cx="6281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ECMWF used for base state; ECMWF - NCEP used for differences. </a:t>
            </a:r>
          </a:p>
          <a:p>
            <a:pPr algn="ctr"/>
            <a:r>
              <a:rPr lang="en-US" dirty="0" smtClean="0"/>
              <a:t>Spectra computed daily, then averaged over the full year.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8608" y="2503545"/>
            <a:ext cx="1372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wave# 4 dominant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>
            <a:stCxn id="6" idx="2"/>
          </p:cNvCxnSpPr>
          <p:nvPr/>
        </p:nvCxnSpPr>
        <p:spPr>
          <a:xfrm>
            <a:off x="6054891" y="2780544"/>
            <a:ext cx="195323" cy="2220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692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spectra of ensemble perturbations, NCEP ensemble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8501" y="4771572"/>
            <a:ext cx="85791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Suggests this ETR perturbation ensemble have insufficient power at planetary scales. </a:t>
            </a:r>
            <a:endParaRPr lang="en-US" dirty="0"/>
          </a:p>
          <a:p>
            <a:r>
              <a:rPr lang="en-US" dirty="0" smtClean="0"/>
              <a:t>This is consistent with the assumption made in the ETR that the analysis is unbiased while</a:t>
            </a:r>
          </a:p>
          <a:p>
            <a:r>
              <a:rPr lang="en-US" dirty="0" smtClean="0"/>
              <a:t>analyses between different centers suggest there is bias.</a:t>
            </a:r>
          </a:p>
          <a:p>
            <a:r>
              <a:rPr lang="en-US" dirty="0" smtClean="0"/>
              <a:t>(2) ETR’s underestimate of initial amplitude is the least for the small </a:t>
            </a:r>
            <a:r>
              <a:rPr lang="en-US" dirty="0" err="1" smtClean="0"/>
              <a:t>baroclinic</a:t>
            </a:r>
            <a:r>
              <a:rPr lang="en-US" dirty="0" smtClean="0"/>
              <a:t> scales.  </a:t>
            </a:r>
          </a:p>
          <a:p>
            <a:r>
              <a:rPr lang="en-US" dirty="0" smtClean="0"/>
              <a:t>This may be because the breeding method inside the ETR generates perturbations </a:t>
            </a:r>
          </a:p>
          <a:p>
            <a:r>
              <a:rPr lang="en-US" dirty="0" smtClean="0"/>
              <a:t>that project onto the (finite amplitude) </a:t>
            </a:r>
            <a:r>
              <a:rPr lang="en-US" dirty="0" err="1" smtClean="0"/>
              <a:t>Lyapunov</a:t>
            </a:r>
            <a:r>
              <a:rPr lang="en-US" dirty="0" smtClean="0"/>
              <a:t> vectors, dominated by </a:t>
            </a:r>
            <a:r>
              <a:rPr lang="en-US" dirty="0" err="1" smtClean="0"/>
              <a:t>baroclinic</a:t>
            </a:r>
            <a:r>
              <a:rPr lang="en-US" dirty="0" smtClean="0"/>
              <a:t> scales.</a:t>
            </a:r>
          </a:p>
        </p:txBody>
      </p:sp>
      <p:pic>
        <p:nvPicPr>
          <p:cNvPr id="3" name="Picture 2" descr="t500_NCEP_powerspec_per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084"/>
            <a:ext cx="4640944" cy="3212961"/>
          </a:xfrm>
          <a:prstGeom prst="rect">
            <a:avLst/>
          </a:prstGeom>
        </p:spPr>
      </p:pic>
      <p:pic>
        <p:nvPicPr>
          <p:cNvPr id="5" name="Picture 4" descr="u250_NCEP_powerspec_pe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56" y="1676083"/>
            <a:ext cx="4640944" cy="321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866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250_ECMWF_powerspec_per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616" y="1677235"/>
            <a:ext cx="4652384" cy="3220881"/>
          </a:xfrm>
          <a:prstGeom prst="rect">
            <a:avLst/>
          </a:prstGeom>
        </p:spPr>
      </p:pic>
      <p:pic>
        <p:nvPicPr>
          <p:cNvPr id="3" name="Picture 2" descr="t500_ECMWF_powerspec_pe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283"/>
            <a:ext cx="4637870" cy="32108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spectra of ensemble perturbations, ECMWF ensemble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8501" y="4771572"/>
            <a:ext cx="856000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For wind, ECMWF’s under-estimate of perturbation size is more dramatic than in </a:t>
            </a:r>
          </a:p>
          <a:p>
            <a:r>
              <a:rPr lang="en-US" dirty="0" smtClean="0"/>
              <a:t>NCEP’s system.  However, (a) their (energy norm) singular-vector perturbations may </a:t>
            </a:r>
          </a:p>
          <a:p>
            <a:r>
              <a:rPr lang="en-US" dirty="0" smtClean="0"/>
              <a:t>grow more rapidly, so this under-estimate may not be as pronounced in the forecast, and</a:t>
            </a:r>
          </a:p>
          <a:p>
            <a:r>
              <a:rPr lang="en-US" dirty="0" smtClean="0"/>
              <a:t>(b) various other diagnostics shown here today suggest ECMWF’s analysis may have less </a:t>
            </a:r>
          </a:p>
          <a:p>
            <a:r>
              <a:rPr lang="en-US" dirty="0" smtClean="0"/>
              <a:t>model bias, hence the estimate of analysis error from difference between ECMWF and </a:t>
            </a:r>
          </a:p>
          <a:p>
            <a:r>
              <a:rPr lang="en-US" dirty="0" smtClean="0"/>
              <a:t>NCEP may overestimate the error spectrum for their system.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9357" y="3098212"/>
            <a:ext cx="1506768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00FF"/>
                </a:solidFill>
              </a:rPr>
              <a:t>estimated too large?</a:t>
            </a:r>
            <a:endParaRPr lang="en-US" sz="1200" b="1" dirty="0">
              <a:solidFill>
                <a:srgbClr val="0000F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696857" y="3337391"/>
            <a:ext cx="272143" cy="20135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791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spectra of ensemble perturbations, GFS EnKF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8501" y="4771572"/>
            <a:ext cx="83677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dirty="0" smtClean="0"/>
              <a:t>Generally more power at all wavenumbers relative to ETR.</a:t>
            </a:r>
          </a:p>
          <a:p>
            <a:pPr marL="342900" indent="-342900">
              <a:buAutoNum type="arabicParenBoth"/>
            </a:pPr>
            <a:r>
              <a:rPr lang="en-US" dirty="0" smtClean="0"/>
              <a:t>Overestimate of power (i.e., amplitude of perturbations) at small scales.  Likely this</a:t>
            </a:r>
          </a:p>
          <a:p>
            <a:r>
              <a:rPr lang="en-US" dirty="0" smtClean="0"/>
              <a:t>is attributable to inappropriate analysis increments due to the use of smaller-than ideal</a:t>
            </a:r>
          </a:p>
          <a:p>
            <a:r>
              <a:rPr lang="en-US" dirty="0" smtClean="0"/>
              <a:t>ensemble size (n=80) in the EnKF</a:t>
            </a:r>
            <a:r>
              <a:rPr lang="en-US" dirty="0" smtClean="0"/>
              <a:t>.</a:t>
            </a:r>
          </a:p>
          <a:p>
            <a:r>
              <a:rPr lang="en-US" dirty="0" smtClean="0"/>
              <a:t>(3) Still some underestimate of power at large scales.</a:t>
            </a:r>
            <a:endParaRPr lang="en-US" dirty="0" smtClean="0"/>
          </a:p>
        </p:txBody>
      </p:sp>
      <p:pic>
        <p:nvPicPr>
          <p:cNvPr id="9" name="Picture 8" descr="u250_EnKF_powerspec_per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570" y="1688144"/>
            <a:ext cx="4626430" cy="3202913"/>
          </a:xfrm>
          <a:prstGeom prst="rect">
            <a:avLst/>
          </a:prstGeom>
        </p:spPr>
      </p:pic>
      <p:pic>
        <p:nvPicPr>
          <p:cNvPr id="11" name="Picture 10" descr="t500_EnKF_powerspec_pe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8" y="1688144"/>
            <a:ext cx="4626430" cy="320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9379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Power spectra of ensemble perturbations, CMC ensemble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8501" y="5140904"/>
            <a:ext cx="8478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Reasonably well calibrated overall for t500; a bit of an overestimate of variance for u250.</a:t>
            </a:r>
            <a:endParaRPr lang="en-US" dirty="0" smtClean="0"/>
          </a:p>
        </p:txBody>
      </p:sp>
      <p:pic>
        <p:nvPicPr>
          <p:cNvPr id="6" name="Picture 5" descr="t500_CMC_powerspec_pert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5828"/>
            <a:ext cx="4687332" cy="3245076"/>
          </a:xfrm>
          <a:prstGeom prst="rect">
            <a:avLst/>
          </a:prstGeom>
        </p:spPr>
      </p:pic>
      <p:pic>
        <p:nvPicPr>
          <p:cNvPr id="7" name="Picture 6" descr="u250_CMC_powerspec_pert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668" y="1895828"/>
            <a:ext cx="4687332" cy="32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777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6815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Analyses, assumed to be unbiased, do exhibit substantial bias, as diagnosed from comparisons between analyses of different centers.</a:t>
            </a:r>
          </a:p>
          <a:p>
            <a:r>
              <a:rPr lang="en-US" dirty="0" smtClean="0"/>
              <a:t>Diagnostics suggest that NCEP’s bias may be due in large part to issues related to data assimilation.  There is greater consistency with other models after 24 h.</a:t>
            </a:r>
          </a:p>
          <a:p>
            <a:r>
              <a:rPr lang="en-US" dirty="0" smtClean="0"/>
              <a:t>Ensemble perturbations may be too small relative to multi-model estimates of analysis error, especially their size for the planetary scales.  This under-estimate reflects the common assumption that the analysis is unbiased.</a:t>
            </a:r>
          </a:p>
          <a:p>
            <a:r>
              <a:rPr lang="en-US" dirty="0" smtClean="0"/>
              <a:t>Diagnostics such as these, leveraging TIGGE data, may prove useful for detecting forecast and assimilation system deficiencies.  Consider such diagnostics for more </a:t>
            </a:r>
            <a:r>
              <a:rPr lang="en-US" smtClean="0"/>
              <a:t>widespread </a:t>
            </a:r>
            <a:r>
              <a:rPr lang="en-US" smtClean="0"/>
              <a:t>use?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40523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An aside: this sort of analysis underlies AMIP</a:t>
            </a:r>
            <a:r>
              <a:rPr lang="en-US" sz="3200" baseline="30000" dirty="0" smtClean="0"/>
              <a:t>T</a:t>
            </a:r>
            <a:r>
              <a:rPr lang="en-US" sz="3200" dirty="0" smtClean="0"/>
              <a:t>,</a:t>
            </a:r>
            <a:br>
              <a:rPr lang="en-US" sz="3200" dirty="0" smtClean="0"/>
            </a:br>
            <a:r>
              <a:rPr lang="en-US" sz="3200" dirty="0" smtClean="0"/>
              <a:t>where climate models are run in weather mode.</a:t>
            </a:r>
            <a:endParaRPr lang="en-US" sz="32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 descr="Screen shot 2011-11-09 at 2.19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280"/>
            <a:ext cx="4535821" cy="3379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6469" y="1556869"/>
            <a:ext cx="4135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10-year climate forecast temperature bias </a:t>
            </a:r>
          </a:p>
          <a:p>
            <a:pPr algn="ctr"/>
            <a:r>
              <a:rPr lang="en-US" dirty="0" smtClean="0"/>
              <a:t>with respect to reanalysis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53080" y="1826897"/>
            <a:ext cx="3804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JJA 2004 1-5 day forecast error, UKMO</a:t>
            </a:r>
          </a:p>
        </p:txBody>
      </p:sp>
      <p:pic>
        <p:nvPicPr>
          <p:cNvPr id="11" name="Picture 10" descr="Screen shot 2011-11-09 at 2.25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56" y="2220480"/>
            <a:ext cx="4569044" cy="33362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1433" y="5624640"/>
            <a:ext cx="8916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biases in climate models similar to what’s observed in short-range forecast, so can use</a:t>
            </a:r>
          </a:p>
          <a:p>
            <a:r>
              <a:rPr lang="en-US" dirty="0" smtClean="0"/>
              <a:t>short-range forecast to improve and validate climate models.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3675" y="6488668"/>
            <a:ext cx="293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ref: Martin et al., </a:t>
            </a:r>
            <a:r>
              <a:rPr lang="en-US" sz="1400" i="1" dirty="0" smtClean="0"/>
              <a:t>J. </a:t>
            </a:r>
            <a:r>
              <a:rPr lang="en-US" sz="1400" i="1" dirty="0" err="1" smtClean="0"/>
              <a:t>Clim</a:t>
            </a:r>
            <a:r>
              <a:rPr lang="en-US" sz="1400" dirty="0" smtClean="0"/>
              <a:t>, 15 Nov 2010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584391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t_ECMWF_jfm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8" y="3555998"/>
            <a:ext cx="4572001" cy="330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162318"/>
            <a:ext cx="88222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2-m temp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Jan-Feb-Mar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227724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3211731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58</a:t>
            </a:fld>
            <a:endParaRPr lang="en-US"/>
          </a:p>
        </p:txBody>
      </p:sp>
      <p:pic>
        <p:nvPicPr>
          <p:cNvPr id="11" name="Picture 10" descr="2t_NCEP_jfm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555998"/>
            <a:ext cx="4572001" cy="330200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0553" y="1575191"/>
            <a:ext cx="6242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Dots convey mean is statistically significantly different than zero, </a:t>
            </a:r>
          </a:p>
          <a:p>
            <a:r>
              <a:rPr lang="en-US" dirty="0" smtClean="0"/>
              <a:t>via 2-sided </a:t>
            </a:r>
            <a:r>
              <a:rPr lang="en-US" i="1" dirty="0" smtClean="0"/>
              <a:t>t</a:t>
            </a:r>
            <a:r>
              <a:rPr lang="en-US" dirty="0" smtClean="0"/>
              <a:t>-test, α=0.05 (</a:t>
            </a:r>
            <a:r>
              <a:rPr lang="en-US" dirty="0"/>
              <a:t>f</a:t>
            </a:r>
            <a:r>
              <a:rPr lang="en-US" dirty="0" smtClean="0"/>
              <a:t>ield significance would be better).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126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t_ECMWF_amj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99" y="3573044"/>
            <a:ext cx="4548401" cy="3284956"/>
          </a:xfrm>
          <a:prstGeom prst="rect">
            <a:avLst/>
          </a:prstGeom>
        </p:spPr>
      </p:pic>
      <p:pic>
        <p:nvPicPr>
          <p:cNvPr id="11" name="Picture 10" descr="2t_NCEP_amj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41"/>
            <a:ext cx="4548402" cy="32849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162318"/>
            <a:ext cx="88222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2-m temp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Apr-May-Jun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28170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28170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11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 of this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Individual centers’ analyses will have biases (almost certainly true, as will be shown).</a:t>
            </a:r>
          </a:p>
          <a:p>
            <a:r>
              <a:rPr lang="en-US" dirty="0" smtClean="0"/>
              <a:t>Biases between various analyses are uncorrelated, so the mean of multiple centers is less biased (unclear how much this is true ).</a:t>
            </a:r>
          </a:p>
          <a:p>
            <a:r>
              <a:rPr lang="en-US" dirty="0" smtClean="0"/>
              <a:t>Hence, the difference of a given center from the multi-center mean may indicate something about the bias in that analysis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65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t_ECMWF_jas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872" y="3567462"/>
            <a:ext cx="4556128" cy="3290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867" y="162318"/>
            <a:ext cx="882226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2-m temp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Jul-Aug-Sep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28170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28170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60</a:t>
            </a:fld>
            <a:endParaRPr lang="en-US"/>
          </a:p>
        </p:txBody>
      </p:sp>
      <p:pic>
        <p:nvPicPr>
          <p:cNvPr id="11" name="Picture 10" descr="2t_NCEP_jas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463"/>
            <a:ext cx="4534354" cy="327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28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h500_ECMWF_jfm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3555998"/>
            <a:ext cx="4597400" cy="3320345"/>
          </a:xfrm>
          <a:prstGeom prst="rect">
            <a:avLst/>
          </a:prstGeom>
        </p:spPr>
      </p:pic>
      <p:pic>
        <p:nvPicPr>
          <p:cNvPr id="10" name="Picture 9" descr="gh500_NCEP_jfm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5999"/>
            <a:ext cx="4597400" cy="33203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500Z</a:t>
            </a:r>
            <a:br>
              <a:rPr lang="en-US" b="1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Jan-Feb-Mar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0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h500_ECMWF_amj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60" y="3540948"/>
            <a:ext cx="4618239" cy="3335395"/>
          </a:xfrm>
          <a:prstGeom prst="rect">
            <a:avLst/>
          </a:prstGeom>
        </p:spPr>
      </p:pic>
      <p:pic>
        <p:nvPicPr>
          <p:cNvPr id="10" name="Picture 9" descr="gh500_NCEP_amj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0948"/>
            <a:ext cx="4618239" cy="33353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500Z</a:t>
            </a:r>
            <a:br>
              <a:rPr lang="en-US" b="1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Apr-May-Jun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589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h500_ECMWF_jas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56000"/>
            <a:ext cx="4572000" cy="3302000"/>
          </a:xfrm>
          <a:prstGeom prst="rect">
            <a:avLst/>
          </a:prstGeom>
        </p:spPr>
      </p:pic>
      <p:pic>
        <p:nvPicPr>
          <p:cNvPr id="10" name="Picture 9" descr="gh500_NCEP_jas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9885"/>
            <a:ext cx="4572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500Z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Jul-Aug-Sep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04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8576"/>
          </a:xfrm>
        </p:spPr>
        <p:txBody>
          <a:bodyPr/>
          <a:lstStyle/>
          <a:p>
            <a:r>
              <a:rPr lang="en-US" dirty="0" smtClean="0"/>
              <a:t>Recall: Antarctica’s terrain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 descr="Screen shot 2011-11-15 at 10.43.0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3214"/>
            <a:ext cx="5785507" cy="58147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5507" y="1297215"/>
            <a:ext cx="330823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Typical 850 hPa </a:t>
            </a:r>
            <a:r>
              <a:rPr lang="en-US" dirty="0" err="1" smtClean="0"/>
              <a:t>geopotential</a:t>
            </a:r>
            <a:endParaRPr lang="en-US" dirty="0" smtClean="0"/>
          </a:p>
          <a:p>
            <a:r>
              <a:rPr lang="en-US" dirty="0" smtClean="0"/>
              <a:t>height over Antarctica: ~ 1300 m.</a:t>
            </a:r>
          </a:p>
          <a:p>
            <a:r>
              <a:rPr lang="en-US" dirty="0" smtClean="0"/>
              <a:t>Hence nearly all of Antarctica 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sfc</a:t>
            </a:r>
            <a:r>
              <a:rPr lang="en-US" dirty="0" smtClean="0"/>
              <a:t> &lt; 850 hPa.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Typical 700 hPa </a:t>
            </a:r>
            <a:r>
              <a:rPr lang="en-US" dirty="0" err="1" smtClean="0"/>
              <a:t>geopotential</a:t>
            </a:r>
            <a:endParaRPr lang="en-US" dirty="0" smtClean="0"/>
          </a:p>
          <a:p>
            <a:r>
              <a:rPr lang="en-US" dirty="0" smtClean="0"/>
              <a:t>height over Antarctica: ~ 2600 m.</a:t>
            </a:r>
          </a:p>
          <a:p>
            <a:r>
              <a:rPr lang="en-US" dirty="0" smtClean="0"/>
              <a:t>Approximately half of Antarctica</a:t>
            </a:r>
          </a:p>
          <a:p>
            <a:r>
              <a:rPr lang="en-US" dirty="0" err="1" smtClean="0"/>
              <a:t>P</a:t>
            </a:r>
            <a:r>
              <a:rPr lang="en-US" baseline="-25000" dirty="0" err="1" smtClean="0"/>
              <a:t>sfc</a:t>
            </a:r>
            <a:r>
              <a:rPr lang="en-US" dirty="0" smtClean="0"/>
              <a:t> &lt; 700 hPa.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5112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850_ECMWF_jfm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67" y="3539065"/>
            <a:ext cx="4590832" cy="3315601"/>
          </a:xfrm>
          <a:prstGeom prst="rect">
            <a:avLst/>
          </a:prstGeom>
        </p:spPr>
      </p:pic>
      <p:pic>
        <p:nvPicPr>
          <p:cNvPr id="10" name="Picture 9" descr="t850_NCEP_jfm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39066"/>
            <a:ext cx="4590832" cy="3315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850 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Jan-Feb-Mar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65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87723" y="1919905"/>
            <a:ext cx="6806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Negative NCEP tendencies over oceans happens for other seasons, too.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91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850_ECMWF_amj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40" y="3555999"/>
            <a:ext cx="4584560" cy="3311071"/>
          </a:xfrm>
          <a:prstGeom prst="rect">
            <a:avLst/>
          </a:prstGeom>
        </p:spPr>
      </p:pic>
      <p:pic>
        <p:nvPicPr>
          <p:cNvPr id="10" name="Picture 9" descr="t850_NCEP_amj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999"/>
            <a:ext cx="4572000" cy="330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850 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Apr-May-Jun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t850_ECMWF_jas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6" y="3555996"/>
            <a:ext cx="4572004" cy="3302003"/>
          </a:xfrm>
          <a:prstGeom prst="rect">
            <a:avLst/>
          </a:prstGeom>
        </p:spPr>
      </p:pic>
      <p:pic>
        <p:nvPicPr>
          <p:cNvPr id="10" name="Picture 9" descr="t850_NCEP_jas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55997"/>
            <a:ext cx="4572002" cy="330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/>
              <a:t>850 T</a:t>
            </a:r>
            <a:br>
              <a:rPr lang="en-US" b="1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Jul-Aug-Sep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688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9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ECMWF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62429" y="1977571"/>
            <a:ext cx="789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 negative tendencies over the ocean for NCEP worse in the winter hemisphere?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73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274638"/>
            <a:ext cx="87902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Average 0-24 h tendencies in </a:t>
            </a:r>
            <a:r>
              <a:rPr lang="en-US" b="1" dirty="0" smtClean="0">
                <a:solidFill>
                  <a:srgbClr val="FF0000"/>
                </a:solidFill>
              </a:rPr>
              <a:t>850 &amp;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500 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>&lt;</a:t>
            </a:r>
            <a:r>
              <a:rPr lang="en-US" dirty="0" err="1"/>
              <a:t>dF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 - &lt;</a:t>
            </a:r>
            <a:r>
              <a:rPr lang="en-US" dirty="0" err="1"/>
              <a:t>dA</a:t>
            </a:r>
            <a:r>
              <a:rPr lang="en-US" dirty="0"/>
              <a:t>/</a:t>
            </a:r>
            <a:r>
              <a:rPr lang="en-US" dirty="0" err="1"/>
              <a:t>dt</a:t>
            </a:r>
            <a:r>
              <a:rPr lang="en-US" dirty="0"/>
              <a:t>&gt;, </a:t>
            </a:r>
            <a:r>
              <a:rPr lang="en-US" dirty="0" smtClean="0"/>
              <a:t>Oct-Nov-Dec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47333" y="3186667"/>
            <a:ext cx="120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 T500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70134" y="3186667"/>
            <a:ext cx="120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NCEP T850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 descr="t500_NCEP_ond_fminusa_tdcy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999"/>
            <a:ext cx="4572000" cy="3302000"/>
          </a:xfrm>
          <a:prstGeom prst="rect">
            <a:avLst/>
          </a:prstGeom>
        </p:spPr>
      </p:pic>
      <p:pic>
        <p:nvPicPr>
          <p:cNvPr id="12" name="Picture 11" descr="t850_NCEP_ond_fminusa_tdcy_contour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56000"/>
            <a:ext cx="4572000" cy="330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4137" y="2041071"/>
            <a:ext cx="729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Implies a general stabilization of 850 to 500 hPa layer in short-term forecast.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19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274638"/>
            <a:ext cx="892628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Recall: </a:t>
            </a:r>
            <a:r>
              <a:rPr lang="en-US" sz="3600" dirty="0" err="1" smtClean="0"/>
              <a:t>Nastrom</a:t>
            </a:r>
            <a:r>
              <a:rPr lang="en-US" sz="3600" dirty="0" smtClean="0"/>
              <a:t> &amp; Gage (1984),</a:t>
            </a:r>
            <a:br>
              <a:rPr lang="en-US" sz="3600" dirty="0" smtClean="0"/>
            </a:br>
            <a:r>
              <a:rPr lang="en-US" sz="3600" dirty="0" smtClean="0"/>
              <a:t>energy spectra from plane observations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69</a:t>
            </a:fld>
            <a:endParaRPr lang="en-US" dirty="0"/>
          </a:p>
        </p:txBody>
      </p:sp>
      <p:pic>
        <p:nvPicPr>
          <p:cNvPr id="5" name="Picture 4" descr="Screen shot 2011-11-14 at 3.02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7648"/>
            <a:ext cx="4662714" cy="51577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19914" y="1971097"/>
            <a:ext cx="358324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 let’s look at the power spectra.</a:t>
            </a:r>
          </a:p>
          <a:p>
            <a:endParaRPr lang="en-US" dirty="0"/>
          </a:p>
          <a:p>
            <a:r>
              <a:rPr lang="en-US" dirty="0" smtClean="0"/>
              <a:t>Recall that </a:t>
            </a:r>
            <a:r>
              <a:rPr lang="en-US" dirty="0" err="1" smtClean="0"/>
              <a:t>Nastrom</a:t>
            </a:r>
            <a:r>
              <a:rPr lang="en-US" dirty="0" smtClean="0"/>
              <a:t> and Gage</a:t>
            </a:r>
          </a:p>
          <a:p>
            <a:r>
              <a:rPr lang="en-US" dirty="0" smtClean="0"/>
              <a:t>experimentally confirmed the result</a:t>
            </a:r>
          </a:p>
          <a:p>
            <a:r>
              <a:rPr lang="en-US" dirty="0" smtClean="0"/>
              <a:t>that at the larger (synoptic) scales,</a:t>
            </a:r>
          </a:p>
          <a:p>
            <a:r>
              <a:rPr lang="en-US" dirty="0" smtClean="0"/>
              <a:t>the power spectra roughly follow</a:t>
            </a:r>
          </a:p>
          <a:p>
            <a:r>
              <a:rPr lang="en-US" dirty="0" smtClean="0"/>
              <a:t>a k</a:t>
            </a:r>
            <a:r>
              <a:rPr lang="en-US" baseline="30000" dirty="0" smtClean="0"/>
              <a:t>-3</a:t>
            </a:r>
            <a:r>
              <a:rPr lang="en-US" dirty="0" smtClean="0"/>
              <a:t> power law, and at smaller</a:t>
            </a:r>
          </a:p>
          <a:p>
            <a:r>
              <a:rPr lang="en-US" dirty="0" smtClean="0"/>
              <a:t>scales, a k</a:t>
            </a:r>
            <a:r>
              <a:rPr lang="en-US" baseline="30000" dirty="0" smtClean="0"/>
              <a:t>-5/3</a:t>
            </a:r>
            <a:r>
              <a:rPr lang="en-US" dirty="0" smtClean="0"/>
              <a:t> power law.</a:t>
            </a:r>
          </a:p>
          <a:p>
            <a:endParaRPr lang="en-US" dirty="0"/>
          </a:p>
          <a:p>
            <a:r>
              <a:rPr lang="en-US" dirty="0" smtClean="0"/>
              <a:t>With the 2.5-degree analysis data</a:t>
            </a:r>
          </a:p>
          <a:p>
            <a:r>
              <a:rPr lang="en-US" dirty="0" smtClean="0"/>
              <a:t>used here, we can’t expect to see</a:t>
            </a:r>
          </a:p>
          <a:p>
            <a:r>
              <a:rPr lang="en-US" dirty="0" smtClean="0"/>
              <a:t>much of the region of the spectra</a:t>
            </a:r>
          </a:p>
          <a:p>
            <a:r>
              <a:rPr lang="en-US" dirty="0" smtClean="0"/>
              <a:t>with k</a:t>
            </a:r>
            <a:r>
              <a:rPr lang="en-US" baseline="30000" dirty="0"/>
              <a:t>-5/</a:t>
            </a:r>
            <a:r>
              <a:rPr lang="en-US" baseline="30000" dirty="0" smtClean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855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2709"/>
            <a:ext cx="8229600" cy="1143000"/>
          </a:xfrm>
        </p:spPr>
        <p:txBody>
          <a:bodyPr/>
          <a:lstStyle/>
          <a:p>
            <a:r>
              <a:rPr lang="en-US" dirty="0" smtClean="0"/>
              <a:t>Let’s look at 2-m temperatures…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299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71" y="274638"/>
            <a:ext cx="877207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We’ll end trying to understand what’s </a:t>
            </a:r>
            <a:br>
              <a:rPr lang="en-US" sz="3600" dirty="0" smtClean="0"/>
            </a:br>
            <a:r>
              <a:rPr lang="en-US" sz="3600" dirty="0" smtClean="0"/>
              <a:t>behind this seemingly modest change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70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055" y="2004630"/>
            <a:ext cx="4581071" cy="3667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4630"/>
            <a:ext cx="4581071" cy="3667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8436" y="1593334"/>
            <a:ext cx="6105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Recent statistics from parallel run that includes hybrid EnKF/GSI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025071" y="4181929"/>
            <a:ext cx="526143" cy="129024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536193" y="3302000"/>
            <a:ext cx="526143" cy="2170171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6644" y="5836334"/>
            <a:ext cx="3361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0 hours, low-level temperature </a:t>
            </a:r>
          </a:p>
          <a:p>
            <a:r>
              <a:rPr lang="en-US" dirty="0" smtClean="0"/>
              <a:t>analyses</a:t>
            </a:r>
            <a:r>
              <a:rPr lang="en-US" dirty="0"/>
              <a:t> </a:t>
            </a:r>
            <a:r>
              <a:rPr lang="en-US" dirty="0" smtClean="0"/>
              <a:t>are biased too cold.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07000" y="5836334"/>
            <a:ext cx="30651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24 h, temperature </a:t>
            </a:r>
          </a:p>
          <a:p>
            <a:r>
              <a:rPr lang="en-US" dirty="0" smtClean="0"/>
              <a:t>forecasts are biased too warm.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288143" y="5600477"/>
            <a:ext cx="0" cy="2358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812971" y="5600477"/>
            <a:ext cx="0" cy="2358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25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12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Analysis spread, 2-meter temperature</a:t>
            </a:r>
            <a:endParaRPr lang="en-US" dirty="0"/>
          </a:p>
        </p:txBody>
      </p:sp>
      <p:pic>
        <p:nvPicPr>
          <p:cNvPr id="4" name="Picture 3" descr="2t_analysis_sprd_contourpl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941"/>
            <a:ext cx="7315200" cy="54864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flipH="1" flipV="1">
            <a:off x="5177573" y="3104444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flipH="1" flipV="1">
            <a:off x="5922639" y="4037659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H="1" flipV="1">
            <a:off x="889676" y="3492029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H="1" flipV="1">
            <a:off x="6251899" y="2297288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H="1" flipV="1">
            <a:off x="2291381" y="3000962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1587" y="1213275"/>
            <a:ext cx="542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red dots </a:t>
            </a:r>
            <a:r>
              <a:rPr lang="en-US" dirty="0" smtClean="0"/>
              <a:t>are locations of time series in subsequent plots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74371" y="2295407"/>
            <a:ext cx="2039941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</a:t>
            </a:r>
            <a:r>
              <a:rPr lang="en-US" sz="1600" dirty="0" smtClean="0"/>
              <a:t>ere, I calculated the</a:t>
            </a:r>
          </a:p>
          <a:p>
            <a:r>
              <a:rPr lang="en-US" sz="1600" dirty="0" smtClean="0"/>
              <a:t>spread (sample std. </a:t>
            </a:r>
          </a:p>
          <a:p>
            <a:r>
              <a:rPr lang="en-US" sz="1600" dirty="0" smtClean="0"/>
              <a:t>dev.) on each day</a:t>
            </a:r>
          </a:p>
          <a:p>
            <a:r>
              <a:rPr lang="en-US" sz="1600" dirty="0" smtClean="0"/>
              <a:t>among the 5 analyses.</a:t>
            </a:r>
          </a:p>
          <a:p>
            <a:r>
              <a:rPr lang="en-US" sz="1600" dirty="0" smtClean="0"/>
              <a:t>The plot is the yearly</a:t>
            </a:r>
          </a:p>
          <a:p>
            <a:r>
              <a:rPr lang="en-US" sz="1600" dirty="0" smtClean="0"/>
              <a:t>average of these</a:t>
            </a:r>
          </a:p>
          <a:p>
            <a:r>
              <a:rPr lang="en-US" sz="1600" dirty="0" smtClean="0"/>
              <a:t>daily spreads.</a:t>
            </a:r>
          </a:p>
          <a:p>
            <a:endParaRPr lang="en-US" sz="1600" dirty="0"/>
          </a:p>
          <a:p>
            <a:r>
              <a:rPr lang="en-US" sz="1600" dirty="0" smtClean="0"/>
              <a:t>&gt; 1K spread over</a:t>
            </a:r>
          </a:p>
          <a:p>
            <a:r>
              <a:rPr lang="en-US" sz="1600" dirty="0" smtClean="0"/>
              <a:t>continents is typical,</a:t>
            </a:r>
          </a:p>
          <a:p>
            <a:r>
              <a:rPr lang="en-US" sz="1600" dirty="0" smtClean="0"/>
              <a:t>even in data dense</a:t>
            </a:r>
          </a:p>
          <a:p>
            <a:r>
              <a:rPr lang="en-US" sz="1600" dirty="0" smtClean="0"/>
              <a:t>regions.</a:t>
            </a:r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r>
              <a:rPr lang="en-US" sz="1600" dirty="0" smtClean="0"/>
              <a:t>see also Fig 4. of </a:t>
            </a:r>
          </a:p>
          <a:p>
            <a:r>
              <a:rPr lang="en-US" sz="1600" dirty="0" smtClean="0"/>
              <a:t>Wei et al. 2010 ref.</a:t>
            </a:r>
            <a:endParaRPr lang="en-US" sz="1600" dirty="0"/>
          </a:p>
        </p:txBody>
      </p:sp>
      <p:sp>
        <p:nvSpPr>
          <p:cNvPr id="13" name="Oval 12"/>
          <p:cNvSpPr/>
          <p:nvPr/>
        </p:nvSpPr>
        <p:spPr>
          <a:xfrm flipH="1" flipV="1">
            <a:off x="1587236" y="1346200"/>
            <a:ext cx="95956" cy="103482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7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t_lon100.0W_lat40.0N_anal_t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8666"/>
            <a:ext cx="5249333" cy="5249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series of analyses,  central US</a:t>
            </a:r>
            <a:r>
              <a:rPr lang="en-US" dirty="0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0" y="2182519"/>
            <a:ext cx="352576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Looking at this plot, the various</a:t>
            </a:r>
          </a:p>
          <a:p>
            <a:r>
              <a:rPr lang="en-US" dirty="0" smtClean="0"/>
              <a:t>line colors overlap quite a bit,</a:t>
            </a:r>
          </a:p>
          <a:p>
            <a:r>
              <a:rPr lang="en-US" dirty="0" smtClean="0"/>
              <a:t>suggesting that the differences</a:t>
            </a:r>
          </a:p>
          <a:p>
            <a:r>
              <a:rPr lang="en-US" dirty="0" smtClean="0"/>
              <a:t>have a substantial random</a:t>
            </a:r>
          </a:p>
          <a:p>
            <a:r>
              <a:rPr lang="en-US" dirty="0" smtClean="0"/>
              <a:t>component.  However, looking</a:t>
            </a:r>
          </a:p>
          <a:p>
            <a:r>
              <a:rPr lang="en-US" dirty="0" smtClean="0"/>
              <a:t>at the yearly averaged temperature</a:t>
            </a:r>
          </a:p>
          <a:p>
            <a:r>
              <a:rPr lang="en-US" dirty="0" smtClean="0"/>
              <a:t>(listed in the box in the upper left),</a:t>
            </a:r>
          </a:p>
          <a:p>
            <a:r>
              <a:rPr lang="en-US" dirty="0" smtClean="0"/>
              <a:t>notice for example that NCEP’s</a:t>
            </a:r>
          </a:p>
          <a:p>
            <a:r>
              <a:rPr lang="en-US" dirty="0" smtClean="0"/>
              <a:t>analysis is &gt; 2 K colder than CMA’s,</a:t>
            </a:r>
          </a:p>
          <a:p>
            <a:r>
              <a:rPr lang="en-US" dirty="0" smtClean="0"/>
              <a:t>on average.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9D287-1F31-464F-A6C3-C69181908E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2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22515</TotalTime>
  <Words>3392</Words>
  <Application>Microsoft Macintosh PowerPoint</Application>
  <PresentationFormat>On-screen Show (4:3)</PresentationFormat>
  <Paragraphs>495</Paragraphs>
  <Slides>70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1" baseType="lpstr">
      <vt:lpstr>Office Theme</vt:lpstr>
      <vt:lpstr>Examining characteristics of analysis and short-range forecast errors using TIGGE</vt:lpstr>
      <vt:lpstr>Original motivation</vt:lpstr>
      <vt:lpstr>When I started playing with the data, I started asking different questions.</vt:lpstr>
      <vt:lpstr>Some related literature</vt:lpstr>
      <vt:lpstr>Data and analysis methods</vt:lpstr>
      <vt:lpstr>Assumptions of this study</vt:lpstr>
      <vt:lpstr>Let’s look at 2-m temperatures…</vt:lpstr>
      <vt:lpstr>Analysis spread, 2-meter temperature</vt:lpstr>
      <vt:lpstr>Time series of analyses,  central US </vt:lpstr>
      <vt:lpstr>Time series of analyses,  central US (smoothed) </vt:lpstr>
      <vt:lpstr>Time series of analyses,   Amazon basin, South America</vt:lpstr>
      <vt:lpstr>Time series of analyses,   Amazon basin, South America, smoothed</vt:lpstr>
      <vt:lpstr>Time series of analyses,   southern Saharan Desert, Africa</vt:lpstr>
      <vt:lpstr>Time series of analyses,   southern Saharan Desert, Africa</vt:lpstr>
      <vt:lpstr>Time series of analyses,   central Greenland</vt:lpstr>
      <vt:lpstr>Time series of analyses,   central Greenland (smoothed)</vt:lpstr>
      <vt:lpstr>Time series of analyses,   Mongolia</vt:lpstr>
      <vt:lpstr>Time series of analyses,   Mongolia</vt:lpstr>
      <vt:lpstr>Sources of bias in analyses</vt:lpstr>
      <vt:lpstr>Using 24-h time tendencies to diagnose possible model/DA system bias</vt:lpstr>
      <vt:lpstr>Average 0-24 h tendencies in 2-m temp &lt;dF/dt&gt; - &lt;dA/dt&gt;, Oct-Nov-Dec 2010</vt:lpstr>
      <vt:lpstr>Average 0-24 h tendencies in NCEP  2-m temp &lt;F&gt; - &lt;A&gt;, Jul-Aug-Sep 2011</vt:lpstr>
      <vt:lpstr>Time series of analyzed and 24-h forecast  2-m temp (smoothed) in the Amazon</vt:lpstr>
      <vt:lpstr>Differences of NCEP analyses and 24-h forecasts from multi-center mean</vt:lpstr>
      <vt:lpstr>Differences of 24-h and 48-h forecasts from multi-center mean</vt:lpstr>
      <vt:lpstr>NCEP 0-24 h and 24-48 h tendencies  in 2-m temp   &lt;dF/dt&gt; - &lt;dA/dt&gt;</vt:lpstr>
      <vt:lpstr>Let’s look TIGGE analysis spread for other variables…</vt:lpstr>
      <vt:lpstr>Analysis spread, 10-m u component</vt:lpstr>
      <vt:lpstr>Time series of 10-m u wind,  equatorial west Pacific</vt:lpstr>
      <vt:lpstr>Time series of 10-m u wind,  equatorial west Pacific, smoothed</vt:lpstr>
      <vt:lpstr>Analysis spread,  mean sea-level pressure</vt:lpstr>
      <vt:lpstr>Time series of SLP analyses,   southern ocean</vt:lpstr>
      <vt:lpstr>Time series of SLP analyses,   southern ocean (smoothed)</vt:lpstr>
      <vt:lpstr>Example: ECMWF (red) &amp; CMA (blue) MSLP analyses, 2010/12/25/00Z</vt:lpstr>
      <vt:lpstr>Analysis spread,  temperature at 850 hPa</vt:lpstr>
      <vt:lpstr>Time series of 850 hPa temperature,   south of Galapagos</vt:lpstr>
      <vt:lpstr>Time series of 850 hPa temperature,   south of Galapagos (smoothed)</vt:lpstr>
      <vt:lpstr>Average 0-24 h tendencies in 850 T &lt;dF/dt&gt; - &lt;dA/dt&gt;, Oct-Nov-Dec 2010</vt:lpstr>
      <vt:lpstr>NCEP 0-24 h and 24-48 h tendencies  in 850 hPa temp   &lt;dF/dt&gt; - &lt;dA/dt&gt;</vt:lpstr>
      <vt:lpstr>Analysis spread,  500 hPa geopotential height</vt:lpstr>
      <vt:lpstr>Average 0-24 h tendencies in 500Z &lt;dF/dt&gt; - &lt;dA/dt&gt;, Oct-Nov-Dec 2010</vt:lpstr>
      <vt:lpstr>Average 0-24 h and 24-48 h  NCEP tendencies in 500Z   &lt;dF/dt&gt; - &lt;dA/dt&gt;</vt:lpstr>
      <vt:lpstr>Analysis spread,  250 hPa u component</vt:lpstr>
      <vt:lpstr>Time series of 250 hPa u-wind,   eastern equatorial Pacific</vt:lpstr>
      <vt:lpstr>Time series of 250 hPa u-wind,   eastern equatorial Pacific (smoothed)</vt:lpstr>
      <vt:lpstr>Time series of 250 hPa u-wind,   western equatorial Indian Ocean</vt:lpstr>
      <vt:lpstr>Time series of 250 hPa u-wind,   western equatorial Indian Ocean</vt:lpstr>
      <vt:lpstr>Time series of 500 hPa u-wind,   western equatorial Indian Ocean</vt:lpstr>
      <vt:lpstr>Time series of 700 hPa u-wind,   western equatorial Indian Ocean</vt:lpstr>
      <vt:lpstr>Using TIGGE multi-center analyses to evaluate methods for initializing ensembles</vt:lpstr>
      <vt:lpstr>Power spectra from analysis data</vt:lpstr>
      <vt:lpstr>Power spectra of ensemble perturbations, NCEP ensemble</vt:lpstr>
      <vt:lpstr>Power spectra of ensemble perturbations, ECMWF ensemble</vt:lpstr>
      <vt:lpstr>Power spectra of ensemble perturbations, GFS EnKF</vt:lpstr>
      <vt:lpstr>Power spectra of ensemble perturbations, CMC ensemble</vt:lpstr>
      <vt:lpstr>Conclusions</vt:lpstr>
      <vt:lpstr>An aside: this sort of analysis underlies AMIPT, where climate models are run in weather mode.</vt:lpstr>
      <vt:lpstr>Average 0-24 h tendencies in 2-m temp &lt;dF/dt&gt; - &lt;dA/dt&gt;, Jan-Feb-Mar 2011</vt:lpstr>
      <vt:lpstr>Average 0-24 h tendencies in 2-m temp &lt;dF/dt&gt; - &lt;dA/dt&gt;, Apr-May-Jun 2011</vt:lpstr>
      <vt:lpstr>Average 0-24 h tendencies in 2-m temp &lt;dF/dt&gt; - &lt;dA/dt&gt;, Jul-Aug-Sep 2011</vt:lpstr>
      <vt:lpstr>Average 0-24 h tendencies in 500Z &lt;dF/dt&gt; - &lt;dA/dt&gt;, Jan-Feb-Mar 2011</vt:lpstr>
      <vt:lpstr>Average 0-24 h tendencies in 500Z &lt;dF/dt&gt; - &lt;dA/dt&gt;, Apr-May-Jun 2011</vt:lpstr>
      <vt:lpstr>Average 0-24 h tendencies in 500Z &lt;dF/dt&gt; - &lt;dA/dt&gt;, Jul-Aug-Sep 2011</vt:lpstr>
      <vt:lpstr>Recall: Antarctica’s terrain</vt:lpstr>
      <vt:lpstr>Average 0-24 h tendencies in 850 T &lt;dF/dt&gt; - &lt;dA/dt&gt;, Jan-Feb-Mar 2011</vt:lpstr>
      <vt:lpstr>Average 0-24 h tendencies in 850 T &lt;dF/dt&gt; - &lt;dA/dt&gt;, Apr-May-Jun 2011</vt:lpstr>
      <vt:lpstr>Average 0-24 h tendencies in 850 T &lt;dF/dt&gt; - &lt;dA/dt&gt;, Jul-Aug-Sep 2011</vt:lpstr>
      <vt:lpstr>Average 0-24 h tendencies in 850 &amp; 500 T &lt;dF/dt&gt; - &lt;dA/dt&gt;, Oct-Nov-Dec 2011</vt:lpstr>
      <vt:lpstr>Recall: Nastrom &amp; Gage (1984), energy spectra from plane observations</vt:lpstr>
      <vt:lpstr>We’ll end trying to understand what’s  behind this seemingly modest change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 initial statistics on analysis error differences</dc:title>
  <dc:creator>Tom Hamill</dc:creator>
  <cp:lastModifiedBy>Tom Hamill</cp:lastModifiedBy>
  <cp:revision>113</cp:revision>
  <cp:lastPrinted>2011-11-29T22:35:33Z</cp:lastPrinted>
  <dcterms:created xsi:type="dcterms:W3CDTF">2011-11-03T22:07:19Z</dcterms:created>
  <dcterms:modified xsi:type="dcterms:W3CDTF">2012-08-30T17:56:26Z</dcterms:modified>
</cp:coreProperties>
</file>