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59" r:id="rId4"/>
    <p:sldId id="273" r:id="rId5"/>
    <p:sldId id="269" r:id="rId6"/>
    <p:sldId id="270" r:id="rId7"/>
    <p:sldId id="268" r:id="rId8"/>
    <p:sldId id="267" r:id="rId9"/>
    <p:sldId id="266" r:id="rId10"/>
    <p:sldId id="265" r:id="rId11"/>
    <p:sldId id="257" r:id="rId12"/>
    <p:sldId id="271" r:id="rId13"/>
    <p:sldId id="272" r:id="rId14"/>
    <p:sldId id="274" r:id="rId15"/>
    <p:sldId id="275" r:id="rId16"/>
    <p:sldId id="276" r:id="rId17"/>
    <p:sldId id="264" r:id="rId18"/>
    <p:sldId id="263" r:id="rId19"/>
    <p:sldId id="261" r:id="rId20"/>
    <p:sldId id="262" r:id="rId21"/>
    <p:sldId id="277" r:id="rId22"/>
    <p:sldId id="284" r:id="rId23"/>
    <p:sldId id="280" r:id="rId24"/>
    <p:sldId id="285" r:id="rId25"/>
    <p:sldId id="281" r:id="rId26"/>
    <p:sldId id="282" r:id="rId27"/>
    <p:sldId id="260" r:id="rId28"/>
    <p:sldId id="279" r:id="rId29"/>
    <p:sldId id="278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3BE0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6" d="100"/>
          <a:sy n="146" d="100"/>
        </p:scale>
        <p:origin x="-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EF85B-C384-134C-92F7-E4DC68E1079F}" type="datetimeFigureOut">
              <a:rPr lang="en-US" smtClean="0"/>
              <a:t>10/13/10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3C983-1C97-D340-A902-230DEC6210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C3FCC-3C79-0B46-9703-92F1D22E753D}" type="datetimeFigureOut">
              <a:rPr lang="en-US" smtClean="0"/>
              <a:t>10/8/10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530A1-634C-C849-9A2E-41FA1A1160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B0C670-71DC-684E-9AC5-04E538188DB8}" type="slidenum">
              <a:rPr lang="en-GB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we</a:t>
            </a:r>
            <a:r>
              <a:rPr lang="en-US" baseline="0" dirty="0" smtClean="0"/>
              <a:t> will show, </a:t>
            </a:r>
            <a:r>
              <a:rPr lang="en-US" baseline="0" dirty="0" err="1" smtClean="0"/>
              <a:t>EnKF</a:t>
            </a:r>
            <a:r>
              <a:rPr lang="en-US" baseline="0" dirty="0" smtClean="0"/>
              <a:t> is particularly good at extracting info from sparse obs.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9CD9B-7412-3B4E-BA31-7B36498A253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 Gil’s talk (poster?)</a:t>
            </a:r>
          </a:p>
          <a:p>
            <a:endParaRPr lang="en-US" dirty="0" smtClean="0"/>
          </a:p>
          <a:p>
            <a:r>
              <a:rPr lang="en-US" dirty="0" smtClean="0"/>
              <a:t>Doesn’t show application.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9CD9B-7412-3B4E-BA31-7B36498A253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21CA-37F9-B54A-A918-8F8029E87155}" type="datetime1">
              <a:rPr lang="en-US" smtClean="0"/>
              <a:t>10/13/10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F699-2E0C-A346-9D3A-DBB8F5DA6B72}" type="datetime1">
              <a:rPr lang="en-US" smtClean="0"/>
              <a:t>10/13/10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37CA-E469-6F44-B516-DA4F3AEC50A1}" type="datetime1">
              <a:rPr lang="en-US" smtClean="0"/>
              <a:t>10/13/10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14500" y="349250"/>
            <a:ext cx="69723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14500" y="1774825"/>
            <a:ext cx="340995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76850" y="1774825"/>
            <a:ext cx="340995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14500" y="4113213"/>
            <a:ext cx="340995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76850" y="4113213"/>
            <a:ext cx="340995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3134-6C0C-B447-87B3-7173EE646BA6}" type="datetime1">
              <a:rPr lang="en-US" smtClean="0"/>
              <a:t>10/13/10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5D89-7F61-1A4D-834D-4830D8EE326A}" type="datetime1">
              <a:rPr lang="en-US" smtClean="0"/>
              <a:t>10/13/10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0C05-EAB2-E049-AEEF-06C9529592C7}" type="datetime1">
              <a:rPr lang="en-US" smtClean="0"/>
              <a:t>10/13/10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CE34-483F-AD4A-ABDB-1EB46CDED51C}" type="datetime1">
              <a:rPr lang="en-US" smtClean="0"/>
              <a:t>10/13/10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D2A5-B18A-D841-82A4-EC3A858B1DA0}" type="datetime1">
              <a:rPr lang="en-US" smtClean="0"/>
              <a:t>10/13/10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FFCD-8DFD-0748-A684-4F3E000B636F}" type="datetime1">
              <a:rPr lang="en-US" smtClean="0"/>
              <a:t>10/13/10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67F5-FEB9-9F43-B9E1-4E55E99B2FE6}" type="datetime1">
              <a:rPr lang="en-US" smtClean="0"/>
              <a:t>10/13/10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A481-3C95-8947-91F2-8C238EBC3D1F}" type="datetime1">
              <a:rPr lang="en-US" smtClean="0"/>
              <a:t>10/13/10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FDBA4-0365-CD44-8C5E-95DACEB7B46E}" type="datetime1">
              <a:rPr lang="en-US" smtClean="0"/>
              <a:t>10/13/10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ADD36-5C2F-464F-BFD6-36960248B3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Ensemble prediction</a:t>
            </a:r>
            <a:br>
              <a:rPr lang="en-US" sz="5400" dirty="0" smtClean="0"/>
            </a:br>
            <a:r>
              <a:rPr lang="en-US" sz="5400" dirty="0" smtClean="0"/>
              <a:t>review for WGNE, 2010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26467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Tom Hamill</a:t>
            </a:r>
            <a:r>
              <a:rPr lang="en-US" baseline="30000" dirty="0" smtClean="0"/>
              <a:t>1</a:t>
            </a:r>
            <a:r>
              <a:rPr lang="en-US" dirty="0" smtClean="0"/>
              <a:t> and Pedro de Silva-Dias</a:t>
            </a:r>
            <a:r>
              <a:rPr lang="en-US" baseline="30000" dirty="0" smtClean="0"/>
              <a:t>2</a:t>
            </a:r>
          </a:p>
          <a:p>
            <a:endParaRPr lang="en-US" baseline="30000" dirty="0" smtClean="0"/>
          </a:p>
          <a:p>
            <a:r>
              <a:rPr lang="en-US" baseline="30000" dirty="0" smtClean="0"/>
              <a:t>1</a:t>
            </a:r>
            <a:r>
              <a:rPr lang="en-US" dirty="0" smtClean="0"/>
              <a:t>NOAA/ESRL</a:t>
            </a:r>
          </a:p>
          <a:p>
            <a:r>
              <a:rPr lang="en-US" baseline="30000" dirty="0" smtClean="0"/>
              <a:t>2</a:t>
            </a:r>
            <a:r>
              <a:rPr lang="en-US" dirty="0" smtClean="0"/>
              <a:t>Laboratório </a:t>
            </a:r>
            <a:r>
              <a:rPr lang="en-US" dirty="0" err="1" smtClean="0"/>
              <a:t>Nacional</a:t>
            </a:r>
            <a:r>
              <a:rPr lang="en-US" dirty="0" smtClean="0"/>
              <a:t> de </a:t>
            </a:r>
            <a:r>
              <a:rPr lang="en-US" dirty="0" err="1" smtClean="0"/>
              <a:t>Computação</a:t>
            </a:r>
            <a:r>
              <a:rPr lang="en-US" dirty="0" smtClean="0"/>
              <a:t> </a:t>
            </a:r>
            <a:r>
              <a:rPr lang="en-US" dirty="0" err="1" smtClean="0"/>
              <a:t>Científica</a:t>
            </a:r>
            <a:endParaRPr lang="en-US" dirty="0" smtClean="0"/>
          </a:p>
        </p:txBody>
      </p:sp>
      <p:pic>
        <p:nvPicPr>
          <p:cNvPr id="4" name="Picture 3" descr="Screen shot 2010-10-08 at 1.49.0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0" y="0"/>
            <a:ext cx="3556000" cy="1422400"/>
          </a:xfrm>
          <a:prstGeom prst="rect">
            <a:avLst/>
          </a:prstGeom>
        </p:spPr>
      </p:pic>
      <p:pic>
        <p:nvPicPr>
          <p:cNvPr id="5" name="Picture 4" descr="NOAA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63993" cy="17893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72962" y="6310868"/>
            <a:ext cx="226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tom.hamill@noaa.gov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Use in data assimilation:</a:t>
            </a:r>
            <a:br>
              <a:rPr lang="en-US" sz="3600" dirty="0" smtClean="0"/>
            </a:br>
            <a:r>
              <a:rPr lang="en-US" sz="3600" dirty="0" smtClean="0"/>
              <a:t>ECMWF’s T850 wind background-error estimate, old and EDA </a:t>
            </a:r>
            <a:endParaRPr lang="en-US" sz="3600" dirty="0"/>
          </a:p>
        </p:txBody>
      </p:sp>
      <p:pic>
        <p:nvPicPr>
          <p:cNvPr id="4" name="Picture 3" descr="Screen shot 2010-10-08 at 10.14.3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4914"/>
            <a:ext cx="9144000" cy="309190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553200" y="4072467"/>
            <a:ext cx="177800" cy="169333"/>
          </a:xfrm>
          <a:prstGeom prst="ellipse">
            <a:avLst/>
          </a:prstGeom>
          <a:noFill/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80667" y="3716867"/>
            <a:ext cx="948266" cy="939800"/>
          </a:xfrm>
          <a:prstGeom prst="ellipse">
            <a:avLst/>
          </a:prstGeom>
          <a:noFill/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6000357" y="4963978"/>
            <a:ext cx="860153" cy="245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79134" y="5516820"/>
            <a:ext cx="526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Still isotropic background-error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covariances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at least at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beginning of assimilation window.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58935" y="5652572"/>
            <a:ext cx="979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1F497D">
                    <a:lumMod val="60000"/>
                    <a:lumOff val="40000"/>
                  </a:srgbClr>
                </a:solidFill>
              </a:rPr>
              <a:t>ovarianc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488668"/>
            <a:ext cx="95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ibid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EnKF in comparison, uses ensemble to </a:t>
            </a:r>
            <a:br>
              <a:rPr lang="en-US" dirty="0" smtClean="0"/>
            </a:br>
            <a:r>
              <a:rPr lang="en-US" dirty="0" smtClean="0"/>
              <a:t>estimate covariance structure, too.</a:t>
            </a:r>
            <a:endParaRPr lang="en-US" dirty="0"/>
          </a:p>
        </p:txBody>
      </p:sp>
      <p:pic>
        <p:nvPicPr>
          <p:cNvPr id="4" name="Picture 6" descr="3d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3733"/>
            <a:ext cx="9144000" cy="209973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133" y="4834467"/>
            <a:ext cx="872491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Other practical advantages of EnKF are that (1) it’s comparatively easy to code and</a:t>
            </a:r>
          </a:p>
          <a:p>
            <a:r>
              <a:rPr lang="en-US" sz="2000" dirty="0" smtClean="0"/>
              <a:t>maintain, and (2) it parallelizes rather easily.  Main computational expense is </a:t>
            </a:r>
          </a:p>
          <a:p>
            <a:r>
              <a:rPr lang="en-US" sz="2000" dirty="0" smtClean="0"/>
              <a:t>propagating the </a:t>
            </a:r>
            <a:r>
              <a:rPr lang="en-US" sz="2000" dirty="0" err="1" smtClean="0"/>
              <a:t>n</a:t>
            </a:r>
            <a:r>
              <a:rPr lang="en-US" sz="2000" dirty="0" smtClean="0"/>
              <a:t> forecasts forward to the next analysis time; with M processors</a:t>
            </a:r>
          </a:p>
          <a:p>
            <a:r>
              <a:rPr lang="en-US" sz="2000" dirty="0" smtClean="0"/>
              <a:t>available, use M/</a:t>
            </a:r>
            <a:r>
              <a:rPr lang="en-US" sz="2000" dirty="0" err="1" smtClean="0"/>
              <a:t>n</a:t>
            </a:r>
            <a:r>
              <a:rPr lang="en-US" sz="2000" dirty="0" smtClean="0"/>
              <a:t> for each forecast.  For the update, there are algorithms that</a:t>
            </a:r>
          </a:p>
          <a:p>
            <a:r>
              <a:rPr lang="en-US" sz="2000" dirty="0" smtClean="0"/>
              <a:t>load-balance and achieve very good scaling.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329267" y="1954199"/>
            <a:ext cx="645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 to an observation 1K greater than mean background at dot.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9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statistics, GFS/EnKF vs. ECMWF</a:t>
            </a:r>
            <a:br>
              <a:rPr lang="en-US" dirty="0" smtClean="0"/>
            </a:br>
            <a:r>
              <a:rPr lang="en-US" sz="2222" dirty="0" smtClean="0"/>
              <a:t>(ensemble statistics, 5 June to 21 Sep 2010; all basins together)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5332" y="5934670"/>
            <a:ext cx="8802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GFS/EnKF competitive despite lower resolution (T254 vs. ECMWF’s T639).  GFS/EnKF has less</a:t>
            </a:r>
          </a:p>
          <a:p>
            <a:r>
              <a:rPr lang="en-US" dirty="0" smtClean="0"/>
              <a:t>spread than error this year, more similar last year.  Is this due to this year’s T254 vs. </a:t>
            </a:r>
          </a:p>
          <a:p>
            <a:r>
              <a:rPr lang="en-US" dirty="0" smtClean="0"/>
              <a:t>last year’s T382?</a:t>
            </a:r>
            <a:endParaRPr lang="en-US" dirty="0"/>
          </a:p>
        </p:txBody>
      </p:sp>
      <p:pic>
        <p:nvPicPr>
          <p:cNvPr id="7" name="Picture 6" descr="ecmw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0923"/>
            <a:ext cx="7737150" cy="47613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923"/>
            <a:ext cx="8229600" cy="7643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statistics, GFS/EnKF vs. NCEP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6B-B705-BE49-A7FC-9B979D8A21B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3526" y="5716125"/>
            <a:ext cx="8679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most every lead, GFS/EnKF is statistically significantly better than NCEP operational </a:t>
            </a:r>
            <a:r>
              <a:rPr lang="en-US" dirty="0" err="1" smtClean="0"/>
              <a:t>ens</a:t>
            </a:r>
            <a:r>
              <a:rPr lang="en-US" dirty="0" smtClean="0"/>
              <a:t>.,</a:t>
            </a:r>
          </a:p>
          <a:p>
            <a:r>
              <a:rPr lang="en-US" dirty="0" smtClean="0"/>
              <a:t>which uses (a) older GFS model, lower resolution; (</a:t>
            </a:r>
            <a:r>
              <a:rPr lang="en-US" dirty="0" err="1" smtClean="0"/>
              <a:t>b</a:t>
            </a:r>
            <a:r>
              <a:rPr lang="en-US" dirty="0" smtClean="0"/>
              <a:t>) ETR perturbations around GSI control, </a:t>
            </a:r>
          </a:p>
          <a:p>
            <a:r>
              <a:rPr lang="en-US" dirty="0" smtClean="0"/>
              <a:t>and (</a:t>
            </a:r>
            <a:r>
              <a:rPr lang="en-US" dirty="0" err="1" smtClean="0"/>
              <a:t>c</a:t>
            </a:r>
            <a:r>
              <a:rPr lang="en-US" dirty="0" smtClean="0"/>
              <a:t>) vortex relocation.</a:t>
            </a:r>
            <a:endParaRPr lang="en-US" dirty="0"/>
          </a:p>
        </p:txBody>
      </p:sp>
      <p:pic>
        <p:nvPicPr>
          <p:cNvPr id="6" name="Picture 5" descr="nce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41" y="852289"/>
            <a:ext cx="7903733" cy="48638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885" y="274638"/>
            <a:ext cx="8356915" cy="673710"/>
          </a:xfrm>
        </p:spPr>
        <p:txBody>
          <a:bodyPr>
            <a:noAutofit/>
          </a:bodyPr>
          <a:lstStyle/>
          <a:p>
            <a:r>
              <a:rPr lang="en-US" sz="3200" dirty="0" smtClean="0"/>
              <a:t>EnKF being used for </a:t>
            </a:r>
            <a:r>
              <a:rPr lang="en-US" sz="3200" dirty="0"/>
              <a:t>c</a:t>
            </a:r>
            <a:r>
              <a:rPr lang="en-US" sz="3200" dirty="0" smtClean="0"/>
              <a:t>limate </a:t>
            </a:r>
            <a:r>
              <a:rPr lang="en-US" sz="3200" dirty="0" smtClean="0"/>
              <a:t>reanalysis</a:t>
            </a:r>
            <a:r>
              <a:rPr lang="en-US" sz="3200" dirty="0" smtClean="0"/>
              <a:t> also </a:t>
            </a:r>
            <a:br>
              <a:rPr lang="en-US" sz="3200" dirty="0" smtClean="0"/>
            </a:br>
            <a:r>
              <a:rPr lang="en-US" sz="3200" dirty="0" smtClean="0"/>
              <a:t>(particularly advantageous with </a:t>
            </a:r>
            <a:r>
              <a:rPr lang="en-US" sz="3200" dirty="0" smtClean="0"/>
              <a:t>sparse </a:t>
            </a:r>
            <a:r>
              <a:rPr lang="en-US" sz="3200" dirty="0" smtClean="0"/>
              <a:t>data)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EFEB-E091-F040-BF4E-D4A48B27602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5" descr="t254l64hurdat4_1938092100"/>
          <p:cNvPicPr>
            <a:picLocks noChangeAspect="1" noChangeArrowheads="1"/>
          </p:cNvPicPr>
          <p:nvPr/>
        </p:nvPicPr>
        <p:blipFill>
          <a:blip r:embed="rId3"/>
          <a:srcRect t="20000" b="24000"/>
          <a:stretch>
            <a:fillRect/>
          </a:stretch>
        </p:blipFill>
        <p:spPr bwMode="auto">
          <a:xfrm>
            <a:off x="-1588" y="1665794"/>
            <a:ext cx="9145588" cy="2560323"/>
          </a:xfrm>
          <a:prstGeom prst="rect">
            <a:avLst/>
          </a:prstGeom>
          <a:noFill/>
        </p:spPr>
      </p:pic>
      <p:pic>
        <p:nvPicPr>
          <p:cNvPr id="6" name="Picture 4" descr="24h_1938092100_tracks"/>
          <p:cNvPicPr>
            <a:picLocks noChangeAspect="1" noChangeArrowheads="1"/>
          </p:cNvPicPr>
          <p:nvPr/>
        </p:nvPicPr>
        <p:blipFill>
          <a:blip r:embed="rId4"/>
          <a:srcRect t="15000" b="11667"/>
          <a:stretch>
            <a:fillRect/>
          </a:stretch>
        </p:blipFill>
        <p:spPr bwMode="auto">
          <a:xfrm>
            <a:off x="2557552" y="4307474"/>
            <a:ext cx="4389129" cy="2414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5458" y="3663273"/>
            <a:ext cx="4206034" cy="353943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solidFill>
              <a:srgbClr val="0000FF"/>
            </a:solidFill>
          </a:ln>
          <a:effectLst>
            <a:glow rad="50800">
              <a:schemeClr val="bg1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700" b="1" i="1" dirty="0" smtClean="0">
                <a:solidFill>
                  <a:srgbClr val="0000FF"/>
                </a:solidFill>
              </a:rPr>
              <a:t>MSLP (mean and spread, plus ob locations)</a:t>
            </a:r>
            <a:endParaRPr lang="en-US" sz="1700" b="1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7485" y="3678662"/>
            <a:ext cx="3286654" cy="353943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solidFill>
              <a:srgbClr val="0000FF"/>
            </a:solidFill>
          </a:ln>
          <a:effectLst>
            <a:glow rad="50800">
              <a:schemeClr val="bg1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700" b="1" i="1" dirty="0" smtClean="0">
                <a:solidFill>
                  <a:srgbClr val="0000FF"/>
                </a:solidFill>
              </a:rPr>
              <a:t>500 </a:t>
            </a:r>
            <a:r>
              <a:rPr lang="en-US" sz="1700" b="1" i="1" dirty="0" err="1" smtClean="0">
                <a:solidFill>
                  <a:srgbClr val="0000FF"/>
                </a:solidFill>
              </a:rPr>
              <a:t>hPa</a:t>
            </a:r>
            <a:r>
              <a:rPr lang="en-US" sz="1700" b="1" i="1" dirty="0" smtClean="0">
                <a:solidFill>
                  <a:srgbClr val="0000FF"/>
                </a:solidFill>
              </a:rPr>
              <a:t> height (mean and spread)</a:t>
            </a:r>
            <a:endParaRPr lang="en-US" sz="1700" b="1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736" y="5092545"/>
            <a:ext cx="3373076" cy="353943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solidFill>
              <a:srgbClr val="0000FF"/>
            </a:solidFill>
          </a:ln>
          <a:effectLst>
            <a:glow rad="50800">
              <a:schemeClr val="bg1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700" b="1" i="1" dirty="0" smtClean="0">
                <a:solidFill>
                  <a:srgbClr val="0000FF"/>
                </a:solidFill>
              </a:rPr>
              <a:t>24-h track forecasts (red observed)</a:t>
            </a:r>
            <a:endParaRPr lang="en-US" sz="1700" b="1" i="1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8736" y="1665794"/>
            <a:ext cx="8065688" cy="263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6902" y="1434961"/>
            <a:ext cx="81698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Reanalysis of the 1938 New England Hurricane using only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 </a:t>
            </a:r>
            <a:r>
              <a:rPr lang="en-US" sz="2400" dirty="0" err="1" smtClean="0"/>
              <a:t>obs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799" y="187872"/>
            <a:ext cx="4067092" cy="3311783"/>
          </a:xfrm>
        </p:spPr>
        <p:txBody>
          <a:bodyPr>
            <a:noAutofit/>
          </a:bodyPr>
          <a:lstStyle/>
          <a:p>
            <a:r>
              <a:rPr lang="en-US" sz="3600" dirty="0" smtClean="0"/>
              <a:t>Estimating space and time-varying uncertainty in </a:t>
            </a:r>
            <a:r>
              <a:rPr lang="en-US" sz="3600" dirty="0" err="1" smtClean="0"/>
              <a:t>reanalyses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000" i="1" dirty="0" smtClean="0"/>
              <a:t>(20</a:t>
            </a:r>
            <a:r>
              <a:rPr lang="en-US" sz="2000" i="1" baseline="30000" dirty="0" smtClean="0"/>
              <a:t>th</a:t>
            </a:r>
            <a:r>
              <a:rPr lang="en-US" sz="2000" i="1" dirty="0" smtClean="0"/>
              <a:t> Century Reanalysis Project, </a:t>
            </a:r>
            <a:br>
              <a:rPr lang="en-US" sz="2000" i="1" dirty="0" smtClean="0"/>
            </a:br>
            <a:r>
              <a:rPr lang="en-US" sz="2000" i="1" dirty="0" smtClean="0"/>
              <a:t>led by Gil Compo)</a:t>
            </a:r>
            <a:endParaRPr lang="en-US" sz="2800" i="1" dirty="0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428891" y="172800"/>
            <a:ext cx="4602986" cy="3438764"/>
            <a:chOff x="3389" y="1424"/>
            <a:chExt cx="2074" cy="1555"/>
          </a:xfrm>
        </p:grpSpPr>
        <p:pic>
          <p:nvPicPr>
            <p:cNvPr id="12" name="Picture 9" descr="fcstfits_allnoslp_NH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9" y="1424"/>
              <a:ext cx="2074" cy="1555"/>
            </a:xfrm>
            <a:prstGeom prst="rect">
              <a:avLst/>
            </a:prstGeom>
            <a:noFill/>
          </p:spPr>
        </p:pic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3914" y="2431"/>
              <a:ext cx="43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# </a:t>
              </a:r>
              <a:r>
                <a:rPr lang="en-US" dirty="0" err="1" smtClean="0">
                  <a:solidFill>
                    <a:srgbClr val="000000"/>
                  </a:solidFill>
                </a:rPr>
                <a:t>obs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4200" y="2611"/>
              <a:ext cx="149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7" name="Picture 16" descr="z500sprd.png"/>
          <p:cNvPicPr>
            <a:picLocks noChangeAspect="1"/>
          </p:cNvPicPr>
          <p:nvPr/>
        </p:nvPicPr>
        <p:blipFill>
          <a:blip r:embed="rId4"/>
          <a:srcRect l="10417"/>
          <a:stretch>
            <a:fillRect/>
          </a:stretch>
        </p:blipFill>
        <p:spPr>
          <a:xfrm>
            <a:off x="3014864" y="3499655"/>
            <a:ext cx="6017013" cy="33583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5728" y="4506670"/>
            <a:ext cx="22461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EnKF</a:t>
            </a:r>
            <a:r>
              <a:rPr lang="en-US" sz="2000" dirty="0" smtClean="0"/>
              <a:t> accurately captures changing uncertainty as observing network changes.</a:t>
            </a: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EFEB-E091-F040-BF4E-D4A48B27602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thcenweb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398"/>
            <a:ext cx="9144000" cy="55212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4711" y="145178"/>
            <a:ext cx="6523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www.esrl.noaa.gov/psd/data/20thC_Rean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0627" y="120960"/>
            <a:ext cx="2569920" cy="33023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CMC’s </a:t>
            </a:r>
            <a:br>
              <a:rPr lang="en-US" sz="2800" dirty="0" smtClean="0"/>
            </a:br>
            <a:r>
              <a:rPr lang="en-US" sz="2800" dirty="0" smtClean="0"/>
              <a:t>comparison of EnKF vs. </a:t>
            </a:r>
            <a:br>
              <a:rPr lang="en-US" sz="2800" dirty="0" smtClean="0"/>
            </a:br>
            <a:r>
              <a:rPr lang="en-US" sz="2800" dirty="0" smtClean="0"/>
              <a:t>4D-Var with</a:t>
            </a:r>
            <a:br>
              <a:rPr lang="en-US" sz="2800" dirty="0" smtClean="0"/>
            </a:br>
            <a:r>
              <a:rPr lang="en-US" sz="2800" dirty="0" smtClean="0"/>
              <a:t>static covariances</a:t>
            </a:r>
            <a:endParaRPr lang="en-US" sz="2800" dirty="0"/>
          </a:p>
        </p:txBody>
      </p:sp>
      <p:pic>
        <p:nvPicPr>
          <p:cNvPr id="4" name="Picture 3" descr="Screen shot 2010-10-08 at 10.39.4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18"/>
            <a:ext cx="664621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1250" y="5598720"/>
            <a:ext cx="1977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Buehner et al., </a:t>
            </a:r>
          </a:p>
          <a:p>
            <a:r>
              <a:rPr lang="en-US" dirty="0" smtClean="0"/>
              <a:t>MWR,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2599" y="939800"/>
            <a:ext cx="2201333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CMC’s</a:t>
            </a:r>
            <a:br>
              <a:rPr lang="en-US" sz="2800" dirty="0" smtClean="0"/>
            </a:br>
            <a:r>
              <a:rPr lang="en-US" sz="2800" dirty="0" smtClean="0"/>
              <a:t>hybrid,</a:t>
            </a:r>
            <a:br>
              <a:rPr lang="en-US" sz="2800" dirty="0" smtClean="0"/>
            </a:br>
            <a:r>
              <a:rPr lang="en-US" sz="2800" dirty="0" smtClean="0"/>
              <a:t>with EnKF</a:t>
            </a:r>
            <a:br>
              <a:rPr lang="en-US" sz="2800" dirty="0" smtClean="0"/>
            </a:br>
            <a:r>
              <a:rPr lang="en-US" sz="2800" dirty="0" smtClean="0"/>
              <a:t>covariances</a:t>
            </a:r>
            <a:br>
              <a:rPr lang="en-US" sz="2800" dirty="0" smtClean="0"/>
            </a:br>
            <a:r>
              <a:rPr lang="en-US" sz="2800" dirty="0" smtClean="0"/>
              <a:t>used in </a:t>
            </a:r>
            <a:br>
              <a:rPr lang="en-US" sz="2800" dirty="0" smtClean="0"/>
            </a:br>
            <a:r>
              <a:rPr lang="en-US" sz="2800" dirty="0" smtClean="0"/>
              <a:t>4D-Var</a:t>
            </a:r>
            <a:endParaRPr lang="en-US" sz="2800" dirty="0"/>
          </a:p>
        </p:txBody>
      </p:sp>
      <p:pic>
        <p:nvPicPr>
          <p:cNvPr id="4" name="Picture 3" descr="Screen shot 2010-10-08 at 10.42.3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6132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64729" y="5349827"/>
            <a:ext cx="1622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Buehner et</a:t>
            </a:r>
          </a:p>
          <a:p>
            <a:r>
              <a:rPr lang="en-US" dirty="0" smtClean="0"/>
              <a:t>al., MWR,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4495"/>
          </a:xfrm>
        </p:spPr>
        <p:txBody>
          <a:bodyPr/>
          <a:lstStyle/>
          <a:p>
            <a:r>
              <a:rPr lang="en-US" dirty="0" smtClean="0"/>
              <a:t>Preliminary EnKF-GSI hybrid results</a:t>
            </a:r>
            <a:endParaRPr lang="en-US" dirty="0"/>
          </a:p>
        </p:txBody>
      </p:sp>
      <p:pic>
        <p:nvPicPr>
          <p:cNvPr id="4" name="Picture 3" descr="Picture 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4023"/>
            <a:ext cx="9144000" cy="4329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1099" y="5816600"/>
            <a:ext cx="7034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b="1" dirty="0" smtClean="0"/>
              <a:t>very early tests </a:t>
            </a:r>
            <a:r>
              <a:rPr lang="en-US" dirty="0" smtClean="0"/>
              <a:t>with little tuning, for temperature, EnKF-GSI and EnKF </a:t>
            </a:r>
          </a:p>
          <a:p>
            <a:r>
              <a:rPr lang="en-US" dirty="0" smtClean="0"/>
              <a:t>comparable in error (50-50 split between GSI &amp; EnKF covariances).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4F85-B91C-AB4C-858C-75C9F2190BC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Sources of improvement in probabilistic forecasts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467" y="1913467"/>
            <a:ext cx="7628467" cy="4525963"/>
          </a:xfrm>
        </p:spPr>
        <p:txBody>
          <a:bodyPr/>
          <a:lstStyle/>
          <a:p>
            <a:r>
              <a:rPr lang="en-US" dirty="0" smtClean="0"/>
              <a:t>Make the model better</a:t>
            </a:r>
          </a:p>
          <a:p>
            <a:r>
              <a:rPr lang="en-US" dirty="0" smtClean="0"/>
              <a:t>Improve methods of generating initial conditions</a:t>
            </a:r>
          </a:p>
          <a:p>
            <a:r>
              <a:rPr lang="en-US" dirty="0" smtClean="0"/>
              <a:t>Treat model uncertainties in physically realistic fashion</a:t>
            </a:r>
          </a:p>
          <a:p>
            <a:pPr lvl="1"/>
            <a:r>
              <a:rPr lang="en-US" dirty="0" smtClean="0"/>
              <a:t>stochastic effects</a:t>
            </a:r>
          </a:p>
          <a:p>
            <a:pPr lvl="1"/>
            <a:r>
              <a:rPr lang="en-US" dirty="0" smtClean="0"/>
              <a:t>post-processing</a:t>
            </a:r>
          </a:p>
          <a:p>
            <a:r>
              <a:rPr lang="en-US" dirty="0" smtClean="0"/>
              <a:t>Better use of ensembles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4495"/>
          </a:xfrm>
        </p:spPr>
        <p:txBody>
          <a:bodyPr/>
          <a:lstStyle/>
          <a:p>
            <a:r>
              <a:rPr lang="en-US" dirty="0" smtClean="0"/>
              <a:t>Preliminary EnKF-GSI hybrid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6474" y="5503333"/>
            <a:ext cx="8713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 winds, EnKF-GSI slightly higher than EnKF outside of tropics.  Operating hypothesis</a:t>
            </a:r>
          </a:p>
          <a:p>
            <a:r>
              <a:rPr lang="en-US" dirty="0" smtClean="0"/>
              <a:t>is that EnKF can assimilate data over time window, while current hybrid  can only assimilate</a:t>
            </a:r>
          </a:p>
          <a:p>
            <a:r>
              <a:rPr lang="en-US" dirty="0" smtClean="0"/>
              <a:t>synoptic observations.  This will not be the case with a 4D-Var hybrid.   Also, room to </a:t>
            </a:r>
          </a:p>
          <a:p>
            <a:r>
              <a:rPr lang="en-US" dirty="0" smtClean="0"/>
              <a:t>adjust how much to weight EnKF and XD-</a:t>
            </a:r>
            <a:r>
              <a:rPr lang="en-US" dirty="0" err="1" smtClean="0"/>
              <a:t>Var</a:t>
            </a:r>
            <a:r>
              <a:rPr lang="en-US" dirty="0" smtClean="0"/>
              <a:t> covariances. Hence, expect hybrid to improve.</a:t>
            </a:r>
            <a:endParaRPr lang="en-US" dirty="0"/>
          </a:p>
        </p:txBody>
      </p:sp>
      <p:pic>
        <p:nvPicPr>
          <p:cNvPr id="7" name="Picture 6" descr="Picture 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133"/>
            <a:ext cx="9144000" cy="423641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4F85-B91C-AB4C-858C-75C9F2190BC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 for model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Forecast error grows not only because of chaos, but because of model imperfections</a:t>
            </a:r>
          </a:p>
          <a:p>
            <a:pPr lvl="1"/>
            <a:r>
              <a:rPr lang="en-US" dirty="0" smtClean="0"/>
              <a:t>limited resolution</a:t>
            </a:r>
          </a:p>
          <a:p>
            <a:pPr lvl="1"/>
            <a:r>
              <a:rPr lang="en-US" dirty="0" smtClean="0"/>
              <a:t>bugs</a:t>
            </a:r>
          </a:p>
          <a:p>
            <a:pPr lvl="1"/>
            <a:r>
              <a:rPr lang="en-US" dirty="0" smtClean="0"/>
              <a:t>less than ideally formulated (and deterministic) parameterizations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Remedies</a:t>
            </a:r>
          </a:p>
          <a:p>
            <a:pPr lvl="1"/>
            <a:r>
              <a:rPr lang="en-US" dirty="0" smtClean="0"/>
              <a:t>multi-model ensembles</a:t>
            </a:r>
          </a:p>
          <a:p>
            <a:pPr lvl="1"/>
            <a:r>
              <a:rPr lang="en-US" dirty="0" smtClean="0"/>
              <a:t>post-processing</a:t>
            </a:r>
          </a:p>
          <a:p>
            <a:pPr lvl="1"/>
            <a:r>
              <a:rPr lang="en-US" dirty="0" smtClean="0"/>
              <a:t>stochastic elements introduced into forecast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BAMS article, August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Screen shot 2010-10-13 at 3.00.4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8075"/>
            <a:ext cx="9144000" cy="53299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Multi-model ensembles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/>
          <a:lstStyle/>
          <a:p>
            <a:r>
              <a:rPr lang="en-US" b="1" dirty="0" smtClean="0"/>
              <a:t>Pros</a:t>
            </a:r>
            <a:r>
              <a:rPr lang="en-US" dirty="0" smtClean="0"/>
              <a:t>: Equally skillful, independently developed models make better probabilistic forecasts than what each produces individually.</a:t>
            </a:r>
          </a:p>
          <a:p>
            <a:r>
              <a:rPr lang="en-US" b="1" dirty="0" smtClean="0"/>
              <a:t>Cons</a:t>
            </a:r>
            <a:r>
              <a:rPr lang="en-US" dirty="0" smtClean="0"/>
              <a:t>: what if talent and resources were pooled to develop one (or a few) really good models rather than disperse the effort?  (as evidence, consider ECMWF vs. the rest of the TIGGE community).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 descr="Screen shot 2010-10-13 at 3.11.0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92" y="0"/>
            <a:ext cx="72594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33"/>
            <a:ext cx="8034867" cy="7582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Pro: Example of multi-model </a:t>
            </a:r>
            <a:br>
              <a:rPr lang="en-US" dirty="0" smtClean="0"/>
            </a:br>
            <a:r>
              <a:rPr lang="en-US" dirty="0" smtClean="0"/>
              <a:t>improvement from NAEFS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0237" t="3613" r="3955" b="1286"/>
          <a:stretch>
            <a:fillRect/>
          </a:stretch>
        </p:blipFill>
        <p:spPr bwMode="auto">
          <a:xfrm>
            <a:off x="762000" y="1151095"/>
            <a:ext cx="6664325" cy="570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3657600" y="1913467"/>
            <a:ext cx="3632200" cy="1092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3784600" y="2091267"/>
            <a:ext cx="499533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84600" y="2360612"/>
            <a:ext cx="499533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784600" y="2607734"/>
            <a:ext cx="499533" cy="1588"/>
          </a:xfrm>
          <a:prstGeom prst="line">
            <a:avLst/>
          </a:prstGeom>
          <a:ln>
            <a:solidFill>
              <a:srgbClr val="3BE04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84600" y="2860145"/>
            <a:ext cx="499533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03748" y="1906601"/>
            <a:ext cx="261511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Raw NCEP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Statistically adjusted NCEP</a:t>
            </a:r>
          </a:p>
          <a:p>
            <a:r>
              <a:rPr lang="en-US" sz="1600" dirty="0" smtClean="0">
                <a:solidFill>
                  <a:srgbClr val="3BE04C"/>
                </a:solidFill>
              </a:rPr>
              <a:t>Adjusted NCEP + CMC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Adjusted NCEP + CMC + Navy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Con: T2m forecasts,</a:t>
            </a:r>
            <a:br>
              <a:rPr lang="en-US" dirty="0" smtClean="0"/>
            </a:br>
            <a:r>
              <a:rPr lang="en-US" dirty="0" smtClean="0"/>
              <a:t>ECMWF-reforecast vs. multi-model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 descr="Screen shot 2010-10-13 at 2.42.0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17638"/>
            <a:ext cx="5663717" cy="5093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52066" y="1710267"/>
            <a:ext cx="3022394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TIGGE-4: combination of</a:t>
            </a:r>
          </a:p>
          <a:p>
            <a:r>
              <a:rPr lang="en-US" dirty="0" smtClean="0"/>
              <a:t>ECMWF, CMC, NCEP, and </a:t>
            </a:r>
          </a:p>
          <a:p>
            <a:r>
              <a:rPr lang="en-US" dirty="0" smtClean="0"/>
              <a:t>UKMO 30-day bias corrected</a:t>
            </a:r>
          </a:p>
          <a:p>
            <a:r>
              <a:rPr lang="en-US" dirty="0" smtClean="0"/>
              <a:t>ensembles.</a:t>
            </a:r>
          </a:p>
          <a:p>
            <a:endParaRPr lang="en-US" dirty="0" smtClean="0"/>
          </a:p>
          <a:p>
            <a:r>
              <a:rPr lang="en-US" dirty="0" smtClean="0"/>
              <a:t>ECMWF-CAL: their forecasts,</a:t>
            </a:r>
          </a:p>
          <a:p>
            <a:r>
              <a:rPr lang="en-US" dirty="0" smtClean="0"/>
              <a:t>corrected using a combination</a:t>
            </a:r>
          </a:p>
          <a:p>
            <a:r>
              <a:rPr lang="en-US" dirty="0" smtClean="0"/>
              <a:t>of previous 30-day bias and</a:t>
            </a:r>
          </a:p>
          <a:p>
            <a:r>
              <a:rPr lang="en-US" dirty="0" smtClean="0"/>
              <a:t>20-year reforecast using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nonhomogeneous</a:t>
            </a:r>
            <a:r>
              <a:rPr lang="en-US" dirty="0" smtClean="0"/>
              <a:t> Gaussian</a:t>
            </a:r>
          </a:p>
          <a:p>
            <a:r>
              <a:rPr lang="en-US" dirty="0" smtClean="0"/>
              <a:t>regression.”</a:t>
            </a:r>
          </a:p>
          <a:p>
            <a:endParaRPr lang="en-US" dirty="0" smtClean="0"/>
          </a:p>
          <a:p>
            <a:r>
              <a:rPr lang="en-US" dirty="0" smtClean="0"/>
              <a:t>Here, ERA-Interim used for</a:t>
            </a:r>
          </a:p>
          <a:p>
            <a:r>
              <a:rPr lang="en-US" dirty="0" smtClean="0"/>
              <a:t>verification (controversial,</a:t>
            </a:r>
          </a:p>
          <a:p>
            <a:r>
              <a:rPr lang="en-US" dirty="0" smtClean="0"/>
              <a:t>since analyses have biases. </a:t>
            </a:r>
          </a:p>
          <a:p>
            <a:r>
              <a:rPr lang="en-US" dirty="0" smtClean="0"/>
              <a:t>However, verification against</a:t>
            </a:r>
          </a:p>
          <a:p>
            <a:r>
              <a:rPr lang="en-US" dirty="0" smtClean="0"/>
              <a:t>station </a:t>
            </a:r>
            <a:r>
              <a:rPr lang="en-US" dirty="0" err="1" smtClean="0"/>
              <a:t>obs</a:t>
            </a:r>
            <a:r>
              <a:rPr lang="en-US" dirty="0" smtClean="0"/>
              <a:t> similar).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6567586"/>
            <a:ext cx="430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Ref: Hagedorn et al. 2010, MWR, conditionally accepted.</a:t>
            </a:r>
            <a:endParaRPr lang="en-US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57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Potential value of reforecast approach</a:t>
            </a:r>
            <a:endParaRPr lang="en-US" sz="4000" dirty="0"/>
          </a:p>
        </p:txBody>
      </p:sp>
      <p:pic>
        <p:nvPicPr>
          <p:cNvPr id="5" name="Content Placeholder 4" descr="reforecast_example_cali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92" r="-1092"/>
          <a:stretch>
            <a:fillRect/>
          </a:stretch>
        </p:blipFill>
        <p:spPr>
          <a:xfrm>
            <a:off x="457200" y="1103213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4F85-B91C-AB4C-858C-75C9F2190BC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105" y="5894685"/>
            <a:ext cx="8420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Post-processing with large training data set can permit small-scale detail to be inferred</a:t>
            </a:r>
          </a:p>
          <a:p>
            <a:r>
              <a:rPr lang="en-US" dirty="0" smtClean="0"/>
              <a:t>from large-scale, coarse model fields</a:t>
            </a:r>
            <a:r>
              <a:rPr lang="en-US" dirty="0" smtClean="0"/>
              <a:t>.  </a:t>
            </a:r>
            <a:r>
              <a:rPr lang="en-US" dirty="0" smtClean="0"/>
              <a:t>Large training data set especially helpful with rare</a:t>
            </a:r>
          </a:p>
          <a:p>
            <a:r>
              <a:rPr lang="en-US" dirty="0" smtClean="0"/>
              <a:t>events.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NOAA to generate new</a:t>
            </a:r>
            <a:br>
              <a:rPr lang="en-US" dirty="0" smtClean="0"/>
            </a:br>
            <a:r>
              <a:rPr lang="en-US" dirty="0" smtClean="0"/>
              <a:t>reforecast 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Will generate 11-member ensemble to 16 days lead using GFS every day over 30-year period.</a:t>
            </a:r>
          </a:p>
          <a:p>
            <a:r>
              <a:rPr lang="en-US" dirty="0" smtClean="0"/>
              <a:t>Data set to be freely available, hopefully by mid 2011.</a:t>
            </a:r>
          </a:p>
          <a:p>
            <a:r>
              <a:rPr lang="en-US" dirty="0" smtClean="0"/>
              <a:t>Common variables like those from TIGGE data set available on fast-access archive.</a:t>
            </a:r>
          </a:p>
          <a:p>
            <a:r>
              <a:rPr lang="en-US" dirty="0" smtClean="0"/>
              <a:t>Full model fields archived to tape.</a:t>
            </a:r>
          </a:p>
          <a:p>
            <a:r>
              <a:rPr lang="en-US" dirty="0" smtClean="0"/>
              <a:t>Will continue to run model in real time, somehow, somewhere (either at NOAA’s EMC or ESRL)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Some recent work on </a:t>
            </a:r>
            <a:br>
              <a:rPr lang="en-US" dirty="0" smtClean="0"/>
            </a:br>
            <a:r>
              <a:rPr lang="en-US" dirty="0" smtClean="0"/>
              <a:t>stochastic parameterizations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551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Stochastically perturbed physical tendencies (ECMWF).</a:t>
            </a:r>
          </a:p>
          <a:p>
            <a:r>
              <a:rPr lang="en-US" dirty="0" smtClean="0"/>
              <a:t>Stochastic backscatter (ECMWF, Met Office, CMC, others).</a:t>
            </a:r>
          </a:p>
          <a:p>
            <a:r>
              <a:rPr lang="en-US" dirty="0" smtClean="0"/>
              <a:t>Stochastic convective parameterization (universities, Met Office, NOAA/ESRL, US Navy, others)</a:t>
            </a:r>
          </a:p>
          <a:p>
            <a:endParaRPr lang="en-US" dirty="0" smtClean="0"/>
          </a:p>
          <a:p>
            <a:r>
              <a:rPr lang="en-US" dirty="0" smtClean="0"/>
              <a:t>Field is in its relative infancy.  WGNE/THORPEX Workshop at ECMWF planned, 11-14 June 2011.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6629"/>
          </a:xfrm>
        </p:spPr>
        <p:txBody>
          <a:bodyPr/>
          <a:lstStyle/>
          <a:p>
            <a:r>
              <a:rPr lang="en-US" dirty="0" smtClean="0"/>
              <a:t>Making the model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6144F85-B91C-AB4C-858C-75C9F2190BC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Picture 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0691"/>
            <a:ext cx="9144000" cy="25640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146986"/>
            <a:ext cx="206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30-km SREF </a:t>
            </a:r>
            <a:r>
              <a:rPr lang="en-US" dirty="0" smtClean="0"/>
              <a:t>P &gt; 0.5”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57824" y="2146986"/>
            <a:ext cx="1972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4-km SSEF P &gt; 0.5 “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17624" y="2146986"/>
            <a:ext cx="125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Verification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7380" y="1409894"/>
            <a:ext cx="8532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example from NSSL-SPC Hazardous Weather Test Bed, forecast initialized 20 May 2010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7380" y="5655127"/>
            <a:ext cx="839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warm-season QPF, coarse resolution and parameterized convection of SREF clearly</a:t>
            </a:r>
          </a:p>
          <a:p>
            <a:r>
              <a:rPr lang="en-US" dirty="0" smtClean="0"/>
              <a:t>inferior to the 4-km, resolved convection in SSEF.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57824" y="1779226"/>
            <a:ext cx="2172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http://tinyurl.com/2ftbvgs</a:t>
            </a:r>
            <a:endParaRPr lang="en-US" sz="1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Conclusions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EnKF rapidly moving from exotic technology to being widely exploited for data assimilation and ensemble prediction.</a:t>
            </a:r>
          </a:p>
          <a:p>
            <a:r>
              <a:rPr lang="en-US" dirty="0" smtClean="0"/>
              <a:t>Statistical post-processing and multi-model techniques may be helpful.</a:t>
            </a:r>
          </a:p>
          <a:p>
            <a:r>
              <a:rPr lang="en-US" dirty="0" smtClean="0"/>
              <a:t>Physically plausible stochastic methods to treat model uncertainty the next frontier</a:t>
            </a:r>
          </a:p>
          <a:p>
            <a:pPr lvl="1"/>
            <a:r>
              <a:rPr lang="en-US" dirty="0" smtClean="0"/>
              <a:t>discussion of June 2011 workshop later in WGNE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RPS_catT850_EY2Y_1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3" y="1574800"/>
            <a:ext cx="3868737" cy="2582863"/>
          </a:xfrm>
        </p:spPr>
      </p:pic>
      <p:pic>
        <p:nvPicPr>
          <p:cNvPr id="13316" name="Picture 10" descr="RPS_catT2_EY2Y_1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32363" y="1268413"/>
            <a:ext cx="4073525" cy="2881312"/>
          </a:xfrm>
          <a:noFill/>
        </p:spPr>
      </p:pic>
      <p:pic>
        <p:nvPicPr>
          <p:cNvPr id="12292" name="Picture 11" descr="RPS_cat10W_EY2Y_1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1081088" y="3951288"/>
            <a:ext cx="3971925" cy="2808287"/>
          </a:xfrm>
          <a:noFill/>
        </p:spPr>
      </p:pic>
      <p:pic>
        <p:nvPicPr>
          <p:cNvPr id="13318" name="Picture 12" descr="RPS_cat6PPN_EY2Y_1"/>
          <p:cNvPicPr>
            <a:picLocks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4932363" y="4022725"/>
            <a:ext cx="4032250" cy="2698750"/>
          </a:xfrm>
          <a:noFill/>
        </p:spPr>
      </p:pic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1979613" y="1503363"/>
            <a:ext cx="2335212" cy="368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Font typeface="Wingdings" charset="2"/>
              <a:buNone/>
            </a:pPr>
            <a:r>
              <a:rPr lang="en-GB" dirty="0"/>
              <a:t>850hPa Temperature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67400" y="1389856"/>
            <a:ext cx="2160588" cy="369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Font typeface="Wingdings" charset="2"/>
              <a:buNone/>
            </a:pPr>
            <a:r>
              <a:rPr lang="en-GB" dirty="0"/>
              <a:t>2m Temperature</a:t>
            </a:r>
          </a:p>
        </p:txBody>
      </p:sp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1835150" y="3951288"/>
            <a:ext cx="2160588" cy="368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Font typeface="Wingdings" charset="2"/>
              <a:buNone/>
            </a:pPr>
            <a:r>
              <a:rPr lang="en-GB" dirty="0"/>
              <a:t>10m wind speed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67400" y="4022725"/>
            <a:ext cx="20193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Font typeface="Wingdings" charset="2"/>
              <a:buNone/>
            </a:pPr>
            <a:r>
              <a:rPr lang="en-GB" dirty="0"/>
              <a:t>6hrly Precipitation</a:t>
            </a:r>
          </a:p>
        </p:txBody>
      </p:sp>
      <p:sp>
        <p:nvSpPr>
          <p:cNvPr id="11" name="Rectangle 4"/>
          <p:cNvSpPr txBox="1">
            <a:spLocks/>
          </p:cNvSpPr>
          <p:nvPr/>
        </p:nvSpPr>
        <p:spPr bwMode="auto">
          <a:xfrm>
            <a:off x="1187451" y="203200"/>
            <a:ext cx="69723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sz="3600" dirty="0" smtClean="0">
                <a:latin typeface="+mj-lt"/>
                <a:ea typeface="+mj-ea"/>
                <a:cs typeface="+mj-cs"/>
              </a:rPr>
              <a:t>Example: UK Met Office’s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sz="3600" dirty="0" smtClean="0">
                <a:latin typeface="+mj-lt"/>
                <a:ea typeface="+mj-ea"/>
                <a:cs typeface="+mj-cs"/>
              </a:rPr>
              <a:t>MOGREPS</a:t>
            </a:r>
            <a:r>
              <a:rPr lang="en-GB" sz="3600" dirty="0">
                <a:latin typeface="+mj-lt"/>
                <a:ea typeface="+mj-ea"/>
                <a:cs typeface="+mj-cs"/>
              </a:rPr>
              <a:t>-R upgrade to 70 levels</a:t>
            </a:r>
          </a:p>
        </p:txBody>
      </p:sp>
      <p:sp>
        <p:nvSpPr>
          <p:cNvPr id="13314" name="Rectangle 4"/>
          <p:cNvSpPr>
            <a:spLocks noGrp="1"/>
          </p:cNvSpPr>
          <p:nvPr>
            <p:ph type="title" sz="quarter"/>
          </p:nvPr>
        </p:nvSpPr>
        <p:spPr>
          <a:xfrm rot="16200000">
            <a:off x="-1404937" y="3662362"/>
            <a:ext cx="4248150" cy="936625"/>
          </a:xfrm>
          <a:solidFill>
            <a:schemeClr val="accent1">
              <a:lumMod val="60000"/>
              <a:lumOff val="40000"/>
            </a:schemeClr>
          </a:solidFill>
          <a:ln w="22225">
            <a:solidFill>
              <a:schemeClr val="tx1"/>
            </a:solidFill>
          </a:ln>
        </p:spPr>
        <p:txBody>
          <a:bodyPr anchor="ctr" anchorCtr="1"/>
          <a:lstStyle/>
          <a:p>
            <a:pPr>
              <a:defRPr/>
            </a:pPr>
            <a:r>
              <a:rPr lang="en-GB" sz="2200" dirty="0" smtClean="0">
                <a:solidFill>
                  <a:schemeClr val="bg2"/>
                </a:solidFill>
              </a:rPr>
              <a:t> Ranked Probability Score</a:t>
            </a:r>
            <a:br>
              <a:rPr lang="en-GB" sz="2200" dirty="0" smtClean="0">
                <a:solidFill>
                  <a:schemeClr val="bg2"/>
                </a:solidFill>
              </a:rPr>
            </a:br>
            <a:r>
              <a:rPr lang="en-GB" sz="2200" i="1" dirty="0" smtClean="0">
                <a:solidFill>
                  <a:schemeClr val="bg2"/>
                </a:solidFill>
              </a:rPr>
              <a:t>Area: Full NAE domain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581001"/>
            <a:ext cx="2710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c/o Richard </a:t>
            </a:r>
            <a:r>
              <a:rPr lang="en-US" sz="1200" dirty="0" err="1" smtClean="0"/>
              <a:t>Swinbank</a:t>
            </a:r>
            <a:r>
              <a:rPr lang="en-US" sz="1200" dirty="0" smtClean="0"/>
              <a:t>, UK Met Office.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9533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Improve initial conditions </a:t>
            </a:r>
            <a:br>
              <a:rPr lang="en-US" sz="4800" dirty="0" smtClean="0"/>
            </a:br>
            <a:r>
              <a:rPr lang="en-US" sz="4800" dirty="0" smtClean="0"/>
              <a:t>for ensembles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4" y="2522683"/>
            <a:ext cx="8229600" cy="3037946"/>
          </a:xfrm>
        </p:spPr>
        <p:txBody>
          <a:bodyPr/>
          <a:lstStyle/>
          <a:p>
            <a:r>
              <a:rPr lang="en-US" dirty="0" smtClean="0"/>
              <a:t>ECMWF: replacing evolved singular vectors with “ensemble data assimilations”</a:t>
            </a:r>
          </a:p>
          <a:p>
            <a:r>
              <a:rPr lang="en-US" dirty="0" smtClean="0"/>
              <a:t>Ensemble Kalman Filter (EnKF) progress</a:t>
            </a:r>
          </a:p>
          <a:p>
            <a:r>
              <a:rPr lang="en-US" dirty="0" smtClean="0"/>
              <a:t>Hybridizations of EnKF and Var.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667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ECMWF’s ensembles of data assimilation (EDA)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000"/>
            <a:ext cx="8229600" cy="4525963"/>
          </a:xfrm>
        </p:spPr>
        <p:txBody>
          <a:bodyPr/>
          <a:lstStyle/>
          <a:p>
            <a:r>
              <a:rPr lang="en-US" dirty="0" smtClean="0"/>
              <a:t>Want to better quantify analysis uncertainty.</a:t>
            </a:r>
          </a:p>
          <a:p>
            <a:r>
              <a:rPr lang="en-US" dirty="0" smtClean="0"/>
              <a:t>10 independent, lower-res 4D-Vars (T255 outer, T95/159 inner loops) with perturbed </a:t>
            </a:r>
            <a:r>
              <a:rPr lang="en-US" dirty="0" err="1" smtClean="0"/>
              <a:t>obs</a:t>
            </a:r>
            <a:r>
              <a:rPr lang="en-US" dirty="0" smtClean="0"/>
              <a:t>, perturbed SSTs, perturbed model tendencies comprise the EDA.</a:t>
            </a:r>
          </a:p>
          <a:p>
            <a:r>
              <a:rPr lang="en-US" dirty="0" smtClean="0"/>
              <a:t>Not sure how the 10 are combined with the 50 initial-time </a:t>
            </a:r>
            <a:r>
              <a:rPr lang="en-US" dirty="0" err="1" smtClean="0"/>
              <a:t>SVs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17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Perturbed initial condition, old technique of evolved singular vectors vs. new EDA</a:t>
            </a:r>
            <a:endParaRPr lang="en-US" sz="3600" dirty="0"/>
          </a:p>
        </p:txBody>
      </p:sp>
      <p:pic>
        <p:nvPicPr>
          <p:cNvPr id="4" name="Picture 3" descr="Screen shot 2010-10-07 at 9.38.5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5600"/>
            <a:ext cx="9144000" cy="3875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282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ECMWF Newsletter 123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6333" y="5501071"/>
            <a:ext cx="8408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Analysis error of course not just confined to the storm track, so perturbations shouldn’t,</a:t>
            </a:r>
          </a:p>
          <a:p>
            <a:r>
              <a:rPr lang="en-US" dirty="0" smtClean="0"/>
              <a:t>either.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Perturbed forecast, 24 </a:t>
            </a:r>
            <a:r>
              <a:rPr lang="en-US" dirty="0" err="1" smtClean="0"/>
              <a:t>h</a:t>
            </a:r>
            <a:r>
              <a:rPr lang="en-US" dirty="0" smtClean="0"/>
              <a:t> later…</a:t>
            </a:r>
            <a:endParaRPr lang="en-US" dirty="0"/>
          </a:p>
        </p:txBody>
      </p:sp>
      <p:pic>
        <p:nvPicPr>
          <p:cNvPr id="4" name="Picture 3" descr="Screen shot 2010-10-07 at 9.41.2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9634"/>
            <a:ext cx="9144000" cy="39787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282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ECMWF Newsletter 123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9400" y="5451101"/>
            <a:ext cx="8597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24-h lead, the EVO-SVINI perturbation have spread out, but there are still many regions</a:t>
            </a:r>
          </a:p>
          <a:p>
            <a:r>
              <a:rPr lang="en-US" dirty="0" smtClean="0"/>
              <a:t>with effectively no differences (i.e., forecast uncertainty is estimated to be negligible).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514" y="274638"/>
            <a:ext cx="2717285" cy="2722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ECMWF:</a:t>
            </a:r>
            <a:br>
              <a:rPr lang="en-US" sz="3200" dirty="0" smtClean="0"/>
            </a:br>
            <a:r>
              <a:rPr lang="en-US" sz="3200" dirty="0" smtClean="0"/>
              <a:t>impact of</a:t>
            </a:r>
            <a:br>
              <a:rPr lang="en-US" sz="3200" dirty="0" smtClean="0"/>
            </a:br>
            <a:r>
              <a:rPr lang="en-US" sz="3200" dirty="0" smtClean="0"/>
              <a:t>EDA vs.</a:t>
            </a:r>
            <a:br>
              <a:rPr lang="en-US" sz="3200" dirty="0" smtClean="0"/>
            </a:br>
            <a:r>
              <a:rPr lang="en-US" sz="3200" dirty="0" smtClean="0"/>
              <a:t>old evolved</a:t>
            </a:r>
            <a:br>
              <a:rPr lang="en-US" sz="3200" dirty="0" smtClean="0"/>
            </a:br>
            <a:r>
              <a:rPr lang="en-US" sz="3200" dirty="0" smtClean="0"/>
              <a:t>singular</a:t>
            </a:r>
            <a:br>
              <a:rPr lang="en-US" sz="3200" dirty="0" smtClean="0"/>
            </a:br>
            <a:r>
              <a:rPr lang="en-US" sz="3200" dirty="0" smtClean="0"/>
              <a:t>vectors, T850</a:t>
            </a:r>
            <a:endParaRPr lang="en-US" sz="3200" dirty="0"/>
          </a:p>
        </p:txBody>
      </p:sp>
      <p:pic>
        <p:nvPicPr>
          <p:cNvPr id="4" name="Picture 3" descr="Screen shot 2010-10-07 at 9.46.4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69514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DD36-5C2F-464F-BFD6-36960248B3FE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77367" y="6356911"/>
            <a:ext cx="95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ibid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7347</TotalTime>
  <Words>1432</Words>
  <Application>Microsoft Macintosh PowerPoint</Application>
  <PresentationFormat>On-screen Show (4:3)</PresentationFormat>
  <Paragraphs>184</Paragraphs>
  <Slides>30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Ensemble prediction review for WGNE, 2010</vt:lpstr>
      <vt:lpstr>Sources of improvement in probabilistic forecasts</vt:lpstr>
      <vt:lpstr>Making the model better</vt:lpstr>
      <vt:lpstr> Ranked Probability Score Area: Full NAE domain</vt:lpstr>
      <vt:lpstr>Improve initial conditions  for ensembles</vt:lpstr>
      <vt:lpstr>ECMWF’s ensembles of data assimilation (EDA)</vt:lpstr>
      <vt:lpstr>Perturbed initial condition, old technique of evolved singular vectors vs. new EDA</vt:lpstr>
      <vt:lpstr>Perturbed forecast, 24 h later…</vt:lpstr>
      <vt:lpstr>ECMWF: impact of EDA vs. old evolved singular vectors, T850</vt:lpstr>
      <vt:lpstr>Use in data assimilation: ECMWF’s T850 wind background-error estimate, old and EDA </vt:lpstr>
      <vt:lpstr>EnKF in comparison, uses ensemble to  estimate covariance structure, too.</vt:lpstr>
      <vt:lpstr>Global statistics, GFS/EnKF vs. ECMWF (ensemble statistics, 5 June to 21 Sep 2010; all basins together)</vt:lpstr>
      <vt:lpstr>Global statistics, GFS/EnKF vs. NCEP</vt:lpstr>
      <vt:lpstr>EnKF being used for climate reanalysis also  (particularly advantageous with sparse data)</vt:lpstr>
      <vt:lpstr>Estimating space and time-varying uncertainty in reanalyses  (20th Century Reanalysis Project,  led by Gil Compo)</vt:lpstr>
      <vt:lpstr>Slide 16</vt:lpstr>
      <vt:lpstr>CMC’s  comparison of EnKF vs.  4D-Var with static covariances</vt:lpstr>
      <vt:lpstr>CMC’s hybrid, with EnKF covariances used in  4D-Var</vt:lpstr>
      <vt:lpstr>Preliminary EnKF-GSI hybrid results</vt:lpstr>
      <vt:lpstr>Preliminary EnKF-GSI hybrid results</vt:lpstr>
      <vt:lpstr>Accounting for model uncertainty</vt:lpstr>
      <vt:lpstr>BAMS article, August 2010</vt:lpstr>
      <vt:lpstr>Multi-model ensembles</vt:lpstr>
      <vt:lpstr>Slide 24</vt:lpstr>
      <vt:lpstr>Pro: Example of multi-model  improvement from NAEFS</vt:lpstr>
      <vt:lpstr>Con: T2m forecasts, ECMWF-reforecast vs. multi-model</vt:lpstr>
      <vt:lpstr>Potential value of reforecast approach</vt:lpstr>
      <vt:lpstr>NOAA to generate new reforecast data set</vt:lpstr>
      <vt:lpstr>Some recent work on  stochastic parameterizations</vt:lpstr>
      <vt:lpstr>Conclusions</vt:lpstr>
    </vt:vector>
  </TitlesOfParts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Ensemble prediction review</dc:title>
  <dc:creator>Tom Hamill</dc:creator>
  <cp:lastModifiedBy>Tom Hamill</cp:lastModifiedBy>
  <cp:revision>4</cp:revision>
  <cp:lastPrinted>2010-10-13T21:20:05Z</cp:lastPrinted>
  <dcterms:created xsi:type="dcterms:W3CDTF">2010-10-08T19:12:12Z</dcterms:created>
  <dcterms:modified xsi:type="dcterms:W3CDTF">2010-10-13T21:39:13Z</dcterms:modified>
</cp:coreProperties>
</file>