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496" r:id="rId3"/>
    <p:sldId id="257" r:id="rId4"/>
    <p:sldId id="258" r:id="rId5"/>
    <p:sldId id="276" r:id="rId6"/>
    <p:sldId id="259" r:id="rId7"/>
    <p:sldId id="261" r:id="rId8"/>
    <p:sldId id="273" r:id="rId9"/>
    <p:sldId id="497" r:id="rId10"/>
    <p:sldId id="278" r:id="rId11"/>
    <p:sldId id="267" r:id="rId12"/>
    <p:sldId id="260" r:id="rId13"/>
    <p:sldId id="274" r:id="rId14"/>
    <p:sldId id="263" r:id="rId15"/>
    <p:sldId id="265" r:id="rId16"/>
    <p:sldId id="266" r:id="rId17"/>
    <p:sldId id="272" r:id="rId18"/>
    <p:sldId id="270" r:id="rId19"/>
    <p:sldId id="275" r:id="rId20"/>
    <p:sldId id="277" r:id="rId21"/>
    <p:sldId id="282" r:id="rId22"/>
    <p:sldId id="279" r:id="rId23"/>
    <p:sldId id="458" r:id="rId24"/>
    <p:sldId id="466" r:id="rId25"/>
    <p:sldId id="473" r:id="rId26"/>
    <p:sldId id="474" r:id="rId27"/>
    <p:sldId id="475" r:id="rId28"/>
    <p:sldId id="479" r:id="rId29"/>
    <p:sldId id="480" r:id="rId30"/>
    <p:sldId id="484" r:id="rId31"/>
    <p:sldId id="485" r:id="rId32"/>
    <p:sldId id="487" r:id="rId33"/>
    <p:sldId id="481" r:id="rId34"/>
    <p:sldId id="488" r:id="rId35"/>
    <p:sldId id="489" r:id="rId36"/>
    <p:sldId id="493" r:id="rId37"/>
    <p:sldId id="490" r:id="rId38"/>
    <p:sldId id="494" r:id="rId39"/>
    <p:sldId id="495" r:id="rId40"/>
    <p:sldId id="491" r:id="rId41"/>
    <p:sldId id="284" r:id="rId42"/>
    <p:sldId id="285" r:id="rId43"/>
    <p:sldId id="286" r:id="rId44"/>
    <p:sldId id="287" r:id="rId45"/>
    <p:sldId id="288" r:id="rId46"/>
    <p:sldId id="289" r:id="rId47"/>
    <p:sldId id="290" r:id="rId48"/>
    <p:sldId id="291" r:id="rId49"/>
    <p:sldId id="292" r:id="rId50"/>
    <p:sldId id="293" r:id="rId51"/>
    <p:sldId id="492" r:id="rId52"/>
    <p:sldId id="262" r:id="rId53"/>
    <p:sldId id="271" r:id="rId54"/>
    <p:sldId id="268" r:id="rId55"/>
    <p:sldId id="26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5"/>
    <p:restoredTop sz="94641"/>
  </p:normalViewPr>
  <p:slideViewPr>
    <p:cSldViewPr snapToGrid="0" snapToObjects="1">
      <p:cViewPr varScale="1">
        <p:scale>
          <a:sx n="123" d="100"/>
          <a:sy n="123" d="100"/>
        </p:scale>
        <p:origin x="208" y="1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3644F-8EF5-C048-8208-06E9332ACEA1}" type="datetimeFigureOut">
              <a:rPr lang="en-US" smtClean="0"/>
              <a:t>3/16/18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5520B4-5781-424D-A046-7C6EF8F0A38C}" type="slidenum">
              <a:rPr lang="en-US" smtClean="0"/>
              <a:t>‹#›</a:t>
            </a:fld>
            <a:endParaRPr lang="en-US"/>
          </a:p>
        </p:txBody>
      </p:sp>
    </p:spTree>
    <p:extLst>
      <p:ext uri="{BB962C8B-B14F-4D97-AF65-F5344CB8AC3E}">
        <p14:creationId xmlns:p14="http://schemas.microsoft.com/office/powerpoint/2010/main" val="3241559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57174-E0E6-814A-AB7E-A62AAF6C57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CF435-29EB-E24E-85E3-9D78F1F991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0E35BD-1B1A-C943-ACB6-1A5306539926}"/>
              </a:ext>
            </a:extLst>
          </p:cNvPr>
          <p:cNvSpPr>
            <a:spLocks noGrp="1"/>
          </p:cNvSpPr>
          <p:nvPr>
            <p:ph type="dt" sz="half" idx="10"/>
          </p:nvPr>
        </p:nvSpPr>
        <p:spPr/>
        <p:txBody>
          <a:bodyPr/>
          <a:lstStyle/>
          <a:p>
            <a:fld id="{6DAD13E8-5DF6-C147-80AD-3494E5A97486}" type="datetime1">
              <a:rPr lang="en-US" smtClean="0"/>
              <a:t>3/16/18</a:t>
            </a:fld>
            <a:endParaRPr lang="en-US"/>
          </a:p>
        </p:txBody>
      </p:sp>
      <p:sp>
        <p:nvSpPr>
          <p:cNvPr id="5" name="Footer Placeholder 4">
            <a:extLst>
              <a:ext uri="{FF2B5EF4-FFF2-40B4-BE49-F238E27FC236}">
                <a16:creationId xmlns:a16="http://schemas.microsoft.com/office/drawing/2014/main" id="{3EF63741-F75E-4F4B-86E4-C50DC42425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0B89E-A39E-F440-B7CB-F0907304A4AD}"/>
              </a:ext>
            </a:extLst>
          </p:cNvPr>
          <p:cNvSpPr>
            <a:spLocks noGrp="1"/>
          </p:cNvSpPr>
          <p:nvPr>
            <p:ph type="sldNum" sz="quarter" idx="12"/>
          </p:nvPr>
        </p:nvSpPr>
        <p:spPr/>
        <p:txBody>
          <a:bodyPr/>
          <a:lstStyle/>
          <a:p>
            <a:fld id="{30C35FD4-DED3-EE46-BCAB-284905DEE74F}" type="slidenum">
              <a:rPr lang="en-US" smtClean="0"/>
              <a:t>‹#›</a:t>
            </a:fld>
            <a:endParaRPr lang="en-US"/>
          </a:p>
        </p:txBody>
      </p:sp>
    </p:spTree>
    <p:extLst>
      <p:ext uri="{BB962C8B-B14F-4D97-AF65-F5344CB8AC3E}">
        <p14:creationId xmlns:p14="http://schemas.microsoft.com/office/powerpoint/2010/main" val="3525684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3670-609D-914A-9512-5772EB1F19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AFA0EC-7AEB-9145-8A6C-DE8A6DE1FF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60374-41DD-FD4A-9370-5894463A71B4}"/>
              </a:ext>
            </a:extLst>
          </p:cNvPr>
          <p:cNvSpPr>
            <a:spLocks noGrp="1"/>
          </p:cNvSpPr>
          <p:nvPr>
            <p:ph type="dt" sz="half" idx="10"/>
          </p:nvPr>
        </p:nvSpPr>
        <p:spPr/>
        <p:txBody>
          <a:bodyPr/>
          <a:lstStyle/>
          <a:p>
            <a:fld id="{30527CD1-E73E-0D42-8386-8010F3994CA1}" type="datetime1">
              <a:rPr lang="en-US" smtClean="0"/>
              <a:t>3/16/18</a:t>
            </a:fld>
            <a:endParaRPr lang="en-US"/>
          </a:p>
        </p:txBody>
      </p:sp>
      <p:sp>
        <p:nvSpPr>
          <p:cNvPr id="5" name="Footer Placeholder 4">
            <a:extLst>
              <a:ext uri="{FF2B5EF4-FFF2-40B4-BE49-F238E27FC236}">
                <a16:creationId xmlns:a16="http://schemas.microsoft.com/office/drawing/2014/main" id="{DC05AF4B-26BB-CC4D-8DD3-EE12528B0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CAFA9-7D6B-B443-A6D2-BA74B4A73987}"/>
              </a:ext>
            </a:extLst>
          </p:cNvPr>
          <p:cNvSpPr>
            <a:spLocks noGrp="1"/>
          </p:cNvSpPr>
          <p:nvPr>
            <p:ph type="sldNum" sz="quarter" idx="12"/>
          </p:nvPr>
        </p:nvSpPr>
        <p:spPr/>
        <p:txBody>
          <a:bodyPr/>
          <a:lstStyle/>
          <a:p>
            <a:fld id="{30C35FD4-DED3-EE46-BCAB-284905DEE74F}" type="slidenum">
              <a:rPr lang="en-US" smtClean="0"/>
              <a:t>‹#›</a:t>
            </a:fld>
            <a:endParaRPr lang="en-US"/>
          </a:p>
        </p:txBody>
      </p:sp>
    </p:spTree>
    <p:extLst>
      <p:ext uri="{BB962C8B-B14F-4D97-AF65-F5344CB8AC3E}">
        <p14:creationId xmlns:p14="http://schemas.microsoft.com/office/powerpoint/2010/main" val="2778613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889468-F5F4-2145-AAAB-539E2A0102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D153AF-BF04-5642-872B-165CB1C8934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34C71-5F6F-B94F-BF50-044D4978CED5}"/>
              </a:ext>
            </a:extLst>
          </p:cNvPr>
          <p:cNvSpPr>
            <a:spLocks noGrp="1"/>
          </p:cNvSpPr>
          <p:nvPr>
            <p:ph type="dt" sz="half" idx="10"/>
          </p:nvPr>
        </p:nvSpPr>
        <p:spPr/>
        <p:txBody>
          <a:bodyPr/>
          <a:lstStyle/>
          <a:p>
            <a:fld id="{AC870956-17EF-094D-83FC-7D6DAC0ACCCC}" type="datetime1">
              <a:rPr lang="en-US" smtClean="0"/>
              <a:t>3/16/18</a:t>
            </a:fld>
            <a:endParaRPr lang="en-US"/>
          </a:p>
        </p:txBody>
      </p:sp>
      <p:sp>
        <p:nvSpPr>
          <p:cNvPr id="5" name="Footer Placeholder 4">
            <a:extLst>
              <a:ext uri="{FF2B5EF4-FFF2-40B4-BE49-F238E27FC236}">
                <a16:creationId xmlns:a16="http://schemas.microsoft.com/office/drawing/2014/main" id="{35DC58AF-F6DE-B346-A6C2-7E05A2ED05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DEEEC-202E-5241-AB24-94982987F74D}"/>
              </a:ext>
            </a:extLst>
          </p:cNvPr>
          <p:cNvSpPr>
            <a:spLocks noGrp="1"/>
          </p:cNvSpPr>
          <p:nvPr>
            <p:ph type="sldNum" sz="quarter" idx="12"/>
          </p:nvPr>
        </p:nvSpPr>
        <p:spPr/>
        <p:txBody>
          <a:bodyPr/>
          <a:lstStyle/>
          <a:p>
            <a:fld id="{30C35FD4-DED3-EE46-BCAB-284905DEE74F}" type="slidenum">
              <a:rPr lang="en-US" smtClean="0"/>
              <a:t>‹#›</a:t>
            </a:fld>
            <a:endParaRPr lang="en-US"/>
          </a:p>
        </p:txBody>
      </p:sp>
    </p:spTree>
    <p:extLst>
      <p:ext uri="{BB962C8B-B14F-4D97-AF65-F5344CB8AC3E}">
        <p14:creationId xmlns:p14="http://schemas.microsoft.com/office/powerpoint/2010/main" val="101783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3F8A4-AB7B-1046-B7E9-0E45C53149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4FE1DD-7553-A04B-B089-699BB38D58F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C62338-EF95-7044-8C79-4EEB8FA7E6DF}"/>
              </a:ext>
            </a:extLst>
          </p:cNvPr>
          <p:cNvSpPr>
            <a:spLocks noGrp="1"/>
          </p:cNvSpPr>
          <p:nvPr>
            <p:ph type="dt" sz="half" idx="10"/>
          </p:nvPr>
        </p:nvSpPr>
        <p:spPr/>
        <p:txBody>
          <a:bodyPr/>
          <a:lstStyle/>
          <a:p>
            <a:fld id="{AE0D2435-245D-014D-86BA-D30757722467}" type="datetime1">
              <a:rPr lang="en-US" smtClean="0"/>
              <a:t>3/16/18</a:t>
            </a:fld>
            <a:endParaRPr lang="en-US"/>
          </a:p>
        </p:txBody>
      </p:sp>
      <p:sp>
        <p:nvSpPr>
          <p:cNvPr id="5" name="Footer Placeholder 4">
            <a:extLst>
              <a:ext uri="{FF2B5EF4-FFF2-40B4-BE49-F238E27FC236}">
                <a16:creationId xmlns:a16="http://schemas.microsoft.com/office/drawing/2014/main" id="{27383792-2AEB-8549-88C5-3CE01BD4B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9EA9D-AD7A-C443-B33A-308462C16451}"/>
              </a:ext>
            </a:extLst>
          </p:cNvPr>
          <p:cNvSpPr>
            <a:spLocks noGrp="1"/>
          </p:cNvSpPr>
          <p:nvPr>
            <p:ph type="sldNum" sz="quarter" idx="12"/>
          </p:nvPr>
        </p:nvSpPr>
        <p:spPr/>
        <p:txBody>
          <a:bodyPr/>
          <a:lstStyle/>
          <a:p>
            <a:fld id="{30C35FD4-DED3-EE46-BCAB-284905DEE74F}" type="slidenum">
              <a:rPr lang="en-US" smtClean="0"/>
              <a:t>‹#›</a:t>
            </a:fld>
            <a:endParaRPr lang="en-US"/>
          </a:p>
        </p:txBody>
      </p:sp>
    </p:spTree>
    <p:extLst>
      <p:ext uri="{BB962C8B-B14F-4D97-AF65-F5344CB8AC3E}">
        <p14:creationId xmlns:p14="http://schemas.microsoft.com/office/powerpoint/2010/main" val="232882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55B97-BFD4-7149-B0C4-49CC24C1CE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D26614-C71E-D84C-8DBD-226836869C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712AEA-6627-0B4E-B86C-2EFB9BCB17B8}"/>
              </a:ext>
            </a:extLst>
          </p:cNvPr>
          <p:cNvSpPr>
            <a:spLocks noGrp="1"/>
          </p:cNvSpPr>
          <p:nvPr>
            <p:ph type="dt" sz="half" idx="10"/>
          </p:nvPr>
        </p:nvSpPr>
        <p:spPr/>
        <p:txBody>
          <a:bodyPr/>
          <a:lstStyle/>
          <a:p>
            <a:fld id="{16F314B8-2911-0348-8376-B71832F940C3}" type="datetime1">
              <a:rPr lang="en-US" smtClean="0"/>
              <a:t>3/16/18</a:t>
            </a:fld>
            <a:endParaRPr lang="en-US"/>
          </a:p>
        </p:txBody>
      </p:sp>
      <p:sp>
        <p:nvSpPr>
          <p:cNvPr id="5" name="Footer Placeholder 4">
            <a:extLst>
              <a:ext uri="{FF2B5EF4-FFF2-40B4-BE49-F238E27FC236}">
                <a16:creationId xmlns:a16="http://schemas.microsoft.com/office/drawing/2014/main" id="{23F6AD43-8443-C948-A868-2DBC635E4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7C4F7-BE8A-A048-BD7E-357026C79E8D}"/>
              </a:ext>
            </a:extLst>
          </p:cNvPr>
          <p:cNvSpPr>
            <a:spLocks noGrp="1"/>
          </p:cNvSpPr>
          <p:nvPr>
            <p:ph type="sldNum" sz="quarter" idx="12"/>
          </p:nvPr>
        </p:nvSpPr>
        <p:spPr/>
        <p:txBody>
          <a:bodyPr/>
          <a:lstStyle/>
          <a:p>
            <a:fld id="{30C35FD4-DED3-EE46-BCAB-284905DEE74F}" type="slidenum">
              <a:rPr lang="en-US" smtClean="0"/>
              <a:t>‹#›</a:t>
            </a:fld>
            <a:endParaRPr lang="en-US"/>
          </a:p>
        </p:txBody>
      </p:sp>
    </p:spTree>
    <p:extLst>
      <p:ext uri="{BB962C8B-B14F-4D97-AF65-F5344CB8AC3E}">
        <p14:creationId xmlns:p14="http://schemas.microsoft.com/office/powerpoint/2010/main" val="4125705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2BA0-D5F1-B74D-B16A-1F7E3BEB8F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ABE2A5-C08B-AA4D-8590-5F469397E6E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241C6F-02AB-1A47-A3C8-A5C6FFD1A1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116628-3033-9B41-93F3-5B752524857B}"/>
              </a:ext>
            </a:extLst>
          </p:cNvPr>
          <p:cNvSpPr>
            <a:spLocks noGrp="1"/>
          </p:cNvSpPr>
          <p:nvPr>
            <p:ph type="dt" sz="half" idx="10"/>
          </p:nvPr>
        </p:nvSpPr>
        <p:spPr/>
        <p:txBody>
          <a:bodyPr/>
          <a:lstStyle/>
          <a:p>
            <a:fld id="{0BCD12B0-11FA-1240-BD7C-C1188F9FF145}" type="datetime1">
              <a:rPr lang="en-US" smtClean="0"/>
              <a:t>3/16/18</a:t>
            </a:fld>
            <a:endParaRPr lang="en-US"/>
          </a:p>
        </p:txBody>
      </p:sp>
      <p:sp>
        <p:nvSpPr>
          <p:cNvPr id="6" name="Footer Placeholder 5">
            <a:extLst>
              <a:ext uri="{FF2B5EF4-FFF2-40B4-BE49-F238E27FC236}">
                <a16:creationId xmlns:a16="http://schemas.microsoft.com/office/drawing/2014/main" id="{06AA4286-CE43-8C40-8C0D-89143F2B7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B68E8-8B89-9744-900E-218AA9FAE8FB}"/>
              </a:ext>
            </a:extLst>
          </p:cNvPr>
          <p:cNvSpPr>
            <a:spLocks noGrp="1"/>
          </p:cNvSpPr>
          <p:nvPr>
            <p:ph type="sldNum" sz="quarter" idx="12"/>
          </p:nvPr>
        </p:nvSpPr>
        <p:spPr/>
        <p:txBody>
          <a:bodyPr/>
          <a:lstStyle/>
          <a:p>
            <a:fld id="{30C35FD4-DED3-EE46-BCAB-284905DEE74F}" type="slidenum">
              <a:rPr lang="en-US" smtClean="0"/>
              <a:t>‹#›</a:t>
            </a:fld>
            <a:endParaRPr lang="en-US"/>
          </a:p>
        </p:txBody>
      </p:sp>
    </p:spTree>
    <p:extLst>
      <p:ext uri="{BB962C8B-B14F-4D97-AF65-F5344CB8AC3E}">
        <p14:creationId xmlns:p14="http://schemas.microsoft.com/office/powerpoint/2010/main" val="1445938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9779-EA2F-694E-AA7A-79506A96F2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A6DDFF-D7BA-DD45-9031-51019CCCD4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DAE416D-1D87-6242-86A7-1FAE76F95B3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0A7B01-1F66-9141-92CE-155CDF99E4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D5FE2A-65D9-0747-B89C-94D7AB213AD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13D8B4-2A82-7743-AEC2-B5BE55FC00C6}"/>
              </a:ext>
            </a:extLst>
          </p:cNvPr>
          <p:cNvSpPr>
            <a:spLocks noGrp="1"/>
          </p:cNvSpPr>
          <p:nvPr>
            <p:ph type="dt" sz="half" idx="10"/>
          </p:nvPr>
        </p:nvSpPr>
        <p:spPr/>
        <p:txBody>
          <a:bodyPr/>
          <a:lstStyle/>
          <a:p>
            <a:fld id="{24DC3BB0-62EF-A944-A92E-565105236BB3}" type="datetime1">
              <a:rPr lang="en-US" smtClean="0"/>
              <a:t>3/16/18</a:t>
            </a:fld>
            <a:endParaRPr lang="en-US"/>
          </a:p>
        </p:txBody>
      </p:sp>
      <p:sp>
        <p:nvSpPr>
          <p:cNvPr id="8" name="Footer Placeholder 7">
            <a:extLst>
              <a:ext uri="{FF2B5EF4-FFF2-40B4-BE49-F238E27FC236}">
                <a16:creationId xmlns:a16="http://schemas.microsoft.com/office/drawing/2014/main" id="{6F17BB8E-FCF3-DC47-B8DC-2C89C2BAC7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EAC9DE-85E0-B246-8ED1-4E9417BA2C9C}"/>
              </a:ext>
            </a:extLst>
          </p:cNvPr>
          <p:cNvSpPr>
            <a:spLocks noGrp="1"/>
          </p:cNvSpPr>
          <p:nvPr>
            <p:ph type="sldNum" sz="quarter" idx="12"/>
          </p:nvPr>
        </p:nvSpPr>
        <p:spPr/>
        <p:txBody>
          <a:bodyPr/>
          <a:lstStyle/>
          <a:p>
            <a:fld id="{30C35FD4-DED3-EE46-BCAB-284905DEE74F}" type="slidenum">
              <a:rPr lang="en-US" smtClean="0"/>
              <a:t>‹#›</a:t>
            </a:fld>
            <a:endParaRPr lang="en-US"/>
          </a:p>
        </p:txBody>
      </p:sp>
    </p:spTree>
    <p:extLst>
      <p:ext uri="{BB962C8B-B14F-4D97-AF65-F5344CB8AC3E}">
        <p14:creationId xmlns:p14="http://schemas.microsoft.com/office/powerpoint/2010/main" val="2731040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DAC59-93A7-FA49-B898-7FD672E23A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F6520A-1907-4541-ABDF-6FF6E3D01920}"/>
              </a:ext>
            </a:extLst>
          </p:cNvPr>
          <p:cNvSpPr>
            <a:spLocks noGrp="1"/>
          </p:cNvSpPr>
          <p:nvPr>
            <p:ph type="dt" sz="half" idx="10"/>
          </p:nvPr>
        </p:nvSpPr>
        <p:spPr/>
        <p:txBody>
          <a:bodyPr/>
          <a:lstStyle/>
          <a:p>
            <a:fld id="{FD4B263A-3BA6-F441-83B3-B56AB44E47BC}" type="datetime1">
              <a:rPr lang="en-US" smtClean="0"/>
              <a:t>3/16/18</a:t>
            </a:fld>
            <a:endParaRPr lang="en-US"/>
          </a:p>
        </p:txBody>
      </p:sp>
      <p:sp>
        <p:nvSpPr>
          <p:cNvPr id="4" name="Footer Placeholder 3">
            <a:extLst>
              <a:ext uri="{FF2B5EF4-FFF2-40B4-BE49-F238E27FC236}">
                <a16:creationId xmlns:a16="http://schemas.microsoft.com/office/drawing/2014/main" id="{01A4AC9A-9BAE-8442-9C2E-D6575A31EB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42AB2D-9D11-234E-B7B4-758708F7A94D}"/>
              </a:ext>
            </a:extLst>
          </p:cNvPr>
          <p:cNvSpPr>
            <a:spLocks noGrp="1"/>
          </p:cNvSpPr>
          <p:nvPr>
            <p:ph type="sldNum" sz="quarter" idx="12"/>
          </p:nvPr>
        </p:nvSpPr>
        <p:spPr/>
        <p:txBody>
          <a:bodyPr/>
          <a:lstStyle/>
          <a:p>
            <a:fld id="{30C35FD4-DED3-EE46-BCAB-284905DEE74F}" type="slidenum">
              <a:rPr lang="en-US" smtClean="0"/>
              <a:t>‹#›</a:t>
            </a:fld>
            <a:endParaRPr lang="en-US"/>
          </a:p>
        </p:txBody>
      </p:sp>
    </p:spTree>
    <p:extLst>
      <p:ext uri="{BB962C8B-B14F-4D97-AF65-F5344CB8AC3E}">
        <p14:creationId xmlns:p14="http://schemas.microsoft.com/office/powerpoint/2010/main" val="22799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5FAF56-FD74-C84F-BD57-7A7BB431FAE2}"/>
              </a:ext>
            </a:extLst>
          </p:cNvPr>
          <p:cNvSpPr>
            <a:spLocks noGrp="1"/>
          </p:cNvSpPr>
          <p:nvPr>
            <p:ph type="dt" sz="half" idx="10"/>
          </p:nvPr>
        </p:nvSpPr>
        <p:spPr/>
        <p:txBody>
          <a:bodyPr/>
          <a:lstStyle/>
          <a:p>
            <a:fld id="{1B4764E9-454B-814E-9361-03AAC391004C}" type="datetime1">
              <a:rPr lang="en-US" smtClean="0"/>
              <a:t>3/16/18</a:t>
            </a:fld>
            <a:endParaRPr lang="en-US"/>
          </a:p>
        </p:txBody>
      </p:sp>
      <p:sp>
        <p:nvSpPr>
          <p:cNvPr id="3" name="Footer Placeholder 2">
            <a:extLst>
              <a:ext uri="{FF2B5EF4-FFF2-40B4-BE49-F238E27FC236}">
                <a16:creationId xmlns:a16="http://schemas.microsoft.com/office/drawing/2014/main" id="{18A049A4-1E8C-4B47-AC5C-910B9F163A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B0904E-0590-BD49-9544-1949DD9D5E52}"/>
              </a:ext>
            </a:extLst>
          </p:cNvPr>
          <p:cNvSpPr>
            <a:spLocks noGrp="1"/>
          </p:cNvSpPr>
          <p:nvPr>
            <p:ph type="sldNum" sz="quarter" idx="12"/>
          </p:nvPr>
        </p:nvSpPr>
        <p:spPr/>
        <p:txBody>
          <a:bodyPr/>
          <a:lstStyle/>
          <a:p>
            <a:fld id="{30C35FD4-DED3-EE46-BCAB-284905DEE74F}" type="slidenum">
              <a:rPr lang="en-US" smtClean="0"/>
              <a:t>‹#›</a:t>
            </a:fld>
            <a:endParaRPr lang="en-US"/>
          </a:p>
        </p:txBody>
      </p:sp>
    </p:spTree>
    <p:extLst>
      <p:ext uri="{BB962C8B-B14F-4D97-AF65-F5344CB8AC3E}">
        <p14:creationId xmlns:p14="http://schemas.microsoft.com/office/powerpoint/2010/main" val="11274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2067D-7972-6446-8983-A0DC1757F0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A752A7-E0F8-0A48-A335-D43FBC33DE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EFB07D-653B-714B-9AD9-96FC166A1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544A20-5A74-C944-A4AB-C7B692D0A0A2}"/>
              </a:ext>
            </a:extLst>
          </p:cNvPr>
          <p:cNvSpPr>
            <a:spLocks noGrp="1"/>
          </p:cNvSpPr>
          <p:nvPr>
            <p:ph type="dt" sz="half" idx="10"/>
          </p:nvPr>
        </p:nvSpPr>
        <p:spPr/>
        <p:txBody>
          <a:bodyPr/>
          <a:lstStyle/>
          <a:p>
            <a:fld id="{BFE8440C-6CF8-AD48-803B-2D1F2C40FF70}" type="datetime1">
              <a:rPr lang="en-US" smtClean="0"/>
              <a:t>3/16/18</a:t>
            </a:fld>
            <a:endParaRPr lang="en-US"/>
          </a:p>
        </p:txBody>
      </p:sp>
      <p:sp>
        <p:nvSpPr>
          <p:cNvPr id="6" name="Footer Placeholder 5">
            <a:extLst>
              <a:ext uri="{FF2B5EF4-FFF2-40B4-BE49-F238E27FC236}">
                <a16:creationId xmlns:a16="http://schemas.microsoft.com/office/drawing/2014/main" id="{ECFC9E25-AC26-1041-AC43-FB9FF6D69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D8C9C-39AB-E245-B215-C6C06B3E0541}"/>
              </a:ext>
            </a:extLst>
          </p:cNvPr>
          <p:cNvSpPr>
            <a:spLocks noGrp="1"/>
          </p:cNvSpPr>
          <p:nvPr>
            <p:ph type="sldNum" sz="quarter" idx="12"/>
          </p:nvPr>
        </p:nvSpPr>
        <p:spPr/>
        <p:txBody>
          <a:bodyPr/>
          <a:lstStyle/>
          <a:p>
            <a:fld id="{30C35FD4-DED3-EE46-BCAB-284905DEE74F}" type="slidenum">
              <a:rPr lang="en-US" smtClean="0"/>
              <a:t>‹#›</a:t>
            </a:fld>
            <a:endParaRPr lang="en-US"/>
          </a:p>
        </p:txBody>
      </p:sp>
    </p:spTree>
    <p:extLst>
      <p:ext uri="{BB962C8B-B14F-4D97-AF65-F5344CB8AC3E}">
        <p14:creationId xmlns:p14="http://schemas.microsoft.com/office/powerpoint/2010/main" val="2146310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CBC65-DE3B-794D-8E5C-BC72CFBD22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31A45E-0B9E-174F-A273-A199D11E92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6778AD-84DD-D04A-9F0C-DCB21C46BB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7B88E9-0793-4345-B9B3-496902138ACD}"/>
              </a:ext>
            </a:extLst>
          </p:cNvPr>
          <p:cNvSpPr>
            <a:spLocks noGrp="1"/>
          </p:cNvSpPr>
          <p:nvPr>
            <p:ph type="dt" sz="half" idx="10"/>
          </p:nvPr>
        </p:nvSpPr>
        <p:spPr/>
        <p:txBody>
          <a:bodyPr/>
          <a:lstStyle/>
          <a:p>
            <a:fld id="{E6D5EAAB-8E11-E042-BFD8-EFDD6AAF2544}" type="datetime1">
              <a:rPr lang="en-US" smtClean="0"/>
              <a:t>3/16/18</a:t>
            </a:fld>
            <a:endParaRPr lang="en-US"/>
          </a:p>
        </p:txBody>
      </p:sp>
      <p:sp>
        <p:nvSpPr>
          <p:cNvPr id="6" name="Footer Placeholder 5">
            <a:extLst>
              <a:ext uri="{FF2B5EF4-FFF2-40B4-BE49-F238E27FC236}">
                <a16:creationId xmlns:a16="http://schemas.microsoft.com/office/drawing/2014/main" id="{2D7E394F-2010-0843-AB64-3CDB03795B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7E00B6-6AC0-BB4C-B993-062B76CEEC86}"/>
              </a:ext>
            </a:extLst>
          </p:cNvPr>
          <p:cNvSpPr>
            <a:spLocks noGrp="1"/>
          </p:cNvSpPr>
          <p:nvPr>
            <p:ph type="sldNum" sz="quarter" idx="12"/>
          </p:nvPr>
        </p:nvSpPr>
        <p:spPr/>
        <p:txBody>
          <a:bodyPr/>
          <a:lstStyle/>
          <a:p>
            <a:fld id="{30C35FD4-DED3-EE46-BCAB-284905DEE74F}" type="slidenum">
              <a:rPr lang="en-US" smtClean="0"/>
              <a:t>‹#›</a:t>
            </a:fld>
            <a:endParaRPr lang="en-US"/>
          </a:p>
        </p:txBody>
      </p:sp>
    </p:spTree>
    <p:extLst>
      <p:ext uri="{BB962C8B-B14F-4D97-AF65-F5344CB8AC3E}">
        <p14:creationId xmlns:p14="http://schemas.microsoft.com/office/powerpoint/2010/main" val="1703927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6AF839-ED79-894A-BFB2-AB9F91E0D5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2446C2-9F95-5641-A412-ED57A614C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E1152-1107-9345-8C7E-4F9F904627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EFBD31-8919-CD4A-9BE4-4E67A78ED307}" type="datetime1">
              <a:rPr lang="en-US" smtClean="0"/>
              <a:t>3/16/18</a:t>
            </a:fld>
            <a:endParaRPr lang="en-US"/>
          </a:p>
        </p:txBody>
      </p:sp>
      <p:sp>
        <p:nvSpPr>
          <p:cNvPr id="5" name="Footer Placeholder 4">
            <a:extLst>
              <a:ext uri="{FF2B5EF4-FFF2-40B4-BE49-F238E27FC236}">
                <a16:creationId xmlns:a16="http://schemas.microsoft.com/office/drawing/2014/main" id="{5C67C51B-8330-BF49-988E-0D00A3D081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842606-97C0-CC49-84EF-E3CE5AC98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C35FD4-DED3-EE46-BCAB-284905DEE74F}" type="slidenum">
              <a:rPr lang="en-US" smtClean="0"/>
              <a:t>‹#›</a:t>
            </a:fld>
            <a:endParaRPr lang="en-US"/>
          </a:p>
        </p:txBody>
      </p:sp>
    </p:spTree>
    <p:extLst>
      <p:ext uri="{BB962C8B-B14F-4D97-AF65-F5344CB8AC3E}">
        <p14:creationId xmlns:p14="http://schemas.microsoft.com/office/powerpoint/2010/main" val="4293303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nap.edu/catalog/21873/next-generation-earth-system-prediction-strategies-for-subseasonal-to-seasona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hyperlink" Target="https://journals.ametsoc.org/doi/abs/10.1175/BAMS-D-12-00026.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journals.ametsoc.org/doi/pdf/10.1175/MWR-D-13-00199.1"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s://journals.ametsoc.org/doi/abs/10.1175/BAMS-D-12-00026.1" TargetMode="External"/><Relationship Id="rId2" Type="http://schemas.openxmlformats.org/officeDocument/2006/relationships/hyperlink" Target="https://journals.ametsoc.org/doi/abs/10.1175/BAMS-D-16-0283.1"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www.nature.com/articles/ngeo2424"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google.com/url?sa=t&amp;rct=j&amp;q=&amp;esrc=s&amp;source=web&amp;cd=5&amp;ved=0ahUKEwjs1e3Di_nZAhVIzoMKHVB8DecQFghMMAQ&amp;url=https%3A%2F%2Fjournals.ametsoc.org%2Fdoi%2Fpdf%2F10.1175%2FJAS-D-11-0144.1&amp;usg=AOvVaw3u1GF8f5s3BP0FB4drWGrS" TargetMode="External"/><Relationship Id="rId2" Type="http://schemas.openxmlformats.org/officeDocument/2006/relationships/hyperlink" Target="https://www.google.com/url?sa=t&amp;rct=j&amp;q=&amp;esrc=s&amp;source=web&amp;cd=2&amp;ved=0ahUKEwjs1e3Di_nZAhVIzoMKHVB8DecQFggzMAE&amp;url=http%3A%2F%2Fonlinelibrary.wiley.com%2Fdoi%2F10.1002%2Fqj.2432%2Fpdf&amp;usg=AOvVaw0Zp8yB-Hvz30ig8TgzCNvQ" TargetMode="External"/><Relationship Id="rId1" Type="http://schemas.openxmlformats.org/officeDocument/2006/relationships/slideLayout" Target="../slideLayouts/slideLayout2.xml"/><Relationship Id="rId6" Type="http://schemas.openxmlformats.org/officeDocument/2006/relationships/hyperlink" Target="https://agupubs.onlinelibrary.wiley.com/doi/full/10.1029/2009JD013728" TargetMode="External"/><Relationship Id="rId5" Type="http://schemas.openxmlformats.org/officeDocument/2006/relationships/hyperlink" Target="http://www.sparc-climate.org/activities/assessing-predictability/" TargetMode="External"/><Relationship Id="rId4" Type="http://schemas.openxmlformats.org/officeDocument/2006/relationships/hyperlink" Target="http://www.sparc-climate.org/activities/gravity-wav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gcmd.nasa.gov/records/NOAA_NOAH.html"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agupubs.onlinelibrary.wiley.com/doi/epdf/10.1029/2009GL041677"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journals.ametsoc.org/doi/full/10.1175/JCLI-D-12-00159.1"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nature.com/articles/ncomms14603"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iarpccollaborations.org/teams/Sea-Ice" TargetMode="External"/><Relationship Id="rId2" Type="http://schemas.openxmlformats.org/officeDocument/2006/relationships/hyperlink" Target="https://www.nature.com/articles/497431a?message-global=remove"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ved=0ahUKEwjC8vjhyvvZAhXqzIMKHZXSA98QFggsMAA&amp;url=https%3A%2F%2Fwww.wmo.int%2Fpages%2Fprog%2Farep%2Fwwrp%2Fnew%2Fdocuments%2FFinal_WWRP_2017_3_27_July.pdf&amp;usg=AOvVaw2HouvkRiWXW2no_flDenRq" TargetMode="External"/><Relationship Id="rId2" Type="http://schemas.openxmlformats.org/officeDocument/2006/relationships/hyperlink" Target="https://journals.ametsoc.org/doi/full/10.1175/BAMS-D-17-0036.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nap.edu/catalog/21873/next-generation-earth-system-prediction-strategies-for-subseasonal-to-seasonal"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journals.ametsoc.org/doi/abs/10.1175/2007JAS2449.1" TargetMode="External"/><Relationship Id="rId1" Type="http://schemas.openxmlformats.org/officeDocument/2006/relationships/slideLayout" Target="../slideLayouts/slideLayout2.xml"/><Relationship Id="rId4" Type="http://schemas.openxmlformats.org/officeDocument/2006/relationships/hyperlink" Target="https://www.google.com/url?sa=t&amp;rct=j&amp;q=&amp;esrc=s&amp;source=web&amp;cd=1&amp;cad=rja&amp;uact=8&amp;ved=0ahUKEwjapcmn5_jZAhUK4IMKHYytBGEQFggnMAA&amp;url=http%3A%2F%2Fwww.nature.com%2Farticles%2F310036a0&amp;usg=AOvVaw3HpPXmKIQdiPjBLyBOg20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journals.ametsoc.org/doi/abs/10.1175/1520-0469%281999%29056%3C0374%3ACCEWAO%3E2.0.CO%3B2"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nap.edu/catalog/21873/next-generation-earth-system-prediction-strategies-for-subseasonal-to-seasonal"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weather.gov/sti/stimodeling_nggp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ECD0-1994-724B-8219-1A01C834B83E}"/>
              </a:ext>
            </a:extLst>
          </p:cNvPr>
          <p:cNvSpPr>
            <a:spLocks noGrp="1"/>
          </p:cNvSpPr>
          <p:nvPr>
            <p:ph type="ctrTitle"/>
          </p:nvPr>
        </p:nvSpPr>
        <p:spPr>
          <a:xfrm>
            <a:off x="1524000" y="1907620"/>
            <a:ext cx="9144000" cy="2387600"/>
          </a:xfrm>
        </p:spPr>
        <p:txBody>
          <a:bodyPr>
            <a:normAutofit fontScale="90000"/>
          </a:bodyPr>
          <a:lstStyle/>
          <a:p>
            <a:r>
              <a:rPr lang="en-US" b="1" dirty="0"/>
              <a:t>NOAA's Key Scientific Needs for Improving Sub-seasonal to Seasonal (S2S) Forecasts. </a:t>
            </a:r>
          </a:p>
        </p:txBody>
      </p:sp>
      <p:sp>
        <p:nvSpPr>
          <p:cNvPr id="3" name="Subtitle 2">
            <a:extLst>
              <a:ext uri="{FF2B5EF4-FFF2-40B4-BE49-F238E27FC236}">
                <a16:creationId xmlns:a16="http://schemas.microsoft.com/office/drawing/2014/main" id="{7A193B4B-27FD-EA40-83F2-D7EE8D305717}"/>
              </a:ext>
            </a:extLst>
          </p:cNvPr>
          <p:cNvSpPr>
            <a:spLocks noGrp="1"/>
          </p:cNvSpPr>
          <p:nvPr>
            <p:ph type="subTitle" idx="1"/>
          </p:nvPr>
        </p:nvSpPr>
        <p:spPr>
          <a:xfrm>
            <a:off x="1524000" y="4564063"/>
            <a:ext cx="9144000" cy="1655762"/>
          </a:xfrm>
        </p:spPr>
        <p:txBody>
          <a:bodyPr>
            <a:normAutofit fontScale="92500" lnSpcReduction="20000"/>
          </a:bodyPr>
          <a:lstStyle/>
          <a:p>
            <a:r>
              <a:rPr lang="en-US" sz="3500" dirty="0"/>
              <a:t>Tom Hamill</a:t>
            </a:r>
          </a:p>
          <a:p>
            <a:r>
              <a:rPr lang="en-US" i="1" dirty="0">
                <a:solidFill>
                  <a:schemeClr val="tx1">
                    <a:lumMod val="50000"/>
                    <a:lumOff val="50000"/>
                  </a:schemeClr>
                </a:solidFill>
              </a:rPr>
              <a:t>NOAA Earth System Research Lab, Physical Sciences Division</a:t>
            </a:r>
          </a:p>
          <a:p>
            <a:r>
              <a:rPr lang="en-US" i="1" dirty="0">
                <a:solidFill>
                  <a:schemeClr val="tx1">
                    <a:lumMod val="50000"/>
                    <a:lumOff val="50000"/>
                  </a:schemeClr>
                </a:solidFill>
              </a:rPr>
              <a:t>Boulder, Colorado</a:t>
            </a:r>
          </a:p>
          <a:p>
            <a:r>
              <a:rPr lang="en-US" dirty="0">
                <a:solidFill>
                  <a:schemeClr val="tx1">
                    <a:lumMod val="50000"/>
                    <a:lumOff val="50000"/>
                  </a:schemeClr>
                </a:solidFill>
              </a:rPr>
              <a:t>(303) 497-3060 ; </a:t>
            </a:r>
            <a:r>
              <a:rPr lang="en-US" dirty="0" err="1">
                <a:solidFill>
                  <a:schemeClr val="tx1">
                    <a:lumMod val="50000"/>
                    <a:lumOff val="50000"/>
                  </a:schemeClr>
                </a:solidFill>
              </a:rPr>
              <a:t>tom.hamill@noaa.gov</a:t>
            </a:r>
            <a:endParaRPr lang="en-US" dirty="0">
              <a:solidFill>
                <a:schemeClr val="tx1">
                  <a:lumMod val="50000"/>
                  <a:lumOff val="50000"/>
                </a:schemeClr>
              </a:solidFill>
            </a:endParaRPr>
          </a:p>
        </p:txBody>
      </p:sp>
      <p:sp>
        <p:nvSpPr>
          <p:cNvPr id="4" name="TextBox 3">
            <a:extLst>
              <a:ext uri="{FF2B5EF4-FFF2-40B4-BE49-F238E27FC236}">
                <a16:creationId xmlns:a16="http://schemas.microsoft.com/office/drawing/2014/main" id="{4E3B1867-5B70-5345-8D1B-0BBCA51DB30F}"/>
              </a:ext>
            </a:extLst>
          </p:cNvPr>
          <p:cNvSpPr txBox="1"/>
          <p:nvPr/>
        </p:nvSpPr>
        <p:spPr>
          <a:xfrm>
            <a:off x="3374678" y="6488668"/>
            <a:ext cx="5442644" cy="369332"/>
          </a:xfrm>
          <a:prstGeom prst="rect">
            <a:avLst/>
          </a:prstGeom>
          <a:noFill/>
        </p:spPr>
        <p:txBody>
          <a:bodyPr wrap="none" rtlCol="0">
            <a:spAutoFit/>
          </a:bodyPr>
          <a:lstStyle/>
          <a:p>
            <a:r>
              <a:rPr lang="en-US" dirty="0">
                <a:solidFill>
                  <a:schemeClr val="bg1">
                    <a:lumMod val="85000"/>
                  </a:schemeClr>
                </a:solidFill>
              </a:rPr>
              <a:t>seminar to University of Michigan </a:t>
            </a:r>
            <a:r>
              <a:rPr lang="en-US" dirty="0" err="1">
                <a:solidFill>
                  <a:schemeClr val="bg1">
                    <a:lumMod val="85000"/>
                  </a:schemeClr>
                </a:solidFill>
              </a:rPr>
              <a:t>CLaSP</a:t>
            </a:r>
            <a:r>
              <a:rPr lang="en-US" dirty="0">
                <a:solidFill>
                  <a:schemeClr val="bg1">
                    <a:lumMod val="85000"/>
                  </a:schemeClr>
                </a:solidFill>
              </a:rPr>
              <a:t>, 27 March 2018</a:t>
            </a:r>
          </a:p>
        </p:txBody>
      </p:sp>
      <p:sp>
        <p:nvSpPr>
          <p:cNvPr id="5" name="Slide Number Placeholder 4">
            <a:extLst>
              <a:ext uri="{FF2B5EF4-FFF2-40B4-BE49-F238E27FC236}">
                <a16:creationId xmlns:a16="http://schemas.microsoft.com/office/drawing/2014/main" id="{F48DBF2B-2B2D-DA44-B105-C0C56B6D0759}"/>
              </a:ext>
            </a:extLst>
          </p:cNvPr>
          <p:cNvSpPr>
            <a:spLocks noGrp="1"/>
          </p:cNvSpPr>
          <p:nvPr>
            <p:ph type="sldNum" sz="quarter" idx="12"/>
          </p:nvPr>
        </p:nvSpPr>
        <p:spPr/>
        <p:txBody>
          <a:bodyPr/>
          <a:lstStyle/>
          <a:p>
            <a:fld id="{30C35FD4-DED3-EE46-BCAB-284905DEE74F}" type="slidenum">
              <a:rPr lang="en-US" smtClean="0"/>
              <a:t>1</a:t>
            </a:fld>
            <a:endParaRPr lang="en-US"/>
          </a:p>
        </p:txBody>
      </p:sp>
      <p:pic>
        <p:nvPicPr>
          <p:cNvPr id="7" name="Picture 6">
            <a:extLst>
              <a:ext uri="{FF2B5EF4-FFF2-40B4-BE49-F238E27FC236}">
                <a16:creationId xmlns:a16="http://schemas.microsoft.com/office/drawing/2014/main" id="{452E5E0A-076F-1340-A5C9-739967227AF9}"/>
              </a:ext>
            </a:extLst>
          </p:cNvPr>
          <p:cNvPicPr>
            <a:picLocks noChangeAspect="1"/>
          </p:cNvPicPr>
          <p:nvPr/>
        </p:nvPicPr>
        <p:blipFill>
          <a:blip r:embed="rId2"/>
          <a:stretch>
            <a:fillRect/>
          </a:stretch>
        </p:blipFill>
        <p:spPr>
          <a:xfrm>
            <a:off x="5318702" y="265686"/>
            <a:ext cx="1554595" cy="1575775"/>
          </a:xfrm>
          <a:prstGeom prst="rect">
            <a:avLst/>
          </a:prstGeom>
        </p:spPr>
      </p:pic>
    </p:spTree>
    <p:extLst>
      <p:ext uri="{BB962C8B-B14F-4D97-AF65-F5344CB8AC3E}">
        <p14:creationId xmlns:p14="http://schemas.microsoft.com/office/powerpoint/2010/main" val="2024884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9FD925-5D1C-1145-91E9-21737A4C123D}"/>
              </a:ext>
            </a:extLst>
          </p:cNvPr>
          <p:cNvSpPr>
            <a:spLocks noGrp="1"/>
          </p:cNvSpPr>
          <p:nvPr>
            <p:ph type="sldNum" sz="quarter" idx="12"/>
          </p:nvPr>
        </p:nvSpPr>
        <p:spPr/>
        <p:txBody>
          <a:bodyPr/>
          <a:lstStyle/>
          <a:p>
            <a:fld id="{30C35FD4-DED3-EE46-BCAB-284905DEE74F}" type="slidenum">
              <a:rPr lang="en-US" smtClean="0"/>
              <a:t>10</a:t>
            </a:fld>
            <a:endParaRPr lang="en-US"/>
          </a:p>
        </p:txBody>
      </p:sp>
      <p:pic>
        <p:nvPicPr>
          <p:cNvPr id="16" name="Picture 15">
            <a:extLst>
              <a:ext uri="{FF2B5EF4-FFF2-40B4-BE49-F238E27FC236}">
                <a16:creationId xmlns:a16="http://schemas.microsoft.com/office/drawing/2014/main" id="{61C9ACB6-129A-0F46-840C-B4A8B102B4AA}"/>
              </a:ext>
            </a:extLst>
          </p:cNvPr>
          <p:cNvPicPr>
            <a:picLocks noChangeAspect="1"/>
          </p:cNvPicPr>
          <p:nvPr/>
        </p:nvPicPr>
        <p:blipFill>
          <a:blip r:embed="rId2"/>
          <a:stretch>
            <a:fillRect/>
          </a:stretch>
        </p:blipFill>
        <p:spPr>
          <a:xfrm>
            <a:off x="0" y="0"/>
            <a:ext cx="9144000" cy="6858000"/>
          </a:xfrm>
          <a:prstGeom prst="rect">
            <a:avLst/>
          </a:prstGeom>
        </p:spPr>
      </p:pic>
      <p:sp>
        <p:nvSpPr>
          <p:cNvPr id="17" name="TextBox 16">
            <a:extLst>
              <a:ext uri="{FF2B5EF4-FFF2-40B4-BE49-F238E27FC236}">
                <a16:creationId xmlns:a16="http://schemas.microsoft.com/office/drawing/2014/main" id="{AB2D0F6B-9080-894E-92DC-41C2358ABF5A}"/>
              </a:ext>
            </a:extLst>
          </p:cNvPr>
          <p:cNvSpPr txBox="1"/>
          <p:nvPr/>
        </p:nvSpPr>
        <p:spPr>
          <a:xfrm>
            <a:off x="8869173" y="843677"/>
            <a:ext cx="3119857" cy="5170646"/>
          </a:xfrm>
          <a:prstGeom prst="rect">
            <a:avLst/>
          </a:prstGeom>
          <a:noFill/>
        </p:spPr>
        <p:txBody>
          <a:bodyPr wrap="square" rtlCol="0">
            <a:spAutoFit/>
          </a:bodyPr>
          <a:lstStyle/>
          <a:p>
            <a:r>
              <a:rPr lang="en-US" sz="2400" dirty="0"/>
              <a:t>Each curve represents roughly the forecast skill in current prediction systems at a continental location in the absence of information on the other two state components.</a:t>
            </a:r>
          </a:p>
          <a:p>
            <a:endParaRPr lang="en-US" sz="2400" dirty="0"/>
          </a:p>
          <a:p>
            <a:r>
              <a:rPr lang="en-US" sz="2400" dirty="0"/>
              <a:t>This is conceptual – absolute values not to be trusted.</a:t>
            </a:r>
          </a:p>
          <a:p>
            <a:endParaRPr lang="en-US" dirty="0"/>
          </a:p>
        </p:txBody>
      </p:sp>
    </p:spTree>
    <p:extLst>
      <p:ext uri="{BB962C8B-B14F-4D97-AF65-F5344CB8AC3E}">
        <p14:creationId xmlns:p14="http://schemas.microsoft.com/office/powerpoint/2010/main" val="2112707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80D66-2F9B-A340-AE39-2FE2BF44B03F}"/>
              </a:ext>
            </a:extLst>
          </p:cNvPr>
          <p:cNvSpPr>
            <a:spLocks noGrp="1"/>
          </p:cNvSpPr>
          <p:nvPr>
            <p:ph type="title"/>
          </p:nvPr>
        </p:nvSpPr>
        <p:spPr>
          <a:xfrm>
            <a:off x="432262" y="132370"/>
            <a:ext cx="11388436" cy="931660"/>
          </a:xfrm>
        </p:spPr>
        <p:txBody>
          <a:bodyPr/>
          <a:lstStyle/>
          <a:p>
            <a:r>
              <a:rPr lang="en-US" b="1" dirty="0"/>
              <a:t>Weather, sub-seasonal, and seasonal variations.</a:t>
            </a:r>
          </a:p>
        </p:txBody>
      </p:sp>
      <p:sp>
        <p:nvSpPr>
          <p:cNvPr id="4" name="Slide Number Placeholder 3">
            <a:extLst>
              <a:ext uri="{FF2B5EF4-FFF2-40B4-BE49-F238E27FC236}">
                <a16:creationId xmlns:a16="http://schemas.microsoft.com/office/drawing/2014/main" id="{68FC6BE0-0794-3B4F-9162-3192B7D62E44}"/>
              </a:ext>
            </a:extLst>
          </p:cNvPr>
          <p:cNvSpPr>
            <a:spLocks noGrp="1"/>
          </p:cNvSpPr>
          <p:nvPr>
            <p:ph type="sldNum" sz="quarter" idx="12"/>
          </p:nvPr>
        </p:nvSpPr>
        <p:spPr/>
        <p:txBody>
          <a:bodyPr/>
          <a:lstStyle/>
          <a:p>
            <a:fld id="{30C35FD4-DED3-EE46-BCAB-284905DEE74F}" type="slidenum">
              <a:rPr lang="en-US" smtClean="0"/>
              <a:t>11</a:t>
            </a:fld>
            <a:endParaRPr lang="en-US"/>
          </a:p>
        </p:txBody>
      </p:sp>
      <p:sp>
        <p:nvSpPr>
          <p:cNvPr id="5" name="TextBox 4">
            <a:extLst>
              <a:ext uri="{FF2B5EF4-FFF2-40B4-BE49-F238E27FC236}">
                <a16:creationId xmlns:a16="http://schemas.microsoft.com/office/drawing/2014/main" id="{DCB7596A-E231-434D-9345-6CFC516AB75E}"/>
              </a:ext>
            </a:extLst>
          </p:cNvPr>
          <p:cNvSpPr txBox="1"/>
          <p:nvPr/>
        </p:nvSpPr>
        <p:spPr>
          <a:xfrm>
            <a:off x="91440" y="6356350"/>
            <a:ext cx="4897879" cy="369332"/>
          </a:xfrm>
          <a:prstGeom prst="rect">
            <a:avLst/>
          </a:prstGeom>
          <a:noFill/>
        </p:spPr>
        <p:txBody>
          <a:bodyPr wrap="none" rtlCol="0">
            <a:spAutoFit/>
          </a:bodyPr>
          <a:lstStyle/>
          <a:p>
            <a:r>
              <a:rPr lang="en-US" dirty="0"/>
              <a:t>from 2016 NAS report on S2S improvement, </a:t>
            </a:r>
            <a:r>
              <a:rPr lang="en-US" dirty="0">
                <a:hlinkClick r:id="rId2"/>
              </a:rPr>
              <a:t>here. </a:t>
            </a:r>
            <a:endParaRPr lang="en-US" dirty="0"/>
          </a:p>
        </p:txBody>
      </p:sp>
      <p:pic>
        <p:nvPicPr>
          <p:cNvPr id="7" name="Picture 6">
            <a:extLst>
              <a:ext uri="{FF2B5EF4-FFF2-40B4-BE49-F238E27FC236}">
                <a16:creationId xmlns:a16="http://schemas.microsoft.com/office/drawing/2014/main" id="{5C0D631C-B5E6-D245-8709-7563B9FA6E0F}"/>
              </a:ext>
            </a:extLst>
          </p:cNvPr>
          <p:cNvPicPr>
            <a:picLocks noChangeAspect="1"/>
          </p:cNvPicPr>
          <p:nvPr/>
        </p:nvPicPr>
        <p:blipFill>
          <a:blip r:embed="rId3"/>
          <a:stretch>
            <a:fillRect/>
          </a:stretch>
        </p:blipFill>
        <p:spPr>
          <a:xfrm>
            <a:off x="432262" y="1064030"/>
            <a:ext cx="10989425" cy="4604027"/>
          </a:xfrm>
          <a:prstGeom prst="rect">
            <a:avLst/>
          </a:prstGeom>
        </p:spPr>
      </p:pic>
      <p:sp>
        <p:nvSpPr>
          <p:cNvPr id="8" name="TextBox 7">
            <a:extLst>
              <a:ext uri="{FF2B5EF4-FFF2-40B4-BE49-F238E27FC236}">
                <a16:creationId xmlns:a16="http://schemas.microsoft.com/office/drawing/2014/main" id="{5A1322DB-3ADC-BE4A-9FBE-7CA98AA98F44}"/>
              </a:ext>
            </a:extLst>
          </p:cNvPr>
          <p:cNvSpPr txBox="1"/>
          <p:nvPr/>
        </p:nvSpPr>
        <p:spPr>
          <a:xfrm>
            <a:off x="5605599" y="4336263"/>
            <a:ext cx="6215099" cy="1569660"/>
          </a:xfrm>
          <a:prstGeom prst="rect">
            <a:avLst/>
          </a:prstGeom>
          <a:noFill/>
        </p:spPr>
        <p:txBody>
          <a:bodyPr wrap="none" rtlCol="0">
            <a:spAutoFit/>
          </a:bodyPr>
          <a:lstStyle/>
          <a:p>
            <a:r>
              <a:rPr lang="en-US" sz="2400" dirty="0"/>
              <a:t>Another way of thinking about this is that the </a:t>
            </a:r>
          </a:p>
          <a:p>
            <a:r>
              <a:rPr lang="en-US" sz="2400" dirty="0"/>
              <a:t>day-to-day weather mean and variability may be</a:t>
            </a:r>
          </a:p>
          <a:p>
            <a:r>
              <a:rPr lang="en-US" sz="2400" dirty="0"/>
              <a:t>modulated  by more low-frequency variability </a:t>
            </a:r>
          </a:p>
          <a:p>
            <a:r>
              <a:rPr lang="en-US" sz="2400" dirty="0"/>
              <a:t>in atmosphere and boundary </a:t>
            </a:r>
            <a:r>
              <a:rPr lang="en-US" sz="2400" dirty="0" err="1"/>
              <a:t>forcings</a:t>
            </a:r>
            <a:r>
              <a:rPr lang="en-US" sz="2400" dirty="0"/>
              <a:t>. </a:t>
            </a:r>
          </a:p>
        </p:txBody>
      </p:sp>
    </p:spTree>
    <p:extLst>
      <p:ext uri="{BB962C8B-B14F-4D97-AF65-F5344CB8AC3E}">
        <p14:creationId xmlns:p14="http://schemas.microsoft.com/office/powerpoint/2010/main" val="2334115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C8382-AAF2-D84B-9C5B-CAA43375AF35}"/>
              </a:ext>
            </a:extLst>
          </p:cNvPr>
          <p:cNvSpPr>
            <a:spLocks noGrp="1"/>
          </p:cNvSpPr>
          <p:nvPr>
            <p:ph type="title"/>
          </p:nvPr>
        </p:nvSpPr>
        <p:spPr>
          <a:xfrm>
            <a:off x="299259" y="247938"/>
            <a:ext cx="11421685" cy="1325563"/>
          </a:xfrm>
        </p:spPr>
        <p:txBody>
          <a:bodyPr>
            <a:normAutofit fontScale="90000"/>
          </a:bodyPr>
          <a:lstStyle/>
          <a:p>
            <a:r>
              <a:rPr lang="en-US" b="1" i="1" dirty="0"/>
              <a:t>Inter-connected</a:t>
            </a:r>
            <a:r>
              <a:rPr lang="en-US" b="1" dirty="0"/>
              <a:t>  sources of skill for S2S forecasts, and research challenges in modeling  them correctly.</a:t>
            </a:r>
          </a:p>
        </p:txBody>
      </p:sp>
      <p:sp>
        <p:nvSpPr>
          <p:cNvPr id="3" name="Content Placeholder 2">
            <a:extLst>
              <a:ext uri="{FF2B5EF4-FFF2-40B4-BE49-F238E27FC236}">
                <a16:creationId xmlns:a16="http://schemas.microsoft.com/office/drawing/2014/main" id="{28E0F63A-8D72-C240-A69D-458A2F785C9F}"/>
              </a:ext>
            </a:extLst>
          </p:cNvPr>
          <p:cNvSpPr>
            <a:spLocks noGrp="1"/>
          </p:cNvSpPr>
          <p:nvPr>
            <p:ph idx="1"/>
          </p:nvPr>
        </p:nvSpPr>
        <p:spPr>
          <a:xfrm>
            <a:off x="7955281" y="1928553"/>
            <a:ext cx="3640974" cy="4792604"/>
          </a:xfrm>
        </p:spPr>
        <p:txBody>
          <a:bodyPr>
            <a:normAutofit fontScale="85000" lnSpcReduction="10000"/>
          </a:bodyPr>
          <a:lstStyle/>
          <a:p>
            <a:r>
              <a:rPr lang="en-US" dirty="0"/>
              <a:t>Madden-Julian Oscillation</a:t>
            </a:r>
          </a:p>
          <a:p>
            <a:r>
              <a:rPr lang="en-US" dirty="0"/>
              <a:t>Polar stratospheric anomalies &amp; NAO.</a:t>
            </a:r>
          </a:p>
          <a:p>
            <a:r>
              <a:rPr lang="en-US" dirty="0"/>
              <a:t>Blocking</a:t>
            </a:r>
          </a:p>
          <a:p>
            <a:r>
              <a:rPr lang="en-US" dirty="0"/>
              <a:t>Sea-surface temperature anomalies, especially El Nino/La Nina.</a:t>
            </a:r>
          </a:p>
          <a:p>
            <a:r>
              <a:rPr lang="en-US" dirty="0"/>
              <a:t>Land-surface state anomalies.</a:t>
            </a:r>
          </a:p>
          <a:p>
            <a:r>
              <a:rPr lang="en-US" dirty="0"/>
              <a:t>Snow anomalies</a:t>
            </a:r>
          </a:p>
          <a:p>
            <a:r>
              <a:rPr lang="en-US" dirty="0"/>
              <a:t>Sea-ice anomalies</a:t>
            </a:r>
          </a:p>
          <a:p>
            <a:r>
              <a:rPr lang="en-US" dirty="0"/>
              <a:t>and more.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CB59CA2-8165-7942-BEA6-2B7AF657EDE4}"/>
              </a:ext>
            </a:extLst>
          </p:cNvPr>
          <p:cNvSpPr>
            <a:spLocks noGrp="1"/>
          </p:cNvSpPr>
          <p:nvPr>
            <p:ph type="sldNum" sz="quarter" idx="12"/>
          </p:nvPr>
        </p:nvSpPr>
        <p:spPr/>
        <p:txBody>
          <a:bodyPr/>
          <a:lstStyle/>
          <a:p>
            <a:fld id="{30C35FD4-DED3-EE46-BCAB-284905DEE74F}" type="slidenum">
              <a:rPr lang="en-US" smtClean="0"/>
              <a:t>12</a:t>
            </a:fld>
            <a:endParaRPr lang="en-US"/>
          </a:p>
        </p:txBody>
      </p:sp>
      <p:pic>
        <p:nvPicPr>
          <p:cNvPr id="5" name="Shape 569" descr="Screen Shot 2017-06-06 at 8.05.40 AM.png">
            <a:extLst>
              <a:ext uri="{FF2B5EF4-FFF2-40B4-BE49-F238E27FC236}">
                <a16:creationId xmlns:a16="http://schemas.microsoft.com/office/drawing/2014/main" id="{4E2AF748-BB86-8244-998F-AEB0F40B1EFD}"/>
              </a:ext>
            </a:extLst>
          </p:cNvPr>
          <p:cNvPicPr preferRelativeResize="0"/>
          <p:nvPr/>
        </p:nvPicPr>
        <p:blipFill rotWithShape="1">
          <a:blip r:embed="rId2">
            <a:alphaModFix/>
          </a:blip>
          <a:srcRect/>
          <a:stretch/>
        </p:blipFill>
        <p:spPr>
          <a:xfrm>
            <a:off x="299260" y="1928553"/>
            <a:ext cx="7223760" cy="4829694"/>
          </a:xfrm>
          <a:prstGeom prst="rect">
            <a:avLst/>
          </a:prstGeom>
          <a:noFill/>
          <a:ln>
            <a:noFill/>
          </a:ln>
        </p:spPr>
      </p:pic>
      <p:sp>
        <p:nvSpPr>
          <p:cNvPr id="6" name="Rectangle 5">
            <a:extLst>
              <a:ext uri="{FF2B5EF4-FFF2-40B4-BE49-F238E27FC236}">
                <a16:creationId xmlns:a16="http://schemas.microsoft.com/office/drawing/2014/main" id="{DC03D36C-5499-A64D-959B-EAAD4E3CEB9C}"/>
              </a:ext>
            </a:extLst>
          </p:cNvPr>
          <p:cNvSpPr/>
          <p:nvPr/>
        </p:nvSpPr>
        <p:spPr>
          <a:xfrm>
            <a:off x="5818910" y="1897698"/>
            <a:ext cx="1704110" cy="631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410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79A9B-C83C-B14F-833A-4DCD3E2801D9}"/>
              </a:ext>
            </a:extLst>
          </p:cNvPr>
          <p:cNvSpPr>
            <a:spLocks noGrp="1"/>
          </p:cNvSpPr>
          <p:nvPr>
            <p:ph type="title"/>
          </p:nvPr>
        </p:nvSpPr>
        <p:spPr>
          <a:xfrm>
            <a:off x="868678" y="254172"/>
            <a:ext cx="10415849" cy="590839"/>
          </a:xfrm>
        </p:spPr>
        <p:txBody>
          <a:bodyPr>
            <a:normAutofit fontScale="90000"/>
          </a:bodyPr>
          <a:lstStyle/>
          <a:p>
            <a:r>
              <a:rPr lang="en-US" sz="4000" b="1" dirty="0"/>
              <a:t>RMM1 and RMM2, the leading EOFs of MJO variability.</a:t>
            </a:r>
          </a:p>
        </p:txBody>
      </p:sp>
      <p:sp>
        <p:nvSpPr>
          <p:cNvPr id="4" name="Slide Number Placeholder 3">
            <a:extLst>
              <a:ext uri="{FF2B5EF4-FFF2-40B4-BE49-F238E27FC236}">
                <a16:creationId xmlns:a16="http://schemas.microsoft.com/office/drawing/2014/main" id="{E8BEFA89-CB8D-7149-A95B-3142E77DAB77}"/>
              </a:ext>
            </a:extLst>
          </p:cNvPr>
          <p:cNvSpPr>
            <a:spLocks noGrp="1"/>
          </p:cNvSpPr>
          <p:nvPr>
            <p:ph type="sldNum" sz="quarter" idx="12"/>
          </p:nvPr>
        </p:nvSpPr>
        <p:spPr/>
        <p:txBody>
          <a:bodyPr/>
          <a:lstStyle/>
          <a:p>
            <a:fld id="{30C35FD4-DED3-EE46-BCAB-284905DEE74F}" type="slidenum">
              <a:rPr lang="en-US" smtClean="0"/>
              <a:t>13</a:t>
            </a:fld>
            <a:endParaRPr lang="en-US"/>
          </a:p>
        </p:txBody>
      </p:sp>
      <p:pic>
        <p:nvPicPr>
          <p:cNvPr id="3074" name="Picture 2" descr="http://www.bom.gov.au/climate/mjo/graphics/rmm.phase.Last40days.gif">
            <a:extLst>
              <a:ext uri="{FF2B5EF4-FFF2-40B4-BE49-F238E27FC236}">
                <a16:creationId xmlns:a16="http://schemas.microsoft.com/office/drawing/2014/main" id="{E0EA6654-E8AC-3E42-A89C-3BDA86DF3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14" y="955964"/>
            <a:ext cx="5082863" cy="54003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05C23DD-98EE-DD4F-80D9-C010EFE95B98}"/>
              </a:ext>
            </a:extLst>
          </p:cNvPr>
          <p:cNvPicPr>
            <a:picLocks noChangeAspect="1"/>
          </p:cNvPicPr>
          <p:nvPr/>
        </p:nvPicPr>
        <p:blipFill>
          <a:blip r:embed="rId3"/>
          <a:stretch>
            <a:fillRect/>
          </a:stretch>
        </p:blipFill>
        <p:spPr>
          <a:xfrm>
            <a:off x="5665477" y="1027574"/>
            <a:ext cx="4174716" cy="5511338"/>
          </a:xfrm>
          <a:prstGeom prst="rect">
            <a:avLst/>
          </a:prstGeom>
        </p:spPr>
      </p:pic>
      <p:sp>
        <p:nvSpPr>
          <p:cNvPr id="7" name="TextBox 6">
            <a:extLst>
              <a:ext uri="{FF2B5EF4-FFF2-40B4-BE49-F238E27FC236}">
                <a16:creationId xmlns:a16="http://schemas.microsoft.com/office/drawing/2014/main" id="{922EB1F2-B346-6042-AD80-6BBD12A4A81A}"/>
              </a:ext>
            </a:extLst>
          </p:cNvPr>
          <p:cNvSpPr txBox="1"/>
          <p:nvPr/>
        </p:nvSpPr>
        <p:spPr>
          <a:xfrm>
            <a:off x="6667878" y="6573750"/>
            <a:ext cx="2365776" cy="307777"/>
          </a:xfrm>
          <a:prstGeom prst="rect">
            <a:avLst/>
          </a:prstGeom>
          <a:noFill/>
        </p:spPr>
        <p:txBody>
          <a:bodyPr wrap="none" rtlCol="0">
            <a:spAutoFit/>
          </a:bodyPr>
          <a:lstStyle/>
          <a:p>
            <a:r>
              <a:rPr lang="en-US" sz="1400" dirty="0">
                <a:solidFill>
                  <a:schemeClr val="bg1">
                    <a:lumMod val="65000"/>
                  </a:schemeClr>
                </a:solidFill>
              </a:rPr>
              <a:t>from Zhang 2013 BAMS</a:t>
            </a:r>
            <a:r>
              <a:rPr lang="en-US" sz="1400" dirty="0">
                <a:solidFill>
                  <a:schemeClr val="bg1">
                    <a:lumMod val="65000"/>
                  </a:schemeClr>
                </a:solidFill>
                <a:hlinkClick r:id="rId4"/>
              </a:rPr>
              <a:t>, here</a:t>
            </a:r>
            <a:r>
              <a:rPr lang="en-US" sz="1400" dirty="0">
                <a:solidFill>
                  <a:schemeClr val="bg1">
                    <a:lumMod val="65000"/>
                  </a:schemeClr>
                </a:solidFill>
              </a:rPr>
              <a:t>.</a:t>
            </a:r>
          </a:p>
        </p:txBody>
      </p:sp>
      <p:sp>
        <p:nvSpPr>
          <p:cNvPr id="8" name="TextBox 7">
            <a:extLst>
              <a:ext uri="{FF2B5EF4-FFF2-40B4-BE49-F238E27FC236}">
                <a16:creationId xmlns:a16="http://schemas.microsoft.com/office/drawing/2014/main" id="{DEA0D6F4-88D2-A04B-9C6E-02DEC28EBE23}"/>
              </a:ext>
            </a:extLst>
          </p:cNvPr>
          <p:cNvSpPr txBox="1"/>
          <p:nvPr/>
        </p:nvSpPr>
        <p:spPr>
          <a:xfrm>
            <a:off x="10025149" y="1862051"/>
            <a:ext cx="1776961" cy="2308324"/>
          </a:xfrm>
          <a:prstGeom prst="rect">
            <a:avLst/>
          </a:prstGeom>
          <a:noFill/>
        </p:spPr>
        <p:txBody>
          <a:bodyPr wrap="none" rtlCol="0">
            <a:spAutoFit/>
          </a:bodyPr>
          <a:lstStyle/>
          <a:p>
            <a:r>
              <a:rPr lang="en-US" sz="2400" dirty="0"/>
              <a:t>tropical</a:t>
            </a:r>
          </a:p>
          <a:p>
            <a:r>
              <a:rPr lang="en-US" sz="2400" dirty="0"/>
              <a:t>precipitation</a:t>
            </a:r>
          </a:p>
          <a:p>
            <a:r>
              <a:rPr lang="en-US" sz="2400" dirty="0"/>
              <a:t>anomalies </a:t>
            </a:r>
          </a:p>
          <a:p>
            <a:r>
              <a:rPr lang="en-US" sz="2400" dirty="0"/>
              <a:t>associated</a:t>
            </a:r>
          </a:p>
          <a:p>
            <a:r>
              <a:rPr lang="en-US" sz="2400" dirty="0"/>
              <a:t>with MJO</a:t>
            </a:r>
          </a:p>
          <a:p>
            <a:r>
              <a:rPr lang="en-US" sz="2400" dirty="0"/>
              <a:t>phases.</a:t>
            </a:r>
          </a:p>
        </p:txBody>
      </p:sp>
    </p:spTree>
    <p:extLst>
      <p:ext uri="{BB962C8B-B14F-4D97-AF65-F5344CB8AC3E}">
        <p14:creationId xmlns:p14="http://schemas.microsoft.com/office/powerpoint/2010/main" val="667384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943E-E44E-CC48-B9D8-4DFC7D12EBD2}"/>
              </a:ext>
            </a:extLst>
          </p:cNvPr>
          <p:cNvSpPr>
            <a:spLocks noGrp="1"/>
          </p:cNvSpPr>
          <p:nvPr>
            <p:ph type="title"/>
          </p:nvPr>
        </p:nvSpPr>
        <p:spPr>
          <a:xfrm>
            <a:off x="838200" y="113188"/>
            <a:ext cx="10515600" cy="900965"/>
          </a:xfrm>
        </p:spPr>
        <p:txBody>
          <a:bodyPr/>
          <a:lstStyle/>
          <a:p>
            <a:r>
              <a:rPr lang="en-US" b="1" dirty="0"/>
              <a:t>More on the MJO</a:t>
            </a:r>
          </a:p>
        </p:txBody>
      </p:sp>
      <p:sp>
        <p:nvSpPr>
          <p:cNvPr id="3" name="Content Placeholder 2">
            <a:extLst>
              <a:ext uri="{FF2B5EF4-FFF2-40B4-BE49-F238E27FC236}">
                <a16:creationId xmlns:a16="http://schemas.microsoft.com/office/drawing/2014/main" id="{A29AC854-3769-5D48-9C93-B41A9DF34B1B}"/>
              </a:ext>
            </a:extLst>
          </p:cNvPr>
          <p:cNvSpPr>
            <a:spLocks noGrp="1"/>
          </p:cNvSpPr>
          <p:nvPr>
            <p:ph idx="1"/>
          </p:nvPr>
        </p:nvSpPr>
        <p:spPr>
          <a:xfrm>
            <a:off x="530629" y="1014153"/>
            <a:ext cx="10515600" cy="4351338"/>
          </a:xfrm>
        </p:spPr>
        <p:txBody>
          <a:bodyPr>
            <a:normAutofit/>
          </a:bodyPr>
          <a:lstStyle/>
          <a:p>
            <a:r>
              <a:rPr lang="en-US" sz="2000" dirty="0"/>
              <a:t>It’s intermittently active (more in winter; left).</a:t>
            </a:r>
          </a:p>
          <a:p>
            <a:r>
              <a:rPr lang="en-US" sz="2000" dirty="0"/>
              <a:t>Modulates weather even far from the tropical Pacific, as the organized tropical convection forces mid-latitude </a:t>
            </a:r>
            <a:r>
              <a:rPr lang="en-US" sz="2000" dirty="0" err="1"/>
              <a:t>Rossby</a:t>
            </a:r>
            <a:r>
              <a:rPr lang="en-US" sz="2000" dirty="0"/>
              <a:t> wave train (right).</a:t>
            </a:r>
          </a:p>
        </p:txBody>
      </p:sp>
      <p:sp>
        <p:nvSpPr>
          <p:cNvPr id="4" name="Slide Number Placeholder 3">
            <a:extLst>
              <a:ext uri="{FF2B5EF4-FFF2-40B4-BE49-F238E27FC236}">
                <a16:creationId xmlns:a16="http://schemas.microsoft.com/office/drawing/2014/main" id="{19F48839-2353-A846-8F2D-48D26836FAD7}"/>
              </a:ext>
            </a:extLst>
          </p:cNvPr>
          <p:cNvSpPr>
            <a:spLocks noGrp="1"/>
          </p:cNvSpPr>
          <p:nvPr>
            <p:ph type="sldNum" sz="quarter" idx="12"/>
          </p:nvPr>
        </p:nvSpPr>
        <p:spPr/>
        <p:txBody>
          <a:bodyPr/>
          <a:lstStyle/>
          <a:p>
            <a:fld id="{30C35FD4-DED3-EE46-BCAB-284905DEE74F}" type="slidenum">
              <a:rPr lang="en-US" smtClean="0"/>
              <a:t>14</a:t>
            </a:fld>
            <a:endParaRPr lang="en-US"/>
          </a:p>
        </p:txBody>
      </p:sp>
      <p:pic>
        <p:nvPicPr>
          <p:cNvPr id="1026" name="Picture 2" descr="https://ds.data.jma.go.jp/tcc/tcc/products/clisys/mjo/figs/olr0-sst1_1980-2010/time_2018.png">
            <a:extLst>
              <a:ext uri="{FF2B5EF4-FFF2-40B4-BE49-F238E27FC236}">
                <a16:creationId xmlns:a16="http://schemas.microsoft.com/office/drawing/2014/main" id="{1235C1A5-10A6-2848-98FF-CF0419C1F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31" y="2190391"/>
            <a:ext cx="5717423" cy="40358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2E3ADF-B1ED-0C4A-BCC1-2CE62359059B}"/>
              </a:ext>
            </a:extLst>
          </p:cNvPr>
          <p:cNvSpPr txBox="1"/>
          <p:nvPr/>
        </p:nvSpPr>
        <p:spPr>
          <a:xfrm>
            <a:off x="216131" y="6459622"/>
            <a:ext cx="4535216" cy="276999"/>
          </a:xfrm>
          <a:prstGeom prst="rect">
            <a:avLst/>
          </a:prstGeom>
          <a:noFill/>
        </p:spPr>
        <p:txBody>
          <a:bodyPr wrap="none" rtlCol="0">
            <a:spAutoFit/>
          </a:bodyPr>
          <a:lstStyle/>
          <a:p>
            <a:r>
              <a:rPr lang="en-US" sz="1200" dirty="0"/>
              <a:t>from https://</a:t>
            </a:r>
            <a:r>
              <a:rPr lang="en-US" sz="1200" dirty="0" err="1"/>
              <a:t>ds.data.jma.go.jp</a:t>
            </a:r>
            <a:r>
              <a:rPr lang="en-US" sz="1200" dirty="0"/>
              <a:t>/</a:t>
            </a:r>
            <a:r>
              <a:rPr lang="en-US" sz="1200" dirty="0" err="1"/>
              <a:t>tcc</a:t>
            </a:r>
            <a:r>
              <a:rPr lang="en-US" sz="1200" dirty="0"/>
              <a:t>/</a:t>
            </a:r>
            <a:r>
              <a:rPr lang="en-US" sz="1200" dirty="0" err="1"/>
              <a:t>tcc</a:t>
            </a:r>
            <a:r>
              <a:rPr lang="en-US" sz="1200" dirty="0"/>
              <a:t>/products/</a:t>
            </a:r>
            <a:r>
              <a:rPr lang="en-US" sz="1200" dirty="0" err="1"/>
              <a:t>clisys</a:t>
            </a:r>
            <a:r>
              <a:rPr lang="en-US" sz="1200" dirty="0"/>
              <a:t>/</a:t>
            </a:r>
            <a:r>
              <a:rPr lang="en-US" sz="1200" dirty="0" err="1"/>
              <a:t>mjo</a:t>
            </a:r>
            <a:r>
              <a:rPr lang="en-US" sz="1200" dirty="0"/>
              <a:t>/</a:t>
            </a:r>
            <a:r>
              <a:rPr lang="en-US" sz="1200" dirty="0" err="1"/>
              <a:t>rmm.html</a:t>
            </a:r>
            <a:endParaRPr lang="en-US" sz="1200" dirty="0"/>
          </a:p>
        </p:txBody>
      </p:sp>
      <p:pic>
        <p:nvPicPr>
          <p:cNvPr id="1028" name="Picture 4" descr="Screen Shot 2017-10-20 at 2.30.58 PM.png">
            <a:extLst>
              <a:ext uri="{FF2B5EF4-FFF2-40B4-BE49-F238E27FC236}">
                <a16:creationId xmlns:a16="http://schemas.microsoft.com/office/drawing/2014/main" id="{3BB48353-26FB-F649-9A69-A12E41000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9492" y="2464147"/>
            <a:ext cx="5712738" cy="18584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A16F1CC-7696-6246-8097-6D2ADA861785}"/>
              </a:ext>
            </a:extLst>
          </p:cNvPr>
          <p:cNvSpPr txBox="1"/>
          <p:nvPr/>
        </p:nvSpPr>
        <p:spPr>
          <a:xfrm>
            <a:off x="6339492" y="4447308"/>
            <a:ext cx="5619404" cy="2308324"/>
          </a:xfrm>
          <a:prstGeom prst="rect">
            <a:avLst/>
          </a:prstGeom>
          <a:noFill/>
        </p:spPr>
        <p:txBody>
          <a:bodyPr wrap="square" rtlCol="0">
            <a:spAutoFit/>
          </a:bodyPr>
          <a:lstStyle/>
          <a:p>
            <a:r>
              <a:rPr lang="en-US" sz="1600" dirty="0"/>
              <a:t>Illustration of the impact of the phase of the MJO and the rate of snow accumulation in the Sierras, adapted from Guan et al. (2012).    The two left panels show outgoing longwave radiation anomalies relative to average conditions for phases 3 and 8 of the MJO. Blue colors indicate enhanced thunderstorm activity, orange colors indicate suppressed activity.  The two right-hand panels show the contemporaneous changes in snow accumulation associated with Phases 3 and 8, illustrating how the MJO can modulate precipitation in California.</a:t>
            </a:r>
            <a:endParaRPr lang="en-US" sz="1600" dirty="0">
              <a:effectLst/>
            </a:endParaRPr>
          </a:p>
        </p:txBody>
      </p:sp>
      <p:sp>
        <p:nvSpPr>
          <p:cNvPr id="7" name="TextBox 6">
            <a:extLst>
              <a:ext uri="{FF2B5EF4-FFF2-40B4-BE49-F238E27FC236}">
                <a16:creationId xmlns:a16="http://schemas.microsoft.com/office/drawing/2014/main" id="{74ACCC10-3AF4-E543-A429-AD6F88D6C447}"/>
              </a:ext>
            </a:extLst>
          </p:cNvPr>
          <p:cNvSpPr txBox="1"/>
          <p:nvPr/>
        </p:nvSpPr>
        <p:spPr>
          <a:xfrm>
            <a:off x="2159848" y="2915396"/>
            <a:ext cx="914994" cy="369332"/>
          </a:xfrm>
          <a:prstGeom prst="rect">
            <a:avLst/>
          </a:prstGeom>
          <a:noFill/>
        </p:spPr>
        <p:txBody>
          <a:bodyPr wrap="none" rtlCol="0">
            <a:spAutoFit/>
          </a:bodyPr>
          <a:lstStyle/>
          <a:p>
            <a:r>
              <a:rPr lang="en-US" dirty="0"/>
              <a:t>inactive</a:t>
            </a:r>
          </a:p>
        </p:txBody>
      </p:sp>
      <p:sp>
        <p:nvSpPr>
          <p:cNvPr id="8" name="TextBox 7">
            <a:extLst>
              <a:ext uri="{FF2B5EF4-FFF2-40B4-BE49-F238E27FC236}">
                <a16:creationId xmlns:a16="http://schemas.microsoft.com/office/drawing/2014/main" id="{5C85CEE6-D6CF-E94F-B509-8A13C6C7620E}"/>
              </a:ext>
            </a:extLst>
          </p:cNvPr>
          <p:cNvSpPr txBox="1"/>
          <p:nvPr/>
        </p:nvSpPr>
        <p:spPr>
          <a:xfrm>
            <a:off x="4164677" y="2546064"/>
            <a:ext cx="740267" cy="369332"/>
          </a:xfrm>
          <a:prstGeom prst="rect">
            <a:avLst/>
          </a:prstGeom>
          <a:noFill/>
        </p:spPr>
        <p:txBody>
          <a:bodyPr wrap="none" rtlCol="0">
            <a:spAutoFit/>
          </a:bodyPr>
          <a:lstStyle/>
          <a:p>
            <a:r>
              <a:rPr lang="en-US" dirty="0"/>
              <a:t>active</a:t>
            </a:r>
          </a:p>
        </p:txBody>
      </p:sp>
    </p:spTree>
    <p:extLst>
      <p:ext uri="{BB962C8B-B14F-4D97-AF65-F5344CB8AC3E}">
        <p14:creationId xmlns:p14="http://schemas.microsoft.com/office/powerpoint/2010/main" val="341881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476A7-8EF1-1443-B463-3A4498F72192}"/>
              </a:ext>
            </a:extLst>
          </p:cNvPr>
          <p:cNvSpPr>
            <a:spLocks noGrp="1"/>
          </p:cNvSpPr>
          <p:nvPr>
            <p:ph type="title"/>
          </p:nvPr>
        </p:nvSpPr>
        <p:spPr>
          <a:xfrm>
            <a:off x="7165571" y="157307"/>
            <a:ext cx="4638501" cy="2594206"/>
          </a:xfrm>
        </p:spPr>
        <p:txBody>
          <a:bodyPr/>
          <a:lstStyle/>
          <a:p>
            <a:r>
              <a:rPr lang="en-US" b="1" dirty="0"/>
              <a:t>Modulation of tropical cyclone activity by MJO phase.</a:t>
            </a:r>
          </a:p>
        </p:txBody>
      </p:sp>
      <p:sp>
        <p:nvSpPr>
          <p:cNvPr id="4" name="Slide Number Placeholder 3">
            <a:extLst>
              <a:ext uri="{FF2B5EF4-FFF2-40B4-BE49-F238E27FC236}">
                <a16:creationId xmlns:a16="http://schemas.microsoft.com/office/drawing/2014/main" id="{02332568-C08A-2D46-9D1C-A303535A508C}"/>
              </a:ext>
            </a:extLst>
          </p:cNvPr>
          <p:cNvSpPr>
            <a:spLocks noGrp="1"/>
          </p:cNvSpPr>
          <p:nvPr>
            <p:ph type="sldNum" sz="quarter" idx="12"/>
          </p:nvPr>
        </p:nvSpPr>
        <p:spPr/>
        <p:txBody>
          <a:bodyPr/>
          <a:lstStyle/>
          <a:p>
            <a:fld id="{30C35FD4-DED3-EE46-BCAB-284905DEE74F}" type="slidenum">
              <a:rPr lang="en-US" smtClean="0"/>
              <a:t>15</a:t>
            </a:fld>
            <a:endParaRPr lang="en-US"/>
          </a:p>
        </p:txBody>
      </p:sp>
      <p:pic>
        <p:nvPicPr>
          <p:cNvPr id="6" name="Picture 5">
            <a:extLst>
              <a:ext uri="{FF2B5EF4-FFF2-40B4-BE49-F238E27FC236}">
                <a16:creationId xmlns:a16="http://schemas.microsoft.com/office/drawing/2014/main" id="{B59BAC57-8A09-0F4B-9411-1DFFE3D089D6}"/>
              </a:ext>
            </a:extLst>
          </p:cNvPr>
          <p:cNvPicPr>
            <a:picLocks noChangeAspect="1"/>
          </p:cNvPicPr>
          <p:nvPr/>
        </p:nvPicPr>
        <p:blipFill>
          <a:blip r:embed="rId2"/>
          <a:stretch>
            <a:fillRect/>
          </a:stretch>
        </p:blipFill>
        <p:spPr>
          <a:xfrm>
            <a:off x="0" y="0"/>
            <a:ext cx="7076582" cy="6858000"/>
          </a:xfrm>
          <a:prstGeom prst="rect">
            <a:avLst/>
          </a:prstGeom>
        </p:spPr>
      </p:pic>
    </p:spTree>
    <p:extLst>
      <p:ext uri="{BB962C8B-B14F-4D97-AF65-F5344CB8AC3E}">
        <p14:creationId xmlns:p14="http://schemas.microsoft.com/office/powerpoint/2010/main" val="322537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2DA34-17B7-674E-9EA0-0D5DA1F09146}"/>
              </a:ext>
            </a:extLst>
          </p:cNvPr>
          <p:cNvSpPr>
            <a:spLocks noGrp="1"/>
          </p:cNvSpPr>
          <p:nvPr>
            <p:ph type="title"/>
          </p:nvPr>
        </p:nvSpPr>
        <p:spPr>
          <a:xfrm>
            <a:off x="838200" y="72125"/>
            <a:ext cx="10515600" cy="1325563"/>
          </a:xfrm>
        </p:spPr>
        <p:txBody>
          <a:bodyPr/>
          <a:lstStyle/>
          <a:p>
            <a:r>
              <a:rPr lang="en-US" b="1" dirty="0"/>
              <a:t>MJO intensity and propagation speed not well modeled in recent NCEP GEFS system.</a:t>
            </a:r>
          </a:p>
        </p:txBody>
      </p:sp>
      <p:sp>
        <p:nvSpPr>
          <p:cNvPr id="4" name="Slide Number Placeholder 3">
            <a:extLst>
              <a:ext uri="{FF2B5EF4-FFF2-40B4-BE49-F238E27FC236}">
                <a16:creationId xmlns:a16="http://schemas.microsoft.com/office/drawing/2014/main" id="{BB4EF89F-BC5F-1F42-B095-E9F045874A1E}"/>
              </a:ext>
            </a:extLst>
          </p:cNvPr>
          <p:cNvSpPr>
            <a:spLocks noGrp="1"/>
          </p:cNvSpPr>
          <p:nvPr>
            <p:ph type="sldNum" sz="quarter" idx="12"/>
          </p:nvPr>
        </p:nvSpPr>
        <p:spPr/>
        <p:txBody>
          <a:bodyPr/>
          <a:lstStyle/>
          <a:p>
            <a:fld id="{30C35FD4-DED3-EE46-BCAB-284905DEE74F}" type="slidenum">
              <a:rPr lang="en-US" smtClean="0"/>
              <a:t>16</a:t>
            </a:fld>
            <a:endParaRPr lang="en-US" dirty="0"/>
          </a:p>
        </p:txBody>
      </p:sp>
      <p:pic>
        <p:nvPicPr>
          <p:cNvPr id="6" name="Picture 5">
            <a:extLst>
              <a:ext uri="{FF2B5EF4-FFF2-40B4-BE49-F238E27FC236}">
                <a16:creationId xmlns:a16="http://schemas.microsoft.com/office/drawing/2014/main" id="{1E9EE9BF-F48A-2B41-9A1E-7E0FDF06973F}"/>
              </a:ext>
            </a:extLst>
          </p:cNvPr>
          <p:cNvPicPr>
            <a:picLocks noChangeAspect="1"/>
          </p:cNvPicPr>
          <p:nvPr/>
        </p:nvPicPr>
        <p:blipFill>
          <a:blip r:embed="rId2"/>
          <a:stretch>
            <a:fillRect/>
          </a:stretch>
        </p:blipFill>
        <p:spPr>
          <a:xfrm>
            <a:off x="4901116" y="1293900"/>
            <a:ext cx="4861258" cy="4896196"/>
          </a:xfrm>
          <a:prstGeom prst="rect">
            <a:avLst/>
          </a:prstGeom>
        </p:spPr>
      </p:pic>
      <p:sp>
        <p:nvSpPr>
          <p:cNvPr id="7" name="TextBox 6">
            <a:extLst>
              <a:ext uri="{FF2B5EF4-FFF2-40B4-BE49-F238E27FC236}">
                <a16:creationId xmlns:a16="http://schemas.microsoft.com/office/drawing/2014/main" id="{A17E1D8F-805D-8241-9547-E63FFBC3BB35}"/>
              </a:ext>
            </a:extLst>
          </p:cNvPr>
          <p:cNvSpPr txBox="1"/>
          <p:nvPr/>
        </p:nvSpPr>
        <p:spPr>
          <a:xfrm>
            <a:off x="116379" y="6356350"/>
            <a:ext cx="3136693" cy="369332"/>
          </a:xfrm>
          <a:prstGeom prst="rect">
            <a:avLst/>
          </a:prstGeom>
          <a:noFill/>
        </p:spPr>
        <p:txBody>
          <a:bodyPr wrap="none" rtlCol="0">
            <a:spAutoFit/>
          </a:bodyPr>
          <a:lstStyle/>
          <a:p>
            <a:r>
              <a:rPr lang="en-US" sz="1400" dirty="0">
                <a:solidFill>
                  <a:schemeClr val="bg1">
                    <a:lumMod val="65000"/>
                  </a:schemeClr>
                </a:solidFill>
              </a:rPr>
              <a:t>Ref: Hamill and </a:t>
            </a:r>
            <a:r>
              <a:rPr lang="en-US" sz="1400" dirty="0" err="1">
                <a:solidFill>
                  <a:schemeClr val="bg1">
                    <a:lumMod val="65000"/>
                  </a:schemeClr>
                </a:solidFill>
              </a:rPr>
              <a:t>Kiladis</a:t>
            </a:r>
            <a:r>
              <a:rPr lang="en-US" sz="1400" dirty="0">
                <a:solidFill>
                  <a:schemeClr val="bg1">
                    <a:lumMod val="65000"/>
                  </a:schemeClr>
                </a:solidFill>
              </a:rPr>
              <a:t> MWR 2014, </a:t>
            </a:r>
            <a:r>
              <a:rPr lang="en-US" sz="1400" dirty="0">
                <a:solidFill>
                  <a:schemeClr val="bg1">
                    <a:lumMod val="65000"/>
                  </a:schemeClr>
                </a:solidFill>
                <a:hlinkClick r:id="rId3"/>
              </a:rPr>
              <a:t>here</a:t>
            </a:r>
            <a:r>
              <a:rPr lang="en-US" dirty="0"/>
              <a:t>.</a:t>
            </a:r>
          </a:p>
        </p:txBody>
      </p:sp>
      <p:pic>
        <p:nvPicPr>
          <p:cNvPr id="9" name="Picture 8">
            <a:extLst>
              <a:ext uri="{FF2B5EF4-FFF2-40B4-BE49-F238E27FC236}">
                <a16:creationId xmlns:a16="http://schemas.microsoft.com/office/drawing/2014/main" id="{306344D6-96F0-0D46-A818-56744EDE1D11}"/>
              </a:ext>
            </a:extLst>
          </p:cNvPr>
          <p:cNvPicPr>
            <a:picLocks noChangeAspect="1"/>
          </p:cNvPicPr>
          <p:nvPr/>
        </p:nvPicPr>
        <p:blipFill>
          <a:blip r:embed="rId4"/>
          <a:stretch>
            <a:fillRect/>
          </a:stretch>
        </p:blipFill>
        <p:spPr>
          <a:xfrm>
            <a:off x="-40" y="1293900"/>
            <a:ext cx="4901156" cy="4896196"/>
          </a:xfrm>
          <a:prstGeom prst="rect">
            <a:avLst/>
          </a:prstGeom>
        </p:spPr>
      </p:pic>
      <p:sp>
        <p:nvSpPr>
          <p:cNvPr id="10" name="TextBox 9">
            <a:extLst>
              <a:ext uri="{FF2B5EF4-FFF2-40B4-BE49-F238E27FC236}">
                <a16:creationId xmlns:a16="http://schemas.microsoft.com/office/drawing/2014/main" id="{F442DCE2-C531-9E46-8A8F-701DFC106E8A}"/>
              </a:ext>
            </a:extLst>
          </p:cNvPr>
          <p:cNvSpPr txBox="1"/>
          <p:nvPr/>
        </p:nvSpPr>
        <p:spPr>
          <a:xfrm>
            <a:off x="9553048" y="1293900"/>
            <a:ext cx="2638992" cy="5355312"/>
          </a:xfrm>
          <a:prstGeom prst="rect">
            <a:avLst/>
          </a:prstGeom>
          <a:noFill/>
        </p:spPr>
        <p:txBody>
          <a:bodyPr wrap="none" rtlCol="0">
            <a:spAutoFit/>
          </a:bodyPr>
          <a:lstStyle/>
          <a:p>
            <a:r>
              <a:rPr lang="en-US" dirty="0"/>
              <a:t>Circa 2012 version</a:t>
            </a:r>
          </a:p>
          <a:p>
            <a:r>
              <a:rPr lang="en-US" dirty="0"/>
              <a:t>of GEFS tends to</a:t>
            </a:r>
          </a:p>
          <a:p>
            <a:r>
              <a:rPr lang="en-US" dirty="0"/>
              <a:t>decrease amplitude</a:t>
            </a:r>
          </a:p>
          <a:p>
            <a:r>
              <a:rPr lang="en-US" dirty="0"/>
              <a:t>of MJO and propagate</a:t>
            </a:r>
          </a:p>
          <a:p>
            <a:r>
              <a:rPr lang="en-US" dirty="0"/>
              <a:t>too slowly.</a:t>
            </a:r>
          </a:p>
          <a:p>
            <a:endParaRPr lang="en-US" dirty="0"/>
          </a:p>
          <a:p>
            <a:r>
              <a:rPr lang="en-US" dirty="0"/>
              <a:t>Probably several causes,</a:t>
            </a:r>
          </a:p>
          <a:p>
            <a:r>
              <a:rPr lang="en-US" dirty="0"/>
              <a:t>including convective</a:t>
            </a:r>
          </a:p>
          <a:p>
            <a:r>
              <a:rPr lang="en-US" dirty="0"/>
              <a:t>parameterization, lack of</a:t>
            </a:r>
          </a:p>
          <a:p>
            <a:r>
              <a:rPr lang="en-US" dirty="0"/>
              <a:t>proper stochastic physics, </a:t>
            </a:r>
          </a:p>
          <a:p>
            <a:r>
              <a:rPr lang="en-US" dirty="0"/>
              <a:t>modeling of SST </a:t>
            </a:r>
          </a:p>
          <a:p>
            <a:r>
              <a:rPr lang="en-US" dirty="0"/>
              <a:t>response to MJO </a:t>
            </a:r>
          </a:p>
          <a:p>
            <a:r>
              <a:rPr lang="en-US" dirty="0"/>
              <a:t>thunderstorms, &amp; more.</a:t>
            </a:r>
          </a:p>
          <a:p>
            <a:endParaRPr lang="en-US" dirty="0"/>
          </a:p>
          <a:p>
            <a:r>
              <a:rPr lang="en-US" dirty="0"/>
              <a:t>The current poor </a:t>
            </a:r>
          </a:p>
          <a:p>
            <a:r>
              <a:rPr lang="en-US" dirty="0"/>
              <a:t>prediction and its effect</a:t>
            </a:r>
          </a:p>
          <a:p>
            <a:r>
              <a:rPr lang="en-US" dirty="0"/>
              <a:t>on US S2S forecasts</a:t>
            </a:r>
          </a:p>
          <a:p>
            <a:r>
              <a:rPr lang="en-US" dirty="0"/>
              <a:t>make this a key area of </a:t>
            </a:r>
          </a:p>
          <a:p>
            <a:r>
              <a:rPr lang="en-US" dirty="0"/>
              <a:t>R&amp;D. </a:t>
            </a:r>
          </a:p>
        </p:txBody>
      </p:sp>
    </p:spTree>
    <p:extLst>
      <p:ext uri="{BB962C8B-B14F-4D97-AF65-F5344CB8AC3E}">
        <p14:creationId xmlns:p14="http://schemas.microsoft.com/office/powerpoint/2010/main" val="3802271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B510-AAFF-2C4F-A9D5-D84D780C3D80}"/>
              </a:ext>
            </a:extLst>
          </p:cNvPr>
          <p:cNvSpPr>
            <a:spLocks noGrp="1"/>
          </p:cNvSpPr>
          <p:nvPr>
            <p:ph type="title"/>
          </p:nvPr>
        </p:nvSpPr>
        <p:spPr/>
        <p:txBody>
          <a:bodyPr>
            <a:normAutofit/>
          </a:bodyPr>
          <a:lstStyle/>
          <a:p>
            <a:r>
              <a:rPr lang="en-US" b="1" dirty="0"/>
              <a:t>Suggested research needs to improve the MJO prediction.</a:t>
            </a:r>
          </a:p>
        </p:txBody>
      </p:sp>
      <p:sp>
        <p:nvSpPr>
          <p:cNvPr id="3" name="Content Placeholder 2">
            <a:extLst>
              <a:ext uri="{FF2B5EF4-FFF2-40B4-BE49-F238E27FC236}">
                <a16:creationId xmlns:a16="http://schemas.microsoft.com/office/drawing/2014/main" id="{64EFAA75-08C8-B44F-902C-B54A7A003C33}"/>
              </a:ext>
            </a:extLst>
          </p:cNvPr>
          <p:cNvSpPr>
            <a:spLocks noGrp="1"/>
          </p:cNvSpPr>
          <p:nvPr>
            <p:ph idx="1"/>
          </p:nvPr>
        </p:nvSpPr>
        <p:spPr>
          <a:xfrm>
            <a:off x="838200" y="1917065"/>
            <a:ext cx="10515600" cy="4558550"/>
          </a:xfrm>
        </p:spPr>
        <p:txBody>
          <a:bodyPr>
            <a:normAutofit/>
          </a:bodyPr>
          <a:lstStyle/>
          <a:p>
            <a:r>
              <a:rPr lang="en-US" dirty="0"/>
              <a:t>Improved understanding.</a:t>
            </a:r>
          </a:p>
          <a:p>
            <a:pPr lvl="1"/>
            <a:r>
              <a:rPr lang="en-US" dirty="0"/>
              <a:t>Clarify and refine theory for MJO.  Many competing theories now.</a:t>
            </a:r>
          </a:p>
          <a:p>
            <a:pPr lvl="1"/>
            <a:r>
              <a:rPr lang="en-US" dirty="0"/>
              <a:t>Quantify MJO predictability and predictability of teleconnections.</a:t>
            </a:r>
          </a:p>
          <a:p>
            <a:pPr lvl="1"/>
            <a:r>
              <a:rPr lang="en-US" dirty="0"/>
              <a:t>What hinders simulation of MJO propagation across maritime subcontinent?</a:t>
            </a:r>
          </a:p>
          <a:p>
            <a:r>
              <a:rPr lang="en-US" dirty="0"/>
              <a:t>Improve the prediction system:</a:t>
            </a:r>
          </a:p>
          <a:p>
            <a:pPr lvl="1"/>
            <a:r>
              <a:rPr lang="en-US" dirty="0"/>
              <a:t>Improve deep convective parameterization (NGGPS)</a:t>
            </a:r>
          </a:p>
          <a:p>
            <a:pPr lvl="2"/>
            <a:r>
              <a:rPr lang="en-US" dirty="0"/>
              <a:t>“Non-local” parameterizations.</a:t>
            </a:r>
          </a:p>
          <a:p>
            <a:pPr lvl="2"/>
            <a:r>
              <a:rPr lang="en-US" dirty="0"/>
              <a:t>Move away from deterministic to physically based stochastic parameterization.</a:t>
            </a:r>
          </a:p>
          <a:p>
            <a:pPr lvl="1"/>
            <a:r>
              <a:rPr lang="en-US" dirty="0"/>
              <a:t>Improve their interaction with other parameterizations, including radiation, ocean-surface flux, and boundary layer. (NGGPS)</a:t>
            </a:r>
          </a:p>
          <a:p>
            <a:endParaRPr lang="en-US" dirty="0"/>
          </a:p>
        </p:txBody>
      </p:sp>
      <p:sp>
        <p:nvSpPr>
          <p:cNvPr id="4" name="Slide Number Placeholder 3">
            <a:extLst>
              <a:ext uri="{FF2B5EF4-FFF2-40B4-BE49-F238E27FC236}">
                <a16:creationId xmlns:a16="http://schemas.microsoft.com/office/drawing/2014/main" id="{863BBA0F-DDA2-2D48-B621-D3C868C44884}"/>
              </a:ext>
            </a:extLst>
          </p:cNvPr>
          <p:cNvSpPr>
            <a:spLocks noGrp="1"/>
          </p:cNvSpPr>
          <p:nvPr>
            <p:ph type="sldNum" sz="quarter" idx="12"/>
          </p:nvPr>
        </p:nvSpPr>
        <p:spPr/>
        <p:txBody>
          <a:bodyPr/>
          <a:lstStyle/>
          <a:p>
            <a:fld id="{30C35FD4-DED3-EE46-BCAB-284905DEE74F}" type="slidenum">
              <a:rPr lang="en-US" smtClean="0"/>
              <a:t>17</a:t>
            </a:fld>
            <a:endParaRPr lang="en-US"/>
          </a:p>
        </p:txBody>
      </p:sp>
      <p:sp>
        <p:nvSpPr>
          <p:cNvPr id="5" name="TextBox 4">
            <a:extLst>
              <a:ext uri="{FF2B5EF4-FFF2-40B4-BE49-F238E27FC236}">
                <a16:creationId xmlns:a16="http://schemas.microsoft.com/office/drawing/2014/main" id="{7DE3FFBE-5105-8B4A-B78A-0F1685C45FFB}"/>
              </a:ext>
            </a:extLst>
          </p:cNvPr>
          <p:cNvSpPr txBox="1"/>
          <p:nvPr/>
        </p:nvSpPr>
        <p:spPr>
          <a:xfrm>
            <a:off x="124691" y="6352143"/>
            <a:ext cx="3275833" cy="369332"/>
          </a:xfrm>
          <a:prstGeom prst="rect">
            <a:avLst/>
          </a:prstGeom>
          <a:noFill/>
        </p:spPr>
        <p:txBody>
          <a:bodyPr wrap="none" rtlCol="0">
            <a:spAutoFit/>
          </a:bodyPr>
          <a:lstStyle/>
          <a:p>
            <a:r>
              <a:rPr lang="en-US" dirty="0"/>
              <a:t>Some other recs </a:t>
            </a:r>
            <a:r>
              <a:rPr lang="en-US" dirty="0">
                <a:hlinkClick r:id="rId2"/>
              </a:rPr>
              <a:t>here</a:t>
            </a:r>
            <a:r>
              <a:rPr lang="en-US" dirty="0"/>
              <a:t>, also </a:t>
            </a:r>
            <a:r>
              <a:rPr lang="en-US" dirty="0">
                <a:hlinkClick r:id="rId3"/>
              </a:rPr>
              <a:t>here</a:t>
            </a:r>
            <a:r>
              <a:rPr lang="en-US" dirty="0"/>
              <a:t>. </a:t>
            </a:r>
          </a:p>
        </p:txBody>
      </p:sp>
    </p:spTree>
    <p:extLst>
      <p:ext uri="{BB962C8B-B14F-4D97-AF65-F5344CB8AC3E}">
        <p14:creationId xmlns:p14="http://schemas.microsoft.com/office/powerpoint/2010/main" val="2328958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3ED5-BE85-A04C-989D-96617D2D264B}"/>
              </a:ext>
            </a:extLst>
          </p:cNvPr>
          <p:cNvSpPr>
            <a:spLocks noGrp="1"/>
          </p:cNvSpPr>
          <p:nvPr>
            <p:ph type="title"/>
          </p:nvPr>
        </p:nvSpPr>
        <p:spPr>
          <a:xfrm>
            <a:off x="296487" y="107609"/>
            <a:ext cx="11895513" cy="607464"/>
          </a:xfrm>
        </p:spPr>
        <p:txBody>
          <a:bodyPr>
            <a:normAutofit/>
          </a:bodyPr>
          <a:lstStyle/>
          <a:p>
            <a:r>
              <a:rPr lang="en-US" sz="3400" b="1" dirty="0"/>
              <a:t>Stratospheric contribution to tropospheric skill at S2S time scales</a:t>
            </a:r>
          </a:p>
        </p:txBody>
      </p:sp>
      <p:sp>
        <p:nvSpPr>
          <p:cNvPr id="4" name="Slide Number Placeholder 3">
            <a:extLst>
              <a:ext uri="{FF2B5EF4-FFF2-40B4-BE49-F238E27FC236}">
                <a16:creationId xmlns:a16="http://schemas.microsoft.com/office/drawing/2014/main" id="{740D9BEB-CE9E-B744-A462-AAD9703690DB}"/>
              </a:ext>
            </a:extLst>
          </p:cNvPr>
          <p:cNvSpPr>
            <a:spLocks noGrp="1"/>
          </p:cNvSpPr>
          <p:nvPr>
            <p:ph type="sldNum" sz="quarter" idx="12"/>
          </p:nvPr>
        </p:nvSpPr>
        <p:spPr/>
        <p:txBody>
          <a:bodyPr/>
          <a:lstStyle/>
          <a:p>
            <a:fld id="{30C35FD4-DED3-EE46-BCAB-284905DEE74F}" type="slidenum">
              <a:rPr lang="en-US" smtClean="0"/>
              <a:t>18</a:t>
            </a:fld>
            <a:endParaRPr lang="en-US"/>
          </a:p>
        </p:txBody>
      </p:sp>
      <p:pic>
        <p:nvPicPr>
          <p:cNvPr id="6" name="Picture 5">
            <a:extLst>
              <a:ext uri="{FF2B5EF4-FFF2-40B4-BE49-F238E27FC236}">
                <a16:creationId xmlns:a16="http://schemas.microsoft.com/office/drawing/2014/main" id="{868A78C7-00BA-5448-A8B0-A9A0B01C098B}"/>
              </a:ext>
            </a:extLst>
          </p:cNvPr>
          <p:cNvPicPr>
            <a:picLocks noChangeAspect="1"/>
          </p:cNvPicPr>
          <p:nvPr/>
        </p:nvPicPr>
        <p:blipFill>
          <a:blip r:embed="rId2"/>
          <a:stretch>
            <a:fillRect/>
          </a:stretch>
        </p:blipFill>
        <p:spPr>
          <a:xfrm>
            <a:off x="6244243" y="2999580"/>
            <a:ext cx="3971934" cy="1647235"/>
          </a:xfrm>
          <a:prstGeom prst="rect">
            <a:avLst/>
          </a:prstGeom>
        </p:spPr>
      </p:pic>
      <p:pic>
        <p:nvPicPr>
          <p:cNvPr id="8" name="Picture 7">
            <a:extLst>
              <a:ext uri="{FF2B5EF4-FFF2-40B4-BE49-F238E27FC236}">
                <a16:creationId xmlns:a16="http://schemas.microsoft.com/office/drawing/2014/main" id="{2F765FEE-772A-2D4D-B3E7-9E8DBA32D5BC}"/>
              </a:ext>
            </a:extLst>
          </p:cNvPr>
          <p:cNvPicPr>
            <a:picLocks noChangeAspect="1"/>
          </p:cNvPicPr>
          <p:nvPr/>
        </p:nvPicPr>
        <p:blipFill>
          <a:blip r:embed="rId3"/>
          <a:stretch>
            <a:fillRect/>
          </a:stretch>
        </p:blipFill>
        <p:spPr>
          <a:xfrm>
            <a:off x="93515" y="731521"/>
            <a:ext cx="6190907" cy="5842701"/>
          </a:xfrm>
          <a:prstGeom prst="rect">
            <a:avLst/>
          </a:prstGeom>
        </p:spPr>
      </p:pic>
      <p:sp>
        <p:nvSpPr>
          <p:cNvPr id="9" name="TextBox 8">
            <a:extLst>
              <a:ext uri="{FF2B5EF4-FFF2-40B4-BE49-F238E27FC236}">
                <a16:creationId xmlns:a16="http://schemas.microsoft.com/office/drawing/2014/main" id="{ED6F76EA-BEE1-4D43-A9ED-D45CA4063DA5}"/>
              </a:ext>
            </a:extLst>
          </p:cNvPr>
          <p:cNvSpPr txBox="1"/>
          <p:nvPr/>
        </p:nvSpPr>
        <p:spPr>
          <a:xfrm>
            <a:off x="0" y="6590670"/>
            <a:ext cx="3114955" cy="261610"/>
          </a:xfrm>
          <a:prstGeom prst="rect">
            <a:avLst/>
          </a:prstGeom>
          <a:noFill/>
        </p:spPr>
        <p:txBody>
          <a:bodyPr wrap="none" rtlCol="0">
            <a:spAutoFit/>
          </a:bodyPr>
          <a:lstStyle/>
          <a:p>
            <a:r>
              <a:rPr lang="en-US" sz="1100" dirty="0">
                <a:solidFill>
                  <a:schemeClr val="bg1">
                    <a:lumMod val="65000"/>
                  </a:schemeClr>
                </a:solidFill>
              </a:rPr>
              <a:t>from Kidston et al., Nature Geoscience, 2015, </a:t>
            </a:r>
            <a:r>
              <a:rPr lang="en-US" sz="1100" dirty="0">
                <a:solidFill>
                  <a:schemeClr val="bg1">
                    <a:lumMod val="65000"/>
                  </a:schemeClr>
                </a:solidFill>
                <a:hlinkClick r:id="rId4"/>
              </a:rPr>
              <a:t>here</a:t>
            </a:r>
            <a:r>
              <a:rPr lang="en-US" sz="1100" dirty="0">
                <a:solidFill>
                  <a:schemeClr val="bg1">
                    <a:lumMod val="65000"/>
                  </a:schemeClr>
                </a:solidFill>
              </a:rPr>
              <a:t>.</a:t>
            </a:r>
          </a:p>
        </p:txBody>
      </p:sp>
      <p:sp>
        <p:nvSpPr>
          <p:cNvPr id="10" name="TextBox 9">
            <a:extLst>
              <a:ext uri="{FF2B5EF4-FFF2-40B4-BE49-F238E27FC236}">
                <a16:creationId xmlns:a16="http://schemas.microsoft.com/office/drawing/2014/main" id="{67402BC0-701D-564B-8536-AE45A76B65AC}"/>
              </a:ext>
            </a:extLst>
          </p:cNvPr>
          <p:cNvSpPr txBox="1"/>
          <p:nvPr/>
        </p:nvSpPr>
        <p:spPr>
          <a:xfrm>
            <a:off x="6175204" y="796575"/>
            <a:ext cx="5923042" cy="2031325"/>
          </a:xfrm>
          <a:prstGeom prst="rect">
            <a:avLst/>
          </a:prstGeom>
          <a:noFill/>
        </p:spPr>
        <p:txBody>
          <a:bodyPr wrap="square" rtlCol="0">
            <a:spAutoFit/>
          </a:bodyPr>
          <a:lstStyle/>
          <a:p>
            <a:r>
              <a:rPr lang="en-US" dirty="0"/>
              <a:t>Increased planetary-wave activity in N. Hem. with mountains,</a:t>
            </a:r>
          </a:p>
          <a:p>
            <a:r>
              <a:rPr lang="en-US" dirty="0"/>
              <a:t>land-sea contrast.  When westerly jet not too strong, waves</a:t>
            </a:r>
          </a:p>
          <a:p>
            <a:r>
              <a:rPr lang="en-US" dirty="0"/>
              <a:t>can propagate upwards toward stratosphere and break; this </a:t>
            </a:r>
          </a:p>
          <a:p>
            <a:r>
              <a:rPr lang="en-US" dirty="0"/>
              <a:t>further decelerates winds,  warms the stratosphere.  Mid-latitude storm track shifts toward the equator; blocking more likely; more likely extreme storms and cold in eastern N. America, Europe with displacement of </a:t>
            </a:r>
            <a:r>
              <a:rPr lang="en-US" dirty="0" err="1"/>
              <a:t>circum</a:t>
            </a:r>
            <a:r>
              <a:rPr lang="en-US" dirty="0"/>
              <a:t>-polar vortex.</a:t>
            </a:r>
          </a:p>
        </p:txBody>
      </p:sp>
      <p:sp>
        <p:nvSpPr>
          <p:cNvPr id="11" name="TextBox 10">
            <a:extLst>
              <a:ext uri="{FF2B5EF4-FFF2-40B4-BE49-F238E27FC236}">
                <a16:creationId xmlns:a16="http://schemas.microsoft.com/office/drawing/2014/main" id="{8F3CB70C-0947-CA47-AAD2-297A8675A882}"/>
              </a:ext>
            </a:extLst>
          </p:cNvPr>
          <p:cNvSpPr txBox="1"/>
          <p:nvPr/>
        </p:nvSpPr>
        <p:spPr>
          <a:xfrm>
            <a:off x="6180289" y="4879022"/>
            <a:ext cx="5947205" cy="1754326"/>
          </a:xfrm>
          <a:prstGeom prst="rect">
            <a:avLst/>
          </a:prstGeom>
          <a:noFill/>
        </p:spPr>
        <p:txBody>
          <a:bodyPr wrap="none" rtlCol="0">
            <a:spAutoFit/>
          </a:bodyPr>
          <a:lstStyle/>
          <a:p>
            <a:r>
              <a:rPr lang="en-US" dirty="0"/>
              <a:t>With less land-sea contrast &amp; topography, strong </a:t>
            </a:r>
            <a:r>
              <a:rPr lang="en-US" dirty="0" err="1"/>
              <a:t>circum</a:t>
            </a:r>
            <a:r>
              <a:rPr lang="en-US" dirty="0"/>
              <a:t>-polar</a:t>
            </a:r>
          </a:p>
          <a:p>
            <a:r>
              <a:rPr lang="en-US" dirty="0"/>
              <a:t>vortex suppresses planetary wave variability in Austral winter.</a:t>
            </a:r>
          </a:p>
          <a:p>
            <a:r>
              <a:rPr lang="en-US" dirty="0"/>
              <a:t>Stratosphere tends to only show variability from Austral</a:t>
            </a:r>
          </a:p>
          <a:p>
            <a:r>
              <a:rPr lang="en-US" dirty="0"/>
              <a:t>spring into summer, when decreased static stability</a:t>
            </a:r>
          </a:p>
          <a:p>
            <a:r>
              <a:rPr lang="en-US" dirty="0"/>
              <a:t>permits planetary waves to propagate more easily into the</a:t>
            </a:r>
          </a:p>
          <a:p>
            <a:r>
              <a:rPr lang="en-US" dirty="0"/>
              <a:t>stratosphere.</a:t>
            </a:r>
          </a:p>
        </p:txBody>
      </p:sp>
      <p:cxnSp>
        <p:nvCxnSpPr>
          <p:cNvPr id="13" name="Straight Arrow Connector 12">
            <a:extLst>
              <a:ext uri="{FF2B5EF4-FFF2-40B4-BE49-F238E27FC236}">
                <a16:creationId xmlns:a16="http://schemas.microsoft.com/office/drawing/2014/main" id="{D6DA8B93-447B-F342-A5E5-254B8149CDEA}"/>
              </a:ext>
            </a:extLst>
          </p:cNvPr>
          <p:cNvCxnSpPr/>
          <p:nvPr/>
        </p:nvCxnSpPr>
        <p:spPr>
          <a:xfrm flipH="1">
            <a:off x="5769033" y="1789609"/>
            <a:ext cx="40617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AE2878-498B-5147-92FC-A4302AE61A53}"/>
              </a:ext>
            </a:extLst>
          </p:cNvPr>
          <p:cNvCxnSpPr/>
          <p:nvPr/>
        </p:nvCxnSpPr>
        <p:spPr>
          <a:xfrm flipH="1">
            <a:off x="5769033" y="5059282"/>
            <a:ext cx="40617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234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977B7-FF7C-AC42-9AA4-91C99472B1A3}"/>
              </a:ext>
            </a:extLst>
          </p:cNvPr>
          <p:cNvSpPr>
            <a:spLocks noGrp="1"/>
          </p:cNvSpPr>
          <p:nvPr>
            <p:ph type="title"/>
          </p:nvPr>
        </p:nvSpPr>
        <p:spPr/>
        <p:txBody>
          <a:bodyPr>
            <a:normAutofit fontScale="90000"/>
          </a:bodyPr>
          <a:lstStyle/>
          <a:p>
            <a:r>
              <a:rPr lang="en-US" b="1" dirty="0"/>
              <a:t>Research directions for improving stratospheric predictions and tropospheric coupling (NGGPS)</a:t>
            </a:r>
          </a:p>
        </p:txBody>
      </p:sp>
      <p:sp>
        <p:nvSpPr>
          <p:cNvPr id="3" name="Content Placeholder 2">
            <a:extLst>
              <a:ext uri="{FF2B5EF4-FFF2-40B4-BE49-F238E27FC236}">
                <a16:creationId xmlns:a16="http://schemas.microsoft.com/office/drawing/2014/main" id="{D442F800-B30A-AA48-AE13-54449E436B2D}"/>
              </a:ext>
            </a:extLst>
          </p:cNvPr>
          <p:cNvSpPr>
            <a:spLocks noGrp="1"/>
          </p:cNvSpPr>
          <p:nvPr>
            <p:ph idx="1"/>
          </p:nvPr>
        </p:nvSpPr>
        <p:spPr>
          <a:xfrm>
            <a:off x="838200" y="1690688"/>
            <a:ext cx="10515600" cy="4351338"/>
          </a:xfrm>
        </p:spPr>
        <p:txBody>
          <a:bodyPr/>
          <a:lstStyle/>
          <a:p>
            <a:r>
              <a:rPr lang="en-US" dirty="0"/>
              <a:t>Increased vertical resolution in stratosphere, e.g., </a:t>
            </a:r>
            <a:r>
              <a:rPr lang="en-US" dirty="0">
                <a:hlinkClick r:id="rId2"/>
              </a:rPr>
              <a:t>here</a:t>
            </a:r>
            <a:r>
              <a:rPr lang="en-US" dirty="0"/>
              <a:t>.  Simple, but computationally expensive.</a:t>
            </a:r>
          </a:p>
          <a:p>
            <a:r>
              <a:rPr lang="en-US" dirty="0"/>
              <a:t>Improved predictions of the extratropical planetary wave train that can break in the stratosphere, e.g., </a:t>
            </a:r>
            <a:r>
              <a:rPr lang="en-US" dirty="0">
                <a:hlinkClick r:id="rId3"/>
              </a:rPr>
              <a:t>here</a:t>
            </a:r>
            <a:r>
              <a:rPr lang="en-US" dirty="0"/>
              <a:t>.</a:t>
            </a:r>
          </a:p>
          <a:p>
            <a:r>
              <a:rPr lang="en-US" i="1" dirty="0"/>
              <a:t>Atmospheric chemistry and parameterization improvements (</a:t>
            </a:r>
            <a:r>
              <a:rPr lang="en-US" i="1" dirty="0">
                <a:hlinkClick r:id="rId4"/>
              </a:rPr>
              <a:t>gravity-wave drag</a:t>
            </a:r>
            <a:r>
              <a:rPr lang="en-US" i="1" dirty="0"/>
              <a:t>; radiative transfer for resolving UV which drives photolysis; surface emissions of chemicals that affect stratospheric reaction rates)</a:t>
            </a:r>
            <a:r>
              <a:rPr lang="en-US" dirty="0"/>
              <a:t>.</a:t>
            </a:r>
          </a:p>
          <a:p>
            <a:r>
              <a:rPr lang="en-US" dirty="0" err="1"/>
              <a:t>Stochastification</a:t>
            </a:r>
            <a:r>
              <a:rPr lang="en-US" dirty="0"/>
              <a:t> of currently deterministic parameterizations to simulate uncertainty.</a:t>
            </a:r>
          </a:p>
        </p:txBody>
      </p:sp>
      <p:sp>
        <p:nvSpPr>
          <p:cNvPr id="4" name="Slide Number Placeholder 3">
            <a:extLst>
              <a:ext uri="{FF2B5EF4-FFF2-40B4-BE49-F238E27FC236}">
                <a16:creationId xmlns:a16="http://schemas.microsoft.com/office/drawing/2014/main" id="{A55D4DA3-ED84-FB43-BB41-F93E98E2598C}"/>
              </a:ext>
            </a:extLst>
          </p:cNvPr>
          <p:cNvSpPr>
            <a:spLocks noGrp="1"/>
          </p:cNvSpPr>
          <p:nvPr>
            <p:ph type="sldNum" sz="quarter" idx="12"/>
          </p:nvPr>
        </p:nvSpPr>
        <p:spPr/>
        <p:txBody>
          <a:bodyPr/>
          <a:lstStyle/>
          <a:p>
            <a:fld id="{30C35FD4-DED3-EE46-BCAB-284905DEE74F}" type="slidenum">
              <a:rPr lang="en-US" smtClean="0"/>
              <a:t>19</a:t>
            </a:fld>
            <a:endParaRPr lang="en-US"/>
          </a:p>
        </p:txBody>
      </p:sp>
      <p:sp>
        <p:nvSpPr>
          <p:cNvPr id="5" name="TextBox 4">
            <a:extLst>
              <a:ext uri="{FF2B5EF4-FFF2-40B4-BE49-F238E27FC236}">
                <a16:creationId xmlns:a16="http://schemas.microsoft.com/office/drawing/2014/main" id="{DB807FBD-DE8B-B54C-BCCA-D42544AF0B0B}"/>
              </a:ext>
            </a:extLst>
          </p:cNvPr>
          <p:cNvSpPr txBox="1"/>
          <p:nvPr/>
        </p:nvSpPr>
        <p:spPr>
          <a:xfrm>
            <a:off x="216131" y="6080570"/>
            <a:ext cx="7542258" cy="646331"/>
          </a:xfrm>
          <a:prstGeom prst="rect">
            <a:avLst/>
          </a:prstGeom>
          <a:noFill/>
        </p:spPr>
        <p:txBody>
          <a:bodyPr wrap="none" rtlCol="0">
            <a:spAutoFit/>
          </a:bodyPr>
          <a:lstStyle/>
          <a:p>
            <a:r>
              <a:rPr lang="en-US" dirty="0">
                <a:solidFill>
                  <a:schemeClr val="bg1">
                    <a:lumMod val="65000"/>
                  </a:schemeClr>
                </a:solidFill>
              </a:rPr>
              <a:t>More: see WMO Network on Assessment of Predictability (SNAP) project </a:t>
            </a:r>
            <a:r>
              <a:rPr lang="en-US" dirty="0">
                <a:solidFill>
                  <a:schemeClr val="bg1">
                    <a:lumMod val="65000"/>
                  </a:schemeClr>
                </a:solidFill>
                <a:hlinkClick r:id="rId5"/>
              </a:rPr>
              <a:t>here</a:t>
            </a:r>
            <a:r>
              <a:rPr lang="en-US" dirty="0">
                <a:solidFill>
                  <a:schemeClr val="bg1">
                    <a:lumMod val="65000"/>
                  </a:schemeClr>
                </a:solidFill>
              </a:rPr>
              <a:t>.</a:t>
            </a:r>
          </a:p>
          <a:p>
            <a:r>
              <a:rPr lang="en-US" dirty="0">
                <a:solidFill>
                  <a:schemeClr val="bg1">
                    <a:lumMod val="65000"/>
                  </a:schemeClr>
                </a:solidFill>
              </a:rPr>
              <a:t>AGU article on stratospheric chemistry recommendations </a:t>
            </a:r>
            <a:r>
              <a:rPr lang="en-US" dirty="0">
                <a:solidFill>
                  <a:schemeClr val="bg1">
                    <a:lumMod val="65000"/>
                  </a:schemeClr>
                </a:solidFill>
                <a:hlinkClick r:id="rId6"/>
              </a:rPr>
              <a:t>here</a:t>
            </a:r>
            <a:r>
              <a:rPr lang="en-US" dirty="0">
                <a:solidFill>
                  <a:schemeClr val="bg1">
                    <a:lumMod val="65000"/>
                  </a:schemeClr>
                </a:solidFill>
              </a:rPr>
              <a:t>.</a:t>
            </a:r>
          </a:p>
        </p:txBody>
      </p:sp>
    </p:spTree>
    <p:extLst>
      <p:ext uri="{BB962C8B-B14F-4D97-AF65-F5344CB8AC3E}">
        <p14:creationId xmlns:p14="http://schemas.microsoft.com/office/powerpoint/2010/main" val="3074048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1BB45-21D8-834C-9E48-C4E4FE3F80A8}"/>
              </a:ext>
            </a:extLst>
          </p:cNvPr>
          <p:cNvSpPr>
            <a:spLocks noGrp="1"/>
          </p:cNvSpPr>
          <p:nvPr>
            <p:ph type="title"/>
          </p:nvPr>
        </p:nvSpPr>
        <p:spPr/>
        <p:txBody>
          <a:bodyPr/>
          <a:lstStyle/>
          <a:p>
            <a:r>
              <a:rPr lang="en-US" b="1" dirty="0"/>
              <a:t>NOAA’s mission</a:t>
            </a:r>
          </a:p>
        </p:txBody>
      </p:sp>
      <p:sp>
        <p:nvSpPr>
          <p:cNvPr id="3" name="Content Placeholder 2">
            <a:extLst>
              <a:ext uri="{FF2B5EF4-FFF2-40B4-BE49-F238E27FC236}">
                <a16:creationId xmlns:a16="http://schemas.microsoft.com/office/drawing/2014/main" id="{B2B7092A-88C8-8945-9FDD-1C0D97A1AC72}"/>
              </a:ext>
            </a:extLst>
          </p:cNvPr>
          <p:cNvSpPr>
            <a:spLocks noGrp="1"/>
          </p:cNvSpPr>
          <p:nvPr>
            <p:ph idx="1"/>
          </p:nvPr>
        </p:nvSpPr>
        <p:spPr>
          <a:xfrm>
            <a:off x="838199" y="2195910"/>
            <a:ext cx="10515600" cy="4351338"/>
          </a:xfrm>
        </p:spPr>
        <p:txBody>
          <a:bodyPr/>
          <a:lstStyle/>
          <a:p>
            <a:r>
              <a:rPr lang="en-US" dirty="0"/>
              <a:t>“</a:t>
            </a:r>
            <a:r>
              <a:rPr lang="en-US" i="1" dirty="0"/>
              <a:t>To understand and </a:t>
            </a:r>
            <a:r>
              <a:rPr lang="en-US" b="1" i="1" dirty="0"/>
              <a:t>predict</a:t>
            </a:r>
            <a:r>
              <a:rPr lang="en-US" i="1" dirty="0"/>
              <a:t> changes in climate, weather, oceans, and coasts, to share that knowledge and information with others, and to conserve and manage coastal and marine ecosystems and resources. Dedicated to the understanding and stewardship of the environment</a:t>
            </a:r>
            <a:r>
              <a:rPr lang="en-US" dirty="0"/>
              <a:t>.”</a:t>
            </a:r>
          </a:p>
          <a:p>
            <a:endParaRPr lang="en-US" dirty="0"/>
          </a:p>
          <a:p>
            <a:r>
              <a:rPr lang="en-US" dirty="0"/>
              <a:t>NOAA is a </a:t>
            </a:r>
            <a:r>
              <a:rPr lang="en-US" b="1" dirty="0"/>
              <a:t>service agency </a:t>
            </a:r>
            <a:r>
              <a:rPr lang="en-US" dirty="0"/>
              <a:t>(providing forecasts) – this differs from the NSF, with a research mission.    Hence the weather research that NOAA funds is directed toward improved prediction.</a:t>
            </a:r>
          </a:p>
        </p:txBody>
      </p:sp>
      <p:sp>
        <p:nvSpPr>
          <p:cNvPr id="4" name="Slide Number Placeholder 3">
            <a:extLst>
              <a:ext uri="{FF2B5EF4-FFF2-40B4-BE49-F238E27FC236}">
                <a16:creationId xmlns:a16="http://schemas.microsoft.com/office/drawing/2014/main" id="{3434F270-9297-1F43-BEA8-7AA7357E58C5}"/>
              </a:ext>
            </a:extLst>
          </p:cNvPr>
          <p:cNvSpPr>
            <a:spLocks noGrp="1"/>
          </p:cNvSpPr>
          <p:nvPr>
            <p:ph type="sldNum" sz="quarter" idx="12"/>
          </p:nvPr>
        </p:nvSpPr>
        <p:spPr/>
        <p:txBody>
          <a:bodyPr/>
          <a:lstStyle/>
          <a:p>
            <a:fld id="{30C35FD4-DED3-EE46-BCAB-284905DEE74F}" type="slidenum">
              <a:rPr lang="en-US" smtClean="0"/>
              <a:t>2</a:t>
            </a:fld>
            <a:endParaRPr lang="en-US"/>
          </a:p>
        </p:txBody>
      </p:sp>
      <p:pic>
        <p:nvPicPr>
          <p:cNvPr id="5" name="Picture 4">
            <a:extLst>
              <a:ext uri="{FF2B5EF4-FFF2-40B4-BE49-F238E27FC236}">
                <a16:creationId xmlns:a16="http://schemas.microsoft.com/office/drawing/2014/main" id="{239DC295-E8F0-F948-900F-04FCCBAC10C1}"/>
              </a:ext>
            </a:extLst>
          </p:cNvPr>
          <p:cNvPicPr>
            <a:picLocks noChangeAspect="1"/>
          </p:cNvPicPr>
          <p:nvPr/>
        </p:nvPicPr>
        <p:blipFill>
          <a:blip r:embed="rId2"/>
          <a:stretch>
            <a:fillRect/>
          </a:stretch>
        </p:blipFill>
        <p:spPr>
          <a:xfrm>
            <a:off x="5318702" y="249850"/>
            <a:ext cx="1554595" cy="1575775"/>
          </a:xfrm>
          <a:prstGeom prst="rect">
            <a:avLst/>
          </a:prstGeom>
        </p:spPr>
      </p:pic>
    </p:spTree>
    <p:extLst>
      <p:ext uri="{BB962C8B-B14F-4D97-AF65-F5344CB8AC3E}">
        <p14:creationId xmlns:p14="http://schemas.microsoft.com/office/powerpoint/2010/main" val="2135127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1812D-5A34-F84B-AA44-B826BBE7716A}"/>
              </a:ext>
            </a:extLst>
          </p:cNvPr>
          <p:cNvSpPr>
            <a:spLocks noGrp="1"/>
          </p:cNvSpPr>
          <p:nvPr>
            <p:ph type="title"/>
          </p:nvPr>
        </p:nvSpPr>
        <p:spPr/>
        <p:txBody>
          <a:bodyPr/>
          <a:lstStyle/>
          <a:p>
            <a:r>
              <a:rPr lang="en-US" b="1" dirty="0"/>
              <a:t>Other atmospheric low-frequency modes of variability.</a:t>
            </a:r>
          </a:p>
        </p:txBody>
      </p:sp>
      <p:sp>
        <p:nvSpPr>
          <p:cNvPr id="3" name="Content Placeholder 2">
            <a:extLst>
              <a:ext uri="{FF2B5EF4-FFF2-40B4-BE49-F238E27FC236}">
                <a16:creationId xmlns:a16="http://schemas.microsoft.com/office/drawing/2014/main" id="{B3A2EAE8-9F4C-6442-B444-A645E7A8E483}"/>
              </a:ext>
            </a:extLst>
          </p:cNvPr>
          <p:cNvSpPr>
            <a:spLocks noGrp="1"/>
          </p:cNvSpPr>
          <p:nvPr>
            <p:ph idx="1"/>
          </p:nvPr>
        </p:nvSpPr>
        <p:spPr>
          <a:xfrm>
            <a:off x="671946" y="2187574"/>
            <a:ext cx="10515600" cy="4351338"/>
          </a:xfrm>
        </p:spPr>
        <p:txBody>
          <a:bodyPr/>
          <a:lstStyle/>
          <a:p>
            <a:r>
              <a:rPr lang="en-US" dirty="0"/>
              <a:t>Blocking</a:t>
            </a:r>
          </a:p>
          <a:p>
            <a:r>
              <a:rPr lang="en-US" dirty="0"/>
              <a:t>PNA / NAO</a:t>
            </a:r>
          </a:p>
          <a:p>
            <a:r>
              <a:rPr lang="en-US" dirty="0"/>
              <a:t>Quasi-biennial oscillation in tropical stratosphere.</a:t>
            </a:r>
          </a:p>
          <a:p>
            <a:r>
              <a:rPr lang="en-US" dirty="0"/>
              <a:t>… and more</a:t>
            </a:r>
          </a:p>
          <a:p>
            <a:endParaRPr lang="en-US" dirty="0"/>
          </a:p>
          <a:p>
            <a:endParaRPr lang="en-US" dirty="0"/>
          </a:p>
        </p:txBody>
      </p:sp>
      <p:sp>
        <p:nvSpPr>
          <p:cNvPr id="4" name="Slide Number Placeholder 3">
            <a:extLst>
              <a:ext uri="{FF2B5EF4-FFF2-40B4-BE49-F238E27FC236}">
                <a16:creationId xmlns:a16="http://schemas.microsoft.com/office/drawing/2014/main" id="{4E497756-768E-1A4A-B258-0EA61B9BEF53}"/>
              </a:ext>
            </a:extLst>
          </p:cNvPr>
          <p:cNvSpPr>
            <a:spLocks noGrp="1"/>
          </p:cNvSpPr>
          <p:nvPr>
            <p:ph type="sldNum" sz="quarter" idx="12"/>
          </p:nvPr>
        </p:nvSpPr>
        <p:spPr/>
        <p:txBody>
          <a:bodyPr/>
          <a:lstStyle/>
          <a:p>
            <a:fld id="{30C35FD4-DED3-EE46-BCAB-284905DEE74F}" type="slidenum">
              <a:rPr lang="en-US" smtClean="0"/>
              <a:t>20</a:t>
            </a:fld>
            <a:endParaRPr lang="en-US"/>
          </a:p>
        </p:txBody>
      </p:sp>
      <p:sp>
        <p:nvSpPr>
          <p:cNvPr id="5" name="TextBox 4">
            <a:extLst>
              <a:ext uri="{FF2B5EF4-FFF2-40B4-BE49-F238E27FC236}">
                <a16:creationId xmlns:a16="http://schemas.microsoft.com/office/drawing/2014/main" id="{2BDA62FB-C038-9F48-AA3B-7677D0530E8F}"/>
              </a:ext>
            </a:extLst>
          </p:cNvPr>
          <p:cNvSpPr txBox="1"/>
          <p:nvPr/>
        </p:nvSpPr>
        <p:spPr>
          <a:xfrm>
            <a:off x="490450" y="4862945"/>
            <a:ext cx="11431206" cy="830997"/>
          </a:xfrm>
          <a:prstGeom prst="rect">
            <a:avLst/>
          </a:prstGeom>
          <a:noFill/>
        </p:spPr>
        <p:txBody>
          <a:bodyPr wrap="none" rtlCol="0">
            <a:spAutoFit/>
          </a:bodyPr>
          <a:lstStyle/>
          <a:p>
            <a:r>
              <a:rPr lang="en-US" sz="2400" dirty="0"/>
              <a:t>Hope and expectation is that system improvements integrated into the operational model </a:t>
            </a:r>
          </a:p>
          <a:p>
            <a:r>
              <a:rPr lang="en-US" sz="2400" dirty="0"/>
              <a:t>via NGGPS will result in ability of system to predict these phenomena more successfully.</a:t>
            </a:r>
          </a:p>
        </p:txBody>
      </p:sp>
    </p:spTree>
    <p:extLst>
      <p:ext uri="{BB962C8B-B14F-4D97-AF65-F5344CB8AC3E}">
        <p14:creationId xmlns:p14="http://schemas.microsoft.com/office/powerpoint/2010/main" val="4282214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2B591-B6E8-6F46-8485-BF188026586C}"/>
              </a:ext>
            </a:extLst>
          </p:cNvPr>
          <p:cNvSpPr>
            <a:spLocks noGrp="1"/>
          </p:cNvSpPr>
          <p:nvPr>
            <p:ph type="title"/>
          </p:nvPr>
        </p:nvSpPr>
        <p:spPr/>
        <p:txBody>
          <a:bodyPr/>
          <a:lstStyle/>
          <a:p>
            <a:r>
              <a:rPr lang="en-US" b="1" dirty="0"/>
              <a:t>Research needs.</a:t>
            </a:r>
          </a:p>
        </p:txBody>
      </p:sp>
      <p:sp>
        <p:nvSpPr>
          <p:cNvPr id="3" name="Content Placeholder 2">
            <a:extLst>
              <a:ext uri="{FF2B5EF4-FFF2-40B4-BE49-F238E27FC236}">
                <a16:creationId xmlns:a16="http://schemas.microsoft.com/office/drawing/2014/main" id="{924ACB86-0E3E-DD45-983A-9CD1C86660C3}"/>
              </a:ext>
            </a:extLst>
          </p:cNvPr>
          <p:cNvSpPr>
            <a:spLocks noGrp="1"/>
          </p:cNvSpPr>
          <p:nvPr>
            <p:ph idx="1"/>
          </p:nvPr>
        </p:nvSpPr>
        <p:spPr/>
        <p:txBody>
          <a:bodyPr/>
          <a:lstStyle/>
          <a:p>
            <a:r>
              <a:rPr lang="en-US" dirty="0"/>
              <a:t>Understanding coupling mechanisms of low-frequency modes.</a:t>
            </a:r>
          </a:p>
          <a:p>
            <a:r>
              <a:rPr lang="en-US" dirty="0"/>
              <a:t>Understand limits of predictability for these modes.</a:t>
            </a:r>
          </a:p>
          <a:p>
            <a:r>
              <a:rPr lang="en-US" dirty="0"/>
              <a:t>R&amp;D the various prediction system modifications so the mean and variability of these processes are well simulated.</a:t>
            </a:r>
          </a:p>
        </p:txBody>
      </p:sp>
      <p:sp>
        <p:nvSpPr>
          <p:cNvPr id="4" name="Slide Number Placeholder 3">
            <a:extLst>
              <a:ext uri="{FF2B5EF4-FFF2-40B4-BE49-F238E27FC236}">
                <a16:creationId xmlns:a16="http://schemas.microsoft.com/office/drawing/2014/main" id="{C5F6FC96-2781-CE4B-80D3-473F6F1E6B79}"/>
              </a:ext>
            </a:extLst>
          </p:cNvPr>
          <p:cNvSpPr>
            <a:spLocks noGrp="1"/>
          </p:cNvSpPr>
          <p:nvPr>
            <p:ph type="sldNum" sz="quarter" idx="12"/>
          </p:nvPr>
        </p:nvSpPr>
        <p:spPr/>
        <p:txBody>
          <a:bodyPr/>
          <a:lstStyle/>
          <a:p>
            <a:fld id="{30C35FD4-DED3-EE46-BCAB-284905DEE74F}" type="slidenum">
              <a:rPr lang="en-US" smtClean="0"/>
              <a:t>21</a:t>
            </a:fld>
            <a:endParaRPr lang="en-US"/>
          </a:p>
        </p:txBody>
      </p:sp>
    </p:spTree>
    <p:extLst>
      <p:ext uri="{BB962C8B-B14F-4D97-AF65-F5344CB8AC3E}">
        <p14:creationId xmlns:p14="http://schemas.microsoft.com/office/powerpoint/2010/main" val="2264474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62D-C418-1B47-92A4-B97A7F4C499E}"/>
              </a:ext>
            </a:extLst>
          </p:cNvPr>
          <p:cNvSpPr>
            <a:spLocks noGrp="1"/>
          </p:cNvSpPr>
          <p:nvPr>
            <p:ph type="title"/>
          </p:nvPr>
        </p:nvSpPr>
        <p:spPr/>
        <p:txBody>
          <a:bodyPr/>
          <a:lstStyle/>
          <a:p>
            <a:r>
              <a:rPr lang="en-US" b="1" dirty="0"/>
              <a:t>Shifts in weather patterns due to anomalies in other state components</a:t>
            </a:r>
          </a:p>
        </p:txBody>
      </p:sp>
      <p:sp>
        <p:nvSpPr>
          <p:cNvPr id="3" name="Content Placeholder 2">
            <a:extLst>
              <a:ext uri="{FF2B5EF4-FFF2-40B4-BE49-F238E27FC236}">
                <a16:creationId xmlns:a16="http://schemas.microsoft.com/office/drawing/2014/main" id="{FCB8B981-2CDC-C440-A85F-A27ACE2C6DCB}"/>
              </a:ext>
            </a:extLst>
          </p:cNvPr>
          <p:cNvSpPr>
            <a:spLocks noGrp="1"/>
          </p:cNvSpPr>
          <p:nvPr>
            <p:ph idx="1"/>
          </p:nvPr>
        </p:nvSpPr>
        <p:spPr>
          <a:xfrm>
            <a:off x="838200" y="2005012"/>
            <a:ext cx="10515600" cy="4351338"/>
          </a:xfrm>
        </p:spPr>
        <p:txBody>
          <a:bodyPr/>
          <a:lstStyle/>
          <a:p>
            <a:r>
              <a:rPr lang="en-US" dirty="0"/>
              <a:t>Upper-ocean heat content, especially ENSO.</a:t>
            </a:r>
          </a:p>
          <a:p>
            <a:r>
              <a:rPr lang="en-US" dirty="0"/>
              <a:t>Sea ice</a:t>
            </a:r>
          </a:p>
          <a:p>
            <a:r>
              <a:rPr lang="en-US" dirty="0"/>
              <a:t>Snow pack</a:t>
            </a:r>
          </a:p>
          <a:p>
            <a:r>
              <a:rPr lang="en-US" dirty="0"/>
              <a:t>Soil moisture</a:t>
            </a:r>
          </a:p>
          <a:p>
            <a:endParaRPr lang="en-US" dirty="0"/>
          </a:p>
          <a:p>
            <a:r>
              <a:rPr lang="en-US" dirty="0"/>
              <a:t>There is massive heat content in these relative to the atmosphere.</a:t>
            </a:r>
          </a:p>
          <a:p>
            <a:r>
              <a:rPr lang="en-US" dirty="0"/>
              <a:t>Hence they retain a memory of their initial state and impart an inertia … “slowly varying processes.”</a:t>
            </a:r>
          </a:p>
        </p:txBody>
      </p:sp>
      <p:sp>
        <p:nvSpPr>
          <p:cNvPr id="4" name="Slide Number Placeholder 3">
            <a:extLst>
              <a:ext uri="{FF2B5EF4-FFF2-40B4-BE49-F238E27FC236}">
                <a16:creationId xmlns:a16="http://schemas.microsoft.com/office/drawing/2014/main" id="{5E67A0EB-44D0-4A4E-8239-DA8971C8486F}"/>
              </a:ext>
            </a:extLst>
          </p:cNvPr>
          <p:cNvSpPr>
            <a:spLocks noGrp="1"/>
          </p:cNvSpPr>
          <p:nvPr>
            <p:ph type="sldNum" sz="quarter" idx="12"/>
          </p:nvPr>
        </p:nvSpPr>
        <p:spPr/>
        <p:txBody>
          <a:bodyPr/>
          <a:lstStyle/>
          <a:p>
            <a:fld id="{30C35FD4-DED3-EE46-BCAB-284905DEE74F}" type="slidenum">
              <a:rPr lang="en-US" smtClean="0"/>
              <a:t>22</a:t>
            </a:fld>
            <a:endParaRPr lang="en-US"/>
          </a:p>
        </p:txBody>
      </p:sp>
    </p:spTree>
    <p:extLst>
      <p:ext uri="{BB962C8B-B14F-4D97-AF65-F5344CB8AC3E}">
        <p14:creationId xmlns:p14="http://schemas.microsoft.com/office/powerpoint/2010/main" val="3979126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7248"/>
          </a:xfrm>
        </p:spPr>
        <p:txBody>
          <a:bodyPr/>
          <a:lstStyle/>
          <a:p>
            <a:r>
              <a:rPr lang="en-US" b="1" dirty="0"/>
              <a:t>El Nino / Southern Oscillation.</a:t>
            </a:r>
          </a:p>
        </p:txBody>
      </p:sp>
      <p:sp>
        <p:nvSpPr>
          <p:cNvPr id="4" name="Slide Number Placeholder 3"/>
          <p:cNvSpPr>
            <a:spLocks noGrp="1"/>
          </p:cNvSpPr>
          <p:nvPr>
            <p:ph type="sldNum" sz="quarter" idx="12"/>
          </p:nvPr>
        </p:nvSpPr>
        <p:spPr/>
        <p:txBody>
          <a:bodyPr/>
          <a:lstStyle/>
          <a:p>
            <a:fld id="{BF9A244C-328F-1742-9CD5-4DAE7E6CBCB5}" type="slidenum">
              <a:rPr lang="en-US" smtClean="0"/>
              <a:t>23</a:t>
            </a:fld>
            <a:endParaRPr lang="en-US"/>
          </a:p>
        </p:txBody>
      </p:sp>
      <p:pic>
        <p:nvPicPr>
          <p:cNvPr id="125954" name="Picture 2" desc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72" y="1239864"/>
            <a:ext cx="8090115" cy="51768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38087" y="2146515"/>
            <a:ext cx="3549111" cy="2031325"/>
          </a:xfrm>
          <a:prstGeom prst="rect">
            <a:avLst/>
          </a:prstGeom>
          <a:noFill/>
        </p:spPr>
        <p:txBody>
          <a:bodyPr wrap="square" rtlCol="0">
            <a:spAutoFit/>
          </a:bodyPr>
          <a:lstStyle/>
          <a:p>
            <a:r>
              <a:rPr lang="en-US" dirty="0"/>
              <a:t>El Nino: warm waters east</a:t>
            </a:r>
          </a:p>
          <a:p>
            <a:r>
              <a:rPr lang="en-US" dirty="0"/>
              <a:t>of international dateline.</a:t>
            </a:r>
          </a:p>
          <a:p>
            <a:endParaRPr lang="en-US" dirty="0"/>
          </a:p>
          <a:p>
            <a:r>
              <a:rPr lang="en-US" dirty="0"/>
              <a:t>La Nina: warm waters west</a:t>
            </a:r>
          </a:p>
          <a:p>
            <a:r>
              <a:rPr lang="en-US" dirty="0"/>
              <a:t>of international dateline.</a:t>
            </a:r>
          </a:p>
          <a:p>
            <a:endParaRPr lang="en-US" dirty="0"/>
          </a:p>
          <a:p>
            <a:endParaRPr lang="en-US" dirty="0"/>
          </a:p>
        </p:txBody>
      </p:sp>
    </p:spTree>
    <p:extLst>
      <p:ext uri="{BB962C8B-B14F-4D97-AF65-F5344CB8AC3E}">
        <p14:creationId xmlns:p14="http://schemas.microsoft.com/office/powerpoint/2010/main" val="154263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ENSO power spectrum, observed and in a typical climate simulation.</a:t>
            </a:r>
          </a:p>
        </p:txBody>
      </p:sp>
      <p:sp>
        <p:nvSpPr>
          <p:cNvPr id="4" name="Slide Number Placeholder 3"/>
          <p:cNvSpPr>
            <a:spLocks noGrp="1"/>
          </p:cNvSpPr>
          <p:nvPr>
            <p:ph type="sldNum" sz="quarter" idx="12"/>
          </p:nvPr>
        </p:nvSpPr>
        <p:spPr/>
        <p:txBody>
          <a:bodyPr/>
          <a:lstStyle/>
          <a:p>
            <a:fld id="{BF9A244C-328F-1742-9CD5-4DAE7E6CBCB5}" type="slidenum">
              <a:rPr lang="en-US" smtClean="0"/>
              <a:t>24</a:t>
            </a:fld>
            <a:endParaRPr lang="en-US"/>
          </a:p>
        </p:txBody>
      </p:sp>
      <p:sp>
        <p:nvSpPr>
          <p:cNvPr id="6" name="TextBox 5"/>
          <p:cNvSpPr txBox="1"/>
          <p:nvPr/>
        </p:nvSpPr>
        <p:spPr>
          <a:xfrm>
            <a:off x="5253926" y="2300184"/>
            <a:ext cx="6416298" cy="2862322"/>
          </a:xfrm>
          <a:prstGeom prst="rect">
            <a:avLst/>
          </a:prstGeom>
          <a:noFill/>
        </p:spPr>
        <p:txBody>
          <a:bodyPr wrap="square" rtlCol="0">
            <a:spAutoFit/>
          </a:bodyPr>
          <a:lstStyle/>
          <a:p>
            <a:r>
              <a:rPr lang="en-US" dirty="0"/>
              <a:t>Observed ENSOs have a broad power spectrum, i.e., they are not very regular.</a:t>
            </a:r>
          </a:p>
          <a:p>
            <a:endParaRPr lang="en-US" dirty="0"/>
          </a:p>
          <a:p>
            <a:r>
              <a:rPr lang="en-US" dirty="0"/>
              <a:t>Commonly, recent-generation coupled ocean-atmosphere weather-climate forecast models have a narrower power spectrum, i.e., they are too regular and too intense.</a:t>
            </a:r>
          </a:p>
          <a:p>
            <a:endParaRPr lang="en-US" dirty="0"/>
          </a:p>
          <a:p>
            <a:r>
              <a:rPr lang="en-US" dirty="0"/>
              <a:t>To realize the potential predictability from ENSO in forecasts of months to years, we will have to fix the prediction system so that its power spectrum looks like the observed.</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100" y="1766806"/>
            <a:ext cx="4326611" cy="4650754"/>
          </a:xfrm>
          <a:prstGeom prst="rect">
            <a:avLst/>
          </a:prstGeom>
        </p:spPr>
      </p:pic>
      <p:sp>
        <p:nvSpPr>
          <p:cNvPr id="8" name="TextBox 7"/>
          <p:cNvSpPr txBox="1"/>
          <p:nvPr/>
        </p:nvSpPr>
        <p:spPr>
          <a:xfrm>
            <a:off x="2502977" y="3408180"/>
            <a:ext cx="972510" cy="369332"/>
          </a:xfrm>
          <a:prstGeom prst="rect">
            <a:avLst/>
          </a:prstGeom>
          <a:noFill/>
        </p:spPr>
        <p:txBody>
          <a:bodyPr wrap="none" rtlCol="0">
            <a:spAutoFit/>
          </a:bodyPr>
          <a:lstStyle/>
          <a:p>
            <a:r>
              <a:rPr lang="en-US"/>
              <a:t>Forecast</a:t>
            </a:r>
          </a:p>
        </p:txBody>
      </p:sp>
      <p:sp>
        <p:nvSpPr>
          <p:cNvPr id="9" name="TextBox 8"/>
          <p:cNvSpPr txBox="1"/>
          <p:nvPr/>
        </p:nvSpPr>
        <p:spPr>
          <a:xfrm>
            <a:off x="1728469" y="5308169"/>
            <a:ext cx="1028936" cy="369332"/>
          </a:xfrm>
          <a:prstGeom prst="rect">
            <a:avLst/>
          </a:prstGeom>
          <a:noFill/>
        </p:spPr>
        <p:txBody>
          <a:bodyPr wrap="none" rtlCol="0">
            <a:spAutoFit/>
          </a:bodyPr>
          <a:lstStyle/>
          <a:p>
            <a:r>
              <a:rPr lang="en-US" dirty="0">
                <a:solidFill>
                  <a:srgbClr val="7030A0"/>
                </a:solidFill>
              </a:rPr>
              <a:t>Analyzed</a:t>
            </a:r>
          </a:p>
        </p:txBody>
      </p:sp>
      <p:sp>
        <p:nvSpPr>
          <p:cNvPr id="10" name="TextBox 9"/>
          <p:cNvSpPr txBox="1"/>
          <p:nvPr/>
        </p:nvSpPr>
        <p:spPr>
          <a:xfrm>
            <a:off x="77491" y="6412771"/>
            <a:ext cx="5384294" cy="276999"/>
          </a:xfrm>
          <a:prstGeom prst="rect">
            <a:avLst/>
          </a:prstGeom>
          <a:noFill/>
        </p:spPr>
        <p:txBody>
          <a:bodyPr wrap="none" rtlCol="0">
            <a:spAutoFit/>
          </a:bodyPr>
          <a:lstStyle/>
          <a:p>
            <a:r>
              <a:rPr lang="en-US" sz="1200" dirty="0"/>
              <a:t>Ref: </a:t>
            </a:r>
            <a:r>
              <a:rPr lang="en-US" sz="1200" dirty="0" err="1"/>
              <a:t>Berner</a:t>
            </a:r>
            <a:r>
              <a:rPr lang="en-US" sz="1200" dirty="0"/>
              <a:t> et al. 2017, </a:t>
            </a:r>
            <a:r>
              <a:rPr lang="en-US" sz="1200" i="1" dirty="0" err="1"/>
              <a:t>journals.ametsoc.org</a:t>
            </a:r>
            <a:r>
              <a:rPr lang="en-US" sz="1200" i="1" dirty="0"/>
              <a:t>/</a:t>
            </a:r>
            <a:r>
              <a:rPr lang="en-US" sz="1200" i="1" dirty="0" err="1"/>
              <a:t>doi</a:t>
            </a:r>
            <a:r>
              <a:rPr lang="en-US" sz="1200" i="1" dirty="0"/>
              <a:t>/pdf/10.1175/BAMS-D-15-00268.1</a:t>
            </a:r>
            <a:endParaRPr lang="en-US" sz="1200" dirty="0"/>
          </a:p>
        </p:txBody>
      </p:sp>
    </p:spTree>
    <p:extLst>
      <p:ext uri="{BB962C8B-B14F-4D97-AF65-F5344CB8AC3E}">
        <p14:creationId xmlns:p14="http://schemas.microsoft.com/office/powerpoint/2010/main" val="1617711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9424" y="664806"/>
            <a:ext cx="4844512" cy="952231"/>
          </a:xfrm>
        </p:spPr>
        <p:txBody>
          <a:bodyPr>
            <a:noAutofit/>
          </a:bodyPr>
          <a:lstStyle/>
          <a:p>
            <a:br>
              <a:rPr lang="en-US" b="1" dirty="0"/>
            </a:br>
            <a:r>
              <a:rPr lang="en-US" b="1" dirty="0"/>
              <a:t>Noise-induced drift:</a:t>
            </a:r>
            <a:br>
              <a:rPr lang="en-US" b="1" dirty="0"/>
            </a:br>
            <a:r>
              <a:rPr lang="en-US" b="1" dirty="0"/>
              <a:t>the “double-well” example.</a:t>
            </a:r>
          </a:p>
        </p:txBody>
      </p:sp>
      <p:sp>
        <p:nvSpPr>
          <p:cNvPr id="4" name="Slide Number Placeholder 3"/>
          <p:cNvSpPr>
            <a:spLocks noGrp="1"/>
          </p:cNvSpPr>
          <p:nvPr>
            <p:ph type="sldNum" sz="quarter" idx="12"/>
          </p:nvPr>
        </p:nvSpPr>
        <p:spPr/>
        <p:txBody>
          <a:bodyPr/>
          <a:lstStyle/>
          <a:p>
            <a:fld id="{BF9A244C-328F-1742-9CD5-4DAE7E6CBCB5}" type="slidenum">
              <a:rPr lang="en-US" smtClean="0"/>
              <a:t>25</a:t>
            </a:fld>
            <a:endParaRPr lang="en-US"/>
          </a:p>
        </p:txBody>
      </p:sp>
      <p:sp>
        <p:nvSpPr>
          <p:cNvPr id="5" name="TextBox 4"/>
          <p:cNvSpPr txBox="1"/>
          <p:nvPr/>
        </p:nvSpPr>
        <p:spPr>
          <a:xfrm>
            <a:off x="24539" y="6356350"/>
            <a:ext cx="5104411" cy="461665"/>
          </a:xfrm>
          <a:prstGeom prst="rect">
            <a:avLst/>
          </a:prstGeom>
          <a:noFill/>
        </p:spPr>
        <p:txBody>
          <a:bodyPr wrap="none" rtlCol="0">
            <a:spAutoFit/>
          </a:bodyPr>
          <a:lstStyle/>
          <a:p>
            <a:r>
              <a:rPr lang="en-US" sz="1200" dirty="0"/>
              <a:t>Taken from a nice review article on stochastic parameterization,</a:t>
            </a:r>
          </a:p>
          <a:p>
            <a:r>
              <a:rPr lang="en-US" sz="1200" dirty="0" err="1"/>
              <a:t>Berner</a:t>
            </a:r>
            <a:r>
              <a:rPr lang="en-US" sz="1200" dirty="0"/>
              <a:t> et al. 2017, </a:t>
            </a:r>
            <a:r>
              <a:rPr lang="en-US" sz="1200" i="1" dirty="0" err="1"/>
              <a:t>journals.ametsoc.org</a:t>
            </a:r>
            <a:r>
              <a:rPr lang="en-US" sz="1200" i="1" dirty="0"/>
              <a:t>/</a:t>
            </a:r>
            <a:r>
              <a:rPr lang="en-US" sz="1200" i="1" dirty="0" err="1"/>
              <a:t>doi</a:t>
            </a:r>
            <a:r>
              <a:rPr lang="en-US" sz="1200" i="1" dirty="0"/>
              <a:t>/pdf/10.1175/BAMS-D-15-00268.1</a:t>
            </a:r>
            <a:endParaRPr lang="en-US" sz="1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31" y="0"/>
            <a:ext cx="4547461" cy="566095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0952"/>
            <a:ext cx="4551982" cy="662741"/>
          </a:xfrm>
          <a:prstGeom prst="rect">
            <a:avLst/>
          </a:prstGeom>
        </p:spPr>
      </p:pic>
      <p:sp>
        <p:nvSpPr>
          <p:cNvPr id="8" name="TextBox 7"/>
          <p:cNvSpPr txBox="1"/>
          <p:nvPr/>
        </p:nvSpPr>
        <p:spPr>
          <a:xfrm>
            <a:off x="5269424" y="2890435"/>
            <a:ext cx="6084376" cy="2308324"/>
          </a:xfrm>
          <a:prstGeom prst="rect">
            <a:avLst/>
          </a:prstGeom>
          <a:noFill/>
        </p:spPr>
        <p:txBody>
          <a:bodyPr wrap="square" rtlCol="0">
            <a:spAutoFit/>
          </a:bodyPr>
          <a:lstStyle/>
          <a:p>
            <a:r>
              <a:rPr lang="en-US" dirty="0"/>
              <a:t>Left:  a small amount of additive white noise forcing to a deterministic model of the state dynamics results</a:t>
            </a:r>
          </a:p>
          <a:p>
            <a:r>
              <a:rPr lang="en-US" dirty="0"/>
              <a:t>in a narrow pdf of system states.</a:t>
            </a:r>
          </a:p>
          <a:p>
            <a:endParaRPr lang="en-US" dirty="0"/>
          </a:p>
          <a:p>
            <a:r>
              <a:rPr lang="en-US" dirty="0"/>
              <a:t>Right:  Suppose the system dynamics were not perfectly captured.  A larger amount of additive noise permits solutions in the second potential well, a shift of the mean state, and a broadening of the pdf.</a:t>
            </a:r>
          </a:p>
        </p:txBody>
      </p:sp>
    </p:spTree>
    <p:extLst>
      <p:ext uri="{BB962C8B-B14F-4D97-AF65-F5344CB8AC3E}">
        <p14:creationId xmlns:p14="http://schemas.microsoft.com/office/powerpoint/2010/main" val="2703557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ENSO power spectrum before and after stochastic parameterization</a:t>
            </a:r>
          </a:p>
        </p:txBody>
      </p:sp>
      <p:sp>
        <p:nvSpPr>
          <p:cNvPr id="4" name="Slide Number Placeholder 3"/>
          <p:cNvSpPr>
            <a:spLocks noGrp="1"/>
          </p:cNvSpPr>
          <p:nvPr>
            <p:ph type="sldNum" sz="quarter" idx="12"/>
          </p:nvPr>
        </p:nvSpPr>
        <p:spPr/>
        <p:txBody>
          <a:bodyPr/>
          <a:lstStyle/>
          <a:p>
            <a:fld id="{BF9A244C-328F-1742-9CD5-4DAE7E6CBCB5}" type="slidenum">
              <a:rPr lang="en-US" smtClean="0"/>
              <a:t>26</a:t>
            </a:fld>
            <a:endParaRPr lang="en-US"/>
          </a:p>
        </p:txBody>
      </p:sp>
      <p:sp>
        <p:nvSpPr>
          <p:cNvPr id="5" name="TextBox 4"/>
          <p:cNvSpPr txBox="1"/>
          <p:nvPr/>
        </p:nvSpPr>
        <p:spPr>
          <a:xfrm>
            <a:off x="69742" y="6538912"/>
            <a:ext cx="5104411" cy="276999"/>
          </a:xfrm>
          <a:prstGeom prst="rect">
            <a:avLst/>
          </a:prstGeom>
          <a:noFill/>
        </p:spPr>
        <p:txBody>
          <a:bodyPr wrap="none" rtlCol="0">
            <a:spAutoFit/>
          </a:bodyPr>
          <a:lstStyle/>
          <a:p>
            <a:r>
              <a:rPr lang="en-US" sz="1200" dirty="0" err="1"/>
              <a:t>Berner</a:t>
            </a:r>
            <a:r>
              <a:rPr lang="en-US" sz="1200" dirty="0"/>
              <a:t> et al. 2017, </a:t>
            </a:r>
            <a:r>
              <a:rPr lang="en-US" sz="1200" i="1" dirty="0" err="1"/>
              <a:t>journals.ametsoc.org</a:t>
            </a:r>
            <a:r>
              <a:rPr lang="en-US" sz="1200" i="1" dirty="0"/>
              <a:t>/</a:t>
            </a:r>
            <a:r>
              <a:rPr lang="en-US" sz="1200" i="1" dirty="0" err="1"/>
              <a:t>doi</a:t>
            </a:r>
            <a:r>
              <a:rPr lang="en-US" sz="1200" i="1" dirty="0"/>
              <a:t>/pdf/10.1175/BAMS-D-15-00268.1</a:t>
            </a:r>
            <a:endParaRPr lang="en-US" sz="1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69" y="1690688"/>
            <a:ext cx="7062316" cy="4641742"/>
          </a:xfrm>
          <a:prstGeom prst="rect">
            <a:avLst/>
          </a:prstGeom>
        </p:spPr>
      </p:pic>
      <p:sp>
        <p:nvSpPr>
          <p:cNvPr id="7" name="TextBox 6"/>
          <p:cNvSpPr txBox="1"/>
          <p:nvPr/>
        </p:nvSpPr>
        <p:spPr>
          <a:xfrm>
            <a:off x="7850455" y="1977443"/>
            <a:ext cx="3974956" cy="4093428"/>
          </a:xfrm>
          <a:prstGeom prst="rect">
            <a:avLst/>
          </a:prstGeom>
          <a:noFill/>
        </p:spPr>
        <p:txBody>
          <a:bodyPr wrap="square" rtlCol="0">
            <a:spAutoFit/>
          </a:bodyPr>
          <a:lstStyle/>
          <a:p>
            <a:r>
              <a:rPr lang="en-US" sz="2000" dirty="0"/>
              <a:t>Stochastic parameterization</a:t>
            </a:r>
          </a:p>
          <a:p>
            <a:r>
              <a:rPr lang="en-US" sz="2000" dirty="0"/>
              <a:t>substantially flattened the ENSO</a:t>
            </a:r>
          </a:p>
          <a:p>
            <a:r>
              <a:rPr lang="en-US" sz="2000" dirty="0"/>
              <a:t>power spectrum, an example of</a:t>
            </a:r>
          </a:p>
          <a:p>
            <a:r>
              <a:rPr lang="en-US" sz="2000" dirty="0"/>
              <a:t>noise-induced drift.   Changing the system variability changed the mean characteristics.</a:t>
            </a:r>
          </a:p>
          <a:p>
            <a:endParaRPr lang="en-US" sz="2000" dirty="0"/>
          </a:p>
          <a:p>
            <a:r>
              <a:rPr lang="en-US" sz="2000" dirty="0"/>
              <a:t>This highlights the potential importance of the treatment of model uncertainty in S2S ensemble predictions.  This may do more than address spread deficiencies, it may ameliorate systematic biases.</a:t>
            </a:r>
          </a:p>
        </p:txBody>
      </p:sp>
      <p:sp>
        <p:nvSpPr>
          <p:cNvPr id="8" name="TextBox 7"/>
          <p:cNvSpPr txBox="1"/>
          <p:nvPr/>
        </p:nvSpPr>
        <p:spPr>
          <a:xfrm>
            <a:off x="2084522" y="2185261"/>
            <a:ext cx="1956818" cy="646331"/>
          </a:xfrm>
          <a:prstGeom prst="rect">
            <a:avLst/>
          </a:prstGeom>
          <a:noFill/>
        </p:spPr>
        <p:txBody>
          <a:bodyPr wrap="none" rtlCol="0">
            <a:spAutoFit/>
          </a:bodyPr>
          <a:lstStyle/>
          <a:p>
            <a:r>
              <a:rPr lang="en-US" dirty="0"/>
              <a:t>without stochastic </a:t>
            </a:r>
          </a:p>
          <a:p>
            <a:r>
              <a:rPr lang="en-US" dirty="0"/>
              <a:t>parameterization</a:t>
            </a:r>
          </a:p>
        </p:txBody>
      </p:sp>
      <p:sp>
        <p:nvSpPr>
          <p:cNvPr id="9" name="TextBox 8"/>
          <p:cNvSpPr txBox="1"/>
          <p:nvPr/>
        </p:nvSpPr>
        <p:spPr>
          <a:xfrm>
            <a:off x="5174153" y="2185260"/>
            <a:ext cx="2090572" cy="646331"/>
          </a:xfrm>
          <a:prstGeom prst="rect">
            <a:avLst/>
          </a:prstGeom>
          <a:noFill/>
        </p:spPr>
        <p:txBody>
          <a:bodyPr wrap="none" rtlCol="0">
            <a:spAutoFit/>
          </a:bodyPr>
          <a:lstStyle/>
          <a:p>
            <a:r>
              <a:rPr lang="en-US" dirty="0"/>
              <a:t>with SPPT stochastic</a:t>
            </a:r>
          </a:p>
          <a:p>
            <a:r>
              <a:rPr lang="en-US" dirty="0"/>
              <a:t>parameterization</a:t>
            </a:r>
          </a:p>
        </p:txBody>
      </p:sp>
    </p:spTree>
    <p:extLst>
      <p:ext uri="{BB962C8B-B14F-4D97-AF65-F5344CB8AC3E}">
        <p14:creationId xmlns:p14="http://schemas.microsoft.com/office/powerpoint/2010/main" val="1032965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C9C0-61EA-7941-8EF4-1537E539A5DE}"/>
              </a:ext>
            </a:extLst>
          </p:cNvPr>
          <p:cNvSpPr>
            <a:spLocks noGrp="1"/>
          </p:cNvSpPr>
          <p:nvPr>
            <p:ph type="title"/>
          </p:nvPr>
        </p:nvSpPr>
        <p:spPr/>
        <p:txBody>
          <a:bodyPr/>
          <a:lstStyle/>
          <a:p>
            <a:r>
              <a:rPr lang="en-US" b="1" dirty="0"/>
              <a:t>ENSO and ocean prediction research needs</a:t>
            </a:r>
          </a:p>
        </p:txBody>
      </p:sp>
      <p:sp>
        <p:nvSpPr>
          <p:cNvPr id="3" name="Content Placeholder 2">
            <a:extLst>
              <a:ext uri="{FF2B5EF4-FFF2-40B4-BE49-F238E27FC236}">
                <a16:creationId xmlns:a16="http://schemas.microsoft.com/office/drawing/2014/main" id="{20F4D3ED-934D-1145-8CA7-FEED27F0EEAD}"/>
              </a:ext>
            </a:extLst>
          </p:cNvPr>
          <p:cNvSpPr>
            <a:spLocks noGrp="1"/>
          </p:cNvSpPr>
          <p:nvPr>
            <p:ph idx="1"/>
          </p:nvPr>
        </p:nvSpPr>
        <p:spPr/>
        <p:txBody>
          <a:bodyPr/>
          <a:lstStyle/>
          <a:p>
            <a:r>
              <a:rPr lang="en-US" dirty="0"/>
              <a:t>Predictability experiments to better understand sources of predictive skill, interactions with other low-frequency phenomena.</a:t>
            </a:r>
          </a:p>
          <a:p>
            <a:r>
              <a:rPr lang="en-US" dirty="0"/>
              <a:t>Understand sources of ocean systematic errors such as equatorial cold tongue in western Pacific.</a:t>
            </a:r>
          </a:p>
          <a:p>
            <a:r>
              <a:rPr lang="en-US" dirty="0"/>
              <a:t>Improve prediction system to reduce these errors.</a:t>
            </a:r>
          </a:p>
        </p:txBody>
      </p:sp>
      <p:sp>
        <p:nvSpPr>
          <p:cNvPr id="4" name="Slide Number Placeholder 3">
            <a:extLst>
              <a:ext uri="{FF2B5EF4-FFF2-40B4-BE49-F238E27FC236}">
                <a16:creationId xmlns:a16="http://schemas.microsoft.com/office/drawing/2014/main" id="{E856A440-B4E5-6246-91C2-DB30B75CF24C}"/>
              </a:ext>
            </a:extLst>
          </p:cNvPr>
          <p:cNvSpPr>
            <a:spLocks noGrp="1"/>
          </p:cNvSpPr>
          <p:nvPr>
            <p:ph type="sldNum" sz="quarter" idx="12"/>
          </p:nvPr>
        </p:nvSpPr>
        <p:spPr/>
        <p:txBody>
          <a:bodyPr/>
          <a:lstStyle/>
          <a:p>
            <a:fld id="{30C35FD4-DED3-EE46-BCAB-284905DEE74F}" type="slidenum">
              <a:rPr lang="en-US" smtClean="0"/>
              <a:t>27</a:t>
            </a:fld>
            <a:endParaRPr lang="en-US"/>
          </a:p>
        </p:txBody>
      </p:sp>
    </p:spTree>
    <p:extLst>
      <p:ext uri="{BB962C8B-B14F-4D97-AF65-F5344CB8AC3E}">
        <p14:creationId xmlns:p14="http://schemas.microsoft.com/office/powerpoint/2010/main" val="2729158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303" y="241908"/>
            <a:ext cx="10515600" cy="854075"/>
          </a:xfrm>
        </p:spPr>
        <p:txBody>
          <a:bodyPr>
            <a:normAutofit/>
          </a:bodyPr>
          <a:lstStyle/>
          <a:p>
            <a:r>
              <a:rPr lang="en-US" b="1" dirty="0"/>
              <a:t>Land-surface parameterizations</a:t>
            </a:r>
          </a:p>
        </p:txBody>
      </p:sp>
      <p:sp>
        <p:nvSpPr>
          <p:cNvPr id="4" name="Slide Number Placeholder 3"/>
          <p:cNvSpPr>
            <a:spLocks noGrp="1"/>
          </p:cNvSpPr>
          <p:nvPr>
            <p:ph type="sldNum" sz="quarter" idx="12"/>
          </p:nvPr>
        </p:nvSpPr>
        <p:spPr/>
        <p:txBody>
          <a:bodyPr/>
          <a:lstStyle/>
          <a:p>
            <a:fld id="{BF9A244C-328F-1742-9CD5-4DAE7E6CBCB5}" type="slidenum">
              <a:rPr lang="en-US" smtClean="0"/>
              <a:t>28</a:t>
            </a:fld>
            <a:endParaRPr lang="en-US"/>
          </a:p>
        </p:txBody>
      </p:sp>
      <p:pic>
        <p:nvPicPr>
          <p:cNvPr id="1026" name="Picture 2" descr="mage result for NOAH land surface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418" y="1042728"/>
            <a:ext cx="6874213" cy="5313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51565" y="1042728"/>
            <a:ext cx="4344195" cy="4062651"/>
          </a:xfrm>
          <a:prstGeom prst="rect">
            <a:avLst/>
          </a:prstGeom>
          <a:noFill/>
        </p:spPr>
        <p:txBody>
          <a:bodyPr wrap="square" rtlCol="0">
            <a:spAutoFit/>
          </a:bodyPr>
          <a:lstStyle/>
          <a:p>
            <a:r>
              <a:rPr lang="en-US" sz="2000" dirty="0"/>
              <a:t>The land-surface parameterization responds to fluxes of downward solar and long-wave thermal radiation, and precipitation.   It should feed back to the grid box the fluxes of energy from the surface (latent and sensible heating, internal ground heat flux and change in soil moisture and snowfall state).</a:t>
            </a:r>
          </a:p>
          <a:p>
            <a:endParaRPr lang="en-US" sz="2000" dirty="0"/>
          </a:p>
          <a:p>
            <a:r>
              <a:rPr lang="en-US" sz="2000" dirty="0"/>
              <a:t>There can be tremendous variations of</a:t>
            </a:r>
          </a:p>
          <a:p>
            <a:r>
              <a:rPr lang="en-US" sz="2000" dirty="0"/>
              <a:t>land-use, vegetation, snow, and soil characteristics inside a model grid box.</a:t>
            </a:r>
          </a:p>
          <a:p>
            <a:endParaRPr lang="en-US" dirty="0"/>
          </a:p>
        </p:txBody>
      </p:sp>
      <p:sp>
        <p:nvSpPr>
          <p:cNvPr id="6" name="TextBox 5"/>
          <p:cNvSpPr txBox="1"/>
          <p:nvPr/>
        </p:nvSpPr>
        <p:spPr>
          <a:xfrm>
            <a:off x="0" y="6472136"/>
            <a:ext cx="2563522" cy="215444"/>
          </a:xfrm>
          <a:prstGeom prst="rect">
            <a:avLst/>
          </a:prstGeom>
          <a:noFill/>
        </p:spPr>
        <p:txBody>
          <a:bodyPr wrap="none" rtlCol="0">
            <a:spAutoFit/>
          </a:bodyPr>
          <a:lstStyle/>
          <a:p>
            <a:r>
              <a:rPr lang="en-US" sz="800" dirty="0"/>
              <a:t>Ref: </a:t>
            </a:r>
            <a:r>
              <a:rPr lang="en-US" sz="800" dirty="0">
                <a:hlinkClick r:id="rId3"/>
              </a:rPr>
              <a:t>https://gcmd.nasa.gov/records/NOAA_NOAH.html</a:t>
            </a:r>
            <a:r>
              <a:rPr lang="en-US" sz="800" dirty="0"/>
              <a:t>.  </a:t>
            </a:r>
          </a:p>
        </p:txBody>
      </p:sp>
    </p:spTree>
    <p:extLst>
      <p:ext uri="{BB962C8B-B14F-4D97-AF65-F5344CB8AC3E}">
        <p14:creationId xmlns:p14="http://schemas.microsoft.com/office/powerpoint/2010/main" val="3461446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4A6FE-8E24-FB49-996F-30E676A597B1}"/>
              </a:ext>
            </a:extLst>
          </p:cNvPr>
          <p:cNvSpPr>
            <a:spLocks noGrp="1"/>
          </p:cNvSpPr>
          <p:nvPr>
            <p:ph type="title"/>
          </p:nvPr>
        </p:nvSpPr>
        <p:spPr>
          <a:xfrm>
            <a:off x="460663" y="105352"/>
            <a:ext cx="11731337" cy="873471"/>
          </a:xfrm>
        </p:spPr>
        <p:txBody>
          <a:bodyPr>
            <a:noAutofit/>
          </a:bodyPr>
          <a:lstStyle/>
          <a:p>
            <a:r>
              <a:rPr lang="en-US" sz="3600" b="1" dirty="0"/>
              <a:t>Predictive skill improvement from land-surface anomalies</a:t>
            </a:r>
          </a:p>
        </p:txBody>
      </p:sp>
      <p:sp>
        <p:nvSpPr>
          <p:cNvPr id="4" name="Slide Number Placeholder 3">
            <a:extLst>
              <a:ext uri="{FF2B5EF4-FFF2-40B4-BE49-F238E27FC236}">
                <a16:creationId xmlns:a16="http://schemas.microsoft.com/office/drawing/2014/main" id="{30348337-512F-0A48-BA2D-BDBF56103DE5}"/>
              </a:ext>
            </a:extLst>
          </p:cNvPr>
          <p:cNvSpPr>
            <a:spLocks noGrp="1"/>
          </p:cNvSpPr>
          <p:nvPr>
            <p:ph type="sldNum" sz="quarter" idx="12"/>
          </p:nvPr>
        </p:nvSpPr>
        <p:spPr/>
        <p:txBody>
          <a:bodyPr/>
          <a:lstStyle/>
          <a:p>
            <a:fld id="{30C35FD4-DED3-EE46-BCAB-284905DEE74F}" type="slidenum">
              <a:rPr lang="en-US" smtClean="0"/>
              <a:t>29</a:t>
            </a:fld>
            <a:endParaRPr lang="en-US"/>
          </a:p>
        </p:txBody>
      </p:sp>
      <p:sp>
        <p:nvSpPr>
          <p:cNvPr id="5" name="TextBox 4">
            <a:extLst>
              <a:ext uri="{FF2B5EF4-FFF2-40B4-BE49-F238E27FC236}">
                <a16:creationId xmlns:a16="http://schemas.microsoft.com/office/drawing/2014/main" id="{0C177064-422B-2540-BA5E-FA788DDCA13C}"/>
              </a:ext>
            </a:extLst>
          </p:cNvPr>
          <p:cNvSpPr txBox="1"/>
          <p:nvPr/>
        </p:nvSpPr>
        <p:spPr>
          <a:xfrm>
            <a:off x="66502" y="6464656"/>
            <a:ext cx="2352888" cy="276999"/>
          </a:xfrm>
          <a:prstGeom prst="rect">
            <a:avLst/>
          </a:prstGeom>
          <a:noFill/>
        </p:spPr>
        <p:txBody>
          <a:bodyPr wrap="none" rtlCol="0">
            <a:spAutoFit/>
          </a:bodyPr>
          <a:lstStyle/>
          <a:p>
            <a:r>
              <a:rPr lang="en-US" sz="1200" dirty="0">
                <a:solidFill>
                  <a:schemeClr val="bg1">
                    <a:lumMod val="65000"/>
                  </a:schemeClr>
                </a:solidFill>
              </a:rPr>
              <a:t>From </a:t>
            </a:r>
            <a:r>
              <a:rPr lang="en-US" sz="1200" dirty="0" err="1">
                <a:solidFill>
                  <a:schemeClr val="bg1">
                    <a:lumMod val="65000"/>
                  </a:schemeClr>
                </a:solidFill>
              </a:rPr>
              <a:t>Koster</a:t>
            </a:r>
            <a:r>
              <a:rPr lang="en-US" sz="1200" dirty="0">
                <a:solidFill>
                  <a:schemeClr val="bg1">
                    <a:lumMod val="65000"/>
                  </a:schemeClr>
                </a:solidFill>
              </a:rPr>
              <a:t> et al. 2010 GRL, </a:t>
            </a:r>
            <a:r>
              <a:rPr lang="en-US" sz="1200" dirty="0">
                <a:solidFill>
                  <a:schemeClr val="bg1">
                    <a:lumMod val="65000"/>
                  </a:schemeClr>
                </a:solidFill>
                <a:hlinkClick r:id="rId2"/>
              </a:rPr>
              <a:t>here</a:t>
            </a:r>
            <a:r>
              <a:rPr lang="en-US" sz="1200" dirty="0">
                <a:solidFill>
                  <a:schemeClr val="bg1">
                    <a:lumMod val="65000"/>
                  </a:schemeClr>
                </a:solidFill>
              </a:rPr>
              <a:t>. </a:t>
            </a:r>
          </a:p>
        </p:txBody>
      </p:sp>
      <p:pic>
        <p:nvPicPr>
          <p:cNvPr id="7" name="Picture 6">
            <a:extLst>
              <a:ext uri="{FF2B5EF4-FFF2-40B4-BE49-F238E27FC236}">
                <a16:creationId xmlns:a16="http://schemas.microsoft.com/office/drawing/2014/main" id="{FD169CF9-5E1A-D745-9F82-CCAE0AD2F557}"/>
              </a:ext>
            </a:extLst>
          </p:cNvPr>
          <p:cNvPicPr>
            <a:picLocks noChangeAspect="1"/>
          </p:cNvPicPr>
          <p:nvPr/>
        </p:nvPicPr>
        <p:blipFill>
          <a:blip r:embed="rId3"/>
          <a:stretch>
            <a:fillRect/>
          </a:stretch>
        </p:blipFill>
        <p:spPr>
          <a:xfrm>
            <a:off x="306774" y="978823"/>
            <a:ext cx="8432829" cy="5429356"/>
          </a:xfrm>
          <a:prstGeom prst="rect">
            <a:avLst/>
          </a:prstGeom>
        </p:spPr>
      </p:pic>
    </p:spTree>
    <p:extLst>
      <p:ext uri="{BB962C8B-B14F-4D97-AF65-F5344CB8AC3E}">
        <p14:creationId xmlns:p14="http://schemas.microsoft.com/office/powerpoint/2010/main" val="1469581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7E35-C076-5844-82C5-E39FC442666E}"/>
              </a:ext>
            </a:extLst>
          </p:cNvPr>
          <p:cNvSpPr>
            <a:spLocks noGrp="1"/>
          </p:cNvSpPr>
          <p:nvPr>
            <p:ph type="title"/>
          </p:nvPr>
        </p:nvSpPr>
        <p:spPr/>
        <p:txBody>
          <a:bodyPr/>
          <a:lstStyle/>
          <a:p>
            <a:r>
              <a:rPr lang="en-US" b="1" dirty="0"/>
              <a:t>Topics today</a:t>
            </a:r>
          </a:p>
        </p:txBody>
      </p:sp>
      <p:sp>
        <p:nvSpPr>
          <p:cNvPr id="3" name="Content Placeholder 2">
            <a:extLst>
              <a:ext uri="{FF2B5EF4-FFF2-40B4-BE49-F238E27FC236}">
                <a16:creationId xmlns:a16="http://schemas.microsoft.com/office/drawing/2014/main" id="{34BCD5BF-8D98-5444-9A97-D77E53FE1C3B}"/>
              </a:ext>
            </a:extLst>
          </p:cNvPr>
          <p:cNvSpPr>
            <a:spLocks noGrp="1"/>
          </p:cNvSpPr>
          <p:nvPr>
            <p:ph idx="1"/>
          </p:nvPr>
        </p:nvSpPr>
        <p:spPr/>
        <p:txBody>
          <a:bodyPr>
            <a:normAutofit lnSpcReduction="10000"/>
          </a:bodyPr>
          <a:lstStyle/>
          <a:p>
            <a:r>
              <a:rPr lang="en-US" dirty="0"/>
              <a:t>Why NOAA’s increased interest in S2S forecasts?</a:t>
            </a:r>
          </a:p>
          <a:p>
            <a:r>
              <a:rPr lang="en-US" dirty="0"/>
              <a:t>NOAA’s NGGPS and S2S projects</a:t>
            </a:r>
          </a:p>
          <a:p>
            <a:r>
              <a:rPr lang="en-US" dirty="0"/>
              <a:t>S2S predictability: potential sources of skill for S2S forecasts, and research challenges/needs to model  them correctly.</a:t>
            </a:r>
          </a:p>
          <a:p>
            <a:r>
              <a:rPr lang="en-US" dirty="0"/>
              <a:t>S2S forecast initialization: coupled data assimilation, R&amp;D needs.</a:t>
            </a:r>
          </a:p>
          <a:p>
            <a:r>
              <a:rPr lang="en-US" dirty="0"/>
              <a:t>Observations and other data sets needed to advance S2S prediction.</a:t>
            </a:r>
          </a:p>
          <a:p>
            <a:r>
              <a:rPr lang="en-US" dirty="0"/>
              <a:t>Statistical </a:t>
            </a:r>
            <a:r>
              <a:rPr lang="en-US" dirty="0" err="1"/>
              <a:t>postprocessing</a:t>
            </a:r>
            <a:r>
              <a:rPr lang="en-US" dirty="0"/>
              <a:t> for S2S &amp; needed R&amp;D.</a:t>
            </a:r>
          </a:p>
          <a:p>
            <a:r>
              <a:rPr lang="en-US" dirty="0"/>
              <a:t>Your feedback:</a:t>
            </a:r>
          </a:p>
          <a:p>
            <a:pPr lvl="1"/>
            <a:r>
              <a:rPr lang="en-US" dirty="0"/>
              <a:t>Are we missing key areas where research is needed?</a:t>
            </a:r>
          </a:p>
          <a:p>
            <a:pPr lvl="1"/>
            <a:r>
              <a:rPr lang="en-US" dirty="0"/>
              <a:t>Your view of the role of UM and sister institutions in helping NOAA.</a:t>
            </a:r>
          </a:p>
          <a:p>
            <a:endParaRPr lang="en-US" dirty="0"/>
          </a:p>
        </p:txBody>
      </p:sp>
      <p:sp>
        <p:nvSpPr>
          <p:cNvPr id="4" name="Slide Number Placeholder 3">
            <a:extLst>
              <a:ext uri="{FF2B5EF4-FFF2-40B4-BE49-F238E27FC236}">
                <a16:creationId xmlns:a16="http://schemas.microsoft.com/office/drawing/2014/main" id="{A6EC21A6-A9C9-E741-8B98-C6D18BB37D99}"/>
              </a:ext>
            </a:extLst>
          </p:cNvPr>
          <p:cNvSpPr>
            <a:spLocks noGrp="1"/>
          </p:cNvSpPr>
          <p:nvPr>
            <p:ph type="sldNum" sz="quarter" idx="12"/>
          </p:nvPr>
        </p:nvSpPr>
        <p:spPr/>
        <p:txBody>
          <a:bodyPr/>
          <a:lstStyle/>
          <a:p>
            <a:fld id="{30C35FD4-DED3-EE46-BCAB-284905DEE74F}" type="slidenum">
              <a:rPr lang="en-US" smtClean="0"/>
              <a:t>3</a:t>
            </a:fld>
            <a:endParaRPr lang="en-US"/>
          </a:p>
        </p:txBody>
      </p:sp>
    </p:spTree>
    <p:extLst>
      <p:ext uri="{BB962C8B-B14F-4D97-AF65-F5344CB8AC3E}">
        <p14:creationId xmlns:p14="http://schemas.microsoft.com/office/powerpoint/2010/main" val="2295131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8-18 at 10.54.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745" y="267900"/>
            <a:ext cx="9144000" cy="5723906"/>
          </a:xfrm>
          <a:prstGeom prst="rect">
            <a:avLst/>
          </a:prstGeom>
        </p:spPr>
      </p:pic>
      <p:sp>
        <p:nvSpPr>
          <p:cNvPr id="4" name="Slide Number Placeholder 3"/>
          <p:cNvSpPr>
            <a:spLocks noGrp="1"/>
          </p:cNvSpPr>
          <p:nvPr>
            <p:ph type="sldNum" sz="quarter" idx="12"/>
          </p:nvPr>
        </p:nvSpPr>
        <p:spPr/>
        <p:txBody>
          <a:bodyPr/>
          <a:lstStyle/>
          <a:p>
            <a:fld id="{891F195F-BCCF-E348-A971-9D4E219A5191}" type="slidenum">
              <a:rPr lang="en-US" smtClean="0"/>
              <a:t>30</a:t>
            </a:fld>
            <a:endParaRPr lang="en-US"/>
          </a:p>
        </p:txBody>
      </p:sp>
      <p:sp>
        <p:nvSpPr>
          <p:cNvPr id="7" name="TextBox 6"/>
          <p:cNvSpPr txBox="1"/>
          <p:nvPr/>
        </p:nvSpPr>
        <p:spPr>
          <a:xfrm>
            <a:off x="2521052" y="361736"/>
            <a:ext cx="1496415" cy="276999"/>
          </a:xfrm>
          <a:prstGeom prst="rect">
            <a:avLst/>
          </a:prstGeom>
          <a:noFill/>
        </p:spPr>
        <p:txBody>
          <a:bodyPr wrap="none" rtlCol="0">
            <a:spAutoFit/>
          </a:bodyPr>
          <a:lstStyle/>
          <a:p>
            <a:r>
              <a:rPr lang="en-US" sz="1200" i="1" dirty="0">
                <a:latin typeface="Times New Roman"/>
                <a:cs typeface="Times New Roman"/>
              </a:rPr>
              <a:t>J Hydrometeorology</a:t>
            </a:r>
          </a:p>
        </p:txBody>
      </p:sp>
      <p:sp>
        <p:nvSpPr>
          <p:cNvPr id="2" name="TextBox 1">
            <a:extLst>
              <a:ext uri="{FF2B5EF4-FFF2-40B4-BE49-F238E27FC236}">
                <a16:creationId xmlns:a16="http://schemas.microsoft.com/office/drawing/2014/main" id="{AB96272B-26B9-6A49-A095-FF95EB4F8741}"/>
              </a:ext>
            </a:extLst>
          </p:cNvPr>
          <p:cNvSpPr txBox="1"/>
          <p:nvPr/>
        </p:nvSpPr>
        <p:spPr>
          <a:xfrm>
            <a:off x="2517016" y="852055"/>
            <a:ext cx="6825458" cy="646331"/>
          </a:xfrm>
          <a:prstGeom prst="rect">
            <a:avLst/>
          </a:prstGeom>
          <a:noFill/>
        </p:spPr>
        <p:txBody>
          <a:bodyPr wrap="none" rtlCol="0">
            <a:spAutoFit/>
          </a:bodyPr>
          <a:lstStyle/>
          <a:p>
            <a:r>
              <a:rPr lang="en-US" sz="3600" dirty="0"/>
              <a:t>A critical look at LSMs:  “PLUMBER”</a:t>
            </a:r>
          </a:p>
        </p:txBody>
      </p:sp>
    </p:spTree>
    <p:extLst>
      <p:ext uri="{BB962C8B-B14F-4D97-AF65-F5344CB8AC3E}">
        <p14:creationId xmlns:p14="http://schemas.microsoft.com/office/powerpoint/2010/main" val="1482266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9222" y="-34545"/>
            <a:ext cx="8229600" cy="846636"/>
          </a:xfrm>
        </p:spPr>
        <p:txBody>
          <a:bodyPr/>
          <a:lstStyle/>
          <a:p>
            <a:r>
              <a:rPr lang="en-US" b="1" dirty="0"/>
              <a:t>PLUMBER results</a:t>
            </a:r>
          </a:p>
        </p:txBody>
      </p:sp>
      <p:sp>
        <p:nvSpPr>
          <p:cNvPr id="4" name="Slide Number Placeholder 3"/>
          <p:cNvSpPr>
            <a:spLocks noGrp="1"/>
          </p:cNvSpPr>
          <p:nvPr>
            <p:ph type="sldNum" sz="quarter" idx="12"/>
          </p:nvPr>
        </p:nvSpPr>
        <p:spPr/>
        <p:txBody>
          <a:bodyPr/>
          <a:lstStyle/>
          <a:p>
            <a:fld id="{891F195F-BCCF-E348-A971-9D4E219A5191}" type="slidenum">
              <a:rPr lang="en-US" smtClean="0"/>
              <a:t>31</a:t>
            </a:fld>
            <a:endParaRPr lang="en-US"/>
          </a:p>
        </p:txBody>
      </p:sp>
      <p:pic>
        <p:nvPicPr>
          <p:cNvPr id="6" name="Picture 5"/>
          <p:cNvPicPr>
            <a:picLocks noChangeAspect="1"/>
          </p:cNvPicPr>
          <p:nvPr/>
        </p:nvPicPr>
        <p:blipFill>
          <a:blip r:embed="rId2"/>
          <a:stretch>
            <a:fillRect/>
          </a:stretch>
        </p:blipFill>
        <p:spPr>
          <a:xfrm>
            <a:off x="144522" y="813146"/>
            <a:ext cx="9144000" cy="4196450"/>
          </a:xfrm>
          <a:prstGeom prst="rect">
            <a:avLst/>
          </a:prstGeom>
        </p:spPr>
      </p:pic>
      <p:sp>
        <p:nvSpPr>
          <p:cNvPr id="9" name="TextBox 8"/>
          <p:cNvSpPr txBox="1"/>
          <p:nvPr/>
        </p:nvSpPr>
        <p:spPr>
          <a:xfrm>
            <a:off x="1745294" y="5630387"/>
            <a:ext cx="8565754" cy="1200329"/>
          </a:xfrm>
          <a:prstGeom prst="rect">
            <a:avLst/>
          </a:prstGeom>
          <a:noFill/>
        </p:spPr>
        <p:txBody>
          <a:bodyPr wrap="none" rtlCol="0">
            <a:spAutoFit/>
          </a:bodyPr>
          <a:lstStyle/>
          <a:p>
            <a:r>
              <a:rPr lang="en-US" dirty="0"/>
              <a:t>(1) LSMs usually better than physical benchmarks </a:t>
            </a:r>
            <a:r>
              <a:rPr lang="en-US" dirty="0" err="1"/>
              <a:t>Manabe</a:t>
            </a:r>
            <a:r>
              <a:rPr lang="en-US" dirty="0"/>
              <a:t> bucket and Penman-</a:t>
            </a:r>
            <a:r>
              <a:rPr lang="en-US" dirty="0" err="1"/>
              <a:t>Monteith</a:t>
            </a:r>
            <a:r>
              <a:rPr lang="en-US" dirty="0"/>
              <a:t>.</a:t>
            </a:r>
          </a:p>
          <a:p>
            <a:r>
              <a:rPr lang="en-US" dirty="0"/>
              <a:t>(2) LSMs competitive with 1-variable and 2-variable regressions.</a:t>
            </a:r>
          </a:p>
          <a:p>
            <a:r>
              <a:rPr lang="en-US" dirty="0">
                <a:solidFill>
                  <a:srgbClr val="FF0000"/>
                </a:solidFill>
              </a:rPr>
              <a:t>(3) LSMs usually </a:t>
            </a:r>
            <a:r>
              <a:rPr lang="en-US" b="1" dirty="0">
                <a:solidFill>
                  <a:srgbClr val="FF0000"/>
                </a:solidFill>
              </a:rPr>
              <a:t>inferior to the 3-variable regression benchmark</a:t>
            </a:r>
            <a:r>
              <a:rPr lang="en-US" dirty="0">
                <a:solidFill>
                  <a:srgbClr val="FF0000"/>
                </a:solidFill>
              </a:rPr>
              <a:t>.</a:t>
            </a:r>
            <a:br>
              <a:rPr lang="en-US" dirty="0">
                <a:solidFill>
                  <a:srgbClr val="FF0000"/>
                </a:solidFill>
              </a:rPr>
            </a:br>
            <a:r>
              <a:rPr lang="en-US" dirty="0"/>
              <a:t>(4) LSMs actually more competitive with 3-variable regression for latent than for sensible.</a:t>
            </a:r>
          </a:p>
        </p:txBody>
      </p:sp>
      <p:sp>
        <p:nvSpPr>
          <p:cNvPr id="10" name="TextBox 9"/>
          <p:cNvSpPr txBox="1"/>
          <p:nvPr/>
        </p:nvSpPr>
        <p:spPr>
          <a:xfrm>
            <a:off x="1668322" y="5093895"/>
            <a:ext cx="8832505" cy="338554"/>
          </a:xfrm>
          <a:prstGeom prst="rect">
            <a:avLst/>
          </a:prstGeom>
          <a:noFill/>
        </p:spPr>
        <p:txBody>
          <a:bodyPr wrap="square" rtlCol="0">
            <a:spAutoFit/>
          </a:bodyPr>
          <a:lstStyle/>
          <a:p>
            <a:r>
              <a:rPr lang="en-US" sz="1600" dirty="0"/>
              <a:t>Ranking of benchmarks and each model for the standard statistics (MBE, NME, SD, r) across all 20 sites.</a:t>
            </a:r>
          </a:p>
        </p:txBody>
      </p:sp>
      <p:cxnSp>
        <p:nvCxnSpPr>
          <p:cNvPr id="12" name="Straight Connector 11"/>
          <p:cNvCxnSpPr/>
          <p:nvPr/>
        </p:nvCxnSpPr>
        <p:spPr>
          <a:xfrm>
            <a:off x="2822898" y="5433504"/>
            <a:ext cx="6465624"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85845" y="5081606"/>
            <a:ext cx="1552094" cy="584776"/>
          </a:xfrm>
          <a:prstGeom prst="rect">
            <a:avLst/>
          </a:prstGeom>
          <a:noFill/>
        </p:spPr>
        <p:txBody>
          <a:bodyPr wrap="none" rtlCol="0">
            <a:spAutoFit/>
          </a:bodyPr>
          <a:lstStyle/>
          <a:p>
            <a:r>
              <a:rPr lang="en-US" sz="1600" dirty="0"/>
              <a:t>Q</a:t>
            </a:r>
            <a:r>
              <a:rPr lang="en-US" sz="1600" baseline="-25000" dirty="0"/>
              <a:t>E</a:t>
            </a:r>
            <a:r>
              <a:rPr lang="en-US" sz="1600" dirty="0"/>
              <a:t> latent</a:t>
            </a:r>
          </a:p>
          <a:p>
            <a:r>
              <a:rPr lang="en-US" sz="1600" dirty="0"/>
              <a:t>Q</a:t>
            </a:r>
            <a:r>
              <a:rPr lang="en-US" sz="1600" baseline="-25000" dirty="0"/>
              <a:t>H</a:t>
            </a:r>
            <a:r>
              <a:rPr lang="en-US" sz="1600" dirty="0"/>
              <a:t> sensible heat</a:t>
            </a:r>
          </a:p>
        </p:txBody>
      </p:sp>
      <p:sp>
        <p:nvSpPr>
          <p:cNvPr id="5" name="TextBox 4">
            <a:extLst>
              <a:ext uri="{FF2B5EF4-FFF2-40B4-BE49-F238E27FC236}">
                <a16:creationId xmlns:a16="http://schemas.microsoft.com/office/drawing/2014/main" id="{963DD17B-5A15-7C40-9413-8CC87D9D8386}"/>
              </a:ext>
            </a:extLst>
          </p:cNvPr>
          <p:cNvSpPr txBox="1"/>
          <p:nvPr/>
        </p:nvSpPr>
        <p:spPr>
          <a:xfrm>
            <a:off x="9362210" y="652861"/>
            <a:ext cx="2715359" cy="4154984"/>
          </a:xfrm>
          <a:prstGeom prst="rect">
            <a:avLst/>
          </a:prstGeom>
          <a:noFill/>
        </p:spPr>
        <p:txBody>
          <a:bodyPr wrap="none" rtlCol="0">
            <a:spAutoFit/>
          </a:bodyPr>
          <a:lstStyle/>
          <a:p>
            <a:r>
              <a:rPr lang="en-US" sz="2400" dirty="0"/>
              <a:t>Forecast skill </a:t>
            </a:r>
          </a:p>
          <a:p>
            <a:r>
              <a:rPr lang="en-US" sz="2400" dirty="0"/>
              <a:t>evaluated here</a:t>
            </a:r>
          </a:p>
          <a:p>
            <a:r>
              <a:rPr lang="en-US" sz="2400" dirty="0"/>
              <a:t>as a relative</a:t>
            </a:r>
          </a:p>
          <a:p>
            <a:r>
              <a:rPr lang="en-US" sz="2400" dirty="0"/>
              <a:t>ranking of various</a:t>
            </a:r>
          </a:p>
          <a:p>
            <a:r>
              <a:rPr lang="en-US" sz="2400" dirty="0"/>
              <a:t>approaches </a:t>
            </a:r>
          </a:p>
          <a:p>
            <a:r>
              <a:rPr lang="en-US" sz="2400" dirty="0"/>
              <a:t>relative to </a:t>
            </a:r>
          </a:p>
          <a:p>
            <a:r>
              <a:rPr lang="en-US" sz="2400" dirty="0"/>
              <a:t>benchmarks.</a:t>
            </a:r>
          </a:p>
          <a:p>
            <a:endParaRPr lang="en-US" sz="2400" dirty="0"/>
          </a:p>
          <a:p>
            <a:r>
              <a:rPr lang="en-US" sz="2400" dirty="0"/>
              <a:t>Vertical columns are</a:t>
            </a:r>
          </a:p>
          <a:p>
            <a:r>
              <a:rPr lang="en-US" sz="2400" dirty="0"/>
              <a:t>data from different </a:t>
            </a:r>
          </a:p>
          <a:p>
            <a:r>
              <a:rPr lang="en-US" sz="2400" dirty="0"/>
              <a:t>LSMs.</a:t>
            </a:r>
          </a:p>
        </p:txBody>
      </p:sp>
    </p:spTree>
    <p:extLst>
      <p:ext uri="{BB962C8B-B14F-4D97-AF65-F5344CB8AC3E}">
        <p14:creationId xmlns:p14="http://schemas.microsoft.com/office/powerpoint/2010/main" val="808102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81" y="96201"/>
            <a:ext cx="11648209" cy="1143000"/>
          </a:xfrm>
        </p:spPr>
        <p:txBody>
          <a:bodyPr>
            <a:normAutofit fontScale="90000"/>
          </a:bodyPr>
          <a:lstStyle/>
          <a:p>
            <a:r>
              <a:rPr lang="en-US" b="1" dirty="0"/>
              <a:t>Illustration of smoothing nature of empirical benchmark</a:t>
            </a:r>
          </a:p>
        </p:txBody>
      </p:sp>
      <p:sp>
        <p:nvSpPr>
          <p:cNvPr id="4" name="TextBox 3"/>
          <p:cNvSpPr txBox="1"/>
          <p:nvPr/>
        </p:nvSpPr>
        <p:spPr>
          <a:xfrm>
            <a:off x="0" y="6538912"/>
            <a:ext cx="4044697" cy="307777"/>
          </a:xfrm>
          <a:prstGeom prst="rect">
            <a:avLst/>
          </a:prstGeom>
          <a:noFill/>
        </p:spPr>
        <p:txBody>
          <a:bodyPr wrap="none" rtlCol="0">
            <a:spAutoFit/>
          </a:bodyPr>
          <a:lstStyle/>
          <a:p>
            <a:r>
              <a:rPr lang="en-US" sz="1400" dirty="0">
                <a:solidFill>
                  <a:schemeClr val="bg1">
                    <a:lumMod val="65000"/>
                  </a:schemeClr>
                </a:solidFill>
              </a:rPr>
              <a:t>Ref: Abramowitz 2012, </a:t>
            </a:r>
            <a:r>
              <a:rPr lang="ro-RO" sz="1400" dirty="0">
                <a:solidFill>
                  <a:schemeClr val="bg1">
                    <a:lumMod val="65000"/>
                  </a:schemeClr>
                </a:solidFill>
              </a:rPr>
              <a:t>doi:10.5194/gmd-5-819-2012</a:t>
            </a:r>
            <a:endParaRPr lang="en-US" sz="1400" dirty="0">
              <a:solidFill>
                <a:schemeClr val="bg1">
                  <a:lumMod val="65000"/>
                </a:schemeClr>
              </a:solidFill>
            </a:endParaRPr>
          </a:p>
        </p:txBody>
      </p:sp>
      <p:pic>
        <p:nvPicPr>
          <p:cNvPr id="6" name="Picture 5" descr="Screen Shot 2015-08-20 at 10.48.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681" y="1058507"/>
            <a:ext cx="7161920" cy="4653071"/>
          </a:xfrm>
          <a:prstGeom prst="rect">
            <a:avLst/>
          </a:prstGeom>
        </p:spPr>
      </p:pic>
      <p:pic>
        <p:nvPicPr>
          <p:cNvPr id="7" name="Picture 6" descr="Screen Shot 2015-08-20 at 10.50.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45" y="5726075"/>
            <a:ext cx="9144000" cy="798339"/>
          </a:xfrm>
          <a:prstGeom prst="rect">
            <a:avLst/>
          </a:prstGeom>
        </p:spPr>
      </p:pic>
      <p:sp>
        <p:nvSpPr>
          <p:cNvPr id="8" name="Slide Number Placeholder 7"/>
          <p:cNvSpPr>
            <a:spLocks noGrp="1"/>
          </p:cNvSpPr>
          <p:nvPr>
            <p:ph type="sldNum" sz="quarter" idx="12"/>
          </p:nvPr>
        </p:nvSpPr>
        <p:spPr/>
        <p:txBody>
          <a:bodyPr/>
          <a:lstStyle/>
          <a:p>
            <a:fld id="{7C01D722-B299-DF49-B7F7-AF14756F9F8B}" type="slidenum">
              <a:rPr lang="en-US" smtClean="0"/>
              <a:t>32</a:t>
            </a:fld>
            <a:endParaRPr lang="en-US"/>
          </a:p>
        </p:txBody>
      </p:sp>
      <p:sp>
        <p:nvSpPr>
          <p:cNvPr id="3" name="TextBox 2">
            <a:extLst>
              <a:ext uri="{FF2B5EF4-FFF2-40B4-BE49-F238E27FC236}">
                <a16:creationId xmlns:a16="http://schemas.microsoft.com/office/drawing/2014/main" id="{1972DDB7-F7F0-0848-A006-A396A533C622}"/>
              </a:ext>
            </a:extLst>
          </p:cNvPr>
          <p:cNvSpPr txBox="1"/>
          <p:nvPr/>
        </p:nvSpPr>
        <p:spPr>
          <a:xfrm>
            <a:off x="7611262" y="1610591"/>
            <a:ext cx="4192811" cy="1569660"/>
          </a:xfrm>
          <a:prstGeom prst="rect">
            <a:avLst/>
          </a:prstGeom>
          <a:noFill/>
        </p:spPr>
        <p:txBody>
          <a:bodyPr wrap="square" rtlCol="0">
            <a:spAutoFit/>
          </a:bodyPr>
          <a:lstStyle/>
          <a:p>
            <a:r>
              <a:rPr lang="en-US" sz="2400" dirty="0"/>
              <a:t>The drawback of the simple statistical benchmark:  while it minimizes error, it does not predict extremes very well.</a:t>
            </a:r>
          </a:p>
        </p:txBody>
      </p:sp>
    </p:spTree>
    <p:extLst>
      <p:ext uri="{BB962C8B-B14F-4D97-AF65-F5344CB8AC3E}">
        <p14:creationId xmlns:p14="http://schemas.microsoft.com/office/powerpoint/2010/main" val="1753248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A7A90-B0F0-6A47-9682-29E297F9B1C4}"/>
              </a:ext>
            </a:extLst>
          </p:cNvPr>
          <p:cNvSpPr>
            <a:spLocks noGrp="1"/>
          </p:cNvSpPr>
          <p:nvPr>
            <p:ph type="title"/>
          </p:nvPr>
        </p:nvSpPr>
        <p:spPr/>
        <p:txBody>
          <a:bodyPr/>
          <a:lstStyle/>
          <a:p>
            <a:r>
              <a:rPr lang="en-US" b="1" dirty="0"/>
              <a:t>Land-surface prediction research needs</a:t>
            </a:r>
          </a:p>
        </p:txBody>
      </p:sp>
      <p:sp>
        <p:nvSpPr>
          <p:cNvPr id="3" name="Content Placeholder 2">
            <a:extLst>
              <a:ext uri="{FF2B5EF4-FFF2-40B4-BE49-F238E27FC236}">
                <a16:creationId xmlns:a16="http://schemas.microsoft.com/office/drawing/2014/main" id="{3D74247E-52DC-8041-9EE5-7289E51E99B3}"/>
              </a:ext>
            </a:extLst>
          </p:cNvPr>
          <p:cNvSpPr>
            <a:spLocks noGrp="1"/>
          </p:cNvSpPr>
          <p:nvPr>
            <p:ph idx="1"/>
          </p:nvPr>
        </p:nvSpPr>
        <p:spPr/>
        <p:txBody>
          <a:bodyPr>
            <a:normAutofit/>
          </a:bodyPr>
          <a:lstStyle/>
          <a:p>
            <a:r>
              <a:rPr lang="en-US" dirty="0"/>
              <a:t>Model complexity: how much is appropriate given lack of knowledge of sub-grid details?</a:t>
            </a:r>
          </a:p>
          <a:p>
            <a:r>
              <a:rPr lang="en-US" dirty="0"/>
              <a:t>Can some more sophisticated statistical model (or machine-learning algorithm) improve upon simple benchmark and be a reasonable surrogate for a complex LSM?</a:t>
            </a:r>
          </a:p>
          <a:p>
            <a:pPr lvl="1"/>
            <a:r>
              <a:rPr lang="en-US" dirty="0"/>
              <a:t>Probably need more land-surface data across a variety of surface types to evaluate this.   Return to this point when discussing observations.</a:t>
            </a:r>
          </a:p>
          <a:p>
            <a:r>
              <a:rPr lang="en-US" dirty="0"/>
              <a:t>Understand current characteristics of NOAA’s land-surface scheme, NOAH, its strengths and weaknesses across various surface types.  This then motivates specific research directions.</a:t>
            </a:r>
          </a:p>
        </p:txBody>
      </p:sp>
      <p:sp>
        <p:nvSpPr>
          <p:cNvPr id="4" name="Slide Number Placeholder 3">
            <a:extLst>
              <a:ext uri="{FF2B5EF4-FFF2-40B4-BE49-F238E27FC236}">
                <a16:creationId xmlns:a16="http://schemas.microsoft.com/office/drawing/2014/main" id="{5872A45D-5701-D54A-83B9-D01AAC0A9083}"/>
              </a:ext>
            </a:extLst>
          </p:cNvPr>
          <p:cNvSpPr>
            <a:spLocks noGrp="1"/>
          </p:cNvSpPr>
          <p:nvPr>
            <p:ph type="sldNum" sz="quarter" idx="12"/>
          </p:nvPr>
        </p:nvSpPr>
        <p:spPr/>
        <p:txBody>
          <a:bodyPr/>
          <a:lstStyle/>
          <a:p>
            <a:fld id="{30C35FD4-DED3-EE46-BCAB-284905DEE74F}" type="slidenum">
              <a:rPr lang="en-US" smtClean="0"/>
              <a:t>33</a:t>
            </a:fld>
            <a:endParaRPr lang="en-US"/>
          </a:p>
        </p:txBody>
      </p:sp>
    </p:spTree>
    <p:extLst>
      <p:ext uri="{BB962C8B-B14F-4D97-AF65-F5344CB8AC3E}">
        <p14:creationId xmlns:p14="http://schemas.microsoft.com/office/powerpoint/2010/main" val="716927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78912-ECB2-0B4C-B0A5-CF971F012603}"/>
              </a:ext>
            </a:extLst>
          </p:cNvPr>
          <p:cNvSpPr>
            <a:spLocks noGrp="1"/>
          </p:cNvSpPr>
          <p:nvPr>
            <p:ph type="title"/>
          </p:nvPr>
        </p:nvSpPr>
        <p:spPr>
          <a:xfrm>
            <a:off x="385146" y="178090"/>
            <a:ext cx="10515600" cy="873630"/>
          </a:xfrm>
        </p:spPr>
        <p:txBody>
          <a:bodyPr/>
          <a:lstStyle/>
          <a:p>
            <a:r>
              <a:rPr lang="en-US" b="1" dirty="0"/>
              <a:t>Impact of snow-cover prediction </a:t>
            </a:r>
          </a:p>
        </p:txBody>
      </p:sp>
      <p:sp>
        <p:nvSpPr>
          <p:cNvPr id="4" name="Slide Number Placeholder 3">
            <a:extLst>
              <a:ext uri="{FF2B5EF4-FFF2-40B4-BE49-F238E27FC236}">
                <a16:creationId xmlns:a16="http://schemas.microsoft.com/office/drawing/2014/main" id="{38F5C40C-9843-FD4D-B9D5-31C60E3F864D}"/>
              </a:ext>
            </a:extLst>
          </p:cNvPr>
          <p:cNvSpPr>
            <a:spLocks noGrp="1"/>
          </p:cNvSpPr>
          <p:nvPr>
            <p:ph type="sldNum" sz="quarter" idx="12"/>
          </p:nvPr>
        </p:nvSpPr>
        <p:spPr/>
        <p:txBody>
          <a:bodyPr/>
          <a:lstStyle/>
          <a:p>
            <a:fld id="{30C35FD4-DED3-EE46-BCAB-284905DEE74F}" type="slidenum">
              <a:rPr lang="en-US" smtClean="0"/>
              <a:t>34</a:t>
            </a:fld>
            <a:endParaRPr lang="en-US"/>
          </a:p>
        </p:txBody>
      </p:sp>
      <p:pic>
        <p:nvPicPr>
          <p:cNvPr id="6" name="Picture 5">
            <a:extLst>
              <a:ext uri="{FF2B5EF4-FFF2-40B4-BE49-F238E27FC236}">
                <a16:creationId xmlns:a16="http://schemas.microsoft.com/office/drawing/2014/main" id="{D4537664-AB8A-1B4F-9620-10B4088B959C}"/>
              </a:ext>
            </a:extLst>
          </p:cNvPr>
          <p:cNvPicPr>
            <a:picLocks noChangeAspect="1"/>
          </p:cNvPicPr>
          <p:nvPr/>
        </p:nvPicPr>
        <p:blipFill>
          <a:blip r:embed="rId2"/>
          <a:stretch>
            <a:fillRect/>
          </a:stretch>
        </p:blipFill>
        <p:spPr>
          <a:xfrm>
            <a:off x="385146" y="1051719"/>
            <a:ext cx="6118712" cy="5694218"/>
          </a:xfrm>
          <a:prstGeom prst="rect">
            <a:avLst/>
          </a:prstGeom>
        </p:spPr>
      </p:pic>
      <p:sp>
        <p:nvSpPr>
          <p:cNvPr id="7" name="TextBox 6">
            <a:extLst>
              <a:ext uri="{FF2B5EF4-FFF2-40B4-BE49-F238E27FC236}">
                <a16:creationId xmlns:a16="http://schemas.microsoft.com/office/drawing/2014/main" id="{E051F331-1543-9844-80C7-FF1A3FC3E80A}"/>
              </a:ext>
            </a:extLst>
          </p:cNvPr>
          <p:cNvSpPr txBox="1"/>
          <p:nvPr/>
        </p:nvSpPr>
        <p:spPr>
          <a:xfrm>
            <a:off x="6587835" y="1174172"/>
            <a:ext cx="5320147" cy="4093428"/>
          </a:xfrm>
          <a:prstGeom prst="rect">
            <a:avLst/>
          </a:prstGeom>
          <a:noFill/>
        </p:spPr>
        <p:txBody>
          <a:bodyPr wrap="square" rtlCol="0">
            <a:spAutoFit/>
          </a:bodyPr>
          <a:lstStyle/>
          <a:p>
            <a:r>
              <a:rPr lang="en-US" sz="2000" dirty="0"/>
              <a:t>Change in potential predictability (r</a:t>
            </a:r>
            <a:r>
              <a:rPr lang="en-US" sz="2000" baseline="30000" dirty="0"/>
              <a:t>2</a:t>
            </a:r>
            <a:r>
              <a:rPr lang="en-US" sz="2000" dirty="0"/>
              <a:t>) using the snow-depth initialization vs. not.</a:t>
            </a:r>
          </a:p>
          <a:p>
            <a:endParaRPr lang="en-US" sz="2000" dirty="0"/>
          </a:p>
          <a:p>
            <a:r>
              <a:rPr lang="en-US" sz="2000" dirty="0"/>
              <a:t>Greatest skill improvement largest at short leads.   </a:t>
            </a:r>
          </a:p>
          <a:p>
            <a:endParaRPr lang="en-US" sz="2000" dirty="0"/>
          </a:p>
          <a:p>
            <a:r>
              <a:rPr lang="en-US" sz="2000" dirty="0"/>
              <a:t>Variations at longer leads may be a sample-size</a:t>
            </a:r>
          </a:p>
          <a:p>
            <a:r>
              <a:rPr lang="en-US" sz="2000" dirty="0"/>
              <a:t>issue for this study.</a:t>
            </a:r>
          </a:p>
          <a:p>
            <a:endParaRPr lang="en-US" sz="2000" dirty="0"/>
          </a:p>
          <a:p>
            <a:r>
              <a:rPr lang="en-US" sz="2000" dirty="0"/>
              <a:t>Also snow cover inserted, not in balance with initial atmospheric conditions</a:t>
            </a:r>
          </a:p>
          <a:p>
            <a:endParaRPr lang="en-US" sz="2000" dirty="0"/>
          </a:p>
          <a:p>
            <a:r>
              <a:rPr lang="en-US" sz="2000" dirty="0"/>
              <a:t>Future model improvements may provide better</a:t>
            </a:r>
          </a:p>
          <a:p>
            <a:r>
              <a:rPr lang="en-US" sz="2000" dirty="0"/>
              <a:t>exploitation of snow initialization.</a:t>
            </a:r>
          </a:p>
        </p:txBody>
      </p:sp>
      <p:sp>
        <p:nvSpPr>
          <p:cNvPr id="8" name="TextBox 7">
            <a:extLst>
              <a:ext uri="{FF2B5EF4-FFF2-40B4-BE49-F238E27FC236}">
                <a16:creationId xmlns:a16="http://schemas.microsoft.com/office/drawing/2014/main" id="{33E8E4B3-1876-764C-B4F3-3EA825852495}"/>
              </a:ext>
            </a:extLst>
          </p:cNvPr>
          <p:cNvSpPr txBox="1"/>
          <p:nvPr/>
        </p:nvSpPr>
        <p:spPr>
          <a:xfrm>
            <a:off x="6806847" y="6352143"/>
            <a:ext cx="3790910" cy="369332"/>
          </a:xfrm>
          <a:prstGeom prst="rect">
            <a:avLst/>
          </a:prstGeom>
          <a:noFill/>
        </p:spPr>
        <p:txBody>
          <a:bodyPr wrap="none" rtlCol="0">
            <a:spAutoFit/>
          </a:bodyPr>
          <a:lstStyle/>
          <a:p>
            <a:r>
              <a:rPr lang="en-US" dirty="0">
                <a:solidFill>
                  <a:schemeClr val="bg1">
                    <a:lumMod val="65000"/>
                  </a:schemeClr>
                </a:solidFill>
              </a:rPr>
              <a:t>Ref: </a:t>
            </a:r>
            <a:r>
              <a:rPr lang="en-US" dirty="0" err="1">
                <a:solidFill>
                  <a:schemeClr val="bg1">
                    <a:lumMod val="65000"/>
                  </a:schemeClr>
                </a:solidFill>
              </a:rPr>
              <a:t>Jeong</a:t>
            </a:r>
            <a:r>
              <a:rPr lang="en-US" dirty="0">
                <a:solidFill>
                  <a:schemeClr val="bg1">
                    <a:lumMod val="65000"/>
                  </a:schemeClr>
                </a:solidFill>
              </a:rPr>
              <a:t> et al., J Climate, 2013, </a:t>
            </a:r>
            <a:r>
              <a:rPr lang="en-US" dirty="0">
                <a:solidFill>
                  <a:schemeClr val="bg1">
                    <a:lumMod val="65000"/>
                  </a:schemeClr>
                </a:solidFill>
                <a:hlinkClick r:id="rId3"/>
              </a:rPr>
              <a:t>here</a:t>
            </a:r>
            <a:r>
              <a:rPr lang="en-US" dirty="0">
                <a:solidFill>
                  <a:schemeClr val="bg1">
                    <a:lumMod val="65000"/>
                  </a:schemeClr>
                </a:solidFill>
              </a:rPr>
              <a:t>.</a:t>
            </a:r>
          </a:p>
        </p:txBody>
      </p:sp>
    </p:spTree>
    <p:extLst>
      <p:ext uri="{BB962C8B-B14F-4D97-AF65-F5344CB8AC3E}">
        <p14:creationId xmlns:p14="http://schemas.microsoft.com/office/powerpoint/2010/main" val="1062426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59CA-9953-C343-B629-C051ACE866E2}"/>
              </a:ext>
            </a:extLst>
          </p:cNvPr>
          <p:cNvSpPr>
            <a:spLocks noGrp="1"/>
          </p:cNvSpPr>
          <p:nvPr>
            <p:ph type="title"/>
          </p:nvPr>
        </p:nvSpPr>
        <p:spPr>
          <a:xfrm>
            <a:off x="7003473" y="134795"/>
            <a:ext cx="4956464" cy="1203900"/>
          </a:xfrm>
        </p:spPr>
        <p:txBody>
          <a:bodyPr>
            <a:normAutofit/>
          </a:bodyPr>
          <a:lstStyle/>
          <a:p>
            <a:r>
              <a:rPr lang="en-US" b="1" dirty="0"/>
              <a:t>Sea-ice prediction</a:t>
            </a:r>
          </a:p>
        </p:txBody>
      </p:sp>
      <p:sp>
        <p:nvSpPr>
          <p:cNvPr id="3" name="Content Placeholder 2">
            <a:extLst>
              <a:ext uri="{FF2B5EF4-FFF2-40B4-BE49-F238E27FC236}">
                <a16:creationId xmlns:a16="http://schemas.microsoft.com/office/drawing/2014/main" id="{87775592-F250-104D-AA7B-99934AD3BFEB}"/>
              </a:ext>
            </a:extLst>
          </p:cNvPr>
          <p:cNvSpPr>
            <a:spLocks noGrp="1"/>
          </p:cNvSpPr>
          <p:nvPr>
            <p:ph idx="1"/>
          </p:nvPr>
        </p:nvSpPr>
        <p:spPr>
          <a:xfrm>
            <a:off x="7003473" y="1461942"/>
            <a:ext cx="4436918" cy="4242667"/>
          </a:xfrm>
        </p:spPr>
        <p:txBody>
          <a:bodyPr>
            <a:normAutofit fontScale="92500" lnSpcReduction="10000"/>
          </a:bodyPr>
          <a:lstStyle/>
          <a:p>
            <a:r>
              <a:rPr lang="en-US" dirty="0"/>
              <a:t>Jung’s study (left) replaces  forecast ice with analyzed ice and examines the reduction in error.</a:t>
            </a:r>
          </a:p>
          <a:p>
            <a:r>
              <a:rPr lang="en-US" dirty="0"/>
              <a:t>Quantifies upper limit for prediction improvement.</a:t>
            </a:r>
          </a:p>
          <a:p>
            <a:r>
              <a:rPr lang="en-US" dirty="0"/>
              <a:t>Some reduction in errors outside of polar regions.</a:t>
            </a:r>
          </a:p>
          <a:p>
            <a:r>
              <a:rPr lang="en-US" dirty="0"/>
              <a:t>Also: general sea-ice loss related to more high-latitude North Atlantic blocks (</a:t>
            </a:r>
            <a:r>
              <a:rPr lang="en-US" dirty="0">
                <a:hlinkClick r:id="rId2"/>
              </a:rPr>
              <a:t>here</a:t>
            </a:r>
            <a:r>
              <a:rPr lang="en-US" dirty="0"/>
              <a:t>).</a:t>
            </a:r>
          </a:p>
        </p:txBody>
      </p:sp>
      <p:sp>
        <p:nvSpPr>
          <p:cNvPr id="4" name="Slide Number Placeholder 3">
            <a:extLst>
              <a:ext uri="{FF2B5EF4-FFF2-40B4-BE49-F238E27FC236}">
                <a16:creationId xmlns:a16="http://schemas.microsoft.com/office/drawing/2014/main" id="{11DB0A1D-E1D5-F348-8C5C-4C187FAAED60}"/>
              </a:ext>
            </a:extLst>
          </p:cNvPr>
          <p:cNvSpPr>
            <a:spLocks noGrp="1"/>
          </p:cNvSpPr>
          <p:nvPr>
            <p:ph type="sldNum" sz="quarter" idx="12"/>
          </p:nvPr>
        </p:nvSpPr>
        <p:spPr/>
        <p:txBody>
          <a:bodyPr/>
          <a:lstStyle/>
          <a:p>
            <a:fld id="{30C35FD4-DED3-EE46-BCAB-284905DEE74F}" type="slidenum">
              <a:rPr lang="en-US" smtClean="0"/>
              <a:t>35</a:t>
            </a:fld>
            <a:endParaRPr lang="en-US"/>
          </a:p>
        </p:txBody>
      </p:sp>
      <p:pic>
        <p:nvPicPr>
          <p:cNvPr id="6" name="Picture 5">
            <a:extLst>
              <a:ext uri="{FF2B5EF4-FFF2-40B4-BE49-F238E27FC236}">
                <a16:creationId xmlns:a16="http://schemas.microsoft.com/office/drawing/2014/main" id="{DA3F1EA0-7DEA-0D4A-B6D2-52D156F78DCD}"/>
              </a:ext>
            </a:extLst>
          </p:cNvPr>
          <p:cNvPicPr>
            <a:picLocks noChangeAspect="1"/>
          </p:cNvPicPr>
          <p:nvPr/>
        </p:nvPicPr>
        <p:blipFill>
          <a:blip r:embed="rId3"/>
          <a:stretch>
            <a:fillRect/>
          </a:stretch>
        </p:blipFill>
        <p:spPr>
          <a:xfrm>
            <a:off x="104693" y="0"/>
            <a:ext cx="6732525" cy="6887148"/>
          </a:xfrm>
          <a:prstGeom prst="rect">
            <a:avLst/>
          </a:prstGeom>
        </p:spPr>
      </p:pic>
      <p:sp>
        <p:nvSpPr>
          <p:cNvPr id="7" name="TextBox 6">
            <a:extLst>
              <a:ext uri="{FF2B5EF4-FFF2-40B4-BE49-F238E27FC236}">
                <a16:creationId xmlns:a16="http://schemas.microsoft.com/office/drawing/2014/main" id="{8D4539E6-5DF8-1142-84A8-EA19778852BF}"/>
              </a:ext>
            </a:extLst>
          </p:cNvPr>
          <p:cNvSpPr txBox="1"/>
          <p:nvPr/>
        </p:nvSpPr>
        <p:spPr>
          <a:xfrm>
            <a:off x="7483635" y="6356350"/>
            <a:ext cx="3092129" cy="369332"/>
          </a:xfrm>
          <a:prstGeom prst="rect">
            <a:avLst/>
          </a:prstGeom>
          <a:noFill/>
        </p:spPr>
        <p:txBody>
          <a:bodyPr wrap="none" rtlCol="0">
            <a:spAutoFit/>
          </a:bodyPr>
          <a:lstStyle/>
          <a:p>
            <a:r>
              <a:rPr lang="en-US" dirty="0">
                <a:solidFill>
                  <a:schemeClr val="bg1">
                    <a:lumMod val="65000"/>
                  </a:schemeClr>
                </a:solidFill>
              </a:rPr>
              <a:t>Ref: Jung et al. 2014 GRL, </a:t>
            </a:r>
            <a:r>
              <a:rPr lang="en-US" dirty="0">
                <a:solidFill>
                  <a:schemeClr val="bg1">
                    <a:lumMod val="65000"/>
                  </a:schemeClr>
                </a:solidFill>
                <a:hlinkClick r:id="rId2"/>
              </a:rPr>
              <a:t>here</a:t>
            </a:r>
            <a:r>
              <a:rPr lang="en-US" dirty="0">
                <a:solidFill>
                  <a:schemeClr val="bg1">
                    <a:lumMod val="65000"/>
                  </a:schemeClr>
                </a:solidFill>
              </a:rPr>
              <a:t>.</a:t>
            </a:r>
          </a:p>
        </p:txBody>
      </p:sp>
    </p:spTree>
    <p:extLst>
      <p:ext uri="{BB962C8B-B14F-4D97-AF65-F5344CB8AC3E}">
        <p14:creationId xmlns:p14="http://schemas.microsoft.com/office/powerpoint/2010/main" val="822989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316D3-F34F-FB40-A50E-BEDEA8DF7167}"/>
              </a:ext>
            </a:extLst>
          </p:cNvPr>
          <p:cNvSpPr>
            <a:spLocks noGrp="1"/>
          </p:cNvSpPr>
          <p:nvPr>
            <p:ph type="title"/>
          </p:nvPr>
        </p:nvSpPr>
        <p:spPr/>
        <p:txBody>
          <a:bodyPr/>
          <a:lstStyle/>
          <a:p>
            <a:r>
              <a:rPr lang="en-US" b="1" dirty="0"/>
              <a:t>Sea-ice prediction research needs </a:t>
            </a:r>
          </a:p>
        </p:txBody>
      </p:sp>
      <p:sp>
        <p:nvSpPr>
          <p:cNvPr id="3" name="Content Placeholder 2">
            <a:extLst>
              <a:ext uri="{FF2B5EF4-FFF2-40B4-BE49-F238E27FC236}">
                <a16:creationId xmlns:a16="http://schemas.microsoft.com/office/drawing/2014/main" id="{FA408F38-CB95-454A-A4D0-1DED664B235A}"/>
              </a:ext>
            </a:extLst>
          </p:cNvPr>
          <p:cNvSpPr>
            <a:spLocks noGrp="1"/>
          </p:cNvSpPr>
          <p:nvPr>
            <p:ph idx="1"/>
          </p:nvPr>
        </p:nvSpPr>
        <p:spPr/>
        <p:txBody>
          <a:bodyPr>
            <a:normAutofit/>
          </a:bodyPr>
          <a:lstStyle/>
          <a:p>
            <a:r>
              <a:rPr lang="en-US" dirty="0"/>
              <a:t>Modeling the seasonal melt of young ice, which absorbs more solar heat and is more mobile than old ice.</a:t>
            </a:r>
          </a:p>
          <a:p>
            <a:r>
              <a:rPr lang="en-US" dirty="0"/>
              <a:t>Research that addresses the physical properties and processes of the ice itself (e.g., ice thickness, topography, and strength; ice motion and deformation; distribution and properties of snow on ice; and melt pond characteristics). </a:t>
            </a:r>
          </a:p>
          <a:p>
            <a:r>
              <a:rPr lang="en-US" dirty="0"/>
              <a:t>Since sea-ice influenced by the atmosphere above and the ocean below the ice, modeling ocean-ice-atmosphere interactions properly.</a:t>
            </a:r>
          </a:p>
        </p:txBody>
      </p:sp>
      <p:sp>
        <p:nvSpPr>
          <p:cNvPr id="4" name="Slide Number Placeholder 3">
            <a:extLst>
              <a:ext uri="{FF2B5EF4-FFF2-40B4-BE49-F238E27FC236}">
                <a16:creationId xmlns:a16="http://schemas.microsoft.com/office/drawing/2014/main" id="{8317C521-20FA-CE47-94A2-21D7753968BD}"/>
              </a:ext>
            </a:extLst>
          </p:cNvPr>
          <p:cNvSpPr>
            <a:spLocks noGrp="1"/>
          </p:cNvSpPr>
          <p:nvPr>
            <p:ph type="sldNum" sz="quarter" idx="12"/>
          </p:nvPr>
        </p:nvSpPr>
        <p:spPr/>
        <p:txBody>
          <a:bodyPr/>
          <a:lstStyle/>
          <a:p>
            <a:fld id="{30C35FD4-DED3-EE46-BCAB-284905DEE74F}" type="slidenum">
              <a:rPr lang="en-US" smtClean="0"/>
              <a:t>36</a:t>
            </a:fld>
            <a:endParaRPr lang="en-US"/>
          </a:p>
        </p:txBody>
      </p:sp>
      <p:sp>
        <p:nvSpPr>
          <p:cNvPr id="5" name="TextBox 4">
            <a:extLst>
              <a:ext uri="{FF2B5EF4-FFF2-40B4-BE49-F238E27FC236}">
                <a16:creationId xmlns:a16="http://schemas.microsoft.com/office/drawing/2014/main" id="{78847435-41DC-0A49-9516-4EB13D0851F8}"/>
              </a:ext>
            </a:extLst>
          </p:cNvPr>
          <p:cNvSpPr txBox="1"/>
          <p:nvPr/>
        </p:nvSpPr>
        <p:spPr>
          <a:xfrm>
            <a:off x="93519" y="6383193"/>
            <a:ext cx="7004097" cy="369332"/>
          </a:xfrm>
          <a:prstGeom prst="rect">
            <a:avLst/>
          </a:prstGeom>
          <a:noFill/>
        </p:spPr>
        <p:txBody>
          <a:bodyPr wrap="none" rtlCol="0">
            <a:spAutoFit/>
          </a:bodyPr>
          <a:lstStyle/>
          <a:p>
            <a:r>
              <a:rPr lang="en-US" dirty="0"/>
              <a:t>General sea-ice R&amp;D recommendations including </a:t>
            </a:r>
            <a:r>
              <a:rPr lang="en-US" dirty="0" err="1"/>
              <a:t>obs</a:t>
            </a:r>
            <a:r>
              <a:rPr lang="en-US" dirty="0"/>
              <a:t> needed </a:t>
            </a:r>
            <a:r>
              <a:rPr lang="en-US" dirty="0">
                <a:hlinkClick r:id="rId2"/>
              </a:rPr>
              <a:t>here</a:t>
            </a:r>
            <a:r>
              <a:rPr lang="en-US" dirty="0"/>
              <a:t>, </a:t>
            </a:r>
            <a:r>
              <a:rPr lang="en-US" dirty="0">
                <a:hlinkClick r:id="rId3"/>
              </a:rPr>
              <a:t>here</a:t>
            </a:r>
            <a:r>
              <a:rPr lang="en-US" dirty="0"/>
              <a:t>.</a:t>
            </a:r>
          </a:p>
        </p:txBody>
      </p:sp>
    </p:spTree>
    <p:extLst>
      <p:ext uri="{BB962C8B-B14F-4D97-AF65-F5344CB8AC3E}">
        <p14:creationId xmlns:p14="http://schemas.microsoft.com/office/powerpoint/2010/main" val="2801646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3B68-FBAB-8940-8187-862B0A9EF1F4}"/>
              </a:ext>
            </a:extLst>
          </p:cNvPr>
          <p:cNvSpPr>
            <a:spLocks noGrp="1"/>
          </p:cNvSpPr>
          <p:nvPr>
            <p:ph type="title"/>
          </p:nvPr>
        </p:nvSpPr>
        <p:spPr>
          <a:xfrm>
            <a:off x="838200" y="365125"/>
            <a:ext cx="10515600" cy="958995"/>
          </a:xfrm>
        </p:spPr>
        <p:txBody>
          <a:bodyPr>
            <a:normAutofit/>
          </a:bodyPr>
          <a:lstStyle/>
          <a:p>
            <a:r>
              <a:rPr lang="en-US" sz="4800" b="1" dirty="0"/>
              <a:t>Coupled data assimilation</a:t>
            </a:r>
          </a:p>
        </p:txBody>
      </p:sp>
      <p:sp>
        <p:nvSpPr>
          <p:cNvPr id="3" name="Content Placeholder 2">
            <a:extLst>
              <a:ext uri="{FF2B5EF4-FFF2-40B4-BE49-F238E27FC236}">
                <a16:creationId xmlns:a16="http://schemas.microsoft.com/office/drawing/2014/main" id="{DAB2334C-733A-8840-AF2E-D5E158D36DB7}"/>
              </a:ext>
            </a:extLst>
          </p:cNvPr>
          <p:cNvSpPr>
            <a:spLocks noGrp="1"/>
          </p:cNvSpPr>
          <p:nvPr>
            <p:ph idx="1"/>
          </p:nvPr>
        </p:nvSpPr>
        <p:spPr>
          <a:xfrm>
            <a:off x="744682" y="1503507"/>
            <a:ext cx="10515600" cy="4351338"/>
          </a:xfrm>
        </p:spPr>
        <p:txBody>
          <a:bodyPr/>
          <a:lstStyle/>
          <a:p>
            <a:r>
              <a:rPr lang="en-US" dirty="0"/>
              <a:t>Weakly coupled:</a:t>
            </a:r>
          </a:p>
          <a:p>
            <a:endParaRPr lang="en-US" dirty="0"/>
          </a:p>
          <a:p>
            <a:endParaRPr lang="en-US" dirty="0"/>
          </a:p>
          <a:p>
            <a:endParaRPr lang="en-US" dirty="0"/>
          </a:p>
          <a:p>
            <a:endParaRPr lang="en-US" dirty="0"/>
          </a:p>
          <a:p>
            <a:r>
              <a:rPr lang="en-US" dirty="0"/>
              <a:t>Strongly coupled:  </a:t>
            </a:r>
          </a:p>
        </p:txBody>
      </p:sp>
      <p:sp>
        <p:nvSpPr>
          <p:cNvPr id="4" name="Slide Number Placeholder 3">
            <a:extLst>
              <a:ext uri="{FF2B5EF4-FFF2-40B4-BE49-F238E27FC236}">
                <a16:creationId xmlns:a16="http://schemas.microsoft.com/office/drawing/2014/main" id="{2EDB8074-B416-1F4C-B00C-B3FF9DFFFDF0}"/>
              </a:ext>
            </a:extLst>
          </p:cNvPr>
          <p:cNvSpPr>
            <a:spLocks noGrp="1"/>
          </p:cNvSpPr>
          <p:nvPr>
            <p:ph type="sldNum" sz="quarter" idx="12"/>
          </p:nvPr>
        </p:nvSpPr>
        <p:spPr>
          <a:xfrm>
            <a:off x="8517082" y="6034232"/>
            <a:ext cx="2743200" cy="365125"/>
          </a:xfrm>
        </p:spPr>
        <p:txBody>
          <a:bodyPr/>
          <a:lstStyle/>
          <a:p>
            <a:fld id="{30C35FD4-DED3-EE46-BCAB-284905DEE74F}" type="slidenum">
              <a:rPr lang="en-US" smtClean="0"/>
              <a:t>37</a:t>
            </a:fld>
            <a:endParaRPr lang="en-US"/>
          </a:p>
        </p:txBody>
      </p:sp>
      <p:sp>
        <p:nvSpPr>
          <p:cNvPr id="5" name="Rectangle 4">
            <a:extLst>
              <a:ext uri="{FF2B5EF4-FFF2-40B4-BE49-F238E27FC236}">
                <a16:creationId xmlns:a16="http://schemas.microsoft.com/office/drawing/2014/main" id="{4B9DEFA3-4669-834B-9885-719ACF64BA0E}"/>
              </a:ext>
            </a:extLst>
          </p:cNvPr>
          <p:cNvSpPr/>
          <p:nvPr/>
        </p:nvSpPr>
        <p:spPr>
          <a:xfrm>
            <a:off x="1631373" y="2119746"/>
            <a:ext cx="1600200" cy="154824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Coupled</a:t>
            </a:r>
          </a:p>
          <a:p>
            <a:pPr algn="ctr"/>
            <a:r>
              <a:rPr lang="en-US" dirty="0"/>
              <a:t>ocean-atmos.</a:t>
            </a:r>
          </a:p>
          <a:p>
            <a:pPr algn="ctr"/>
            <a:r>
              <a:rPr lang="en-US" dirty="0"/>
              <a:t>prediction</a:t>
            </a:r>
          </a:p>
          <a:p>
            <a:pPr algn="ctr"/>
            <a:r>
              <a:rPr lang="en-US" dirty="0"/>
              <a:t>system</a:t>
            </a:r>
          </a:p>
        </p:txBody>
      </p:sp>
      <p:sp>
        <p:nvSpPr>
          <p:cNvPr id="6" name="Rounded Rectangle 5">
            <a:extLst>
              <a:ext uri="{FF2B5EF4-FFF2-40B4-BE49-F238E27FC236}">
                <a16:creationId xmlns:a16="http://schemas.microsoft.com/office/drawing/2014/main" id="{5445755D-8A34-7D4C-9CE5-9BD59671B694}"/>
              </a:ext>
            </a:extLst>
          </p:cNvPr>
          <p:cNvSpPr/>
          <p:nvPr/>
        </p:nvSpPr>
        <p:spPr>
          <a:xfrm>
            <a:off x="3564082" y="2119746"/>
            <a:ext cx="1485900" cy="75853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Ocean</a:t>
            </a:r>
          </a:p>
          <a:p>
            <a:pPr algn="ctr"/>
            <a:r>
              <a:rPr lang="en-US" dirty="0"/>
              <a:t>prediction</a:t>
            </a:r>
          </a:p>
        </p:txBody>
      </p:sp>
      <p:sp>
        <p:nvSpPr>
          <p:cNvPr id="7" name="Rounded Rectangle 6">
            <a:extLst>
              <a:ext uri="{FF2B5EF4-FFF2-40B4-BE49-F238E27FC236}">
                <a16:creationId xmlns:a16="http://schemas.microsoft.com/office/drawing/2014/main" id="{B8837FFB-0ADB-3647-9A2B-1A5FEBE6523C}"/>
              </a:ext>
            </a:extLst>
          </p:cNvPr>
          <p:cNvSpPr/>
          <p:nvPr/>
        </p:nvSpPr>
        <p:spPr>
          <a:xfrm>
            <a:off x="3564082" y="2920640"/>
            <a:ext cx="1485900" cy="75853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Atmospheric</a:t>
            </a:r>
          </a:p>
          <a:p>
            <a:pPr algn="ctr"/>
            <a:r>
              <a:rPr lang="en-US" dirty="0"/>
              <a:t>prediction</a:t>
            </a:r>
          </a:p>
        </p:txBody>
      </p:sp>
      <p:sp>
        <p:nvSpPr>
          <p:cNvPr id="10" name="Rectangle 9">
            <a:extLst>
              <a:ext uri="{FF2B5EF4-FFF2-40B4-BE49-F238E27FC236}">
                <a16:creationId xmlns:a16="http://schemas.microsoft.com/office/drawing/2014/main" id="{16221B19-1B07-3C4A-9B66-1B347EB81403}"/>
              </a:ext>
            </a:extLst>
          </p:cNvPr>
          <p:cNvSpPr/>
          <p:nvPr/>
        </p:nvSpPr>
        <p:spPr>
          <a:xfrm>
            <a:off x="5392882" y="2130137"/>
            <a:ext cx="1600200" cy="758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Ocean data assimilation</a:t>
            </a:r>
          </a:p>
        </p:txBody>
      </p:sp>
      <p:sp>
        <p:nvSpPr>
          <p:cNvPr id="11" name="Rectangle 10">
            <a:extLst>
              <a:ext uri="{FF2B5EF4-FFF2-40B4-BE49-F238E27FC236}">
                <a16:creationId xmlns:a16="http://schemas.microsoft.com/office/drawing/2014/main" id="{5787C8C1-7F2B-994E-BC21-7E2DD1B15D7B}"/>
              </a:ext>
            </a:extLst>
          </p:cNvPr>
          <p:cNvSpPr/>
          <p:nvPr/>
        </p:nvSpPr>
        <p:spPr>
          <a:xfrm>
            <a:off x="5392882" y="2931825"/>
            <a:ext cx="1600200" cy="758536"/>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Atmos. data assimilation</a:t>
            </a:r>
          </a:p>
        </p:txBody>
      </p:sp>
      <p:sp>
        <p:nvSpPr>
          <p:cNvPr id="12" name="Right Arrow 11">
            <a:extLst>
              <a:ext uri="{FF2B5EF4-FFF2-40B4-BE49-F238E27FC236}">
                <a16:creationId xmlns:a16="http://schemas.microsoft.com/office/drawing/2014/main" id="{6EE6DC4C-9692-A942-93AD-6F0EDDF3F2A4}"/>
              </a:ext>
            </a:extLst>
          </p:cNvPr>
          <p:cNvSpPr/>
          <p:nvPr/>
        </p:nvSpPr>
        <p:spPr>
          <a:xfrm>
            <a:off x="3231573" y="2394600"/>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8F91240F-48AB-9841-9465-028AE2A161B7}"/>
              </a:ext>
            </a:extLst>
          </p:cNvPr>
          <p:cNvSpPr/>
          <p:nvPr/>
        </p:nvSpPr>
        <p:spPr>
          <a:xfrm>
            <a:off x="3231573" y="3140652"/>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25E50C01-A65E-AB4E-8FE6-FB459ACC4A8B}"/>
              </a:ext>
            </a:extLst>
          </p:cNvPr>
          <p:cNvSpPr/>
          <p:nvPr/>
        </p:nvSpPr>
        <p:spPr>
          <a:xfrm>
            <a:off x="5060373" y="2394601"/>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50D58D4E-36AE-F045-B47F-E96097555CE3}"/>
              </a:ext>
            </a:extLst>
          </p:cNvPr>
          <p:cNvSpPr/>
          <p:nvPr/>
        </p:nvSpPr>
        <p:spPr>
          <a:xfrm>
            <a:off x="5060372" y="3183010"/>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29CEFE03-A5F6-D64B-A7DA-582AD85CCFCC}"/>
              </a:ext>
            </a:extLst>
          </p:cNvPr>
          <p:cNvSpPr/>
          <p:nvPr/>
        </p:nvSpPr>
        <p:spPr>
          <a:xfrm>
            <a:off x="7325590" y="2130137"/>
            <a:ext cx="1485900" cy="75853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Ocean</a:t>
            </a:r>
          </a:p>
          <a:p>
            <a:pPr algn="ctr"/>
            <a:r>
              <a:rPr lang="en-US" dirty="0"/>
              <a:t>analysis</a:t>
            </a:r>
          </a:p>
        </p:txBody>
      </p:sp>
      <p:sp>
        <p:nvSpPr>
          <p:cNvPr id="17" name="Rounded Rectangle 16">
            <a:extLst>
              <a:ext uri="{FF2B5EF4-FFF2-40B4-BE49-F238E27FC236}">
                <a16:creationId xmlns:a16="http://schemas.microsoft.com/office/drawing/2014/main" id="{B51B78DF-B4F9-5148-AF8C-97F257D305C5}"/>
              </a:ext>
            </a:extLst>
          </p:cNvPr>
          <p:cNvSpPr/>
          <p:nvPr/>
        </p:nvSpPr>
        <p:spPr>
          <a:xfrm>
            <a:off x="7325590" y="2931031"/>
            <a:ext cx="1485900" cy="75853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Atmospheric</a:t>
            </a:r>
          </a:p>
          <a:p>
            <a:pPr algn="ctr"/>
            <a:r>
              <a:rPr lang="en-US" dirty="0"/>
              <a:t>analysis</a:t>
            </a:r>
          </a:p>
        </p:txBody>
      </p:sp>
      <p:sp>
        <p:nvSpPr>
          <p:cNvPr id="18" name="Right Arrow 17">
            <a:extLst>
              <a:ext uri="{FF2B5EF4-FFF2-40B4-BE49-F238E27FC236}">
                <a16:creationId xmlns:a16="http://schemas.microsoft.com/office/drawing/2014/main" id="{08DDF74D-5346-7C43-8ABC-B9D967C79CEC}"/>
              </a:ext>
            </a:extLst>
          </p:cNvPr>
          <p:cNvSpPr/>
          <p:nvPr/>
        </p:nvSpPr>
        <p:spPr>
          <a:xfrm>
            <a:off x="1298865" y="2394600"/>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2B9F86A3-581A-AD4B-8AFC-CDFD3635662E}"/>
              </a:ext>
            </a:extLst>
          </p:cNvPr>
          <p:cNvSpPr/>
          <p:nvPr/>
        </p:nvSpPr>
        <p:spPr>
          <a:xfrm>
            <a:off x="1298864" y="3183009"/>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14F09F25-80EF-C44F-9B05-DFF0BF0CC670}"/>
              </a:ext>
            </a:extLst>
          </p:cNvPr>
          <p:cNvSpPr/>
          <p:nvPr/>
        </p:nvSpPr>
        <p:spPr>
          <a:xfrm>
            <a:off x="8811491" y="2392907"/>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C7D11241-F8A2-F743-9EA9-C31C79BA659D}"/>
              </a:ext>
            </a:extLst>
          </p:cNvPr>
          <p:cNvSpPr/>
          <p:nvPr/>
        </p:nvSpPr>
        <p:spPr>
          <a:xfrm>
            <a:off x="8811490" y="3181316"/>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B5D7201-481B-EC4C-8AC4-D8130198F30E}"/>
              </a:ext>
            </a:extLst>
          </p:cNvPr>
          <p:cNvSpPr/>
          <p:nvPr/>
        </p:nvSpPr>
        <p:spPr>
          <a:xfrm>
            <a:off x="9154391" y="2299100"/>
            <a:ext cx="543791" cy="421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3" name="Oval 22">
            <a:extLst>
              <a:ext uri="{FF2B5EF4-FFF2-40B4-BE49-F238E27FC236}">
                <a16:creationId xmlns:a16="http://schemas.microsoft.com/office/drawing/2014/main" id="{23090D08-4449-684D-A654-62A150C52C7C}"/>
              </a:ext>
            </a:extLst>
          </p:cNvPr>
          <p:cNvSpPr/>
          <p:nvPr/>
        </p:nvSpPr>
        <p:spPr>
          <a:xfrm>
            <a:off x="734291" y="2299100"/>
            <a:ext cx="543791" cy="421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4" name="Oval 23">
            <a:extLst>
              <a:ext uri="{FF2B5EF4-FFF2-40B4-BE49-F238E27FC236}">
                <a16:creationId xmlns:a16="http://schemas.microsoft.com/office/drawing/2014/main" id="{3AEFAB40-EBC1-0348-B980-5148B275F83E}"/>
              </a:ext>
            </a:extLst>
          </p:cNvPr>
          <p:cNvSpPr/>
          <p:nvPr/>
        </p:nvSpPr>
        <p:spPr>
          <a:xfrm>
            <a:off x="9154390" y="3076688"/>
            <a:ext cx="543791" cy="42140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5" name="Oval 24">
            <a:extLst>
              <a:ext uri="{FF2B5EF4-FFF2-40B4-BE49-F238E27FC236}">
                <a16:creationId xmlns:a16="http://schemas.microsoft.com/office/drawing/2014/main" id="{15A862D8-F9DE-784D-8244-4B08110B6C7C}"/>
              </a:ext>
            </a:extLst>
          </p:cNvPr>
          <p:cNvSpPr/>
          <p:nvPr/>
        </p:nvSpPr>
        <p:spPr>
          <a:xfrm>
            <a:off x="737755" y="3099595"/>
            <a:ext cx="543791" cy="42140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6" name="Right Arrow 25">
            <a:extLst>
              <a:ext uri="{FF2B5EF4-FFF2-40B4-BE49-F238E27FC236}">
                <a16:creationId xmlns:a16="http://schemas.microsoft.com/office/drawing/2014/main" id="{7FF5C55E-E744-E34E-BD7B-D64FC883A4A7}"/>
              </a:ext>
            </a:extLst>
          </p:cNvPr>
          <p:cNvSpPr/>
          <p:nvPr/>
        </p:nvSpPr>
        <p:spPr>
          <a:xfrm>
            <a:off x="7000009" y="2394600"/>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7B6AAEDC-1635-164E-ACD2-66766E3D15EA}"/>
              </a:ext>
            </a:extLst>
          </p:cNvPr>
          <p:cNvSpPr/>
          <p:nvPr/>
        </p:nvSpPr>
        <p:spPr>
          <a:xfrm>
            <a:off x="7000008" y="3183009"/>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7C7237B-FD77-514B-B9DA-D9AC23DA9F0E}"/>
              </a:ext>
            </a:extLst>
          </p:cNvPr>
          <p:cNvSpPr/>
          <p:nvPr/>
        </p:nvSpPr>
        <p:spPr>
          <a:xfrm>
            <a:off x="1631373" y="4666059"/>
            <a:ext cx="1600200" cy="154824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Coupled</a:t>
            </a:r>
          </a:p>
          <a:p>
            <a:pPr algn="ctr"/>
            <a:r>
              <a:rPr lang="en-US" dirty="0"/>
              <a:t>ocean-atmos.</a:t>
            </a:r>
          </a:p>
          <a:p>
            <a:pPr algn="ctr"/>
            <a:r>
              <a:rPr lang="en-US" dirty="0"/>
              <a:t>prediction</a:t>
            </a:r>
          </a:p>
          <a:p>
            <a:pPr algn="ctr"/>
            <a:r>
              <a:rPr lang="en-US" dirty="0"/>
              <a:t>system</a:t>
            </a:r>
          </a:p>
        </p:txBody>
      </p:sp>
      <p:sp>
        <p:nvSpPr>
          <p:cNvPr id="29" name="Rounded Rectangle 28">
            <a:extLst>
              <a:ext uri="{FF2B5EF4-FFF2-40B4-BE49-F238E27FC236}">
                <a16:creationId xmlns:a16="http://schemas.microsoft.com/office/drawing/2014/main" id="{D3E9509A-BE5D-294A-9B45-90E36FFF0020}"/>
              </a:ext>
            </a:extLst>
          </p:cNvPr>
          <p:cNvSpPr/>
          <p:nvPr/>
        </p:nvSpPr>
        <p:spPr>
          <a:xfrm>
            <a:off x="3564082" y="4666059"/>
            <a:ext cx="1485900" cy="75853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Ocean</a:t>
            </a:r>
          </a:p>
          <a:p>
            <a:pPr algn="ctr"/>
            <a:r>
              <a:rPr lang="en-US" dirty="0"/>
              <a:t>prediction</a:t>
            </a:r>
          </a:p>
        </p:txBody>
      </p:sp>
      <p:sp>
        <p:nvSpPr>
          <p:cNvPr id="30" name="Rounded Rectangle 29">
            <a:extLst>
              <a:ext uri="{FF2B5EF4-FFF2-40B4-BE49-F238E27FC236}">
                <a16:creationId xmlns:a16="http://schemas.microsoft.com/office/drawing/2014/main" id="{393E3D80-A0A1-F248-9F71-7F39C9971A5B}"/>
              </a:ext>
            </a:extLst>
          </p:cNvPr>
          <p:cNvSpPr/>
          <p:nvPr/>
        </p:nvSpPr>
        <p:spPr>
          <a:xfrm>
            <a:off x="3564082" y="5466953"/>
            <a:ext cx="1485900" cy="75853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Atmospheric</a:t>
            </a:r>
          </a:p>
          <a:p>
            <a:pPr algn="ctr"/>
            <a:r>
              <a:rPr lang="en-US" dirty="0"/>
              <a:t>prediction</a:t>
            </a:r>
          </a:p>
        </p:txBody>
      </p:sp>
      <p:sp>
        <p:nvSpPr>
          <p:cNvPr id="31" name="Rectangle 30">
            <a:extLst>
              <a:ext uri="{FF2B5EF4-FFF2-40B4-BE49-F238E27FC236}">
                <a16:creationId xmlns:a16="http://schemas.microsoft.com/office/drawing/2014/main" id="{EDFF33CE-373F-E04D-9CBC-3074E1367D62}"/>
              </a:ext>
            </a:extLst>
          </p:cNvPr>
          <p:cNvSpPr/>
          <p:nvPr/>
        </p:nvSpPr>
        <p:spPr>
          <a:xfrm>
            <a:off x="5392882" y="4676450"/>
            <a:ext cx="1596735" cy="1559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Joint</a:t>
            </a:r>
          </a:p>
          <a:p>
            <a:pPr algn="ctr"/>
            <a:r>
              <a:rPr lang="en-US" dirty="0"/>
              <a:t>ocean and atmospheric data assimilation</a:t>
            </a:r>
          </a:p>
        </p:txBody>
      </p:sp>
      <p:sp>
        <p:nvSpPr>
          <p:cNvPr id="33" name="Right Arrow 32">
            <a:extLst>
              <a:ext uri="{FF2B5EF4-FFF2-40B4-BE49-F238E27FC236}">
                <a16:creationId xmlns:a16="http://schemas.microsoft.com/office/drawing/2014/main" id="{943D9815-194C-4843-B50D-5484F9AF2E76}"/>
              </a:ext>
            </a:extLst>
          </p:cNvPr>
          <p:cNvSpPr/>
          <p:nvPr/>
        </p:nvSpPr>
        <p:spPr>
          <a:xfrm>
            <a:off x="3231573" y="4940913"/>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5DA92578-ED47-C847-83C6-F60328718DA4}"/>
              </a:ext>
            </a:extLst>
          </p:cNvPr>
          <p:cNvSpPr/>
          <p:nvPr/>
        </p:nvSpPr>
        <p:spPr>
          <a:xfrm>
            <a:off x="3231573" y="5686965"/>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F5828FAD-12C8-6C41-85B6-7AEFC1E5A02A}"/>
              </a:ext>
            </a:extLst>
          </p:cNvPr>
          <p:cNvSpPr/>
          <p:nvPr/>
        </p:nvSpPr>
        <p:spPr>
          <a:xfrm>
            <a:off x="5060373" y="4940914"/>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7599DFFF-0C09-C841-B67A-CDB3A097FEDF}"/>
              </a:ext>
            </a:extLst>
          </p:cNvPr>
          <p:cNvSpPr/>
          <p:nvPr/>
        </p:nvSpPr>
        <p:spPr>
          <a:xfrm>
            <a:off x="5060372" y="5729323"/>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43883E18-9CA9-7C4B-A7DB-2D6E9DC5803A}"/>
              </a:ext>
            </a:extLst>
          </p:cNvPr>
          <p:cNvSpPr/>
          <p:nvPr/>
        </p:nvSpPr>
        <p:spPr>
          <a:xfrm>
            <a:off x="7325590" y="4676450"/>
            <a:ext cx="1485900" cy="75853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Ocean</a:t>
            </a:r>
          </a:p>
          <a:p>
            <a:pPr algn="ctr"/>
            <a:r>
              <a:rPr lang="en-US" dirty="0"/>
              <a:t>analysis</a:t>
            </a:r>
          </a:p>
        </p:txBody>
      </p:sp>
      <p:sp>
        <p:nvSpPr>
          <p:cNvPr id="38" name="Rounded Rectangle 37">
            <a:extLst>
              <a:ext uri="{FF2B5EF4-FFF2-40B4-BE49-F238E27FC236}">
                <a16:creationId xmlns:a16="http://schemas.microsoft.com/office/drawing/2014/main" id="{05D09164-B95E-D34D-8CB1-DEFA7EE26525}"/>
              </a:ext>
            </a:extLst>
          </p:cNvPr>
          <p:cNvSpPr/>
          <p:nvPr/>
        </p:nvSpPr>
        <p:spPr>
          <a:xfrm>
            <a:off x="7325590" y="5477344"/>
            <a:ext cx="1485900" cy="75853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Atmospheric</a:t>
            </a:r>
          </a:p>
          <a:p>
            <a:pPr algn="ctr"/>
            <a:r>
              <a:rPr lang="en-US" dirty="0"/>
              <a:t>analysis</a:t>
            </a:r>
          </a:p>
        </p:txBody>
      </p:sp>
      <p:sp>
        <p:nvSpPr>
          <p:cNvPr id="39" name="Right Arrow 38">
            <a:extLst>
              <a:ext uri="{FF2B5EF4-FFF2-40B4-BE49-F238E27FC236}">
                <a16:creationId xmlns:a16="http://schemas.microsoft.com/office/drawing/2014/main" id="{A5B90F72-0DE0-214A-A2ED-98D0B178F844}"/>
              </a:ext>
            </a:extLst>
          </p:cNvPr>
          <p:cNvSpPr/>
          <p:nvPr/>
        </p:nvSpPr>
        <p:spPr>
          <a:xfrm>
            <a:off x="1298865" y="4940913"/>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a:extLst>
              <a:ext uri="{FF2B5EF4-FFF2-40B4-BE49-F238E27FC236}">
                <a16:creationId xmlns:a16="http://schemas.microsoft.com/office/drawing/2014/main" id="{C8BB69CE-6CBB-5340-8D0E-22807F25EF0E}"/>
              </a:ext>
            </a:extLst>
          </p:cNvPr>
          <p:cNvSpPr/>
          <p:nvPr/>
        </p:nvSpPr>
        <p:spPr>
          <a:xfrm>
            <a:off x="1298864" y="5729322"/>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a:extLst>
              <a:ext uri="{FF2B5EF4-FFF2-40B4-BE49-F238E27FC236}">
                <a16:creationId xmlns:a16="http://schemas.microsoft.com/office/drawing/2014/main" id="{EA3E8D3D-6BB7-6846-88F6-90419950B57F}"/>
              </a:ext>
            </a:extLst>
          </p:cNvPr>
          <p:cNvSpPr/>
          <p:nvPr/>
        </p:nvSpPr>
        <p:spPr>
          <a:xfrm>
            <a:off x="8811491" y="4939220"/>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9194FD85-F343-D24B-8A4C-AA016DB668AE}"/>
              </a:ext>
            </a:extLst>
          </p:cNvPr>
          <p:cNvSpPr/>
          <p:nvPr/>
        </p:nvSpPr>
        <p:spPr>
          <a:xfrm>
            <a:off x="8811490" y="5727629"/>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3A96801-E59A-144C-9257-8AD3E34410CB}"/>
              </a:ext>
            </a:extLst>
          </p:cNvPr>
          <p:cNvSpPr/>
          <p:nvPr/>
        </p:nvSpPr>
        <p:spPr>
          <a:xfrm>
            <a:off x="9154391" y="4845413"/>
            <a:ext cx="543791" cy="421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44" name="Oval 43">
            <a:extLst>
              <a:ext uri="{FF2B5EF4-FFF2-40B4-BE49-F238E27FC236}">
                <a16:creationId xmlns:a16="http://schemas.microsoft.com/office/drawing/2014/main" id="{7FEBF5DC-4D25-894D-B5FA-066FE1113B05}"/>
              </a:ext>
            </a:extLst>
          </p:cNvPr>
          <p:cNvSpPr/>
          <p:nvPr/>
        </p:nvSpPr>
        <p:spPr>
          <a:xfrm>
            <a:off x="734291" y="4845413"/>
            <a:ext cx="543791" cy="421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45" name="Oval 44">
            <a:extLst>
              <a:ext uri="{FF2B5EF4-FFF2-40B4-BE49-F238E27FC236}">
                <a16:creationId xmlns:a16="http://schemas.microsoft.com/office/drawing/2014/main" id="{4622291F-FF08-C346-8D97-C772E44BF8FE}"/>
              </a:ext>
            </a:extLst>
          </p:cNvPr>
          <p:cNvSpPr/>
          <p:nvPr/>
        </p:nvSpPr>
        <p:spPr>
          <a:xfrm>
            <a:off x="9154390" y="5623001"/>
            <a:ext cx="543791" cy="42140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46" name="Oval 45">
            <a:extLst>
              <a:ext uri="{FF2B5EF4-FFF2-40B4-BE49-F238E27FC236}">
                <a16:creationId xmlns:a16="http://schemas.microsoft.com/office/drawing/2014/main" id="{D5976ED5-8C25-0840-A1F1-E80DE84ECB2D}"/>
              </a:ext>
            </a:extLst>
          </p:cNvPr>
          <p:cNvSpPr/>
          <p:nvPr/>
        </p:nvSpPr>
        <p:spPr>
          <a:xfrm>
            <a:off x="737755" y="5645908"/>
            <a:ext cx="543791" cy="42140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47" name="Right Arrow 46">
            <a:extLst>
              <a:ext uri="{FF2B5EF4-FFF2-40B4-BE49-F238E27FC236}">
                <a16:creationId xmlns:a16="http://schemas.microsoft.com/office/drawing/2014/main" id="{EAB096A8-12A9-414F-B9B0-7C6E0A7223D8}"/>
              </a:ext>
            </a:extLst>
          </p:cNvPr>
          <p:cNvSpPr/>
          <p:nvPr/>
        </p:nvSpPr>
        <p:spPr>
          <a:xfrm>
            <a:off x="7000009" y="4940913"/>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a:extLst>
              <a:ext uri="{FF2B5EF4-FFF2-40B4-BE49-F238E27FC236}">
                <a16:creationId xmlns:a16="http://schemas.microsoft.com/office/drawing/2014/main" id="{935B6856-345D-0A4E-A570-520A20EBFE00}"/>
              </a:ext>
            </a:extLst>
          </p:cNvPr>
          <p:cNvSpPr/>
          <p:nvPr/>
        </p:nvSpPr>
        <p:spPr>
          <a:xfrm>
            <a:off x="7000008" y="5729322"/>
            <a:ext cx="332509" cy="233795"/>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9ED82EC-DEEB-8F44-ADCC-DA18E52BE824}"/>
              </a:ext>
            </a:extLst>
          </p:cNvPr>
          <p:cNvSpPr txBox="1"/>
          <p:nvPr/>
        </p:nvSpPr>
        <p:spPr>
          <a:xfrm>
            <a:off x="9990651" y="2278117"/>
            <a:ext cx="1264642" cy="1200329"/>
          </a:xfrm>
          <a:prstGeom prst="rect">
            <a:avLst/>
          </a:prstGeom>
          <a:noFill/>
        </p:spPr>
        <p:txBody>
          <a:bodyPr wrap="none" rtlCol="0">
            <a:spAutoFit/>
          </a:bodyPr>
          <a:lstStyle/>
          <a:p>
            <a:r>
              <a:rPr lang="en-US" dirty="0"/>
              <a:t>many </a:t>
            </a:r>
          </a:p>
          <a:p>
            <a:r>
              <a:rPr lang="en-US" dirty="0"/>
              <a:t>operational</a:t>
            </a:r>
          </a:p>
          <a:p>
            <a:r>
              <a:rPr lang="en-US" dirty="0"/>
              <a:t>centers</a:t>
            </a:r>
          </a:p>
          <a:p>
            <a:r>
              <a:rPr lang="en-US" dirty="0"/>
              <a:t>using this.</a:t>
            </a:r>
          </a:p>
        </p:txBody>
      </p:sp>
      <p:sp>
        <p:nvSpPr>
          <p:cNvPr id="50" name="TextBox 49">
            <a:extLst>
              <a:ext uri="{FF2B5EF4-FFF2-40B4-BE49-F238E27FC236}">
                <a16:creationId xmlns:a16="http://schemas.microsoft.com/office/drawing/2014/main" id="{EB377125-FADB-484B-ADFE-2A269D96A1FB}"/>
              </a:ext>
            </a:extLst>
          </p:cNvPr>
          <p:cNvSpPr txBox="1"/>
          <p:nvPr/>
        </p:nvSpPr>
        <p:spPr>
          <a:xfrm>
            <a:off x="10041081" y="4744209"/>
            <a:ext cx="1834220" cy="1200329"/>
          </a:xfrm>
          <a:prstGeom prst="rect">
            <a:avLst/>
          </a:prstGeom>
          <a:noFill/>
        </p:spPr>
        <p:txBody>
          <a:bodyPr wrap="none" rtlCol="0">
            <a:spAutoFit/>
          </a:bodyPr>
          <a:lstStyle/>
          <a:p>
            <a:r>
              <a:rPr lang="en-US" dirty="0"/>
              <a:t>many operational</a:t>
            </a:r>
          </a:p>
          <a:p>
            <a:r>
              <a:rPr lang="en-US" dirty="0"/>
              <a:t>centers want</a:t>
            </a:r>
          </a:p>
          <a:p>
            <a:r>
              <a:rPr lang="en-US" dirty="0"/>
              <a:t>to use this in the</a:t>
            </a:r>
          </a:p>
          <a:p>
            <a:r>
              <a:rPr lang="en-US" dirty="0"/>
              <a:t>future.</a:t>
            </a:r>
          </a:p>
        </p:txBody>
      </p:sp>
    </p:spTree>
    <p:extLst>
      <p:ext uri="{BB962C8B-B14F-4D97-AF65-F5344CB8AC3E}">
        <p14:creationId xmlns:p14="http://schemas.microsoft.com/office/powerpoint/2010/main" val="4037767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9500C6-322E-6942-8F71-20F4E73339F5}"/>
              </a:ext>
            </a:extLst>
          </p:cNvPr>
          <p:cNvSpPr/>
          <p:nvPr/>
        </p:nvSpPr>
        <p:spPr>
          <a:xfrm>
            <a:off x="0" y="0"/>
            <a:ext cx="12192000" cy="567343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2F7FA5-E23F-EA40-BAF2-628CD0114347}"/>
              </a:ext>
            </a:extLst>
          </p:cNvPr>
          <p:cNvSpPr>
            <a:spLocks noGrp="1"/>
          </p:cNvSpPr>
          <p:nvPr>
            <p:ph type="title"/>
          </p:nvPr>
        </p:nvSpPr>
        <p:spPr>
          <a:xfrm>
            <a:off x="467591" y="365126"/>
            <a:ext cx="11430000" cy="944130"/>
          </a:xfrm>
        </p:spPr>
        <p:txBody>
          <a:bodyPr>
            <a:normAutofit fontScale="90000"/>
          </a:bodyPr>
          <a:lstStyle/>
          <a:p>
            <a:r>
              <a:rPr lang="en-US" b="1" dirty="0"/>
              <a:t>Why is strongly coupled data assimilation desirable?</a:t>
            </a:r>
          </a:p>
        </p:txBody>
      </p:sp>
      <p:sp>
        <p:nvSpPr>
          <p:cNvPr id="4" name="Slide Number Placeholder 3">
            <a:extLst>
              <a:ext uri="{FF2B5EF4-FFF2-40B4-BE49-F238E27FC236}">
                <a16:creationId xmlns:a16="http://schemas.microsoft.com/office/drawing/2014/main" id="{DE3B46FD-F408-C345-A3CF-504AB9D7DB98}"/>
              </a:ext>
            </a:extLst>
          </p:cNvPr>
          <p:cNvSpPr>
            <a:spLocks noGrp="1"/>
          </p:cNvSpPr>
          <p:nvPr>
            <p:ph type="sldNum" sz="quarter" idx="12"/>
          </p:nvPr>
        </p:nvSpPr>
        <p:spPr/>
        <p:txBody>
          <a:bodyPr/>
          <a:lstStyle/>
          <a:p>
            <a:fld id="{30C35FD4-DED3-EE46-BCAB-284905DEE74F}" type="slidenum">
              <a:rPr lang="en-US" smtClean="0"/>
              <a:t>38</a:t>
            </a:fld>
            <a:endParaRPr lang="en-US"/>
          </a:p>
        </p:txBody>
      </p:sp>
      <p:sp>
        <p:nvSpPr>
          <p:cNvPr id="5" name="Rectangle 4">
            <a:extLst>
              <a:ext uri="{FF2B5EF4-FFF2-40B4-BE49-F238E27FC236}">
                <a16:creationId xmlns:a16="http://schemas.microsoft.com/office/drawing/2014/main" id="{704EF88B-421B-BF46-974F-6FCFB9F5EE3D}"/>
              </a:ext>
            </a:extLst>
          </p:cNvPr>
          <p:cNvSpPr/>
          <p:nvPr/>
        </p:nvSpPr>
        <p:spPr>
          <a:xfrm>
            <a:off x="0" y="5673436"/>
            <a:ext cx="12192000" cy="118456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A774C3A-E3CC-0C4A-A746-06F3A20FDEC9}"/>
              </a:ext>
            </a:extLst>
          </p:cNvPr>
          <p:cNvSpPr/>
          <p:nvPr/>
        </p:nvSpPr>
        <p:spPr>
          <a:xfrm>
            <a:off x="571500" y="5455227"/>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B2F3B65-8440-0F42-B601-570A12237E87}"/>
              </a:ext>
            </a:extLst>
          </p:cNvPr>
          <p:cNvSpPr/>
          <p:nvPr/>
        </p:nvSpPr>
        <p:spPr>
          <a:xfrm>
            <a:off x="86591" y="5477739"/>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5A1D430-1C65-2547-A993-15046C7EE03A}"/>
              </a:ext>
            </a:extLst>
          </p:cNvPr>
          <p:cNvSpPr/>
          <p:nvPr/>
        </p:nvSpPr>
        <p:spPr>
          <a:xfrm>
            <a:off x="876300" y="5458691"/>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05CB7D8-88FD-3748-92F2-19737B73820E}"/>
              </a:ext>
            </a:extLst>
          </p:cNvPr>
          <p:cNvSpPr/>
          <p:nvPr/>
        </p:nvSpPr>
        <p:spPr>
          <a:xfrm>
            <a:off x="1298864" y="5439640"/>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AF02DA-E6A1-DF48-973E-EFDF4CE4CE99}"/>
              </a:ext>
            </a:extLst>
          </p:cNvPr>
          <p:cNvSpPr/>
          <p:nvPr/>
        </p:nvSpPr>
        <p:spPr>
          <a:xfrm>
            <a:off x="374073" y="1724892"/>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CF13996-39E5-C343-AC91-0B81794C5B0F}"/>
              </a:ext>
            </a:extLst>
          </p:cNvPr>
          <p:cNvSpPr/>
          <p:nvPr/>
        </p:nvSpPr>
        <p:spPr>
          <a:xfrm>
            <a:off x="1643495" y="5458691"/>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5943EF0-CD62-9D43-A65E-130E5F644AE6}"/>
              </a:ext>
            </a:extLst>
          </p:cNvPr>
          <p:cNvSpPr/>
          <p:nvPr/>
        </p:nvSpPr>
        <p:spPr>
          <a:xfrm>
            <a:off x="2097232" y="5449165"/>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1A262DF-39B3-D34F-B657-4C18AD92475B}"/>
              </a:ext>
            </a:extLst>
          </p:cNvPr>
          <p:cNvSpPr/>
          <p:nvPr/>
        </p:nvSpPr>
        <p:spPr>
          <a:xfrm>
            <a:off x="2644487" y="5434445"/>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2FD8192-FCAB-674C-8EE9-D7F2A0DC3C67}"/>
              </a:ext>
            </a:extLst>
          </p:cNvPr>
          <p:cNvSpPr/>
          <p:nvPr/>
        </p:nvSpPr>
        <p:spPr>
          <a:xfrm>
            <a:off x="2840182" y="5427518"/>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47E8FBF-22C0-6946-B2D8-FA305662818F}"/>
              </a:ext>
            </a:extLst>
          </p:cNvPr>
          <p:cNvSpPr/>
          <p:nvPr/>
        </p:nvSpPr>
        <p:spPr>
          <a:xfrm>
            <a:off x="12001500" y="5465617"/>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AA6D6AF-BCF3-9748-84C5-C0BC11FF1C39}"/>
              </a:ext>
            </a:extLst>
          </p:cNvPr>
          <p:cNvSpPr/>
          <p:nvPr/>
        </p:nvSpPr>
        <p:spPr>
          <a:xfrm>
            <a:off x="11073244" y="5453495"/>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81F4222-FBAD-8846-B0C6-BEFE023AFE9A}"/>
              </a:ext>
            </a:extLst>
          </p:cNvPr>
          <p:cNvSpPr/>
          <p:nvPr/>
        </p:nvSpPr>
        <p:spPr>
          <a:xfrm>
            <a:off x="9960553" y="5479471"/>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2552779-3659-5D4F-A4D2-B37B01975512}"/>
              </a:ext>
            </a:extLst>
          </p:cNvPr>
          <p:cNvSpPr/>
          <p:nvPr/>
        </p:nvSpPr>
        <p:spPr>
          <a:xfrm>
            <a:off x="9258301" y="5496789"/>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C9657DC-A82A-D04C-8F72-407E8A919493}"/>
              </a:ext>
            </a:extLst>
          </p:cNvPr>
          <p:cNvSpPr/>
          <p:nvPr/>
        </p:nvSpPr>
        <p:spPr>
          <a:xfrm>
            <a:off x="4310497" y="5486396"/>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07B18F7-BCCB-2948-93E4-532218A5018F}"/>
              </a:ext>
            </a:extLst>
          </p:cNvPr>
          <p:cNvSpPr/>
          <p:nvPr/>
        </p:nvSpPr>
        <p:spPr>
          <a:xfrm>
            <a:off x="3794850" y="5417125"/>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750A0EB-A899-3F47-9844-754987FC2E56}"/>
              </a:ext>
            </a:extLst>
          </p:cNvPr>
          <p:cNvSpPr/>
          <p:nvPr/>
        </p:nvSpPr>
        <p:spPr>
          <a:xfrm>
            <a:off x="3596121" y="5434444"/>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D6EA7DF-E9FA-3641-B802-DDF5514D49A7}"/>
              </a:ext>
            </a:extLst>
          </p:cNvPr>
          <p:cNvSpPr/>
          <p:nvPr/>
        </p:nvSpPr>
        <p:spPr>
          <a:xfrm>
            <a:off x="3215987" y="5434444"/>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7884020-EAA7-9340-B1F0-F556BB76B65D}"/>
              </a:ext>
            </a:extLst>
          </p:cNvPr>
          <p:cNvSpPr/>
          <p:nvPr/>
        </p:nvSpPr>
        <p:spPr>
          <a:xfrm>
            <a:off x="4691934" y="5458690"/>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60066D0-1563-C74B-90B8-76F325F6068D}"/>
              </a:ext>
            </a:extLst>
          </p:cNvPr>
          <p:cNvSpPr/>
          <p:nvPr/>
        </p:nvSpPr>
        <p:spPr>
          <a:xfrm>
            <a:off x="5165586" y="5446567"/>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91F0984-4B78-C149-B9AF-F6F200BD1F13}"/>
              </a:ext>
            </a:extLst>
          </p:cNvPr>
          <p:cNvSpPr/>
          <p:nvPr/>
        </p:nvSpPr>
        <p:spPr>
          <a:xfrm>
            <a:off x="5648760" y="5463886"/>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99B1D2C-A085-D842-9D54-290633629C1E}"/>
              </a:ext>
            </a:extLst>
          </p:cNvPr>
          <p:cNvSpPr/>
          <p:nvPr/>
        </p:nvSpPr>
        <p:spPr>
          <a:xfrm>
            <a:off x="6050974" y="5435888"/>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EA61A69-9203-2E44-846D-384B83BCEE6B}"/>
              </a:ext>
            </a:extLst>
          </p:cNvPr>
          <p:cNvSpPr/>
          <p:nvPr/>
        </p:nvSpPr>
        <p:spPr>
          <a:xfrm>
            <a:off x="6461415" y="5446567"/>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4B5CBDD-D691-F04F-A1F1-0683D2A8F484}"/>
              </a:ext>
            </a:extLst>
          </p:cNvPr>
          <p:cNvSpPr/>
          <p:nvPr/>
        </p:nvSpPr>
        <p:spPr>
          <a:xfrm>
            <a:off x="6841983" y="5472544"/>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044ACC7-F833-8A44-B1C2-F1BCCE272436}"/>
              </a:ext>
            </a:extLst>
          </p:cNvPr>
          <p:cNvSpPr/>
          <p:nvPr/>
        </p:nvSpPr>
        <p:spPr>
          <a:xfrm>
            <a:off x="7197438" y="5479471"/>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814688D-19D8-1246-89F7-1E7EDE87A98F}"/>
              </a:ext>
            </a:extLst>
          </p:cNvPr>
          <p:cNvSpPr/>
          <p:nvPr/>
        </p:nvSpPr>
        <p:spPr>
          <a:xfrm>
            <a:off x="8706717" y="5446567"/>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ABC1504-A96E-EB4E-B89E-FD1128116CCF}"/>
              </a:ext>
            </a:extLst>
          </p:cNvPr>
          <p:cNvSpPr/>
          <p:nvPr/>
        </p:nvSpPr>
        <p:spPr>
          <a:xfrm>
            <a:off x="7852931" y="5463886"/>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4B181EE-6BF1-CE4F-90B9-937DEC23A1F6}"/>
              </a:ext>
            </a:extLst>
          </p:cNvPr>
          <p:cNvSpPr/>
          <p:nvPr/>
        </p:nvSpPr>
        <p:spPr>
          <a:xfrm>
            <a:off x="7639051" y="5472544"/>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120E6BA-2CFE-D246-B7B6-05A0900CC2F8}"/>
              </a:ext>
            </a:extLst>
          </p:cNvPr>
          <p:cNvSpPr/>
          <p:nvPr/>
        </p:nvSpPr>
        <p:spPr>
          <a:xfrm>
            <a:off x="8428760" y="5465616"/>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FC427E7-8E54-0D42-9DE9-B46231FDDE9E}"/>
              </a:ext>
            </a:extLst>
          </p:cNvPr>
          <p:cNvSpPr/>
          <p:nvPr/>
        </p:nvSpPr>
        <p:spPr>
          <a:xfrm>
            <a:off x="9051348" y="5482936"/>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D89C2A6-4453-E440-85F2-0D4A1A32D435}"/>
              </a:ext>
            </a:extLst>
          </p:cNvPr>
          <p:cNvSpPr/>
          <p:nvPr/>
        </p:nvSpPr>
        <p:spPr>
          <a:xfrm>
            <a:off x="9762259" y="5503717"/>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F8CDB53-54AC-1644-8743-C515C95D8C95}"/>
              </a:ext>
            </a:extLst>
          </p:cNvPr>
          <p:cNvSpPr/>
          <p:nvPr/>
        </p:nvSpPr>
        <p:spPr>
          <a:xfrm>
            <a:off x="10489623" y="5474565"/>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A041873-56F1-ED4F-AA63-FC68BE24AB17}"/>
              </a:ext>
            </a:extLst>
          </p:cNvPr>
          <p:cNvSpPr/>
          <p:nvPr/>
        </p:nvSpPr>
        <p:spPr>
          <a:xfrm>
            <a:off x="10804813" y="5465616"/>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D2B193A-3068-0544-8083-1A144F5C6F71}"/>
              </a:ext>
            </a:extLst>
          </p:cNvPr>
          <p:cNvSpPr/>
          <p:nvPr/>
        </p:nvSpPr>
        <p:spPr>
          <a:xfrm>
            <a:off x="11547764" y="5489863"/>
            <a:ext cx="93518" cy="12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395D1F18-0884-8E4A-B4C8-14EBD2366A3A}"/>
              </a:ext>
            </a:extLst>
          </p:cNvPr>
          <p:cNvSpPr/>
          <p:nvPr/>
        </p:nvSpPr>
        <p:spPr>
          <a:xfrm>
            <a:off x="374073" y="2452255"/>
            <a:ext cx="93518" cy="124691"/>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58CE745-1AFA-4D4D-BEC1-349B0FD86D79}"/>
              </a:ext>
            </a:extLst>
          </p:cNvPr>
          <p:cNvSpPr/>
          <p:nvPr/>
        </p:nvSpPr>
        <p:spPr>
          <a:xfrm>
            <a:off x="10820399" y="6157479"/>
            <a:ext cx="93518" cy="124691"/>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9985B90-262E-174E-8F9B-173AEE7F592D}"/>
              </a:ext>
            </a:extLst>
          </p:cNvPr>
          <p:cNvSpPr/>
          <p:nvPr/>
        </p:nvSpPr>
        <p:spPr>
          <a:xfrm>
            <a:off x="7167130" y="6065836"/>
            <a:ext cx="93518" cy="124691"/>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79C7F92-BC9B-144C-AB7F-1CF21ABB1537}"/>
              </a:ext>
            </a:extLst>
          </p:cNvPr>
          <p:cNvSpPr/>
          <p:nvPr/>
        </p:nvSpPr>
        <p:spPr>
          <a:xfrm>
            <a:off x="4977246" y="6169313"/>
            <a:ext cx="93518" cy="124691"/>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33CF0E9-0096-9B44-AC67-6E99063CBF30}"/>
              </a:ext>
            </a:extLst>
          </p:cNvPr>
          <p:cNvSpPr/>
          <p:nvPr/>
        </p:nvSpPr>
        <p:spPr>
          <a:xfrm>
            <a:off x="2192482" y="6044046"/>
            <a:ext cx="93518" cy="124691"/>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F04DAD4-F676-7B45-AA54-14DC16E8E936}"/>
              </a:ext>
            </a:extLst>
          </p:cNvPr>
          <p:cNvSpPr/>
          <p:nvPr/>
        </p:nvSpPr>
        <p:spPr>
          <a:xfrm>
            <a:off x="1030432" y="6079690"/>
            <a:ext cx="93518" cy="124691"/>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7496180-06B5-E143-889B-5BBBBD1A6BB2}"/>
              </a:ext>
            </a:extLst>
          </p:cNvPr>
          <p:cNvSpPr/>
          <p:nvPr/>
        </p:nvSpPr>
        <p:spPr>
          <a:xfrm>
            <a:off x="122959" y="6294004"/>
            <a:ext cx="93518" cy="124691"/>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B5C80D6-58B1-3C43-98A4-F6C9CCE0428B}"/>
              </a:ext>
            </a:extLst>
          </p:cNvPr>
          <p:cNvSpPr/>
          <p:nvPr/>
        </p:nvSpPr>
        <p:spPr>
          <a:xfrm>
            <a:off x="665018" y="1558636"/>
            <a:ext cx="3645479" cy="1132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temperature, humidity </a:t>
            </a:r>
            <a:r>
              <a:rPr lang="en-US" sz="2400" dirty="0" err="1">
                <a:solidFill>
                  <a:schemeClr val="tx1"/>
                </a:solidFill>
              </a:rPr>
              <a:t>obs</a:t>
            </a:r>
            <a:endParaRPr lang="en-US" sz="2400" dirty="0">
              <a:solidFill>
                <a:schemeClr val="tx1"/>
              </a:solidFill>
            </a:endParaRPr>
          </a:p>
          <a:p>
            <a:endParaRPr lang="en-US" sz="2400" dirty="0">
              <a:solidFill>
                <a:schemeClr val="tx1"/>
              </a:solidFill>
            </a:endParaRPr>
          </a:p>
          <a:p>
            <a:r>
              <a:rPr lang="en-US" sz="2400" dirty="0">
                <a:solidFill>
                  <a:schemeClr val="tx1"/>
                </a:solidFill>
              </a:rPr>
              <a:t>land observations</a:t>
            </a:r>
          </a:p>
        </p:txBody>
      </p:sp>
      <p:sp>
        <p:nvSpPr>
          <p:cNvPr id="52" name="Rectangle 51">
            <a:extLst>
              <a:ext uri="{FF2B5EF4-FFF2-40B4-BE49-F238E27FC236}">
                <a16:creationId xmlns:a16="http://schemas.microsoft.com/office/drawing/2014/main" id="{920DCADF-3659-0641-A47A-744716F30DBF}"/>
              </a:ext>
            </a:extLst>
          </p:cNvPr>
          <p:cNvSpPr/>
          <p:nvPr/>
        </p:nvSpPr>
        <p:spPr>
          <a:xfrm>
            <a:off x="6380019" y="1942739"/>
            <a:ext cx="5342658" cy="2556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2">
                    <a:lumMod val="25000"/>
                  </a:schemeClr>
                </a:solidFill>
              </a:rPr>
              <a:t>If forecast errors are correlated (e.g., too- warm atmosphere related to too-warm soil) then an observation of one data-rich component (atmosphere) can change the state of the data-sparse component (soil).</a:t>
            </a:r>
          </a:p>
          <a:p>
            <a:endParaRPr lang="en-US" sz="2400" dirty="0">
              <a:solidFill>
                <a:schemeClr val="bg2">
                  <a:lumMod val="25000"/>
                </a:schemeClr>
              </a:solidFill>
            </a:endParaRPr>
          </a:p>
          <a:p>
            <a:r>
              <a:rPr lang="en-US" sz="2400" dirty="0">
                <a:solidFill>
                  <a:schemeClr val="bg2">
                    <a:lumMod val="25000"/>
                  </a:schemeClr>
                </a:solidFill>
              </a:rPr>
              <a:t>However, challenging to work well unless systematic errors at the interface have been tamped down. </a:t>
            </a:r>
          </a:p>
        </p:txBody>
      </p:sp>
    </p:spTree>
    <p:extLst>
      <p:ext uri="{BB962C8B-B14F-4D97-AF65-F5344CB8AC3E}">
        <p14:creationId xmlns:p14="http://schemas.microsoft.com/office/powerpoint/2010/main" val="3184735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F5A7E-73AB-3842-B72C-5686FCB4ED7F}"/>
              </a:ext>
            </a:extLst>
          </p:cNvPr>
          <p:cNvSpPr>
            <a:spLocks noGrp="1"/>
          </p:cNvSpPr>
          <p:nvPr>
            <p:ph type="title"/>
          </p:nvPr>
        </p:nvSpPr>
        <p:spPr/>
        <p:txBody>
          <a:bodyPr/>
          <a:lstStyle/>
          <a:p>
            <a:r>
              <a:rPr lang="en-US" b="1" dirty="0"/>
              <a:t>Coupled data assimilation research needs.</a:t>
            </a:r>
          </a:p>
        </p:txBody>
      </p:sp>
      <p:sp>
        <p:nvSpPr>
          <p:cNvPr id="3" name="Content Placeholder 2">
            <a:extLst>
              <a:ext uri="{FF2B5EF4-FFF2-40B4-BE49-F238E27FC236}">
                <a16:creationId xmlns:a16="http://schemas.microsoft.com/office/drawing/2014/main" id="{89E4C495-7AB0-8A4A-9FCE-74D2835CE257}"/>
              </a:ext>
            </a:extLst>
          </p:cNvPr>
          <p:cNvSpPr>
            <a:spLocks noGrp="1"/>
          </p:cNvSpPr>
          <p:nvPr>
            <p:ph idx="1"/>
          </p:nvPr>
        </p:nvSpPr>
        <p:spPr>
          <a:xfrm>
            <a:off x="838200" y="1690688"/>
            <a:ext cx="10515600" cy="4351338"/>
          </a:xfrm>
        </p:spPr>
        <p:txBody>
          <a:bodyPr>
            <a:normAutofit fontScale="92500" lnSpcReduction="10000"/>
          </a:bodyPr>
          <a:lstStyle/>
          <a:p>
            <a:r>
              <a:rPr lang="en-US" dirty="0"/>
              <a:t>Development of computationally efficient methods (coupled ocean-atmosphere DA: large ocean state if deep ocean included).</a:t>
            </a:r>
          </a:p>
          <a:p>
            <a:r>
              <a:rPr lang="en-US" dirty="0"/>
              <a:t>Dealing with bias and over-confidence of joint states at interface:</a:t>
            </a:r>
          </a:p>
          <a:p>
            <a:pPr lvl="1"/>
            <a:r>
              <a:rPr lang="en-US" dirty="0"/>
              <a:t>parameterization improvements.</a:t>
            </a:r>
          </a:p>
          <a:p>
            <a:pPr lvl="1"/>
            <a:r>
              <a:rPr lang="en-US" dirty="0"/>
              <a:t>coupled state stochastic parameterization.</a:t>
            </a:r>
          </a:p>
          <a:p>
            <a:r>
              <a:rPr lang="en-US" dirty="0"/>
              <a:t>Development of assimilation methods that starts off in balance and without drift, i.e., no prolonged ocean spin-up.</a:t>
            </a:r>
          </a:p>
          <a:p>
            <a:pPr lvl="1"/>
            <a:r>
              <a:rPr lang="en-US" dirty="0"/>
              <a:t>Example: imbalance between the wind stress and stratification (thermocline) will lead to systematic increments in the ocean and the generation of spurious vertical velocities.</a:t>
            </a:r>
          </a:p>
          <a:p>
            <a:r>
              <a:rPr lang="en-US" dirty="0"/>
              <a:t>Development of non-Gaussian methods for some states where errors are not normally distributed.</a:t>
            </a:r>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F4D46F3-16D9-0A4B-AC57-09C25BB0377B}"/>
              </a:ext>
            </a:extLst>
          </p:cNvPr>
          <p:cNvSpPr>
            <a:spLocks noGrp="1"/>
          </p:cNvSpPr>
          <p:nvPr>
            <p:ph type="sldNum" sz="quarter" idx="12"/>
          </p:nvPr>
        </p:nvSpPr>
        <p:spPr/>
        <p:txBody>
          <a:bodyPr/>
          <a:lstStyle/>
          <a:p>
            <a:fld id="{30C35FD4-DED3-EE46-BCAB-284905DEE74F}" type="slidenum">
              <a:rPr lang="en-US" smtClean="0"/>
              <a:t>39</a:t>
            </a:fld>
            <a:endParaRPr lang="en-US" dirty="0"/>
          </a:p>
        </p:txBody>
      </p:sp>
      <p:sp>
        <p:nvSpPr>
          <p:cNvPr id="5" name="TextBox 4">
            <a:extLst>
              <a:ext uri="{FF2B5EF4-FFF2-40B4-BE49-F238E27FC236}">
                <a16:creationId xmlns:a16="http://schemas.microsoft.com/office/drawing/2014/main" id="{CABE3EFC-F54E-2641-AEAF-D41E6AA51F4A}"/>
              </a:ext>
            </a:extLst>
          </p:cNvPr>
          <p:cNvSpPr txBox="1"/>
          <p:nvPr/>
        </p:nvSpPr>
        <p:spPr>
          <a:xfrm>
            <a:off x="103909" y="6356350"/>
            <a:ext cx="8339399" cy="369332"/>
          </a:xfrm>
          <a:prstGeom prst="rect">
            <a:avLst/>
          </a:prstGeom>
          <a:noFill/>
        </p:spPr>
        <p:txBody>
          <a:bodyPr wrap="none" rtlCol="0">
            <a:spAutoFit/>
          </a:bodyPr>
          <a:lstStyle/>
          <a:p>
            <a:r>
              <a:rPr lang="en-US" dirty="0">
                <a:solidFill>
                  <a:schemeClr val="bg1">
                    <a:lumMod val="65000"/>
                  </a:schemeClr>
                </a:solidFill>
              </a:rPr>
              <a:t>Ref: Penny and Hamill, BAMS, 2017, </a:t>
            </a:r>
            <a:r>
              <a:rPr lang="en-US" dirty="0">
                <a:solidFill>
                  <a:schemeClr val="bg1">
                    <a:lumMod val="65000"/>
                  </a:schemeClr>
                </a:solidFill>
                <a:hlinkClick r:id="rId2"/>
              </a:rPr>
              <a:t>here</a:t>
            </a:r>
            <a:r>
              <a:rPr lang="en-US" dirty="0">
                <a:solidFill>
                  <a:schemeClr val="bg1">
                    <a:lumMod val="65000"/>
                  </a:schemeClr>
                </a:solidFill>
              </a:rPr>
              <a:t>.  Full WMO report with many more recs. </a:t>
            </a:r>
            <a:r>
              <a:rPr lang="en-US" dirty="0">
                <a:solidFill>
                  <a:schemeClr val="bg1">
                    <a:lumMod val="65000"/>
                  </a:schemeClr>
                </a:solidFill>
                <a:hlinkClick r:id="rId3"/>
              </a:rPr>
              <a:t>here</a:t>
            </a:r>
            <a:r>
              <a:rPr lang="en-US" dirty="0">
                <a:solidFill>
                  <a:schemeClr val="bg1">
                    <a:lumMod val="65000"/>
                  </a:schemeClr>
                </a:solidFill>
              </a:rPr>
              <a:t>.</a:t>
            </a:r>
          </a:p>
        </p:txBody>
      </p:sp>
    </p:spTree>
    <p:extLst>
      <p:ext uri="{BB962C8B-B14F-4D97-AF65-F5344CB8AC3E}">
        <p14:creationId xmlns:p14="http://schemas.microsoft.com/office/powerpoint/2010/main" val="4155599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11F8BB-A12B-7E4F-91B0-85DC6085F6BB}"/>
              </a:ext>
            </a:extLst>
          </p:cNvPr>
          <p:cNvPicPr>
            <a:picLocks noChangeAspect="1"/>
          </p:cNvPicPr>
          <p:nvPr/>
        </p:nvPicPr>
        <p:blipFill>
          <a:blip r:embed="rId2"/>
          <a:stretch>
            <a:fillRect/>
          </a:stretch>
        </p:blipFill>
        <p:spPr>
          <a:xfrm>
            <a:off x="447717" y="0"/>
            <a:ext cx="7023824" cy="6858000"/>
          </a:xfrm>
          <a:prstGeom prst="rect">
            <a:avLst/>
          </a:prstGeom>
        </p:spPr>
      </p:pic>
      <p:sp>
        <p:nvSpPr>
          <p:cNvPr id="6" name="TextBox 5">
            <a:extLst>
              <a:ext uri="{FF2B5EF4-FFF2-40B4-BE49-F238E27FC236}">
                <a16:creationId xmlns:a16="http://schemas.microsoft.com/office/drawing/2014/main" id="{9F0FDF66-B799-7B4D-8C48-4392AD0FB7DA}"/>
              </a:ext>
            </a:extLst>
          </p:cNvPr>
          <p:cNvSpPr txBox="1"/>
          <p:nvPr/>
        </p:nvSpPr>
        <p:spPr>
          <a:xfrm>
            <a:off x="7583286" y="307570"/>
            <a:ext cx="4184864" cy="2554545"/>
          </a:xfrm>
          <a:prstGeom prst="rect">
            <a:avLst/>
          </a:prstGeom>
          <a:noFill/>
        </p:spPr>
        <p:txBody>
          <a:bodyPr wrap="none" rtlCol="0">
            <a:spAutoFit/>
          </a:bodyPr>
          <a:lstStyle/>
          <a:p>
            <a:r>
              <a:rPr lang="en-US" sz="4000" b="1" dirty="0"/>
              <a:t>Weather Research </a:t>
            </a:r>
          </a:p>
          <a:p>
            <a:r>
              <a:rPr lang="en-US" sz="4000" b="1" dirty="0"/>
              <a:t>and Forecast</a:t>
            </a:r>
          </a:p>
          <a:p>
            <a:r>
              <a:rPr lang="en-US" sz="4000" b="1" dirty="0"/>
              <a:t>Innovation Act </a:t>
            </a:r>
          </a:p>
          <a:p>
            <a:r>
              <a:rPr lang="en-US" sz="4000" b="1" dirty="0"/>
              <a:t>of 2017</a:t>
            </a:r>
          </a:p>
        </p:txBody>
      </p:sp>
      <p:cxnSp>
        <p:nvCxnSpPr>
          <p:cNvPr id="8" name="Straight Arrow Connector 7">
            <a:extLst>
              <a:ext uri="{FF2B5EF4-FFF2-40B4-BE49-F238E27FC236}">
                <a16:creationId xmlns:a16="http://schemas.microsoft.com/office/drawing/2014/main" id="{1EBA67A2-F390-034C-86FA-4F4463E9D3CF}"/>
              </a:ext>
            </a:extLst>
          </p:cNvPr>
          <p:cNvCxnSpPr/>
          <p:nvPr/>
        </p:nvCxnSpPr>
        <p:spPr>
          <a:xfrm flipH="1">
            <a:off x="6051665" y="5636029"/>
            <a:ext cx="93102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D6E7F22-EBDA-4F42-937D-BC19DA145D8E}"/>
              </a:ext>
            </a:extLst>
          </p:cNvPr>
          <p:cNvSpPr txBox="1"/>
          <p:nvPr/>
        </p:nvSpPr>
        <p:spPr>
          <a:xfrm>
            <a:off x="7583286" y="3517714"/>
            <a:ext cx="4384486" cy="2677656"/>
          </a:xfrm>
          <a:prstGeom prst="rect">
            <a:avLst/>
          </a:prstGeom>
          <a:noFill/>
        </p:spPr>
        <p:txBody>
          <a:bodyPr wrap="square" rtlCol="0">
            <a:spAutoFit/>
          </a:bodyPr>
          <a:lstStyle/>
          <a:p>
            <a:r>
              <a:rPr lang="en-US" sz="2400" i="1" dirty="0"/>
              <a:t>Sub-seasonal</a:t>
            </a:r>
            <a:r>
              <a:rPr lang="en-US" sz="2400" dirty="0"/>
              <a:t>: 2 weeks - 2 months</a:t>
            </a:r>
          </a:p>
          <a:p>
            <a:r>
              <a:rPr lang="en-US" sz="2400" i="1" dirty="0"/>
              <a:t>Seasonal</a:t>
            </a:r>
            <a:r>
              <a:rPr lang="en-US" sz="2400" dirty="0"/>
              <a:t>: 3 months - 2 years</a:t>
            </a:r>
          </a:p>
          <a:p>
            <a:endParaRPr lang="en-US" sz="2400" dirty="0"/>
          </a:p>
          <a:p>
            <a:r>
              <a:rPr lang="en-US" sz="2400" dirty="0"/>
              <a:t>Many other agencies in the government as well as the private sector are requesting improved S2S forecasts from NOAA.</a:t>
            </a:r>
          </a:p>
        </p:txBody>
      </p:sp>
      <p:sp>
        <p:nvSpPr>
          <p:cNvPr id="10" name="Slide Number Placeholder 9">
            <a:extLst>
              <a:ext uri="{FF2B5EF4-FFF2-40B4-BE49-F238E27FC236}">
                <a16:creationId xmlns:a16="http://schemas.microsoft.com/office/drawing/2014/main" id="{D5B4ECBF-8CE4-1D44-B193-ED43F0D9B9C2}"/>
              </a:ext>
            </a:extLst>
          </p:cNvPr>
          <p:cNvSpPr>
            <a:spLocks noGrp="1"/>
          </p:cNvSpPr>
          <p:nvPr>
            <p:ph type="sldNum" sz="quarter" idx="12"/>
          </p:nvPr>
        </p:nvSpPr>
        <p:spPr/>
        <p:txBody>
          <a:bodyPr/>
          <a:lstStyle/>
          <a:p>
            <a:fld id="{30C35FD4-DED3-EE46-BCAB-284905DEE74F}" type="slidenum">
              <a:rPr lang="en-US" smtClean="0"/>
              <a:t>4</a:t>
            </a:fld>
            <a:endParaRPr lang="en-US"/>
          </a:p>
        </p:txBody>
      </p:sp>
    </p:spTree>
    <p:extLst>
      <p:ext uri="{BB962C8B-B14F-4D97-AF65-F5344CB8AC3E}">
        <p14:creationId xmlns:p14="http://schemas.microsoft.com/office/powerpoint/2010/main" val="3395497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4B8D-7F9E-834D-A572-6F08F310893F}"/>
              </a:ext>
            </a:extLst>
          </p:cNvPr>
          <p:cNvSpPr>
            <a:spLocks noGrp="1"/>
          </p:cNvSpPr>
          <p:nvPr>
            <p:ph type="title"/>
          </p:nvPr>
        </p:nvSpPr>
        <p:spPr/>
        <p:txBody>
          <a:bodyPr/>
          <a:lstStyle/>
          <a:p>
            <a:r>
              <a:rPr lang="en-US" b="1" dirty="0"/>
              <a:t>Observation and research data set needs.</a:t>
            </a:r>
          </a:p>
        </p:txBody>
      </p:sp>
      <p:sp>
        <p:nvSpPr>
          <p:cNvPr id="3" name="Content Placeholder 2">
            <a:extLst>
              <a:ext uri="{FF2B5EF4-FFF2-40B4-BE49-F238E27FC236}">
                <a16:creationId xmlns:a16="http://schemas.microsoft.com/office/drawing/2014/main" id="{AC791132-404C-9C43-871E-5AD5FAF75647}"/>
              </a:ext>
            </a:extLst>
          </p:cNvPr>
          <p:cNvSpPr>
            <a:spLocks noGrp="1"/>
          </p:cNvSpPr>
          <p:nvPr>
            <p:ph idx="1"/>
          </p:nvPr>
        </p:nvSpPr>
        <p:spPr/>
        <p:txBody>
          <a:bodyPr/>
          <a:lstStyle/>
          <a:p>
            <a:r>
              <a:rPr lang="en-US" dirty="0"/>
              <a:t>Given priority of coupled DA and importance of ocean, land-state prediction, need more (ideally inexpensive) ocean and soil observations.</a:t>
            </a:r>
          </a:p>
          <a:p>
            <a:r>
              <a:rPr lang="en-US" dirty="0"/>
              <a:t>Ocean: particularly missing sub-surface observation data.</a:t>
            </a:r>
          </a:p>
          <a:p>
            <a:r>
              <a:rPr lang="en-US" dirty="0"/>
              <a:t>Land: observations of land state (soil moisture, temperature), snow depth and fractional coverage, surface fluxes, boundary-layer observations coincident with land observation sites.</a:t>
            </a:r>
          </a:p>
          <a:p>
            <a:r>
              <a:rPr lang="en-US" dirty="0"/>
              <a:t>Land observations should cover a large variety of surface types.</a:t>
            </a:r>
          </a:p>
          <a:p>
            <a:r>
              <a:rPr lang="en-US" dirty="0"/>
              <a:t>Given memory, observations needed over long period of time.</a:t>
            </a:r>
          </a:p>
        </p:txBody>
      </p:sp>
      <p:sp>
        <p:nvSpPr>
          <p:cNvPr id="4" name="Slide Number Placeholder 3">
            <a:extLst>
              <a:ext uri="{FF2B5EF4-FFF2-40B4-BE49-F238E27FC236}">
                <a16:creationId xmlns:a16="http://schemas.microsoft.com/office/drawing/2014/main" id="{69C42C27-40BD-9040-BC18-04EAB9E8B8D2}"/>
              </a:ext>
            </a:extLst>
          </p:cNvPr>
          <p:cNvSpPr>
            <a:spLocks noGrp="1"/>
          </p:cNvSpPr>
          <p:nvPr>
            <p:ph type="sldNum" sz="quarter" idx="12"/>
          </p:nvPr>
        </p:nvSpPr>
        <p:spPr/>
        <p:txBody>
          <a:bodyPr/>
          <a:lstStyle/>
          <a:p>
            <a:fld id="{30C35FD4-DED3-EE46-BCAB-284905DEE74F}" type="slidenum">
              <a:rPr lang="en-US" smtClean="0"/>
              <a:t>40</a:t>
            </a:fld>
            <a:endParaRPr lang="en-US"/>
          </a:p>
        </p:txBody>
      </p:sp>
    </p:spTree>
    <p:extLst>
      <p:ext uri="{BB962C8B-B14F-4D97-AF65-F5344CB8AC3E}">
        <p14:creationId xmlns:p14="http://schemas.microsoft.com/office/powerpoint/2010/main" val="1544712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401" y="1202412"/>
            <a:ext cx="10515600" cy="1325563"/>
          </a:xfrm>
        </p:spPr>
        <p:txBody>
          <a:bodyPr>
            <a:noAutofit/>
          </a:bodyPr>
          <a:lstStyle/>
          <a:p>
            <a:br>
              <a:rPr lang="en-US" sz="5400" dirty="0"/>
            </a:br>
            <a:r>
              <a:rPr lang="en-US" sz="5400" b="1" dirty="0"/>
              <a:t>Statistical </a:t>
            </a:r>
            <a:br>
              <a:rPr lang="en-US" sz="5400" b="1" dirty="0"/>
            </a:br>
            <a:r>
              <a:rPr lang="en-US" sz="5400" b="1" dirty="0" err="1"/>
              <a:t>postprocessing</a:t>
            </a:r>
            <a:r>
              <a:rPr lang="en-US" sz="5400" b="1" dirty="0"/>
              <a:t> </a:t>
            </a:r>
            <a:br>
              <a:rPr lang="en-US" sz="5400" b="1" dirty="0"/>
            </a:br>
            <a:r>
              <a:rPr lang="en-US" sz="5400" b="1" dirty="0"/>
              <a:t>challenges</a:t>
            </a:r>
            <a:br>
              <a:rPr lang="en-US" sz="5400" b="1" dirty="0"/>
            </a:br>
            <a:r>
              <a:rPr lang="en-US" sz="5400" b="1" dirty="0"/>
              <a:t>and </a:t>
            </a:r>
            <a:br>
              <a:rPr lang="en-US" sz="5400" b="1" dirty="0"/>
            </a:br>
            <a:r>
              <a:rPr lang="en-US" sz="5400" b="1" dirty="0"/>
              <a:t>needs</a:t>
            </a:r>
          </a:p>
        </p:txBody>
      </p:sp>
      <p:grpSp>
        <p:nvGrpSpPr>
          <p:cNvPr id="7" name="Group 6"/>
          <p:cNvGrpSpPr/>
          <p:nvPr/>
        </p:nvGrpSpPr>
        <p:grpSpPr>
          <a:xfrm>
            <a:off x="4348035" y="1844729"/>
            <a:ext cx="2752129" cy="2752129"/>
            <a:chOff x="366693" y="0"/>
            <a:chExt cx="2752129" cy="2752129"/>
          </a:xfrm>
        </p:grpSpPr>
        <p:sp>
          <p:nvSpPr>
            <p:cNvPr id="17" name="Oval 16"/>
            <p:cNvSpPr/>
            <p:nvPr/>
          </p:nvSpPr>
          <p:spPr>
            <a:xfrm>
              <a:off x="366693" y="0"/>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4"/>
            <p:cNvSpPr/>
            <p:nvPr/>
          </p:nvSpPr>
          <p:spPr>
            <a:xfrm>
              <a:off x="428406" y="349005"/>
              <a:ext cx="1946049" cy="194604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a:t>Organization</a:t>
              </a:r>
            </a:p>
          </p:txBody>
        </p:sp>
      </p:grpSp>
      <p:grpSp>
        <p:nvGrpSpPr>
          <p:cNvPr id="9" name="Group 8"/>
          <p:cNvGrpSpPr/>
          <p:nvPr/>
        </p:nvGrpSpPr>
        <p:grpSpPr>
          <a:xfrm>
            <a:off x="4055993" y="4244091"/>
            <a:ext cx="2906532" cy="1951975"/>
            <a:chOff x="1052545" y="2399362"/>
            <a:chExt cx="1928637" cy="1951975"/>
          </a:xfrm>
        </p:grpSpPr>
        <p:sp>
          <p:nvSpPr>
            <p:cNvPr id="13" name="Oval 12"/>
            <p:cNvSpPr/>
            <p:nvPr/>
          </p:nvSpPr>
          <p:spPr>
            <a:xfrm>
              <a:off x="1052545" y="2399362"/>
              <a:ext cx="1928637" cy="1951975"/>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8"/>
            <p:cNvSpPr/>
            <p:nvPr/>
          </p:nvSpPr>
          <p:spPr>
            <a:xfrm>
              <a:off x="1334987" y="2685222"/>
              <a:ext cx="1363753" cy="138025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a:t>Getting the right data in place.</a:t>
              </a:r>
            </a:p>
          </p:txBody>
        </p:sp>
      </p:grpSp>
      <p:grpSp>
        <p:nvGrpSpPr>
          <p:cNvPr id="10" name="Group 9"/>
          <p:cNvGrpSpPr/>
          <p:nvPr/>
        </p:nvGrpSpPr>
        <p:grpSpPr>
          <a:xfrm>
            <a:off x="5600509" y="609330"/>
            <a:ext cx="3122735" cy="2752129"/>
            <a:chOff x="7761522" y="799604"/>
            <a:chExt cx="2752129" cy="2752129"/>
          </a:xfrm>
        </p:grpSpPr>
        <p:sp>
          <p:nvSpPr>
            <p:cNvPr id="11" name="Oval 10"/>
            <p:cNvSpPr/>
            <p:nvPr/>
          </p:nvSpPr>
          <p:spPr>
            <a:xfrm>
              <a:off x="7761522" y="799604"/>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10"/>
            <p:cNvSpPr/>
            <p:nvPr/>
          </p:nvSpPr>
          <p:spPr>
            <a:xfrm>
              <a:off x="8222053" y="799604"/>
              <a:ext cx="1946049" cy="14766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a:t>Lack of community infrastructure</a:t>
              </a:r>
            </a:p>
          </p:txBody>
        </p:sp>
      </p:grpSp>
      <p:sp>
        <p:nvSpPr>
          <p:cNvPr id="3" name="Slide Number Placeholder 2"/>
          <p:cNvSpPr>
            <a:spLocks noGrp="1"/>
          </p:cNvSpPr>
          <p:nvPr>
            <p:ph type="sldNum" sz="quarter" idx="12"/>
          </p:nvPr>
        </p:nvSpPr>
        <p:spPr>
          <a:xfrm>
            <a:off x="9213273" y="6325177"/>
            <a:ext cx="2743200" cy="365125"/>
          </a:xfrm>
        </p:spPr>
        <p:txBody>
          <a:bodyPr/>
          <a:lstStyle/>
          <a:p>
            <a:fld id="{BE57CC3B-1F15-3944-8EEB-F1F089217761}" type="slidenum">
              <a:rPr lang="en-US" smtClean="0"/>
              <a:t>41</a:t>
            </a:fld>
            <a:endParaRPr lang="en-US"/>
          </a:p>
        </p:txBody>
      </p:sp>
      <p:grpSp>
        <p:nvGrpSpPr>
          <p:cNvPr id="8" name="Group 7"/>
          <p:cNvGrpSpPr/>
          <p:nvPr/>
        </p:nvGrpSpPr>
        <p:grpSpPr>
          <a:xfrm>
            <a:off x="6063834" y="1866147"/>
            <a:ext cx="4730085" cy="4252398"/>
            <a:chOff x="2198961" y="87949"/>
            <a:chExt cx="4730085" cy="4252398"/>
          </a:xfrm>
        </p:grpSpPr>
        <p:sp>
          <p:nvSpPr>
            <p:cNvPr id="15" name="Oval 14"/>
            <p:cNvSpPr/>
            <p:nvPr/>
          </p:nvSpPr>
          <p:spPr>
            <a:xfrm>
              <a:off x="2198961" y="87949"/>
              <a:ext cx="4730085" cy="4252398"/>
            </a:xfrm>
            <a:prstGeom prst="ellipse">
              <a:avLst/>
            </a:prstGeom>
            <a:ln w="38100">
              <a:noFill/>
            </a:ln>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Oval 6"/>
            <p:cNvSpPr/>
            <p:nvPr/>
          </p:nvSpPr>
          <p:spPr>
            <a:xfrm>
              <a:off x="2896356" y="672218"/>
              <a:ext cx="3344675" cy="3006900"/>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a:t>Science</a:t>
              </a:r>
            </a:p>
          </p:txBody>
        </p:sp>
      </p:grpSp>
    </p:spTree>
    <p:extLst>
      <p:ext uri="{BB962C8B-B14F-4D97-AF65-F5344CB8AC3E}">
        <p14:creationId xmlns:p14="http://schemas.microsoft.com/office/powerpoint/2010/main" val="865188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2FD2-7075-CD46-8F17-BC338034B989}"/>
              </a:ext>
            </a:extLst>
          </p:cNvPr>
          <p:cNvSpPr>
            <a:spLocks noGrp="1"/>
          </p:cNvSpPr>
          <p:nvPr>
            <p:ph type="title"/>
          </p:nvPr>
        </p:nvSpPr>
        <p:spPr/>
        <p:txBody>
          <a:bodyPr/>
          <a:lstStyle/>
          <a:p>
            <a:r>
              <a:rPr lang="en-US" b="1" dirty="0"/>
              <a:t>Process flow for S2S numerical product generation</a:t>
            </a:r>
          </a:p>
        </p:txBody>
      </p:sp>
      <p:sp>
        <p:nvSpPr>
          <p:cNvPr id="4" name="Rectangle 3">
            <a:extLst>
              <a:ext uri="{FF2B5EF4-FFF2-40B4-BE49-F238E27FC236}">
                <a16:creationId xmlns:a16="http://schemas.microsoft.com/office/drawing/2014/main" id="{C7AEE7A0-718B-9C44-8373-287CB7D2CD5B}"/>
              </a:ext>
            </a:extLst>
          </p:cNvPr>
          <p:cNvSpPr/>
          <p:nvPr/>
        </p:nvSpPr>
        <p:spPr>
          <a:xfrm>
            <a:off x="432262" y="3527468"/>
            <a:ext cx="1986742" cy="947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S2S ensemble</a:t>
            </a:r>
          </a:p>
          <a:p>
            <a:pPr algn="ctr"/>
            <a:r>
              <a:rPr lang="en-US" dirty="0"/>
              <a:t>prediction system</a:t>
            </a:r>
          </a:p>
        </p:txBody>
      </p:sp>
      <p:sp>
        <p:nvSpPr>
          <p:cNvPr id="7" name="Rounded Rectangle 6">
            <a:extLst>
              <a:ext uri="{FF2B5EF4-FFF2-40B4-BE49-F238E27FC236}">
                <a16:creationId xmlns:a16="http://schemas.microsoft.com/office/drawing/2014/main" id="{A1B12B4D-8EDE-B440-9FAF-594D967196E2}"/>
              </a:ext>
            </a:extLst>
          </p:cNvPr>
          <p:cNvSpPr/>
          <p:nvPr/>
        </p:nvSpPr>
        <p:spPr>
          <a:xfrm>
            <a:off x="2776451" y="3527468"/>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Real-time</a:t>
            </a:r>
          </a:p>
          <a:p>
            <a:pPr algn="ctr"/>
            <a:r>
              <a:rPr lang="en-US" dirty="0"/>
              <a:t>ensemble</a:t>
            </a:r>
          </a:p>
          <a:p>
            <a:pPr algn="ctr"/>
            <a:r>
              <a:rPr lang="en-US" dirty="0"/>
              <a:t>predictions</a:t>
            </a:r>
          </a:p>
        </p:txBody>
      </p:sp>
      <p:sp>
        <p:nvSpPr>
          <p:cNvPr id="9" name="Rectangle 8">
            <a:extLst>
              <a:ext uri="{FF2B5EF4-FFF2-40B4-BE49-F238E27FC236}">
                <a16:creationId xmlns:a16="http://schemas.microsoft.com/office/drawing/2014/main" id="{1BEFE4E4-D5FC-994B-BE8B-4DA79A2647A1}"/>
              </a:ext>
            </a:extLst>
          </p:cNvPr>
          <p:cNvSpPr/>
          <p:nvPr/>
        </p:nvSpPr>
        <p:spPr>
          <a:xfrm>
            <a:off x="4862945" y="1967446"/>
            <a:ext cx="4311535" cy="388471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Statistical </a:t>
            </a:r>
          </a:p>
          <a:p>
            <a:pPr algn="ctr"/>
            <a:r>
              <a:rPr lang="en-US" sz="3200" dirty="0" err="1"/>
              <a:t>postprocessing</a:t>
            </a:r>
            <a:r>
              <a:rPr lang="en-US" sz="3200" dirty="0"/>
              <a:t> </a:t>
            </a:r>
          </a:p>
          <a:p>
            <a:pPr algn="ctr"/>
            <a:r>
              <a:rPr lang="en-US" sz="3200" dirty="0"/>
              <a:t>system</a:t>
            </a:r>
          </a:p>
        </p:txBody>
      </p:sp>
      <p:sp>
        <p:nvSpPr>
          <p:cNvPr id="10" name="Rounded Rectangle 9">
            <a:extLst>
              <a:ext uri="{FF2B5EF4-FFF2-40B4-BE49-F238E27FC236}">
                <a16:creationId xmlns:a16="http://schemas.microsoft.com/office/drawing/2014/main" id="{EB4146C5-C315-5545-8437-550B0BC8EA16}"/>
              </a:ext>
            </a:extLst>
          </p:cNvPr>
          <p:cNvSpPr/>
          <p:nvPr/>
        </p:nvSpPr>
        <p:spPr>
          <a:xfrm>
            <a:off x="9531927" y="3435976"/>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Post-processed</a:t>
            </a:r>
          </a:p>
          <a:p>
            <a:pPr algn="ctr"/>
            <a:r>
              <a:rPr lang="en-US" dirty="0"/>
              <a:t>guidance</a:t>
            </a:r>
          </a:p>
        </p:txBody>
      </p:sp>
      <p:cxnSp>
        <p:nvCxnSpPr>
          <p:cNvPr id="12" name="Straight Arrow Connector 11">
            <a:extLst>
              <a:ext uri="{FF2B5EF4-FFF2-40B4-BE49-F238E27FC236}">
                <a16:creationId xmlns:a16="http://schemas.microsoft.com/office/drawing/2014/main" id="{7ACBF17A-F61C-7D47-8946-1B150EF26416}"/>
              </a:ext>
            </a:extLst>
          </p:cNvPr>
          <p:cNvCxnSpPr>
            <a:stCxn id="4" idx="3"/>
            <a:endCxn id="7" idx="1"/>
          </p:cNvCxnSpPr>
          <p:nvPr/>
        </p:nvCxnSpPr>
        <p:spPr>
          <a:xfrm>
            <a:off x="2419004" y="4001294"/>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DE7A319-0433-8A4A-8E87-DFB1698D5573}"/>
              </a:ext>
            </a:extLst>
          </p:cNvPr>
          <p:cNvCxnSpPr/>
          <p:nvPr/>
        </p:nvCxnSpPr>
        <p:spPr>
          <a:xfrm>
            <a:off x="4505498" y="4001293"/>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425508A-2B89-B749-AA02-F40AB3085A3F}"/>
              </a:ext>
            </a:extLst>
          </p:cNvPr>
          <p:cNvCxnSpPr/>
          <p:nvPr/>
        </p:nvCxnSpPr>
        <p:spPr>
          <a:xfrm>
            <a:off x="9174480" y="3909802"/>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F3892E06-5FEA-7440-BCFA-BAE8172680F0}"/>
              </a:ext>
            </a:extLst>
          </p:cNvPr>
          <p:cNvSpPr>
            <a:spLocks noGrp="1"/>
          </p:cNvSpPr>
          <p:nvPr>
            <p:ph type="sldNum" sz="quarter" idx="12"/>
          </p:nvPr>
        </p:nvSpPr>
        <p:spPr/>
        <p:txBody>
          <a:bodyPr/>
          <a:lstStyle/>
          <a:p>
            <a:fld id="{098C0BB6-B216-1548-B35F-650354291EE9}" type="slidenum">
              <a:rPr lang="en-US" smtClean="0"/>
              <a:t>42</a:t>
            </a:fld>
            <a:endParaRPr lang="en-US"/>
          </a:p>
        </p:txBody>
      </p:sp>
    </p:spTree>
    <p:extLst>
      <p:ext uri="{BB962C8B-B14F-4D97-AF65-F5344CB8AC3E}">
        <p14:creationId xmlns:p14="http://schemas.microsoft.com/office/powerpoint/2010/main" val="2882350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2FD2-7075-CD46-8F17-BC338034B989}"/>
              </a:ext>
            </a:extLst>
          </p:cNvPr>
          <p:cNvSpPr>
            <a:spLocks noGrp="1"/>
          </p:cNvSpPr>
          <p:nvPr>
            <p:ph type="title"/>
          </p:nvPr>
        </p:nvSpPr>
        <p:spPr/>
        <p:txBody>
          <a:bodyPr/>
          <a:lstStyle/>
          <a:p>
            <a:r>
              <a:rPr lang="en-US" b="1" dirty="0"/>
              <a:t>Issues: (1) garbage in, garbage out </a:t>
            </a:r>
            <a:br>
              <a:rPr lang="en-US" b="1" dirty="0"/>
            </a:br>
            <a:r>
              <a:rPr lang="en-US" b="1" dirty="0"/>
              <a:t>(improve the underlying prediction system).</a:t>
            </a:r>
          </a:p>
        </p:txBody>
      </p:sp>
      <p:sp>
        <p:nvSpPr>
          <p:cNvPr id="4" name="Rectangle 3">
            <a:extLst>
              <a:ext uri="{FF2B5EF4-FFF2-40B4-BE49-F238E27FC236}">
                <a16:creationId xmlns:a16="http://schemas.microsoft.com/office/drawing/2014/main" id="{C7AEE7A0-718B-9C44-8373-287CB7D2CD5B}"/>
              </a:ext>
            </a:extLst>
          </p:cNvPr>
          <p:cNvSpPr/>
          <p:nvPr/>
        </p:nvSpPr>
        <p:spPr>
          <a:xfrm>
            <a:off x="432262" y="3527468"/>
            <a:ext cx="1986742" cy="947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S2S ensemble</a:t>
            </a:r>
          </a:p>
          <a:p>
            <a:pPr algn="ctr"/>
            <a:r>
              <a:rPr lang="en-US" dirty="0"/>
              <a:t>prediction system</a:t>
            </a:r>
          </a:p>
        </p:txBody>
      </p:sp>
      <p:sp>
        <p:nvSpPr>
          <p:cNvPr id="7" name="Rounded Rectangle 6">
            <a:extLst>
              <a:ext uri="{FF2B5EF4-FFF2-40B4-BE49-F238E27FC236}">
                <a16:creationId xmlns:a16="http://schemas.microsoft.com/office/drawing/2014/main" id="{A1B12B4D-8EDE-B440-9FAF-594D967196E2}"/>
              </a:ext>
            </a:extLst>
          </p:cNvPr>
          <p:cNvSpPr/>
          <p:nvPr/>
        </p:nvSpPr>
        <p:spPr>
          <a:xfrm>
            <a:off x="2776451" y="3527468"/>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Real-time</a:t>
            </a:r>
          </a:p>
          <a:p>
            <a:pPr algn="ctr"/>
            <a:r>
              <a:rPr lang="en-US" dirty="0"/>
              <a:t>ensemble</a:t>
            </a:r>
          </a:p>
          <a:p>
            <a:pPr algn="ctr"/>
            <a:r>
              <a:rPr lang="en-US" dirty="0"/>
              <a:t>predictions</a:t>
            </a:r>
          </a:p>
        </p:txBody>
      </p:sp>
      <p:sp>
        <p:nvSpPr>
          <p:cNvPr id="9" name="Rectangle 8">
            <a:extLst>
              <a:ext uri="{FF2B5EF4-FFF2-40B4-BE49-F238E27FC236}">
                <a16:creationId xmlns:a16="http://schemas.microsoft.com/office/drawing/2014/main" id="{1BEFE4E4-D5FC-994B-BE8B-4DA79A2647A1}"/>
              </a:ext>
            </a:extLst>
          </p:cNvPr>
          <p:cNvSpPr/>
          <p:nvPr/>
        </p:nvSpPr>
        <p:spPr>
          <a:xfrm>
            <a:off x="4862945" y="1967446"/>
            <a:ext cx="4311535" cy="388471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Statistical </a:t>
            </a:r>
          </a:p>
          <a:p>
            <a:pPr algn="ctr"/>
            <a:r>
              <a:rPr lang="en-US" sz="3200" dirty="0" err="1"/>
              <a:t>postprocessing</a:t>
            </a:r>
            <a:r>
              <a:rPr lang="en-US" sz="3200" dirty="0"/>
              <a:t> </a:t>
            </a:r>
          </a:p>
          <a:p>
            <a:pPr algn="ctr"/>
            <a:r>
              <a:rPr lang="en-US" sz="3200" dirty="0"/>
              <a:t>system</a:t>
            </a:r>
          </a:p>
        </p:txBody>
      </p:sp>
      <p:sp>
        <p:nvSpPr>
          <p:cNvPr id="10" name="Rounded Rectangle 9">
            <a:extLst>
              <a:ext uri="{FF2B5EF4-FFF2-40B4-BE49-F238E27FC236}">
                <a16:creationId xmlns:a16="http://schemas.microsoft.com/office/drawing/2014/main" id="{EB4146C5-C315-5545-8437-550B0BC8EA16}"/>
              </a:ext>
            </a:extLst>
          </p:cNvPr>
          <p:cNvSpPr/>
          <p:nvPr/>
        </p:nvSpPr>
        <p:spPr>
          <a:xfrm>
            <a:off x="9531927" y="3435976"/>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Post-processed</a:t>
            </a:r>
          </a:p>
          <a:p>
            <a:pPr algn="ctr"/>
            <a:r>
              <a:rPr lang="en-US" dirty="0"/>
              <a:t>guidance</a:t>
            </a:r>
          </a:p>
        </p:txBody>
      </p:sp>
      <p:cxnSp>
        <p:nvCxnSpPr>
          <p:cNvPr id="12" name="Straight Arrow Connector 11">
            <a:extLst>
              <a:ext uri="{FF2B5EF4-FFF2-40B4-BE49-F238E27FC236}">
                <a16:creationId xmlns:a16="http://schemas.microsoft.com/office/drawing/2014/main" id="{7ACBF17A-F61C-7D47-8946-1B150EF26416}"/>
              </a:ext>
            </a:extLst>
          </p:cNvPr>
          <p:cNvCxnSpPr>
            <a:stCxn id="4" idx="3"/>
            <a:endCxn id="7" idx="1"/>
          </p:cNvCxnSpPr>
          <p:nvPr/>
        </p:nvCxnSpPr>
        <p:spPr>
          <a:xfrm>
            <a:off x="2419004" y="4001294"/>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DE7A319-0433-8A4A-8E87-DFB1698D5573}"/>
              </a:ext>
            </a:extLst>
          </p:cNvPr>
          <p:cNvCxnSpPr/>
          <p:nvPr/>
        </p:nvCxnSpPr>
        <p:spPr>
          <a:xfrm>
            <a:off x="4505498" y="4001293"/>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425508A-2B89-B749-AA02-F40AB3085A3F}"/>
              </a:ext>
            </a:extLst>
          </p:cNvPr>
          <p:cNvCxnSpPr/>
          <p:nvPr/>
        </p:nvCxnSpPr>
        <p:spPr>
          <a:xfrm>
            <a:off x="9174480" y="3909802"/>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Image result for garbage">
            <a:extLst>
              <a:ext uri="{FF2B5EF4-FFF2-40B4-BE49-F238E27FC236}">
                <a16:creationId xmlns:a16="http://schemas.microsoft.com/office/drawing/2014/main" id="{2B1C1F5C-1A14-744E-86CD-2451220DF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7356" y="3491181"/>
            <a:ext cx="1787236" cy="10202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garbage">
            <a:extLst>
              <a:ext uri="{FF2B5EF4-FFF2-40B4-BE49-F238E27FC236}">
                <a16:creationId xmlns:a16="http://schemas.microsoft.com/office/drawing/2014/main" id="{BC386E90-54BB-FB4D-B47F-159F99A5E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615" y="3399689"/>
            <a:ext cx="1787236" cy="10202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1178233-2D3B-5949-841A-06288770DDD7}"/>
              </a:ext>
            </a:extLst>
          </p:cNvPr>
          <p:cNvSpPr txBox="1"/>
          <p:nvPr/>
        </p:nvSpPr>
        <p:spPr>
          <a:xfrm>
            <a:off x="101446" y="4757751"/>
            <a:ext cx="4635115" cy="1938992"/>
          </a:xfrm>
          <a:prstGeom prst="rect">
            <a:avLst/>
          </a:prstGeom>
          <a:noFill/>
        </p:spPr>
        <p:txBody>
          <a:bodyPr wrap="none" rtlCol="0">
            <a:spAutoFit/>
          </a:bodyPr>
          <a:lstStyle/>
          <a:p>
            <a:r>
              <a:rPr lang="en-US" sz="2000" dirty="0"/>
              <a:t>Example:  if the forecast model predicts</a:t>
            </a:r>
          </a:p>
          <a:p>
            <a:r>
              <a:rPr lang="en-US" sz="2000" dirty="0"/>
              <a:t>the MJO poorly </a:t>
            </a:r>
            <a:r>
              <a:rPr lang="en-US" sz="2000" dirty="0">
                <a:sym typeface="Wingdings" pitchFamily="2" charset="2"/>
              </a:rPr>
              <a:t> poor forcing of </a:t>
            </a:r>
          </a:p>
          <a:p>
            <a:r>
              <a:rPr lang="en-US" sz="2000" dirty="0">
                <a:sym typeface="Wingdings" pitchFamily="2" charset="2"/>
              </a:rPr>
              <a:t>extratropical wave train.</a:t>
            </a:r>
            <a:r>
              <a:rPr lang="en-US" sz="2000" dirty="0"/>
              <a:t>  Statistical </a:t>
            </a:r>
          </a:p>
          <a:p>
            <a:r>
              <a:rPr lang="en-US" sz="2000" dirty="0" err="1"/>
              <a:t>postprocessing</a:t>
            </a:r>
            <a:r>
              <a:rPr lang="en-US" sz="2000" dirty="0"/>
              <a:t> cannot ameliorate</a:t>
            </a:r>
          </a:p>
          <a:p>
            <a:r>
              <a:rPr lang="en-US" sz="2000" dirty="0"/>
              <a:t>such complex model errors.  Must improve</a:t>
            </a:r>
          </a:p>
          <a:p>
            <a:r>
              <a:rPr lang="en-US" sz="2000" dirty="0"/>
              <a:t>forecast system.</a:t>
            </a:r>
          </a:p>
        </p:txBody>
      </p:sp>
      <p:sp>
        <p:nvSpPr>
          <p:cNvPr id="5" name="Slide Number Placeholder 4">
            <a:extLst>
              <a:ext uri="{FF2B5EF4-FFF2-40B4-BE49-F238E27FC236}">
                <a16:creationId xmlns:a16="http://schemas.microsoft.com/office/drawing/2014/main" id="{1593A55D-D308-774B-816B-B60F4CB7209A}"/>
              </a:ext>
            </a:extLst>
          </p:cNvPr>
          <p:cNvSpPr>
            <a:spLocks noGrp="1"/>
          </p:cNvSpPr>
          <p:nvPr>
            <p:ph type="sldNum" sz="quarter" idx="12"/>
          </p:nvPr>
        </p:nvSpPr>
        <p:spPr/>
        <p:txBody>
          <a:bodyPr/>
          <a:lstStyle/>
          <a:p>
            <a:fld id="{098C0BB6-B216-1548-B35F-650354291EE9}" type="slidenum">
              <a:rPr lang="en-US" smtClean="0"/>
              <a:t>43</a:t>
            </a:fld>
            <a:endParaRPr lang="en-US"/>
          </a:p>
        </p:txBody>
      </p:sp>
    </p:spTree>
    <p:extLst>
      <p:ext uri="{BB962C8B-B14F-4D97-AF65-F5344CB8AC3E}">
        <p14:creationId xmlns:p14="http://schemas.microsoft.com/office/powerpoint/2010/main" val="1079524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2FD2-7075-CD46-8F17-BC338034B989}"/>
              </a:ext>
            </a:extLst>
          </p:cNvPr>
          <p:cNvSpPr>
            <a:spLocks noGrp="1"/>
          </p:cNvSpPr>
          <p:nvPr>
            <p:ph type="title"/>
          </p:nvPr>
        </p:nvSpPr>
        <p:spPr/>
        <p:txBody>
          <a:bodyPr>
            <a:normAutofit/>
          </a:bodyPr>
          <a:lstStyle/>
          <a:p>
            <a:r>
              <a:rPr lang="en-US" b="1" dirty="0"/>
              <a:t>Inside the black box.</a:t>
            </a:r>
          </a:p>
        </p:txBody>
      </p:sp>
      <p:sp>
        <p:nvSpPr>
          <p:cNvPr id="4" name="Rectangle 3">
            <a:extLst>
              <a:ext uri="{FF2B5EF4-FFF2-40B4-BE49-F238E27FC236}">
                <a16:creationId xmlns:a16="http://schemas.microsoft.com/office/drawing/2014/main" id="{C7AEE7A0-718B-9C44-8373-287CB7D2CD5B}"/>
              </a:ext>
            </a:extLst>
          </p:cNvPr>
          <p:cNvSpPr/>
          <p:nvPr/>
        </p:nvSpPr>
        <p:spPr>
          <a:xfrm>
            <a:off x="432262" y="3527468"/>
            <a:ext cx="1986742" cy="947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S2S ensemble</a:t>
            </a:r>
          </a:p>
          <a:p>
            <a:pPr algn="ctr"/>
            <a:r>
              <a:rPr lang="en-US" dirty="0"/>
              <a:t>prediction system</a:t>
            </a:r>
          </a:p>
        </p:txBody>
      </p:sp>
      <p:sp>
        <p:nvSpPr>
          <p:cNvPr id="7" name="Rounded Rectangle 6">
            <a:extLst>
              <a:ext uri="{FF2B5EF4-FFF2-40B4-BE49-F238E27FC236}">
                <a16:creationId xmlns:a16="http://schemas.microsoft.com/office/drawing/2014/main" id="{A1B12B4D-8EDE-B440-9FAF-594D967196E2}"/>
              </a:ext>
            </a:extLst>
          </p:cNvPr>
          <p:cNvSpPr/>
          <p:nvPr/>
        </p:nvSpPr>
        <p:spPr>
          <a:xfrm>
            <a:off x="2776451" y="3527468"/>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Real-time</a:t>
            </a:r>
          </a:p>
          <a:p>
            <a:pPr algn="ctr"/>
            <a:r>
              <a:rPr lang="en-US" dirty="0"/>
              <a:t>ensemble</a:t>
            </a:r>
          </a:p>
          <a:p>
            <a:pPr algn="ctr"/>
            <a:r>
              <a:rPr lang="en-US" dirty="0"/>
              <a:t>predictions</a:t>
            </a:r>
          </a:p>
        </p:txBody>
      </p:sp>
      <p:sp>
        <p:nvSpPr>
          <p:cNvPr id="9" name="Rectangle 8">
            <a:extLst>
              <a:ext uri="{FF2B5EF4-FFF2-40B4-BE49-F238E27FC236}">
                <a16:creationId xmlns:a16="http://schemas.microsoft.com/office/drawing/2014/main" id="{1BEFE4E4-D5FC-994B-BE8B-4DA79A2647A1}"/>
              </a:ext>
            </a:extLst>
          </p:cNvPr>
          <p:cNvSpPr/>
          <p:nvPr/>
        </p:nvSpPr>
        <p:spPr>
          <a:xfrm>
            <a:off x="4862945" y="1967446"/>
            <a:ext cx="4311535" cy="388471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 name="Rounded Rectangle 9">
            <a:extLst>
              <a:ext uri="{FF2B5EF4-FFF2-40B4-BE49-F238E27FC236}">
                <a16:creationId xmlns:a16="http://schemas.microsoft.com/office/drawing/2014/main" id="{EB4146C5-C315-5545-8437-550B0BC8EA16}"/>
              </a:ext>
            </a:extLst>
          </p:cNvPr>
          <p:cNvSpPr/>
          <p:nvPr/>
        </p:nvSpPr>
        <p:spPr>
          <a:xfrm>
            <a:off x="9531927" y="3435976"/>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Post-processed</a:t>
            </a:r>
          </a:p>
          <a:p>
            <a:pPr algn="ctr"/>
            <a:r>
              <a:rPr lang="en-US" dirty="0"/>
              <a:t>guidance</a:t>
            </a:r>
          </a:p>
        </p:txBody>
      </p:sp>
      <p:cxnSp>
        <p:nvCxnSpPr>
          <p:cNvPr id="12" name="Straight Arrow Connector 11">
            <a:extLst>
              <a:ext uri="{FF2B5EF4-FFF2-40B4-BE49-F238E27FC236}">
                <a16:creationId xmlns:a16="http://schemas.microsoft.com/office/drawing/2014/main" id="{7ACBF17A-F61C-7D47-8946-1B150EF26416}"/>
              </a:ext>
            </a:extLst>
          </p:cNvPr>
          <p:cNvCxnSpPr>
            <a:stCxn id="4" idx="3"/>
            <a:endCxn id="7" idx="1"/>
          </p:cNvCxnSpPr>
          <p:nvPr/>
        </p:nvCxnSpPr>
        <p:spPr>
          <a:xfrm>
            <a:off x="2419004" y="4001294"/>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DE7A319-0433-8A4A-8E87-DFB1698D5573}"/>
              </a:ext>
            </a:extLst>
          </p:cNvPr>
          <p:cNvCxnSpPr/>
          <p:nvPr/>
        </p:nvCxnSpPr>
        <p:spPr>
          <a:xfrm>
            <a:off x="4505498" y="4001293"/>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425508A-2B89-B749-AA02-F40AB3085A3F}"/>
              </a:ext>
            </a:extLst>
          </p:cNvPr>
          <p:cNvCxnSpPr/>
          <p:nvPr/>
        </p:nvCxnSpPr>
        <p:spPr>
          <a:xfrm>
            <a:off x="9174480" y="3909802"/>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EC96B19F-33CE-A348-93C5-E36AB463ACE7}"/>
              </a:ext>
            </a:extLst>
          </p:cNvPr>
          <p:cNvSpPr/>
          <p:nvPr/>
        </p:nvSpPr>
        <p:spPr>
          <a:xfrm>
            <a:off x="5023658" y="2135252"/>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Reforecast</a:t>
            </a:r>
          </a:p>
          <a:p>
            <a:pPr algn="ctr"/>
            <a:r>
              <a:rPr lang="en-US" dirty="0"/>
              <a:t>ensemble</a:t>
            </a:r>
          </a:p>
          <a:p>
            <a:pPr algn="ctr"/>
            <a:r>
              <a:rPr lang="en-US" dirty="0"/>
              <a:t>predictions</a:t>
            </a:r>
          </a:p>
        </p:txBody>
      </p:sp>
      <p:sp>
        <p:nvSpPr>
          <p:cNvPr id="15" name="Rounded Rectangle 14">
            <a:extLst>
              <a:ext uri="{FF2B5EF4-FFF2-40B4-BE49-F238E27FC236}">
                <a16:creationId xmlns:a16="http://schemas.microsoft.com/office/drawing/2014/main" id="{64F75BD0-FD5C-F34D-B7DC-26167FA7F995}"/>
              </a:ext>
            </a:extLst>
          </p:cNvPr>
          <p:cNvSpPr/>
          <p:nvPr/>
        </p:nvSpPr>
        <p:spPr>
          <a:xfrm>
            <a:off x="7212677" y="2146550"/>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Observations</a:t>
            </a:r>
          </a:p>
          <a:p>
            <a:pPr algn="ctr"/>
            <a:r>
              <a:rPr lang="en-US" dirty="0"/>
              <a:t>or analyses</a:t>
            </a:r>
          </a:p>
        </p:txBody>
      </p:sp>
      <p:sp>
        <p:nvSpPr>
          <p:cNvPr id="17" name="Rectangle 16">
            <a:extLst>
              <a:ext uri="{FF2B5EF4-FFF2-40B4-BE49-F238E27FC236}">
                <a16:creationId xmlns:a16="http://schemas.microsoft.com/office/drawing/2014/main" id="{B57B0AD5-5421-694C-A009-21F01AE66D05}"/>
              </a:ext>
            </a:extLst>
          </p:cNvPr>
          <p:cNvSpPr/>
          <p:nvPr/>
        </p:nvSpPr>
        <p:spPr>
          <a:xfrm>
            <a:off x="5419897" y="3359661"/>
            <a:ext cx="2975957" cy="431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 </a:t>
            </a:r>
            <a:r>
              <a:rPr lang="en-US" dirty="0" err="1"/>
              <a:t>postprocessing</a:t>
            </a:r>
            <a:r>
              <a:rPr lang="en-US" dirty="0"/>
              <a:t> method</a:t>
            </a:r>
          </a:p>
        </p:txBody>
      </p:sp>
      <p:sp>
        <p:nvSpPr>
          <p:cNvPr id="18" name="Rounded Rectangle 17">
            <a:extLst>
              <a:ext uri="{FF2B5EF4-FFF2-40B4-BE49-F238E27FC236}">
                <a16:creationId xmlns:a16="http://schemas.microsoft.com/office/drawing/2014/main" id="{573B2AC9-953D-6C40-86B8-6387E684D4F8}"/>
              </a:ext>
            </a:extLst>
          </p:cNvPr>
          <p:cNvSpPr/>
          <p:nvPr/>
        </p:nvSpPr>
        <p:spPr>
          <a:xfrm>
            <a:off x="6154188" y="4022521"/>
            <a:ext cx="1729047" cy="48629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Predictors</a:t>
            </a:r>
          </a:p>
        </p:txBody>
      </p:sp>
      <p:sp>
        <p:nvSpPr>
          <p:cNvPr id="19" name="Rectangle 18">
            <a:extLst>
              <a:ext uri="{FF2B5EF4-FFF2-40B4-BE49-F238E27FC236}">
                <a16:creationId xmlns:a16="http://schemas.microsoft.com/office/drawing/2014/main" id="{090C6B0E-544E-CF47-BDCB-11ECEEE6C5FD}"/>
              </a:ext>
            </a:extLst>
          </p:cNvPr>
          <p:cNvSpPr/>
          <p:nvPr/>
        </p:nvSpPr>
        <p:spPr>
          <a:xfrm>
            <a:off x="5419897" y="4749886"/>
            <a:ext cx="2975957" cy="431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Apply </a:t>
            </a:r>
            <a:r>
              <a:rPr lang="en-US" dirty="0" err="1"/>
              <a:t>postprocessing</a:t>
            </a:r>
            <a:r>
              <a:rPr lang="en-US" dirty="0"/>
              <a:t> method</a:t>
            </a:r>
          </a:p>
        </p:txBody>
      </p:sp>
      <p:cxnSp>
        <p:nvCxnSpPr>
          <p:cNvPr id="20" name="Straight Arrow Connector 19">
            <a:extLst>
              <a:ext uri="{FF2B5EF4-FFF2-40B4-BE49-F238E27FC236}">
                <a16:creationId xmlns:a16="http://schemas.microsoft.com/office/drawing/2014/main" id="{5DB4CAA8-BD26-2441-A94C-D41440D3A978}"/>
              </a:ext>
            </a:extLst>
          </p:cNvPr>
          <p:cNvCxnSpPr/>
          <p:nvPr/>
        </p:nvCxnSpPr>
        <p:spPr>
          <a:xfrm>
            <a:off x="5062450" y="4965800"/>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8EA13CF-16FA-C444-A4F4-D38101F5A739}"/>
              </a:ext>
            </a:extLst>
          </p:cNvPr>
          <p:cNvCxnSpPr>
            <a:cxnSpLocks/>
          </p:cNvCxnSpPr>
          <p:nvPr/>
        </p:nvCxnSpPr>
        <p:spPr>
          <a:xfrm>
            <a:off x="4869872" y="4001293"/>
            <a:ext cx="19257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4160545-4B3D-0F49-9347-84B562221F4C}"/>
              </a:ext>
            </a:extLst>
          </p:cNvPr>
          <p:cNvCxnSpPr>
            <a:cxnSpLocks/>
          </p:cNvCxnSpPr>
          <p:nvPr/>
        </p:nvCxnSpPr>
        <p:spPr>
          <a:xfrm>
            <a:off x="8981902" y="3909801"/>
            <a:ext cx="19257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4F56C54-7AAB-6D4C-AB3A-E95FA0D35D67}"/>
              </a:ext>
            </a:extLst>
          </p:cNvPr>
          <p:cNvCxnSpPr>
            <a:cxnSpLocks/>
          </p:cNvCxnSpPr>
          <p:nvPr/>
        </p:nvCxnSpPr>
        <p:spPr>
          <a:xfrm>
            <a:off x="5062450" y="4001293"/>
            <a:ext cx="0" cy="96450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EC5F4A6-57AB-5740-A6C9-F0C0A53A07E7}"/>
              </a:ext>
            </a:extLst>
          </p:cNvPr>
          <p:cNvCxnSpPr>
            <a:cxnSpLocks/>
          </p:cNvCxnSpPr>
          <p:nvPr/>
        </p:nvCxnSpPr>
        <p:spPr>
          <a:xfrm flipH="1">
            <a:off x="8981902" y="3901373"/>
            <a:ext cx="4156" cy="106442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E4FB885-4300-694E-84E2-5D2706DDD089}"/>
              </a:ext>
            </a:extLst>
          </p:cNvPr>
          <p:cNvCxnSpPr>
            <a:cxnSpLocks/>
          </p:cNvCxnSpPr>
          <p:nvPr/>
        </p:nvCxnSpPr>
        <p:spPr>
          <a:xfrm>
            <a:off x="8395854" y="4965800"/>
            <a:ext cx="58604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6BF4D69-3B77-3B42-AB8C-73154A8348A7}"/>
              </a:ext>
            </a:extLst>
          </p:cNvPr>
          <p:cNvCxnSpPr>
            <a:cxnSpLocks/>
          </p:cNvCxnSpPr>
          <p:nvPr/>
        </p:nvCxnSpPr>
        <p:spPr>
          <a:xfrm>
            <a:off x="5917276" y="3094201"/>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37A9CA1-B407-8645-84C0-0024D1B05E7D}"/>
              </a:ext>
            </a:extLst>
          </p:cNvPr>
          <p:cNvCxnSpPr>
            <a:cxnSpLocks/>
          </p:cNvCxnSpPr>
          <p:nvPr/>
        </p:nvCxnSpPr>
        <p:spPr>
          <a:xfrm>
            <a:off x="8070272" y="3094201"/>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D7BD16D-C42A-294A-A9EC-5F182B335303}"/>
              </a:ext>
            </a:extLst>
          </p:cNvPr>
          <p:cNvCxnSpPr>
            <a:cxnSpLocks/>
          </p:cNvCxnSpPr>
          <p:nvPr/>
        </p:nvCxnSpPr>
        <p:spPr>
          <a:xfrm>
            <a:off x="7018711" y="3764694"/>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7949D44-44A1-0B48-A723-B31F821E5FFE}"/>
              </a:ext>
            </a:extLst>
          </p:cNvPr>
          <p:cNvCxnSpPr>
            <a:cxnSpLocks/>
          </p:cNvCxnSpPr>
          <p:nvPr/>
        </p:nvCxnSpPr>
        <p:spPr>
          <a:xfrm>
            <a:off x="7018711" y="4484426"/>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7C7FC8A-75FD-1F43-AB77-FCE6CCDD5560}"/>
              </a:ext>
            </a:extLst>
          </p:cNvPr>
          <p:cNvSpPr>
            <a:spLocks noGrp="1"/>
          </p:cNvSpPr>
          <p:nvPr>
            <p:ph type="sldNum" sz="quarter" idx="12"/>
          </p:nvPr>
        </p:nvSpPr>
        <p:spPr/>
        <p:txBody>
          <a:bodyPr/>
          <a:lstStyle/>
          <a:p>
            <a:fld id="{098C0BB6-B216-1548-B35F-650354291EE9}" type="slidenum">
              <a:rPr lang="en-US" smtClean="0"/>
              <a:t>44</a:t>
            </a:fld>
            <a:endParaRPr lang="en-US"/>
          </a:p>
        </p:txBody>
      </p:sp>
    </p:spTree>
    <p:extLst>
      <p:ext uri="{BB962C8B-B14F-4D97-AF65-F5344CB8AC3E}">
        <p14:creationId xmlns:p14="http://schemas.microsoft.com/office/powerpoint/2010/main" val="1077683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2FD2-7075-CD46-8F17-BC338034B989}"/>
              </a:ext>
            </a:extLst>
          </p:cNvPr>
          <p:cNvSpPr>
            <a:spLocks noGrp="1"/>
          </p:cNvSpPr>
          <p:nvPr>
            <p:ph type="title"/>
          </p:nvPr>
        </p:nvSpPr>
        <p:spPr/>
        <p:txBody>
          <a:bodyPr>
            <a:normAutofit fontScale="90000"/>
          </a:bodyPr>
          <a:lstStyle/>
          <a:p>
            <a:r>
              <a:rPr lang="en-US" b="1" dirty="0"/>
              <a:t>Issues: (2) High-quality ensemble reforecasts with statistical characteristics like real-time ensembles</a:t>
            </a:r>
          </a:p>
        </p:txBody>
      </p:sp>
      <p:sp>
        <p:nvSpPr>
          <p:cNvPr id="4" name="Rectangle 3">
            <a:extLst>
              <a:ext uri="{FF2B5EF4-FFF2-40B4-BE49-F238E27FC236}">
                <a16:creationId xmlns:a16="http://schemas.microsoft.com/office/drawing/2014/main" id="{C7AEE7A0-718B-9C44-8373-287CB7D2CD5B}"/>
              </a:ext>
            </a:extLst>
          </p:cNvPr>
          <p:cNvSpPr/>
          <p:nvPr/>
        </p:nvSpPr>
        <p:spPr>
          <a:xfrm>
            <a:off x="432262" y="3527468"/>
            <a:ext cx="1986742" cy="947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S2S ensemble</a:t>
            </a:r>
          </a:p>
          <a:p>
            <a:pPr algn="ctr"/>
            <a:r>
              <a:rPr lang="en-US" dirty="0"/>
              <a:t>prediction system</a:t>
            </a:r>
          </a:p>
        </p:txBody>
      </p:sp>
      <p:sp>
        <p:nvSpPr>
          <p:cNvPr id="7" name="Rounded Rectangle 6">
            <a:extLst>
              <a:ext uri="{FF2B5EF4-FFF2-40B4-BE49-F238E27FC236}">
                <a16:creationId xmlns:a16="http://schemas.microsoft.com/office/drawing/2014/main" id="{A1B12B4D-8EDE-B440-9FAF-594D967196E2}"/>
              </a:ext>
            </a:extLst>
          </p:cNvPr>
          <p:cNvSpPr/>
          <p:nvPr/>
        </p:nvSpPr>
        <p:spPr>
          <a:xfrm>
            <a:off x="2776451" y="3527468"/>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Real-time</a:t>
            </a:r>
          </a:p>
          <a:p>
            <a:pPr algn="ctr"/>
            <a:r>
              <a:rPr lang="en-US" dirty="0"/>
              <a:t>ensemble</a:t>
            </a:r>
          </a:p>
          <a:p>
            <a:pPr algn="ctr"/>
            <a:r>
              <a:rPr lang="en-US" dirty="0"/>
              <a:t>predictions</a:t>
            </a:r>
          </a:p>
        </p:txBody>
      </p:sp>
      <p:sp>
        <p:nvSpPr>
          <p:cNvPr id="9" name="Rectangle 8">
            <a:extLst>
              <a:ext uri="{FF2B5EF4-FFF2-40B4-BE49-F238E27FC236}">
                <a16:creationId xmlns:a16="http://schemas.microsoft.com/office/drawing/2014/main" id="{1BEFE4E4-D5FC-994B-BE8B-4DA79A2647A1}"/>
              </a:ext>
            </a:extLst>
          </p:cNvPr>
          <p:cNvSpPr/>
          <p:nvPr/>
        </p:nvSpPr>
        <p:spPr>
          <a:xfrm>
            <a:off x="4862945" y="1967446"/>
            <a:ext cx="4311535" cy="388471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 name="Rounded Rectangle 9">
            <a:extLst>
              <a:ext uri="{FF2B5EF4-FFF2-40B4-BE49-F238E27FC236}">
                <a16:creationId xmlns:a16="http://schemas.microsoft.com/office/drawing/2014/main" id="{EB4146C5-C315-5545-8437-550B0BC8EA16}"/>
              </a:ext>
            </a:extLst>
          </p:cNvPr>
          <p:cNvSpPr/>
          <p:nvPr/>
        </p:nvSpPr>
        <p:spPr>
          <a:xfrm>
            <a:off x="9531927" y="3435976"/>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Post-processed</a:t>
            </a:r>
          </a:p>
          <a:p>
            <a:pPr algn="ctr"/>
            <a:r>
              <a:rPr lang="en-US" dirty="0"/>
              <a:t>guidance</a:t>
            </a:r>
          </a:p>
        </p:txBody>
      </p:sp>
      <p:cxnSp>
        <p:nvCxnSpPr>
          <p:cNvPr id="12" name="Straight Arrow Connector 11">
            <a:extLst>
              <a:ext uri="{FF2B5EF4-FFF2-40B4-BE49-F238E27FC236}">
                <a16:creationId xmlns:a16="http://schemas.microsoft.com/office/drawing/2014/main" id="{7ACBF17A-F61C-7D47-8946-1B150EF26416}"/>
              </a:ext>
            </a:extLst>
          </p:cNvPr>
          <p:cNvCxnSpPr>
            <a:stCxn id="4" idx="3"/>
            <a:endCxn id="7" idx="1"/>
          </p:cNvCxnSpPr>
          <p:nvPr/>
        </p:nvCxnSpPr>
        <p:spPr>
          <a:xfrm>
            <a:off x="2419004" y="4001294"/>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DE7A319-0433-8A4A-8E87-DFB1698D5573}"/>
              </a:ext>
            </a:extLst>
          </p:cNvPr>
          <p:cNvCxnSpPr/>
          <p:nvPr/>
        </p:nvCxnSpPr>
        <p:spPr>
          <a:xfrm>
            <a:off x="4505498" y="4001293"/>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425508A-2B89-B749-AA02-F40AB3085A3F}"/>
              </a:ext>
            </a:extLst>
          </p:cNvPr>
          <p:cNvCxnSpPr/>
          <p:nvPr/>
        </p:nvCxnSpPr>
        <p:spPr>
          <a:xfrm>
            <a:off x="9174480" y="3909802"/>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EC96B19F-33CE-A348-93C5-E36AB463ACE7}"/>
              </a:ext>
            </a:extLst>
          </p:cNvPr>
          <p:cNvSpPr/>
          <p:nvPr/>
        </p:nvSpPr>
        <p:spPr>
          <a:xfrm>
            <a:off x="5023658" y="2135252"/>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Reforecast</a:t>
            </a:r>
          </a:p>
          <a:p>
            <a:pPr algn="ctr"/>
            <a:r>
              <a:rPr lang="en-US" dirty="0"/>
              <a:t>ensemble</a:t>
            </a:r>
          </a:p>
          <a:p>
            <a:pPr algn="ctr"/>
            <a:r>
              <a:rPr lang="en-US" dirty="0"/>
              <a:t>predictions</a:t>
            </a:r>
          </a:p>
        </p:txBody>
      </p:sp>
      <p:sp>
        <p:nvSpPr>
          <p:cNvPr id="15" name="Rounded Rectangle 14">
            <a:extLst>
              <a:ext uri="{FF2B5EF4-FFF2-40B4-BE49-F238E27FC236}">
                <a16:creationId xmlns:a16="http://schemas.microsoft.com/office/drawing/2014/main" id="{64F75BD0-FD5C-F34D-B7DC-26167FA7F995}"/>
              </a:ext>
            </a:extLst>
          </p:cNvPr>
          <p:cNvSpPr/>
          <p:nvPr/>
        </p:nvSpPr>
        <p:spPr>
          <a:xfrm>
            <a:off x="7212677" y="2146550"/>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Observations</a:t>
            </a:r>
          </a:p>
          <a:p>
            <a:pPr algn="ctr"/>
            <a:r>
              <a:rPr lang="en-US" dirty="0"/>
              <a:t>or analyses</a:t>
            </a:r>
          </a:p>
        </p:txBody>
      </p:sp>
      <p:sp>
        <p:nvSpPr>
          <p:cNvPr id="17" name="Rectangle 16">
            <a:extLst>
              <a:ext uri="{FF2B5EF4-FFF2-40B4-BE49-F238E27FC236}">
                <a16:creationId xmlns:a16="http://schemas.microsoft.com/office/drawing/2014/main" id="{B57B0AD5-5421-694C-A009-21F01AE66D05}"/>
              </a:ext>
            </a:extLst>
          </p:cNvPr>
          <p:cNvSpPr/>
          <p:nvPr/>
        </p:nvSpPr>
        <p:spPr>
          <a:xfrm>
            <a:off x="5419897" y="3359661"/>
            <a:ext cx="2975957" cy="431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 </a:t>
            </a:r>
            <a:r>
              <a:rPr lang="en-US" dirty="0" err="1"/>
              <a:t>postprocessing</a:t>
            </a:r>
            <a:r>
              <a:rPr lang="en-US" dirty="0"/>
              <a:t> method</a:t>
            </a:r>
          </a:p>
        </p:txBody>
      </p:sp>
      <p:sp>
        <p:nvSpPr>
          <p:cNvPr id="18" name="Rounded Rectangle 17">
            <a:extLst>
              <a:ext uri="{FF2B5EF4-FFF2-40B4-BE49-F238E27FC236}">
                <a16:creationId xmlns:a16="http://schemas.microsoft.com/office/drawing/2014/main" id="{573B2AC9-953D-6C40-86B8-6387E684D4F8}"/>
              </a:ext>
            </a:extLst>
          </p:cNvPr>
          <p:cNvSpPr/>
          <p:nvPr/>
        </p:nvSpPr>
        <p:spPr>
          <a:xfrm>
            <a:off x="6154188" y="4022521"/>
            <a:ext cx="1729047" cy="48629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Predictors</a:t>
            </a:r>
          </a:p>
        </p:txBody>
      </p:sp>
      <p:sp>
        <p:nvSpPr>
          <p:cNvPr id="19" name="Rectangle 18">
            <a:extLst>
              <a:ext uri="{FF2B5EF4-FFF2-40B4-BE49-F238E27FC236}">
                <a16:creationId xmlns:a16="http://schemas.microsoft.com/office/drawing/2014/main" id="{090C6B0E-544E-CF47-BDCB-11ECEEE6C5FD}"/>
              </a:ext>
            </a:extLst>
          </p:cNvPr>
          <p:cNvSpPr/>
          <p:nvPr/>
        </p:nvSpPr>
        <p:spPr>
          <a:xfrm>
            <a:off x="5419897" y="4749886"/>
            <a:ext cx="2975957" cy="431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Apply </a:t>
            </a:r>
            <a:r>
              <a:rPr lang="en-US" dirty="0" err="1"/>
              <a:t>postprocessing</a:t>
            </a:r>
            <a:r>
              <a:rPr lang="en-US" dirty="0"/>
              <a:t> method</a:t>
            </a:r>
          </a:p>
        </p:txBody>
      </p:sp>
      <p:cxnSp>
        <p:nvCxnSpPr>
          <p:cNvPr id="20" name="Straight Arrow Connector 19">
            <a:extLst>
              <a:ext uri="{FF2B5EF4-FFF2-40B4-BE49-F238E27FC236}">
                <a16:creationId xmlns:a16="http://schemas.microsoft.com/office/drawing/2014/main" id="{5DB4CAA8-BD26-2441-A94C-D41440D3A978}"/>
              </a:ext>
            </a:extLst>
          </p:cNvPr>
          <p:cNvCxnSpPr/>
          <p:nvPr/>
        </p:nvCxnSpPr>
        <p:spPr>
          <a:xfrm>
            <a:off x="5062450" y="4965800"/>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8EA13CF-16FA-C444-A4F4-D38101F5A739}"/>
              </a:ext>
            </a:extLst>
          </p:cNvPr>
          <p:cNvCxnSpPr>
            <a:cxnSpLocks/>
          </p:cNvCxnSpPr>
          <p:nvPr/>
        </p:nvCxnSpPr>
        <p:spPr>
          <a:xfrm>
            <a:off x="4869872" y="4001293"/>
            <a:ext cx="19257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4160545-4B3D-0F49-9347-84B562221F4C}"/>
              </a:ext>
            </a:extLst>
          </p:cNvPr>
          <p:cNvCxnSpPr>
            <a:cxnSpLocks/>
          </p:cNvCxnSpPr>
          <p:nvPr/>
        </p:nvCxnSpPr>
        <p:spPr>
          <a:xfrm>
            <a:off x="8981902" y="3909801"/>
            <a:ext cx="19257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4F56C54-7AAB-6D4C-AB3A-E95FA0D35D67}"/>
              </a:ext>
            </a:extLst>
          </p:cNvPr>
          <p:cNvCxnSpPr>
            <a:cxnSpLocks/>
          </p:cNvCxnSpPr>
          <p:nvPr/>
        </p:nvCxnSpPr>
        <p:spPr>
          <a:xfrm>
            <a:off x="5062450" y="4001293"/>
            <a:ext cx="0" cy="96450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EC5F4A6-57AB-5740-A6C9-F0C0A53A07E7}"/>
              </a:ext>
            </a:extLst>
          </p:cNvPr>
          <p:cNvCxnSpPr>
            <a:cxnSpLocks/>
          </p:cNvCxnSpPr>
          <p:nvPr/>
        </p:nvCxnSpPr>
        <p:spPr>
          <a:xfrm flipH="1">
            <a:off x="8981902" y="3901373"/>
            <a:ext cx="4156" cy="106442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E4FB885-4300-694E-84E2-5D2706DDD089}"/>
              </a:ext>
            </a:extLst>
          </p:cNvPr>
          <p:cNvCxnSpPr>
            <a:cxnSpLocks/>
          </p:cNvCxnSpPr>
          <p:nvPr/>
        </p:nvCxnSpPr>
        <p:spPr>
          <a:xfrm>
            <a:off x="8395854" y="4965800"/>
            <a:ext cx="58604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6BF4D69-3B77-3B42-AB8C-73154A8348A7}"/>
              </a:ext>
            </a:extLst>
          </p:cNvPr>
          <p:cNvCxnSpPr>
            <a:cxnSpLocks/>
          </p:cNvCxnSpPr>
          <p:nvPr/>
        </p:nvCxnSpPr>
        <p:spPr>
          <a:xfrm>
            <a:off x="5917276" y="3094201"/>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37A9CA1-B407-8645-84C0-0024D1B05E7D}"/>
              </a:ext>
            </a:extLst>
          </p:cNvPr>
          <p:cNvCxnSpPr>
            <a:cxnSpLocks/>
          </p:cNvCxnSpPr>
          <p:nvPr/>
        </p:nvCxnSpPr>
        <p:spPr>
          <a:xfrm>
            <a:off x="8070272" y="3094201"/>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D7BD16D-C42A-294A-A9EC-5F182B335303}"/>
              </a:ext>
            </a:extLst>
          </p:cNvPr>
          <p:cNvCxnSpPr>
            <a:cxnSpLocks/>
          </p:cNvCxnSpPr>
          <p:nvPr/>
        </p:nvCxnSpPr>
        <p:spPr>
          <a:xfrm>
            <a:off x="7018711" y="3764694"/>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7949D44-44A1-0B48-A723-B31F821E5FFE}"/>
              </a:ext>
            </a:extLst>
          </p:cNvPr>
          <p:cNvCxnSpPr>
            <a:cxnSpLocks/>
          </p:cNvCxnSpPr>
          <p:nvPr/>
        </p:nvCxnSpPr>
        <p:spPr>
          <a:xfrm>
            <a:off x="7018711" y="4484426"/>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6A5A025-D46E-FE4F-9330-EFA93572BE2C}"/>
              </a:ext>
            </a:extLst>
          </p:cNvPr>
          <p:cNvCxnSpPr>
            <a:stCxn id="11" idx="1"/>
            <a:endCxn id="7" idx="0"/>
          </p:cNvCxnSpPr>
          <p:nvPr/>
        </p:nvCxnSpPr>
        <p:spPr>
          <a:xfrm flipH="1">
            <a:off x="3640975" y="2609078"/>
            <a:ext cx="1382683" cy="91839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4BEDE59-20FB-4F4F-8D90-4196A7CF8831}"/>
              </a:ext>
            </a:extLst>
          </p:cNvPr>
          <p:cNvSpPr txBox="1"/>
          <p:nvPr/>
        </p:nvSpPr>
        <p:spPr>
          <a:xfrm>
            <a:off x="225184" y="4703328"/>
            <a:ext cx="3839064" cy="2031325"/>
          </a:xfrm>
          <a:prstGeom prst="rect">
            <a:avLst/>
          </a:prstGeom>
          <a:noFill/>
        </p:spPr>
        <p:txBody>
          <a:bodyPr wrap="none" rtlCol="0">
            <a:spAutoFit/>
          </a:bodyPr>
          <a:lstStyle/>
          <a:p>
            <a:r>
              <a:rPr lang="en-US" dirty="0"/>
              <a:t>Ideally, same DA, forecast system at</a:t>
            </a:r>
          </a:p>
          <a:p>
            <a:r>
              <a:rPr lang="en-US" dirty="0"/>
              <a:t>same resolution, same quality and</a:t>
            </a:r>
          </a:p>
          <a:p>
            <a:r>
              <a:rPr lang="en-US" dirty="0"/>
              <a:t>number of observations over time,</a:t>
            </a:r>
          </a:p>
          <a:p>
            <a:r>
              <a:rPr lang="en-US" dirty="0"/>
              <a:t>and reforecasts spanning range</a:t>
            </a:r>
          </a:p>
          <a:p>
            <a:r>
              <a:rPr lang="en-US" dirty="0"/>
              <a:t>of possible weather scenarios.</a:t>
            </a:r>
            <a:r>
              <a:rPr lang="en-US" dirty="0">
                <a:solidFill>
                  <a:srgbClr val="FF0000"/>
                </a:solidFill>
              </a:rPr>
              <a:t>  </a:t>
            </a:r>
          </a:p>
          <a:p>
            <a:r>
              <a:rPr lang="en-US" dirty="0">
                <a:solidFill>
                  <a:srgbClr val="FF0000"/>
                </a:solidFill>
              </a:rPr>
              <a:t>Expensive, will need HPC, data storage </a:t>
            </a:r>
          </a:p>
          <a:p>
            <a:r>
              <a:rPr lang="en-US" dirty="0">
                <a:solidFill>
                  <a:srgbClr val="FF0000"/>
                </a:solidFill>
              </a:rPr>
              <a:t>planned into procurement.</a:t>
            </a:r>
          </a:p>
        </p:txBody>
      </p:sp>
      <p:sp>
        <p:nvSpPr>
          <p:cNvPr id="40" name="TextBox 39">
            <a:extLst>
              <a:ext uri="{FF2B5EF4-FFF2-40B4-BE49-F238E27FC236}">
                <a16:creationId xmlns:a16="http://schemas.microsoft.com/office/drawing/2014/main" id="{0FF8539E-FF31-1841-9131-9998049D7226}"/>
              </a:ext>
            </a:extLst>
          </p:cNvPr>
          <p:cNvSpPr txBox="1"/>
          <p:nvPr/>
        </p:nvSpPr>
        <p:spPr>
          <a:xfrm rot="19602687">
            <a:off x="3551515" y="2571350"/>
            <a:ext cx="1157048" cy="369332"/>
          </a:xfrm>
          <a:prstGeom prst="rect">
            <a:avLst/>
          </a:prstGeom>
          <a:noFill/>
          <a:ln>
            <a:noFill/>
          </a:ln>
        </p:spPr>
        <p:txBody>
          <a:bodyPr wrap="none" rtlCol="0">
            <a:spAutoFit/>
          </a:bodyPr>
          <a:lstStyle/>
          <a:p>
            <a:r>
              <a:rPr lang="en-US" b="1" dirty="0">
                <a:solidFill>
                  <a:srgbClr val="FF0000"/>
                </a:solidFill>
              </a:rPr>
              <a:t>consistent</a:t>
            </a:r>
          </a:p>
        </p:txBody>
      </p:sp>
      <p:sp>
        <p:nvSpPr>
          <p:cNvPr id="42" name="Slide Number Placeholder 41">
            <a:extLst>
              <a:ext uri="{FF2B5EF4-FFF2-40B4-BE49-F238E27FC236}">
                <a16:creationId xmlns:a16="http://schemas.microsoft.com/office/drawing/2014/main" id="{B92417EF-5872-0F42-98B3-2BF5F981DB8C}"/>
              </a:ext>
            </a:extLst>
          </p:cNvPr>
          <p:cNvSpPr>
            <a:spLocks noGrp="1"/>
          </p:cNvSpPr>
          <p:nvPr>
            <p:ph type="sldNum" sz="quarter" idx="12"/>
          </p:nvPr>
        </p:nvSpPr>
        <p:spPr/>
        <p:txBody>
          <a:bodyPr/>
          <a:lstStyle/>
          <a:p>
            <a:fld id="{098C0BB6-B216-1548-B35F-650354291EE9}" type="slidenum">
              <a:rPr lang="en-US" smtClean="0"/>
              <a:t>45</a:t>
            </a:fld>
            <a:endParaRPr lang="en-US"/>
          </a:p>
        </p:txBody>
      </p:sp>
    </p:spTree>
    <p:extLst>
      <p:ext uri="{BB962C8B-B14F-4D97-AF65-F5344CB8AC3E}">
        <p14:creationId xmlns:p14="http://schemas.microsoft.com/office/powerpoint/2010/main" val="3024003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2FD2-7075-CD46-8F17-BC338034B989}"/>
              </a:ext>
            </a:extLst>
          </p:cNvPr>
          <p:cNvSpPr>
            <a:spLocks noGrp="1"/>
          </p:cNvSpPr>
          <p:nvPr>
            <p:ph type="title"/>
          </p:nvPr>
        </p:nvSpPr>
        <p:spPr/>
        <p:txBody>
          <a:bodyPr/>
          <a:lstStyle/>
          <a:p>
            <a:r>
              <a:rPr lang="en-US" b="1" dirty="0"/>
              <a:t>Issues: (3) Sub-standard analysis data.</a:t>
            </a:r>
          </a:p>
        </p:txBody>
      </p:sp>
      <p:sp>
        <p:nvSpPr>
          <p:cNvPr id="4" name="Rectangle 3">
            <a:extLst>
              <a:ext uri="{FF2B5EF4-FFF2-40B4-BE49-F238E27FC236}">
                <a16:creationId xmlns:a16="http://schemas.microsoft.com/office/drawing/2014/main" id="{C7AEE7A0-718B-9C44-8373-287CB7D2CD5B}"/>
              </a:ext>
            </a:extLst>
          </p:cNvPr>
          <p:cNvSpPr/>
          <p:nvPr/>
        </p:nvSpPr>
        <p:spPr>
          <a:xfrm>
            <a:off x="432262" y="3527468"/>
            <a:ext cx="1986742" cy="947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S2S ensemble</a:t>
            </a:r>
          </a:p>
          <a:p>
            <a:pPr algn="ctr"/>
            <a:r>
              <a:rPr lang="en-US" dirty="0"/>
              <a:t>prediction system</a:t>
            </a:r>
          </a:p>
        </p:txBody>
      </p:sp>
      <p:sp>
        <p:nvSpPr>
          <p:cNvPr id="7" name="Rounded Rectangle 6">
            <a:extLst>
              <a:ext uri="{FF2B5EF4-FFF2-40B4-BE49-F238E27FC236}">
                <a16:creationId xmlns:a16="http://schemas.microsoft.com/office/drawing/2014/main" id="{A1B12B4D-8EDE-B440-9FAF-594D967196E2}"/>
              </a:ext>
            </a:extLst>
          </p:cNvPr>
          <p:cNvSpPr/>
          <p:nvPr/>
        </p:nvSpPr>
        <p:spPr>
          <a:xfrm>
            <a:off x="2776451" y="3527468"/>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Real-time</a:t>
            </a:r>
          </a:p>
          <a:p>
            <a:pPr algn="ctr"/>
            <a:r>
              <a:rPr lang="en-US" dirty="0"/>
              <a:t>ensemble</a:t>
            </a:r>
          </a:p>
          <a:p>
            <a:pPr algn="ctr"/>
            <a:r>
              <a:rPr lang="en-US" dirty="0"/>
              <a:t>predictions</a:t>
            </a:r>
          </a:p>
        </p:txBody>
      </p:sp>
      <p:sp>
        <p:nvSpPr>
          <p:cNvPr id="9" name="Rectangle 8">
            <a:extLst>
              <a:ext uri="{FF2B5EF4-FFF2-40B4-BE49-F238E27FC236}">
                <a16:creationId xmlns:a16="http://schemas.microsoft.com/office/drawing/2014/main" id="{1BEFE4E4-D5FC-994B-BE8B-4DA79A2647A1}"/>
              </a:ext>
            </a:extLst>
          </p:cNvPr>
          <p:cNvSpPr/>
          <p:nvPr/>
        </p:nvSpPr>
        <p:spPr>
          <a:xfrm>
            <a:off x="4862945" y="1967446"/>
            <a:ext cx="4311535" cy="388471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 name="Rounded Rectangle 9">
            <a:extLst>
              <a:ext uri="{FF2B5EF4-FFF2-40B4-BE49-F238E27FC236}">
                <a16:creationId xmlns:a16="http://schemas.microsoft.com/office/drawing/2014/main" id="{EB4146C5-C315-5545-8437-550B0BC8EA16}"/>
              </a:ext>
            </a:extLst>
          </p:cNvPr>
          <p:cNvSpPr/>
          <p:nvPr/>
        </p:nvSpPr>
        <p:spPr>
          <a:xfrm>
            <a:off x="9531927" y="3435976"/>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Post-processed</a:t>
            </a:r>
          </a:p>
          <a:p>
            <a:pPr algn="ctr"/>
            <a:r>
              <a:rPr lang="en-US" dirty="0"/>
              <a:t>guidance</a:t>
            </a:r>
          </a:p>
        </p:txBody>
      </p:sp>
      <p:cxnSp>
        <p:nvCxnSpPr>
          <p:cNvPr id="12" name="Straight Arrow Connector 11">
            <a:extLst>
              <a:ext uri="{FF2B5EF4-FFF2-40B4-BE49-F238E27FC236}">
                <a16:creationId xmlns:a16="http://schemas.microsoft.com/office/drawing/2014/main" id="{7ACBF17A-F61C-7D47-8946-1B150EF26416}"/>
              </a:ext>
            </a:extLst>
          </p:cNvPr>
          <p:cNvCxnSpPr>
            <a:stCxn id="4" idx="3"/>
            <a:endCxn id="7" idx="1"/>
          </p:cNvCxnSpPr>
          <p:nvPr/>
        </p:nvCxnSpPr>
        <p:spPr>
          <a:xfrm>
            <a:off x="2419004" y="4001294"/>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DE7A319-0433-8A4A-8E87-DFB1698D5573}"/>
              </a:ext>
            </a:extLst>
          </p:cNvPr>
          <p:cNvCxnSpPr/>
          <p:nvPr/>
        </p:nvCxnSpPr>
        <p:spPr>
          <a:xfrm>
            <a:off x="4505498" y="4001293"/>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425508A-2B89-B749-AA02-F40AB3085A3F}"/>
              </a:ext>
            </a:extLst>
          </p:cNvPr>
          <p:cNvCxnSpPr/>
          <p:nvPr/>
        </p:nvCxnSpPr>
        <p:spPr>
          <a:xfrm>
            <a:off x="9174480" y="3909802"/>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EC96B19F-33CE-A348-93C5-E36AB463ACE7}"/>
              </a:ext>
            </a:extLst>
          </p:cNvPr>
          <p:cNvSpPr/>
          <p:nvPr/>
        </p:nvSpPr>
        <p:spPr>
          <a:xfrm>
            <a:off x="5023658" y="2135252"/>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Reforecast</a:t>
            </a:r>
          </a:p>
          <a:p>
            <a:pPr algn="ctr"/>
            <a:r>
              <a:rPr lang="en-US" dirty="0"/>
              <a:t>ensemble</a:t>
            </a:r>
          </a:p>
          <a:p>
            <a:pPr algn="ctr"/>
            <a:r>
              <a:rPr lang="en-US" dirty="0"/>
              <a:t>predictions</a:t>
            </a:r>
          </a:p>
        </p:txBody>
      </p:sp>
      <p:sp>
        <p:nvSpPr>
          <p:cNvPr id="15" name="Rounded Rectangle 14">
            <a:extLst>
              <a:ext uri="{FF2B5EF4-FFF2-40B4-BE49-F238E27FC236}">
                <a16:creationId xmlns:a16="http://schemas.microsoft.com/office/drawing/2014/main" id="{64F75BD0-FD5C-F34D-B7DC-26167FA7F995}"/>
              </a:ext>
            </a:extLst>
          </p:cNvPr>
          <p:cNvSpPr/>
          <p:nvPr/>
        </p:nvSpPr>
        <p:spPr>
          <a:xfrm>
            <a:off x="7212677" y="2146550"/>
            <a:ext cx="1729047" cy="947651"/>
          </a:xfrm>
          <a:prstGeom prst="roundRect">
            <a:avLst/>
          </a:prstGeom>
          <a:solidFill>
            <a:schemeClr val="accent6">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Observations</a:t>
            </a:r>
          </a:p>
          <a:p>
            <a:pPr algn="ctr"/>
            <a:r>
              <a:rPr lang="en-US" dirty="0"/>
              <a:t>or analyses</a:t>
            </a:r>
          </a:p>
        </p:txBody>
      </p:sp>
      <p:sp>
        <p:nvSpPr>
          <p:cNvPr id="17" name="Rectangle 16">
            <a:extLst>
              <a:ext uri="{FF2B5EF4-FFF2-40B4-BE49-F238E27FC236}">
                <a16:creationId xmlns:a16="http://schemas.microsoft.com/office/drawing/2014/main" id="{B57B0AD5-5421-694C-A009-21F01AE66D05}"/>
              </a:ext>
            </a:extLst>
          </p:cNvPr>
          <p:cNvSpPr/>
          <p:nvPr/>
        </p:nvSpPr>
        <p:spPr>
          <a:xfrm>
            <a:off x="5419897" y="3359661"/>
            <a:ext cx="2975957" cy="431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 </a:t>
            </a:r>
            <a:r>
              <a:rPr lang="en-US" dirty="0" err="1"/>
              <a:t>postprocessing</a:t>
            </a:r>
            <a:r>
              <a:rPr lang="en-US" dirty="0"/>
              <a:t> method</a:t>
            </a:r>
          </a:p>
        </p:txBody>
      </p:sp>
      <p:sp>
        <p:nvSpPr>
          <p:cNvPr id="18" name="Rounded Rectangle 17">
            <a:extLst>
              <a:ext uri="{FF2B5EF4-FFF2-40B4-BE49-F238E27FC236}">
                <a16:creationId xmlns:a16="http://schemas.microsoft.com/office/drawing/2014/main" id="{573B2AC9-953D-6C40-86B8-6387E684D4F8}"/>
              </a:ext>
            </a:extLst>
          </p:cNvPr>
          <p:cNvSpPr/>
          <p:nvPr/>
        </p:nvSpPr>
        <p:spPr>
          <a:xfrm>
            <a:off x="6154188" y="4022521"/>
            <a:ext cx="1729047" cy="48629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Predictors</a:t>
            </a:r>
          </a:p>
        </p:txBody>
      </p:sp>
      <p:sp>
        <p:nvSpPr>
          <p:cNvPr id="19" name="Rectangle 18">
            <a:extLst>
              <a:ext uri="{FF2B5EF4-FFF2-40B4-BE49-F238E27FC236}">
                <a16:creationId xmlns:a16="http://schemas.microsoft.com/office/drawing/2014/main" id="{090C6B0E-544E-CF47-BDCB-11ECEEE6C5FD}"/>
              </a:ext>
            </a:extLst>
          </p:cNvPr>
          <p:cNvSpPr/>
          <p:nvPr/>
        </p:nvSpPr>
        <p:spPr>
          <a:xfrm>
            <a:off x="5419897" y="4749886"/>
            <a:ext cx="2975957" cy="431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Apply </a:t>
            </a:r>
            <a:r>
              <a:rPr lang="en-US" dirty="0" err="1"/>
              <a:t>postprocessing</a:t>
            </a:r>
            <a:r>
              <a:rPr lang="en-US" dirty="0"/>
              <a:t> method</a:t>
            </a:r>
          </a:p>
        </p:txBody>
      </p:sp>
      <p:cxnSp>
        <p:nvCxnSpPr>
          <p:cNvPr id="20" name="Straight Arrow Connector 19">
            <a:extLst>
              <a:ext uri="{FF2B5EF4-FFF2-40B4-BE49-F238E27FC236}">
                <a16:creationId xmlns:a16="http://schemas.microsoft.com/office/drawing/2014/main" id="{5DB4CAA8-BD26-2441-A94C-D41440D3A978}"/>
              </a:ext>
            </a:extLst>
          </p:cNvPr>
          <p:cNvCxnSpPr/>
          <p:nvPr/>
        </p:nvCxnSpPr>
        <p:spPr>
          <a:xfrm>
            <a:off x="5062450" y="4965800"/>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8EA13CF-16FA-C444-A4F4-D38101F5A739}"/>
              </a:ext>
            </a:extLst>
          </p:cNvPr>
          <p:cNvCxnSpPr>
            <a:cxnSpLocks/>
          </p:cNvCxnSpPr>
          <p:nvPr/>
        </p:nvCxnSpPr>
        <p:spPr>
          <a:xfrm>
            <a:off x="4869872" y="4001293"/>
            <a:ext cx="19257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4160545-4B3D-0F49-9347-84B562221F4C}"/>
              </a:ext>
            </a:extLst>
          </p:cNvPr>
          <p:cNvCxnSpPr>
            <a:cxnSpLocks/>
          </p:cNvCxnSpPr>
          <p:nvPr/>
        </p:nvCxnSpPr>
        <p:spPr>
          <a:xfrm>
            <a:off x="8981902" y="3909801"/>
            <a:ext cx="19257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4F56C54-7AAB-6D4C-AB3A-E95FA0D35D67}"/>
              </a:ext>
            </a:extLst>
          </p:cNvPr>
          <p:cNvCxnSpPr>
            <a:cxnSpLocks/>
          </p:cNvCxnSpPr>
          <p:nvPr/>
        </p:nvCxnSpPr>
        <p:spPr>
          <a:xfrm>
            <a:off x="5062450" y="4001293"/>
            <a:ext cx="0" cy="96450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EC5F4A6-57AB-5740-A6C9-F0C0A53A07E7}"/>
              </a:ext>
            </a:extLst>
          </p:cNvPr>
          <p:cNvCxnSpPr>
            <a:cxnSpLocks/>
          </p:cNvCxnSpPr>
          <p:nvPr/>
        </p:nvCxnSpPr>
        <p:spPr>
          <a:xfrm flipH="1">
            <a:off x="8981902" y="3901373"/>
            <a:ext cx="4156" cy="106442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E4FB885-4300-694E-84E2-5D2706DDD089}"/>
              </a:ext>
            </a:extLst>
          </p:cNvPr>
          <p:cNvCxnSpPr>
            <a:cxnSpLocks/>
          </p:cNvCxnSpPr>
          <p:nvPr/>
        </p:nvCxnSpPr>
        <p:spPr>
          <a:xfrm>
            <a:off x="8395854" y="4965800"/>
            <a:ext cx="58604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6BF4D69-3B77-3B42-AB8C-73154A8348A7}"/>
              </a:ext>
            </a:extLst>
          </p:cNvPr>
          <p:cNvCxnSpPr>
            <a:cxnSpLocks/>
          </p:cNvCxnSpPr>
          <p:nvPr/>
        </p:nvCxnSpPr>
        <p:spPr>
          <a:xfrm>
            <a:off x="5917276" y="3094201"/>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37A9CA1-B407-8645-84C0-0024D1B05E7D}"/>
              </a:ext>
            </a:extLst>
          </p:cNvPr>
          <p:cNvCxnSpPr>
            <a:cxnSpLocks/>
          </p:cNvCxnSpPr>
          <p:nvPr/>
        </p:nvCxnSpPr>
        <p:spPr>
          <a:xfrm>
            <a:off x="8070272" y="3094201"/>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D7BD16D-C42A-294A-A9EC-5F182B335303}"/>
              </a:ext>
            </a:extLst>
          </p:cNvPr>
          <p:cNvCxnSpPr>
            <a:cxnSpLocks/>
          </p:cNvCxnSpPr>
          <p:nvPr/>
        </p:nvCxnSpPr>
        <p:spPr>
          <a:xfrm>
            <a:off x="7018711" y="3764694"/>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7949D44-44A1-0B48-A723-B31F821E5FFE}"/>
              </a:ext>
            </a:extLst>
          </p:cNvPr>
          <p:cNvCxnSpPr>
            <a:cxnSpLocks/>
          </p:cNvCxnSpPr>
          <p:nvPr/>
        </p:nvCxnSpPr>
        <p:spPr>
          <a:xfrm>
            <a:off x="7018711" y="4484426"/>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65223C7-7B7A-724D-B9F4-C3D6D95B89F7}"/>
              </a:ext>
            </a:extLst>
          </p:cNvPr>
          <p:cNvSpPr txBox="1"/>
          <p:nvPr/>
        </p:nvSpPr>
        <p:spPr>
          <a:xfrm>
            <a:off x="289846" y="4754640"/>
            <a:ext cx="4380521" cy="1569660"/>
          </a:xfrm>
          <a:prstGeom prst="rect">
            <a:avLst/>
          </a:prstGeom>
          <a:noFill/>
        </p:spPr>
        <p:txBody>
          <a:bodyPr wrap="square" rtlCol="0">
            <a:spAutoFit/>
          </a:bodyPr>
          <a:lstStyle/>
          <a:p>
            <a:r>
              <a:rPr lang="en-US" sz="2400" dirty="0"/>
              <a:t>The algorithm is only as good as the data you train against. </a:t>
            </a:r>
            <a:r>
              <a:rPr lang="en-US" sz="2400" dirty="0">
                <a:solidFill>
                  <a:srgbClr val="FF0000"/>
                </a:solidFill>
              </a:rPr>
              <a:t>Invest in building such high-quality retrospective analysis data sets.</a:t>
            </a:r>
          </a:p>
        </p:txBody>
      </p:sp>
      <p:sp>
        <p:nvSpPr>
          <p:cNvPr id="5" name="Slide Number Placeholder 4">
            <a:extLst>
              <a:ext uri="{FF2B5EF4-FFF2-40B4-BE49-F238E27FC236}">
                <a16:creationId xmlns:a16="http://schemas.microsoft.com/office/drawing/2014/main" id="{554D976C-8757-504F-930F-035419B262E4}"/>
              </a:ext>
            </a:extLst>
          </p:cNvPr>
          <p:cNvSpPr>
            <a:spLocks noGrp="1"/>
          </p:cNvSpPr>
          <p:nvPr>
            <p:ph type="sldNum" sz="quarter" idx="12"/>
          </p:nvPr>
        </p:nvSpPr>
        <p:spPr/>
        <p:txBody>
          <a:bodyPr/>
          <a:lstStyle/>
          <a:p>
            <a:fld id="{098C0BB6-B216-1548-B35F-650354291EE9}" type="slidenum">
              <a:rPr lang="en-US" smtClean="0"/>
              <a:t>46</a:t>
            </a:fld>
            <a:endParaRPr lang="en-US"/>
          </a:p>
        </p:txBody>
      </p:sp>
    </p:spTree>
    <p:extLst>
      <p:ext uri="{BB962C8B-B14F-4D97-AF65-F5344CB8AC3E}">
        <p14:creationId xmlns:p14="http://schemas.microsoft.com/office/powerpoint/2010/main" val="3335451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1F195F-BCCF-E348-A971-9D4E219A5191}" type="slidenum">
              <a:rPr lang="en-US" smtClean="0"/>
              <a:t>47</a:t>
            </a:fld>
            <a:endParaRPr lang="en-US"/>
          </a:p>
        </p:txBody>
      </p:sp>
      <p:pic>
        <p:nvPicPr>
          <p:cNvPr id="2050" name="Picture 2" descr="2m_analysis_timeseries_lon=-60.0_lat=-1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
            <a:ext cx="9078493" cy="60698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65930" y="6171684"/>
            <a:ext cx="7581627" cy="369332"/>
          </a:xfrm>
          <a:prstGeom prst="rect">
            <a:avLst/>
          </a:prstGeom>
          <a:noFill/>
        </p:spPr>
        <p:txBody>
          <a:bodyPr wrap="none" rtlCol="0">
            <a:spAutoFit/>
          </a:bodyPr>
          <a:lstStyle/>
          <a:p>
            <a:r>
              <a:rPr lang="en-US" dirty="0"/>
              <a:t>In data sparse region of the Amazon Basin.  Heavy lines with +/- 15 day smooth.</a:t>
            </a:r>
          </a:p>
        </p:txBody>
      </p:sp>
      <p:sp>
        <p:nvSpPr>
          <p:cNvPr id="2" name="TextBox 1">
            <a:extLst>
              <a:ext uri="{FF2B5EF4-FFF2-40B4-BE49-F238E27FC236}">
                <a16:creationId xmlns:a16="http://schemas.microsoft.com/office/drawing/2014/main" id="{8AEE958D-B5C2-8142-9C73-E2EF74BEA647}"/>
              </a:ext>
            </a:extLst>
          </p:cNvPr>
          <p:cNvSpPr txBox="1"/>
          <p:nvPr/>
        </p:nvSpPr>
        <p:spPr>
          <a:xfrm>
            <a:off x="5594466" y="781396"/>
            <a:ext cx="2180340" cy="369332"/>
          </a:xfrm>
          <a:prstGeom prst="rect">
            <a:avLst/>
          </a:prstGeom>
          <a:noFill/>
        </p:spPr>
        <p:txBody>
          <a:bodyPr wrap="none" rtlCol="0">
            <a:spAutoFit/>
          </a:bodyPr>
          <a:lstStyle/>
          <a:p>
            <a:r>
              <a:rPr lang="en-US" dirty="0"/>
              <a:t>2-meter temperature</a:t>
            </a:r>
          </a:p>
        </p:txBody>
      </p:sp>
    </p:spTree>
    <p:extLst>
      <p:ext uri="{BB962C8B-B14F-4D97-AF65-F5344CB8AC3E}">
        <p14:creationId xmlns:p14="http://schemas.microsoft.com/office/powerpoint/2010/main" val="2738821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2FD2-7075-CD46-8F17-BC338034B989}"/>
              </a:ext>
            </a:extLst>
          </p:cNvPr>
          <p:cNvSpPr>
            <a:spLocks noGrp="1"/>
          </p:cNvSpPr>
          <p:nvPr>
            <p:ph type="title"/>
          </p:nvPr>
        </p:nvSpPr>
        <p:spPr>
          <a:xfrm>
            <a:off x="825730" y="79666"/>
            <a:ext cx="10515600" cy="1325563"/>
          </a:xfrm>
        </p:spPr>
        <p:txBody>
          <a:bodyPr/>
          <a:lstStyle/>
          <a:p>
            <a:r>
              <a:rPr lang="en-US" b="1" dirty="0"/>
              <a:t>Process flow for S2S numerical product generation</a:t>
            </a:r>
          </a:p>
        </p:txBody>
      </p:sp>
      <p:sp>
        <p:nvSpPr>
          <p:cNvPr id="4" name="Rectangle 3">
            <a:extLst>
              <a:ext uri="{FF2B5EF4-FFF2-40B4-BE49-F238E27FC236}">
                <a16:creationId xmlns:a16="http://schemas.microsoft.com/office/drawing/2014/main" id="{C7AEE7A0-718B-9C44-8373-287CB7D2CD5B}"/>
              </a:ext>
            </a:extLst>
          </p:cNvPr>
          <p:cNvSpPr/>
          <p:nvPr/>
        </p:nvSpPr>
        <p:spPr>
          <a:xfrm>
            <a:off x="598516" y="2596442"/>
            <a:ext cx="1986742" cy="947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S2S ensemble</a:t>
            </a:r>
          </a:p>
          <a:p>
            <a:pPr algn="ctr"/>
            <a:r>
              <a:rPr lang="en-US" dirty="0"/>
              <a:t>prediction system</a:t>
            </a:r>
          </a:p>
        </p:txBody>
      </p:sp>
      <p:sp>
        <p:nvSpPr>
          <p:cNvPr id="7" name="Rounded Rectangle 6">
            <a:extLst>
              <a:ext uri="{FF2B5EF4-FFF2-40B4-BE49-F238E27FC236}">
                <a16:creationId xmlns:a16="http://schemas.microsoft.com/office/drawing/2014/main" id="{A1B12B4D-8EDE-B440-9FAF-594D967196E2}"/>
              </a:ext>
            </a:extLst>
          </p:cNvPr>
          <p:cNvSpPr/>
          <p:nvPr/>
        </p:nvSpPr>
        <p:spPr>
          <a:xfrm>
            <a:off x="2942705" y="2596442"/>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Real-time</a:t>
            </a:r>
          </a:p>
          <a:p>
            <a:pPr algn="ctr"/>
            <a:r>
              <a:rPr lang="en-US" dirty="0"/>
              <a:t>ensemble</a:t>
            </a:r>
          </a:p>
          <a:p>
            <a:pPr algn="ctr"/>
            <a:r>
              <a:rPr lang="en-US" dirty="0"/>
              <a:t>predictions</a:t>
            </a:r>
          </a:p>
        </p:txBody>
      </p:sp>
      <p:sp>
        <p:nvSpPr>
          <p:cNvPr id="9" name="Rectangle 8">
            <a:extLst>
              <a:ext uri="{FF2B5EF4-FFF2-40B4-BE49-F238E27FC236}">
                <a16:creationId xmlns:a16="http://schemas.microsoft.com/office/drawing/2014/main" id="{1BEFE4E4-D5FC-994B-BE8B-4DA79A2647A1}"/>
              </a:ext>
            </a:extLst>
          </p:cNvPr>
          <p:cNvSpPr/>
          <p:nvPr/>
        </p:nvSpPr>
        <p:spPr>
          <a:xfrm>
            <a:off x="5029199" y="1036420"/>
            <a:ext cx="4311535" cy="388471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 name="Rounded Rectangle 9">
            <a:extLst>
              <a:ext uri="{FF2B5EF4-FFF2-40B4-BE49-F238E27FC236}">
                <a16:creationId xmlns:a16="http://schemas.microsoft.com/office/drawing/2014/main" id="{EB4146C5-C315-5545-8437-550B0BC8EA16}"/>
              </a:ext>
            </a:extLst>
          </p:cNvPr>
          <p:cNvSpPr/>
          <p:nvPr/>
        </p:nvSpPr>
        <p:spPr>
          <a:xfrm>
            <a:off x="9698181" y="2504950"/>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Post-processed</a:t>
            </a:r>
          </a:p>
          <a:p>
            <a:pPr algn="ctr"/>
            <a:r>
              <a:rPr lang="en-US" dirty="0"/>
              <a:t>guidance</a:t>
            </a:r>
          </a:p>
        </p:txBody>
      </p:sp>
      <p:cxnSp>
        <p:nvCxnSpPr>
          <p:cNvPr id="12" name="Straight Arrow Connector 11">
            <a:extLst>
              <a:ext uri="{FF2B5EF4-FFF2-40B4-BE49-F238E27FC236}">
                <a16:creationId xmlns:a16="http://schemas.microsoft.com/office/drawing/2014/main" id="{7ACBF17A-F61C-7D47-8946-1B150EF26416}"/>
              </a:ext>
            </a:extLst>
          </p:cNvPr>
          <p:cNvCxnSpPr>
            <a:stCxn id="4" idx="3"/>
            <a:endCxn id="7" idx="1"/>
          </p:cNvCxnSpPr>
          <p:nvPr/>
        </p:nvCxnSpPr>
        <p:spPr>
          <a:xfrm>
            <a:off x="2585258" y="3070268"/>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DE7A319-0433-8A4A-8E87-DFB1698D5573}"/>
              </a:ext>
            </a:extLst>
          </p:cNvPr>
          <p:cNvCxnSpPr/>
          <p:nvPr/>
        </p:nvCxnSpPr>
        <p:spPr>
          <a:xfrm>
            <a:off x="4671752" y="3070267"/>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425508A-2B89-B749-AA02-F40AB3085A3F}"/>
              </a:ext>
            </a:extLst>
          </p:cNvPr>
          <p:cNvCxnSpPr/>
          <p:nvPr/>
        </p:nvCxnSpPr>
        <p:spPr>
          <a:xfrm>
            <a:off x="9340734" y="2978776"/>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EC96B19F-33CE-A348-93C5-E36AB463ACE7}"/>
              </a:ext>
            </a:extLst>
          </p:cNvPr>
          <p:cNvSpPr/>
          <p:nvPr/>
        </p:nvSpPr>
        <p:spPr>
          <a:xfrm>
            <a:off x="5189912" y="1204226"/>
            <a:ext cx="1729047" cy="947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Reforecast</a:t>
            </a:r>
          </a:p>
          <a:p>
            <a:pPr algn="ctr"/>
            <a:r>
              <a:rPr lang="en-US" dirty="0"/>
              <a:t>ensemble</a:t>
            </a:r>
          </a:p>
          <a:p>
            <a:pPr algn="ctr"/>
            <a:r>
              <a:rPr lang="en-US" dirty="0"/>
              <a:t>predictions</a:t>
            </a:r>
          </a:p>
        </p:txBody>
      </p:sp>
      <p:sp>
        <p:nvSpPr>
          <p:cNvPr id="15" name="Rounded Rectangle 14">
            <a:extLst>
              <a:ext uri="{FF2B5EF4-FFF2-40B4-BE49-F238E27FC236}">
                <a16:creationId xmlns:a16="http://schemas.microsoft.com/office/drawing/2014/main" id="{64F75BD0-FD5C-F34D-B7DC-26167FA7F995}"/>
              </a:ext>
            </a:extLst>
          </p:cNvPr>
          <p:cNvSpPr/>
          <p:nvPr/>
        </p:nvSpPr>
        <p:spPr>
          <a:xfrm>
            <a:off x="7378931" y="1215524"/>
            <a:ext cx="1729047" cy="947651"/>
          </a:xfrm>
          <a:prstGeom prst="roundRect">
            <a:avLst/>
          </a:prstGeom>
          <a:solidFill>
            <a:schemeClr val="accent6">
              <a:lumMod val="60000"/>
              <a:lumOff val="4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Observations</a:t>
            </a:r>
          </a:p>
          <a:p>
            <a:pPr algn="ctr"/>
            <a:r>
              <a:rPr lang="en-US" dirty="0"/>
              <a:t>or analyses</a:t>
            </a:r>
          </a:p>
        </p:txBody>
      </p:sp>
      <p:sp>
        <p:nvSpPr>
          <p:cNvPr id="17" name="Rectangle 16">
            <a:extLst>
              <a:ext uri="{FF2B5EF4-FFF2-40B4-BE49-F238E27FC236}">
                <a16:creationId xmlns:a16="http://schemas.microsoft.com/office/drawing/2014/main" id="{B57B0AD5-5421-694C-A009-21F01AE66D05}"/>
              </a:ext>
            </a:extLst>
          </p:cNvPr>
          <p:cNvSpPr/>
          <p:nvPr/>
        </p:nvSpPr>
        <p:spPr>
          <a:xfrm>
            <a:off x="5586151" y="2428635"/>
            <a:ext cx="2975957" cy="431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 </a:t>
            </a:r>
            <a:r>
              <a:rPr lang="en-US" dirty="0" err="1"/>
              <a:t>postprocessing</a:t>
            </a:r>
            <a:r>
              <a:rPr lang="en-US" dirty="0"/>
              <a:t> method</a:t>
            </a:r>
          </a:p>
        </p:txBody>
      </p:sp>
      <p:sp>
        <p:nvSpPr>
          <p:cNvPr id="18" name="Rounded Rectangle 17">
            <a:extLst>
              <a:ext uri="{FF2B5EF4-FFF2-40B4-BE49-F238E27FC236}">
                <a16:creationId xmlns:a16="http://schemas.microsoft.com/office/drawing/2014/main" id="{573B2AC9-953D-6C40-86B8-6387E684D4F8}"/>
              </a:ext>
            </a:extLst>
          </p:cNvPr>
          <p:cNvSpPr/>
          <p:nvPr/>
        </p:nvSpPr>
        <p:spPr>
          <a:xfrm>
            <a:off x="6320442" y="3091495"/>
            <a:ext cx="1729047" cy="48629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Predictors</a:t>
            </a:r>
          </a:p>
        </p:txBody>
      </p:sp>
      <p:sp>
        <p:nvSpPr>
          <p:cNvPr id="19" name="Rectangle 18">
            <a:extLst>
              <a:ext uri="{FF2B5EF4-FFF2-40B4-BE49-F238E27FC236}">
                <a16:creationId xmlns:a16="http://schemas.microsoft.com/office/drawing/2014/main" id="{090C6B0E-544E-CF47-BDCB-11ECEEE6C5FD}"/>
              </a:ext>
            </a:extLst>
          </p:cNvPr>
          <p:cNvSpPr/>
          <p:nvPr/>
        </p:nvSpPr>
        <p:spPr>
          <a:xfrm>
            <a:off x="5586151" y="3818860"/>
            <a:ext cx="2975957" cy="431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Apply </a:t>
            </a:r>
            <a:r>
              <a:rPr lang="en-US" dirty="0" err="1"/>
              <a:t>postprocessing</a:t>
            </a:r>
            <a:r>
              <a:rPr lang="en-US" dirty="0"/>
              <a:t> method</a:t>
            </a:r>
          </a:p>
        </p:txBody>
      </p:sp>
      <p:cxnSp>
        <p:nvCxnSpPr>
          <p:cNvPr id="20" name="Straight Arrow Connector 19">
            <a:extLst>
              <a:ext uri="{FF2B5EF4-FFF2-40B4-BE49-F238E27FC236}">
                <a16:creationId xmlns:a16="http://schemas.microsoft.com/office/drawing/2014/main" id="{5DB4CAA8-BD26-2441-A94C-D41440D3A978}"/>
              </a:ext>
            </a:extLst>
          </p:cNvPr>
          <p:cNvCxnSpPr/>
          <p:nvPr/>
        </p:nvCxnSpPr>
        <p:spPr>
          <a:xfrm>
            <a:off x="5228704" y="4034774"/>
            <a:ext cx="3574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8EA13CF-16FA-C444-A4F4-D38101F5A739}"/>
              </a:ext>
            </a:extLst>
          </p:cNvPr>
          <p:cNvCxnSpPr>
            <a:cxnSpLocks/>
          </p:cNvCxnSpPr>
          <p:nvPr/>
        </p:nvCxnSpPr>
        <p:spPr>
          <a:xfrm>
            <a:off x="5036126" y="3070267"/>
            <a:ext cx="19257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4160545-4B3D-0F49-9347-84B562221F4C}"/>
              </a:ext>
            </a:extLst>
          </p:cNvPr>
          <p:cNvCxnSpPr>
            <a:cxnSpLocks/>
          </p:cNvCxnSpPr>
          <p:nvPr/>
        </p:nvCxnSpPr>
        <p:spPr>
          <a:xfrm>
            <a:off x="9148156" y="2978775"/>
            <a:ext cx="19257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4F56C54-7AAB-6D4C-AB3A-E95FA0D35D67}"/>
              </a:ext>
            </a:extLst>
          </p:cNvPr>
          <p:cNvCxnSpPr>
            <a:cxnSpLocks/>
          </p:cNvCxnSpPr>
          <p:nvPr/>
        </p:nvCxnSpPr>
        <p:spPr>
          <a:xfrm>
            <a:off x="5228704" y="3070267"/>
            <a:ext cx="0" cy="96450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EC5F4A6-57AB-5740-A6C9-F0C0A53A07E7}"/>
              </a:ext>
            </a:extLst>
          </p:cNvPr>
          <p:cNvCxnSpPr>
            <a:cxnSpLocks/>
          </p:cNvCxnSpPr>
          <p:nvPr/>
        </p:nvCxnSpPr>
        <p:spPr>
          <a:xfrm flipH="1">
            <a:off x="9148156" y="2970347"/>
            <a:ext cx="4156" cy="106442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E4FB885-4300-694E-84E2-5D2706DDD089}"/>
              </a:ext>
            </a:extLst>
          </p:cNvPr>
          <p:cNvCxnSpPr>
            <a:cxnSpLocks/>
          </p:cNvCxnSpPr>
          <p:nvPr/>
        </p:nvCxnSpPr>
        <p:spPr>
          <a:xfrm>
            <a:off x="8562108" y="4034774"/>
            <a:ext cx="58604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6BF4D69-3B77-3B42-AB8C-73154A8348A7}"/>
              </a:ext>
            </a:extLst>
          </p:cNvPr>
          <p:cNvCxnSpPr>
            <a:cxnSpLocks/>
          </p:cNvCxnSpPr>
          <p:nvPr/>
        </p:nvCxnSpPr>
        <p:spPr>
          <a:xfrm>
            <a:off x="6083530" y="2163175"/>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37A9CA1-B407-8645-84C0-0024D1B05E7D}"/>
              </a:ext>
            </a:extLst>
          </p:cNvPr>
          <p:cNvCxnSpPr>
            <a:cxnSpLocks/>
          </p:cNvCxnSpPr>
          <p:nvPr/>
        </p:nvCxnSpPr>
        <p:spPr>
          <a:xfrm>
            <a:off x="8236526" y="2163175"/>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D7BD16D-C42A-294A-A9EC-5F182B335303}"/>
              </a:ext>
            </a:extLst>
          </p:cNvPr>
          <p:cNvCxnSpPr>
            <a:cxnSpLocks/>
          </p:cNvCxnSpPr>
          <p:nvPr/>
        </p:nvCxnSpPr>
        <p:spPr>
          <a:xfrm>
            <a:off x="7184965" y="2833668"/>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7949D44-44A1-0B48-A723-B31F821E5FFE}"/>
              </a:ext>
            </a:extLst>
          </p:cNvPr>
          <p:cNvCxnSpPr>
            <a:cxnSpLocks/>
          </p:cNvCxnSpPr>
          <p:nvPr/>
        </p:nvCxnSpPr>
        <p:spPr>
          <a:xfrm>
            <a:off x="7184965" y="3553400"/>
            <a:ext cx="0" cy="26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65223C7-7B7A-724D-B9F4-C3D6D95B89F7}"/>
              </a:ext>
            </a:extLst>
          </p:cNvPr>
          <p:cNvSpPr txBox="1"/>
          <p:nvPr/>
        </p:nvSpPr>
        <p:spPr>
          <a:xfrm>
            <a:off x="337356" y="5008477"/>
            <a:ext cx="11434157" cy="1754326"/>
          </a:xfrm>
          <a:prstGeom prst="rect">
            <a:avLst/>
          </a:prstGeom>
          <a:noFill/>
        </p:spPr>
        <p:txBody>
          <a:bodyPr wrap="square" rtlCol="0">
            <a:spAutoFit/>
          </a:bodyPr>
          <a:lstStyle/>
          <a:p>
            <a:r>
              <a:rPr lang="en-US" dirty="0"/>
              <a:t>There is no one </a:t>
            </a:r>
            <a:r>
              <a:rPr lang="en-US" dirty="0" err="1"/>
              <a:t>postprocessing</a:t>
            </a:r>
            <a:r>
              <a:rPr lang="en-US" dirty="0"/>
              <a:t> method that will work the best across all applications (temperature, precipitation, drought, fire weather, severe weather, hurricane track).</a:t>
            </a:r>
          </a:p>
          <a:p>
            <a:endParaRPr lang="en-US" dirty="0"/>
          </a:p>
          <a:p>
            <a:r>
              <a:rPr lang="en-US" dirty="0"/>
              <a:t>For some variables (e.g., precipitation) there are dozens of proposed methods.  Which is best?</a:t>
            </a:r>
          </a:p>
          <a:p>
            <a:endParaRPr lang="en-US" dirty="0"/>
          </a:p>
          <a:p>
            <a:r>
              <a:rPr lang="en-US" dirty="0"/>
              <a:t>A first step would be to </a:t>
            </a:r>
            <a:r>
              <a:rPr lang="en-US" dirty="0">
                <a:solidFill>
                  <a:srgbClr val="FF0000"/>
                </a:solidFill>
              </a:rPr>
              <a:t>develop a community </a:t>
            </a:r>
            <a:r>
              <a:rPr lang="en-US" dirty="0" err="1">
                <a:solidFill>
                  <a:srgbClr val="FF0000"/>
                </a:solidFill>
              </a:rPr>
              <a:t>postprocessing</a:t>
            </a:r>
            <a:r>
              <a:rPr lang="en-US" dirty="0">
                <a:solidFill>
                  <a:srgbClr val="FF0000"/>
                </a:solidFill>
              </a:rPr>
              <a:t> infrastructure, </a:t>
            </a:r>
            <a:r>
              <a:rPr lang="en-US" dirty="0"/>
              <a:t>use it to compare methods.</a:t>
            </a:r>
          </a:p>
        </p:txBody>
      </p:sp>
      <p:sp>
        <p:nvSpPr>
          <p:cNvPr id="6" name="Rounded Rectangle 5">
            <a:extLst>
              <a:ext uri="{FF2B5EF4-FFF2-40B4-BE49-F238E27FC236}">
                <a16:creationId xmlns:a16="http://schemas.microsoft.com/office/drawing/2014/main" id="{CC253BDF-8F6F-3948-90D3-F0BAB6B5429A}"/>
              </a:ext>
            </a:extLst>
          </p:cNvPr>
          <p:cNvSpPr/>
          <p:nvPr/>
        </p:nvSpPr>
        <p:spPr>
          <a:xfrm>
            <a:off x="5386647" y="2269374"/>
            <a:ext cx="3424843" cy="215299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15">
            <a:extLst>
              <a:ext uri="{FF2B5EF4-FFF2-40B4-BE49-F238E27FC236}">
                <a16:creationId xmlns:a16="http://schemas.microsoft.com/office/drawing/2014/main" id="{1008DB4B-C71E-2842-9D25-D8BC1A20BDF8}"/>
              </a:ext>
            </a:extLst>
          </p:cNvPr>
          <p:cNvSpPr>
            <a:spLocks noGrp="1"/>
          </p:cNvSpPr>
          <p:nvPr>
            <p:ph type="sldNum" sz="quarter" idx="12"/>
          </p:nvPr>
        </p:nvSpPr>
        <p:spPr/>
        <p:txBody>
          <a:bodyPr/>
          <a:lstStyle/>
          <a:p>
            <a:fld id="{098C0BB6-B216-1548-B35F-650354291EE9}" type="slidenum">
              <a:rPr lang="en-US" smtClean="0"/>
              <a:t>48</a:t>
            </a:fld>
            <a:endParaRPr lang="en-US"/>
          </a:p>
        </p:txBody>
      </p:sp>
    </p:spTree>
    <p:extLst>
      <p:ext uri="{BB962C8B-B14F-4D97-AF65-F5344CB8AC3E}">
        <p14:creationId xmlns:p14="http://schemas.microsoft.com/office/powerpoint/2010/main" val="987859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30336" y="882206"/>
            <a:ext cx="2667437" cy="5474145"/>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arallelogram 16"/>
          <p:cNvSpPr/>
          <p:nvPr/>
        </p:nvSpPr>
        <p:spPr>
          <a:xfrm rot="5400000">
            <a:off x="2283664" y="3596314"/>
            <a:ext cx="5975795" cy="547576"/>
          </a:xfrm>
          <a:prstGeom prst="parallelogram">
            <a:avLst>
              <a:gd name="adj" fmla="val 102777"/>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4073" y="122535"/>
            <a:ext cx="11413374" cy="759671"/>
          </a:xfrm>
        </p:spPr>
        <p:txBody>
          <a:bodyPr>
            <a:normAutofit/>
          </a:bodyPr>
          <a:lstStyle/>
          <a:p>
            <a:r>
              <a:rPr lang="en-US" dirty="0"/>
              <a:t>A community modular software and data library</a:t>
            </a:r>
          </a:p>
        </p:txBody>
      </p:sp>
      <p:sp>
        <p:nvSpPr>
          <p:cNvPr id="4" name="Slide Number Placeholder 3"/>
          <p:cNvSpPr>
            <a:spLocks noGrp="1"/>
          </p:cNvSpPr>
          <p:nvPr>
            <p:ph type="sldNum" sz="quarter" idx="12"/>
          </p:nvPr>
        </p:nvSpPr>
        <p:spPr>
          <a:xfrm>
            <a:off x="8259916" y="6364611"/>
            <a:ext cx="2133600" cy="365125"/>
          </a:xfrm>
        </p:spPr>
        <p:txBody>
          <a:bodyPr/>
          <a:lstStyle/>
          <a:p>
            <a:fld id="{EE11BDB4-E9FB-484C-91C9-8D814ABF8247}" type="slidenum">
              <a:rPr lang="en-US" smtClean="0"/>
              <a:t>49</a:t>
            </a:fld>
            <a:endParaRPr lang="en-US"/>
          </a:p>
        </p:txBody>
      </p:sp>
      <p:pic>
        <p:nvPicPr>
          <p:cNvPr id="21" name="Picture 20"/>
          <p:cNvPicPr>
            <a:picLocks noChangeAspect="1"/>
          </p:cNvPicPr>
          <p:nvPr/>
        </p:nvPicPr>
        <p:blipFill>
          <a:blip r:embed="rId2"/>
          <a:stretch>
            <a:fillRect/>
          </a:stretch>
        </p:blipFill>
        <p:spPr>
          <a:xfrm>
            <a:off x="3986279" y="1437383"/>
            <a:ext cx="1559070" cy="1559070"/>
          </a:xfrm>
          <a:prstGeom prst="rect">
            <a:avLst/>
          </a:prstGeom>
          <a:solidFill>
            <a:schemeClr val="bg2">
              <a:lumMod val="75000"/>
            </a:schemeClr>
          </a:solidFill>
        </p:spPr>
      </p:pic>
      <p:pic>
        <p:nvPicPr>
          <p:cNvPr id="6" name="Picture 5"/>
          <p:cNvPicPr>
            <a:picLocks noChangeAspect="1"/>
          </p:cNvPicPr>
          <p:nvPr/>
        </p:nvPicPr>
        <p:blipFill>
          <a:blip r:embed="rId2"/>
          <a:stretch>
            <a:fillRect/>
          </a:stretch>
        </p:blipFill>
        <p:spPr>
          <a:xfrm>
            <a:off x="2655113" y="1437385"/>
            <a:ext cx="1559069" cy="1559069"/>
          </a:xfrm>
          <a:prstGeom prst="rect">
            <a:avLst/>
          </a:prstGeom>
          <a:solidFill>
            <a:schemeClr val="bg2">
              <a:lumMod val="75000"/>
            </a:schemeClr>
          </a:solidFill>
        </p:spPr>
      </p:pic>
      <p:cxnSp>
        <p:nvCxnSpPr>
          <p:cNvPr id="20" name="Straight Connector 19"/>
          <p:cNvCxnSpPr/>
          <p:nvPr/>
        </p:nvCxnSpPr>
        <p:spPr>
          <a:xfrm>
            <a:off x="4159467" y="3064900"/>
            <a:ext cx="1385882" cy="0"/>
          </a:xfrm>
          <a:prstGeom prst="line">
            <a:avLst/>
          </a:prstGeom>
          <a:ln w="254000" cmpd="sng">
            <a:solidFill>
              <a:srgbClr val="4A452A"/>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877912" y="3064900"/>
            <a:ext cx="1385882" cy="0"/>
          </a:xfrm>
          <a:prstGeom prst="line">
            <a:avLst/>
          </a:prstGeom>
          <a:ln w="254000" cmpd="sng">
            <a:solidFill>
              <a:srgbClr val="4A452A"/>
            </a:solidFill>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2"/>
          <a:stretch>
            <a:fillRect/>
          </a:stretch>
        </p:blipFill>
        <p:spPr>
          <a:xfrm>
            <a:off x="3986279" y="3164063"/>
            <a:ext cx="1559070" cy="1559070"/>
          </a:xfrm>
          <a:prstGeom prst="rect">
            <a:avLst/>
          </a:prstGeom>
          <a:solidFill>
            <a:schemeClr val="bg2">
              <a:lumMod val="75000"/>
            </a:schemeClr>
          </a:solidFill>
        </p:spPr>
      </p:pic>
      <p:pic>
        <p:nvPicPr>
          <p:cNvPr id="29" name="Picture 28"/>
          <p:cNvPicPr>
            <a:picLocks noChangeAspect="1"/>
          </p:cNvPicPr>
          <p:nvPr/>
        </p:nvPicPr>
        <p:blipFill>
          <a:blip r:embed="rId2"/>
          <a:stretch>
            <a:fillRect/>
          </a:stretch>
        </p:blipFill>
        <p:spPr>
          <a:xfrm>
            <a:off x="2704724" y="3164063"/>
            <a:ext cx="1559070" cy="1559070"/>
          </a:xfrm>
          <a:prstGeom prst="rect">
            <a:avLst/>
          </a:prstGeom>
          <a:solidFill>
            <a:schemeClr val="bg2">
              <a:lumMod val="75000"/>
            </a:schemeClr>
          </a:solidFill>
        </p:spPr>
      </p:pic>
      <p:cxnSp>
        <p:nvCxnSpPr>
          <p:cNvPr id="30" name="Straight Connector 29"/>
          <p:cNvCxnSpPr/>
          <p:nvPr/>
        </p:nvCxnSpPr>
        <p:spPr>
          <a:xfrm>
            <a:off x="4159467" y="4814394"/>
            <a:ext cx="1385882" cy="0"/>
          </a:xfrm>
          <a:prstGeom prst="line">
            <a:avLst/>
          </a:prstGeom>
          <a:ln w="254000" cmpd="sng">
            <a:solidFill>
              <a:srgbClr val="4A452A"/>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877912" y="4814394"/>
            <a:ext cx="1385882" cy="0"/>
          </a:xfrm>
          <a:prstGeom prst="line">
            <a:avLst/>
          </a:prstGeom>
          <a:ln w="254000" cmpd="sng">
            <a:solidFill>
              <a:srgbClr val="4A452A"/>
            </a:solidFill>
          </a:ln>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2"/>
          <a:stretch>
            <a:fillRect/>
          </a:stretch>
        </p:blipFill>
        <p:spPr>
          <a:xfrm>
            <a:off x="3986279" y="4883431"/>
            <a:ext cx="1559070" cy="1559070"/>
          </a:xfrm>
          <a:prstGeom prst="rect">
            <a:avLst/>
          </a:prstGeom>
          <a:solidFill>
            <a:schemeClr val="bg2">
              <a:lumMod val="75000"/>
            </a:schemeClr>
          </a:solidFill>
        </p:spPr>
      </p:pic>
      <p:pic>
        <p:nvPicPr>
          <p:cNvPr id="35" name="Picture 34"/>
          <p:cNvPicPr>
            <a:picLocks noChangeAspect="1"/>
          </p:cNvPicPr>
          <p:nvPr/>
        </p:nvPicPr>
        <p:blipFill>
          <a:blip r:embed="rId2"/>
          <a:stretch>
            <a:fillRect/>
          </a:stretch>
        </p:blipFill>
        <p:spPr>
          <a:xfrm>
            <a:off x="2704724" y="4883431"/>
            <a:ext cx="1559070" cy="1559070"/>
          </a:xfrm>
          <a:prstGeom prst="rect">
            <a:avLst/>
          </a:prstGeom>
          <a:solidFill>
            <a:schemeClr val="bg2">
              <a:lumMod val="75000"/>
            </a:schemeClr>
          </a:solidFill>
        </p:spPr>
      </p:pic>
      <p:cxnSp>
        <p:nvCxnSpPr>
          <p:cNvPr id="36" name="Straight Connector 35"/>
          <p:cNvCxnSpPr/>
          <p:nvPr/>
        </p:nvCxnSpPr>
        <p:spPr>
          <a:xfrm>
            <a:off x="4159467" y="6602209"/>
            <a:ext cx="1385882" cy="0"/>
          </a:xfrm>
          <a:prstGeom prst="line">
            <a:avLst/>
          </a:prstGeom>
          <a:ln w="254000" cmpd="sng">
            <a:solidFill>
              <a:srgbClr val="4A452A"/>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877912" y="6602209"/>
            <a:ext cx="1385882" cy="0"/>
          </a:xfrm>
          <a:prstGeom prst="line">
            <a:avLst/>
          </a:prstGeom>
          <a:ln w="254000" cmpd="sng">
            <a:solidFill>
              <a:srgbClr val="4A452A"/>
            </a:solidFill>
          </a:ln>
        </p:spPr>
        <p:style>
          <a:lnRef idx="2">
            <a:schemeClr val="accent1"/>
          </a:lnRef>
          <a:fillRef idx="0">
            <a:schemeClr val="accent1"/>
          </a:fillRef>
          <a:effectRef idx="1">
            <a:schemeClr val="accent1"/>
          </a:effectRef>
          <a:fontRef idx="minor">
            <a:schemeClr val="tx1"/>
          </a:fontRef>
        </p:style>
      </p:cxnSp>
      <p:sp>
        <p:nvSpPr>
          <p:cNvPr id="16" name="Parallelogram 15"/>
          <p:cNvSpPr/>
          <p:nvPr/>
        </p:nvSpPr>
        <p:spPr>
          <a:xfrm rot="5400000">
            <a:off x="-383774" y="3596314"/>
            <a:ext cx="5975795" cy="547576"/>
          </a:xfrm>
          <a:prstGeom prst="parallelogram">
            <a:avLst>
              <a:gd name="adj" fmla="val 102777"/>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3070277" y="2878093"/>
            <a:ext cx="2287806" cy="338554"/>
          </a:xfrm>
          <a:prstGeom prst="rect">
            <a:avLst/>
          </a:prstGeom>
          <a:noFill/>
        </p:spPr>
        <p:txBody>
          <a:bodyPr wrap="none" rtlCol="0">
            <a:spAutoFit/>
          </a:bodyPr>
          <a:lstStyle/>
          <a:p>
            <a:r>
              <a:rPr lang="en-US" sz="1600" dirty="0">
                <a:solidFill>
                  <a:schemeClr val="bg1"/>
                </a:solidFill>
              </a:rPr>
              <a:t>post-processing methods</a:t>
            </a:r>
          </a:p>
        </p:txBody>
      </p:sp>
      <p:sp>
        <p:nvSpPr>
          <p:cNvPr id="39" name="TextBox 38"/>
          <p:cNvSpPr txBox="1"/>
          <p:nvPr/>
        </p:nvSpPr>
        <p:spPr>
          <a:xfrm rot="5400000">
            <a:off x="2742005" y="2114248"/>
            <a:ext cx="641146" cy="369332"/>
          </a:xfrm>
          <a:prstGeom prst="rect">
            <a:avLst/>
          </a:prstGeom>
          <a:noFill/>
        </p:spPr>
        <p:txBody>
          <a:bodyPr wrap="none" rtlCol="0">
            <a:spAutoFit/>
          </a:bodyPr>
          <a:lstStyle/>
          <a:p>
            <a:r>
              <a:rPr lang="en-US" dirty="0">
                <a:solidFill>
                  <a:srgbClr val="FFFFFF"/>
                </a:solidFill>
              </a:rPr>
              <a:t>BMA</a:t>
            </a:r>
          </a:p>
        </p:txBody>
      </p:sp>
      <p:sp>
        <p:nvSpPr>
          <p:cNvPr id="40" name="TextBox 39"/>
          <p:cNvSpPr txBox="1"/>
          <p:nvPr/>
        </p:nvSpPr>
        <p:spPr>
          <a:xfrm rot="5400000">
            <a:off x="3164618" y="2096052"/>
            <a:ext cx="781021" cy="430887"/>
          </a:xfrm>
          <a:prstGeom prst="rect">
            <a:avLst/>
          </a:prstGeom>
          <a:noFill/>
        </p:spPr>
        <p:txBody>
          <a:bodyPr wrap="none" rtlCol="0">
            <a:spAutoFit/>
          </a:bodyPr>
          <a:lstStyle/>
          <a:p>
            <a:r>
              <a:rPr lang="en-US" sz="1100" dirty="0">
                <a:solidFill>
                  <a:srgbClr val="FFFFFF"/>
                </a:solidFill>
              </a:rPr>
              <a:t>logistic </a:t>
            </a:r>
          </a:p>
          <a:p>
            <a:r>
              <a:rPr lang="en-US" sz="1100" dirty="0">
                <a:solidFill>
                  <a:srgbClr val="FFFFFF"/>
                </a:solidFill>
              </a:rPr>
              <a:t>regression</a:t>
            </a:r>
          </a:p>
        </p:txBody>
      </p:sp>
      <p:sp>
        <p:nvSpPr>
          <p:cNvPr id="41" name="TextBox 40"/>
          <p:cNvSpPr txBox="1"/>
          <p:nvPr/>
        </p:nvSpPr>
        <p:spPr>
          <a:xfrm rot="5400000">
            <a:off x="3608228" y="2096052"/>
            <a:ext cx="781021" cy="430887"/>
          </a:xfrm>
          <a:prstGeom prst="rect">
            <a:avLst/>
          </a:prstGeom>
          <a:noFill/>
        </p:spPr>
        <p:txBody>
          <a:bodyPr wrap="none" rtlCol="0">
            <a:spAutoFit/>
          </a:bodyPr>
          <a:lstStyle/>
          <a:p>
            <a:pPr algn="ctr"/>
            <a:r>
              <a:rPr lang="en-US" sz="1100" dirty="0">
                <a:solidFill>
                  <a:srgbClr val="FFFFFF"/>
                </a:solidFill>
              </a:rPr>
              <a:t>linear</a:t>
            </a:r>
          </a:p>
          <a:p>
            <a:pPr algn="ctr"/>
            <a:r>
              <a:rPr lang="en-US" sz="1100" dirty="0">
                <a:solidFill>
                  <a:srgbClr val="FFFFFF"/>
                </a:solidFill>
              </a:rPr>
              <a:t>regression</a:t>
            </a:r>
          </a:p>
        </p:txBody>
      </p:sp>
      <p:sp>
        <p:nvSpPr>
          <p:cNvPr id="42" name="TextBox 41"/>
          <p:cNvSpPr txBox="1"/>
          <p:nvPr/>
        </p:nvSpPr>
        <p:spPr>
          <a:xfrm rot="5400000">
            <a:off x="4094918" y="2097605"/>
            <a:ext cx="607859" cy="369332"/>
          </a:xfrm>
          <a:prstGeom prst="rect">
            <a:avLst/>
          </a:prstGeom>
          <a:noFill/>
        </p:spPr>
        <p:txBody>
          <a:bodyPr wrap="none" rtlCol="0">
            <a:spAutoFit/>
          </a:bodyPr>
          <a:lstStyle/>
          <a:p>
            <a:r>
              <a:rPr lang="en-US" dirty="0">
                <a:solidFill>
                  <a:srgbClr val="FFFFFF"/>
                </a:solidFill>
              </a:rPr>
              <a:t>NGR</a:t>
            </a:r>
          </a:p>
        </p:txBody>
      </p:sp>
      <p:sp>
        <p:nvSpPr>
          <p:cNvPr id="43" name="TextBox 42"/>
          <p:cNvSpPr txBox="1"/>
          <p:nvPr/>
        </p:nvSpPr>
        <p:spPr>
          <a:xfrm rot="5400000">
            <a:off x="4477972" y="2141537"/>
            <a:ext cx="810438" cy="369332"/>
          </a:xfrm>
          <a:prstGeom prst="rect">
            <a:avLst/>
          </a:prstGeom>
          <a:noFill/>
        </p:spPr>
        <p:txBody>
          <a:bodyPr wrap="none" rtlCol="0">
            <a:spAutoFit/>
          </a:bodyPr>
          <a:lstStyle/>
          <a:p>
            <a:r>
              <a:rPr lang="en-US" dirty="0">
                <a:solidFill>
                  <a:srgbClr val="FFFFFF"/>
                </a:solidFill>
              </a:rPr>
              <a:t>analog</a:t>
            </a:r>
          </a:p>
        </p:txBody>
      </p:sp>
      <p:sp>
        <p:nvSpPr>
          <p:cNvPr id="44" name="TextBox 43"/>
          <p:cNvSpPr txBox="1"/>
          <p:nvPr/>
        </p:nvSpPr>
        <p:spPr>
          <a:xfrm rot="5400000">
            <a:off x="4956907" y="2109361"/>
            <a:ext cx="692924" cy="430887"/>
          </a:xfrm>
          <a:prstGeom prst="rect">
            <a:avLst/>
          </a:prstGeom>
          <a:noFill/>
        </p:spPr>
        <p:txBody>
          <a:bodyPr wrap="none" rtlCol="0">
            <a:spAutoFit/>
          </a:bodyPr>
          <a:lstStyle/>
          <a:p>
            <a:r>
              <a:rPr lang="en-US" sz="1100" dirty="0">
                <a:solidFill>
                  <a:srgbClr val="FFFFFF"/>
                </a:solidFill>
              </a:rPr>
              <a:t>decaying</a:t>
            </a:r>
          </a:p>
          <a:p>
            <a:r>
              <a:rPr lang="en-US" sz="1100" dirty="0">
                <a:solidFill>
                  <a:srgbClr val="FFFFFF"/>
                </a:solidFill>
              </a:rPr>
              <a:t>average</a:t>
            </a:r>
          </a:p>
        </p:txBody>
      </p:sp>
      <p:sp>
        <p:nvSpPr>
          <p:cNvPr id="45" name="TextBox 44"/>
          <p:cNvSpPr txBox="1"/>
          <p:nvPr/>
        </p:nvSpPr>
        <p:spPr>
          <a:xfrm>
            <a:off x="2996209" y="4576567"/>
            <a:ext cx="2326516" cy="369332"/>
          </a:xfrm>
          <a:prstGeom prst="rect">
            <a:avLst/>
          </a:prstGeom>
          <a:noFill/>
        </p:spPr>
        <p:txBody>
          <a:bodyPr wrap="none" rtlCol="0">
            <a:spAutoFit/>
          </a:bodyPr>
          <a:lstStyle/>
          <a:p>
            <a:r>
              <a:rPr lang="en-US" dirty="0">
                <a:solidFill>
                  <a:srgbClr val="FFFFFF"/>
                </a:solidFill>
              </a:rPr>
              <a:t>standard test data sets</a:t>
            </a:r>
          </a:p>
        </p:txBody>
      </p:sp>
      <p:sp>
        <p:nvSpPr>
          <p:cNvPr id="46" name="TextBox 45"/>
          <p:cNvSpPr txBox="1"/>
          <p:nvPr/>
        </p:nvSpPr>
        <p:spPr>
          <a:xfrm rot="5400000">
            <a:off x="2712954" y="3885352"/>
            <a:ext cx="916575" cy="261610"/>
          </a:xfrm>
          <a:prstGeom prst="rect">
            <a:avLst/>
          </a:prstGeom>
          <a:noFill/>
        </p:spPr>
        <p:txBody>
          <a:bodyPr wrap="none" rtlCol="0">
            <a:spAutoFit/>
          </a:bodyPr>
          <a:lstStyle/>
          <a:p>
            <a:r>
              <a:rPr lang="en-US" sz="1100" dirty="0">
                <a:solidFill>
                  <a:srgbClr val="FFFFFF"/>
                </a:solidFill>
              </a:rPr>
              <a:t>temperature</a:t>
            </a:r>
          </a:p>
        </p:txBody>
      </p:sp>
      <p:sp>
        <p:nvSpPr>
          <p:cNvPr id="47" name="TextBox 46"/>
          <p:cNvSpPr txBox="1"/>
          <p:nvPr/>
        </p:nvSpPr>
        <p:spPr>
          <a:xfrm rot="5400000">
            <a:off x="3132015" y="3886350"/>
            <a:ext cx="918572" cy="261610"/>
          </a:xfrm>
          <a:prstGeom prst="rect">
            <a:avLst/>
          </a:prstGeom>
          <a:noFill/>
        </p:spPr>
        <p:txBody>
          <a:bodyPr wrap="none" rtlCol="0">
            <a:spAutoFit/>
          </a:bodyPr>
          <a:lstStyle/>
          <a:p>
            <a:r>
              <a:rPr lang="en-US" sz="1100" dirty="0">
                <a:solidFill>
                  <a:schemeClr val="bg1"/>
                </a:solidFill>
              </a:rPr>
              <a:t>precipitation</a:t>
            </a:r>
          </a:p>
        </p:txBody>
      </p:sp>
      <p:sp>
        <p:nvSpPr>
          <p:cNvPr id="48" name="TextBox 47"/>
          <p:cNvSpPr txBox="1"/>
          <p:nvPr/>
        </p:nvSpPr>
        <p:spPr>
          <a:xfrm rot="5400000">
            <a:off x="3606367" y="3920699"/>
            <a:ext cx="831578" cy="261610"/>
          </a:xfrm>
          <a:prstGeom prst="rect">
            <a:avLst/>
          </a:prstGeom>
          <a:noFill/>
        </p:spPr>
        <p:txBody>
          <a:bodyPr wrap="none" rtlCol="0">
            <a:spAutoFit/>
          </a:bodyPr>
          <a:lstStyle/>
          <a:p>
            <a:r>
              <a:rPr lang="en-US" sz="1100" dirty="0" err="1">
                <a:solidFill>
                  <a:srgbClr val="FFFFFF"/>
                </a:solidFill>
              </a:rPr>
              <a:t>precip</a:t>
            </a:r>
            <a:r>
              <a:rPr lang="en-US" sz="1100" dirty="0">
                <a:solidFill>
                  <a:srgbClr val="FFFFFF"/>
                </a:solidFill>
              </a:rPr>
              <a:t> type</a:t>
            </a:r>
          </a:p>
        </p:txBody>
      </p:sp>
      <p:sp>
        <p:nvSpPr>
          <p:cNvPr id="49" name="TextBox 48"/>
          <p:cNvSpPr txBox="1"/>
          <p:nvPr/>
        </p:nvSpPr>
        <p:spPr>
          <a:xfrm rot="5400000">
            <a:off x="3979613" y="3936875"/>
            <a:ext cx="928710" cy="276999"/>
          </a:xfrm>
          <a:prstGeom prst="rect">
            <a:avLst/>
          </a:prstGeom>
          <a:noFill/>
        </p:spPr>
        <p:txBody>
          <a:bodyPr wrap="none" rtlCol="0">
            <a:spAutoFit/>
          </a:bodyPr>
          <a:lstStyle/>
          <a:p>
            <a:r>
              <a:rPr lang="en-US" sz="1200" dirty="0">
                <a:solidFill>
                  <a:srgbClr val="FFFFFF"/>
                </a:solidFill>
              </a:rPr>
              <a:t>wind power</a:t>
            </a:r>
          </a:p>
        </p:txBody>
      </p:sp>
      <p:sp>
        <p:nvSpPr>
          <p:cNvPr id="50" name="TextBox 49"/>
          <p:cNvSpPr txBox="1"/>
          <p:nvPr/>
        </p:nvSpPr>
        <p:spPr>
          <a:xfrm rot="5400000">
            <a:off x="4438524" y="3921866"/>
            <a:ext cx="883306" cy="261610"/>
          </a:xfrm>
          <a:prstGeom prst="rect">
            <a:avLst/>
          </a:prstGeom>
          <a:noFill/>
        </p:spPr>
        <p:txBody>
          <a:bodyPr wrap="none" rtlCol="0">
            <a:spAutoFit/>
          </a:bodyPr>
          <a:lstStyle/>
          <a:p>
            <a:r>
              <a:rPr lang="en-US" sz="1100" dirty="0">
                <a:solidFill>
                  <a:srgbClr val="FFFFFF"/>
                </a:solidFill>
              </a:rPr>
              <a:t>wave height</a:t>
            </a:r>
          </a:p>
        </p:txBody>
      </p:sp>
      <p:sp>
        <p:nvSpPr>
          <p:cNvPr id="51" name="TextBox 50"/>
          <p:cNvSpPr txBox="1"/>
          <p:nvPr/>
        </p:nvSpPr>
        <p:spPr>
          <a:xfrm rot="5400000">
            <a:off x="4929483" y="3934919"/>
            <a:ext cx="857201" cy="261610"/>
          </a:xfrm>
          <a:prstGeom prst="rect">
            <a:avLst/>
          </a:prstGeom>
          <a:noFill/>
        </p:spPr>
        <p:txBody>
          <a:bodyPr wrap="none" rtlCol="0">
            <a:spAutoFit/>
          </a:bodyPr>
          <a:lstStyle/>
          <a:p>
            <a:r>
              <a:rPr lang="en-US" sz="1100" dirty="0">
                <a:solidFill>
                  <a:srgbClr val="FFFFFF"/>
                </a:solidFill>
              </a:rPr>
              <a:t>TC intensity</a:t>
            </a:r>
          </a:p>
        </p:txBody>
      </p:sp>
      <p:sp>
        <p:nvSpPr>
          <p:cNvPr id="52" name="TextBox 51"/>
          <p:cNvSpPr txBox="1"/>
          <p:nvPr/>
        </p:nvSpPr>
        <p:spPr>
          <a:xfrm>
            <a:off x="3501719" y="6417543"/>
            <a:ext cx="1315497" cy="369332"/>
          </a:xfrm>
          <a:prstGeom prst="rect">
            <a:avLst/>
          </a:prstGeom>
          <a:noFill/>
        </p:spPr>
        <p:txBody>
          <a:bodyPr wrap="none" rtlCol="0">
            <a:spAutoFit/>
          </a:bodyPr>
          <a:lstStyle/>
          <a:p>
            <a:r>
              <a:rPr lang="en-US" dirty="0">
                <a:solidFill>
                  <a:srgbClr val="FFFFFF"/>
                </a:solidFill>
              </a:rPr>
              <a:t>I/O routines</a:t>
            </a:r>
          </a:p>
        </p:txBody>
      </p:sp>
      <p:sp>
        <p:nvSpPr>
          <p:cNvPr id="53" name="TextBox 52"/>
          <p:cNvSpPr txBox="1"/>
          <p:nvPr/>
        </p:nvSpPr>
        <p:spPr>
          <a:xfrm rot="5400000">
            <a:off x="2751941" y="5544479"/>
            <a:ext cx="806155" cy="369332"/>
          </a:xfrm>
          <a:prstGeom prst="rect">
            <a:avLst/>
          </a:prstGeom>
          <a:noFill/>
        </p:spPr>
        <p:txBody>
          <a:bodyPr wrap="none" rtlCol="0">
            <a:spAutoFit/>
          </a:bodyPr>
          <a:lstStyle/>
          <a:p>
            <a:r>
              <a:rPr lang="en-US" dirty="0">
                <a:solidFill>
                  <a:srgbClr val="FFFFFF"/>
                </a:solidFill>
              </a:rPr>
              <a:t>ArcGIS</a:t>
            </a:r>
          </a:p>
        </p:txBody>
      </p:sp>
      <p:sp>
        <p:nvSpPr>
          <p:cNvPr id="54" name="TextBox 53"/>
          <p:cNvSpPr txBox="1"/>
          <p:nvPr/>
        </p:nvSpPr>
        <p:spPr>
          <a:xfrm rot="5400000">
            <a:off x="3254707" y="5603635"/>
            <a:ext cx="687843" cy="369332"/>
          </a:xfrm>
          <a:prstGeom prst="rect">
            <a:avLst/>
          </a:prstGeom>
          <a:noFill/>
        </p:spPr>
        <p:txBody>
          <a:bodyPr wrap="square" rtlCol="0">
            <a:spAutoFit/>
          </a:bodyPr>
          <a:lstStyle/>
          <a:p>
            <a:r>
              <a:rPr lang="en-US" dirty="0" err="1">
                <a:solidFill>
                  <a:srgbClr val="FFFFFF"/>
                </a:solidFill>
              </a:rPr>
              <a:t>Grib</a:t>
            </a:r>
            <a:endParaRPr lang="en-US" dirty="0">
              <a:solidFill>
                <a:srgbClr val="FFFFFF"/>
              </a:solidFill>
            </a:endParaRPr>
          </a:p>
        </p:txBody>
      </p:sp>
      <p:sp>
        <p:nvSpPr>
          <p:cNvPr id="55" name="TextBox 54"/>
          <p:cNvSpPr txBox="1"/>
          <p:nvPr/>
        </p:nvSpPr>
        <p:spPr>
          <a:xfrm rot="5400000">
            <a:off x="3738303" y="5552791"/>
            <a:ext cx="582424" cy="369332"/>
          </a:xfrm>
          <a:prstGeom prst="rect">
            <a:avLst/>
          </a:prstGeom>
          <a:noFill/>
        </p:spPr>
        <p:txBody>
          <a:bodyPr wrap="none" rtlCol="0">
            <a:spAutoFit/>
          </a:bodyPr>
          <a:lstStyle/>
          <a:p>
            <a:r>
              <a:rPr lang="en-US" dirty="0" err="1">
                <a:solidFill>
                  <a:srgbClr val="FFFFFF"/>
                </a:solidFill>
              </a:rPr>
              <a:t>Bufr</a:t>
            </a:r>
            <a:endParaRPr lang="en-US" dirty="0">
              <a:solidFill>
                <a:srgbClr val="FFFFFF"/>
              </a:solidFill>
            </a:endParaRPr>
          </a:p>
        </p:txBody>
      </p:sp>
      <p:sp>
        <p:nvSpPr>
          <p:cNvPr id="56" name="TextBox 55"/>
          <p:cNvSpPr txBox="1"/>
          <p:nvPr/>
        </p:nvSpPr>
        <p:spPr>
          <a:xfrm rot="5400000">
            <a:off x="4013824" y="5576038"/>
            <a:ext cx="869273" cy="369332"/>
          </a:xfrm>
          <a:prstGeom prst="rect">
            <a:avLst/>
          </a:prstGeom>
          <a:noFill/>
        </p:spPr>
        <p:txBody>
          <a:bodyPr wrap="none" rtlCol="0">
            <a:spAutoFit/>
          </a:bodyPr>
          <a:lstStyle/>
          <a:p>
            <a:r>
              <a:rPr lang="en-US" dirty="0" err="1">
                <a:solidFill>
                  <a:srgbClr val="FFFFFF"/>
                </a:solidFill>
              </a:rPr>
              <a:t>netCDF</a:t>
            </a:r>
            <a:endParaRPr lang="en-US" dirty="0">
              <a:solidFill>
                <a:srgbClr val="FFFFFF"/>
              </a:solidFill>
            </a:endParaRPr>
          </a:p>
        </p:txBody>
      </p:sp>
      <p:sp>
        <p:nvSpPr>
          <p:cNvPr id="57" name="TextBox 56"/>
          <p:cNvSpPr txBox="1"/>
          <p:nvPr/>
        </p:nvSpPr>
        <p:spPr>
          <a:xfrm rot="5400000">
            <a:off x="4495330" y="5559696"/>
            <a:ext cx="775723" cy="369332"/>
          </a:xfrm>
          <a:prstGeom prst="rect">
            <a:avLst/>
          </a:prstGeom>
          <a:noFill/>
        </p:spPr>
        <p:txBody>
          <a:bodyPr wrap="none" rtlCol="0">
            <a:spAutoFit/>
          </a:bodyPr>
          <a:lstStyle/>
          <a:p>
            <a:r>
              <a:rPr lang="en-US" dirty="0">
                <a:solidFill>
                  <a:srgbClr val="FFFFFF"/>
                </a:solidFill>
              </a:rPr>
              <a:t>binary</a:t>
            </a:r>
          </a:p>
        </p:txBody>
      </p:sp>
      <p:sp>
        <p:nvSpPr>
          <p:cNvPr id="58" name="TextBox 57"/>
          <p:cNvSpPr txBox="1"/>
          <p:nvPr/>
        </p:nvSpPr>
        <p:spPr>
          <a:xfrm rot="5400000">
            <a:off x="4953882" y="5525517"/>
            <a:ext cx="663688" cy="369332"/>
          </a:xfrm>
          <a:prstGeom prst="rect">
            <a:avLst/>
          </a:prstGeom>
          <a:noFill/>
        </p:spPr>
        <p:txBody>
          <a:bodyPr wrap="none" rtlCol="0">
            <a:spAutoFit/>
          </a:bodyPr>
          <a:lstStyle/>
          <a:p>
            <a:r>
              <a:rPr lang="en-US" dirty="0">
                <a:solidFill>
                  <a:srgbClr val="FFFFFF"/>
                </a:solidFill>
              </a:rPr>
              <a:t>ASCII</a:t>
            </a:r>
          </a:p>
        </p:txBody>
      </p:sp>
      <p:sp>
        <p:nvSpPr>
          <p:cNvPr id="59" name="Rectangle 58"/>
          <p:cNvSpPr/>
          <p:nvPr/>
        </p:nvSpPr>
        <p:spPr>
          <a:xfrm>
            <a:off x="5592480" y="882206"/>
            <a:ext cx="2667437" cy="5474145"/>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Parallelogram 59"/>
          <p:cNvSpPr/>
          <p:nvPr/>
        </p:nvSpPr>
        <p:spPr>
          <a:xfrm rot="5400000">
            <a:off x="5545808" y="3596314"/>
            <a:ext cx="5975795" cy="547576"/>
          </a:xfrm>
          <a:prstGeom prst="parallelogram">
            <a:avLst>
              <a:gd name="adj" fmla="val 102777"/>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a:blip r:embed="rId2"/>
          <a:stretch>
            <a:fillRect/>
          </a:stretch>
        </p:blipFill>
        <p:spPr>
          <a:xfrm>
            <a:off x="7248423" y="1437383"/>
            <a:ext cx="1559070" cy="1559070"/>
          </a:xfrm>
          <a:prstGeom prst="rect">
            <a:avLst/>
          </a:prstGeom>
          <a:solidFill>
            <a:schemeClr val="bg2">
              <a:lumMod val="75000"/>
            </a:schemeClr>
          </a:solidFill>
        </p:spPr>
      </p:pic>
      <p:pic>
        <p:nvPicPr>
          <p:cNvPr id="62" name="Picture 61"/>
          <p:cNvPicPr>
            <a:picLocks noChangeAspect="1"/>
          </p:cNvPicPr>
          <p:nvPr/>
        </p:nvPicPr>
        <p:blipFill>
          <a:blip r:embed="rId2"/>
          <a:stretch>
            <a:fillRect/>
          </a:stretch>
        </p:blipFill>
        <p:spPr>
          <a:xfrm>
            <a:off x="5917257" y="1437385"/>
            <a:ext cx="1559069" cy="1559069"/>
          </a:xfrm>
          <a:prstGeom prst="rect">
            <a:avLst/>
          </a:prstGeom>
          <a:solidFill>
            <a:schemeClr val="bg2">
              <a:lumMod val="75000"/>
            </a:schemeClr>
          </a:solidFill>
        </p:spPr>
      </p:pic>
      <p:cxnSp>
        <p:nvCxnSpPr>
          <p:cNvPr id="63" name="Straight Connector 62"/>
          <p:cNvCxnSpPr/>
          <p:nvPr/>
        </p:nvCxnSpPr>
        <p:spPr>
          <a:xfrm>
            <a:off x="7421611" y="3064900"/>
            <a:ext cx="1385882" cy="0"/>
          </a:xfrm>
          <a:prstGeom prst="line">
            <a:avLst/>
          </a:prstGeom>
          <a:ln w="254000" cmpd="sng">
            <a:solidFill>
              <a:srgbClr val="4A452A"/>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140056" y="3064900"/>
            <a:ext cx="1385882" cy="0"/>
          </a:xfrm>
          <a:prstGeom prst="line">
            <a:avLst/>
          </a:prstGeom>
          <a:ln w="254000" cmpd="sng">
            <a:solidFill>
              <a:srgbClr val="4A452A"/>
            </a:solidFill>
          </a:ln>
        </p:spPr>
        <p:style>
          <a:lnRef idx="2">
            <a:schemeClr val="accent1"/>
          </a:lnRef>
          <a:fillRef idx="0">
            <a:schemeClr val="accent1"/>
          </a:fillRef>
          <a:effectRef idx="1">
            <a:schemeClr val="accent1"/>
          </a:effectRef>
          <a:fontRef idx="minor">
            <a:schemeClr val="tx1"/>
          </a:fontRef>
        </p:style>
      </p:cxnSp>
      <p:pic>
        <p:nvPicPr>
          <p:cNvPr id="65" name="Picture 64"/>
          <p:cNvPicPr>
            <a:picLocks noChangeAspect="1"/>
          </p:cNvPicPr>
          <p:nvPr/>
        </p:nvPicPr>
        <p:blipFill>
          <a:blip r:embed="rId2"/>
          <a:stretch>
            <a:fillRect/>
          </a:stretch>
        </p:blipFill>
        <p:spPr>
          <a:xfrm>
            <a:off x="7248423" y="3164063"/>
            <a:ext cx="1559070" cy="1559070"/>
          </a:xfrm>
          <a:prstGeom prst="rect">
            <a:avLst/>
          </a:prstGeom>
          <a:solidFill>
            <a:schemeClr val="bg2">
              <a:lumMod val="75000"/>
            </a:schemeClr>
          </a:solidFill>
        </p:spPr>
      </p:pic>
      <p:pic>
        <p:nvPicPr>
          <p:cNvPr id="66" name="Picture 65"/>
          <p:cNvPicPr>
            <a:picLocks noChangeAspect="1"/>
          </p:cNvPicPr>
          <p:nvPr/>
        </p:nvPicPr>
        <p:blipFill>
          <a:blip r:embed="rId2"/>
          <a:stretch>
            <a:fillRect/>
          </a:stretch>
        </p:blipFill>
        <p:spPr>
          <a:xfrm>
            <a:off x="5966868" y="3164063"/>
            <a:ext cx="1559070" cy="1559070"/>
          </a:xfrm>
          <a:prstGeom prst="rect">
            <a:avLst/>
          </a:prstGeom>
          <a:solidFill>
            <a:schemeClr val="bg2">
              <a:lumMod val="75000"/>
            </a:schemeClr>
          </a:solidFill>
        </p:spPr>
      </p:pic>
      <p:cxnSp>
        <p:nvCxnSpPr>
          <p:cNvPr id="67" name="Straight Connector 66"/>
          <p:cNvCxnSpPr/>
          <p:nvPr/>
        </p:nvCxnSpPr>
        <p:spPr>
          <a:xfrm>
            <a:off x="7421611" y="4814394"/>
            <a:ext cx="1385882" cy="0"/>
          </a:xfrm>
          <a:prstGeom prst="line">
            <a:avLst/>
          </a:prstGeom>
          <a:ln w="254000" cmpd="sng">
            <a:solidFill>
              <a:srgbClr val="4A452A"/>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6140056" y="4814394"/>
            <a:ext cx="1385882" cy="0"/>
          </a:xfrm>
          <a:prstGeom prst="line">
            <a:avLst/>
          </a:prstGeom>
          <a:ln w="254000" cmpd="sng">
            <a:solidFill>
              <a:srgbClr val="4A452A"/>
            </a:solidFill>
          </a:ln>
        </p:spPr>
        <p:style>
          <a:lnRef idx="2">
            <a:schemeClr val="accent1"/>
          </a:lnRef>
          <a:fillRef idx="0">
            <a:schemeClr val="accent1"/>
          </a:fillRef>
          <a:effectRef idx="1">
            <a:schemeClr val="accent1"/>
          </a:effectRef>
          <a:fontRef idx="minor">
            <a:schemeClr val="tx1"/>
          </a:fontRef>
        </p:style>
      </p:cxnSp>
      <p:pic>
        <p:nvPicPr>
          <p:cNvPr id="69" name="Picture 68"/>
          <p:cNvPicPr>
            <a:picLocks noChangeAspect="1"/>
          </p:cNvPicPr>
          <p:nvPr/>
        </p:nvPicPr>
        <p:blipFill>
          <a:blip r:embed="rId2"/>
          <a:stretch>
            <a:fillRect/>
          </a:stretch>
        </p:blipFill>
        <p:spPr>
          <a:xfrm>
            <a:off x="7248423" y="4883431"/>
            <a:ext cx="1559070" cy="1559070"/>
          </a:xfrm>
          <a:prstGeom prst="rect">
            <a:avLst/>
          </a:prstGeom>
          <a:solidFill>
            <a:schemeClr val="bg2">
              <a:lumMod val="75000"/>
            </a:schemeClr>
          </a:solidFill>
        </p:spPr>
      </p:pic>
      <p:pic>
        <p:nvPicPr>
          <p:cNvPr id="70" name="Picture 69"/>
          <p:cNvPicPr>
            <a:picLocks noChangeAspect="1"/>
          </p:cNvPicPr>
          <p:nvPr/>
        </p:nvPicPr>
        <p:blipFill>
          <a:blip r:embed="rId2"/>
          <a:stretch>
            <a:fillRect/>
          </a:stretch>
        </p:blipFill>
        <p:spPr>
          <a:xfrm>
            <a:off x="5966868" y="4883431"/>
            <a:ext cx="1559070" cy="1559070"/>
          </a:xfrm>
          <a:prstGeom prst="rect">
            <a:avLst/>
          </a:prstGeom>
          <a:solidFill>
            <a:schemeClr val="bg2">
              <a:lumMod val="75000"/>
            </a:schemeClr>
          </a:solidFill>
        </p:spPr>
      </p:pic>
      <p:cxnSp>
        <p:nvCxnSpPr>
          <p:cNvPr id="71" name="Straight Connector 70"/>
          <p:cNvCxnSpPr/>
          <p:nvPr/>
        </p:nvCxnSpPr>
        <p:spPr>
          <a:xfrm>
            <a:off x="7421611" y="6602209"/>
            <a:ext cx="1385882" cy="0"/>
          </a:xfrm>
          <a:prstGeom prst="line">
            <a:avLst/>
          </a:prstGeom>
          <a:ln w="254000" cmpd="sng">
            <a:solidFill>
              <a:srgbClr val="4A452A"/>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140056" y="6602209"/>
            <a:ext cx="1385882" cy="0"/>
          </a:xfrm>
          <a:prstGeom prst="line">
            <a:avLst/>
          </a:prstGeom>
          <a:ln w="254000" cmpd="sng">
            <a:solidFill>
              <a:srgbClr val="4A452A"/>
            </a:solidFill>
          </a:ln>
        </p:spPr>
        <p:style>
          <a:lnRef idx="2">
            <a:schemeClr val="accent1"/>
          </a:lnRef>
          <a:fillRef idx="0">
            <a:schemeClr val="accent1"/>
          </a:fillRef>
          <a:effectRef idx="1">
            <a:schemeClr val="accent1"/>
          </a:effectRef>
          <a:fontRef idx="minor">
            <a:schemeClr val="tx1"/>
          </a:fontRef>
        </p:style>
      </p:cxnSp>
      <p:sp>
        <p:nvSpPr>
          <p:cNvPr id="73" name="Parallelogram 72"/>
          <p:cNvSpPr/>
          <p:nvPr/>
        </p:nvSpPr>
        <p:spPr>
          <a:xfrm rot="5400000">
            <a:off x="2878371" y="3596314"/>
            <a:ext cx="5975795" cy="547576"/>
          </a:xfrm>
          <a:prstGeom prst="parallelogram">
            <a:avLst>
              <a:gd name="adj" fmla="val 102777"/>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p:cNvSpPr txBox="1"/>
          <p:nvPr/>
        </p:nvSpPr>
        <p:spPr>
          <a:xfrm>
            <a:off x="6332422" y="2878093"/>
            <a:ext cx="1907193" cy="338554"/>
          </a:xfrm>
          <a:prstGeom prst="rect">
            <a:avLst/>
          </a:prstGeom>
          <a:noFill/>
        </p:spPr>
        <p:txBody>
          <a:bodyPr wrap="none" rtlCol="0">
            <a:spAutoFit/>
          </a:bodyPr>
          <a:lstStyle/>
          <a:p>
            <a:r>
              <a:rPr lang="en-US" sz="1600" dirty="0">
                <a:solidFill>
                  <a:schemeClr val="bg1"/>
                </a:solidFill>
              </a:rPr>
              <a:t>verification methods</a:t>
            </a:r>
          </a:p>
        </p:txBody>
      </p:sp>
      <p:sp>
        <p:nvSpPr>
          <p:cNvPr id="75" name="TextBox 74"/>
          <p:cNvSpPr txBox="1"/>
          <p:nvPr/>
        </p:nvSpPr>
        <p:spPr>
          <a:xfrm rot="5400000">
            <a:off x="6042253" y="2067064"/>
            <a:ext cx="582211" cy="461665"/>
          </a:xfrm>
          <a:prstGeom prst="rect">
            <a:avLst/>
          </a:prstGeom>
          <a:noFill/>
        </p:spPr>
        <p:txBody>
          <a:bodyPr wrap="none" rtlCol="0">
            <a:spAutoFit/>
          </a:bodyPr>
          <a:lstStyle/>
          <a:p>
            <a:r>
              <a:rPr lang="en-US" sz="1200" dirty="0">
                <a:solidFill>
                  <a:srgbClr val="FFFFFF"/>
                </a:solidFill>
              </a:rPr>
              <a:t>threat</a:t>
            </a:r>
          </a:p>
          <a:p>
            <a:r>
              <a:rPr lang="en-US" sz="1200" dirty="0">
                <a:solidFill>
                  <a:srgbClr val="FFFFFF"/>
                </a:solidFill>
              </a:rPr>
              <a:t>scores</a:t>
            </a:r>
          </a:p>
        </p:txBody>
      </p:sp>
      <p:sp>
        <p:nvSpPr>
          <p:cNvPr id="76" name="TextBox 75"/>
          <p:cNvSpPr txBox="1"/>
          <p:nvPr/>
        </p:nvSpPr>
        <p:spPr>
          <a:xfrm rot="5400000">
            <a:off x="6442814" y="2096052"/>
            <a:ext cx="748923" cy="430887"/>
          </a:xfrm>
          <a:prstGeom prst="rect">
            <a:avLst/>
          </a:prstGeom>
          <a:noFill/>
        </p:spPr>
        <p:txBody>
          <a:bodyPr wrap="none" rtlCol="0">
            <a:spAutoFit/>
          </a:bodyPr>
          <a:lstStyle/>
          <a:p>
            <a:r>
              <a:rPr lang="en-US" sz="1100" dirty="0">
                <a:solidFill>
                  <a:srgbClr val="FFFFFF"/>
                </a:solidFill>
              </a:rPr>
              <a:t>reliability </a:t>
            </a:r>
          </a:p>
          <a:p>
            <a:r>
              <a:rPr lang="en-US" sz="1100" dirty="0">
                <a:solidFill>
                  <a:srgbClr val="FFFFFF"/>
                </a:solidFill>
              </a:rPr>
              <a:t>diagrams</a:t>
            </a:r>
          </a:p>
        </p:txBody>
      </p:sp>
      <p:sp>
        <p:nvSpPr>
          <p:cNvPr id="77" name="TextBox 76"/>
          <p:cNvSpPr txBox="1"/>
          <p:nvPr/>
        </p:nvSpPr>
        <p:spPr>
          <a:xfrm rot="5400000">
            <a:off x="6854670" y="2180689"/>
            <a:ext cx="812429" cy="261610"/>
          </a:xfrm>
          <a:prstGeom prst="rect">
            <a:avLst/>
          </a:prstGeom>
          <a:noFill/>
        </p:spPr>
        <p:txBody>
          <a:bodyPr wrap="none" rtlCol="0">
            <a:spAutoFit/>
          </a:bodyPr>
          <a:lstStyle/>
          <a:p>
            <a:pPr algn="ctr"/>
            <a:r>
              <a:rPr lang="en-US" sz="1100" dirty="0">
                <a:solidFill>
                  <a:srgbClr val="FFFFFF"/>
                </a:solidFill>
              </a:rPr>
              <a:t>BSS, CRPSS</a:t>
            </a:r>
          </a:p>
        </p:txBody>
      </p:sp>
      <p:sp>
        <p:nvSpPr>
          <p:cNvPr id="78" name="TextBox 77"/>
          <p:cNvSpPr txBox="1"/>
          <p:nvPr/>
        </p:nvSpPr>
        <p:spPr>
          <a:xfrm rot="5400000">
            <a:off x="7413086" y="2097606"/>
            <a:ext cx="595035" cy="369332"/>
          </a:xfrm>
          <a:prstGeom prst="rect">
            <a:avLst/>
          </a:prstGeom>
          <a:noFill/>
        </p:spPr>
        <p:txBody>
          <a:bodyPr wrap="none" rtlCol="0">
            <a:spAutoFit/>
          </a:bodyPr>
          <a:lstStyle/>
          <a:p>
            <a:r>
              <a:rPr lang="en-US" dirty="0">
                <a:solidFill>
                  <a:srgbClr val="FFFFFF"/>
                </a:solidFill>
              </a:rPr>
              <a:t>ROC</a:t>
            </a:r>
          </a:p>
        </p:txBody>
      </p:sp>
      <p:sp>
        <p:nvSpPr>
          <p:cNvPr id="79" name="TextBox 78"/>
          <p:cNvSpPr txBox="1"/>
          <p:nvPr/>
        </p:nvSpPr>
        <p:spPr>
          <a:xfrm rot="5400000">
            <a:off x="7706754" y="2172315"/>
            <a:ext cx="877163" cy="307777"/>
          </a:xfrm>
          <a:prstGeom prst="rect">
            <a:avLst/>
          </a:prstGeom>
          <a:noFill/>
        </p:spPr>
        <p:txBody>
          <a:bodyPr wrap="none" rtlCol="0">
            <a:spAutoFit/>
          </a:bodyPr>
          <a:lstStyle/>
          <a:p>
            <a:r>
              <a:rPr lang="en-US" sz="1400" dirty="0">
                <a:solidFill>
                  <a:srgbClr val="FFFFFF"/>
                </a:solidFill>
              </a:rPr>
              <a:t>eco value</a:t>
            </a:r>
          </a:p>
        </p:txBody>
      </p:sp>
      <p:sp>
        <p:nvSpPr>
          <p:cNvPr id="80" name="TextBox 79"/>
          <p:cNvSpPr txBox="1"/>
          <p:nvPr/>
        </p:nvSpPr>
        <p:spPr>
          <a:xfrm rot="5400000">
            <a:off x="8236247" y="2115288"/>
            <a:ext cx="684803" cy="430887"/>
          </a:xfrm>
          <a:prstGeom prst="rect">
            <a:avLst/>
          </a:prstGeom>
          <a:noFill/>
        </p:spPr>
        <p:txBody>
          <a:bodyPr wrap="none" rtlCol="0">
            <a:spAutoFit/>
          </a:bodyPr>
          <a:lstStyle/>
          <a:p>
            <a:r>
              <a:rPr lang="en-US" sz="1100" dirty="0">
                <a:solidFill>
                  <a:schemeClr val="bg1"/>
                </a:solidFill>
              </a:rPr>
              <a:t>track &amp;</a:t>
            </a:r>
          </a:p>
          <a:p>
            <a:r>
              <a:rPr lang="en-US" sz="1100" dirty="0">
                <a:solidFill>
                  <a:schemeClr val="bg1"/>
                </a:solidFill>
              </a:rPr>
              <a:t>intensity</a:t>
            </a:r>
          </a:p>
        </p:txBody>
      </p:sp>
      <p:sp>
        <p:nvSpPr>
          <p:cNvPr id="81" name="TextBox 80"/>
          <p:cNvSpPr txBox="1"/>
          <p:nvPr/>
        </p:nvSpPr>
        <p:spPr>
          <a:xfrm>
            <a:off x="6168342" y="4576567"/>
            <a:ext cx="2531462" cy="369332"/>
          </a:xfrm>
          <a:prstGeom prst="rect">
            <a:avLst/>
          </a:prstGeom>
          <a:noFill/>
        </p:spPr>
        <p:txBody>
          <a:bodyPr wrap="none" rtlCol="0">
            <a:spAutoFit/>
          </a:bodyPr>
          <a:lstStyle/>
          <a:p>
            <a:r>
              <a:rPr lang="en-US" dirty="0">
                <a:solidFill>
                  <a:srgbClr val="FFFFFF"/>
                </a:solidFill>
              </a:rPr>
              <a:t>exploratory data analysis</a:t>
            </a:r>
          </a:p>
        </p:txBody>
      </p:sp>
      <p:sp>
        <p:nvSpPr>
          <p:cNvPr id="82" name="TextBox 81"/>
          <p:cNvSpPr txBox="1"/>
          <p:nvPr/>
        </p:nvSpPr>
        <p:spPr>
          <a:xfrm rot="5400000">
            <a:off x="6031373" y="3885352"/>
            <a:ext cx="804026" cy="261610"/>
          </a:xfrm>
          <a:prstGeom prst="rect">
            <a:avLst/>
          </a:prstGeom>
          <a:noFill/>
        </p:spPr>
        <p:txBody>
          <a:bodyPr wrap="none" rtlCol="0">
            <a:spAutoFit/>
          </a:bodyPr>
          <a:lstStyle/>
          <a:p>
            <a:r>
              <a:rPr lang="en-US" sz="1100" dirty="0">
                <a:solidFill>
                  <a:srgbClr val="FFFFFF"/>
                </a:solidFill>
              </a:rPr>
              <a:t>scatterplot</a:t>
            </a:r>
          </a:p>
        </p:txBody>
      </p:sp>
      <p:sp>
        <p:nvSpPr>
          <p:cNvPr id="83" name="TextBox 82"/>
          <p:cNvSpPr txBox="1"/>
          <p:nvPr/>
        </p:nvSpPr>
        <p:spPr>
          <a:xfrm rot="5400000">
            <a:off x="6464378" y="3806020"/>
            <a:ext cx="731230" cy="415498"/>
          </a:xfrm>
          <a:prstGeom prst="rect">
            <a:avLst/>
          </a:prstGeom>
          <a:noFill/>
        </p:spPr>
        <p:txBody>
          <a:bodyPr wrap="none" rtlCol="0">
            <a:spAutoFit/>
          </a:bodyPr>
          <a:lstStyle/>
          <a:p>
            <a:r>
              <a:rPr lang="en-US" sz="1050" dirty="0">
                <a:solidFill>
                  <a:schemeClr val="bg1"/>
                </a:solidFill>
              </a:rPr>
              <a:t>power</a:t>
            </a:r>
          </a:p>
          <a:p>
            <a:r>
              <a:rPr lang="en-US" sz="1050" dirty="0">
                <a:solidFill>
                  <a:schemeClr val="bg1"/>
                </a:solidFill>
              </a:rPr>
              <a:t>transform</a:t>
            </a:r>
          </a:p>
        </p:txBody>
      </p:sp>
      <p:sp>
        <p:nvSpPr>
          <p:cNvPr id="84" name="TextBox 83"/>
          <p:cNvSpPr txBox="1"/>
          <p:nvPr/>
        </p:nvSpPr>
        <p:spPr>
          <a:xfrm rot="5400000">
            <a:off x="6902403" y="3920699"/>
            <a:ext cx="763801" cy="261610"/>
          </a:xfrm>
          <a:prstGeom prst="rect">
            <a:avLst/>
          </a:prstGeom>
          <a:noFill/>
        </p:spPr>
        <p:txBody>
          <a:bodyPr wrap="none" rtlCol="0">
            <a:spAutoFit/>
          </a:bodyPr>
          <a:lstStyle/>
          <a:p>
            <a:r>
              <a:rPr lang="en-US" sz="1100" dirty="0">
                <a:solidFill>
                  <a:srgbClr val="FFFFFF"/>
                </a:solidFill>
              </a:rPr>
              <a:t>histogram</a:t>
            </a:r>
          </a:p>
        </p:txBody>
      </p:sp>
      <p:sp>
        <p:nvSpPr>
          <p:cNvPr id="85" name="TextBox 84"/>
          <p:cNvSpPr txBox="1"/>
          <p:nvPr/>
        </p:nvSpPr>
        <p:spPr>
          <a:xfrm rot="5400000">
            <a:off x="7270349" y="3927499"/>
            <a:ext cx="871528" cy="276999"/>
          </a:xfrm>
          <a:prstGeom prst="rect">
            <a:avLst/>
          </a:prstGeom>
          <a:noFill/>
        </p:spPr>
        <p:txBody>
          <a:bodyPr wrap="none" rtlCol="0">
            <a:spAutoFit/>
          </a:bodyPr>
          <a:lstStyle/>
          <a:p>
            <a:r>
              <a:rPr lang="en-US" sz="1200" dirty="0">
                <a:solidFill>
                  <a:srgbClr val="FFFFFF"/>
                </a:solidFill>
              </a:rPr>
              <a:t>correlation</a:t>
            </a:r>
          </a:p>
        </p:txBody>
      </p:sp>
      <p:sp>
        <p:nvSpPr>
          <p:cNvPr id="86" name="TextBox 85"/>
          <p:cNvSpPr txBox="1"/>
          <p:nvPr/>
        </p:nvSpPr>
        <p:spPr>
          <a:xfrm rot="5400000">
            <a:off x="7777793" y="3898784"/>
            <a:ext cx="729061" cy="307777"/>
          </a:xfrm>
          <a:prstGeom prst="rect">
            <a:avLst/>
          </a:prstGeom>
          <a:noFill/>
        </p:spPr>
        <p:txBody>
          <a:bodyPr wrap="none" rtlCol="0">
            <a:spAutoFit/>
          </a:bodyPr>
          <a:lstStyle/>
          <a:p>
            <a:r>
              <a:rPr lang="en-US" sz="1400" dirty="0">
                <a:solidFill>
                  <a:srgbClr val="FFFFFF"/>
                </a:solidFill>
              </a:rPr>
              <a:t>ANOVA</a:t>
            </a:r>
          </a:p>
        </p:txBody>
      </p:sp>
      <p:sp>
        <p:nvSpPr>
          <p:cNvPr id="87" name="TextBox 86"/>
          <p:cNvSpPr txBox="1"/>
          <p:nvPr/>
        </p:nvSpPr>
        <p:spPr>
          <a:xfrm rot="5400000">
            <a:off x="8162478" y="3920430"/>
            <a:ext cx="813043" cy="261610"/>
          </a:xfrm>
          <a:prstGeom prst="rect">
            <a:avLst/>
          </a:prstGeom>
          <a:noFill/>
        </p:spPr>
        <p:txBody>
          <a:bodyPr wrap="none" rtlCol="0">
            <a:spAutoFit/>
          </a:bodyPr>
          <a:lstStyle/>
          <a:p>
            <a:r>
              <a:rPr lang="en-US" sz="1100" dirty="0">
                <a:solidFill>
                  <a:srgbClr val="FFFFFF"/>
                </a:solidFill>
              </a:rPr>
              <a:t>PCA &amp; CCA</a:t>
            </a:r>
          </a:p>
        </p:txBody>
      </p:sp>
      <p:sp>
        <p:nvSpPr>
          <p:cNvPr id="88" name="TextBox 87"/>
          <p:cNvSpPr txBox="1"/>
          <p:nvPr/>
        </p:nvSpPr>
        <p:spPr>
          <a:xfrm>
            <a:off x="6271928" y="6417543"/>
            <a:ext cx="2408795" cy="369332"/>
          </a:xfrm>
          <a:prstGeom prst="rect">
            <a:avLst/>
          </a:prstGeom>
          <a:noFill/>
        </p:spPr>
        <p:txBody>
          <a:bodyPr wrap="none" rtlCol="0">
            <a:spAutoFit/>
          </a:bodyPr>
          <a:lstStyle/>
          <a:p>
            <a:r>
              <a:rPr lang="en-US" dirty="0">
                <a:solidFill>
                  <a:srgbClr val="FFFFFF"/>
                </a:solidFill>
              </a:rPr>
              <a:t>Interfaces &amp; conversion</a:t>
            </a:r>
          </a:p>
        </p:txBody>
      </p:sp>
      <p:sp>
        <p:nvSpPr>
          <p:cNvPr id="89" name="TextBox 88"/>
          <p:cNvSpPr txBox="1"/>
          <p:nvPr/>
        </p:nvSpPr>
        <p:spPr>
          <a:xfrm rot="5400000">
            <a:off x="6010442" y="5486114"/>
            <a:ext cx="782448" cy="523220"/>
          </a:xfrm>
          <a:prstGeom prst="rect">
            <a:avLst/>
          </a:prstGeom>
          <a:noFill/>
        </p:spPr>
        <p:txBody>
          <a:bodyPr wrap="none" rtlCol="0">
            <a:spAutoFit/>
          </a:bodyPr>
          <a:lstStyle/>
          <a:p>
            <a:r>
              <a:rPr lang="en-US" sz="1400" dirty="0">
                <a:solidFill>
                  <a:srgbClr val="FFFFFF"/>
                </a:solidFill>
              </a:rPr>
              <a:t>Fortran-</a:t>
            </a:r>
          </a:p>
          <a:p>
            <a:r>
              <a:rPr lang="en-US" sz="1400" dirty="0">
                <a:solidFill>
                  <a:srgbClr val="FFFFFF"/>
                </a:solidFill>
              </a:rPr>
              <a:t>python</a:t>
            </a:r>
          </a:p>
        </p:txBody>
      </p:sp>
      <p:sp>
        <p:nvSpPr>
          <p:cNvPr id="90" name="TextBox 89"/>
          <p:cNvSpPr txBox="1"/>
          <p:nvPr/>
        </p:nvSpPr>
        <p:spPr>
          <a:xfrm rot="5400000">
            <a:off x="6485291" y="5558252"/>
            <a:ext cx="750962" cy="523220"/>
          </a:xfrm>
          <a:prstGeom prst="rect">
            <a:avLst/>
          </a:prstGeom>
          <a:noFill/>
        </p:spPr>
        <p:txBody>
          <a:bodyPr wrap="square" rtlCol="0">
            <a:spAutoFit/>
          </a:bodyPr>
          <a:lstStyle/>
          <a:p>
            <a:r>
              <a:rPr lang="en-US" sz="1400" dirty="0">
                <a:solidFill>
                  <a:srgbClr val="FFFFFF"/>
                </a:solidFill>
              </a:rPr>
              <a:t>C++ -Fortran</a:t>
            </a:r>
          </a:p>
        </p:txBody>
      </p:sp>
      <p:sp>
        <p:nvSpPr>
          <p:cNvPr id="91" name="TextBox 90"/>
          <p:cNvSpPr txBox="1"/>
          <p:nvPr/>
        </p:nvSpPr>
        <p:spPr>
          <a:xfrm rot="5400000">
            <a:off x="6859492" y="5583569"/>
            <a:ext cx="864339" cy="307777"/>
          </a:xfrm>
          <a:prstGeom prst="rect">
            <a:avLst/>
          </a:prstGeom>
          <a:noFill/>
        </p:spPr>
        <p:txBody>
          <a:bodyPr wrap="none" rtlCol="0">
            <a:spAutoFit/>
          </a:bodyPr>
          <a:lstStyle/>
          <a:p>
            <a:r>
              <a:rPr lang="en-US" sz="1400" dirty="0" err="1">
                <a:solidFill>
                  <a:srgbClr val="FFFFFF"/>
                </a:solidFill>
              </a:rPr>
              <a:t>Grib-Bufr</a:t>
            </a:r>
            <a:endParaRPr lang="en-US" sz="1400" dirty="0">
              <a:solidFill>
                <a:srgbClr val="FFFFFF"/>
              </a:solidFill>
            </a:endParaRPr>
          </a:p>
        </p:txBody>
      </p:sp>
      <p:sp>
        <p:nvSpPr>
          <p:cNvPr id="92" name="TextBox 91"/>
          <p:cNvSpPr txBox="1"/>
          <p:nvPr/>
        </p:nvSpPr>
        <p:spPr>
          <a:xfrm rot="5400000">
            <a:off x="7263007" y="5622205"/>
            <a:ext cx="895197" cy="276999"/>
          </a:xfrm>
          <a:prstGeom prst="rect">
            <a:avLst/>
          </a:prstGeom>
          <a:noFill/>
        </p:spPr>
        <p:txBody>
          <a:bodyPr wrap="none" rtlCol="0">
            <a:spAutoFit/>
          </a:bodyPr>
          <a:lstStyle/>
          <a:p>
            <a:r>
              <a:rPr lang="en-US" sz="1200" dirty="0">
                <a:solidFill>
                  <a:srgbClr val="FFFFFF"/>
                </a:solidFill>
              </a:rPr>
              <a:t>Fortran-IDL</a:t>
            </a:r>
          </a:p>
        </p:txBody>
      </p:sp>
      <p:sp>
        <p:nvSpPr>
          <p:cNvPr id="93" name="TextBox 92"/>
          <p:cNvSpPr txBox="1"/>
          <p:nvPr/>
        </p:nvSpPr>
        <p:spPr>
          <a:xfrm rot="5400000">
            <a:off x="7655461" y="5605863"/>
            <a:ext cx="979755" cy="276999"/>
          </a:xfrm>
          <a:prstGeom prst="rect">
            <a:avLst/>
          </a:prstGeom>
          <a:noFill/>
        </p:spPr>
        <p:txBody>
          <a:bodyPr wrap="none" rtlCol="0">
            <a:spAutoFit/>
          </a:bodyPr>
          <a:lstStyle/>
          <a:p>
            <a:r>
              <a:rPr lang="en-US" sz="1200" dirty="0">
                <a:solidFill>
                  <a:srgbClr val="FFFFFF"/>
                </a:solidFill>
              </a:rPr>
              <a:t>ASCII-</a:t>
            </a:r>
            <a:r>
              <a:rPr lang="en-US" sz="1200" dirty="0" err="1">
                <a:solidFill>
                  <a:srgbClr val="FFFFFF"/>
                </a:solidFill>
              </a:rPr>
              <a:t>cPickle</a:t>
            </a:r>
            <a:endParaRPr lang="en-US" sz="1200" dirty="0">
              <a:solidFill>
                <a:srgbClr val="FFFFFF"/>
              </a:solidFill>
            </a:endParaRPr>
          </a:p>
        </p:txBody>
      </p:sp>
      <p:sp>
        <p:nvSpPr>
          <p:cNvPr id="95" name="TextBox 94"/>
          <p:cNvSpPr txBox="1"/>
          <p:nvPr/>
        </p:nvSpPr>
        <p:spPr>
          <a:xfrm>
            <a:off x="8826593" y="1464589"/>
            <a:ext cx="2647743" cy="3970318"/>
          </a:xfrm>
          <a:prstGeom prst="rect">
            <a:avLst/>
          </a:prstGeom>
          <a:noFill/>
        </p:spPr>
        <p:txBody>
          <a:bodyPr wrap="none" rtlCol="0">
            <a:spAutoFit/>
          </a:bodyPr>
          <a:lstStyle/>
          <a:p>
            <a:r>
              <a:rPr lang="en-US" dirty="0"/>
              <a:t>It’s hard to determine</a:t>
            </a:r>
          </a:p>
          <a:p>
            <a:r>
              <a:rPr lang="en-US" dirty="0"/>
              <a:t>whether someone has </a:t>
            </a:r>
          </a:p>
          <a:p>
            <a:r>
              <a:rPr lang="en-US" dirty="0"/>
              <a:t>made an improvement </a:t>
            </a:r>
          </a:p>
          <a:p>
            <a:r>
              <a:rPr lang="en-US" dirty="0"/>
              <a:t>when everyone tests </a:t>
            </a:r>
          </a:p>
          <a:p>
            <a:r>
              <a:rPr lang="en-US" dirty="0"/>
              <a:t>with their own data set, </a:t>
            </a:r>
          </a:p>
          <a:p>
            <a:r>
              <a:rPr lang="en-US" dirty="0"/>
              <a:t>or codes their own </a:t>
            </a:r>
          </a:p>
          <a:p>
            <a:r>
              <a:rPr lang="en-US" dirty="0"/>
              <a:t>version of post-processing</a:t>
            </a:r>
          </a:p>
          <a:p>
            <a:r>
              <a:rPr lang="en-US" dirty="0"/>
              <a:t>methods &amp; verification</a:t>
            </a:r>
          </a:p>
          <a:p>
            <a:r>
              <a:rPr lang="en-US" dirty="0"/>
              <a:t>methods.</a:t>
            </a:r>
          </a:p>
          <a:p>
            <a:endParaRPr lang="en-US" dirty="0"/>
          </a:p>
          <a:p>
            <a:r>
              <a:rPr lang="en-US" dirty="0"/>
              <a:t>Building and supporting</a:t>
            </a:r>
          </a:p>
          <a:p>
            <a:r>
              <a:rPr lang="en-US" dirty="0"/>
              <a:t>a reference library</a:t>
            </a:r>
          </a:p>
          <a:p>
            <a:r>
              <a:rPr lang="en-US" dirty="0"/>
              <a:t>would help our field</a:t>
            </a:r>
          </a:p>
          <a:p>
            <a:r>
              <a:rPr lang="en-US" dirty="0"/>
              <a:t>immensely.</a:t>
            </a:r>
          </a:p>
        </p:txBody>
      </p:sp>
      <p:sp>
        <p:nvSpPr>
          <p:cNvPr id="3" name="TextBox 2">
            <a:extLst>
              <a:ext uri="{FF2B5EF4-FFF2-40B4-BE49-F238E27FC236}">
                <a16:creationId xmlns:a16="http://schemas.microsoft.com/office/drawing/2014/main" id="{E6956316-5C6D-A44C-91BF-6D75D8425BDB}"/>
              </a:ext>
            </a:extLst>
          </p:cNvPr>
          <p:cNvSpPr txBox="1"/>
          <p:nvPr/>
        </p:nvSpPr>
        <p:spPr>
          <a:xfrm>
            <a:off x="193410" y="3848739"/>
            <a:ext cx="1938288" cy="1754326"/>
          </a:xfrm>
          <a:prstGeom prst="rect">
            <a:avLst/>
          </a:prstGeom>
          <a:noFill/>
        </p:spPr>
        <p:txBody>
          <a:bodyPr wrap="none" rtlCol="0">
            <a:spAutoFit/>
          </a:bodyPr>
          <a:lstStyle/>
          <a:p>
            <a:r>
              <a:rPr lang="en-US" dirty="0"/>
              <a:t>Recommendations</a:t>
            </a:r>
          </a:p>
          <a:p>
            <a:r>
              <a:rPr lang="en-US" dirty="0"/>
              <a:t>on building a</a:t>
            </a:r>
          </a:p>
          <a:p>
            <a:r>
              <a:rPr lang="en-US" dirty="0"/>
              <a:t>community</a:t>
            </a:r>
          </a:p>
          <a:p>
            <a:r>
              <a:rPr lang="en-US" dirty="0"/>
              <a:t>system in </a:t>
            </a:r>
          </a:p>
          <a:p>
            <a:r>
              <a:rPr lang="en-US" dirty="0"/>
              <a:t>supplementary</a:t>
            </a:r>
          </a:p>
          <a:p>
            <a:r>
              <a:rPr lang="en-US" dirty="0"/>
              <a:t>slides.</a:t>
            </a:r>
          </a:p>
        </p:txBody>
      </p:sp>
    </p:spTree>
    <p:extLst>
      <p:ext uri="{BB962C8B-B14F-4D97-AF65-F5344CB8AC3E}">
        <p14:creationId xmlns:p14="http://schemas.microsoft.com/office/powerpoint/2010/main" val="2402166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9BADA7-8472-9341-8170-876A2C0D22F6}"/>
              </a:ext>
            </a:extLst>
          </p:cNvPr>
          <p:cNvPicPr>
            <a:picLocks noChangeAspect="1"/>
          </p:cNvPicPr>
          <p:nvPr/>
        </p:nvPicPr>
        <p:blipFill>
          <a:blip r:embed="rId2"/>
          <a:stretch>
            <a:fillRect/>
          </a:stretch>
        </p:blipFill>
        <p:spPr>
          <a:xfrm>
            <a:off x="401202" y="207819"/>
            <a:ext cx="9094510" cy="5145578"/>
          </a:xfrm>
          <a:prstGeom prst="rect">
            <a:avLst/>
          </a:prstGeom>
        </p:spPr>
      </p:pic>
      <p:sp>
        <p:nvSpPr>
          <p:cNvPr id="6" name="Rectangle 5">
            <a:extLst>
              <a:ext uri="{FF2B5EF4-FFF2-40B4-BE49-F238E27FC236}">
                <a16:creationId xmlns:a16="http://schemas.microsoft.com/office/drawing/2014/main" id="{FE2BCE03-855B-6349-929A-6EEA50B82D89}"/>
              </a:ext>
            </a:extLst>
          </p:cNvPr>
          <p:cNvSpPr/>
          <p:nvPr/>
        </p:nvSpPr>
        <p:spPr>
          <a:xfrm>
            <a:off x="2419004" y="91440"/>
            <a:ext cx="2169621" cy="207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DDCE98-59E0-674A-9B6F-63DA233FCB5B}"/>
              </a:ext>
            </a:extLst>
          </p:cNvPr>
          <p:cNvSpPr/>
          <p:nvPr/>
        </p:nvSpPr>
        <p:spPr>
          <a:xfrm>
            <a:off x="978035" y="3524597"/>
            <a:ext cx="8636923" cy="9310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a:extLst>
              <a:ext uri="{FF2B5EF4-FFF2-40B4-BE49-F238E27FC236}">
                <a16:creationId xmlns:a16="http://schemas.microsoft.com/office/drawing/2014/main" id="{3D503514-E9DA-EB40-8CE1-1FC57F01C65D}"/>
              </a:ext>
            </a:extLst>
          </p:cNvPr>
          <p:cNvSpPr txBox="1"/>
          <p:nvPr/>
        </p:nvSpPr>
        <p:spPr>
          <a:xfrm>
            <a:off x="10072545" y="3234239"/>
            <a:ext cx="2002792" cy="1938992"/>
          </a:xfrm>
          <a:prstGeom prst="rect">
            <a:avLst/>
          </a:prstGeom>
          <a:noFill/>
        </p:spPr>
        <p:txBody>
          <a:bodyPr wrap="none" rtlCol="0">
            <a:spAutoFit/>
          </a:bodyPr>
          <a:lstStyle/>
          <a:p>
            <a:r>
              <a:rPr lang="en-US" sz="2400" dirty="0">
                <a:solidFill>
                  <a:srgbClr val="FF0000"/>
                </a:solidFill>
              </a:rPr>
              <a:t>Note the </a:t>
            </a:r>
          </a:p>
          <a:p>
            <a:r>
              <a:rPr lang="en-US" sz="2400" dirty="0">
                <a:solidFill>
                  <a:srgbClr val="FF0000"/>
                </a:solidFill>
              </a:rPr>
              <a:t>strong interest</a:t>
            </a:r>
          </a:p>
          <a:p>
            <a:r>
              <a:rPr lang="en-US" sz="2400" dirty="0">
                <a:solidFill>
                  <a:srgbClr val="FF0000"/>
                </a:solidFill>
              </a:rPr>
              <a:t>in improved</a:t>
            </a:r>
          </a:p>
          <a:p>
            <a:r>
              <a:rPr lang="en-US" sz="2400" dirty="0">
                <a:solidFill>
                  <a:srgbClr val="FF0000"/>
                </a:solidFill>
              </a:rPr>
              <a:t>operational</a:t>
            </a:r>
          </a:p>
          <a:p>
            <a:r>
              <a:rPr lang="en-US" sz="2400" dirty="0">
                <a:solidFill>
                  <a:srgbClr val="FF0000"/>
                </a:solidFill>
              </a:rPr>
              <a:t>prediction</a:t>
            </a:r>
          </a:p>
        </p:txBody>
      </p:sp>
      <p:cxnSp>
        <p:nvCxnSpPr>
          <p:cNvPr id="10" name="Straight Arrow Connector 9">
            <a:extLst>
              <a:ext uri="{FF2B5EF4-FFF2-40B4-BE49-F238E27FC236}">
                <a16:creationId xmlns:a16="http://schemas.microsoft.com/office/drawing/2014/main" id="{E0CAABC8-633B-FF48-A8A9-9F15B982089F}"/>
              </a:ext>
            </a:extLst>
          </p:cNvPr>
          <p:cNvCxnSpPr>
            <a:cxnSpLocks/>
          </p:cNvCxnSpPr>
          <p:nvPr/>
        </p:nvCxnSpPr>
        <p:spPr>
          <a:xfrm flipH="1">
            <a:off x="9649691" y="3990110"/>
            <a:ext cx="42285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FC7C86A-E04B-CC48-A1B3-C441746E1D3A}"/>
              </a:ext>
            </a:extLst>
          </p:cNvPr>
          <p:cNvPicPr>
            <a:picLocks noChangeAspect="1"/>
          </p:cNvPicPr>
          <p:nvPr/>
        </p:nvPicPr>
        <p:blipFill>
          <a:blip r:embed="rId3"/>
          <a:stretch>
            <a:fillRect/>
          </a:stretch>
        </p:blipFill>
        <p:spPr>
          <a:xfrm>
            <a:off x="401202" y="5511652"/>
            <a:ext cx="9000493" cy="1183211"/>
          </a:xfrm>
          <a:prstGeom prst="rect">
            <a:avLst/>
          </a:prstGeom>
        </p:spPr>
      </p:pic>
      <p:sp>
        <p:nvSpPr>
          <p:cNvPr id="13" name="Slide Number Placeholder 12">
            <a:extLst>
              <a:ext uri="{FF2B5EF4-FFF2-40B4-BE49-F238E27FC236}">
                <a16:creationId xmlns:a16="http://schemas.microsoft.com/office/drawing/2014/main" id="{EDE8D61A-FB97-2641-ABF8-2BFC59253403}"/>
              </a:ext>
            </a:extLst>
          </p:cNvPr>
          <p:cNvSpPr>
            <a:spLocks noGrp="1"/>
          </p:cNvSpPr>
          <p:nvPr>
            <p:ph type="sldNum" sz="quarter" idx="12"/>
          </p:nvPr>
        </p:nvSpPr>
        <p:spPr/>
        <p:txBody>
          <a:bodyPr/>
          <a:lstStyle/>
          <a:p>
            <a:fld id="{30C35FD4-DED3-EE46-BCAB-284905DEE74F}" type="slidenum">
              <a:rPr lang="en-US" smtClean="0"/>
              <a:t>5</a:t>
            </a:fld>
            <a:endParaRPr lang="en-US"/>
          </a:p>
        </p:txBody>
      </p:sp>
      <p:sp>
        <p:nvSpPr>
          <p:cNvPr id="3" name="TextBox 2">
            <a:extLst>
              <a:ext uri="{FF2B5EF4-FFF2-40B4-BE49-F238E27FC236}">
                <a16:creationId xmlns:a16="http://schemas.microsoft.com/office/drawing/2014/main" id="{F8752347-270D-F84A-9A89-8FC64D408011}"/>
              </a:ext>
            </a:extLst>
          </p:cNvPr>
          <p:cNvSpPr txBox="1"/>
          <p:nvPr/>
        </p:nvSpPr>
        <p:spPr>
          <a:xfrm>
            <a:off x="9999518" y="329391"/>
            <a:ext cx="1843774" cy="1569660"/>
          </a:xfrm>
          <a:prstGeom prst="rect">
            <a:avLst/>
          </a:prstGeom>
          <a:noFill/>
        </p:spPr>
        <p:txBody>
          <a:bodyPr wrap="none" rtlCol="0">
            <a:spAutoFit/>
          </a:bodyPr>
          <a:lstStyle/>
          <a:p>
            <a:r>
              <a:rPr lang="en-US" sz="3200" dirty="0"/>
              <a:t>S2S </a:t>
            </a:r>
          </a:p>
          <a:p>
            <a:r>
              <a:rPr lang="en-US" sz="3200" dirty="0"/>
              <a:t>verbiage</a:t>
            </a:r>
          </a:p>
          <a:p>
            <a:r>
              <a:rPr lang="en-US" sz="3200" dirty="0"/>
              <a:t>in the bill.</a:t>
            </a:r>
          </a:p>
        </p:txBody>
      </p:sp>
    </p:spTree>
    <p:extLst>
      <p:ext uri="{BB962C8B-B14F-4D97-AF65-F5344CB8AC3E}">
        <p14:creationId xmlns:p14="http://schemas.microsoft.com/office/powerpoint/2010/main" val="490956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81B53-46B0-5041-AA8E-82C18F30FD0A}"/>
              </a:ext>
            </a:extLst>
          </p:cNvPr>
          <p:cNvSpPr>
            <a:spLocks noGrp="1"/>
          </p:cNvSpPr>
          <p:nvPr>
            <p:ph type="title"/>
          </p:nvPr>
        </p:nvSpPr>
        <p:spPr/>
        <p:txBody>
          <a:bodyPr/>
          <a:lstStyle/>
          <a:p>
            <a:r>
              <a:rPr lang="en-US" b="1" dirty="0"/>
              <a:t>Statistical </a:t>
            </a:r>
            <a:r>
              <a:rPr lang="en-US" b="1" dirty="0" err="1"/>
              <a:t>postprocessing</a:t>
            </a:r>
            <a:r>
              <a:rPr lang="en-US" b="1" dirty="0"/>
              <a:t> R&amp;D needs</a:t>
            </a:r>
          </a:p>
        </p:txBody>
      </p:sp>
      <p:sp>
        <p:nvSpPr>
          <p:cNvPr id="3" name="Content Placeholder 2">
            <a:extLst>
              <a:ext uri="{FF2B5EF4-FFF2-40B4-BE49-F238E27FC236}">
                <a16:creationId xmlns:a16="http://schemas.microsoft.com/office/drawing/2014/main" id="{17BC45F5-FDD1-A54F-A733-DF6E565F866A}"/>
              </a:ext>
            </a:extLst>
          </p:cNvPr>
          <p:cNvSpPr>
            <a:spLocks noGrp="1"/>
          </p:cNvSpPr>
          <p:nvPr>
            <p:ph idx="1"/>
          </p:nvPr>
        </p:nvSpPr>
        <p:spPr/>
        <p:txBody>
          <a:bodyPr/>
          <a:lstStyle/>
          <a:p>
            <a:r>
              <a:rPr lang="en-US" dirty="0"/>
              <a:t>Provide resources for statistical </a:t>
            </a:r>
            <a:r>
              <a:rPr lang="en-US" dirty="0" err="1"/>
              <a:t>postprocessing</a:t>
            </a:r>
            <a:r>
              <a:rPr lang="en-US" dirty="0"/>
              <a:t> technique development and inter-comparison, since it is an essential component in the production of S2S forecasts.</a:t>
            </a:r>
          </a:p>
          <a:p>
            <a:r>
              <a:rPr lang="en-US" dirty="0"/>
              <a:t>Resource the regular production needed data sets, with some remaining challenges.</a:t>
            </a:r>
          </a:p>
          <a:p>
            <a:pPr lvl="1"/>
            <a:r>
              <a:rPr lang="en-US" dirty="0"/>
              <a:t>HPC sized to allow this.</a:t>
            </a:r>
          </a:p>
          <a:p>
            <a:pPr lvl="1"/>
            <a:r>
              <a:rPr lang="en-US" dirty="0"/>
              <a:t>Regular production of reanalysis/reforecast data, not one-offs.</a:t>
            </a:r>
          </a:p>
          <a:p>
            <a:pPr lvl="1"/>
            <a:r>
              <a:rPr lang="en-US" dirty="0"/>
              <a:t>Improved or new analysis data needed for training.</a:t>
            </a:r>
          </a:p>
          <a:p>
            <a:r>
              <a:rPr lang="en-US" dirty="0"/>
              <a:t>Resource the development of a community infrastructure for </a:t>
            </a:r>
            <a:r>
              <a:rPr lang="en-US" dirty="0" err="1"/>
              <a:t>postprocessing</a:t>
            </a:r>
            <a:r>
              <a:rPr lang="en-US" dirty="0"/>
              <a:t>, a la JEDI for data assimilation.</a:t>
            </a:r>
          </a:p>
        </p:txBody>
      </p:sp>
      <p:sp>
        <p:nvSpPr>
          <p:cNvPr id="4" name="Slide Number Placeholder 3">
            <a:extLst>
              <a:ext uri="{FF2B5EF4-FFF2-40B4-BE49-F238E27FC236}">
                <a16:creationId xmlns:a16="http://schemas.microsoft.com/office/drawing/2014/main" id="{4D5B210C-A3CE-0D4A-999D-D6013AA3533B}"/>
              </a:ext>
            </a:extLst>
          </p:cNvPr>
          <p:cNvSpPr>
            <a:spLocks noGrp="1"/>
          </p:cNvSpPr>
          <p:nvPr>
            <p:ph type="sldNum" sz="quarter" idx="12"/>
          </p:nvPr>
        </p:nvSpPr>
        <p:spPr/>
        <p:txBody>
          <a:bodyPr/>
          <a:lstStyle/>
          <a:p>
            <a:fld id="{098C0BB6-B216-1548-B35F-650354291EE9}" type="slidenum">
              <a:rPr lang="en-US" smtClean="0"/>
              <a:t>50</a:t>
            </a:fld>
            <a:endParaRPr lang="en-US"/>
          </a:p>
        </p:txBody>
      </p:sp>
    </p:spTree>
    <p:extLst>
      <p:ext uri="{BB962C8B-B14F-4D97-AF65-F5344CB8AC3E}">
        <p14:creationId xmlns:p14="http://schemas.microsoft.com/office/powerpoint/2010/main" val="1265130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207EB-6E4F-114D-BD78-10C10E1E9262}"/>
              </a:ext>
            </a:extLst>
          </p:cNvPr>
          <p:cNvSpPr>
            <a:spLocks noGrp="1"/>
          </p:cNvSpPr>
          <p:nvPr>
            <p:ph type="title"/>
          </p:nvPr>
        </p:nvSpPr>
        <p:spPr/>
        <p:txBody>
          <a:bodyPr/>
          <a:lstStyle/>
          <a:p>
            <a:r>
              <a:rPr lang="en-US" b="1" dirty="0"/>
              <a:t>Conclusion: R&amp;D needs of particular importance.</a:t>
            </a:r>
          </a:p>
        </p:txBody>
      </p:sp>
      <p:sp>
        <p:nvSpPr>
          <p:cNvPr id="3" name="Content Placeholder 2">
            <a:extLst>
              <a:ext uri="{FF2B5EF4-FFF2-40B4-BE49-F238E27FC236}">
                <a16:creationId xmlns:a16="http://schemas.microsoft.com/office/drawing/2014/main" id="{6E00F0F8-EBD7-974C-A135-A09550AC914F}"/>
              </a:ext>
            </a:extLst>
          </p:cNvPr>
          <p:cNvSpPr>
            <a:spLocks noGrp="1"/>
          </p:cNvSpPr>
          <p:nvPr>
            <p:ph idx="1"/>
          </p:nvPr>
        </p:nvSpPr>
        <p:spPr/>
        <p:txBody>
          <a:bodyPr/>
          <a:lstStyle/>
          <a:p>
            <a:r>
              <a:rPr lang="en-US" dirty="0"/>
              <a:t>Improving parameterization of tropical convection to exploit predictive potential of MJO.</a:t>
            </a:r>
          </a:p>
          <a:p>
            <a:r>
              <a:rPr lang="en-US" dirty="0"/>
              <a:t>Stochastic parameterizations to more properly simulate variability (and sometimes change mean), including for S2S the stochastic parameterization of interactions between state components.</a:t>
            </a:r>
          </a:p>
          <a:p>
            <a:r>
              <a:rPr lang="en-US" dirty="0"/>
              <a:t>Land-surface prediction system improvements (possibly with statistical models playing a role).</a:t>
            </a:r>
          </a:p>
          <a:p>
            <a:r>
              <a:rPr lang="en-US" dirty="0"/>
              <a:t>Strongly coupled DA system development.</a:t>
            </a:r>
          </a:p>
          <a:p>
            <a:r>
              <a:rPr lang="en-US" dirty="0"/>
              <a:t>Observations of ocean below surface, + land state (including fluxes).</a:t>
            </a:r>
          </a:p>
          <a:p>
            <a:endParaRPr lang="en-US" dirty="0"/>
          </a:p>
        </p:txBody>
      </p:sp>
      <p:sp>
        <p:nvSpPr>
          <p:cNvPr id="4" name="Slide Number Placeholder 3">
            <a:extLst>
              <a:ext uri="{FF2B5EF4-FFF2-40B4-BE49-F238E27FC236}">
                <a16:creationId xmlns:a16="http://schemas.microsoft.com/office/drawing/2014/main" id="{B280F735-9A2A-164B-A0CD-58F3A39E3DB2}"/>
              </a:ext>
            </a:extLst>
          </p:cNvPr>
          <p:cNvSpPr>
            <a:spLocks noGrp="1"/>
          </p:cNvSpPr>
          <p:nvPr>
            <p:ph type="sldNum" sz="quarter" idx="12"/>
          </p:nvPr>
        </p:nvSpPr>
        <p:spPr/>
        <p:txBody>
          <a:bodyPr/>
          <a:lstStyle/>
          <a:p>
            <a:fld id="{30C35FD4-DED3-EE46-BCAB-284905DEE74F}" type="slidenum">
              <a:rPr lang="en-US" smtClean="0"/>
              <a:t>51</a:t>
            </a:fld>
            <a:endParaRPr lang="en-US"/>
          </a:p>
        </p:txBody>
      </p:sp>
    </p:spTree>
    <p:extLst>
      <p:ext uri="{BB962C8B-B14F-4D97-AF65-F5344CB8AC3E}">
        <p14:creationId xmlns:p14="http://schemas.microsoft.com/office/powerpoint/2010/main" val="1235242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72678-969E-214C-8C73-46E492034B41}"/>
              </a:ext>
            </a:extLst>
          </p:cNvPr>
          <p:cNvSpPr>
            <a:spLocks noGrp="1"/>
          </p:cNvSpPr>
          <p:nvPr>
            <p:ph type="title"/>
          </p:nvPr>
        </p:nvSpPr>
        <p:spPr/>
        <p:txBody>
          <a:bodyPr/>
          <a:lstStyle/>
          <a:p>
            <a:r>
              <a:rPr lang="en-US" dirty="0"/>
              <a:t>Background material</a:t>
            </a:r>
          </a:p>
        </p:txBody>
      </p:sp>
      <p:sp>
        <p:nvSpPr>
          <p:cNvPr id="3" name="Content Placeholder 2">
            <a:extLst>
              <a:ext uri="{FF2B5EF4-FFF2-40B4-BE49-F238E27FC236}">
                <a16:creationId xmlns:a16="http://schemas.microsoft.com/office/drawing/2014/main" id="{EF2E3A31-9590-4845-A2BA-99867427BD3C}"/>
              </a:ext>
            </a:extLst>
          </p:cNvPr>
          <p:cNvSpPr>
            <a:spLocks noGrp="1"/>
          </p:cNvSpPr>
          <p:nvPr>
            <p:ph idx="1"/>
          </p:nvPr>
        </p:nvSpPr>
        <p:spPr/>
        <p:txBody>
          <a:bodyPr/>
          <a:lstStyle/>
          <a:p>
            <a:r>
              <a:rPr lang="en-US" dirty="0"/>
              <a:t>NAS report on S2S </a:t>
            </a:r>
            <a:r>
              <a:rPr lang="en-US" dirty="0">
                <a:hlinkClick r:id="rId2"/>
              </a:rPr>
              <a:t>here</a:t>
            </a:r>
            <a:r>
              <a:rPr lang="en-US" dirty="0"/>
              <a:t>.</a:t>
            </a:r>
          </a:p>
        </p:txBody>
      </p:sp>
      <p:sp>
        <p:nvSpPr>
          <p:cNvPr id="4" name="Slide Number Placeholder 3">
            <a:extLst>
              <a:ext uri="{FF2B5EF4-FFF2-40B4-BE49-F238E27FC236}">
                <a16:creationId xmlns:a16="http://schemas.microsoft.com/office/drawing/2014/main" id="{AD54C087-4CEF-7643-B671-F8F95B1D6FD9}"/>
              </a:ext>
            </a:extLst>
          </p:cNvPr>
          <p:cNvSpPr>
            <a:spLocks noGrp="1"/>
          </p:cNvSpPr>
          <p:nvPr>
            <p:ph type="sldNum" sz="quarter" idx="12"/>
          </p:nvPr>
        </p:nvSpPr>
        <p:spPr/>
        <p:txBody>
          <a:bodyPr/>
          <a:lstStyle/>
          <a:p>
            <a:fld id="{30C35FD4-DED3-EE46-BCAB-284905DEE74F}" type="slidenum">
              <a:rPr lang="en-US" smtClean="0"/>
              <a:t>52</a:t>
            </a:fld>
            <a:endParaRPr lang="en-US"/>
          </a:p>
        </p:txBody>
      </p:sp>
    </p:spTree>
    <p:extLst>
      <p:ext uri="{BB962C8B-B14F-4D97-AF65-F5344CB8AC3E}">
        <p14:creationId xmlns:p14="http://schemas.microsoft.com/office/powerpoint/2010/main" val="13633087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51F6-E5BE-ED4D-9BE2-245125F53FEC}"/>
              </a:ext>
            </a:extLst>
          </p:cNvPr>
          <p:cNvSpPr>
            <a:spLocks noGrp="1"/>
          </p:cNvSpPr>
          <p:nvPr>
            <p:ph type="title"/>
          </p:nvPr>
        </p:nvSpPr>
        <p:spPr>
          <a:xfrm>
            <a:off x="264140" y="78649"/>
            <a:ext cx="11779134" cy="1079299"/>
          </a:xfrm>
        </p:spPr>
        <p:txBody>
          <a:bodyPr>
            <a:normAutofit fontScale="90000"/>
          </a:bodyPr>
          <a:lstStyle/>
          <a:p>
            <a:r>
              <a:rPr lang="en-US" sz="4000" b="1" dirty="0"/>
              <a:t>What can we expect from atmosphere at S2S time scales?</a:t>
            </a:r>
            <a:br>
              <a:rPr lang="en-US" sz="4000" b="1" dirty="0"/>
            </a:br>
            <a:r>
              <a:rPr lang="en-US" sz="4000" b="1" dirty="0"/>
              <a:t>A modern understanding of atmospheric predictability.</a:t>
            </a:r>
          </a:p>
        </p:txBody>
      </p:sp>
      <p:sp>
        <p:nvSpPr>
          <p:cNvPr id="4" name="Slide Number Placeholder 3">
            <a:extLst>
              <a:ext uri="{FF2B5EF4-FFF2-40B4-BE49-F238E27FC236}">
                <a16:creationId xmlns:a16="http://schemas.microsoft.com/office/drawing/2014/main" id="{7E2ACE5A-A19B-E746-9BA7-9F5066156B27}"/>
              </a:ext>
            </a:extLst>
          </p:cNvPr>
          <p:cNvSpPr>
            <a:spLocks noGrp="1"/>
          </p:cNvSpPr>
          <p:nvPr>
            <p:ph type="sldNum" sz="quarter" idx="12"/>
          </p:nvPr>
        </p:nvSpPr>
        <p:spPr/>
        <p:txBody>
          <a:bodyPr/>
          <a:lstStyle/>
          <a:p>
            <a:fld id="{30C35FD4-DED3-EE46-BCAB-284905DEE74F}" type="slidenum">
              <a:rPr lang="en-US" smtClean="0"/>
              <a:t>53</a:t>
            </a:fld>
            <a:endParaRPr lang="en-US" dirty="0"/>
          </a:p>
        </p:txBody>
      </p:sp>
      <p:sp>
        <p:nvSpPr>
          <p:cNvPr id="5" name="TextBox 4">
            <a:extLst>
              <a:ext uri="{FF2B5EF4-FFF2-40B4-BE49-F238E27FC236}">
                <a16:creationId xmlns:a16="http://schemas.microsoft.com/office/drawing/2014/main" id="{40F635A5-6F32-3343-89E7-F7C0FD7C9A03}"/>
              </a:ext>
            </a:extLst>
          </p:cNvPr>
          <p:cNvSpPr txBox="1"/>
          <p:nvPr/>
        </p:nvSpPr>
        <p:spPr>
          <a:xfrm>
            <a:off x="91441" y="6435750"/>
            <a:ext cx="6602898" cy="307777"/>
          </a:xfrm>
          <a:prstGeom prst="rect">
            <a:avLst/>
          </a:prstGeom>
          <a:noFill/>
        </p:spPr>
        <p:txBody>
          <a:bodyPr wrap="none" rtlCol="0">
            <a:spAutoFit/>
          </a:bodyPr>
          <a:lstStyle/>
          <a:p>
            <a:r>
              <a:rPr lang="en-US" sz="1400" dirty="0">
                <a:solidFill>
                  <a:schemeClr val="bg1">
                    <a:lumMod val="65000"/>
                  </a:schemeClr>
                </a:solidFill>
              </a:rPr>
              <a:t>Ref: </a:t>
            </a:r>
            <a:r>
              <a:rPr lang="en-US" sz="1400" dirty="0" err="1">
                <a:solidFill>
                  <a:schemeClr val="bg1">
                    <a:lumMod val="65000"/>
                  </a:schemeClr>
                </a:solidFill>
              </a:rPr>
              <a:t>Rotunno</a:t>
            </a:r>
            <a:r>
              <a:rPr lang="en-US" sz="1400" dirty="0">
                <a:solidFill>
                  <a:schemeClr val="bg1">
                    <a:lumMod val="65000"/>
                  </a:schemeClr>
                </a:solidFill>
              </a:rPr>
              <a:t> and Snyder, JAS, 2008, </a:t>
            </a:r>
            <a:r>
              <a:rPr lang="en-US" sz="1400" dirty="0">
                <a:solidFill>
                  <a:schemeClr val="bg1">
                    <a:lumMod val="65000"/>
                  </a:schemeClr>
                </a:solidFill>
                <a:hlinkClick r:id="rId2"/>
              </a:rPr>
              <a:t>here</a:t>
            </a:r>
            <a:r>
              <a:rPr lang="en-US" sz="1400" dirty="0">
                <a:solidFill>
                  <a:schemeClr val="bg1">
                    <a:lumMod val="65000"/>
                  </a:schemeClr>
                </a:solidFill>
              </a:rPr>
              <a:t>.   See also </a:t>
            </a:r>
            <a:r>
              <a:rPr lang="en-US" sz="1400" dirty="0" err="1">
                <a:solidFill>
                  <a:schemeClr val="bg1">
                    <a:lumMod val="65000"/>
                  </a:schemeClr>
                </a:solidFill>
              </a:rPr>
              <a:t>Tribbia</a:t>
            </a:r>
            <a:r>
              <a:rPr lang="en-US" sz="1400" dirty="0">
                <a:solidFill>
                  <a:schemeClr val="bg1">
                    <a:lumMod val="65000"/>
                  </a:schemeClr>
                </a:solidFill>
              </a:rPr>
              <a:t> and </a:t>
            </a:r>
            <a:r>
              <a:rPr lang="en-US" sz="1400" dirty="0" err="1">
                <a:solidFill>
                  <a:schemeClr val="bg1">
                    <a:lumMod val="65000"/>
                  </a:schemeClr>
                </a:solidFill>
              </a:rPr>
              <a:t>Baumhefner</a:t>
            </a:r>
            <a:r>
              <a:rPr lang="en-US" sz="1400" dirty="0">
                <a:solidFill>
                  <a:schemeClr val="bg1">
                    <a:lumMod val="65000"/>
                  </a:schemeClr>
                </a:solidFill>
              </a:rPr>
              <a:t> 2004, here.</a:t>
            </a:r>
          </a:p>
        </p:txBody>
      </p:sp>
      <p:pic>
        <p:nvPicPr>
          <p:cNvPr id="11" name="Picture 10">
            <a:extLst>
              <a:ext uri="{FF2B5EF4-FFF2-40B4-BE49-F238E27FC236}">
                <a16:creationId xmlns:a16="http://schemas.microsoft.com/office/drawing/2014/main" id="{808FBEF9-DC7D-814C-AD1C-DFB8176C9398}"/>
              </a:ext>
            </a:extLst>
          </p:cNvPr>
          <p:cNvPicPr>
            <a:picLocks noChangeAspect="1"/>
          </p:cNvPicPr>
          <p:nvPr/>
        </p:nvPicPr>
        <p:blipFill>
          <a:blip r:embed="rId3"/>
          <a:stretch>
            <a:fillRect/>
          </a:stretch>
        </p:blipFill>
        <p:spPr>
          <a:xfrm>
            <a:off x="337087" y="1157948"/>
            <a:ext cx="7782579" cy="5198402"/>
          </a:xfrm>
          <a:prstGeom prst="rect">
            <a:avLst/>
          </a:prstGeom>
        </p:spPr>
      </p:pic>
      <p:sp>
        <p:nvSpPr>
          <p:cNvPr id="12" name="TextBox 11">
            <a:extLst>
              <a:ext uri="{FF2B5EF4-FFF2-40B4-BE49-F238E27FC236}">
                <a16:creationId xmlns:a16="http://schemas.microsoft.com/office/drawing/2014/main" id="{2126FBC1-F19D-2443-9542-A97E76EB6C47}"/>
              </a:ext>
            </a:extLst>
          </p:cNvPr>
          <p:cNvSpPr txBox="1"/>
          <p:nvPr/>
        </p:nvSpPr>
        <p:spPr>
          <a:xfrm>
            <a:off x="8119666" y="1431925"/>
            <a:ext cx="3923608" cy="4924425"/>
          </a:xfrm>
          <a:prstGeom prst="rect">
            <a:avLst/>
          </a:prstGeom>
          <a:noFill/>
        </p:spPr>
        <p:txBody>
          <a:bodyPr wrap="square" rtlCol="0">
            <a:spAutoFit/>
          </a:bodyPr>
          <a:lstStyle/>
          <a:p>
            <a:r>
              <a:rPr lang="en-US" sz="1600" dirty="0" err="1"/>
              <a:t>Nastrom</a:t>
            </a:r>
            <a:r>
              <a:rPr lang="en-US" sz="1600" dirty="0"/>
              <a:t> and Gage </a:t>
            </a:r>
            <a:r>
              <a:rPr lang="en-US" sz="1600" dirty="0">
                <a:hlinkClick r:id="rId4"/>
              </a:rPr>
              <a:t>1984</a:t>
            </a:r>
            <a:r>
              <a:rPr lang="en-US" sz="1600" dirty="0"/>
              <a:t> showed that atmospheric power scales like wavenumber k</a:t>
            </a:r>
            <a:r>
              <a:rPr lang="en-US" sz="1600" baseline="30000" dirty="0"/>
              <a:t>-3</a:t>
            </a:r>
            <a:r>
              <a:rPr lang="en-US" sz="1600" dirty="0"/>
              <a:t> at synoptic scales and k</a:t>
            </a:r>
            <a:r>
              <a:rPr lang="en-US" sz="1600" baseline="30000" dirty="0"/>
              <a:t>-5/3</a:t>
            </a:r>
            <a:r>
              <a:rPr lang="en-US" sz="1600" dirty="0"/>
              <a:t> at mesoscales and below.</a:t>
            </a:r>
          </a:p>
          <a:p>
            <a:endParaRPr lang="en-US" sz="1600" dirty="0"/>
          </a:p>
          <a:p>
            <a:r>
              <a:rPr lang="en-US" sz="1600" dirty="0"/>
              <a:t>Given inevitability of small-scale errors and rapid growth upscale, they will stimulate errors at the synoptic scales.   </a:t>
            </a:r>
          </a:p>
          <a:p>
            <a:r>
              <a:rPr lang="en-US" sz="1600" dirty="0"/>
              <a:t>Thereafter, synoptic scale errors grow more slowly.  </a:t>
            </a:r>
          </a:p>
          <a:p>
            <a:endParaRPr lang="en-US" sz="1600" dirty="0"/>
          </a:p>
          <a:p>
            <a:r>
              <a:rPr lang="en-US" sz="1600" dirty="0"/>
              <a:t>By two weeks, most predictive skill lost, except in most slowly varying low-frequency modes like MJO, polar stratosphere.</a:t>
            </a:r>
          </a:p>
          <a:p>
            <a:endParaRPr lang="en-US" sz="1600" dirty="0"/>
          </a:p>
          <a:p>
            <a:r>
              <a:rPr lang="en-US" sz="1600" dirty="0"/>
              <a:t>But: general mean and variability can be </a:t>
            </a:r>
            <a:r>
              <a:rPr lang="en-US" sz="1600" b="1" dirty="0"/>
              <a:t>situationally </a:t>
            </a:r>
            <a:r>
              <a:rPr lang="en-US" sz="1600" dirty="0"/>
              <a:t>modulated to a </a:t>
            </a:r>
            <a:r>
              <a:rPr lang="en-US" sz="1600" b="1" dirty="0"/>
              <a:t>small extent </a:t>
            </a:r>
            <a:r>
              <a:rPr lang="en-US" sz="1600" dirty="0"/>
              <a:t>by other phenomena.</a:t>
            </a:r>
          </a:p>
          <a:p>
            <a:endParaRPr lang="en-US" dirty="0"/>
          </a:p>
        </p:txBody>
      </p:sp>
    </p:spTree>
    <p:extLst>
      <p:ext uri="{BB962C8B-B14F-4D97-AF65-F5344CB8AC3E}">
        <p14:creationId xmlns:p14="http://schemas.microsoft.com/office/powerpoint/2010/main" val="1530449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37027-B924-5A42-BB4D-66C0181A039F}"/>
              </a:ext>
            </a:extLst>
          </p:cNvPr>
          <p:cNvSpPr>
            <a:spLocks noGrp="1"/>
          </p:cNvSpPr>
          <p:nvPr>
            <p:ph type="title"/>
          </p:nvPr>
        </p:nvSpPr>
        <p:spPr>
          <a:xfrm>
            <a:off x="372688" y="208626"/>
            <a:ext cx="11464636" cy="872029"/>
          </a:xfrm>
        </p:spPr>
        <p:txBody>
          <a:bodyPr/>
          <a:lstStyle/>
          <a:p>
            <a:r>
              <a:rPr lang="en-US" b="1" dirty="0"/>
              <a:t>Tropical variability: the Wheeler-</a:t>
            </a:r>
            <a:r>
              <a:rPr lang="en-US" b="1" dirty="0" err="1"/>
              <a:t>Kiladis</a:t>
            </a:r>
            <a:r>
              <a:rPr lang="en-US" b="1" dirty="0"/>
              <a:t> diagram.</a:t>
            </a:r>
          </a:p>
        </p:txBody>
      </p:sp>
      <p:sp>
        <p:nvSpPr>
          <p:cNvPr id="3" name="Content Placeholder 2">
            <a:extLst>
              <a:ext uri="{FF2B5EF4-FFF2-40B4-BE49-F238E27FC236}">
                <a16:creationId xmlns:a16="http://schemas.microsoft.com/office/drawing/2014/main" id="{E87AFD2A-A83D-314C-A872-269476CEE784}"/>
              </a:ext>
            </a:extLst>
          </p:cNvPr>
          <p:cNvSpPr>
            <a:spLocks noGrp="1"/>
          </p:cNvSpPr>
          <p:nvPr>
            <p:ph idx="1"/>
          </p:nvPr>
        </p:nvSpPr>
        <p:spPr>
          <a:xfrm>
            <a:off x="6995853" y="1401675"/>
            <a:ext cx="4154978" cy="4217728"/>
          </a:xfrm>
        </p:spPr>
        <p:txBody>
          <a:bodyPr>
            <a:normAutofit lnSpcReduction="10000"/>
          </a:bodyPr>
          <a:lstStyle/>
          <a:p>
            <a:r>
              <a:rPr lang="en-US" dirty="0"/>
              <a:t>The greatest power is low-frequency variability with a zonal wavenumber of 1.   This is the MJO, the Madden-Julian Oscillation.</a:t>
            </a:r>
          </a:p>
          <a:p>
            <a:r>
              <a:rPr lang="en-US" dirty="0"/>
              <a:t>Ref: Wheeler and </a:t>
            </a:r>
            <a:r>
              <a:rPr lang="en-US" dirty="0" err="1"/>
              <a:t>Kiladis</a:t>
            </a:r>
            <a:r>
              <a:rPr lang="en-US" dirty="0"/>
              <a:t> 1999 JAS, </a:t>
            </a:r>
            <a:r>
              <a:rPr lang="en-US" dirty="0">
                <a:hlinkClick r:id="rId2"/>
              </a:rPr>
              <a:t>here</a:t>
            </a:r>
            <a:r>
              <a:rPr lang="en-US" dirty="0"/>
              <a:t>.</a:t>
            </a:r>
          </a:p>
          <a:p>
            <a:r>
              <a:rPr lang="en-US" dirty="0"/>
              <a:t>Not modeled well in most current prediction systems.</a:t>
            </a:r>
          </a:p>
        </p:txBody>
      </p:sp>
      <p:sp>
        <p:nvSpPr>
          <p:cNvPr id="4" name="Slide Number Placeholder 3">
            <a:extLst>
              <a:ext uri="{FF2B5EF4-FFF2-40B4-BE49-F238E27FC236}">
                <a16:creationId xmlns:a16="http://schemas.microsoft.com/office/drawing/2014/main" id="{58291BF3-F9F3-074E-AF6A-B6935AE21F9F}"/>
              </a:ext>
            </a:extLst>
          </p:cNvPr>
          <p:cNvSpPr>
            <a:spLocks noGrp="1"/>
          </p:cNvSpPr>
          <p:nvPr>
            <p:ph type="sldNum" sz="quarter" idx="12"/>
          </p:nvPr>
        </p:nvSpPr>
        <p:spPr/>
        <p:txBody>
          <a:bodyPr/>
          <a:lstStyle/>
          <a:p>
            <a:fld id="{30C35FD4-DED3-EE46-BCAB-284905DEE74F}" type="slidenum">
              <a:rPr lang="en-US" smtClean="0"/>
              <a:t>54</a:t>
            </a:fld>
            <a:endParaRPr lang="en-US"/>
          </a:p>
        </p:txBody>
      </p:sp>
      <p:pic>
        <p:nvPicPr>
          <p:cNvPr id="2050" name="Picture 2" descr="Related image">
            <a:extLst>
              <a:ext uri="{FF2B5EF4-FFF2-40B4-BE49-F238E27FC236}">
                <a16:creationId xmlns:a16="http://schemas.microsoft.com/office/drawing/2014/main" id="{6C77FE2F-39FB-2C47-8FF0-0BEFC3F5E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88" y="1080655"/>
            <a:ext cx="6060672" cy="5615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593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282D9-64D6-2D49-97D0-2C954C50AE09}"/>
              </a:ext>
            </a:extLst>
          </p:cNvPr>
          <p:cNvSpPr>
            <a:spLocks noGrp="1"/>
          </p:cNvSpPr>
          <p:nvPr>
            <p:ph type="title"/>
          </p:nvPr>
        </p:nvSpPr>
        <p:spPr>
          <a:xfrm>
            <a:off x="838200" y="279336"/>
            <a:ext cx="10515600" cy="1325563"/>
          </a:xfrm>
        </p:spPr>
        <p:txBody>
          <a:bodyPr/>
          <a:lstStyle/>
          <a:p>
            <a:r>
              <a:rPr lang="en-US" b="1" dirty="0"/>
              <a:t>Lagged response of US surface temperature to MJO activity in the Indian Ocean.</a:t>
            </a:r>
          </a:p>
        </p:txBody>
      </p:sp>
      <p:sp>
        <p:nvSpPr>
          <p:cNvPr id="4" name="Slide Number Placeholder 3">
            <a:extLst>
              <a:ext uri="{FF2B5EF4-FFF2-40B4-BE49-F238E27FC236}">
                <a16:creationId xmlns:a16="http://schemas.microsoft.com/office/drawing/2014/main" id="{1AA83FF7-A7BD-AB4E-8543-890D243675FF}"/>
              </a:ext>
            </a:extLst>
          </p:cNvPr>
          <p:cNvSpPr>
            <a:spLocks noGrp="1"/>
          </p:cNvSpPr>
          <p:nvPr>
            <p:ph type="sldNum" sz="quarter" idx="12"/>
          </p:nvPr>
        </p:nvSpPr>
        <p:spPr/>
        <p:txBody>
          <a:bodyPr/>
          <a:lstStyle/>
          <a:p>
            <a:fld id="{30C35FD4-DED3-EE46-BCAB-284905DEE74F}" type="slidenum">
              <a:rPr lang="en-US" smtClean="0"/>
              <a:t>55</a:t>
            </a:fld>
            <a:endParaRPr lang="en-US"/>
          </a:p>
        </p:txBody>
      </p:sp>
      <p:pic>
        <p:nvPicPr>
          <p:cNvPr id="8" name="Picture 7">
            <a:extLst>
              <a:ext uri="{FF2B5EF4-FFF2-40B4-BE49-F238E27FC236}">
                <a16:creationId xmlns:a16="http://schemas.microsoft.com/office/drawing/2014/main" id="{0BA6DDC9-ED63-1A44-BD8D-7B2CAE7B0263}"/>
              </a:ext>
            </a:extLst>
          </p:cNvPr>
          <p:cNvPicPr>
            <a:picLocks noChangeAspect="1"/>
          </p:cNvPicPr>
          <p:nvPr/>
        </p:nvPicPr>
        <p:blipFill>
          <a:blip r:embed="rId2"/>
          <a:stretch>
            <a:fillRect/>
          </a:stretch>
        </p:blipFill>
        <p:spPr>
          <a:xfrm>
            <a:off x="150646" y="1787462"/>
            <a:ext cx="9482420" cy="4751450"/>
          </a:xfrm>
          <a:prstGeom prst="rect">
            <a:avLst/>
          </a:prstGeom>
        </p:spPr>
      </p:pic>
      <p:sp>
        <p:nvSpPr>
          <p:cNvPr id="9" name="TextBox 8">
            <a:extLst>
              <a:ext uri="{FF2B5EF4-FFF2-40B4-BE49-F238E27FC236}">
                <a16:creationId xmlns:a16="http://schemas.microsoft.com/office/drawing/2014/main" id="{5DBA77B8-B862-C14B-BAB0-466D5BC4E6F3}"/>
              </a:ext>
            </a:extLst>
          </p:cNvPr>
          <p:cNvSpPr txBox="1"/>
          <p:nvPr/>
        </p:nvSpPr>
        <p:spPr>
          <a:xfrm>
            <a:off x="9451571" y="1828880"/>
            <a:ext cx="2643447" cy="4801314"/>
          </a:xfrm>
          <a:prstGeom prst="rect">
            <a:avLst/>
          </a:prstGeom>
          <a:noFill/>
        </p:spPr>
        <p:txBody>
          <a:bodyPr wrap="square" rtlCol="0">
            <a:spAutoFit/>
          </a:bodyPr>
          <a:lstStyle/>
          <a:p>
            <a:r>
              <a:rPr lang="en-US" dirty="0"/>
              <a:t>Lagged regressions of surface air temperature (SAT) in the North American region onto − RMM2. NOTES: Lag n means that the SAT anomaly lags −RMM2 by n pentads (5 days). The sign of RMM2 is reversed so that it represents enhanced convection in the Indian Ocean and </a:t>
            </a:r>
          </a:p>
          <a:p>
            <a:r>
              <a:rPr lang="en-US" dirty="0"/>
              <a:t>corresponds to MJO phases 2-3. courtesy of Hai Lin. From NAS report on S2S, </a:t>
            </a:r>
            <a:r>
              <a:rPr lang="en-US" dirty="0">
                <a:hlinkClick r:id="rId3"/>
              </a:rPr>
              <a:t>here</a:t>
            </a:r>
            <a:r>
              <a:rPr lang="en-US" dirty="0"/>
              <a:t>.</a:t>
            </a:r>
          </a:p>
          <a:p>
            <a:endParaRPr lang="en-US" dirty="0"/>
          </a:p>
        </p:txBody>
      </p:sp>
    </p:spTree>
    <p:extLst>
      <p:ext uri="{BB962C8B-B14F-4D97-AF65-F5344CB8AC3E}">
        <p14:creationId xmlns:p14="http://schemas.microsoft.com/office/powerpoint/2010/main" val="3094603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9BADA7-8472-9341-8170-876A2C0D22F6}"/>
              </a:ext>
            </a:extLst>
          </p:cNvPr>
          <p:cNvPicPr>
            <a:picLocks noChangeAspect="1"/>
          </p:cNvPicPr>
          <p:nvPr/>
        </p:nvPicPr>
        <p:blipFill>
          <a:blip r:embed="rId2"/>
          <a:stretch>
            <a:fillRect/>
          </a:stretch>
        </p:blipFill>
        <p:spPr>
          <a:xfrm>
            <a:off x="401202" y="207819"/>
            <a:ext cx="9094510" cy="5145578"/>
          </a:xfrm>
          <a:prstGeom prst="rect">
            <a:avLst/>
          </a:prstGeom>
        </p:spPr>
      </p:pic>
      <p:sp>
        <p:nvSpPr>
          <p:cNvPr id="6" name="Rectangle 5">
            <a:extLst>
              <a:ext uri="{FF2B5EF4-FFF2-40B4-BE49-F238E27FC236}">
                <a16:creationId xmlns:a16="http://schemas.microsoft.com/office/drawing/2014/main" id="{FE2BCE03-855B-6349-929A-6EEA50B82D89}"/>
              </a:ext>
            </a:extLst>
          </p:cNvPr>
          <p:cNvSpPr/>
          <p:nvPr/>
        </p:nvSpPr>
        <p:spPr>
          <a:xfrm>
            <a:off x="2419004" y="91440"/>
            <a:ext cx="2169621" cy="207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DDCE98-59E0-674A-9B6F-63DA233FCB5B}"/>
              </a:ext>
            </a:extLst>
          </p:cNvPr>
          <p:cNvSpPr/>
          <p:nvPr/>
        </p:nvSpPr>
        <p:spPr>
          <a:xfrm>
            <a:off x="980902" y="4422371"/>
            <a:ext cx="8636923" cy="9310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a:extLst>
              <a:ext uri="{FF2B5EF4-FFF2-40B4-BE49-F238E27FC236}">
                <a16:creationId xmlns:a16="http://schemas.microsoft.com/office/drawing/2014/main" id="{3D503514-E9DA-EB40-8CE1-1FC57F01C65D}"/>
              </a:ext>
            </a:extLst>
          </p:cNvPr>
          <p:cNvSpPr txBox="1"/>
          <p:nvPr/>
        </p:nvSpPr>
        <p:spPr>
          <a:xfrm>
            <a:off x="10072448" y="3179791"/>
            <a:ext cx="2001061" cy="3046988"/>
          </a:xfrm>
          <a:prstGeom prst="rect">
            <a:avLst/>
          </a:prstGeom>
          <a:noFill/>
        </p:spPr>
        <p:txBody>
          <a:bodyPr wrap="none" rtlCol="0">
            <a:spAutoFit/>
          </a:bodyPr>
          <a:lstStyle/>
          <a:p>
            <a:r>
              <a:rPr lang="en-US" sz="2400" dirty="0">
                <a:solidFill>
                  <a:srgbClr val="FF0000"/>
                </a:solidFill>
              </a:rPr>
              <a:t>R&amp;D </a:t>
            </a:r>
            <a:r>
              <a:rPr lang="en-US" sz="2400" b="1" dirty="0">
                <a:solidFill>
                  <a:srgbClr val="FF0000"/>
                </a:solidFill>
              </a:rPr>
              <a:t>directed</a:t>
            </a:r>
          </a:p>
          <a:p>
            <a:r>
              <a:rPr lang="en-US" sz="2400" b="1" dirty="0">
                <a:solidFill>
                  <a:srgbClr val="FF0000"/>
                </a:solidFill>
              </a:rPr>
              <a:t>to operational</a:t>
            </a:r>
          </a:p>
          <a:p>
            <a:r>
              <a:rPr lang="en-US" sz="2400" b="1" dirty="0">
                <a:solidFill>
                  <a:srgbClr val="FF0000"/>
                </a:solidFill>
              </a:rPr>
              <a:t>improvement</a:t>
            </a:r>
            <a:r>
              <a:rPr lang="en-US" sz="2400" dirty="0">
                <a:solidFill>
                  <a:srgbClr val="FF0000"/>
                </a:solidFill>
              </a:rPr>
              <a:t>.</a:t>
            </a:r>
          </a:p>
          <a:p>
            <a:r>
              <a:rPr lang="en-US" sz="2400" dirty="0">
                <a:solidFill>
                  <a:srgbClr val="FF0000"/>
                </a:solidFill>
              </a:rPr>
              <a:t>This is what</a:t>
            </a:r>
          </a:p>
          <a:p>
            <a:r>
              <a:rPr lang="en-US" sz="2400" dirty="0">
                <a:solidFill>
                  <a:srgbClr val="FF0000"/>
                </a:solidFill>
              </a:rPr>
              <a:t>my colleagues</a:t>
            </a:r>
          </a:p>
          <a:p>
            <a:r>
              <a:rPr lang="en-US" sz="2400" dirty="0">
                <a:solidFill>
                  <a:srgbClr val="FF0000"/>
                </a:solidFill>
              </a:rPr>
              <a:t>and I are </a:t>
            </a:r>
          </a:p>
          <a:p>
            <a:r>
              <a:rPr lang="en-US" sz="2400" dirty="0">
                <a:solidFill>
                  <a:srgbClr val="FF0000"/>
                </a:solidFill>
              </a:rPr>
              <a:t>actively </a:t>
            </a:r>
          </a:p>
          <a:p>
            <a:r>
              <a:rPr lang="en-US" sz="2400" dirty="0">
                <a:solidFill>
                  <a:srgbClr val="FF0000"/>
                </a:solidFill>
              </a:rPr>
              <a:t>writing now.</a:t>
            </a:r>
          </a:p>
        </p:txBody>
      </p:sp>
      <p:cxnSp>
        <p:nvCxnSpPr>
          <p:cNvPr id="10" name="Straight Arrow Connector 9">
            <a:extLst>
              <a:ext uri="{FF2B5EF4-FFF2-40B4-BE49-F238E27FC236}">
                <a16:creationId xmlns:a16="http://schemas.microsoft.com/office/drawing/2014/main" id="{E0CAABC8-633B-FF48-A8A9-9F15B982089F}"/>
              </a:ext>
            </a:extLst>
          </p:cNvPr>
          <p:cNvCxnSpPr>
            <a:cxnSpLocks/>
          </p:cNvCxnSpPr>
          <p:nvPr/>
        </p:nvCxnSpPr>
        <p:spPr>
          <a:xfrm flipH="1">
            <a:off x="9617825" y="4904509"/>
            <a:ext cx="33251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FC7C86A-E04B-CC48-A1B3-C441746E1D3A}"/>
              </a:ext>
            </a:extLst>
          </p:cNvPr>
          <p:cNvPicPr>
            <a:picLocks noChangeAspect="1"/>
          </p:cNvPicPr>
          <p:nvPr/>
        </p:nvPicPr>
        <p:blipFill>
          <a:blip r:embed="rId3"/>
          <a:stretch>
            <a:fillRect/>
          </a:stretch>
        </p:blipFill>
        <p:spPr>
          <a:xfrm>
            <a:off x="401202" y="5511652"/>
            <a:ext cx="9000493" cy="1183211"/>
          </a:xfrm>
          <a:prstGeom prst="rect">
            <a:avLst/>
          </a:prstGeom>
        </p:spPr>
      </p:pic>
      <p:sp>
        <p:nvSpPr>
          <p:cNvPr id="13" name="Slide Number Placeholder 12">
            <a:extLst>
              <a:ext uri="{FF2B5EF4-FFF2-40B4-BE49-F238E27FC236}">
                <a16:creationId xmlns:a16="http://schemas.microsoft.com/office/drawing/2014/main" id="{EDE8D61A-FB97-2641-ABF8-2BFC59253403}"/>
              </a:ext>
            </a:extLst>
          </p:cNvPr>
          <p:cNvSpPr>
            <a:spLocks noGrp="1"/>
          </p:cNvSpPr>
          <p:nvPr>
            <p:ph type="sldNum" sz="quarter" idx="12"/>
          </p:nvPr>
        </p:nvSpPr>
        <p:spPr/>
        <p:txBody>
          <a:bodyPr/>
          <a:lstStyle/>
          <a:p>
            <a:fld id="{30C35FD4-DED3-EE46-BCAB-284905DEE74F}" type="slidenum">
              <a:rPr lang="en-US" smtClean="0"/>
              <a:t>6</a:t>
            </a:fld>
            <a:endParaRPr lang="en-US"/>
          </a:p>
        </p:txBody>
      </p:sp>
    </p:spTree>
    <p:extLst>
      <p:ext uri="{BB962C8B-B14F-4D97-AF65-F5344CB8AC3E}">
        <p14:creationId xmlns:p14="http://schemas.microsoft.com/office/powerpoint/2010/main" val="1919666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9BADA7-8472-9341-8170-876A2C0D22F6}"/>
              </a:ext>
            </a:extLst>
          </p:cNvPr>
          <p:cNvPicPr>
            <a:picLocks noChangeAspect="1"/>
          </p:cNvPicPr>
          <p:nvPr/>
        </p:nvPicPr>
        <p:blipFill>
          <a:blip r:embed="rId2"/>
          <a:stretch>
            <a:fillRect/>
          </a:stretch>
        </p:blipFill>
        <p:spPr>
          <a:xfrm>
            <a:off x="401202" y="207819"/>
            <a:ext cx="9094510" cy="5145578"/>
          </a:xfrm>
          <a:prstGeom prst="rect">
            <a:avLst/>
          </a:prstGeom>
        </p:spPr>
      </p:pic>
      <p:sp>
        <p:nvSpPr>
          <p:cNvPr id="6" name="Rectangle 5">
            <a:extLst>
              <a:ext uri="{FF2B5EF4-FFF2-40B4-BE49-F238E27FC236}">
                <a16:creationId xmlns:a16="http://schemas.microsoft.com/office/drawing/2014/main" id="{FE2BCE03-855B-6349-929A-6EEA50B82D89}"/>
              </a:ext>
            </a:extLst>
          </p:cNvPr>
          <p:cNvSpPr/>
          <p:nvPr/>
        </p:nvSpPr>
        <p:spPr>
          <a:xfrm>
            <a:off x="2419004" y="91440"/>
            <a:ext cx="2169621" cy="207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DDCE98-59E0-674A-9B6F-63DA233FCB5B}"/>
              </a:ext>
            </a:extLst>
          </p:cNvPr>
          <p:cNvSpPr/>
          <p:nvPr/>
        </p:nvSpPr>
        <p:spPr>
          <a:xfrm>
            <a:off x="263429" y="5370023"/>
            <a:ext cx="9225549" cy="14297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a:extLst>
              <a:ext uri="{FF2B5EF4-FFF2-40B4-BE49-F238E27FC236}">
                <a16:creationId xmlns:a16="http://schemas.microsoft.com/office/drawing/2014/main" id="{3D503514-E9DA-EB40-8CE1-1FC57F01C65D}"/>
              </a:ext>
            </a:extLst>
          </p:cNvPr>
          <p:cNvSpPr txBox="1"/>
          <p:nvPr/>
        </p:nvSpPr>
        <p:spPr>
          <a:xfrm>
            <a:off x="9982200" y="1550829"/>
            <a:ext cx="1950720" cy="5170646"/>
          </a:xfrm>
          <a:prstGeom prst="rect">
            <a:avLst/>
          </a:prstGeom>
          <a:noFill/>
        </p:spPr>
        <p:txBody>
          <a:bodyPr wrap="square" rtlCol="0">
            <a:spAutoFit/>
          </a:bodyPr>
          <a:lstStyle/>
          <a:p>
            <a:r>
              <a:rPr lang="en-US" sz="2400" dirty="0">
                <a:solidFill>
                  <a:srgbClr val="FF0000"/>
                </a:solidFill>
              </a:rPr>
              <a:t>Via:</a:t>
            </a:r>
          </a:p>
          <a:p>
            <a:pPr marL="342900" indent="-342900">
              <a:buAutoNum type="alphaLcParenBoth"/>
            </a:pPr>
            <a:r>
              <a:rPr lang="en-US" sz="2400" dirty="0">
                <a:solidFill>
                  <a:srgbClr val="FF0000"/>
                </a:solidFill>
              </a:rPr>
              <a:t> a diverse writing team.</a:t>
            </a:r>
          </a:p>
          <a:p>
            <a:pPr marL="342900" indent="-342900">
              <a:buAutoNum type="alphaLcParenBoth"/>
            </a:pPr>
            <a:r>
              <a:rPr lang="en-US" sz="2400" dirty="0">
                <a:solidFill>
                  <a:srgbClr val="FF0000"/>
                </a:solidFill>
              </a:rPr>
              <a:t> posting for comment in the Federal Register, and</a:t>
            </a:r>
          </a:p>
          <a:p>
            <a:pPr marL="342900" indent="-342900">
              <a:buAutoNum type="alphaLcParenBoth"/>
            </a:pPr>
            <a:r>
              <a:rPr lang="en-US" sz="2400" dirty="0">
                <a:solidFill>
                  <a:srgbClr val="FF0000"/>
                </a:solidFill>
              </a:rPr>
              <a:t> feedback in seminars like this.</a:t>
            </a:r>
          </a:p>
          <a:p>
            <a:endParaRPr lang="en-US" dirty="0">
              <a:solidFill>
                <a:srgbClr val="FF0000"/>
              </a:solidFill>
            </a:endParaRPr>
          </a:p>
        </p:txBody>
      </p:sp>
      <p:cxnSp>
        <p:nvCxnSpPr>
          <p:cNvPr id="10" name="Straight Arrow Connector 9">
            <a:extLst>
              <a:ext uri="{FF2B5EF4-FFF2-40B4-BE49-F238E27FC236}">
                <a16:creationId xmlns:a16="http://schemas.microsoft.com/office/drawing/2014/main" id="{E0CAABC8-633B-FF48-A8A9-9F15B982089F}"/>
              </a:ext>
            </a:extLst>
          </p:cNvPr>
          <p:cNvCxnSpPr/>
          <p:nvPr/>
        </p:nvCxnSpPr>
        <p:spPr>
          <a:xfrm flipH="1">
            <a:off x="9576262" y="6026728"/>
            <a:ext cx="66501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FC7C86A-E04B-CC48-A1B3-C441746E1D3A}"/>
              </a:ext>
            </a:extLst>
          </p:cNvPr>
          <p:cNvPicPr>
            <a:picLocks noChangeAspect="1"/>
          </p:cNvPicPr>
          <p:nvPr/>
        </p:nvPicPr>
        <p:blipFill>
          <a:blip r:embed="rId3"/>
          <a:stretch>
            <a:fillRect/>
          </a:stretch>
        </p:blipFill>
        <p:spPr>
          <a:xfrm>
            <a:off x="401202" y="5511652"/>
            <a:ext cx="9000493" cy="1183211"/>
          </a:xfrm>
          <a:prstGeom prst="rect">
            <a:avLst/>
          </a:prstGeom>
        </p:spPr>
      </p:pic>
      <p:sp>
        <p:nvSpPr>
          <p:cNvPr id="2" name="Slide Number Placeholder 1">
            <a:extLst>
              <a:ext uri="{FF2B5EF4-FFF2-40B4-BE49-F238E27FC236}">
                <a16:creationId xmlns:a16="http://schemas.microsoft.com/office/drawing/2014/main" id="{28E438E3-23D0-6242-8CC6-D5FD5B2E51DB}"/>
              </a:ext>
            </a:extLst>
          </p:cNvPr>
          <p:cNvSpPr>
            <a:spLocks noGrp="1"/>
          </p:cNvSpPr>
          <p:nvPr>
            <p:ph type="sldNum" sz="quarter" idx="12"/>
          </p:nvPr>
        </p:nvSpPr>
        <p:spPr/>
        <p:txBody>
          <a:bodyPr/>
          <a:lstStyle/>
          <a:p>
            <a:fld id="{30C35FD4-DED3-EE46-BCAB-284905DEE74F}" type="slidenum">
              <a:rPr lang="en-US" smtClean="0"/>
              <a:t>7</a:t>
            </a:fld>
            <a:endParaRPr lang="en-US"/>
          </a:p>
        </p:txBody>
      </p:sp>
    </p:spTree>
    <p:extLst>
      <p:ext uri="{BB962C8B-B14F-4D97-AF65-F5344CB8AC3E}">
        <p14:creationId xmlns:p14="http://schemas.microsoft.com/office/powerpoint/2010/main" val="1827660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a:extLst>
              <a:ext uri="{FF2B5EF4-FFF2-40B4-BE49-F238E27FC236}">
                <a16:creationId xmlns:a16="http://schemas.microsoft.com/office/drawing/2014/main" id="{C92FD159-5302-0641-A208-E1BDCF1855F3}"/>
              </a:ext>
            </a:extLst>
          </p:cNvPr>
          <p:cNvSpPr/>
          <p:nvPr/>
        </p:nvSpPr>
        <p:spPr>
          <a:xfrm>
            <a:off x="241069" y="317154"/>
            <a:ext cx="11513127" cy="4505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A07679-ADDD-7043-A5CD-0370CDE9730B}"/>
              </a:ext>
            </a:extLst>
          </p:cNvPr>
          <p:cNvSpPr>
            <a:spLocks noGrp="1"/>
          </p:cNvSpPr>
          <p:nvPr>
            <p:ph type="title"/>
          </p:nvPr>
        </p:nvSpPr>
        <p:spPr>
          <a:xfrm>
            <a:off x="652743" y="136104"/>
            <a:ext cx="10515600" cy="906722"/>
          </a:xfrm>
        </p:spPr>
        <p:txBody>
          <a:bodyPr>
            <a:normAutofit/>
          </a:bodyPr>
          <a:lstStyle/>
          <a:p>
            <a:r>
              <a:rPr lang="en-US" sz="5400" b="1" dirty="0">
                <a:hlinkClick r:id="rId2"/>
              </a:rPr>
              <a:t>NGGPS</a:t>
            </a:r>
            <a:r>
              <a:rPr lang="en-US" sz="5400" b="1" dirty="0"/>
              <a:t> and S2S programs</a:t>
            </a:r>
          </a:p>
        </p:txBody>
      </p:sp>
      <p:sp>
        <p:nvSpPr>
          <p:cNvPr id="4" name="Slide Number Placeholder 3">
            <a:extLst>
              <a:ext uri="{FF2B5EF4-FFF2-40B4-BE49-F238E27FC236}">
                <a16:creationId xmlns:a16="http://schemas.microsoft.com/office/drawing/2014/main" id="{64559DB9-7375-A84A-9C6B-F08DA4EEAED9}"/>
              </a:ext>
            </a:extLst>
          </p:cNvPr>
          <p:cNvSpPr>
            <a:spLocks noGrp="1"/>
          </p:cNvSpPr>
          <p:nvPr>
            <p:ph type="sldNum" sz="quarter" idx="12"/>
          </p:nvPr>
        </p:nvSpPr>
        <p:spPr/>
        <p:txBody>
          <a:bodyPr/>
          <a:lstStyle/>
          <a:p>
            <a:fld id="{30C35FD4-DED3-EE46-BCAB-284905DEE74F}" type="slidenum">
              <a:rPr lang="en-US" smtClean="0"/>
              <a:t>8</a:t>
            </a:fld>
            <a:endParaRPr lang="en-US" dirty="0"/>
          </a:p>
        </p:txBody>
      </p:sp>
      <p:sp>
        <p:nvSpPr>
          <p:cNvPr id="6" name="Right Arrow 5">
            <a:extLst>
              <a:ext uri="{FF2B5EF4-FFF2-40B4-BE49-F238E27FC236}">
                <a16:creationId xmlns:a16="http://schemas.microsoft.com/office/drawing/2014/main" id="{3C2E81FA-8A6E-654C-855C-BE16271F33B7}"/>
              </a:ext>
            </a:extLst>
          </p:cNvPr>
          <p:cNvSpPr/>
          <p:nvPr/>
        </p:nvSpPr>
        <p:spPr>
          <a:xfrm>
            <a:off x="6068291" y="3848793"/>
            <a:ext cx="6123709" cy="2872682"/>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7" name="TextBox 6">
            <a:extLst>
              <a:ext uri="{FF2B5EF4-FFF2-40B4-BE49-F238E27FC236}">
                <a16:creationId xmlns:a16="http://schemas.microsoft.com/office/drawing/2014/main" id="{77A52247-65B7-B44D-8375-322944C4627A}"/>
              </a:ext>
            </a:extLst>
          </p:cNvPr>
          <p:cNvSpPr txBox="1"/>
          <p:nvPr/>
        </p:nvSpPr>
        <p:spPr>
          <a:xfrm>
            <a:off x="2819079" y="1418538"/>
            <a:ext cx="5437835" cy="461665"/>
          </a:xfrm>
          <a:prstGeom prst="rect">
            <a:avLst/>
          </a:prstGeom>
          <a:noFill/>
        </p:spPr>
        <p:txBody>
          <a:bodyPr wrap="none" rtlCol="0">
            <a:spAutoFit/>
          </a:bodyPr>
          <a:lstStyle/>
          <a:p>
            <a:r>
              <a:rPr lang="en-US" sz="2400" dirty="0">
                <a:solidFill>
                  <a:schemeClr val="bg1"/>
                </a:solidFill>
              </a:rPr>
              <a:t>Next-Generation Global Prediction System</a:t>
            </a:r>
          </a:p>
        </p:txBody>
      </p:sp>
      <p:sp>
        <p:nvSpPr>
          <p:cNvPr id="8" name="TextBox 7">
            <a:extLst>
              <a:ext uri="{FF2B5EF4-FFF2-40B4-BE49-F238E27FC236}">
                <a16:creationId xmlns:a16="http://schemas.microsoft.com/office/drawing/2014/main" id="{2D921715-473A-8F4A-9634-3FA4FD2F412C}"/>
              </a:ext>
            </a:extLst>
          </p:cNvPr>
          <p:cNvSpPr txBox="1"/>
          <p:nvPr/>
        </p:nvSpPr>
        <p:spPr>
          <a:xfrm>
            <a:off x="241069" y="1709484"/>
            <a:ext cx="3559692" cy="369332"/>
          </a:xfrm>
          <a:prstGeom prst="rect">
            <a:avLst/>
          </a:prstGeom>
          <a:noFill/>
        </p:spPr>
        <p:txBody>
          <a:bodyPr wrap="none" rtlCol="0">
            <a:spAutoFit/>
          </a:bodyPr>
          <a:lstStyle/>
          <a:p>
            <a:r>
              <a:rPr lang="en-US" dirty="0">
                <a:solidFill>
                  <a:schemeClr val="bg1"/>
                </a:solidFill>
              </a:rPr>
              <a:t>Atmospheric </a:t>
            </a:r>
            <a:r>
              <a:rPr lang="en-US" dirty="0" err="1">
                <a:solidFill>
                  <a:schemeClr val="bg1"/>
                </a:solidFill>
              </a:rPr>
              <a:t>dycore</a:t>
            </a:r>
            <a:r>
              <a:rPr lang="en-US" dirty="0">
                <a:solidFill>
                  <a:schemeClr val="bg1"/>
                </a:solidFill>
              </a:rPr>
              <a:t> selection (FV3)</a:t>
            </a:r>
          </a:p>
        </p:txBody>
      </p:sp>
      <p:sp>
        <p:nvSpPr>
          <p:cNvPr id="9" name="TextBox 8">
            <a:extLst>
              <a:ext uri="{FF2B5EF4-FFF2-40B4-BE49-F238E27FC236}">
                <a16:creationId xmlns:a16="http://schemas.microsoft.com/office/drawing/2014/main" id="{E4875C98-9B53-BD4E-B395-4905339473C2}"/>
              </a:ext>
            </a:extLst>
          </p:cNvPr>
          <p:cNvSpPr txBox="1"/>
          <p:nvPr/>
        </p:nvSpPr>
        <p:spPr>
          <a:xfrm>
            <a:off x="1729047" y="2003742"/>
            <a:ext cx="8780737" cy="2585323"/>
          </a:xfrm>
          <a:prstGeom prst="rect">
            <a:avLst/>
          </a:prstGeom>
          <a:noFill/>
        </p:spPr>
        <p:txBody>
          <a:bodyPr wrap="none" rtlCol="0">
            <a:spAutoFit/>
          </a:bodyPr>
          <a:lstStyle/>
          <a:p>
            <a:r>
              <a:rPr lang="en-US" dirty="0">
                <a:solidFill>
                  <a:schemeClr val="bg1"/>
                </a:solidFill>
              </a:rPr>
              <a:t>Coupling component systems via NEMS </a:t>
            </a:r>
            <a:r>
              <a:rPr lang="en-US" dirty="0">
                <a:solidFill>
                  <a:schemeClr val="bg1"/>
                </a:solidFill>
                <a:sym typeface="Wingdings" pitchFamily="2" charset="2"/>
              </a:rPr>
              <a:t></a:t>
            </a:r>
            <a:endParaRPr lang="en-US" dirty="0">
              <a:solidFill>
                <a:schemeClr val="bg1"/>
              </a:solidFill>
            </a:endParaRPr>
          </a:p>
          <a:p>
            <a:r>
              <a:rPr lang="en-US" dirty="0">
                <a:solidFill>
                  <a:schemeClr val="bg1"/>
                </a:solidFill>
              </a:rPr>
              <a:t>Parameterization development &amp; more </a:t>
            </a:r>
            <a:r>
              <a:rPr lang="en-US" dirty="0">
                <a:solidFill>
                  <a:schemeClr val="bg1"/>
                </a:solidFill>
                <a:sym typeface="Wingdings" pitchFamily="2" charset="2"/>
              </a:rPr>
              <a:t> </a:t>
            </a:r>
            <a:r>
              <a:rPr lang="en-US" dirty="0">
                <a:solidFill>
                  <a:schemeClr val="bg1"/>
                </a:solidFill>
              </a:rPr>
              <a:t> </a:t>
            </a:r>
          </a:p>
          <a:p>
            <a:r>
              <a:rPr lang="en-US" dirty="0">
                <a:solidFill>
                  <a:schemeClr val="bg1"/>
                </a:solidFill>
              </a:rPr>
              <a:t>		GEFS reanalysis, reforecast data sets</a:t>
            </a:r>
          </a:p>
          <a:p>
            <a:r>
              <a:rPr lang="en-US" dirty="0">
                <a:solidFill>
                  <a:schemeClr val="bg1"/>
                </a:solidFill>
              </a:rPr>
              <a:t>					Deploy community system</a:t>
            </a:r>
          </a:p>
          <a:p>
            <a:r>
              <a:rPr lang="en-US" dirty="0">
                <a:solidFill>
                  <a:schemeClr val="bg1"/>
                </a:solidFill>
              </a:rPr>
              <a:t>					Implement  GFS to +10 days</a:t>
            </a:r>
          </a:p>
          <a:p>
            <a:r>
              <a:rPr lang="en-US" dirty="0">
                <a:solidFill>
                  <a:schemeClr val="bg1"/>
                </a:solidFill>
              </a:rPr>
              <a:t>						Implement GEFS to +35 days</a:t>
            </a:r>
          </a:p>
          <a:p>
            <a:r>
              <a:rPr lang="en-US" dirty="0">
                <a:solidFill>
                  <a:schemeClr val="bg1"/>
                </a:solidFill>
              </a:rPr>
              <a:t>									etc.</a:t>
            </a:r>
          </a:p>
          <a:p>
            <a:r>
              <a:rPr lang="en-US" dirty="0">
                <a:solidFill>
                  <a:schemeClr val="bg1"/>
                </a:solidFill>
              </a:rPr>
              <a:t>System </a:t>
            </a:r>
          </a:p>
          <a:p>
            <a:r>
              <a:rPr lang="en-US" dirty="0">
                <a:solidFill>
                  <a:schemeClr val="bg1"/>
                </a:solidFill>
              </a:rPr>
              <a:t>		</a:t>
            </a:r>
          </a:p>
        </p:txBody>
      </p:sp>
      <p:sp>
        <p:nvSpPr>
          <p:cNvPr id="10" name="TextBox 9">
            <a:extLst>
              <a:ext uri="{FF2B5EF4-FFF2-40B4-BE49-F238E27FC236}">
                <a16:creationId xmlns:a16="http://schemas.microsoft.com/office/drawing/2014/main" id="{79535B52-CC0E-804E-8C34-9884FDA6BB06}"/>
              </a:ext>
            </a:extLst>
          </p:cNvPr>
          <p:cNvSpPr txBox="1"/>
          <p:nvPr/>
        </p:nvSpPr>
        <p:spPr>
          <a:xfrm>
            <a:off x="0" y="996909"/>
            <a:ext cx="652743" cy="369332"/>
          </a:xfrm>
          <a:prstGeom prst="rect">
            <a:avLst/>
          </a:prstGeom>
          <a:noFill/>
        </p:spPr>
        <p:txBody>
          <a:bodyPr wrap="none" rtlCol="0">
            <a:spAutoFit/>
          </a:bodyPr>
          <a:lstStyle/>
          <a:p>
            <a:r>
              <a:rPr lang="en-US" dirty="0"/>
              <a:t>2014</a:t>
            </a:r>
          </a:p>
        </p:txBody>
      </p:sp>
      <p:sp>
        <p:nvSpPr>
          <p:cNvPr id="11" name="TextBox 10">
            <a:extLst>
              <a:ext uri="{FF2B5EF4-FFF2-40B4-BE49-F238E27FC236}">
                <a16:creationId xmlns:a16="http://schemas.microsoft.com/office/drawing/2014/main" id="{A08FCB46-B8B9-C341-989C-1B2EBA418190}"/>
              </a:ext>
            </a:extLst>
          </p:cNvPr>
          <p:cNvSpPr txBox="1"/>
          <p:nvPr/>
        </p:nvSpPr>
        <p:spPr>
          <a:xfrm>
            <a:off x="4580312" y="1016314"/>
            <a:ext cx="652743" cy="369332"/>
          </a:xfrm>
          <a:prstGeom prst="rect">
            <a:avLst/>
          </a:prstGeom>
          <a:noFill/>
        </p:spPr>
        <p:txBody>
          <a:bodyPr wrap="none" rtlCol="0">
            <a:spAutoFit/>
          </a:bodyPr>
          <a:lstStyle/>
          <a:p>
            <a:r>
              <a:rPr lang="en-US" dirty="0"/>
              <a:t>2018</a:t>
            </a:r>
          </a:p>
        </p:txBody>
      </p:sp>
      <p:sp>
        <p:nvSpPr>
          <p:cNvPr id="12" name="TextBox 11">
            <a:extLst>
              <a:ext uri="{FF2B5EF4-FFF2-40B4-BE49-F238E27FC236}">
                <a16:creationId xmlns:a16="http://schemas.microsoft.com/office/drawing/2014/main" id="{766CC3A5-3A4B-7043-9FE8-218033B5320C}"/>
              </a:ext>
            </a:extLst>
          </p:cNvPr>
          <p:cNvSpPr txBox="1"/>
          <p:nvPr/>
        </p:nvSpPr>
        <p:spPr>
          <a:xfrm>
            <a:off x="8834252" y="1049206"/>
            <a:ext cx="652743" cy="369332"/>
          </a:xfrm>
          <a:prstGeom prst="rect">
            <a:avLst/>
          </a:prstGeom>
          <a:noFill/>
        </p:spPr>
        <p:txBody>
          <a:bodyPr wrap="none" rtlCol="0">
            <a:spAutoFit/>
          </a:bodyPr>
          <a:lstStyle/>
          <a:p>
            <a:r>
              <a:rPr lang="en-US" dirty="0"/>
              <a:t>2022</a:t>
            </a:r>
          </a:p>
        </p:txBody>
      </p:sp>
      <p:sp>
        <p:nvSpPr>
          <p:cNvPr id="13" name="TextBox 12">
            <a:extLst>
              <a:ext uri="{FF2B5EF4-FFF2-40B4-BE49-F238E27FC236}">
                <a16:creationId xmlns:a16="http://schemas.microsoft.com/office/drawing/2014/main" id="{754343BD-6ED6-2F43-A2D2-7440C463778C}"/>
              </a:ext>
            </a:extLst>
          </p:cNvPr>
          <p:cNvSpPr txBox="1"/>
          <p:nvPr/>
        </p:nvSpPr>
        <p:spPr>
          <a:xfrm>
            <a:off x="7097055" y="4632272"/>
            <a:ext cx="3837525" cy="584775"/>
          </a:xfrm>
          <a:prstGeom prst="rect">
            <a:avLst/>
          </a:prstGeom>
          <a:noFill/>
        </p:spPr>
        <p:txBody>
          <a:bodyPr wrap="none" rtlCol="0">
            <a:spAutoFit/>
          </a:bodyPr>
          <a:lstStyle/>
          <a:p>
            <a:r>
              <a:rPr lang="en-US" sz="3200" dirty="0"/>
              <a:t>Upcoming S2S project</a:t>
            </a:r>
          </a:p>
        </p:txBody>
      </p:sp>
      <p:sp>
        <p:nvSpPr>
          <p:cNvPr id="14" name="TextBox 13">
            <a:extLst>
              <a:ext uri="{FF2B5EF4-FFF2-40B4-BE49-F238E27FC236}">
                <a16:creationId xmlns:a16="http://schemas.microsoft.com/office/drawing/2014/main" id="{C0A79395-BC1E-CD4E-9310-8F55DD7E28DC}"/>
              </a:ext>
            </a:extLst>
          </p:cNvPr>
          <p:cNvSpPr txBox="1"/>
          <p:nvPr/>
        </p:nvSpPr>
        <p:spPr>
          <a:xfrm>
            <a:off x="6445630" y="5286353"/>
            <a:ext cx="4721485" cy="646331"/>
          </a:xfrm>
          <a:prstGeom prst="rect">
            <a:avLst/>
          </a:prstGeom>
          <a:noFill/>
        </p:spPr>
        <p:txBody>
          <a:bodyPr wrap="none" rtlCol="0">
            <a:spAutoFit/>
          </a:bodyPr>
          <a:lstStyle/>
          <a:p>
            <a:r>
              <a:rPr lang="en-US" dirty="0"/>
              <a:t>Prediction system improvements related to S2S; </a:t>
            </a:r>
          </a:p>
          <a:p>
            <a:r>
              <a:rPr lang="en-US" dirty="0"/>
              <a:t>others will still handled through NGGPS.</a:t>
            </a:r>
          </a:p>
        </p:txBody>
      </p:sp>
      <p:sp>
        <p:nvSpPr>
          <p:cNvPr id="15" name="TextBox 14">
            <a:extLst>
              <a:ext uri="{FF2B5EF4-FFF2-40B4-BE49-F238E27FC236}">
                <a16:creationId xmlns:a16="http://schemas.microsoft.com/office/drawing/2014/main" id="{8714641C-BDF2-324E-A224-96FDFFBC0A1F}"/>
              </a:ext>
            </a:extLst>
          </p:cNvPr>
          <p:cNvSpPr txBox="1"/>
          <p:nvPr/>
        </p:nvSpPr>
        <p:spPr>
          <a:xfrm>
            <a:off x="241069" y="3687901"/>
            <a:ext cx="5527963" cy="3170099"/>
          </a:xfrm>
          <a:prstGeom prst="rect">
            <a:avLst/>
          </a:prstGeom>
          <a:noFill/>
        </p:spPr>
        <p:txBody>
          <a:bodyPr wrap="square" rtlCol="0">
            <a:spAutoFit/>
          </a:bodyPr>
          <a:lstStyle/>
          <a:p>
            <a:r>
              <a:rPr lang="en-US" sz="2000" dirty="0">
                <a:solidFill>
                  <a:srgbClr val="FF0000"/>
                </a:solidFill>
              </a:rPr>
              <a:t>• NOAA will expect its funded S2S R&amp;D development to leverage NGGPS community system and to improve NGGPS, not other systems.</a:t>
            </a:r>
          </a:p>
          <a:p>
            <a:endParaRPr lang="en-US" sz="2000" dirty="0">
              <a:solidFill>
                <a:srgbClr val="FF0000"/>
              </a:solidFill>
            </a:endParaRPr>
          </a:p>
          <a:p>
            <a:r>
              <a:rPr lang="en-US" sz="2000" dirty="0">
                <a:solidFill>
                  <a:srgbClr val="FF0000"/>
                </a:solidFill>
              </a:rPr>
              <a:t>• Follow the ECMWF paradigm; concentrate</a:t>
            </a:r>
          </a:p>
          <a:p>
            <a:r>
              <a:rPr lang="en-US" sz="2000" dirty="0">
                <a:solidFill>
                  <a:srgbClr val="FF0000"/>
                </a:solidFill>
              </a:rPr>
              <a:t>resources to develop one great system. Multi-model internationally, perhaps not nationally.</a:t>
            </a:r>
          </a:p>
          <a:p>
            <a:endParaRPr lang="en-US" sz="2000" dirty="0">
              <a:solidFill>
                <a:srgbClr val="FF0000"/>
              </a:solidFill>
            </a:endParaRPr>
          </a:p>
          <a:p>
            <a:r>
              <a:rPr lang="en-US" sz="2000" dirty="0">
                <a:solidFill>
                  <a:srgbClr val="FF0000"/>
                </a:solidFill>
              </a:rPr>
              <a:t>• S2S: build out from week +3 to week +4 to month to season to inter-annual.</a:t>
            </a:r>
          </a:p>
        </p:txBody>
      </p:sp>
    </p:spTree>
    <p:extLst>
      <p:ext uri="{BB962C8B-B14F-4D97-AF65-F5344CB8AC3E}">
        <p14:creationId xmlns:p14="http://schemas.microsoft.com/office/powerpoint/2010/main" val="4034937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2C894-EEFA-9744-A527-E0E5B2A21702}"/>
              </a:ext>
            </a:extLst>
          </p:cNvPr>
          <p:cNvSpPr>
            <a:spLocks noGrp="1"/>
          </p:cNvSpPr>
          <p:nvPr>
            <p:ph type="title"/>
          </p:nvPr>
        </p:nvSpPr>
        <p:spPr>
          <a:xfrm>
            <a:off x="838200" y="2339398"/>
            <a:ext cx="10515600" cy="1325563"/>
          </a:xfrm>
        </p:spPr>
        <p:txBody>
          <a:bodyPr>
            <a:normAutofit fontScale="90000"/>
          </a:bodyPr>
          <a:lstStyle/>
          <a:p>
            <a:r>
              <a:rPr lang="en-US" sz="6000" b="1" dirty="0"/>
              <a:t>S2S predictability and prediction: </a:t>
            </a:r>
            <a:br>
              <a:rPr lang="en-US" b="1" dirty="0"/>
            </a:br>
            <a:br>
              <a:rPr lang="en-US" b="1" dirty="0"/>
            </a:br>
            <a:r>
              <a:rPr lang="en-US" b="1" dirty="0"/>
              <a:t>(1) potential sources of skill for S2S forecasts</a:t>
            </a:r>
            <a:br>
              <a:rPr lang="en-US" b="1" dirty="0"/>
            </a:br>
            <a:br>
              <a:rPr lang="en-US" b="1" dirty="0"/>
            </a:br>
            <a:r>
              <a:rPr lang="en-US" b="1" dirty="0"/>
              <a:t>(2) research challenges/needs to model  them correctly</a:t>
            </a:r>
          </a:p>
        </p:txBody>
      </p:sp>
      <p:sp>
        <p:nvSpPr>
          <p:cNvPr id="4" name="Slide Number Placeholder 3">
            <a:extLst>
              <a:ext uri="{FF2B5EF4-FFF2-40B4-BE49-F238E27FC236}">
                <a16:creationId xmlns:a16="http://schemas.microsoft.com/office/drawing/2014/main" id="{33D0C2B5-910E-A44B-8CE7-BFC116E16B13}"/>
              </a:ext>
            </a:extLst>
          </p:cNvPr>
          <p:cNvSpPr>
            <a:spLocks noGrp="1"/>
          </p:cNvSpPr>
          <p:nvPr>
            <p:ph type="sldNum" sz="quarter" idx="12"/>
          </p:nvPr>
        </p:nvSpPr>
        <p:spPr/>
        <p:txBody>
          <a:bodyPr/>
          <a:lstStyle/>
          <a:p>
            <a:fld id="{30C35FD4-DED3-EE46-BCAB-284905DEE74F}" type="slidenum">
              <a:rPr lang="en-US" smtClean="0"/>
              <a:t>9</a:t>
            </a:fld>
            <a:endParaRPr lang="en-US"/>
          </a:p>
        </p:txBody>
      </p:sp>
    </p:spTree>
    <p:extLst>
      <p:ext uri="{BB962C8B-B14F-4D97-AF65-F5344CB8AC3E}">
        <p14:creationId xmlns:p14="http://schemas.microsoft.com/office/powerpoint/2010/main" val="2269986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7083</TotalTime>
  <Words>3555</Words>
  <Application>Microsoft Macintosh PowerPoint</Application>
  <PresentationFormat>Widescreen</PresentationFormat>
  <Paragraphs>620</Paragraphs>
  <Slides>55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Calibri Light</vt:lpstr>
      <vt:lpstr>Times New Roman</vt:lpstr>
      <vt:lpstr>Wingdings</vt:lpstr>
      <vt:lpstr>Office Theme</vt:lpstr>
      <vt:lpstr>NOAA's Key Scientific Needs for Improving Sub-seasonal to Seasonal (S2S) Forecasts. </vt:lpstr>
      <vt:lpstr>NOAA’s mission</vt:lpstr>
      <vt:lpstr>Topics today</vt:lpstr>
      <vt:lpstr>PowerPoint Presentation</vt:lpstr>
      <vt:lpstr>PowerPoint Presentation</vt:lpstr>
      <vt:lpstr>PowerPoint Presentation</vt:lpstr>
      <vt:lpstr>PowerPoint Presentation</vt:lpstr>
      <vt:lpstr>NGGPS and S2S programs</vt:lpstr>
      <vt:lpstr>S2S predictability and prediction:   (1) potential sources of skill for S2S forecasts  (2) research challenges/needs to model  them correctly</vt:lpstr>
      <vt:lpstr>PowerPoint Presentation</vt:lpstr>
      <vt:lpstr>Weather, sub-seasonal, and seasonal variations.</vt:lpstr>
      <vt:lpstr>Inter-connected  sources of skill for S2S forecasts, and research challenges in modeling  them correctly.</vt:lpstr>
      <vt:lpstr>RMM1 and RMM2, the leading EOFs of MJO variability.</vt:lpstr>
      <vt:lpstr>More on the MJO</vt:lpstr>
      <vt:lpstr>Modulation of tropical cyclone activity by MJO phase.</vt:lpstr>
      <vt:lpstr>MJO intensity and propagation speed not well modeled in recent NCEP GEFS system.</vt:lpstr>
      <vt:lpstr>Suggested research needs to improve the MJO prediction.</vt:lpstr>
      <vt:lpstr>Stratospheric contribution to tropospheric skill at S2S time scales</vt:lpstr>
      <vt:lpstr>Research directions for improving stratospheric predictions and tropospheric coupling (NGGPS)</vt:lpstr>
      <vt:lpstr>Other atmospheric low-frequency modes of variability.</vt:lpstr>
      <vt:lpstr>Research needs.</vt:lpstr>
      <vt:lpstr>Shifts in weather patterns due to anomalies in other state components</vt:lpstr>
      <vt:lpstr>El Nino / Southern Oscillation.</vt:lpstr>
      <vt:lpstr>ENSO power spectrum, observed and in a typical climate simulation.</vt:lpstr>
      <vt:lpstr> Noise-induced drift: the “double-well” example.</vt:lpstr>
      <vt:lpstr>ENSO power spectrum before and after stochastic parameterization</vt:lpstr>
      <vt:lpstr>ENSO and ocean prediction research needs</vt:lpstr>
      <vt:lpstr>Land-surface parameterizations</vt:lpstr>
      <vt:lpstr>Predictive skill improvement from land-surface anomalies</vt:lpstr>
      <vt:lpstr>PowerPoint Presentation</vt:lpstr>
      <vt:lpstr>PLUMBER results</vt:lpstr>
      <vt:lpstr>Illustration of smoothing nature of empirical benchmark</vt:lpstr>
      <vt:lpstr>Land-surface prediction research needs</vt:lpstr>
      <vt:lpstr>Impact of snow-cover prediction </vt:lpstr>
      <vt:lpstr>Sea-ice prediction</vt:lpstr>
      <vt:lpstr>Sea-ice prediction research needs </vt:lpstr>
      <vt:lpstr>Coupled data assimilation</vt:lpstr>
      <vt:lpstr>Why is strongly coupled data assimilation desirable?</vt:lpstr>
      <vt:lpstr>Coupled data assimilation research needs.</vt:lpstr>
      <vt:lpstr>Observation and research data set needs.</vt:lpstr>
      <vt:lpstr> Statistical  postprocessing  challenges and  needs</vt:lpstr>
      <vt:lpstr>Process flow for S2S numerical product generation</vt:lpstr>
      <vt:lpstr>Issues: (1) garbage in, garbage out  (improve the underlying prediction system).</vt:lpstr>
      <vt:lpstr>Inside the black box.</vt:lpstr>
      <vt:lpstr>Issues: (2) High-quality ensemble reforecasts with statistical characteristics like real-time ensembles</vt:lpstr>
      <vt:lpstr>Issues: (3) Sub-standard analysis data.</vt:lpstr>
      <vt:lpstr>PowerPoint Presentation</vt:lpstr>
      <vt:lpstr>Process flow for S2S numerical product generation</vt:lpstr>
      <vt:lpstr>A community modular software and data library</vt:lpstr>
      <vt:lpstr>Statistical postprocessing R&amp;D needs</vt:lpstr>
      <vt:lpstr>Conclusion: R&amp;D needs of particular importance.</vt:lpstr>
      <vt:lpstr>Background material</vt:lpstr>
      <vt:lpstr>What can we expect from atmosphere at S2S time scales? A modern understanding of atmospheric predictability.</vt:lpstr>
      <vt:lpstr>Tropical variability: the Wheeler-Kiladis diagram.</vt:lpstr>
      <vt:lpstr>Lagged response of US surface temperature to MJO activity in the Indian Ocean.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NOAA's Key Scientific Needs for Improving Sub-seasonal to Seasonal (S2S) Forecasts. </dc:title>
  <dc:creator>Tom Hamill</dc:creator>
  <cp:lastModifiedBy>Tom Hamill</cp:lastModifiedBy>
  <cp:revision>131</cp:revision>
  <cp:lastPrinted>2018-03-16T19:00:02Z</cp:lastPrinted>
  <dcterms:created xsi:type="dcterms:W3CDTF">2018-03-16T18:42:17Z</dcterms:created>
  <dcterms:modified xsi:type="dcterms:W3CDTF">2018-03-21T16:46:03Z</dcterms:modified>
</cp:coreProperties>
</file>