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92" r:id="rId2"/>
    <p:sldId id="358" r:id="rId3"/>
    <p:sldId id="396" r:id="rId4"/>
    <p:sldId id="366" r:id="rId5"/>
    <p:sldId id="294" r:id="rId6"/>
    <p:sldId id="295" r:id="rId7"/>
    <p:sldId id="296" r:id="rId8"/>
    <p:sldId id="297" r:id="rId9"/>
    <p:sldId id="298" r:id="rId10"/>
    <p:sldId id="303" r:id="rId11"/>
    <p:sldId id="368" r:id="rId12"/>
    <p:sldId id="304" r:id="rId13"/>
    <p:sldId id="395" r:id="rId14"/>
    <p:sldId id="369" r:id="rId15"/>
    <p:sldId id="371" r:id="rId16"/>
    <p:sldId id="373" r:id="rId17"/>
    <p:sldId id="374" r:id="rId18"/>
    <p:sldId id="372" r:id="rId19"/>
    <p:sldId id="394" r:id="rId20"/>
    <p:sldId id="367" r:id="rId21"/>
    <p:sldId id="405" r:id="rId22"/>
    <p:sldId id="306" r:id="rId23"/>
    <p:sldId id="397" r:id="rId24"/>
    <p:sldId id="308" r:id="rId25"/>
    <p:sldId id="309" r:id="rId26"/>
    <p:sldId id="376" r:id="rId27"/>
    <p:sldId id="310" r:id="rId28"/>
    <p:sldId id="311" r:id="rId29"/>
    <p:sldId id="313" r:id="rId30"/>
    <p:sldId id="316" r:id="rId31"/>
    <p:sldId id="319" r:id="rId32"/>
    <p:sldId id="321" r:id="rId33"/>
    <p:sldId id="324" r:id="rId34"/>
    <p:sldId id="326" r:id="rId35"/>
    <p:sldId id="398" r:id="rId36"/>
    <p:sldId id="399" r:id="rId37"/>
    <p:sldId id="400" r:id="rId38"/>
    <p:sldId id="403" r:id="rId39"/>
    <p:sldId id="402" r:id="rId40"/>
    <p:sldId id="404" r:id="rId41"/>
    <p:sldId id="401" r:id="rId42"/>
    <p:sldId id="392" r:id="rId43"/>
    <p:sldId id="327" r:id="rId44"/>
    <p:sldId id="328" r:id="rId45"/>
    <p:sldId id="329" r:id="rId46"/>
    <p:sldId id="330" r:id="rId47"/>
    <p:sldId id="331" r:id="rId48"/>
    <p:sldId id="336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57" autoAdjust="0"/>
  </p:normalViewPr>
  <p:slideViewPr>
    <p:cSldViewPr snapToGrid="0" snapToObjects="1">
      <p:cViewPr>
        <p:scale>
          <a:sx n="161" d="100"/>
          <a:sy n="161" d="100"/>
        </p:scale>
        <p:origin x="-232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78C2D-6237-194F-928D-BB0611B3EA03}" type="datetimeFigureOut">
              <a:rPr lang="en-US" smtClean="0"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D78E8-E208-7943-942F-EE17581B5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5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08176-D182-224A-B45D-7E03100D6ACE}" type="datetimeFigureOut">
              <a:rPr lang="en-US" smtClean="0"/>
              <a:t>4/16/13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5509B-A3FC-CD40-8D9B-696FCE55C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35E594-8343-E14B-A039-7BD57DABD65F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7D24-EE6A-5143-B09E-411EF9A6EA51}" type="datetime1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9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44630-C6B6-A84C-AA3A-F22C7CA76C0D}" type="datetime1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3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2C4C-BC36-C043-A3FC-92E8DB1AE1ED}" type="datetime1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5290-C32A-C144-94DB-B002C3D10592}" type="datetime1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6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05FE-3AA1-414B-B3BF-F76623BDE03E}" type="datetime1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0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046-D0AF-3641-801B-33086A220588}" type="datetime1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12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D4F6-219B-264C-BD13-88F4CCEA865F}" type="datetime1">
              <a:rPr lang="en-US" smtClean="0"/>
              <a:t>4/16/13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8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8E53-21F0-BB42-90B6-0D2CE07238A0}" type="datetime1">
              <a:rPr lang="en-US" smtClean="0"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0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23FD9-69E0-C649-9680-1CC3864EE42F}" type="datetime1">
              <a:rPr lang="en-US" smtClean="0"/>
              <a:t>4/16/13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5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BAF-491A-0444-AC88-5FB4CC477FD0}" type="datetime1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1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E1E9-843D-234A-ABB4-0FDFE78A7BDD}" type="datetime1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8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CE4E-6C04-084A-B4F9-4355DC89D5C4}" type="datetime1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96C0C-D53C-9C4D-82CB-C2886D96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6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image" Target="../media/image42.png"/><Relationship Id="rId25" Type="http://schemas.openxmlformats.org/officeDocument/2006/relationships/image" Target="../media/image43.png"/><Relationship Id="rId26" Type="http://schemas.openxmlformats.org/officeDocument/2006/relationships/image" Target="../media/image44.png"/><Relationship Id="rId27" Type="http://schemas.openxmlformats.org/officeDocument/2006/relationships/image" Target="../media/image45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srl.psd.reforecast2@noaa.go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712" y="2340489"/>
            <a:ext cx="8702401" cy="1470025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Experimental statistically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post-processed guidance based </a:t>
            </a:r>
            <a:br>
              <a:rPr lang="en-US" dirty="0" smtClean="0"/>
            </a:br>
            <a:r>
              <a:rPr lang="en-US" dirty="0" smtClean="0"/>
              <a:t>on the NCEP GEFS reforecasts.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913" y="4533406"/>
            <a:ext cx="8137887" cy="155749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Tom </a:t>
            </a:r>
            <a:r>
              <a:rPr lang="en-US" dirty="0" smtClean="0"/>
              <a:t>Hamill and Gary Bates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sz="2800" i="1" dirty="0" smtClean="0"/>
              <a:t>NOAA ESRL, Physical Sciences Division</a:t>
            </a:r>
          </a:p>
          <a:p>
            <a:pPr>
              <a:lnSpc>
                <a:spcPct val="80000"/>
              </a:lnSpc>
            </a:pPr>
            <a:r>
              <a:rPr lang="en-US" sz="2800" dirty="0" err="1" smtClean="0"/>
              <a:t>tom.hamill@noaa.gov</a:t>
            </a: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4200" y="6327556"/>
            <a:ext cx="772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also: Jeff Whitaker,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Don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Murray, Francisco Alvarez, Mike Fiorino, Tom Galarneau</a:t>
            </a:r>
          </a:p>
        </p:txBody>
      </p:sp>
      <p:pic>
        <p:nvPicPr>
          <p:cNvPr id="5" name="Picture 4" descr="NOAA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77574"/>
            <a:ext cx="1591825" cy="1614714"/>
          </a:xfrm>
          <a:prstGeom prst="rect">
            <a:avLst/>
          </a:prstGeom>
        </p:spPr>
      </p:pic>
      <p:pic>
        <p:nvPicPr>
          <p:cNvPr id="6" name="Picture 4" descr="dsrc_g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46050"/>
            <a:ext cx="2365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823200" y="146050"/>
            <a:ext cx="124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1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7-25 at 2.49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140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9101" y="659014"/>
            <a:ext cx="1566254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This DOE</a:t>
            </a:r>
          </a:p>
          <a:p>
            <a:r>
              <a:rPr lang="en-US" sz="1600" dirty="0" smtClean="0"/>
              <a:t>site </a:t>
            </a:r>
            <a:r>
              <a:rPr lang="en-US" sz="1600" dirty="0" smtClean="0"/>
              <a:t>permits</a:t>
            </a:r>
            <a:endParaRPr lang="en-US" sz="1600" dirty="0" smtClean="0"/>
          </a:p>
          <a:p>
            <a:r>
              <a:rPr lang="en-US" sz="1600" dirty="0" smtClean="0"/>
              <a:t>access to </a:t>
            </a:r>
          </a:p>
          <a:p>
            <a:r>
              <a:rPr lang="en-US" sz="1600" dirty="0" smtClean="0"/>
              <a:t>tape storage</a:t>
            </a:r>
          </a:p>
          <a:p>
            <a:r>
              <a:rPr lang="en-US" sz="1600" dirty="0" smtClean="0"/>
              <a:t>of full data</a:t>
            </a:r>
          </a:p>
          <a:p>
            <a:r>
              <a:rPr lang="en-US" sz="1600" dirty="0" smtClean="0"/>
              <a:t>(slower).</a:t>
            </a:r>
          </a:p>
          <a:p>
            <a:endParaRPr lang="en-US" sz="1600" dirty="0"/>
          </a:p>
          <a:p>
            <a:r>
              <a:rPr lang="en-US" sz="1600" dirty="0" smtClean="0"/>
              <a:t>Use this to </a:t>
            </a:r>
          </a:p>
          <a:p>
            <a:r>
              <a:rPr lang="en-US" sz="1600" dirty="0" smtClean="0"/>
              <a:t>access full</a:t>
            </a:r>
          </a:p>
          <a:p>
            <a:r>
              <a:rPr lang="en-US" sz="1600" dirty="0" smtClean="0"/>
              <a:t>model </a:t>
            </a:r>
            <a:r>
              <a:rPr lang="en-US" sz="1600" dirty="0" smtClean="0"/>
              <a:t>state,</a:t>
            </a:r>
          </a:p>
          <a:p>
            <a:r>
              <a:rPr lang="en-US" sz="1600" dirty="0" smtClean="0"/>
              <a:t>e.g., to </a:t>
            </a:r>
          </a:p>
          <a:p>
            <a:r>
              <a:rPr lang="en-US" sz="1600" dirty="0" smtClean="0"/>
              <a:t>initialize</a:t>
            </a:r>
          </a:p>
          <a:p>
            <a:r>
              <a:rPr lang="en-US" sz="1600" dirty="0" smtClean="0"/>
              <a:t>and provide</a:t>
            </a:r>
          </a:p>
          <a:p>
            <a:r>
              <a:rPr lang="en-US" sz="1600" dirty="0" smtClean="0"/>
              <a:t>lateral boundary</a:t>
            </a:r>
          </a:p>
          <a:p>
            <a:r>
              <a:rPr lang="en-US" sz="1600" dirty="0" smtClean="0"/>
              <a:t>conditions to</a:t>
            </a:r>
          </a:p>
          <a:p>
            <a:r>
              <a:rPr lang="en-US" sz="1600" dirty="0" smtClean="0"/>
              <a:t>run WRF on </a:t>
            </a:r>
          </a:p>
          <a:p>
            <a:r>
              <a:rPr lang="en-US" sz="1600" dirty="0" smtClean="0"/>
              <a:t>an old case.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8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097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Skill of </a:t>
            </a:r>
            <a:r>
              <a:rPr lang="en-US" sz="4800" dirty="0" smtClean="0"/>
              <a:t>the raw </a:t>
            </a:r>
            <a:r>
              <a:rPr lang="en-US" sz="4800" dirty="0" smtClean="0"/>
              <a:t>reforecasts</a:t>
            </a:r>
            <a:br>
              <a:rPr lang="en-US" sz="4800" dirty="0" smtClean="0"/>
            </a:br>
            <a:r>
              <a:rPr lang="en-US" sz="4800" dirty="0" smtClean="0"/>
              <a:t>(no post-processing)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00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410"/>
            <a:ext cx="8229600" cy="8417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500 hPa Z </a:t>
            </a:r>
            <a:r>
              <a:rPr lang="en-US" dirty="0"/>
              <a:t>a</a:t>
            </a:r>
            <a:r>
              <a:rPr lang="en-US" dirty="0" smtClean="0"/>
              <a:t>nomaly correlation</a:t>
            </a:r>
            <a:br>
              <a:rPr lang="en-US" dirty="0" smtClean="0"/>
            </a:br>
            <a:r>
              <a:rPr lang="en-US" sz="3600" dirty="0" smtClean="0"/>
              <a:t>(from deterministic control)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619686" y="2494356"/>
            <a:ext cx="237667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Lines w/o filled colors</a:t>
            </a:r>
          </a:p>
          <a:p>
            <a:r>
              <a:rPr lang="en-US" dirty="0" smtClean="0"/>
              <a:t>for second–generation </a:t>
            </a:r>
          </a:p>
          <a:p>
            <a:r>
              <a:rPr lang="en-US" dirty="0" smtClean="0"/>
              <a:t>reforecast (2012, T254)</a:t>
            </a:r>
          </a:p>
          <a:p>
            <a:endParaRPr lang="en-US" dirty="0"/>
          </a:p>
          <a:p>
            <a:r>
              <a:rPr lang="en-US" dirty="0" smtClean="0"/>
              <a:t>Lines with filled colors</a:t>
            </a:r>
          </a:p>
          <a:p>
            <a:r>
              <a:rPr lang="en-US" dirty="0" smtClean="0"/>
              <a:t>for first-generation</a:t>
            </a:r>
          </a:p>
          <a:p>
            <a:r>
              <a:rPr lang="en-US" dirty="0" smtClean="0"/>
              <a:t>reforecast (1998, T62).</a:t>
            </a:r>
          </a:p>
          <a:p>
            <a:endParaRPr lang="en-US" dirty="0"/>
          </a:p>
          <a:p>
            <a:r>
              <a:rPr lang="en-US" dirty="0" smtClean="0"/>
              <a:t>Perhaps a 1.5-2.5 day</a:t>
            </a:r>
          </a:p>
          <a:p>
            <a:r>
              <a:rPr lang="en-US" dirty="0" smtClean="0"/>
              <a:t>improvement.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523"/>
            <a:ext cx="6655750" cy="460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0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27"/>
            <a:ext cx="8229600" cy="79029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Tropical cyclone track errors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1871"/>
            <a:ext cx="7886999" cy="4853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841" y="6075144"/>
            <a:ext cx="785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statistical consistency of errors over the period of the reforecasts, as opposed</a:t>
            </a:r>
          </a:p>
          <a:p>
            <a:r>
              <a:rPr lang="en-US" dirty="0" smtClean="0"/>
              <a:t>to 500 hPa anomaly correlation, which emphasizes mid-latitude variability.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9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019"/>
            <a:ext cx="8229600" cy="645325"/>
          </a:xfrm>
        </p:spPr>
        <p:txBody>
          <a:bodyPr>
            <a:noAutofit/>
          </a:bodyPr>
          <a:lstStyle/>
          <a:p>
            <a:r>
              <a:rPr lang="en-US" sz="4000" dirty="0" smtClean="0"/>
              <a:t>Madden-Julian Oscillation (MJO) </a:t>
            </a:r>
            <a:r>
              <a:rPr lang="en-US" sz="4000" dirty="0" smtClean="0"/>
              <a:t>deterministic verification metrics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5564-EB55-E244-9EF3-03A5D779E29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Screen Shot 2012-10-04 at 3.2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54636"/>
            <a:ext cx="5821292" cy="1776367"/>
          </a:xfrm>
          <a:prstGeom prst="rect">
            <a:avLst/>
          </a:prstGeom>
        </p:spPr>
      </p:pic>
      <p:pic>
        <p:nvPicPr>
          <p:cNvPr id="6" name="Picture 5" descr="Screen Shot 2012-10-04 at 3.26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31003"/>
            <a:ext cx="4145653" cy="1952256"/>
          </a:xfrm>
          <a:prstGeom prst="rect">
            <a:avLst/>
          </a:prstGeom>
        </p:spPr>
      </p:pic>
      <p:pic>
        <p:nvPicPr>
          <p:cNvPr id="7" name="Picture 6" descr="Screen Shot 2012-10-04 at 3.26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6" y="5173052"/>
            <a:ext cx="6081076" cy="1032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67" y="6356350"/>
            <a:ext cx="312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Lin et al., Nov 2008 </a:t>
            </a:r>
            <a:r>
              <a:rPr lang="en-US" i="1" dirty="0" smtClean="0"/>
              <a:t>MWR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02138" y="2839833"/>
            <a:ext cx="222368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RMM1 (= a</a:t>
            </a:r>
            <a:r>
              <a:rPr lang="en-US" baseline="-25000" dirty="0" smtClean="0"/>
              <a:t>1</a:t>
            </a:r>
            <a:r>
              <a:rPr lang="en-US" dirty="0" smtClean="0"/>
              <a:t>) and </a:t>
            </a:r>
          </a:p>
          <a:p>
            <a:r>
              <a:rPr lang="en-US" dirty="0" smtClean="0"/>
              <a:t>RMM2 (= a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measure </a:t>
            </a:r>
          </a:p>
          <a:p>
            <a:r>
              <a:rPr lang="en-US" dirty="0" smtClean="0"/>
              <a:t>the projection</a:t>
            </a:r>
          </a:p>
          <a:p>
            <a:r>
              <a:rPr lang="en-US" dirty="0" smtClean="0"/>
              <a:t>onto the first two </a:t>
            </a:r>
          </a:p>
          <a:p>
            <a:r>
              <a:rPr lang="en-US" dirty="0" smtClean="0"/>
              <a:t>principal components</a:t>
            </a:r>
          </a:p>
          <a:p>
            <a:r>
              <a:rPr lang="en-US" dirty="0" smtClean="0"/>
              <a:t>of MJO variability.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75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62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MJO</a:t>
            </a:r>
            <a:r>
              <a:rPr lang="en-US" sz="3600" dirty="0" smtClean="0"/>
              <a:t>: </a:t>
            </a:r>
            <a:r>
              <a:rPr lang="en-US" sz="3600" dirty="0" smtClean="0"/>
              <a:t>Bi</a:t>
            </a:r>
            <a:r>
              <a:rPr lang="en-US" sz="3600" dirty="0" smtClean="0"/>
              <a:t>-variate RMM1 and </a:t>
            </a:r>
            <a:r>
              <a:rPr lang="en-US" sz="3600" dirty="0" smtClean="0"/>
              <a:t>RMM2 </a:t>
            </a:r>
            <a:br>
              <a:rPr lang="en-US" sz="3600" dirty="0" smtClean="0"/>
            </a:br>
            <a:r>
              <a:rPr lang="en-US" sz="3600" dirty="0" smtClean="0"/>
              <a:t>correlation </a:t>
            </a:r>
            <a:r>
              <a:rPr lang="en-US" sz="3600" dirty="0" smtClean="0"/>
              <a:t>and RMSE by half decade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5564-EB55-E244-9EF3-03A5D779E29E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4772" y="5676321"/>
            <a:ext cx="6779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first 10 years are much less skillful than the subsequent </a:t>
            </a:r>
            <a:r>
              <a:rPr lang="en-US" sz="2000" dirty="0" smtClean="0"/>
              <a:t>18.</a:t>
            </a:r>
          </a:p>
        </p:txBody>
      </p:sp>
      <p:pic>
        <p:nvPicPr>
          <p:cNvPr id="7" name="Picture 6" descr="RMM12_skillscores_halfdeca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6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5564-EB55-E244-9EF3-03A5D779E29E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10" descr="Z500_composite_weak_block_noblock_lon180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09"/>
            <a:ext cx="8906412" cy="57829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013" y="6063207"/>
            <a:ext cx="812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Dec-Jan-Feb 1985-2010 CFSR data.  Blocks defined here by Tibaldi/Molteni algorithm.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3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37" y="94379"/>
            <a:ext cx="8817897" cy="569298"/>
          </a:xfrm>
        </p:spPr>
        <p:txBody>
          <a:bodyPr>
            <a:noAutofit/>
          </a:bodyPr>
          <a:lstStyle/>
          <a:p>
            <a:r>
              <a:rPr lang="en-US" sz="3200" dirty="0" smtClean="0"/>
              <a:t>N Hem. blocking: more common in winter, spring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5564-EB55-E244-9EF3-03A5D779E29E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2392" y="6075144"/>
            <a:ext cx="82020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Blocking as defined in Tibaldi and Molteni (1990) using Z500. </a:t>
            </a:r>
            <a:r>
              <a:rPr lang="en-US" sz="1600" dirty="0" smtClean="0"/>
              <a:t>In next slide, we </a:t>
            </a:r>
            <a:r>
              <a:rPr lang="en-US" sz="1600" dirty="0" smtClean="0"/>
              <a:t>focus on </a:t>
            </a:r>
          </a:p>
          <a:p>
            <a:pPr algn="ctr"/>
            <a:r>
              <a:rPr lang="en-US" sz="1600" dirty="0" smtClean="0"/>
              <a:t>Dec-Jan-Feb.   Grey bands defines Euro/Atlantic and Pacific blocking sectors in subsequent plots.</a:t>
            </a:r>
            <a:endParaRPr lang="en-US" sz="1600" dirty="0"/>
          </a:p>
        </p:txBody>
      </p:sp>
      <p:pic>
        <p:nvPicPr>
          <p:cNvPr id="13" name="Picture 12" descr="blockfrequency_allyear_day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9" y="773064"/>
            <a:ext cx="7628610" cy="52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1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592"/>
            <a:ext cx="8229600" cy="881422"/>
          </a:xfrm>
        </p:spPr>
        <p:txBody>
          <a:bodyPr/>
          <a:lstStyle/>
          <a:p>
            <a:r>
              <a:rPr lang="en-US" dirty="0" smtClean="0"/>
              <a:t>GEFS blocking skill by half decade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35564-EB55-E244-9EF3-03A5D779E29E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bss_pac_atl_halfd_DJ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7" y="1184209"/>
            <a:ext cx="8534663" cy="3793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103676"/>
            <a:ext cx="797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Decreased Atlantic sector skill in 1985-1989 period stands out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226513"/>
            <a:ext cx="853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Blocking is evaluated using Tibaldi-Molteni algorithm for every longitude, every day.  Skill</a:t>
            </a:r>
          </a:p>
          <a:p>
            <a:r>
              <a:rPr lang="en-US" dirty="0" smtClean="0"/>
              <a:t>of the ensemble in predicting blocking is then evaluated.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6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6733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Statistical post-processing</a:t>
            </a:r>
            <a:br>
              <a:rPr lang="en-US" sz="4800" dirty="0" smtClean="0"/>
            </a:br>
            <a:r>
              <a:rPr lang="en-US" sz="4800" dirty="0" smtClean="0"/>
              <a:t>using reforecasts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5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914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Reminder: statistical </a:t>
            </a:r>
            <a:r>
              <a:rPr lang="en-US" sz="2800" dirty="0" smtClean="0"/>
              <a:t>post-processing for rare events is challenging without a large training sample</a:t>
            </a:r>
            <a:endParaRPr lang="en-US" sz="2800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858965"/>
              </p:ext>
            </p:extLst>
          </p:nvPr>
        </p:nvGraphicFramePr>
        <p:xfrm>
          <a:off x="179561" y="1423531"/>
          <a:ext cx="8964439" cy="4137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Document" r:id="rId3" imgW="4852416" imgH="2240280" progId="Word.Document.8">
                  <p:embed/>
                </p:oleObj>
              </mc:Choice>
              <mc:Fallback>
                <p:oleObj name="Document" r:id="rId3" imgW="4852416" imgH="2240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61" y="1423531"/>
                        <a:ext cx="8964439" cy="4137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61" y="5689121"/>
            <a:ext cx="8805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Say you want to statistically post-process </a:t>
            </a:r>
            <a:r>
              <a:rPr lang="en-US" dirty="0" smtClean="0"/>
              <a:t>today’s </a:t>
            </a:r>
            <a:r>
              <a:rPr lang="en-US" dirty="0" smtClean="0"/>
              <a:t>model precipitation forecast to improve it.</a:t>
            </a:r>
          </a:p>
          <a:p>
            <a:r>
              <a:rPr lang="en-US" dirty="0"/>
              <a:t>H</a:t>
            </a:r>
            <a:r>
              <a:rPr lang="en-US" dirty="0" smtClean="0"/>
              <a:t>eavy precipitation events like the one today are the ones you care about the most. How </a:t>
            </a:r>
          </a:p>
          <a:p>
            <a:r>
              <a:rPr lang="en-US" dirty="0" smtClean="0"/>
              <a:t>do you calibrate today’s forecast given past short sample of forecasts and observations?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65CA-C827-DE4B-AFDB-C3B6AAA992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9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6358F4-3CD9-6A4E-8D75-0A8BD40E9846}" type="slidenum">
              <a:rPr lang="en-US" sz="1400">
                <a:latin typeface="Calibri" charset="0"/>
              </a:rPr>
              <a:pPr/>
              <a:t>20</a:t>
            </a:fld>
            <a:endParaRPr lang="en-US" sz="1400">
              <a:latin typeface="Calibri" charset="0"/>
            </a:endParaRPr>
          </a:p>
        </p:txBody>
      </p:sp>
      <p:pic>
        <p:nvPicPr>
          <p:cNvPr id="32771" name="Picture 2" descr="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0463"/>
            <a:ext cx="2819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analog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analog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analog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analog_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 descr="analog_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analog_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 descr="analog_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 descr="analog_0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1" descr="analog_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 descr="analog_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3" descr="analog_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4" descr="analog_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142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5" descr="analog_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6" descr="analog_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7" descr="analog_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8" descr="analog_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19" descr="analog_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0" descr="analog_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1" descr="analog_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2" descr="analog_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33800"/>
            <a:ext cx="1447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3" descr="analog_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724400"/>
            <a:ext cx="14478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ure 24" descr="analog_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Rectangle 25"/>
          <p:cNvSpPr>
            <a:spLocks noChangeArrowheads="1"/>
          </p:cNvSpPr>
          <p:nvPr/>
        </p:nvSpPr>
        <p:spPr bwMode="auto">
          <a:xfrm>
            <a:off x="76200" y="152400"/>
            <a:ext cx="906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charset="0"/>
              </a:rPr>
              <a:t>An example of a statistical correction technique using those reforecasts</a:t>
            </a:r>
            <a:endParaRPr lang="en-US" sz="6000" dirty="0">
              <a:latin typeface="Calibri" charset="0"/>
            </a:endParaRPr>
          </a:p>
        </p:txBody>
      </p:sp>
      <p:sp>
        <p:nvSpPr>
          <p:cNvPr id="32795" name="Rectangle 26"/>
          <p:cNvSpPr>
            <a:spLocks noChangeArrowheads="1"/>
          </p:cNvSpPr>
          <p:nvPr/>
        </p:nvSpPr>
        <p:spPr bwMode="auto">
          <a:xfrm>
            <a:off x="152400" y="3365500"/>
            <a:ext cx="25146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300">
                <a:latin typeface="Calibri" charset="0"/>
              </a:rPr>
              <a:t>For each pair (e.g. red box), on the left are old forecasts that are somewhat similar to this day</a:t>
            </a:r>
            <a:r>
              <a:rPr lang="ja-JP" altLang="en-US" sz="1300">
                <a:latin typeface="Calibri" charset="0"/>
              </a:rPr>
              <a:t>’</a:t>
            </a:r>
            <a:r>
              <a:rPr lang="en-US" sz="1300">
                <a:latin typeface="Calibri" charset="0"/>
              </a:rPr>
              <a:t>s ensemble-mean forecast.  The boxed data on the right, the analyzed precipitation for the same dates as the chosen analog forecasts, can be used to</a:t>
            </a:r>
          </a:p>
          <a:p>
            <a:pPr>
              <a:spcAft>
                <a:spcPts val="600"/>
              </a:spcAft>
            </a:pPr>
            <a:r>
              <a:rPr lang="en-US" sz="1300">
                <a:latin typeface="Calibri" charset="0"/>
              </a:rPr>
              <a:t>statistically adjust and downscale the forecast.</a:t>
            </a:r>
          </a:p>
          <a:p>
            <a:r>
              <a:rPr lang="en-US" sz="1300">
                <a:latin typeface="Calibri" charset="0"/>
              </a:rPr>
              <a:t>Analog approaches like this</a:t>
            </a:r>
          </a:p>
          <a:p>
            <a:r>
              <a:rPr lang="en-US" sz="1300">
                <a:latin typeface="Calibri" charset="0"/>
              </a:rPr>
              <a:t>may be particularly useful for</a:t>
            </a:r>
          </a:p>
          <a:p>
            <a:r>
              <a:rPr lang="en-US" sz="1300">
                <a:latin typeface="Calibri" charset="0"/>
              </a:rPr>
              <a:t>hydrologic ensemble applications, where an ensemble of weather realizations is needed as inputs to a hydrologic ensemble streamflow system. </a:t>
            </a:r>
          </a:p>
        </p:txBody>
      </p:sp>
      <p:sp>
        <p:nvSpPr>
          <p:cNvPr id="48156" name="Line 27"/>
          <p:cNvSpPr>
            <a:spLocks noChangeShapeType="1"/>
          </p:cNvSpPr>
          <p:nvPr/>
        </p:nvSpPr>
        <p:spPr bwMode="auto">
          <a:xfrm flipV="1">
            <a:off x="2667000" y="3810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2797" name="Picture 28" descr="analog_0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29" descr="analog_1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9" name="Rectangle 30"/>
          <p:cNvSpPr>
            <a:spLocks noChangeArrowheads="1"/>
          </p:cNvSpPr>
          <p:nvPr/>
        </p:nvSpPr>
        <p:spPr bwMode="auto">
          <a:xfrm>
            <a:off x="3657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0" name="Rectangle 31"/>
          <p:cNvSpPr>
            <a:spLocks noChangeArrowheads="1"/>
          </p:cNvSpPr>
          <p:nvPr/>
        </p:nvSpPr>
        <p:spPr bwMode="auto">
          <a:xfrm>
            <a:off x="3657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1" name="Rectangle 32"/>
          <p:cNvSpPr>
            <a:spLocks noChangeArrowheads="1"/>
          </p:cNvSpPr>
          <p:nvPr/>
        </p:nvSpPr>
        <p:spPr bwMode="auto">
          <a:xfrm>
            <a:off x="3657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2" name="Rectangle 33"/>
          <p:cNvSpPr>
            <a:spLocks noChangeArrowheads="1"/>
          </p:cNvSpPr>
          <p:nvPr/>
        </p:nvSpPr>
        <p:spPr bwMode="auto">
          <a:xfrm>
            <a:off x="3657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3" name="Rectangle 34"/>
          <p:cNvSpPr>
            <a:spLocks noChangeArrowheads="1"/>
          </p:cNvSpPr>
          <p:nvPr/>
        </p:nvSpPr>
        <p:spPr bwMode="auto">
          <a:xfrm>
            <a:off x="3657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4" name="Rectangle 35"/>
          <p:cNvSpPr>
            <a:spLocks noChangeArrowheads="1"/>
          </p:cNvSpPr>
          <p:nvPr/>
        </p:nvSpPr>
        <p:spPr bwMode="auto">
          <a:xfrm>
            <a:off x="3657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5" name="Rectangle 36"/>
          <p:cNvSpPr>
            <a:spLocks noChangeArrowheads="1"/>
          </p:cNvSpPr>
          <p:nvPr/>
        </p:nvSpPr>
        <p:spPr bwMode="auto">
          <a:xfrm>
            <a:off x="3657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6" name="Rectangle 37"/>
          <p:cNvSpPr>
            <a:spLocks noChangeArrowheads="1"/>
          </p:cNvSpPr>
          <p:nvPr/>
        </p:nvSpPr>
        <p:spPr bwMode="auto">
          <a:xfrm>
            <a:off x="5181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7" name="Rectangle 38"/>
          <p:cNvSpPr>
            <a:spLocks noChangeArrowheads="1"/>
          </p:cNvSpPr>
          <p:nvPr/>
        </p:nvSpPr>
        <p:spPr bwMode="auto">
          <a:xfrm>
            <a:off x="5181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8" name="Rectangle 39"/>
          <p:cNvSpPr>
            <a:spLocks noChangeArrowheads="1"/>
          </p:cNvSpPr>
          <p:nvPr/>
        </p:nvSpPr>
        <p:spPr bwMode="auto">
          <a:xfrm>
            <a:off x="5181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9" name="Rectangle 40"/>
          <p:cNvSpPr>
            <a:spLocks noChangeArrowheads="1"/>
          </p:cNvSpPr>
          <p:nvPr/>
        </p:nvSpPr>
        <p:spPr bwMode="auto">
          <a:xfrm>
            <a:off x="5181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0" name="Rectangle 41"/>
          <p:cNvSpPr>
            <a:spLocks noChangeArrowheads="1"/>
          </p:cNvSpPr>
          <p:nvPr/>
        </p:nvSpPr>
        <p:spPr bwMode="auto">
          <a:xfrm>
            <a:off x="5181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1" name="Rectangle 42"/>
          <p:cNvSpPr>
            <a:spLocks noChangeArrowheads="1"/>
          </p:cNvSpPr>
          <p:nvPr/>
        </p:nvSpPr>
        <p:spPr bwMode="auto">
          <a:xfrm>
            <a:off x="5181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2" name="Rectangle 43"/>
          <p:cNvSpPr>
            <a:spLocks noChangeArrowheads="1"/>
          </p:cNvSpPr>
          <p:nvPr/>
        </p:nvSpPr>
        <p:spPr bwMode="auto">
          <a:xfrm>
            <a:off x="5181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3" name="Rectangle 44"/>
          <p:cNvSpPr>
            <a:spLocks noChangeArrowheads="1"/>
          </p:cNvSpPr>
          <p:nvPr/>
        </p:nvSpPr>
        <p:spPr bwMode="auto">
          <a:xfrm>
            <a:off x="6705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4" name="Rectangle 45"/>
          <p:cNvSpPr>
            <a:spLocks noChangeArrowheads="1"/>
          </p:cNvSpPr>
          <p:nvPr/>
        </p:nvSpPr>
        <p:spPr bwMode="auto">
          <a:xfrm>
            <a:off x="6705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5" name="Rectangle 46"/>
          <p:cNvSpPr>
            <a:spLocks noChangeArrowheads="1"/>
          </p:cNvSpPr>
          <p:nvPr/>
        </p:nvSpPr>
        <p:spPr bwMode="auto">
          <a:xfrm>
            <a:off x="6705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6" name="Rectangle 47"/>
          <p:cNvSpPr>
            <a:spLocks noChangeArrowheads="1"/>
          </p:cNvSpPr>
          <p:nvPr/>
        </p:nvSpPr>
        <p:spPr bwMode="auto">
          <a:xfrm>
            <a:off x="6705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7" name="Rectangle 48"/>
          <p:cNvSpPr>
            <a:spLocks noChangeArrowheads="1"/>
          </p:cNvSpPr>
          <p:nvPr/>
        </p:nvSpPr>
        <p:spPr bwMode="auto">
          <a:xfrm>
            <a:off x="6705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8" name="Rectangle 49"/>
          <p:cNvSpPr>
            <a:spLocks noChangeArrowheads="1"/>
          </p:cNvSpPr>
          <p:nvPr/>
        </p:nvSpPr>
        <p:spPr bwMode="auto">
          <a:xfrm>
            <a:off x="6705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9" name="Rectangle 50"/>
          <p:cNvSpPr>
            <a:spLocks noChangeArrowheads="1"/>
          </p:cNvSpPr>
          <p:nvPr/>
        </p:nvSpPr>
        <p:spPr bwMode="auto">
          <a:xfrm>
            <a:off x="6705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0" name="Rectangle 51"/>
          <p:cNvSpPr>
            <a:spLocks noChangeArrowheads="1"/>
          </p:cNvSpPr>
          <p:nvPr/>
        </p:nvSpPr>
        <p:spPr bwMode="auto">
          <a:xfrm>
            <a:off x="8229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1" name="Rectangle 52"/>
          <p:cNvSpPr>
            <a:spLocks noChangeArrowheads="1"/>
          </p:cNvSpPr>
          <p:nvPr/>
        </p:nvSpPr>
        <p:spPr bwMode="auto">
          <a:xfrm>
            <a:off x="8229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2" name="Rectangle 53"/>
          <p:cNvSpPr>
            <a:spLocks noChangeArrowheads="1"/>
          </p:cNvSpPr>
          <p:nvPr/>
        </p:nvSpPr>
        <p:spPr bwMode="auto">
          <a:xfrm>
            <a:off x="8229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3" name="Rectangle 54"/>
          <p:cNvSpPr>
            <a:spLocks noChangeArrowheads="1"/>
          </p:cNvSpPr>
          <p:nvPr/>
        </p:nvSpPr>
        <p:spPr bwMode="auto">
          <a:xfrm>
            <a:off x="8229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4" name="Rectangle 55"/>
          <p:cNvSpPr>
            <a:spLocks noChangeArrowheads="1"/>
          </p:cNvSpPr>
          <p:nvPr/>
        </p:nvSpPr>
        <p:spPr bwMode="auto">
          <a:xfrm>
            <a:off x="8229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5" name="Rectangle 56"/>
          <p:cNvSpPr>
            <a:spLocks noChangeArrowheads="1"/>
          </p:cNvSpPr>
          <p:nvPr/>
        </p:nvSpPr>
        <p:spPr bwMode="auto">
          <a:xfrm>
            <a:off x="8229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6" name="Rectangle 57"/>
          <p:cNvSpPr>
            <a:spLocks noChangeArrowheads="1"/>
          </p:cNvSpPr>
          <p:nvPr/>
        </p:nvSpPr>
        <p:spPr bwMode="auto">
          <a:xfrm>
            <a:off x="8229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575" y="822325"/>
            <a:ext cx="2943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  <a:ea typeface="ＭＳ Ｐゴシック" charset="-128"/>
                <a:cs typeface="ＭＳ Ｐゴシック" charset="-128"/>
              </a:rPr>
              <a:t>Today’s forecast (&amp; observed)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895600" y="762000"/>
            <a:ext cx="1701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61" name="Line 27"/>
          <p:cNvSpPr>
            <a:spLocks noChangeShapeType="1"/>
          </p:cNvSpPr>
          <p:nvPr/>
        </p:nvSpPr>
        <p:spPr bwMode="auto">
          <a:xfrm>
            <a:off x="592138" y="1192213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825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41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Forecasts evaluated </a:t>
            </a:r>
            <a:r>
              <a:rPr lang="en-US" sz="3200" dirty="0" smtClean="0"/>
              <a:t>operational 2012 GEFS for </a:t>
            </a:r>
            <a:r>
              <a:rPr lang="en-US" sz="3200" dirty="0"/>
              <a:t>2 Jul – 30 Sep </a:t>
            </a:r>
            <a:r>
              <a:rPr lang="en-US" sz="3200" dirty="0" smtClean="0"/>
              <a:t>2012 (against CCPA analyses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relia_10mm_072h_exp=Contro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4" y="1531844"/>
            <a:ext cx="4827370" cy="5229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6716" y="2137763"/>
            <a:ext cx="24929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Here, the 21-member</a:t>
            </a:r>
          </a:p>
          <a:p>
            <a:r>
              <a:rPr lang="en-US" dirty="0" smtClean="0"/>
              <a:t>ensemble forecasts are </a:t>
            </a:r>
          </a:p>
          <a:p>
            <a:r>
              <a:rPr lang="en-US" dirty="0" smtClean="0"/>
              <a:t>validated</a:t>
            </a:r>
            <a:r>
              <a:rPr lang="en-US" dirty="0"/>
              <a:t> </a:t>
            </a:r>
            <a:r>
              <a:rPr lang="en-US" dirty="0" smtClean="0"/>
              <a:t>against the </a:t>
            </a:r>
          </a:p>
          <a:p>
            <a:r>
              <a:rPr lang="en-US" dirty="0" smtClean="0"/>
              <a:t>1-degree NCEP CCPA</a:t>
            </a:r>
          </a:p>
          <a:p>
            <a:r>
              <a:rPr lang="en-US" dirty="0" smtClean="0"/>
              <a:t>precipitation analysis, </a:t>
            </a:r>
          </a:p>
          <a:p>
            <a:r>
              <a:rPr lang="en-US" dirty="0" smtClean="0"/>
              <a:t>which regresses Stage IV</a:t>
            </a:r>
          </a:p>
          <a:p>
            <a:r>
              <a:rPr lang="en-US" dirty="0" smtClean="0"/>
              <a:t>data against the Higgins</a:t>
            </a:r>
          </a:p>
          <a:p>
            <a:r>
              <a:rPr lang="en-US" dirty="0" smtClean="0"/>
              <a:t>precipitation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6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19" y="62676"/>
            <a:ext cx="88982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Skill of calibrated precipitation forecasts</a:t>
            </a:r>
            <a:br>
              <a:rPr lang="en-US" dirty="0" smtClean="0"/>
            </a:br>
            <a:r>
              <a:rPr lang="en-US" sz="3100" dirty="0" smtClean="0"/>
              <a:t>(over US, 1985-2010, “rank analog” calibration method)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BSS_reforecast_monthly_10-50m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8" y="1205676"/>
            <a:ext cx="6667204" cy="4815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519" y="6020879"/>
            <a:ext cx="7934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Verification here against 32-km North American Regional Reanalysis (tougher). </a:t>
            </a:r>
          </a:p>
          <a:p>
            <a:r>
              <a:rPr lang="en-US" dirty="0" smtClean="0"/>
              <a:t>Verification in previous plot against 1-degree NCEP precipitation analysis (easier).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778285" y="4378076"/>
            <a:ext cx="667257" cy="116955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78285" y="4378076"/>
            <a:ext cx="667257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~ raw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2012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GEFS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+3 day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skill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>
            <a:off x="3300298" y="4962852"/>
            <a:ext cx="477987" cy="750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14750" y="5713284"/>
            <a:ext cx="6852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66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57" y="274638"/>
            <a:ext cx="8787075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do v2 2012 reforecast-calibrated precipitation forecasts compare to the v1, 1998 reforecast-calibrated?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Fig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4" y="1453336"/>
            <a:ext cx="6080246" cy="5404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4128" y="1908998"/>
            <a:ext cx="192267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lines are</a:t>
            </a:r>
          </a:p>
          <a:p>
            <a:r>
              <a:rPr lang="en-US" dirty="0" smtClean="0"/>
              <a:t>reforecasts from </a:t>
            </a:r>
          </a:p>
          <a:p>
            <a:r>
              <a:rPr lang="en-US" dirty="0" smtClean="0"/>
              <a:t>the 2012 GEFS</a:t>
            </a:r>
          </a:p>
          <a:p>
            <a:endParaRPr lang="en-US" dirty="0"/>
          </a:p>
          <a:p>
            <a:r>
              <a:rPr lang="en-US" dirty="0" smtClean="0"/>
              <a:t>dashed lines are</a:t>
            </a:r>
          </a:p>
          <a:p>
            <a:r>
              <a:rPr lang="en-US" dirty="0" smtClean="0"/>
              <a:t>reforecasts from </a:t>
            </a:r>
          </a:p>
          <a:p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1998 GEFS</a:t>
            </a:r>
          </a:p>
          <a:p>
            <a:endParaRPr lang="en-US" dirty="0"/>
          </a:p>
          <a:p>
            <a:r>
              <a:rPr lang="en-US" dirty="0" smtClean="0"/>
              <a:t>gray bars are the</a:t>
            </a:r>
          </a:p>
          <a:p>
            <a:r>
              <a:rPr lang="en-US" dirty="0" smtClean="0"/>
              <a:t>5-95% confidence</a:t>
            </a:r>
          </a:p>
          <a:p>
            <a:r>
              <a:rPr lang="en-US" dirty="0" smtClean="0"/>
              <a:t>intervals.</a:t>
            </a:r>
          </a:p>
          <a:p>
            <a:endParaRPr lang="en-US" dirty="0"/>
          </a:p>
          <a:p>
            <a:r>
              <a:rPr lang="en-US" dirty="0" smtClean="0"/>
              <a:t>verified against</a:t>
            </a:r>
          </a:p>
          <a:p>
            <a:r>
              <a:rPr lang="en-US" dirty="0" smtClean="0"/>
              <a:t>NARR over CONUS</a:t>
            </a:r>
          </a:p>
          <a:p>
            <a:r>
              <a:rPr lang="en-US" dirty="0" smtClean="0"/>
              <a:t>1985-2012.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8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lia_rankanalog_096_to_120h_10.0mm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91" y="2113812"/>
            <a:ext cx="2715208" cy="2941476"/>
          </a:xfrm>
          <a:prstGeom prst="rect">
            <a:avLst/>
          </a:prstGeom>
        </p:spPr>
      </p:pic>
      <p:pic>
        <p:nvPicPr>
          <p:cNvPr id="16" name="Picture 15" descr="relia_rankanalog_048_to_072h_10.0mm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79" y="2103551"/>
            <a:ext cx="2715209" cy="2941476"/>
          </a:xfrm>
          <a:prstGeom prst="rect">
            <a:avLst/>
          </a:prstGeom>
        </p:spPr>
      </p:pic>
      <p:pic>
        <p:nvPicPr>
          <p:cNvPr id="3" name="Picture 2" descr="relia_rankanalog_000_to_024h_10.0mm_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1" y="2110594"/>
            <a:ext cx="2708708" cy="2934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61" y="306918"/>
            <a:ext cx="8772749" cy="7231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Reliability, &gt; 10 mm precipitation 24 h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10258" y="3399199"/>
            <a:ext cx="224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2 (2012 GEFS)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14719" y="1844353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+0-1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18013" y="1844690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+2-3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26401" y="1844353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+4-5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16908"/>
            <a:ext cx="2133600" cy="365125"/>
          </a:xfrm>
        </p:spPr>
        <p:txBody>
          <a:bodyPr/>
          <a:lstStyle/>
          <a:p>
            <a:fld id="{DC862565-2F34-2D47-B87A-6CC773EB7A2F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26194" y="5214000"/>
            <a:ext cx="334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Almost perfect reliability.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165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relia_rankanalog_096_to_120h_50.0mm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23" y="2091966"/>
            <a:ext cx="2715208" cy="2941476"/>
          </a:xfrm>
          <a:prstGeom prst="rect">
            <a:avLst/>
          </a:prstGeom>
        </p:spPr>
      </p:pic>
      <p:pic>
        <p:nvPicPr>
          <p:cNvPr id="13" name="Picture 12" descr="relia_rankanalog_048_to_072h_50.0mm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12" y="2091966"/>
            <a:ext cx="2715208" cy="2941476"/>
          </a:xfrm>
          <a:prstGeom prst="rect">
            <a:avLst/>
          </a:prstGeom>
        </p:spPr>
      </p:pic>
      <p:pic>
        <p:nvPicPr>
          <p:cNvPr id="6" name="Picture 5" descr="relia_rankanalog_000_to_024h_50.0mm_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3" y="2091966"/>
            <a:ext cx="2715208" cy="2941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76" y="330584"/>
            <a:ext cx="8833572" cy="7231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Reliability, &gt; 50 mm precipitation 24 h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9932" y="3339077"/>
            <a:ext cx="224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2 (2012 GEFS)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9751" y="1832768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+0-1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03045" y="1833105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+2-3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11433" y="1832768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+4-5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070367" y="3308284"/>
            <a:ext cx="976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5/95 CI’s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from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“block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bootstrap”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7913824" y="3308284"/>
            <a:ext cx="156544" cy="224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913824" y="2945404"/>
            <a:ext cx="156544" cy="43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447"/>
            <a:ext cx="8229600" cy="8308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Post-processing to improve deterministic forecasts</a:t>
            </a:r>
            <a:endParaRPr lang="en-US" dirty="0"/>
          </a:p>
        </p:txBody>
      </p:sp>
      <p:pic>
        <p:nvPicPr>
          <p:cNvPr id="5" name="Picture 4" descr="Fig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6" y="1371654"/>
            <a:ext cx="7236278" cy="4422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880" y="5793824"/>
            <a:ext cx="8529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further modifications to analog technique, including Ebert’s “probability-matched</a:t>
            </a:r>
          </a:p>
          <a:p>
            <a:r>
              <a:rPr lang="en-US" dirty="0" smtClean="0"/>
              <a:t>mean” approach allow post-processed forecasts to improve significantly on deterministic</a:t>
            </a:r>
          </a:p>
          <a:p>
            <a:r>
              <a:rPr lang="en-US" dirty="0" smtClean="0"/>
              <a:t>forecast guidance supplied by the model.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0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5-25 at 2.31.11 PM.png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46"/>
            <a:ext cx="9144000" cy="6347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750" y="758478"/>
            <a:ext cx="4648136" cy="2205042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studies with 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“atmospheric rivers”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the western US: 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good, 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bad and ugly</a:t>
            </a:r>
            <a:endParaRPr lang="en-US" sz="4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15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55" y="101838"/>
            <a:ext cx="8890209" cy="69304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bad and ugly atmospheric rivers case study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54" y="794880"/>
            <a:ext cx="7543125" cy="4535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10892"/>
            <a:ext cx="8065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sz="2400" dirty="0" smtClean="0"/>
              <a:t>10” rain in the coastal mountains, 4-7” in Russian River </a:t>
            </a:r>
          </a:p>
          <a:p>
            <a:r>
              <a:rPr lang="en-US" sz="2400" dirty="0" smtClean="0"/>
              <a:t>watershed.  </a:t>
            </a:r>
            <a:r>
              <a:rPr lang="en-US" sz="2400" dirty="0" err="1" smtClean="0"/>
              <a:t>Streamflows</a:t>
            </a:r>
            <a:r>
              <a:rPr lang="en-US" sz="2400" dirty="0" smtClean="0"/>
              <a:t> in top 0.2% of historical observations.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956" y="6390374"/>
            <a:ext cx="4984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Source: http://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www.esrl.noaa.gov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psd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atmrivers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/events/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3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023" y="274638"/>
            <a:ext cx="2414407" cy="1591602"/>
          </a:xfrm>
        </p:spPr>
        <p:txBody>
          <a:bodyPr/>
          <a:lstStyle/>
          <a:p>
            <a:r>
              <a:rPr lang="en-US" dirty="0" smtClean="0"/>
              <a:t>+4-day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3" name="Picture 2" descr="refcstv2_probs_flead072_to_096_IC2004021300_nw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6833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63221" y="4472737"/>
            <a:ext cx="2662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little hint of excessive</a:t>
            </a:r>
          </a:p>
          <a:p>
            <a:r>
              <a:rPr lang="en-US" dirty="0" smtClean="0"/>
              <a:t>rainfall in post-processed </a:t>
            </a:r>
          </a:p>
          <a:p>
            <a:r>
              <a:rPr lang="en-US" dirty="0" smtClean="0"/>
              <a:t>guidance over N CA.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4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348"/>
            <a:ext cx="8229600" cy="822642"/>
          </a:xfrm>
        </p:spPr>
        <p:txBody>
          <a:bodyPr/>
          <a:lstStyle/>
          <a:p>
            <a:r>
              <a:rPr lang="en-US" dirty="0" smtClean="0"/>
              <a:t>Example of forecast / analysis data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73678" y="4979331"/>
            <a:ext cx="146194" cy="1735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4262" y="5995203"/>
            <a:ext cx="771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forecast errors may be location dependent, it’s helpful to have a lot of </a:t>
            </a:r>
          </a:p>
          <a:p>
            <a:r>
              <a:rPr lang="en-US" dirty="0" smtClean="0"/>
              <a:t>samples in order to post-process these rare events.</a:t>
            </a:r>
            <a:endParaRPr lang="en-US" dirty="0"/>
          </a:p>
        </p:txBody>
      </p:sp>
      <p:pic>
        <p:nvPicPr>
          <p:cNvPr id="4" name="Picture 3" descr="scatterplot_meanfcst_Billings_MT_Feb_024_to_048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990"/>
            <a:ext cx="4644056" cy="4798858"/>
          </a:xfrm>
          <a:prstGeom prst="rect">
            <a:avLst/>
          </a:prstGeom>
        </p:spPr>
      </p:pic>
      <p:pic>
        <p:nvPicPr>
          <p:cNvPr id="5" name="Picture 4" descr="scatterplot_fcsterrs_Billings_MT_Feb_024_to_048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92" y="973991"/>
            <a:ext cx="4644057" cy="47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808" y="14320"/>
            <a:ext cx="2414407" cy="1591602"/>
          </a:xfrm>
        </p:spPr>
        <p:txBody>
          <a:bodyPr/>
          <a:lstStyle/>
          <a:p>
            <a:r>
              <a:rPr lang="en-US" dirty="0" smtClean="0"/>
              <a:t>+4-day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5" name="Picture 4" descr="rivers_ensdata_2004021300_f0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" y="0"/>
            <a:ext cx="6858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38322" y="1700975"/>
            <a:ext cx="2054544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Colors: over the </a:t>
            </a:r>
          </a:p>
          <a:p>
            <a:r>
              <a:rPr lang="en-US" dirty="0" smtClean="0"/>
              <a:t>ocean, the total-</a:t>
            </a:r>
          </a:p>
          <a:p>
            <a:r>
              <a:rPr lang="en-US" dirty="0" smtClean="0"/>
              <a:t>column </a:t>
            </a:r>
            <a:r>
              <a:rPr lang="en-US" dirty="0" err="1" smtClean="0"/>
              <a:t>precipitable</a:t>
            </a:r>
            <a:endParaRPr lang="en-US" dirty="0" smtClean="0"/>
          </a:p>
          <a:p>
            <a:r>
              <a:rPr lang="en-US" dirty="0" smtClean="0"/>
              <a:t>water.  Over land,</a:t>
            </a:r>
          </a:p>
          <a:p>
            <a:r>
              <a:rPr lang="en-US" dirty="0" smtClean="0"/>
              <a:t>the 24-h </a:t>
            </a:r>
            <a:r>
              <a:rPr lang="en-US" dirty="0" err="1" smtClean="0"/>
              <a:t>accum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precipitation.</a:t>
            </a:r>
          </a:p>
          <a:p>
            <a:endParaRPr lang="en-US" dirty="0"/>
          </a:p>
          <a:p>
            <a:r>
              <a:rPr lang="en-US" dirty="0" smtClean="0"/>
              <a:t>Wind barbs for the</a:t>
            </a:r>
          </a:p>
          <a:p>
            <a:r>
              <a:rPr lang="en-US" dirty="0" smtClean="0"/>
              <a:t>925 hPa level.</a:t>
            </a:r>
          </a:p>
          <a:p>
            <a:endParaRPr lang="en-US" dirty="0"/>
          </a:p>
          <a:p>
            <a:r>
              <a:rPr lang="en-US" dirty="0" smtClean="0"/>
              <a:t>Red contours:</a:t>
            </a:r>
          </a:p>
          <a:p>
            <a:r>
              <a:rPr lang="en-US" dirty="0" smtClean="0"/>
              <a:t>mean sea-level</a:t>
            </a:r>
          </a:p>
          <a:p>
            <a:r>
              <a:rPr lang="en-US" dirty="0" smtClean="0"/>
              <a:t>pressure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Lesson: garbage in,</a:t>
            </a:r>
          </a:p>
          <a:p>
            <a:r>
              <a:rPr lang="en-US" dirty="0" smtClean="0"/>
              <a:t>garbage 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7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90" y="127758"/>
            <a:ext cx="8587822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The “good” atmospheric rivers case study:</a:t>
            </a:r>
            <a:br>
              <a:rPr lang="en-US" sz="4000" dirty="0" smtClean="0"/>
            </a:br>
            <a:r>
              <a:rPr lang="en-US" sz="3600" dirty="0" smtClean="0"/>
              <a:t>Nov 2006 Oregon-Washington floods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95" y="1270758"/>
            <a:ext cx="7792973" cy="4685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695" y="5771557"/>
            <a:ext cx="794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8-20 inches of rain in Cascades; flooded rivers; extensive damage to Mt. Rainier NP.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7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023" y="274638"/>
            <a:ext cx="2414407" cy="1591602"/>
          </a:xfrm>
        </p:spPr>
        <p:txBody>
          <a:bodyPr/>
          <a:lstStyle/>
          <a:p>
            <a:r>
              <a:rPr lang="en-US" dirty="0" smtClean="0"/>
              <a:t>+4-day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4" name="Picture 3" descr="refcstv2_probs_flead072_to_096_IC2006110300_nw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6833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4473" y="4220308"/>
            <a:ext cx="2662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there are reasonably</a:t>
            </a:r>
          </a:p>
          <a:p>
            <a:r>
              <a:rPr lang="en-US" dirty="0" smtClean="0"/>
              <a:t>high probabilities of heavy</a:t>
            </a:r>
          </a:p>
          <a:p>
            <a:r>
              <a:rPr lang="en-US" dirty="0" smtClean="0"/>
              <a:t>precipitation.</a:t>
            </a:r>
          </a:p>
        </p:txBody>
      </p:sp>
    </p:spTree>
    <p:extLst>
      <p:ext uri="{BB962C8B-B14F-4D97-AF65-F5344CB8AC3E}">
        <p14:creationId xmlns:p14="http://schemas.microsoft.com/office/powerpoint/2010/main" val="313691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593" y="274638"/>
            <a:ext cx="2414407" cy="1591602"/>
          </a:xfrm>
        </p:spPr>
        <p:txBody>
          <a:bodyPr/>
          <a:lstStyle/>
          <a:p>
            <a:r>
              <a:rPr lang="en-US" dirty="0" smtClean="0"/>
              <a:t>+4-day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3" name="Picture 2" descr="rivers_ensdata_2006110300_f0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" y="0"/>
            <a:ext cx="6858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0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5-25 at 2.31.11 PM.png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00"/>
            <a:ext cx="9144000" cy="63471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8284" y="274638"/>
            <a:ext cx="3658516" cy="2268762"/>
          </a:xfrm>
        </p:spPr>
        <p:txBody>
          <a:bodyPr>
            <a:noAutofit/>
          </a:bodyPr>
          <a:lstStyle/>
          <a:p>
            <a:r>
              <a:rPr lang="en-US" sz="5400" dirty="0" smtClean="0"/>
              <a:t>Spaghetti</a:t>
            </a:r>
            <a:br>
              <a:rPr lang="en-US" sz="5400" dirty="0" smtClean="0"/>
            </a:br>
            <a:r>
              <a:rPr lang="en-US" sz="5400" dirty="0" smtClean="0"/>
              <a:t>Westerns</a:t>
            </a:r>
            <a:endParaRPr lang="en-US" sz="5400" dirty="0"/>
          </a:p>
        </p:txBody>
      </p:sp>
      <p:pic>
        <p:nvPicPr>
          <p:cNvPr id="6" name="Picture 5" descr="MSLP_spaghetti_20040217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7000"/>
            <a:ext cx="5326701" cy="3364232"/>
          </a:xfrm>
          <a:prstGeom prst="rect">
            <a:avLst/>
          </a:prstGeom>
        </p:spPr>
      </p:pic>
      <p:pic>
        <p:nvPicPr>
          <p:cNvPr id="7" name="Picture 6" descr="MSLP_spaghetti_20061107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26" y="3326422"/>
            <a:ext cx="5193270" cy="3279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8283" y="5261760"/>
            <a:ext cx="1052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Day + 6  </a:t>
            </a:r>
            <a:r>
              <a:rPr lang="en-US" sz="1400" baseline="30000" dirty="0" smtClean="0">
                <a:solidFill>
                  <a:srgbClr val="FF0000"/>
                </a:solidFill>
              </a:rPr>
              <a:t>____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Day + 4  </a:t>
            </a:r>
            <a:r>
              <a:rPr lang="en-US" sz="1400" baseline="30000" dirty="0" smtClean="0">
                <a:solidFill>
                  <a:srgbClr val="008000"/>
                </a:solidFill>
              </a:rPr>
              <a:t>____</a:t>
            </a:r>
          </a:p>
          <a:p>
            <a:r>
              <a:rPr lang="en-US" sz="1400" dirty="0" smtClean="0">
                <a:solidFill>
                  <a:srgbClr val="65F3ED"/>
                </a:solidFill>
              </a:rPr>
              <a:t>Day + 2  </a:t>
            </a:r>
            <a:r>
              <a:rPr lang="en-US" sz="1400" baseline="30000" dirty="0" smtClean="0">
                <a:solidFill>
                  <a:srgbClr val="65F3ED"/>
                </a:solidFill>
              </a:rPr>
              <a:t>____</a:t>
            </a:r>
          </a:p>
          <a:p>
            <a:r>
              <a:rPr lang="en-US" sz="1400" dirty="0" smtClean="0"/>
              <a:t>Analysis </a:t>
            </a:r>
            <a:r>
              <a:rPr lang="en-US" sz="1400" b="1" baseline="30000" dirty="0" smtClean="0"/>
              <a:t>____</a:t>
            </a:r>
            <a:endParaRPr lang="en-US" sz="14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1339148" y="5393668"/>
            <a:ext cx="214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bad and the ugly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78644" y="6247878"/>
            <a:ext cx="105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good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5037" y="1520640"/>
            <a:ext cx="2712852" cy="111456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8329" y="1620070"/>
            <a:ext cx="2563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Inconsistent forecasts of</a:t>
            </a:r>
          </a:p>
          <a:p>
            <a:r>
              <a:rPr lang="en-US" dirty="0" smtClean="0"/>
              <a:t>orientation of isobars</a:t>
            </a:r>
          </a:p>
          <a:p>
            <a:r>
              <a:rPr lang="en-US" dirty="0" smtClean="0"/>
              <a:t>and hence wind direction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871855" y="2372880"/>
            <a:ext cx="2574618" cy="111456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71855" y="2472310"/>
            <a:ext cx="2563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onsistent forecasts of</a:t>
            </a:r>
          </a:p>
          <a:p>
            <a:r>
              <a:rPr lang="en-US" dirty="0" smtClean="0"/>
              <a:t>orientation of isobars</a:t>
            </a:r>
          </a:p>
          <a:p>
            <a:r>
              <a:rPr lang="en-US" dirty="0" smtClean="0"/>
              <a:t>and hence wind direction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60103" y="2626560"/>
            <a:ext cx="1710652" cy="18403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935624" y="3568320"/>
            <a:ext cx="243934" cy="1434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0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Reforecast precipitation product web page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Screen Shot 2013-04-16 at 3.3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153"/>
            <a:ext cx="9144000" cy="49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674" y="6235334"/>
            <a:ext cx="7119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www.esrl.noaa.gov</a:t>
            </a:r>
            <a:r>
              <a:rPr lang="en-US" dirty="0"/>
              <a:t>/</a:t>
            </a:r>
            <a:r>
              <a:rPr lang="en-US" dirty="0" err="1"/>
              <a:t>psd</a:t>
            </a:r>
            <a:r>
              <a:rPr lang="en-US" dirty="0"/>
              <a:t>/forecasts/reforecast2/analogs/</a:t>
            </a:r>
            <a:r>
              <a:rPr lang="en-US" dirty="0" err="1"/>
              <a:t>index.html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73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Probability of &gt; 25 mm, 72-144 h</a:t>
            </a:r>
            <a:br>
              <a:rPr lang="en-US" sz="3600" dirty="0" smtClean="0"/>
            </a:br>
            <a:r>
              <a:rPr lang="en-US" sz="3600" dirty="0" smtClean="0"/>
              <a:t>forecast from 00Z Tuesday, 17 April 2013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8655" y="5656261"/>
            <a:ext cx="7119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www.esrl.noaa.gov</a:t>
            </a:r>
            <a:r>
              <a:rPr lang="en-US" dirty="0"/>
              <a:t>/</a:t>
            </a:r>
            <a:r>
              <a:rPr lang="en-US" dirty="0" err="1"/>
              <a:t>psd</a:t>
            </a:r>
            <a:r>
              <a:rPr lang="en-US" dirty="0"/>
              <a:t>/forecasts/reforecast2/analogs/</a:t>
            </a:r>
            <a:r>
              <a:rPr lang="en-US" dirty="0" err="1"/>
              <a:t>index.html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16886"/>
            <a:ext cx="4787929" cy="3340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072" y="1916886"/>
            <a:ext cx="4787928" cy="33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01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Week-2 forecast, </a:t>
            </a:r>
            <a:br>
              <a:rPr lang="en-US" dirty="0" smtClean="0"/>
            </a:br>
            <a:r>
              <a:rPr lang="en-US" dirty="0" smtClean="0"/>
              <a:t>P(</a:t>
            </a:r>
            <a:r>
              <a:rPr lang="en-US" dirty="0" err="1" smtClean="0"/>
              <a:t>precip</a:t>
            </a:r>
            <a:r>
              <a:rPr lang="en-US" dirty="0" smtClean="0"/>
              <a:t> &gt; upper </a:t>
            </a:r>
            <a:r>
              <a:rPr lang="en-US" dirty="0" err="1" smtClean="0"/>
              <a:t>tercile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584" y="1956329"/>
            <a:ext cx="4261416" cy="4500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926" y="5541050"/>
            <a:ext cx="4024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times don’t match up exactly here;</a:t>
            </a:r>
          </a:p>
          <a:p>
            <a:r>
              <a:rPr lang="en-US" dirty="0" smtClean="0"/>
              <a:t>CPC created during the day yesterday,</a:t>
            </a:r>
          </a:p>
          <a:p>
            <a:r>
              <a:rPr lang="en-US" dirty="0" smtClean="0"/>
              <a:t>ours created overnight.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186"/>
            <a:ext cx="5519519" cy="38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6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1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Post-processed precipitation reliability</a:t>
            </a:r>
            <a:r>
              <a:rPr lang="en-US" sz="3200" dirty="0" smtClean="0"/>
              <a:t>, upper and lower </a:t>
            </a:r>
            <a:r>
              <a:rPr lang="en-US" sz="3200" dirty="0" err="1" smtClean="0"/>
              <a:t>tercile</a:t>
            </a:r>
            <a:r>
              <a:rPr lang="en-US" sz="3200" dirty="0" smtClean="0"/>
              <a:t>, days 5-10 (120-240 h lead)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54964" y="6077634"/>
            <a:ext cx="726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Comparatively, in </a:t>
            </a:r>
            <a:r>
              <a:rPr lang="en-US" dirty="0" smtClean="0"/>
              <a:t>our 2004 MWR article</a:t>
            </a:r>
            <a:r>
              <a:rPr lang="en-US" dirty="0" smtClean="0"/>
              <a:t>, for version-1 reforecasts validated </a:t>
            </a:r>
            <a:endParaRPr lang="en-US" dirty="0" smtClean="0"/>
          </a:p>
          <a:p>
            <a:r>
              <a:rPr lang="en-US" dirty="0" smtClean="0"/>
              <a:t>against </a:t>
            </a:r>
            <a:r>
              <a:rPr lang="en-US" dirty="0" smtClean="0"/>
              <a:t>station data, </a:t>
            </a:r>
            <a:r>
              <a:rPr lang="en-US" dirty="0" smtClean="0"/>
              <a:t>6</a:t>
            </a:r>
            <a:r>
              <a:rPr lang="en-US" dirty="0" smtClean="0"/>
              <a:t>-10 day RPS skill was ~ 0.06.  </a:t>
            </a:r>
            <a:endParaRPr lang="en-US" dirty="0"/>
          </a:p>
        </p:txBody>
      </p:sp>
      <p:pic>
        <p:nvPicPr>
          <p:cNvPr id="3" name="Picture 2" descr="relia_rankanalog_120_to_240h_lowertercilemm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9" y="1463128"/>
            <a:ext cx="4259544" cy="4614506"/>
          </a:xfrm>
          <a:prstGeom prst="rect">
            <a:avLst/>
          </a:prstGeom>
        </p:spPr>
      </p:pic>
      <p:pic>
        <p:nvPicPr>
          <p:cNvPr id="7" name="Picture 6" descr="relia_rankanalog_120_to_240h_uppertercilemm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27" y="1463128"/>
            <a:ext cx="4259544" cy="461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71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75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Also: T2m, T850, Z500 </a:t>
            </a:r>
            <a:br>
              <a:rPr lang="en-US" sz="3600" dirty="0" smtClean="0"/>
            </a:br>
            <a:r>
              <a:rPr lang="en-US" sz="3600" dirty="0" smtClean="0"/>
              <a:t>calibrated forecast information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5977" y="6171684"/>
            <a:ext cx="728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www.esrl.noaa.gov</a:t>
            </a:r>
            <a:r>
              <a:rPr lang="en-US" dirty="0"/>
              <a:t>/</a:t>
            </a:r>
            <a:r>
              <a:rPr lang="en-US" dirty="0" err="1"/>
              <a:t>psd</a:t>
            </a:r>
            <a:r>
              <a:rPr lang="en-US" dirty="0"/>
              <a:t>/forecasts/reforecast2/</a:t>
            </a:r>
            <a:r>
              <a:rPr lang="en-US" dirty="0" err="1"/>
              <a:t>medrange</a:t>
            </a:r>
            <a:r>
              <a:rPr lang="en-US" dirty="0"/>
              <a:t>/</a:t>
            </a:r>
            <a:r>
              <a:rPr lang="en-US" dirty="0" err="1"/>
              <a:t>index.html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070"/>
            <a:ext cx="4491780" cy="4791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80" y="1409070"/>
            <a:ext cx="4531510" cy="48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2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Reforecasts (hindcasts)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Numerical simulations of the past weather (or climate) using the same forecast model and assimilation system that (ideally) is used operationally.  </a:t>
            </a:r>
          </a:p>
          <a:p>
            <a:pPr lvl="1"/>
            <a:r>
              <a:rPr lang="en-US" dirty="0" smtClean="0"/>
              <a:t>Common with climate, uncommon with weather models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8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lia_extended_t850_120_to_240h_raw_upperterci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3" y="1110091"/>
            <a:ext cx="4292189" cy="464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1891"/>
          </a:xfrm>
        </p:spPr>
        <p:txBody>
          <a:bodyPr/>
          <a:lstStyle/>
          <a:p>
            <a:r>
              <a:rPr lang="en-US" dirty="0" smtClean="0"/>
              <a:t>T850 reliability, upper </a:t>
            </a:r>
            <a:r>
              <a:rPr lang="en-US" dirty="0" err="1" smtClean="0"/>
              <a:t>tercile</a:t>
            </a:r>
            <a:endParaRPr lang="en-US" dirty="0"/>
          </a:p>
        </p:txBody>
      </p:sp>
      <p:pic>
        <p:nvPicPr>
          <p:cNvPr id="5" name="Picture 4" descr="relia_extended_t850_120_to_240h_ngr_upperterci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71" y="1083632"/>
            <a:ext cx="4312918" cy="46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7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476"/>
            <a:ext cx="7635314" cy="5372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84" y="321968"/>
            <a:ext cx="8731860" cy="727192"/>
          </a:xfrm>
        </p:spPr>
        <p:txBody>
          <a:bodyPr>
            <a:noAutofit/>
          </a:bodyPr>
          <a:lstStyle/>
          <a:p>
            <a:r>
              <a:rPr lang="en-US" sz="4000" dirty="0" smtClean="0"/>
              <a:t>Extreme forecast index </a:t>
            </a:r>
            <a:br>
              <a:rPr lang="en-US" sz="4000" dirty="0" smtClean="0"/>
            </a:br>
            <a:r>
              <a:rPr lang="en-US" sz="4000" dirty="0" smtClean="0"/>
              <a:t>(following ECMWF)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C0C-D53C-9C4D-82CB-C2886D962FE0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6506" y="6382921"/>
            <a:ext cx="8028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(also available </a:t>
            </a:r>
            <a:r>
              <a:rPr lang="en-US" sz="1600" dirty="0"/>
              <a:t>from http://</a:t>
            </a:r>
            <a:r>
              <a:rPr lang="en-US" sz="1600" dirty="0" err="1"/>
              <a:t>www.esrl.noaa.gov</a:t>
            </a:r>
            <a:r>
              <a:rPr lang="en-US" sz="1600" dirty="0"/>
              <a:t>/</a:t>
            </a:r>
            <a:r>
              <a:rPr lang="en-US" sz="1600" dirty="0" err="1"/>
              <a:t>psd</a:t>
            </a:r>
            <a:r>
              <a:rPr lang="en-US" sz="1600" dirty="0"/>
              <a:t>/forecasts/reforecast2/analogs/</a:t>
            </a:r>
            <a:r>
              <a:rPr lang="en-US" sz="1600" dirty="0" err="1" smtClean="0"/>
              <a:t>index.html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999131" y="1948441"/>
            <a:ext cx="168766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absence</a:t>
            </a:r>
          </a:p>
          <a:p>
            <a:r>
              <a:rPr lang="en-US" dirty="0" smtClean="0"/>
              <a:t>of observations</a:t>
            </a:r>
          </a:p>
          <a:p>
            <a:r>
              <a:rPr lang="en-US" dirty="0" smtClean="0"/>
              <a:t>or analyses for</a:t>
            </a:r>
          </a:p>
          <a:p>
            <a:r>
              <a:rPr lang="en-US" dirty="0" smtClean="0"/>
              <a:t>verification, the</a:t>
            </a:r>
          </a:p>
          <a:p>
            <a:r>
              <a:rPr lang="en-US" dirty="0" smtClean="0"/>
              <a:t>EFI can at least</a:t>
            </a:r>
          </a:p>
          <a:p>
            <a:r>
              <a:rPr lang="en-US" dirty="0" smtClean="0"/>
              <a:t>provide you </a:t>
            </a:r>
          </a:p>
          <a:p>
            <a:r>
              <a:rPr lang="en-US" dirty="0" smtClean="0"/>
              <a:t>with a heads-up</a:t>
            </a:r>
          </a:p>
          <a:p>
            <a:r>
              <a:rPr lang="en-US" dirty="0" smtClean="0"/>
              <a:t>of where the</a:t>
            </a:r>
          </a:p>
          <a:p>
            <a:r>
              <a:rPr lang="en-US" dirty="0" smtClean="0"/>
              <a:t>GEFS is unusual</a:t>
            </a:r>
          </a:p>
          <a:p>
            <a:r>
              <a:rPr lang="en-US" dirty="0" smtClean="0"/>
              <a:t>relative to its</a:t>
            </a:r>
          </a:p>
          <a:p>
            <a:r>
              <a:rPr lang="en-US" dirty="0" smtClean="0"/>
              <a:t>own model</a:t>
            </a:r>
          </a:p>
          <a:p>
            <a:r>
              <a:rPr lang="en-US" dirty="0" smtClean="0"/>
              <a:t>climatology</a:t>
            </a:r>
          </a:p>
          <a:p>
            <a:r>
              <a:rPr lang="en-US" dirty="0" smtClean="0"/>
              <a:t>for that time</a:t>
            </a:r>
          </a:p>
          <a:p>
            <a:r>
              <a:rPr lang="en-US" dirty="0" smtClean="0"/>
              <a:t>of the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77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application</a:t>
            </a:r>
            <a:r>
              <a:rPr lang="en-US" dirty="0" smtClean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extended</a:t>
            </a:r>
            <a:r>
              <a:rPr lang="en-US" dirty="0" smtClean="0"/>
              <a:t>-</a:t>
            </a:r>
            <a:r>
              <a:rPr lang="en-US" dirty="0" smtClean="0"/>
              <a:t>range</a:t>
            </a:r>
            <a:r>
              <a:rPr lang="en-US" dirty="0"/>
              <a:t> </a:t>
            </a:r>
            <a:r>
              <a:rPr lang="en-US" dirty="0" smtClean="0"/>
              <a:t>t</a:t>
            </a:r>
            <a:r>
              <a:rPr lang="en-US" dirty="0" smtClean="0"/>
              <a:t>ornado </a:t>
            </a:r>
            <a:r>
              <a:rPr lang="en-US" dirty="0" smtClean="0"/>
              <a:t>forecasting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520"/>
            <a:ext cx="6816692" cy="5112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3826" y="2600640"/>
            <a:ext cx="240338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Francisco Alvarez,</a:t>
            </a:r>
          </a:p>
          <a:p>
            <a:r>
              <a:rPr lang="en-US" dirty="0" smtClean="0"/>
              <a:t>St. Louis University,</a:t>
            </a:r>
          </a:p>
          <a:p>
            <a:r>
              <a:rPr lang="en-US" dirty="0" smtClean="0"/>
              <a:t>is working with me</a:t>
            </a:r>
          </a:p>
          <a:p>
            <a:r>
              <a:rPr lang="en-US" dirty="0" smtClean="0"/>
              <a:t>and others on using the</a:t>
            </a:r>
          </a:p>
          <a:p>
            <a:r>
              <a:rPr lang="en-US" dirty="0" smtClean="0"/>
              <a:t>reforecasts to make</a:t>
            </a:r>
          </a:p>
          <a:p>
            <a:r>
              <a:rPr lang="en-US" dirty="0" smtClean="0"/>
              <a:t>extended-range</a:t>
            </a:r>
          </a:p>
          <a:p>
            <a:r>
              <a:rPr lang="en-US" dirty="0" smtClean="0"/>
              <a:t>predictions of</a:t>
            </a:r>
          </a:p>
          <a:p>
            <a:r>
              <a:rPr lang="en-US" dirty="0" smtClean="0"/>
              <a:t>tornado probabilities.</a:t>
            </a:r>
          </a:p>
          <a:p>
            <a:endParaRPr lang="en-US" dirty="0"/>
          </a:p>
          <a:p>
            <a:r>
              <a:rPr lang="en-US" dirty="0" smtClean="0"/>
              <a:t>Ph.D. work,</a:t>
            </a:r>
          </a:p>
          <a:p>
            <a:r>
              <a:rPr lang="en-US" dirty="0" smtClean="0"/>
              <a:t>in progress.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0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70" y="143760"/>
            <a:ext cx="8726030" cy="898560"/>
          </a:xfrm>
        </p:spPr>
        <p:txBody>
          <a:bodyPr>
            <a:noAutofit/>
          </a:bodyPr>
          <a:lstStyle/>
          <a:p>
            <a:r>
              <a:rPr lang="en-US" sz="2800" dirty="0" smtClean="0"/>
              <a:t>Demo: Regional reforecast with WRF ARW v3.4</a:t>
            </a:r>
            <a:br>
              <a:rPr lang="en-US" sz="2800" dirty="0" smtClean="0"/>
            </a:br>
            <a:r>
              <a:rPr lang="en-US" sz="2800" dirty="0" smtClean="0"/>
              <a:t>using global reforecast for initial, boundary conditions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375" y="1303704"/>
            <a:ext cx="7437689" cy="4905544"/>
          </a:xfrm>
        </p:spPr>
        <p:txBody>
          <a:bodyPr>
            <a:noAutofit/>
          </a:bodyPr>
          <a:lstStyle/>
          <a:p>
            <a:r>
              <a:rPr lang="en-US" sz="1600" dirty="0" smtClean="0"/>
              <a:t>2-way nested simulation 36-, 12- and 4-km with 36 vertical levels</a:t>
            </a:r>
          </a:p>
          <a:p>
            <a:pPr lvl="1"/>
            <a:r>
              <a:rPr lang="en-US" sz="1400" dirty="0" smtClean="0"/>
              <a:t>12- and 4-km moving nests</a:t>
            </a:r>
          </a:p>
          <a:p>
            <a:r>
              <a:rPr lang="en-US" sz="1600" dirty="0" smtClean="0"/>
              <a:t>Time step: 180, 60, and 20 s</a:t>
            </a:r>
          </a:p>
          <a:p>
            <a:r>
              <a:rPr lang="en-US" sz="1600" dirty="0" smtClean="0"/>
              <a:t>Initial and boundary condition: GFS reforecast ensemble member</a:t>
            </a:r>
          </a:p>
          <a:p>
            <a:r>
              <a:rPr lang="en-US" sz="1600" dirty="0" err="1" smtClean="0"/>
              <a:t>Tiedtke</a:t>
            </a:r>
            <a:r>
              <a:rPr lang="en-US" sz="1600" dirty="0"/>
              <a:t> </a:t>
            </a:r>
            <a:r>
              <a:rPr lang="en-US" sz="1600" dirty="0" smtClean="0"/>
              <a:t>cumulus scheme on 36 and 12 km; explicit on 4 km</a:t>
            </a:r>
          </a:p>
          <a:p>
            <a:r>
              <a:rPr lang="en-US" sz="1600" dirty="0" smtClean="0"/>
              <a:t>YSU PBL scheme</a:t>
            </a:r>
          </a:p>
          <a:p>
            <a:r>
              <a:rPr lang="en-US" sz="1600" dirty="0" smtClean="0"/>
              <a:t>HYCOM ocean analysis</a:t>
            </a:r>
          </a:p>
          <a:p>
            <a:r>
              <a:rPr lang="en-US" sz="1600" dirty="0" smtClean="0"/>
              <a:t>WSM6 microphysics</a:t>
            </a:r>
          </a:p>
          <a:p>
            <a:r>
              <a:rPr lang="en-US" sz="1600" dirty="0" smtClean="0"/>
              <a:t>Noah land surface</a:t>
            </a:r>
          </a:p>
          <a:p>
            <a:r>
              <a:rPr lang="en-US" sz="1600" dirty="0" smtClean="0"/>
              <a:t>2D </a:t>
            </a:r>
            <a:r>
              <a:rPr lang="en-US" sz="1600" dirty="0" err="1" smtClean="0"/>
              <a:t>Smagorinsky</a:t>
            </a:r>
            <a:r>
              <a:rPr lang="en-US" sz="1600" dirty="0" smtClean="0"/>
              <a:t> turbulence scheme</a:t>
            </a:r>
          </a:p>
          <a:p>
            <a:r>
              <a:rPr lang="en-US" sz="1600" dirty="0" smtClean="0"/>
              <a:t>Goddard shortwave radiation</a:t>
            </a:r>
          </a:p>
          <a:p>
            <a:r>
              <a:rPr lang="en-US" sz="1600" dirty="0" smtClean="0"/>
              <a:t>RRTM </a:t>
            </a:r>
            <a:r>
              <a:rPr lang="en-US" sz="1600" dirty="0" err="1" smtClean="0"/>
              <a:t>longwave</a:t>
            </a:r>
            <a:r>
              <a:rPr lang="en-US" sz="1600" dirty="0" smtClean="0"/>
              <a:t> radiation</a:t>
            </a:r>
          </a:p>
          <a:p>
            <a:r>
              <a:rPr lang="en-US" sz="1600" dirty="0" smtClean="0"/>
              <a:t>Second order diffusion</a:t>
            </a:r>
          </a:p>
          <a:p>
            <a:r>
              <a:rPr lang="en-US" sz="1600" dirty="0" smtClean="0"/>
              <a:t>Positive definite scalar advection</a:t>
            </a:r>
          </a:p>
          <a:p>
            <a:r>
              <a:rPr lang="en-US" sz="1600" dirty="0" err="1" smtClean="0"/>
              <a:t>Donelan</a:t>
            </a:r>
            <a:r>
              <a:rPr lang="en-US" sz="1600" dirty="0" smtClean="0"/>
              <a:t> wind-dependent drag formulation</a:t>
            </a:r>
          </a:p>
          <a:p>
            <a:r>
              <a:rPr lang="en-US" sz="1600" dirty="0" smtClean="0"/>
              <a:t>Garratt wind-dependent enthalpy surface fluxes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8881" y="6393224"/>
            <a:ext cx="448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Tom Galarneau, NCAR &amp; NOAA HFIP grant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4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2005 Rita official forecast</a:t>
            </a:r>
            <a:br>
              <a:rPr lang="en-US" dirty="0" smtClean="0"/>
            </a:br>
            <a:r>
              <a:rPr lang="en-US" dirty="0" smtClean="0"/>
              <a:t>(Houston, TX evacuated)</a:t>
            </a:r>
            <a:endParaRPr lang="en-US" dirty="0"/>
          </a:p>
        </p:txBody>
      </p:sp>
      <p:pic>
        <p:nvPicPr>
          <p:cNvPr id="4" name="Picture 3" descr="18.AL1805W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40" y="1604392"/>
            <a:ext cx="6567009" cy="52536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stra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82" y="211783"/>
            <a:ext cx="5640006" cy="3630061"/>
          </a:xfrm>
          <a:prstGeom prst="rect">
            <a:avLst/>
          </a:prstGeom>
          <a:ln w="19050" cmpd="sng">
            <a:solidFill>
              <a:schemeClr val="tx1"/>
            </a:solidFill>
          </a:ln>
          <a:effectLst/>
        </p:spPr>
      </p:pic>
      <p:pic>
        <p:nvPicPr>
          <p:cNvPr id="5" name="Picture 4" descr="gfs-mslp-time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6" y="3957119"/>
            <a:ext cx="4072948" cy="2675998"/>
          </a:xfrm>
          <a:prstGeom prst="rect">
            <a:avLst/>
          </a:prstGeom>
        </p:spPr>
      </p:pic>
      <p:pic>
        <p:nvPicPr>
          <p:cNvPr id="6" name="Picture 5" descr="gfs-intensity-time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41" y="3966458"/>
            <a:ext cx="4080918" cy="2677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40" y="318697"/>
            <a:ext cx="25603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TC Rita (2005)</a:t>
            </a:r>
          </a:p>
          <a:p>
            <a:endParaRPr lang="en-US" b="1" dirty="0" smtClean="0"/>
          </a:p>
          <a:p>
            <a:r>
              <a:rPr lang="en-US" b="1" dirty="0" smtClean="0"/>
              <a:t>GFS reforecast </a:t>
            </a:r>
            <a:r>
              <a:rPr lang="en-US" b="1" dirty="0"/>
              <a:t>e</a:t>
            </a:r>
            <a:r>
              <a:rPr lang="en-US" b="1" dirty="0" smtClean="0"/>
              <a:t>nsemble</a:t>
            </a:r>
          </a:p>
          <a:p>
            <a:endParaRPr lang="en-US" b="1" dirty="0" smtClean="0"/>
          </a:p>
          <a:p>
            <a:r>
              <a:rPr lang="en-US" b="1" dirty="0" smtClean="0"/>
              <a:t>72-h forecast</a:t>
            </a:r>
          </a:p>
          <a:p>
            <a:r>
              <a:rPr lang="en-US" b="1" dirty="0"/>
              <a:t>i</a:t>
            </a:r>
            <a:r>
              <a:rPr lang="en-US" b="1" dirty="0" smtClean="0"/>
              <a:t>nitialized at 00Z 22 Sept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90185" y="346712"/>
            <a:ext cx="5792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P01</a:t>
            </a:r>
          </a:p>
          <a:p>
            <a:r>
              <a:rPr lang="en-US" b="1" dirty="0" smtClean="0"/>
              <a:t>P02</a:t>
            </a:r>
          </a:p>
          <a:p>
            <a:r>
              <a:rPr lang="en-US" b="1" dirty="0" smtClean="0"/>
              <a:t>P03</a:t>
            </a:r>
          </a:p>
          <a:p>
            <a:r>
              <a:rPr lang="en-US" b="1" dirty="0" smtClean="0"/>
              <a:t>P04</a:t>
            </a:r>
          </a:p>
          <a:p>
            <a:r>
              <a:rPr lang="en-US" b="1" dirty="0" smtClean="0"/>
              <a:t>P05</a:t>
            </a:r>
          </a:p>
          <a:p>
            <a:r>
              <a:rPr lang="en-US" b="1" dirty="0" smtClean="0"/>
              <a:t>P06</a:t>
            </a:r>
          </a:p>
          <a:p>
            <a:r>
              <a:rPr lang="en-US" b="1" dirty="0" smtClean="0"/>
              <a:t>P07</a:t>
            </a:r>
          </a:p>
          <a:p>
            <a:r>
              <a:rPr lang="en-US" b="1" dirty="0" smtClean="0"/>
              <a:t>P08</a:t>
            </a:r>
          </a:p>
          <a:p>
            <a:r>
              <a:rPr lang="en-US" b="1" dirty="0" smtClean="0"/>
              <a:t>P09</a:t>
            </a:r>
          </a:p>
          <a:p>
            <a:r>
              <a:rPr lang="en-US" b="1" dirty="0" smtClean="0"/>
              <a:t>P10</a:t>
            </a:r>
          </a:p>
          <a:p>
            <a:r>
              <a:rPr lang="en-US" b="1" dirty="0" smtClean="0"/>
              <a:t>P11</a:t>
            </a:r>
          </a:p>
          <a:p>
            <a:r>
              <a:rPr lang="en-US" b="1" dirty="0" smtClean="0"/>
              <a:t>OBS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744687" y="550973"/>
            <a:ext cx="345498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44687" y="824774"/>
            <a:ext cx="345498" cy="0"/>
          </a:xfrm>
          <a:prstGeom prst="line">
            <a:avLst/>
          </a:prstGeom>
          <a:ln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44687" y="1098575"/>
            <a:ext cx="345498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44687" y="1381714"/>
            <a:ext cx="345498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44687" y="1674192"/>
            <a:ext cx="345498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44687" y="1919977"/>
            <a:ext cx="345498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44687" y="2175101"/>
            <a:ext cx="34549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44687" y="2467580"/>
            <a:ext cx="345498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44687" y="2732042"/>
            <a:ext cx="34549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44687" y="3005844"/>
            <a:ext cx="345498" cy="0"/>
          </a:xfrm>
          <a:prstGeom prst="line">
            <a:avLst/>
          </a:prstGeom>
          <a:ln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44687" y="3298323"/>
            <a:ext cx="345498" cy="0"/>
          </a:xfrm>
          <a:prstGeom prst="line">
            <a:avLst/>
          </a:prstGeom>
          <a:ln>
            <a:solidFill>
              <a:srgbClr val="996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744687" y="3572124"/>
            <a:ext cx="3454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28145" y="3306490"/>
            <a:ext cx="13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00Z position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3053448" y="3452730"/>
            <a:ext cx="121390" cy="1332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82830" y="156659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00Z/22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5574642" y="1935930"/>
            <a:ext cx="140358" cy="4173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1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82" y="211783"/>
            <a:ext cx="5640005" cy="3630061"/>
          </a:xfrm>
          <a:prstGeom prst="rect">
            <a:avLst/>
          </a:prstGeom>
          <a:ln w="19050" cmpd="sng">
            <a:solidFill>
              <a:schemeClr val="tx1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6" y="3957119"/>
            <a:ext cx="4072947" cy="2675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41" y="3966458"/>
            <a:ext cx="4080918" cy="2677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40" y="318697"/>
            <a:ext cx="2735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TC Rita (2005)</a:t>
            </a:r>
          </a:p>
          <a:p>
            <a:endParaRPr lang="en-US" b="1" dirty="0" smtClean="0"/>
          </a:p>
          <a:p>
            <a:r>
              <a:rPr lang="en-US" b="1" dirty="0" smtClean="0"/>
              <a:t>ARW ensemble with GFS reforecast ensemble as boundary and initial conditions </a:t>
            </a:r>
          </a:p>
          <a:p>
            <a:endParaRPr lang="en-US" b="1" dirty="0" smtClean="0"/>
          </a:p>
          <a:p>
            <a:r>
              <a:rPr lang="en-US" b="1" dirty="0" smtClean="0"/>
              <a:t>72-h forecast</a:t>
            </a:r>
          </a:p>
          <a:p>
            <a:r>
              <a:rPr lang="en-US" b="1" dirty="0"/>
              <a:t>i</a:t>
            </a:r>
            <a:r>
              <a:rPr lang="en-US" b="1" dirty="0" smtClean="0"/>
              <a:t>nitialized at 00Z 22 Sept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90185" y="346712"/>
            <a:ext cx="5792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P01</a:t>
            </a:r>
          </a:p>
          <a:p>
            <a:r>
              <a:rPr lang="en-US" b="1" dirty="0" smtClean="0"/>
              <a:t>P02</a:t>
            </a:r>
          </a:p>
          <a:p>
            <a:r>
              <a:rPr lang="en-US" b="1" dirty="0" smtClean="0"/>
              <a:t>P03</a:t>
            </a:r>
          </a:p>
          <a:p>
            <a:r>
              <a:rPr lang="en-US" b="1" dirty="0" smtClean="0"/>
              <a:t>P04</a:t>
            </a:r>
          </a:p>
          <a:p>
            <a:r>
              <a:rPr lang="en-US" b="1" dirty="0" smtClean="0"/>
              <a:t>P05</a:t>
            </a:r>
          </a:p>
          <a:p>
            <a:r>
              <a:rPr lang="en-US" b="1" dirty="0" smtClean="0"/>
              <a:t>P06</a:t>
            </a:r>
          </a:p>
          <a:p>
            <a:r>
              <a:rPr lang="en-US" b="1" dirty="0" smtClean="0"/>
              <a:t>P07</a:t>
            </a:r>
          </a:p>
          <a:p>
            <a:r>
              <a:rPr lang="en-US" b="1" dirty="0" smtClean="0"/>
              <a:t>P08</a:t>
            </a:r>
          </a:p>
          <a:p>
            <a:r>
              <a:rPr lang="en-US" b="1" dirty="0" smtClean="0"/>
              <a:t>P09</a:t>
            </a:r>
          </a:p>
          <a:p>
            <a:r>
              <a:rPr lang="en-US" b="1" dirty="0" smtClean="0"/>
              <a:t>P10</a:t>
            </a:r>
          </a:p>
          <a:p>
            <a:r>
              <a:rPr lang="en-US" b="1" dirty="0" smtClean="0"/>
              <a:t>P11</a:t>
            </a:r>
          </a:p>
          <a:p>
            <a:r>
              <a:rPr lang="en-US" b="1" dirty="0" smtClean="0"/>
              <a:t>OBS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744687" y="550973"/>
            <a:ext cx="345498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44687" y="824774"/>
            <a:ext cx="345498" cy="0"/>
          </a:xfrm>
          <a:prstGeom prst="line">
            <a:avLst/>
          </a:prstGeom>
          <a:ln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44687" y="1098575"/>
            <a:ext cx="345498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44687" y="1381714"/>
            <a:ext cx="345498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44687" y="1674192"/>
            <a:ext cx="345498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44687" y="1919977"/>
            <a:ext cx="345498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44687" y="2175101"/>
            <a:ext cx="34549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44687" y="2467580"/>
            <a:ext cx="345498" cy="0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44687" y="2732042"/>
            <a:ext cx="34549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44687" y="3005844"/>
            <a:ext cx="345498" cy="0"/>
          </a:xfrm>
          <a:prstGeom prst="line">
            <a:avLst/>
          </a:prstGeom>
          <a:ln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44687" y="3298323"/>
            <a:ext cx="345498" cy="0"/>
          </a:xfrm>
          <a:prstGeom prst="line">
            <a:avLst/>
          </a:prstGeom>
          <a:ln>
            <a:solidFill>
              <a:srgbClr val="996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744687" y="3572124"/>
            <a:ext cx="3454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28145" y="3306490"/>
            <a:ext cx="13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00Z position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3053448" y="3452730"/>
            <a:ext cx="121390" cy="1332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82830" y="156659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00Z/22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5574642" y="1935930"/>
            <a:ext cx="140358" cy="4173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46</a:t>
            </a:fld>
            <a:endParaRPr lang="en-US"/>
          </a:p>
        </p:txBody>
      </p:sp>
      <p:pic>
        <p:nvPicPr>
          <p:cNvPr id="25" name="Picture 24" descr="Screen Shot 2012-10-31 at 8.46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69" y="318696"/>
            <a:ext cx="1416234" cy="13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4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4630" r="15896" b="4313"/>
          <a:stretch/>
        </p:blipFill>
        <p:spPr>
          <a:xfrm>
            <a:off x="287247" y="1948232"/>
            <a:ext cx="2751740" cy="284841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plo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4630" r="16329" b="4595"/>
          <a:stretch/>
        </p:blipFill>
        <p:spPr>
          <a:xfrm>
            <a:off x="6112118" y="1948232"/>
            <a:ext cx="2738235" cy="2848417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1205104" y="3254241"/>
            <a:ext cx="88900" cy="1460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573404" y="3178041"/>
            <a:ext cx="76200" cy="95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71804" y="3162166"/>
            <a:ext cx="22225" cy="161925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382904" y="2790691"/>
            <a:ext cx="34925" cy="17780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48004" y="2619241"/>
            <a:ext cx="95250" cy="95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87654" y="2568441"/>
            <a:ext cx="158750" cy="190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36804" y="3400291"/>
            <a:ext cx="215900" cy="187325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65404" y="2619241"/>
            <a:ext cx="317500" cy="16510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128904" y="3070091"/>
            <a:ext cx="0" cy="95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51104" y="3222491"/>
            <a:ext cx="95250" cy="95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51104" y="3101841"/>
            <a:ext cx="38100" cy="444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40004" y="2990716"/>
            <a:ext cx="158750" cy="85725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97154" y="2898641"/>
            <a:ext cx="95250" cy="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97104" y="3273291"/>
            <a:ext cx="400050" cy="222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97104" y="3247891"/>
            <a:ext cx="95250" cy="95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55854" y="3247891"/>
            <a:ext cx="0" cy="698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51104" y="2873241"/>
            <a:ext cx="114300" cy="2540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24104" y="2962141"/>
            <a:ext cx="95250" cy="95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55854" y="2708141"/>
            <a:ext cx="95250" cy="95250"/>
          </a:xfrm>
          <a:prstGeom prst="line">
            <a:avLst/>
          </a:prstGeom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230754" y="1935531"/>
            <a:ext cx="2711450" cy="286111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557904" y="2060441"/>
            <a:ext cx="0" cy="26289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319654" y="3387591"/>
            <a:ext cx="25590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538854" y="1939275"/>
            <a:ext cx="33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646634" y="3329925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30754" y="3324091"/>
            <a:ext cx="39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57904" y="4427317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5440554" y="4564100"/>
            <a:ext cx="3048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189188" y="4538700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Error (km)</a:t>
            </a:r>
            <a:endParaRPr lang="en-US" sz="1200" b="1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576954" y="3412991"/>
            <a:ext cx="807930" cy="657694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022634" y="3955142"/>
            <a:ext cx="797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Observed</a:t>
            </a:r>
            <a:endParaRPr lang="en-US" sz="1200" b="1" dirty="0"/>
          </a:p>
        </p:txBody>
      </p:sp>
      <p:sp>
        <p:nvSpPr>
          <p:cNvPr id="58" name="Oval 57"/>
          <p:cNvSpPr/>
          <p:nvPr/>
        </p:nvSpPr>
        <p:spPr>
          <a:xfrm>
            <a:off x="3764154" y="3756407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922904" y="3877057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157854" y="3877057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399154" y="3417667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507104" y="3191773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357879" y="3584910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361054" y="3715648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519804" y="3603960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40404" y="3454782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240404" y="3621383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284854" y="3631424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275329" y="3131917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519804" y="3343141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456304" y="3020323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665854" y="3621383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624579" y="3835219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322954" y="3519736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961004" y="3376908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405504" y="3522442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275329" y="3372232"/>
            <a:ext cx="82550" cy="815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rot="7326900">
            <a:off x="6675203" y="2643905"/>
            <a:ext cx="847396" cy="56507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2225986" y="1544624"/>
            <a:ext cx="462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72-h Forecast Verifying 1200 UTC 9 September</a:t>
            </a:r>
            <a:endParaRPr lang="en-US" b="1" dirty="0"/>
          </a:p>
        </p:txBody>
      </p:sp>
      <p:sp>
        <p:nvSpPr>
          <p:cNvPr id="82" name="Rectangle 81"/>
          <p:cNvSpPr/>
          <p:nvPr/>
        </p:nvSpPr>
        <p:spPr>
          <a:xfrm>
            <a:off x="855853" y="4679572"/>
            <a:ext cx="1565519" cy="97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728380" y="4684471"/>
            <a:ext cx="1565519" cy="97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06340" y="1884248"/>
            <a:ext cx="248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Ensemble Mean, Reforecast Analog,</a:t>
            </a:r>
          </a:p>
          <a:p>
            <a:r>
              <a:rPr lang="en-US" sz="1200" b="1" dirty="0" smtClean="0"/>
              <a:t>and Observed Positions</a:t>
            </a:r>
            <a:endParaRPr lang="en-US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3218464" y="188378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Reforecast Analog </a:t>
            </a:r>
          </a:p>
          <a:p>
            <a:r>
              <a:rPr lang="en-US" sz="1200" b="1" dirty="0" smtClean="0"/>
              <a:t>Position Errors</a:t>
            </a:r>
            <a:endParaRPr 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6121946" y="1874880"/>
            <a:ext cx="27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Bias-Corrected Ensemble Mean Position</a:t>
            </a:r>
          </a:p>
          <a:p>
            <a:r>
              <a:rPr lang="en-US" sz="1200" b="1" dirty="0"/>
              <a:t>a</a:t>
            </a:r>
            <a:r>
              <a:rPr lang="en-US" sz="1200" b="1" dirty="0" smtClean="0"/>
              <a:t>nd Probability Ellipse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01402" y="155334"/>
            <a:ext cx="7753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 synthetic example of using reforecasts </a:t>
            </a:r>
          </a:p>
          <a:p>
            <a:pPr algn="ctr"/>
            <a:r>
              <a:rPr lang="en-US" sz="3600" dirty="0" smtClean="0"/>
              <a:t>to make track error bias corrections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40004" y="4949601"/>
            <a:ext cx="683252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    :  mean forecast position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2400" dirty="0" smtClean="0"/>
              <a:t> dot: forecast positions of +72-h forecast analogs</a:t>
            </a:r>
          </a:p>
          <a:p>
            <a:r>
              <a:rPr lang="en-US" sz="2400" dirty="0" smtClean="0"/>
              <a:t>End of </a:t>
            </a:r>
            <a:r>
              <a:rPr lang="en-US" sz="2400" dirty="0" smtClean="0">
                <a:solidFill>
                  <a:srgbClr val="FF0000"/>
                </a:solidFill>
              </a:rPr>
              <a:t>red tail ___ </a:t>
            </a:r>
            <a:r>
              <a:rPr lang="en-US" sz="2400" dirty="0" smtClean="0"/>
              <a:t>:  observed positions at +72 h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294004" y="3666428"/>
            <a:ext cx="674442" cy="12831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47</a:t>
            </a:fld>
            <a:endParaRPr lang="en-US"/>
          </a:p>
        </p:txBody>
      </p:sp>
      <p:pic>
        <p:nvPicPr>
          <p:cNvPr id="16" name="Picture 15" descr="Screen Shot 2012-07-26 at 8.55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33" y="5061921"/>
            <a:ext cx="296262" cy="272920"/>
          </a:xfrm>
          <a:prstGeom prst="rect">
            <a:avLst/>
          </a:prstGeom>
        </p:spPr>
      </p:pic>
      <p:pic>
        <p:nvPicPr>
          <p:cNvPr id="71" name="Picture 70" descr="Screen Shot 2012-07-26 at 8.55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73" y="2968491"/>
            <a:ext cx="296262" cy="2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1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018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7389"/>
            <a:ext cx="8045911" cy="465458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Multi-decadal ensemble reforecast </a:t>
            </a:r>
            <a:r>
              <a:rPr lang="en-US" dirty="0" smtClean="0"/>
              <a:t>data set </a:t>
            </a:r>
            <a:r>
              <a:rPr lang="en-US" dirty="0" smtClean="0"/>
              <a:t>was created </a:t>
            </a:r>
            <a:r>
              <a:rPr lang="en-US" dirty="0" smtClean="0"/>
              <a:t>for current operational NCEP </a:t>
            </a:r>
            <a:r>
              <a:rPr lang="en-US" dirty="0" smtClean="0"/>
              <a:t>GEFS (circa </a:t>
            </a:r>
            <a:r>
              <a:rPr lang="en-US" dirty="0"/>
              <a:t>2012); </a:t>
            </a:r>
            <a:r>
              <a:rPr lang="en-US" dirty="0" smtClean="0"/>
              <a:t>useful </a:t>
            </a:r>
            <a:r>
              <a:rPr lang="en-US" dirty="0"/>
              <a:t>for statistical calibration, regional reforecasting, understanding model biases, and much more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Reforecast </a:t>
            </a:r>
            <a:r>
              <a:rPr lang="en-US" dirty="0" smtClean="0"/>
              <a:t>and real</a:t>
            </a:r>
            <a:r>
              <a:rPr lang="en-US" dirty="0" smtClean="0"/>
              <a:t>-time forecasts </a:t>
            </a:r>
            <a:r>
              <a:rPr lang="en-US" dirty="0" smtClean="0"/>
              <a:t>data available now.</a:t>
            </a:r>
            <a:endParaRPr lang="en-US" dirty="0" smtClean="0"/>
          </a:p>
          <a:p>
            <a:r>
              <a:rPr lang="en-US" dirty="0" smtClean="0"/>
              <a:t>Experimental forecast products available.</a:t>
            </a:r>
            <a:endParaRPr lang="en-US" dirty="0" smtClean="0"/>
          </a:p>
          <a:p>
            <a:r>
              <a:rPr lang="en-US" dirty="0" smtClean="0"/>
              <a:t>We welcome your feedback on products</a:t>
            </a:r>
            <a:r>
              <a:rPr lang="en-US" dirty="0"/>
              <a:t>, problems to </a:t>
            </a:r>
            <a:r>
              <a:rPr lang="en-US" dirty="0">
                <a:hlinkClick r:id="rId2"/>
              </a:rPr>
              <a:t>esrl.psd.reforecast2@</a:t>
            </a:r>
            <a:r>
              <a:rPr lang="en-US" dirty="0" smtClean="0">
                <a:hlinkClick r:id="rId2"/>
              </a:rPr>
              <a:t>noaa.gov</a:t>
            </a:r>
            <a:r>
              <a:rPr lang="en-US" dirty="0" smtClean="0"/>
              <a:t>.</a:t>
            </a:r>
          </a:p>
          <a:p>
            <a:r>
              <a:rPr lang="en-US" dirty="0" smtClean="0"/>
              <a:t>If you find these reforecast products valuable, please communicate that to NCEP/EMC .  They need to make decisions about whether &amp; how to conduct reforecasts in the future on their operational system.</a:t>
            </a:r>
          </a:p>
          <a:p>
            <a:r>
              <a:rPr lang="en-US" dirty="0" smtClean="0"/>
              <a:t>An article on the data set and its applications is </a:t>
            </a:r>
            <a:r>
              <a:rPr lang="en-US" dirty="0"/>
              <a:t>in press at BAMS,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900" dirty="0" smtClean="0">
                <a:solidFill>
                  <a:srgbClr val="0000FF"/>
                </a:solidFill>
              </a:rPr>
              <a:t>http</a:t>
            </a:r>
            <a:r>
              <a:rPr lang="en-US" sz="2900" dirty="0">
                <a:solidFill>
                  <a:srgbClr val="0000FF"/>
                </a:solidFill>
              </a:rPr>
              <a:t>://</a:t>
            </a:r>
            <a:r>
              <a:rPr lang="en-US" sz="2900" dirty="0" err="1">
                <a:solidFill>
                  <a:srgbClr val="0000FF"/>
                </a:solidFill>
              </a:rPr>
              <a:t>journals.ametsoc.org</a:t>
            </a:r>
            <a:r>
              <a:rPr lang="en-US" sz="2900" dirty="0">
                <a:solidFill>
                  <a:srgbClr val="0000FF"/>
                </a:solidFill>
              </a:rPr>
              <a:t>/</a:t>
            </a:r>
            <a:r>
              <a:rPr lang="en-US" sz="2900" dirty="0" err="1">
                <a:solidFill>
                  <a:srgbClr val="0000FF"/>
                </a:solidFill>
              </a:rPr>
              <a:t>doi</a:t>
            </a:r>
            <a:r>
              <a:rPr lang="en-US" sz="2900" dirty="0">
                <a:solidFill>
                  <a:srgbClr val="0000FF"/>
                </a:solidFill>
              </a:rPr>
              <a:t>/pdf/10.1175/BAMS-D-12-00014.1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838"/>
            <a:ext cx="8229600" cy="83992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-generation GEFS reforecast: details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871" y="1208307"/>
            <a:ext cx="8458929" cy="514804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Seeks to mimic GEFS operational configuration as of February 2012</a:t>
            </a:r>
            <a:r>
              <a:rPr lang="en-US" sz="2000" dirty="0" smtClean="0"/>
              <a:t>.  This version still operational, though data assimilation method was improved in May 2012.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Reforecasts produced </a:t>
            </a:r>
            <a:r>
              <a:rPr lang="en-US" sz="2000" dirty="0">
                <a:solidFill>
                  <a:srgbClr val="FF0000"/>
                </a:solidFill>
              </a:rPr>
              <a:t>every day, for 1984120100 to </a:t>
            </a:r>
            <a:r>
              <a:rPr lang="en-US" sz="2000" dirty="0" smtClean="0">
                <a:solidFill>
                  <a:srgbClr val="FF0000"/>
                </a:solidFill>
              </a:rPr>
              <a:t>current.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00Z, 11-member forecast</a:t>
            </a:r>
            <a:r>
              <a:rPr lang="en-US" sz="2000" dirty="0" smtClean="0"/>
              <a:t>, 1 control + 10 perturbed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CFSR </a:t>
            </a:r>
            <a:r>
              <a:rPr lang="en-US" sz="2000" dirty="0" smtClean="0"/>
              <a:t>(NCEP’s Climate Forecast System Reanalysis) initial conditions (3D-Var) + ETR perturbations (cycled with 10 perturbed members).  After ~ 22 May 2012, initial conditions from hybrid EnKF/3D-Var.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 smtClean="0"/>
              <a:t>Resolution: T254L42 to day 8,  T190L42 from days 7.5 to day 16.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Fast data archive at ESRL of 99 variables, 28 of which stored at original ~1/2-degree resolution during week 1.  All stored at 1 degree.  Also: mean and spread to be stored.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Full archive at DOE/Lawrence Berkeley Lab, where data set was created under DOE grant.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A5A5-421E-B84D-B842-3B64541914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202"/>
          </a:xfrm>
        </p:spPr>
        <p:txBody>
          <a:bodyPr/>
          <a:lstStyle/>
          <a:p>
            <a:r>
              <a:rPr lang="en-US" dirty="0" smtClean="0"/>
              <a:t>Status </a:t>
            </a:r>
            <a:r>
              <a:rPr lang="en-US" dirty="0" smtClean="0"/>
              <a:t>of the reforecast v2 archive.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884" y="1464209"/>
            <a:ext cx="8341916" cy="5000760"/>
          </a:xfrm>
        </p:spPr>
        <p:txBody>
          <a:bodyPr>
            <a:normAutofit/>
          </a:bodyPr>
          <a:lstStyle/>
          <a:p>
            <a:r>
              <a:rPr lang="en-US" dirty="0" smtClean="0"/>
              <a:t>00Z </a:t>
            </a:r>
            <a:r>
              <a:rPr lang="en-US" dirty="0" smtClean="0"/>
              <a:t>reforecast data and (since mid-2012) 00Z GEFS real-time forecasts are </a:t>
            </a:r>
            <a:r>
              <a:rPr lang="en-US" dirty="0" smtClean="0"/>
              <a:t>publicly </a:t>
            </a:r>
            <a:r>
              <a:rPr lang="en-US" dirty="0" smtClean="0"/>
              <a:t>available from our archive.</a:t>
            </a:r>
            <a:endParaRPr lang="en-US" dirty="0" smtClean="0"/>
          </a:p>
          <a:p>
            <a:r>
              <a:rPr lang="en-US" dirty="0" smtClean="0"/>
              <a:t>Download web </a:t>
            </a:r>
            <a:r>
              <a:rPr lang="en-US" dirty="0" smtClean="0"/>
              <a:t>sites are open to you now:</a:t>
            </a:r>
          </a:p>
          <a:p>
            <a:pPr lvl="1"/>
            <a:r>
              <a:rPr lang="en-US" dirty="0" smtClean="0"/>
              <a:t>NOAA/ESRL site: fast access, limited data (99 fields)</a:t>
            </a:r>
            <a:r>
              <a:rPr lang="en-US" dirty="0" smtClean="0"/>
              <a:t>.  Also there, README </a:t>
            </a:r>
            <a:r>
              <a:rPr lang="en-US" dirty="0" smtClean="0"/>
              <a:t>&amp; </a:t>
            </a:r>
            <a:r>
              <a:rPr lang="en-US" dirty="0" smtClean="0"/>
              <a:t>info on how to ftp.</a:t>
            </a:r>
          </a:p>
          <a:p>
            <a:pPr lvl="2"/>
            <a:r>
              <a:rPr lang="en-US" dirty="0" smtClean="0">
                <a:solidFill>
                  <a:srgbClr val="3366FF"/>
                </a:solidFill>
              </a:rPr>
              <a:t>http</a:t>
            </a:r>
            <a:r>
              <a:rPr lang="en-US" dirty="0">
                <a:solidFill>
                  <a:srgbClr val="3366FF"/>
                </a:solidFill>
              </a:rPr>
              <a:t>://</a:t>
            </a:r>
            <a:r>
              <a:rPr lang="en-US" dirty="0" err="1">
                <a:solidFill>
                  <a:srgbClr val="3366FF"/>
                </a:solidFill>
              </a:rPr>
              <a:t>www.esrl.noaa.gov</a:t>
            </a:r>
            <a:r>
              <a:rPr lang="en-US" dirty="0">
                <a:solidFill>
                  <a:srgbClr val="3366FF"/>
                </a:solidFill>
              </a:rPr>
              <a:t>/</a:t>
            </a:r>
            <a:r>
              <a:rPr lang="en-US" dirty="0" err="1">
                <a:solidFill>
                  <a:srgbClr val="3366FF"/>
                </a:solidFill>
              </a:rPr>
              <a:t>psd</a:t>
            </a:r>
            <a:r>
              <a:rPr lang="en-US" dirty="0">
                <a:solidFill>
                  <a:srgbClr val="3366FF"/>
                </a:solidFill>
              </a:rPr>
              <a:t>/forecasts/reforecast2</a:t>
            </a:r>
            <a:r>
              <a:rPr lang="en-US" dirty="0" smtClean="0">
                <a:solidFill>
                  <a:srgbClr val="3366FF"/>
                </a:solidFill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US Department of Energy: slow access, but full </a:t>
            </a:r>
            <a:r>
              <a:rPr lang="en-US" dirty="0" smtClean="0"/>
              <a:t>model states.  </a:t>
            </a:r>
            <a:r>
              <a:rPr lang="en-US" dirty="0" smtClean="0"/>
              <a:t>Recent months not uploaded yet.</a:t>
            </a:r>
            <a:endParaRPr lang="en-US" dirty="0" smtClean="0"/>
          </a:p>
          <a:p>
            <a:pPr lvl="2"/>
            <a:r>
              <a:rPr lang="en-US" dirty="0">
                <a:solidFill>
                  <a:srgbClr val="3366FF"/>
                </a:solidFill>
              </a:rPr>
              <a:t>http://</a:t>
            </a:r>
            <a:r>
              <a:rPr lang="en-US" dirty="0" err="1">
                <a:solidFill>
                  <a:srgbClr val="3366FF"/>
                </a:solidFill>
              </a:rPr>
              <a:t>portal.nersc.gov</a:t>
            </a:r>
            <a:r>
              <a:rPr lang="en-US" dirty="0">
                <a:solidFill>
                  <a:srgbClr val="3366FF"/>
                </a:solidFill>
              </a:rPr>
              <a:t>/project/</a:t>
            </a:r>
            <a:r>
              <a:rPr lang="en-US" dirty="0" err="1">
                <a:solidFill>
                  <a:srgbClr val="3366FF"/>
                </a:solidFill>
              </a:rPr>
              <a:t>refcst</a:t>
            </a:r>
            <a:r>
              <a:rPr lang="en-US" dirty="0">
                <a:solidFill>
                  <a:srgbClr val="3366FF"/>
                </a:solidFill>
              </a:rPr>
              <a:t>/v2/</a:t>
            </a:r>
            <a:endParaRPr lang="en-US" dirty="0" smtClean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4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9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that is readily </a:t>
            </a:r>
            <a:r>
              <a:rPr lang="en-US" dirty="0" smtClean="0"/>
              <a:t>available from ESRL</a:t>
            </a:r>
            <a:endParaRPr lang="en-US" dirty="0"/>
          </a:p>
        </p:txBody>
      </p:sp>
      <p:pic>
        <p:nvPicPr>
          <p:cNvPr id="4" name="Picture 3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81" y="7059148"/>
            <a:ext cx="9960621" cy="7799852"/>
          </a:xfrm>
          <a:prstGeom prst="rect">
            <a:avLst/>
          </a:prstGeom>
        </p:spPr>
      </p:pic>
      <p:pic>
        <p:nvPicPr>
          <p:cNvPr id="5" name="Picture 4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681" y="7211548"/>
            <a:ext cx="9960621" cy="7799852"/>
          </a:xfrm>
          <a:prstGeom prst="rect">
            <a:avLst/>
          </a:prstGeom>
        </p:spPr>
      </p:pic>
      <p:pic>
        <p:nvPicPr>
          <p:cNvPr id="6" name="Picture 5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081" y="7363948"/>
            <a:ext cx="9960621" cy="7799852"/>
          </a:xfrm>
          <a:prstGeom prst="rect">
            <a:avLst/>
          </a:prstGeom>
        </p:spPr>
      </p:pic>
      <p:pic>
        <p:nvPicPr>
          <p:cNvPr id="7" name="Picture 6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481" y="7516348"/>
            <a:ext cx="9960621" cy="7799852"/>
          </a:xfrm>
          <a:prstGeom prst="rect">
            <a:avLst/>
          </a:prstGeom>
        </p:spPr>
      </p:pic>
      <p:pic>
        <p:nvPicPr>
          <p:cNvPr id="8" name="Picture 7" descr="Untitle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4" y="1133056"/>
            <a:ext cx="6231218" cy="48820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4054" y="6261882"/>
            <a:ext cx="665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 hurricane track </a:t>
            </a:r>
            <a:r>
              <a:rPr lang="en-US" dirty="0" smtClean="0"/>
              <a:t>files and other hurricane diagnostic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2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9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that is readily </a:t>
            </a:r>
            <a:r>
              <a:rPr lang="en-US" dirty="0" smtClean="0"/>
              <a:t>available from ESRL</a:t>
            </a:r>
            <a:endParaRPr lang="en-US" dirty="0"/>
          </a:p>
        </p:txBody>
      </p:sp>
      <p:pic>
        <p:nvPicPr>
          <p:cNvPr id="4" name="Picture 3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81" y="7059148"/>
            <a:ext cx="9960621" cy="7799852"/>
          </a:xfrm>
          <a:prstGeom prst="rect">
            <a:avLst/>
          </a:prstGeom>
        </p:spPr>
      </p:pic>
      <p:pic>
        <p:nvPicPr>
          <p:cNvPr id="5" name="Picture 4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681" y="7211548"/>
            <a:ext cx="9960621" cy="7799852"/>
          </a:xfrm>
          <a:prstGeom prst="rect">
            <a:avLst/>
          </a:prstGeom>
        </p:spPr>
      </p:pic>
      <p:pic>
        <p:nvPicPr>
          <p:cNvPr id="6" name="Picture 5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081" y="7363948"/>
            <a:ext cx="9960621" cy="7799852"/>
          </a:xfrm>
          <a:prstGeom prst="rect">
            <a:avLst/>
          </a:prstGeom>
        </p:spPr>
      </p:pic>
      <p:pic>
        <p:nvPicPr>
          <p:cNvPr id="7" name="Picture 6" descr="Screen Shot 2012-05-09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481" y="7516348"/>
            <a:ext cx="9960621" cy="779985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 descr="Screen Shot 2013-04-16 at 10.59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371"/>
            <a:ext cx="4428260" cy="5109979"/>
          </a:xfrm>
          <a:prstGeom prst="rect">
            <a:avLst/>
          </a:prstGeom>
        </p:spPr>
      </p:pic>
      <p:pic>
        <p:nvPicPr>
          <p:cNvPr id="10" name="Picture 9" descr="Screen Shot 2013-04-16 at 10.59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11" y="1281164"/>
            <a:ext cx="4460588" cy="48244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014" y="6369839"/>
            <a:ext cx="839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Y] </a:t>
            </a:r>
            <a:r>
              <a:rPr lang="en-US" sz="1400" dirty="0" smtClean="0"/>
              <a:t>indicates </a:t>
            </a:r>
            <a:r>
              <a:rPr lang="en-US" sz="1400" dirty="0"/>
              <a:t>that this variable is available at the native ~0.5-degree </a:t>
            </a:r>
            <a:r>
              <a:rPr lang="en-US" sz="1400" dirty="0" smtClean="0"/>
              <a:t>resolution as </a:t>
            </a:r>
            <a:r>
              <a:rPr lang="en-US" sz="1400" dirty="0"/>
              <a:t>well as the 1-degree resolution.</a:t>
            </a:r>
          </a:p>
        </p:txBody>
      </p:sp>
    </p:spTree>
    <p:extLst>
      <p:ext uri="{BB962C8B-B14F-4D97-AF65-F5344CB8AC3E}">
        <p14:creationId xmlns:p14="http://schemas.microsoft.com/office/powerpoint/2010/main" val="227168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752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http://</a:t>
            </a:r>
            <a:r>
              <a:rPr lang="en-US" sz="2400" dirty="0" err="1" smtClean="0">
                <a:solidFill>
                  <a:srgbClr val="0000FF"/>
                </a:solidFill>
              </a:rPr>
              <a:t>esrl.noaa.gov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r>
              <a:rPr lang="en-US" sz="2400" dirty="0" err="1" smtClean="0">
                <a:solidFill>
                  <a:srgbClr val="0000FF"/>
                </a:solidFill>
              </a:rPr>
              <a:t>psd</a:t>
            </a:r>
            <a:r>
              <a:rPr lang="en-US" sz="2400" dirty="0" smtClean="0">
                <a:solidFill>
                  <a:srgbClr val="0000FF"/>
                </a:solidFill>
              </a:rPr>
              <a:t>/forecasts/reforecast2/</a:t>
            </a:r>
            <a:r>
              <a:rPr lang="en-US" sz="2400" dirty="0" err="1" smtClean="0">
                <a:solidFill>
                  <a:srgbClr val="0000FF"/>
                </a:solidFill>
              </a:rPr>
              <a:t>download.html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Screen Shot 2012-10-31 at 9.05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8" y="537522"/>
            <a:ext cx="6631332" cy="6292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0072" y="1297367"/>
            <a:ext cx="14861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Produces </a:t>
            </a:r>
          </a:p>
          <a:p>
            <a:r>
              <a:rPr lang="en-US" dirty="0" smtClean="0"/>
              <a:t>netCDF files.</a:t>
            </a:r>
          </a:p>
          <a:p>
            <a:endParaRPr lang="en-US" dirty="0"/>
          </a:p>
          <a:p>
            <a:r>
              <a:rPr lang="en-US" dirty="0" smtClean="0"/>
              <a:t>Also: direct</a:t>
            </a:r>
          </a:p>
          <a:p>
            <a:r>
              <a:rPr lang="en-US" dirty="0" smtClean="0"/>
              <a:t>ftp access to</a:t>
            </a:r>
          </a:p>
          <a:p>
            <a:r>
              <a:rPr lang="en-US" dirty="0" smtClean="0"/>
              <a:t>allow you to</a:t>
            </a:r>
          </a:p>
          <a:p>
            <a:r>
              <a:rPr lang="en-US" dirty="0" smtClean="0"/>
              <a:t>download </a:t>
            </a:r>
            <a:r>
              <a:rPr lang="en-US" dirty="0" smtClean="0"/>
              <a:t>the </a:t>
            </a:r>
            <a:endParaRPr lang="en-US" dirty="0" smtClean="0"/>
          </a:p>
          <a:p>
            <a:r>
              <a:rPr lang="en-US" dirty="0" smtClean="0"/>
              <a:t>raw</a:t>
            </a:r>
            <a:r>
              <a:rPr lang="en-US" dirty="0"/>
              <a:t> </a:t>
            </a:r>
            <a:r>
              <a:rPr lang="en-US" dirty="0" err="1" smtClean="0"/>
              <a:t>grib</a:t>
            </a:r>
            <a:r>
              <a:rPr lang="en-US" dirty="0" smtClean="0"/>
              <a:t> </a:t>
            </a:r>
            <a:r>
              <a:rPr lang="en-US" dirty="0" smtClean="0"/>
              <a:t>files.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7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2105</Words>
  <Application>Microsoft Macintosh PowerPoint</Application>
  <PresentationFormat>On-screen Show (4:3)</PresentationFormat>
  <Paragraphs>374</Paragraphs>
  <Slides>48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Document</vt:lpstr>
      <vt:lpstr> Experimental statistically  post-processed guidance based  on the NCEP GEFS reforecasts. </vt:lpstr>
      <vt:lpstr>Reminder: statistical post-processing for rare events is challenging without a large training sample</vt:lpstr>
      <vt:lpstr>Example of forecast / analysis data</vt:lpstr>
      <vt:lpstr>Reforecasts (hindcasts)</vt:lpstr>
      <vt:lpstr>2nd-generation GEFS reforecast: details</vt:lpstr>
      <vt:lpstr>Status of the reforecast v2 archive.</vt:lpstr>
      <vt:lpstr>Data that is readily available from ESRL</vt:lpstr>
      <vt:lpstr>Data that is readily available from ESRL</vt:lpstr>
      <vt:lpstr>http://esrl.noaa.gov/psd/forecasts/reforecast2/download.html</vt:lpstr>
      <vt:lpstr>PowerPoint Presentation</vt:lpstr>
      <vt:lpstr>Skill of the raw reforecasts (no post-processing)</vt:lpstr>
      <vt:lpstr>500 hPa Z anomaly correlation (from deterministic control)</vt:lpstr>
      <vt:lpstr>Tropical cyclone track errors</vt:lpstr>
      <vt:lpstr>Madden-Julian Oscillation (MJO) deterministic verification metrics</vt:lpstr>
      <vt:lpstr>MJO: Bi-variate RMM1 and RMM2  correlation and RMSE by half decade</vt:lpstr>
      <vt:lpstr>PowerPoint Presentation</vt:lpstr>
      <vt:lpstr>N Hem. blocking: more common in winter, spring</vt:lpstr>
      <vt:lpstr>GEFS blocking skill by half decade</vt:lpstr>
      <vt:lpstr>Statistical post-processing using reforecasts</vt:lpstr>
      <vt:lpstr>PowerPoint Presentation</vt:lpstr>
      <vt:lpstr>Forecasts evaluated operational 2012 GEFS for 2 Jul – 30 Sep 2012 (against CCPA analyses)</vt:lpstr>
      <vt:lpstr>Skill of calibrated precipitation forecasts (over US, 1985-2010, “rank analog” calibration method)</vt:lpstr>
      <vt:lpstr>How do v2 2012 reforecast-calibrated precipitation forecasts compare to the v1, 1998 reforecast-calibrated?</vt:lpstr>
      <vt:lpstr>Reliability, &gt; 10 mm precipitation 24 h-1</vt:lpstr>
      <vt:lpstr>Reliability, &gt; 50 mm precipitation 24 h-1</vt:lpstr>
      <vt:lpstr>Post-processing to improve deterministic forecasts</vt:lpstr>
      <vt:lpstr>Case studies with  “atmospheric rivers” in the western US:  the good,  the bad and ugly</vt:lpstr>
      <vt:lpstr>The bad and ugly atmospheric rivers case study</vt:lpstr>
      <vt:lpstr>+4-day forecast</vt:lpstr>
      <vt:lpstr>+4-day forecast</vt:lpstr>
      <vt:lpstr>The “good” atmospheric rivers case study: Nov 2006 Oregon-Washington floods</vt:lpstr>
      <vt:lpstr>+4-day forecast</vt:lpstr>
      <vt:lpstr>+4-day forecast</vt:lpstr>
      <vt:lpstr>Spaghetti Westerns</vt:lpstr>
      <vt:lpstr>Reforecast precipitation product web page</vt:lpstr>
      <vt:lpstr>Probability of &gt; 25 mm, 72-144 h forecast from 00Z Tuesday, 17 April 2013</vt:lpstr>
      <vt:lpstr>Week-2 forecast,  P(precip &gt; upper tercile)</vt:lpstr>
      <vt:lpstr>Post-processed precipitation reliability, upper and lower tercile, days 5-10 (120-240 h lead)</vt:lpstr>
      <vt:lpstr>Also: T2m, T850, Z500  calibrated forecast information</vt:lpstr>
      <vt:lpstr>T850 reliability, upper tercile</vt:lpstr>
      <vt:lpstr>Extreme forecast index  (following ECMWF)</vt:lpstr>
      <vt:lpstr>Research application:  extended-range tornado forecasting</vt:lpstr>
      <vt:lpstr>Demo: Regional reforecast with WRF ARW v3.4 using global reforecast for initial, boundary conditions</vt:lpstr>
      <vt:lpstr>2005 Rita official forecast (Houston, TX evacuated)</vt:lpstr>
      <vt:lpstr>PowerPoint Presentation</vt:lpstr>
      <vt:lpstr>PowerPoint Presentation</vt:lpstr>
      <vt:lpstr>PowerPoint Presentation</vt:lpstr>
      <vt:lpstr>Conclusions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Reforecasts: what are they good for? Lessons in using the multi-decadal reforecasts from the  NCEP Global Ensemble Forecast System. </dc:title>
  <dc:creator>Tom Hamill</dc:creator>
  <cp:lastModifiedBy>Tom Hamill</cp:lastModifiedBy>
  <cp:revision>29</cp:revision>
  <dcterms:created xsi:type="dcterms:W3CDTF">2012-10-31T14:27:12Z</dcterms:created>
  <dcterms:modified xsi:type="dcterms:W3CDTF">2013-04-17T15:08:03Z</dcterms:modified>
</cp:coreProperties>
</file>