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handoutMasterIdLst>
    <p:handoutMasterId r:id="rId73"/>
  </p:handoutMasterIdLst>
  <p:sldIdLst>
    <p:sldId id="292" r:id="rId2"/>
    <p:sldId id="457" r:id="rId3"/>
    <p:sldId id="395" r:id="rId4"/>
    <p:sldId id="396" r:id="rId5"/>
    <p:sldId id="358" r:id="rId6"/>
    <p:sldId id="361" r:id="rId7"/>
    <p:sldId id="362" r:id="rId8"/>
    <p:sldId id="363" r:id="rId9"/>
    <p:sldId id="366" r:id="rId10"/>
    <p:sldId id="294" r:id="rId11"/>
    <p:sldId id="439" r:id="rId12"/>
    <p:sldId id="437" r:id="rId13"/>
    <p:sldId id="438" r:id="rId14"/>
    <p:sldId id="441" r:id="rId15"/>
    <p:sldId id="394" r:id="rId16"/>
    <p:sldId id="367" r:id="rId17"/>
    <p:sldId id="308" r:id="rId18"/>
    <p:sldId id="440" r:id="rId19"/>
    <p:sldId id="397" r:id="rId20"/>
    <p:sldId id="442" r:id="rId21"/>
    <p:sldId id="398" r:id="rId22"/>
    <p:sldId id="399" r:id="rId23"/>
    <p:sldId id="443" r:id="rId24"/>
    <p:sldId id="392" r:id="rId25"/>
    <p:sldId id="469" r:id="rId26"/>
    <p:sldId id="458" r:id="rId27"/>
    <p:sldId id="459" r:id="rId28"/>
    <p:sldId id="460" r:id="rId29"/>
    <p:sldId id="461" r:id="rId30"/>
    <p:sldId id="462" r:id="rId31"/>
    <p:sldId id="463" r:id="rId32"/>
    <p:sldId id="407" r:id="rId33"/>
    <p:sldId id="408" r:id="rId34"/>
    <p:sldId id="409" r:id="rId35"/>
    <p:sldId id="413" r:id="rId36"/>
    <p:sldId id="414" r:id="rId37"/>
    <p:sldId id="415" r:id="rId38"/>
    <p:sldId id="416" r:id="rId39"/>
    <p:sldId id="417" r:id="rId40"/>
    <p:sldId id="418" r:id="rId41"/>
    <p:sldId id="419" r:id="rId42"/>
    <p:sldId id="420" r:id="rId43"/>
    <p:sldId id="421" r:id="rId44"/>
    <p:sldId id="423" r:id="rId45"/>
    <p:sldId id="424" r:id="rId46"/>
    <p:sldId id="426" r:id="rId47"/>
    <p:sldId id="470" r:id="rId48"/>
    <p:sldId id="444" r:id="rId49"/>
    <p:sldId id="445" r:id="rId50"/>
    <p:sldId id="446" r:id="rId51"/>
    <p:sldId id="447" r:id="rId52"/>
    <p:sldId id="448" r:id="rId53"/>
    <p:sldId id="449" r:id="rId54"/>
    <p:sldId id="450" r:id="rId55"/>
    <p:sldId id="451" r:id="rId56"/>
    <p:sldId id="452" r:id="rId57"/>
    <p:sldId id="453" r:id="rId58"/>
    <p:sldId id="454" r:id="rId59"/>
    <p:sldId id="455" r:id="rId60"/>
    <p:sldId id="456" r:id="rId61"/>
    <p:sldId id="428" r:id="rId62"/>
    <p:sldId id="471" r:id="rId63"/>
    <p:sldId id="429" r:id="rId64"/>
    <p:sldId id="430" r:id="rId65"/>
    <p:sldId id="431" r:id="rId66"/>
    <p:sldId id="432" r:id="rId67"/>
    <p:sldId id="433" r:id="rId68"/>
    <p:sldId id="434" r:id="rId69"/>
    <p:sldId id="435" r:id="rId70"/>
    <p:sldId id="436"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57" autoAdjust="0"/>
  </p:normalViewPr>
  <p:slideViewPr>
    <p:cSldViewPr snapToGrid="0" snapToObjects="1">
      <p:cViewPr>
        <p:scale>
          <a:sx n="143" d="100"/>
          <a:sy n="143" d="100"/>
        </p:scale>
        <p:origin x="-880" y="-3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478C2D-6237-194F-928D-BB0611B3EA03}" type="datetimeFigureOut">
              <a:rPr lang="en-US" smtClean="0"/>
              <a:t>9/16/13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8D78E8-E208-7943-942F-EE17581B5DCD}" type="slidenum">
              <a:rPr lang="en-US" smtClean="0"/>
              <a:t>‹#›</a:t>
            </a:fld>
            <a:endParaRPr lang="en-US"/>
          </a:p>
        </p:txBody>
      </p:sp>
    </p:spTree>
    <p:extLst>
      <p:ext uri="{BB962C8B-B14F-4D97-AF65-F5344CB8AC3E}">
        <p14:creationId xmlns:p14="http://schemas.microsoft.com/office/powerpoint/2010/main" val="1620895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008176-D182-224A-B45D-7E03100D6ACE}" type="datetimeFigureOut">
              <a:rPr lang="en-US" smtClean="0"/>
              <a:t>9/16/13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95509B-A3FC-CD40-8D9B-696FCE55C18A}" type="slidenum">
              <a:rPr lang="en-US" smtClean="0"/>
              <a:t>‹#›</a:t>
            </a:fld>
            <a:endParaRPr lang="en-US"/>
          </a:p>
        </p:txBody>
      </p:sp>
    </p:spTree>
    <p:extLst>
      <p:ext uri="{BB962C8B-B14F-4D97-AF65-F5344CB8AC3E}">
        <p14:creationId xmlns:p14="http://schemas.microsoft.com/office/powerpoint/2010/main" val="206518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335E594-8343-E14B-A039-7BD57DABD65F}" type="slidenum">
              <a:rPr lang="en-US" sz="1200"/>
              <a:pPr/>
              <a:t>16</a:t>
            </a:fld>
            <a:endParaRPr lang="en-US"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C0E7D0-E822-1047-9616-4BE5ADDFF04A}" type="datetime1">
              <a:rPr lang="en-US" smtClean="0"/>
              <a:t>9/16/13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647797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CAEFB5-176F-E54F-A90D-DE3622B5E9D8}" type="datetime1">
              <a:rPr lang="en-US" smtClean="0"/>
              <a:t>9/16/13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4030633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D0567-A675-F049-A9C5-BC470482E15E}" type="datetime1">
              <a:rPr lang="en-US" smtClean="0"/>
              <a:t>9/16/13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17957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D487A3-1F80-0F42-A840-FA033BD9FBBD}" type="datetime1">
              <a:rPr lang="en-US" smtClean="0"/>
              <a:t>9/16/13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372786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85794C-0BEE-E64B-848F-E7DCEF7063EA}" type="datetime1">
              <a:rPr lang="en-US" smtClean="0"/>
              <a:t>9/16/13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45160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FCBC0E-FBDC-894A-8995-2B2E6E409E99}" type="datetime1">
              <a:rPr lang="en-US" smtClean="0"/>
              <a:t>9/16/13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33561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815D-16F9-1942-BA21-72B5B4119687}" type="datetime1">
              <a:rPr lang="en-US" smtClean="0"/>
              <a:t>9/16/13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263689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798049-DB53-744F-A430-461B80C28DB9}" type="datetime1">
              <a:rPr lang="en-US" smtClean="0"/>
              <a:t>9/16/13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739404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D62A4-5F5C-684D-98FC-02782F72DD01}" type="datetime1">
              <a:rPr lang="en-US" smtClean="0"/>
              <a:t>9/16/13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508552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D40441-753E-154D-A9BD-3067403CBB86}" type="datetime1">
              <a:rPr lang="en-US" smtClean="0"/>
              <a:t>9/16/13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09691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965A57-206D-3740-A285-055119566558}" type="datetime1">
              <a:rPr lang="en-US" smtClean="0"/>
              <a:t>9/16/13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96C0C-D53C-9C4D-82CB-C2886D962FE0}" type="slidenum">
              <a:rPr lang="en-US" smtClean="0"/>
              <a:t>‹#›</a:t>
            </a:fld>
            <a:endParaRPr lang="en-US"/>
          </a:p>
        </p:txBody>
      </p:sp>
    </p:spTree>
    <p:extLst>
      <p:ext uri="{BB962C8B-B14F-4D97-AF65-F5344CB8AC3E}">
        <p14:creationId xmlns:p14="http://schemas.microsoft.com/office/powerpoint/2010/main" val="24095872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CE6F3-4987-0C4A-936D-5E3FD05F6EF3}" type="datetime1">
              <a:rPr lang="en-US" smtClean="0"/>
              <a:t>9/16/13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96C0C-D53C-9C4D-82CB-C2886D962FE0}" type="slidenum">
              <a:rPr lang="en-US" smtClean="0"/>
              <a:t>‹#›</a:t>
            </a:fld>
            <a:endParaRPr lang="en-US"/>
          </a:p>
        </p:txBody>
      </p:sp>
    </p:spTree>
    <p:extLst>
      <p:ext uri="{BB962C8B-B14F-4D97-AF65-F5344CB8AC3E}">
        <p14:creationId xmlns:p14="http://schemas.microsoft.com/office/powerpoint/2010/main" val="3811961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9" Type="http://schemas.openxmlformats.org/officeDocument/2006/relationships/image" Target="../media/image15.png"/><Relationship Id="rId20" Type="http://schemas.openxmlformats.org/officeDocument/2006/relationships/image" Target="../media/image26.png"/><Relationship Id="rId21" Type="http://schemas.openxmlformats.org/officeDocument/2006/relationships/image" Target="../media/image27.png"/><Relationship Id="rId22" Type="http://schemas.openxmlformats.org/officeDocument/2006/relationships/image" Target="../media/image28.png"/><Relationship Id="rId23" Type="http://schemas.openxmlformats.org/officeDocument/2006/relationships/image" Target="../media/image29.png"/><Relationship Id="rId24" Type="http://schemas.openxmlformats.org/officeDocument/2006/relationships/image" Target="../media/image30.png"/><Relationship Id="rId25" Type="http://schemas.openxmlformats.org/officeDocument/2006/relationships/image" Target="../media/image31.png"/><Relationship Id="rId26" Type="http://schemas.openxmlformats.org/officeDocument/2006/relationships/image" Target="../media/image32.png"/><Relationship Id="rId27" Type="http://schemas.openxmlformats.org/officeDocument/2006/relationships/image" Target="../media/image33.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image" Target="../media/image24.png"/><Relationship Id="rId1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srl.noaa.gov/psd/forecasts/reforecast2/README.GEFS_Reforecast2.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tp://ftp.cdc.noaa.gov"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6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Microsoft_Excel_97_-_2004_Worksheet2.xls"/><Relationship Id="rId4" Type="http://schemas.openxmlformats.org/officeDocument/2006/relationships/image" Target="../media/image7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712" y="2490369"/>
            <a:ext cx="8702401" cy="1470025"/>
          </a:xfrm>
        </p:spPr>
        <p:txBody>
          <a:bodyPr>
            <a:noAutofit/>
          </a:bodyPr>
          <a:lstStyle/>
          <a:p>
            <a:r>
              <a:rPr lang="en-US" dirty="0" smtClean="0"/>
              <a:t>Reforecasts: what are they good for?</a:t>
            </a:r>
            <a:br>
              <a:rPr lang="en-US" dirty="0" smtClean="0"/>
            </a:br>
            <a:r>
              <a:rPr lang="en-US" sz="3600" dirty="0"/>
              <a:t>U</a:t>
            </a:r>
            <a:r>
              <a:rPr lang="en-US" sz="3600" dirty="0" smtClean="0"/>
              <a:t>sing multi-decadal reforecasts from the NCEP Global Ensemble Forecast System.</a:t>
            </a:r>
            <a:endParaRPr lang="en-US" dirty="0"/>
          </a:p>
        </p:txBody>
      </p:sp>
      <p:sp>
        <p:nvSpPr>
          <p:cNvPr id="3" name="Subtitle 2"/>
          <p:cNvSpPr>
            <a:spLocks noGrp="1"/>
          </p:cNvSpPr>
          <p:nvPr>
            <p:ph type="subTitle" idx="1"/>
          </p:nvPr>
        </p:nvSpPr>
        <p:spPr>
          <a:xfrm>
            <a:off x="548913" y="4770059"/>
            <a:ext cx="8137887" cy="1557497"/>
          </a:xfrm>
        </p:spPr>
        <p:txBody>
          <a:bodyPr/>
          <a:lstStyle/>
          <a:p>
            <a:pPr>
              <a:lnSpc>
                <a:spcPct val="80000"/>
              </a:lnSpc>
            </a:pPr>
            <a:r>
              <a:rPr lang="en-US" dirty="0" smtClean="0"/>
              <a:t>Tom Hamill</a:t>
            </a:r>
          </a:p>
          <a:p>
            <a:pPr>
              <a:lnSpc>
                <a:spcPct val="80000"/>
              </a:lnSpc>
            </a:pPr>
            <a:r>
              <a:rPr lang="en-US" sz="2800" i="1" dirty="0" smtClean="0"/>
              <a:t>NOAA ESRL, Physical Sciences Division</a:t>
            </a:r>
          </a:p>
          <a:p>
            <a:pPr>
              <a:lnSpc>
                <a:spcPct val="80000"/>
              </a:lnSpc>
            </a:pPr>
            <a:r>
              <a:rPr lang="en-US" sz="2800" dirty="0" err="1" smtClean="0"/>
              <a:t>tom.hamill@noaa.gov</a:t>
            </a:r>
            <a:endParaRPr lang="en-US" sz="2800" dirty="0" smtClean="0"/>
          </a:p>
        </p:txBody>
      </p:sp>
      <p:sp>
        <p:nvSpPr>
          <p:cNvPr id="4" name="TextBox 3"/>
          <p:cNvSpPr txBox="1"/>
          <p:nvPr/>
        </p:nvSpPr>
        <p:spPr>
          <a:xfrm>
            <a:off x="487864" y="6327556"/>
            <a:ext cx="7884590" cy="338554"/>
          </a:xfrm>
          <a:prstGeom prst="rect">
            <a:avLst/>
          </a:prstGeom>
          <a:noFill/>
        </p:spPr>
        <p:txBody>
          <a:bodyPr wrap="none" rtlCol="0">
            <a:spAutoFit/>
          </a:bodyPr>
          <a:lstStyle/>
          <a:p>
            <a:r>
              <a:rPr lang="en-US" sz="1600" dirty="0" smtClean="0">
                <a:solidFill>
                  <a:schemeClr val="bg1">
                    <a:lumMod val="65000"/>
                  </a:schemeClr>
                </a:solidFill>
              </a:rPr>
              <a:t>also: Jeff Whitaker, Gary Bates, Don Murray, Francisco Alvarez, Mike Fiorino, Tom Galarneau</a:t>
            </a:r>
          </a:p>
        </p:txBody>
      </p:sp>
      <p:pic>
        <p:nvPicPr>
          <p:cNvPr id="5" name="Picture 4" descr="NOAA-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77574"/>
            <a:ext cx="1591825" cy="1614714"/>
          </a:xfrm>
          <a:prstGeom prst="rect">
            <a:avLst/>
          </a:prstGeom>
        </p:spPr>
      </p:pic>
      <p:pic>
        <p:nvPicPr>
          <p:cNvPr id="6" name="Picture 4" descr="dsrc_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738" y="146050"/>
            <a:ext cx="23653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7823200" y="146050"/>
            <a:ext cx="124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AD7A3A"/>
                </a:solidFill>
              </a:rPr>
              <a:t>NOAA Earth System</a:t>
            </a:r>
          </a:p>
          <a:p>
            <a:r>
              <a:rPr lang="en-US" sz="1000">
                <a:solidFill>
                  <a:srgbClr val="AD7A3A"/>
                </a:solidFill>
              </a:rPr>
              <a:t>Research Laboratory</a:t>
            </a:r>
          </a:p>
        </p:txBody>
      </p:sp>
      <p:sp>
        <p:nvSpPr>
          <p:cNvPr id="8" name="Slide Number Placeholder 7"/>
          <p:cNvSpPr>
            <a:spLocks noGrp="1"/>
          </p:cNvSpPr>
          <p:nvPr>
            <p:ph type="sldNum" sz="quarter" idx="12"/>
          </p:nvPr>
        </p:nvSpPr>
        <p:spPr/>
        <p:txBody>
          <a:bodyPr/>
          <a:lstStyle/>
          <a:p>
            <a:fld id="{DC862565-2F34-2D47-B87A-6CC773EB7A2F}" type="slidenum">
              <a:rPr lang="en-US" smtClean="0"/>
              <a:t>1</a:t>
            </a:fld>
            <a:endParaRPr lang="en-US" dirty="0"/>
          </a:p>
        </p:txBody>
      </p:sp>
    </p:spTree>
    <p:extLst>
      <p:ext uri="{BB962C8B-B14F-4D97-AF65-F5344CB8AC3E}">
        <p14:creationId xmlns:p14="http://schemas.microsoft.com/office/powerpoint/2010/main" val="10723186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838"/>
            <a:ext cx="8229600" cy="839922"/>
          </a:xfrm>
        </p:spPr>
        <p:txBody>
          <a:bodyPr>
            <a:normAutofit/>
          </a:bodyPr>
          <a:lstStyle/>
          <a:p>
            <a:r>
              <a:rPr lang="en-US" sz="4800" dirty="0" smtClean="0"/>
              <a:t>GEFS reforecast v2 details</a:t>
            </a:r>
            <a:endParaRPr lang="en-US" sz="4800" dirty="0"/>
          </a:p>
        </p:txBody>
      </p:sp>
      <p:sp>
        <p:nvSpPr>
          <p:cNvPr id="3" name="Content Placeholder 2"/>
          <p:cNvSpPr>
            <a:spLocks noGrp="1"/>
          </p:cNvSpPr>
          <p:nvPr>
            <p:ph idx="1"/>
          </p:nvPr>
        </p:nvSpPr>
        <p:spPr>
          <a:xfrm>
            <a:off x="227871" y="1208307"/>
            <a:ext cx="8458929" cy="5148043"/>
          </a:xfrm>
        </p:spPr>
        <p:txBody>
          <a:bodyPr>
            <a:noAutofit/>
          </a:bodyPr>
          <a:lstStyle/>
          <a:p>
            <a:pPr>
              <a:spcAft>
                <a:spcPts val="600"/>
              </a:spcAft>
            </a:pPr>
            <a:r>
              <a:rPr lang="en-US" sz="2000" dirty="0" smtClean="0"/>
              <a:t>Seeks to mimic GEFS (NCEP Global Ensemble Forecast System) operational configuration as of February 2012.</a:t>
            </a:r>
            <a:endParaRPr lang="en-US" sz="2000" dirty="0"/>
          </a:p>
          <a:p>
            <a:pPr>
              <a:spcAft>
                <a:spcPts val="600"/>
              </a:spcAft>
            </a:pPr>
            <a:r>
              <a:rPr lang="en-US" sz="2000" dirty="0" smtClean="0">
                <a:solidFill>
                  <a:srgbClr val="FF0000"/>
                </a:solidFill>
              </a:rPr>
              <a:t>Once daily at 00 UTC, we produce an 11-member forecast</a:t>
            </a:r>
            <a:r>
              <a:rPr lang="en-US" sz="2000" dirty="0" smtClean="0"/>
              <a:t>, 1 control + 10 perturbed.</a:t>
            </a:r>
          </a:p>
          <a:p>
            <a:pPr>
              <a:spcAft>
                <a:spcPts val="600"/>
              </a:spcAft>
            </a:pPr>
            <a:r>
              <a:rPr lang="en-US" sz="2000" dirty="0" smtClean="0"/>
              <a:t>These reforecasts were produced </a:t>
            </a:r>
            <a:r>
              <a:rPr lang="en-US" sz="2000" dirty="0">
                <a:solidFill>
                  <a:srgbClr val="FF0000"/>
                </a:solidFill>
              </a:rPr>
              <a:t>every day, for 1984120100 </a:t>
            </a:r>
            <a:r>
              <a:rPr lang="en-US" sz="2000" dirty="0" smtClean="0">
                <a:solidFill>
                  <a:srgbClr val="FF0000"/>
                </a:solidFill>
              </a:rPr>
              <a:t>to current</a:t>
            </a:r>
            <a:r>
              <a:rPr lang="en-US" sz="2000" dirty="0" smtClean="0"/>
              <a:t>.</a:t>
            </a:r>
          </a:p>
          <a:p>
            <a:pPr>
              <a:spcAft>
                <a:spcPts val="600"/>
              </a:spcAft>
            </a:pPr>
            <a:r>
              <a:rPr lang="en-US" sz="2000" dirty="0" smtClean="0"/>
              <a:t>CFSR (NCEP’s Climate Forecast System Reanalysis) initial conditions (3D-Var) + ETR perturbations (cycled with 10 perturbed members).  After ~ 22 May 2012, initial conditions from hybrid EnKF/3D-Var.</a:t>
            </a:r>
            <a:endParaRPr lang="en-US" sz="2000" dirty="0"/>
          </a:p>
          <a:p>
            <a:pPr>
              <a:spcAft>
                <a:spcPts val="600"/>
              </a:spcAft>
            </a:pPr>
            <a:r>
              <a:rPr lang="en-US" sz="2000" dirty="0" smtClean="0"/>
              <a:t>Resolution: T254L42 to day 8 (~47-km grid spacing),  T190L42 (~ 70 km) from days 7.5 to day 16.</a:t>
            </a:r>
          </a:p>
          <a:p>
            <a:pPr>
              <a:spcAft>
                <a:spcPts val="600"/>
              </a:spcAft>
            </a:pPr>
            <a:r>
              <a:rPr lang="en-US" sz="2000" dirty="0" smtClean="0"/>
              <a:t>Fast data archive at ESRL of 99 variables, 28 of which stored at original ~1/2-degree resolution during week 1.  All stored at 1 degree.  Also: mean and spread to be stored.</a:t>
            </a:r>
          </a:p>
          <a:p>
            <a:pPr>
              <a:spcAft>
                <a:spcPts val="600"/>
              </a:spcAft>
            </a:pPr>
            <a:r>
              <a:rPr lang="en-US" sz="2000" dirty="0" smtClean="0"/>
              <a:t>Full archive at DOE/Lawrence Berkeley Lab, where data set was created under DOE grant.</a:t>
            </a:r>
          </a:p>
        </p:txBody>
      </p:sp>
      <p:sp>
        <p:nvSpPr>
          <p:cNvPr id="4" name="Slide Number Placeholder 3"/>
          <p:cNvSpPr>
            <a:spLocks noGrp="1"/>
          </p:cNvSpPr>
          <p:nvPr>
            <p:ph type="sldNum" sz="quarter" idx="12"/>
          </p:nvPr>
        </p:nvSpPr>
        <p:spPr/>
        <p:txBody>
          <a:bodyPr/>
          <a:lstStyle/>
          <a:p>
            <a:fld id="{2183A5A5-421E-B84D-B842-3B6454191453}" type="slidenum">
              <a:rPr lang="en-US" smtClean="0"/>
              <a:pPr/>
              <a:t>10</a:t>
            </a:fld>
            <a:endParaRPr lang="en-US"/>
          </a:p>
        </p:txBody>
      </p:sp>
    </p:spTree>
    <p:extLst>
      <p:ext uri="{BB962C8B-B14F-4D97-AF65-F5344CB8AC3E}">
        <p14:creationId xmlns:p14="http://schemas.microsoft.com/office/powerpoint/2010/main" val="25292420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5496"/>
            <a:ext cx="8229600" cy="1143000"/>
          </a:xfrm>
        </p:spPr>
        <p:txBody>
          <a:bodyPr>
            <a:noAutofit/>
          </a:bodyPr>
          <a:lstStyle/>
          <a:p>
            <a:r>
              <a:rPr lang="en-US" sz="4800" dirty="0" smtClean="0"/>
              <a:t>A few characteristics </a:t>
            </a:r>
            <a:br>
              <a:rPr lang="en-US" sz="4800" dirty="0" smtClean="0"/>
            </a:br>
            <a:r>
              <a:rPr lang="en-US" sz="4800" dirty="0" smtClean="0"/>
              <a:t>of the raw reforecasts</a:t>
            </a:r>
            <a:endParaRPr lang="en-US" sz="4800" dirty="0"/>
          </a:p>
        </p:txBody>
      </p:sp>
      <p:sp>
        <p:nvSpPr>
          <p:cNvPr id="4" name="Slide Number Placeholder 3"/>
          <p:cNvSpPr>
            <a:spLocks noGrp="1"/>
          </p:cNvSpPr>
          <p:nvPr>
            <p:ph type="sldNum" sz="quarter" idx="12"/>
          </p:nvPr>
        </p:nvSpPr>
        <p:spPr/>
        <p:txBody>
          <a:bodyPr/>
          <a:lstStyle/>
          <a:p>
            <a:fld id="{4F596C0C-D53C-9C4D-82CB-C2886D962FE0}" type="slidenum">
              <a:rPr lang="en-US" smtClean="0"/>
              <a:t>11</a:t>
            </a:fld>
            <a:endParaRPr lang="en-US"/>
          </a:p>
        </p:txBody>
      </p:sp>
    </p:spTree>
    <p:extLst>
      <p:ext uri="{BB962C8B-B14F-4D97-AF65-F5344CB8AC3E}">
        <p14:creationId xmlns:p14="http://schemas.microsoft.com/office/powerpoint/2010/main" val="3285242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F35564-EB55-E244-9EF3-03A5D779E29E}" type="slidenum">
              <a:rPr lang="en-US" smtClean="0"/>
              <a:t>12</a:t>
            </a:fld>
            <a:endParaRPr lang="en-US"/>
          </a:p>
        </p:txBody>
      </p:sp>
      <p:pic>
        <p:nvPicPr>
          <p:cNvPr id="5" name="Picture 4" descr="Fig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832" y="356598"/>
            <a:ext cx="7871364" cy="5449406"/>
          </a:xfrm>
          <a:prstGeom prst="rect">
            <a:avLst/>
          </a:prstGeom>
        </p:spPr>
      </p:pic>
      <p:sp>
        <p:nvSpPr>
          <p:cNvPr id="6" name="TextBox 5"/>
          <p:cNvSpPr txBox="1"/>
          <p:nvPr/>
        </p:nvSpPr>
        <p:spPr>
          <a:xfrm>
            <a:off x="822865" y="5642276"/>
            <a:ext cx="7529456" cy="923330"/>
          </a:xfrm>
          <a:prstGeom prst="rect">
            <a:avLst/>
          </a:prstGeom>
          <a:noFill/>
        </p:spPr>
        <p:txBody>
          <a:bodyPr wrap="square" rtlCol="0">
            <a:spAutoFit/>
          </a:bodyPr>
          <a:lstStyle/>
          <a:p>
            <a:pPr marL="342900" indent="-342900">
              <a:buAutoNum type="arabicParenBoth"/>
            </a:pPr>
            <a:r>
              <a:rPr lang="en-US" dirty="0" smtClean="0"/>
              <a:t>CFSR initial conditions used in GEFS generally improve over the decades, leading to</a:t>
            </a:r>
            <a:r>
              <a:rPr lang="en-US" dirty="0"/>
              <a:t> </a:t>
            </a:r>
            <a:r>
              <a:rPr lang="en-US" dirty="0" smtClean="0"/>
              <a:t>slight improvements in GEFS skill. </a:t>
            </a:r>
          </a:p>
          <a:p>
            <a:r>
              <a:rPr lang="en-US" dirty="0" smtClean="0"/>
              <a:t>(2) About a +2 day improvement relative to 1998 GEFS T62 reforecasts.</a:t>
            </a:r>
            <a:endParaRPr lang="en-US" dirty="0"/>
          </a:p>
        </p:txBody>
      </p:sp>
      <p:sp>
        <p:nvSpPr>
          <p:cNvPr id="8" name="TextBox 7"/>
          <p:cNvSpPr txBox="1"/>
          <p:nvPr/>
        </p:nvSpPr>
        <p:spPr>
          <a:xfrm>
            <a:off x="4014168" y="1162398"/>
            <a:ext cx="381334" cy="338554"/>
          </a:xfrm>
          <a:prstGeom prst="rect">
            <a:avLst/>
          </a:prstGeom>
          <a:noFill/>
        </p:spPr>
        <p:txBody>
          <a:bodyPr wrap="none" rtlCol="0">
            <a:spAutoFit/>
          </a:bodyPr>
          <a:lstStyle/>
          <a:p>
            <a:r>
              <a:rPr lang="en-US" sz="1600" dirty="0" smtClean="0">
                <a:solidFill>
                  <a:srgbClr val="0000FF"/>
                </a:solidFill>
              </a:rPr>
              <a:t>v2</a:t>
            </a:r>
            <a:endParaRPr lang="en-US" sz="1600" dirty="0">
              <a:solidFill>
                <a:srgbClr val="0000FF"/>
              </a:solidFill>
            </a:endParaRPr>
          </a:p>
        </p:txBody>
      </p:sp>
      <p:sp>
        <p:nvSpPr>
          <p:cNvPr id="9" name="TextBox 8"/>
          <p:cNvSpPr txBox="1"/>
          <p:nvPr/>
        </p:nvSpPr>
        <p:spPr>
          <a:xfrm>
            <a:off x="4014168" y="4086120"/>
            <a:ext cx="381334" cy="338554"/>
          </a:xfrm>
          <a:prstGeom prst="rect">
            <a:avLst/>
          </a:prstGeom>
          <a:noFill/>
        </p:spPr>
        <p:txBody>
          <a:bodyPr wrap="none" rtlCol="0">
            <a:spAutoFit/>
          </a:bodyPr>
          <a:lstStyle/>
          <a:p>
            <a:r>
              <a:rPr lang="en-US" sz="1600" dirty="0" smtClean="0">
                <a:solidFill>
                  <a:srgbClr val="008000"/>
                </a:solidFill>
              </a:rPr>
              <a:t>v1</a:t>
            </a:r>
            <a:endParaRPr lang="en-US" sz="1600" dirty="0">
              <a:solidFill>
                <a:srgbClr val="008000"/>
              </a:solidFill>
            </a:endParaRPr>
          </a:p>
        </p:txBody>
      </p:sp>
    </p:spTree>
    <p:extLst>
      <p:ext uri="{BB962C8B-B14F-4D97-AF65-F5344CB8AC3E}">
        <p14:creationId xmlns:p14="http://schemas.microsoft.com/office/powerpoint/2010/main" val="39348704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59" y="156312"/>
            <a:ext cx="8668757" cy="1143000"/>
          </a:xfrm>
        </p:spPr>
        <p:txBody>
          <a:bodyPr>
            <a:noAutofit/>
          </a:bodyPr>
          <a:lstStyle/>
          <a:p>
            <a:r>
              <a:rPr lang="en-US" sz="3600" dirty="0" smtClean="0"/>
              <a:t>Tropical cyclone track error and spread</a:t>
            </a:r>
            <a:endParaRPr lang="en-US" sz="3600" dirty="0"/>
          </a:p>
        </p:txBody>
      </p:sp>
      <p:sp>
        <p:nvSpPr>
          <p:cNvPr id="4" name="Slide Number Placeholder 3"/>
          <p:cNvSpPr>
            <a:spLocks noGrp="1"/>
          </p:cNvSpPr>
          <p:nvPr>
            <p:ph type="sldNum" sz="quarter" idx="12"/>
          </p:nvPr>
        </p:nvSpPr>
        <p:spPr/>
        <p:txBody>
          <a:bodyPr/>
          <a:lstStyle/>
          <a:p>
            <a:fld id="{4F596C0C-D53C-9C4D-82CB-C2886D962FE0}" type="slidenum">
              <a:rPr lang="en-US" smtClean="0"/>
              <a:t>13</a:t>
            </a:fld>
            <a:endParaRPr lang="en-US"/>
          </a:p>
        </p:txBody>
      </p:sp>
      <p:pic>
        <p:nvPicPr>
          <p:cNvPr id="6" name="Picture 5" descr="Fi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07" y="1177020"/>
            <a:ext cx="7493466" cy="4611364"/>
          </a:xfrm>
          <a:prstGeom prst="rect">
            <a:avLst/>
          </a:prstGeom>
        </p:spPr>
      </p:pic>
      <p:sp>
        <p:nvSpPr>
          <p:cNvPr id="7" name="TextBox 6"/>
          <p:cNvSpPr txBox="1"/>
          <p:nvPr/>
        </p:nvSpPr>
        <p:spPr>
          <a:xfrm>
            <a:off x="709907" y="5892357"/>
            <a:ext cx="7398812" cy="646331"/>
          </a:xfrm>
          <a:prstGeom prst="rect">
            <a:avLst/>
          </a:prstGeom>
          <a:noFill/>
        </p:spPr>
        <p:txBody>
          <a:bodyPr wrap="square" rtlCol="0">
            <a:spAutoFit/>
          </a:bodyPr>
          <a:lstStyle/>
          <a:p>
            <a:r>
              <a:rPr lang="en-US" dirty="0" smtClean="0"/>
              <a:t>A change in skill over time more evident with TCs, and in general with the tropical atmosphere relative to the extratropics.</a:t>
            </a:r>
            <a:endParaRPr lang="en-US" dirty="0"/>
          </a:p>
        </p:txBody>
      </p:sp>
    </p:spTree>
    <p:extLst>
      <p:ext uri="{BB962C8B-B14F-4D97-AF65-F5344CB8AC3E}">
        <p14:creationId xmlns:p14="http://schemas.microsoft.com/office/powerpoint/2010/main" val="986194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3841" y="535159"/>
            <a:ext cx="3143008" cy="1752537"/>
          </a:xfrm>
        </p:spPr>
        <p:txBody>
          <a:bodyPr>
            <a:normAutofit fontScale="90000"/>
          </a:bodyPr>
          <a:lstStyle/>
          <a:p>
            <a:r>
              <a:rPr lang="en-US" dirty="0" smtClean="0"/>
              <a:t>Daily </a:t>
            </a:r>
            <a:br>
              <a:rPr lang="en-US" dirty="0" smtClean="0"/>
            </a:br>
            <a:r>
              <a:rPr lang="en-US" dirty="0" smtClean="0"/>
              <a:t>rainfall</a:t>
            </a:r>
            <a:br>
              <a:rPr lang="en-US" dirty="0" smtClean="0"/>
            </a:br>
            <a:r>
              <a:rPr lang="en-US" dirty="0" smtClean="0"/>
              <a:t>climatology</a:t>
            </a:r>
            <a:endParaRPr lang="en-US" dirty="0"/>
          </a:p>
        </p:txBody>
      </p:sp>
      <p:sp>
        <p:nvSpPr>
          <p:cNvPr id="4" name="Slide Number Placeholder 3"/>
          <p:cNvSpPr>
            <a:spLocks noGrp="1"/>
          </p:cNvSpPr>
          <p:nvPr>
            <p:ph type="sldNum" sz="quarter" idx="12"/>
          </p:nvPr>
        </p:nvSpPr>
        <p:spPr/>
        <p:txBody>
          <a:bodyPr/>
          <a:lstStyle/>
          <a:p>
            <a:fld id="{79F35564-EB55-E244-9EF3-03A5D779E29E}" type="slidenum">
              <a:rPr lang="en-US" smtClean="0"/>
              <a:t>14</a:t>
            </a:fld>
            <a:endParaRPr lang="en-US"/>
          </a:p>
        </p:txBody>
      </p:sp>
      <p:pic>
        <p:nvPicPr>
          <p:cNvPr id="5" name="Picture 4" descr="Fig9_tropical_precip_climo_4pane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9697"/>
            <a:ext cx="6243890" cy="6243890"/>
          </a:xfrm>
          <a:prstGeom prst="rect">
            <a:avLst/>
          </a:prstGeom>
        </p:spPr>
      </p:pic>
      <p:sp>
        <p:nvSpPr>
          <p:cNvPr id="3" name="TextBox 2"/>
          <p:cNvSpPr txBox="1"/>
          <p:nvPr/>
        </p:nvSpPr>
        <p:spPr>
          <a:xfrm>
            <a:off x="6129919" y="3240224"/>
            <a:ext cx="2954655" cy="2031325"/>
          </a:xfrm>
          <a:prstGeom prst="rect">
            <a:avLst/>
          </a:prstGeom>
          <a:noFill/>
        </p:spPr>
        <p:txBody>
          <a:bodyPr wrap="none" rtlCol="0">
            <a:spAutoFit/>
          </a:bodyPr>
          <a:lstStyle/>
          <a:p>
            <a:r>
              <a:rPr lang="en-US" dirty="0" smtClean="0"/>
              <a:t>Large over-forecasting of</a:t>
            </a:r>
          </a:p>
          <a:p>
            <a:r>
              <a:rPr lang="en-US" dirty="0" smtClean="0"/>
              <a:t>precipitation on first day of</a:t>
            </a:r>
          </a:p>
          <a:p>
            <a:r>
              <a:rPr lang="en-US" dirty="0" smtClean="0"/>
              <a:t>forecast.  Patterns of forecast</a:t>
            </a:r>
          </a:p>
          <a:p>
            <a:r>
              <a:rPr lang="en-US" dirty="0" smtClean="0"/>
              <a:t>precipitation at extended</a:t>
            </a:r>
          </a:p>
          <a:p>
            <a:r>
              <a:rPr lang="en-US" dirty="0" smtClean="0"/>
              <a:t>leads somewhat off, e.g., </a:t>
            </a:r>
          </a:p>
          <a:p>
            <a:r>
              <a:rPr lang="en-US" dirty="0" smtClean="0"/>
              <a:t>SPCZ not connected as well</a:t>
            </a:r>
          </a:p>
          <a:p>
            <a:r>
              <a:rPr lang="en-US" dirty="0" smtClean="0"/>
              <a:t>to ITCZ.</a:t>
            </a:r>
            <a:endParaRPr lang="en-US" dirty="0"/>
          </a:p>
        </p:txBody>
      </p:sp>
    </p:spTree>
    <p:extLst>
      <p:ext uri="{BB962C8B-B14F-4D97-AF65-F5344CB8AC3E}">
        <p14:creationId xmlns:p14="http://schemas.microsoft.com/office/powerpoint/2010/main" val="15651657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6733"/>
            <a:ext cx="8229600" cy="1143000"/>
          </a:xfrm>
        </p:spPr>
        <p:txBody>
          <a:bodyPr>
            <a:noAutofit/>
          </a:bodyPr>
          <a:lstStyle/>
          <a:p>
            <a:r>
              <a:rPr lang="en-US" sz="4800" dirty="0" smtClean="0"/>
              <a:t>Application:</a:t>
            </a:r>
            <a:br>
              <a:rPr lang="en-US" sz="4800" dirty="0" smtClean="0"/>
            </a:br>
            <a:r>
              <a:rPr lang="en-US" sz="4800" dirty="0"/>
              <a:t>s</a:t>
            </a:r>
            <a:r>
              <a:rPr lang="en-US" sz="4800" dirty="0" smtClean="0"/>
              <a:t>tatistical </a:t>
            </a:r>
            <a:r>
              <a:rPr lang="en-US" sz="4800" dirty="0" smtClean="0"/>
              <a:t>post-processing</a:t>
            </a:r>
            <a:br>
              <a:rPr lang="en-US" sz="4800" dirty="0" smtClean="0"/>
            </a:br>
            <a:r>
              <a:rPr lang="en-US" sz="4800" dirty="0" smtClean="0"/>
              <a:t>using reforecasts</a:t>
            </a:r>
            <a:endParaRPr lang="en-US" sz="4800" dirty="0"/>
          </a:p>
        </p:txBody>
      </p:sp>
      <p:sp>
        <p:nvSpPr>
          <p:cNvPr id="4" name="Slide Number Placeholder 3"/>
          <p:cNvSpPr>
            <a:spLocks noGrp="1"/>
          </p:cNvSpPr>
          <p:nvPr>
            <p:ph type="sldNum" sz="quarter" idx="12"/>
          </p:nvPr>
        </p:nvSpPr>
        <p:spPr/>
        <p:txBody>
          <a:bodyPr/>
          <a:lstStyle/>
          <a:p>
            <a:fld id="{4F596C0C-D53C-9C4D-82CB-C2886D962FE0}" type="slidenum">
              <a:rPr lang="en-US" smtClean="0"/>
              <a:t>15</a:t>
            </a:fld>
            <a:endParaRPr lang="en-US"/>
          </a:p>
        </p:txBody>
      </p:sp>
    </p:spTree>
    <p:extLst>
      <p:ext uri="{BB962C8B-B14F-4D97-AF65-F5344CB8AC3E}">
        <p14:creationId xmlns:p14="http://schemas.microsoft.com/office/powerpoint/2010/main" val="4038750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26358F4-3CD9-6A4E-8D75-0A8BD40E9846}" type="slidenum">
              <a:rPr lang="en-US" sz="1400">
                <a:latin typeface="Calibri" charset="0"/>
              </a:rPr>
              <a:pPr/>
              <a:t>16</a:t>
            </a:fld>
            <a:endParaRPr lang="en-US" sz="1400">
              <a:latin typeface="Calibri" charset="0"/>
            </a:endParaRPr>
          </a:p>
        </p:txBody>
      </p:sp>
      <p:pic>
        <p:nvPicPr>
          <p:cNvPr id="32771" name="Picture 2" descr="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60463"/>
            <a:ext cx="28194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analog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analog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analog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analog_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descr="analog_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descr="analog_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descr="analog_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0" descr="analog_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1" descr="analog_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2" descr="analog_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3" descr="analog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4" descr="analog_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5" descr="analog_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6" descr="analog_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17" descr="analog_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18" descr="analog_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19" descr="analog_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Picture 20" descr="analog_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0" name="Picture 21" descr="analog_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Picture 22" descr="analog_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23" descr="analog_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24" descr="analog_2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4" name="Rectangle 25"/>
          <p:cNvSpPr>
            <a:spLocks noChangeArrowheads="1"/>
          </p:cNvSpPr>
          <p:nvPr/>
        </p:nvSpPr>
        <p:spPr bwMode="auto">
          <a:xfrm>
            <a:off x="76200" y="152400"/>
            <a:ext cx="9067800" cy="461665"/>
          </a:xfrm>
          <a:prstGeom prst="rect">
            <a:avLst/>
          </a:prstGeom>
          <a:noFill/>
          <a:ln w="9525">
            <a:noFill/>
            <a:miter lim="800000"/>
            <a:headEnd/>
            <a:tailEnd/>
          </a:ln>
        </p:spPr>
        <p:txBody>
          <a:bodyPr>
            <a:spAutoFit/>
          </a:bodyPr>
          <a:lstStyle/>
          <a:p>
            <a:pPr algn="ctr"/>
            <a:r>
              <a:rPr lang="en-US" sz="2400" dirty="0">
                <a:latin typeface="Calibri" charset="0"/>
              </a:rPr>
              <a:t>An example of a statistical correction technique using those reforecasts</a:t>
            </a:r>
            <a:endParaRPr lang="en-US" sz="6000" dirty="0">
              <a:latin typeface="Calibri" charset="0"/>
            </a:endParaRPr>
          </a:p>
        </p:txBody>
      </p:sp>
      <p:sp>
        <p:nvSpPr>
          <p:cNvPr id="32795" name="Rectangle 26"/>
          <p:cNvSpPr>
            <a:spLocks noChangeArrowheads="1"/>
          </p:cNvSpPr>
          <p:nvPr/>
        </p:nvSpPr>
        <p:spPr bwMode="auto">
          <a:xfrm>
            <a:off x="152400" y="3365500"/>
            <a:ext cx="25146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a:latin typeface="Calibri" charset="0"/>
              </a:rPr>
              <a:t>For each pair (e.g. red box), on the left are old forecasts that are somewhat similar to this day</a:t>
            </a:r>
            <a:r>
              <a:rPr lang="ja-JP" altLang="en-US" sz="1300">
                <a:latin typeface="Calibri" charset="0"/>
              </a:rPr>
              <a:t>’</a:t>
            </a:r>
            <a:r>
              <a:rPr lang="en-US" sz="1300">
                <a:latin typeface="Calibri" charset="0"/>
              </a:rPr>
              <a:t>s ensemble-mean forecast.  The boxed data on the right, the analyzed precipitation for the same dates as the chosen analog forecasts, can be used to</a:t>
            </a:r>
          </a:p>
          <a:p>
            <a:pPr>
              <a:spcAft>
                <a:spcPts val="600"/>
              </a:spcAft>
            </a:pPr>
            <a:r>
              <a:rPr lang="en-US" sz="1300">
                <a:latin typeface="Calibri" charset="0"/>
              </a:rPr>
              <a:t>statistically adjust and downscale the forecast.</a:t>
            </a:r>
          </a:p>
          <a:p>
            <a:r>
              <a:rPr lang="en-US" sz="1300">
                <a:latin typeface="Calibri" charset="0"/>
              </a:rPr>
              <a:t>Analog approaches like this</a:t>
            </a:r>
          </a:p>
          <a:p>
            <a:r>
              <a:rPr lang="en-US" sz="1300">
                <a:latin typeface="Calibri" charset="0"/>
              </a:rPr>
              <a:t>may be particularly useful for</a:t>
            </a:r>
          </a:p>
          <a:p>
            <a:r>
              <a:rPr lang="en-US" sz="1300">
                <a:latin typeface="Calibri" charset="0"/>
              </a:rPr>
              <a:t>hydrologic ensemble applications, where an ensemble of weather realizations is needed as inputs to a hydrologic ensemble streamflow system. </a:t>
            </a:r>
          </a:p>
        </p:txBody>
      </p:sp>
      <p:sp>
        <p:nvSpPr>
          <p:cNvPr id="48156" name="Line 27"/>
          <p:cNvSpPr>
            <a:spLocks noChangeShapeType="1"/>
          </p:cNvSpPr>
          <p:nvPr/>
        </p:nvSpPr>
        <p:spPr bwMode="auto">
          <a:xfrm flipV="1">
            <a:off x="2667000" y="3810000"/>
            <a:ext cx="228600" cy="0"/>
          </a:xfrm>
          <a:prstGeom prst="line">
            <a:avLst/>
          </a:prstGeom>
          <a:noFill/>
          <a:ln w="9525">
            <a:solidFill>
              <a:schemeClr val="tx1"/>
            </a:solidFill>
            <a:round/>
            <a:headEnd/>
            <a:tailEnd type="triangle" w="med" len="med"/>
          </a:ln>
        </p:spPr>
        <p:txBody>
          <a:bodyPr wrap="none" anchor="ctr"/>
          <a:lstStyle/>
          <a:p>
            <a:pPr>
              <a:defRPr/>
            </a:pPr>
            <a:endParaRPr lang="en-US">
              <a:latin typeface="+mj-lt"/>
              <a:ea typeface="ＭＳ Ｐゴシック" charset="-128"/>
              <a:cs typeface="ＭＳ Ｐゴシック" charset="-128"/>
            </a:endParaRPr>
          </a:p>
        </p:txBody>
      </p:sp>
      <p:pic>
        <p:nvPicPr>
          <p:cNvPr id="32797"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9" name="Rectangle 30"/>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0" name="Rectangle 31"/>
          <p:cNvSpPr>
            <a:spLocks noChangeArrowheads="1"/>
          </p:cNvSpPr>
          <p:nvPr/>
        </p:nvSpPr>
        <p:spPr bwMode="auto">
          <a:xfrm>
            <a:off x="3657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1" name="Rectangle 32"/>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2" name="Rectangle 33"/>
          <p:cNvSpPr>
            <a:spLocks noChangeArrowheads="1"/>
          </p:cNvSpPr>
          <p:nvPr/>
        </p:nvSpPr>
        <p:spPr bwMode="auto">
          <a:xfrm>
            <a:off x="3657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3" name="Rectangle 34"/>
          <p:cNvSpPr>
            <a:spLocks noChangeArrowheads="1"/>
          </p:cNvSpPr>
          <p:nvPr/>
        </p:nvSpPr>
        <p:spPr bwMode="auto">
          <a:xfrm>
            <a:off x="3657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4" name="Rectangle 35"/>
          <p:cNvSpPr>
            <a:spLocks noChangeArrowheads="1"/>
          </p:cNvSpPr>
          <p:nvPr/>
        </p:nvSpPr>
        <p:spPr bwMode="auto">
          <a:xfrm>
            <a:off x="3657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5" name="Rectangle 36"/>
          <p:cNvSpPr>
            <a:spLocks noChangeArrowheads="1"/>
          </p:cNvSpPr>
          <p:nvPr/>
        </p:nvSpPr>
        <p:spPr bwMode="auto">
          <a:xfrm>
            <a:off x="3657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6" name="Rectangle 37"/>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7" name="Rectangle 38"/>
          <p:cNvSpPr>
            <a:spLocks noChangeArrowheads="1"/>
          </p:cNvSpPr>
          <p:nvPr/>
        </p:nvSpPr>
        <p:spPr bwMode="auto">
          <a:xfrm>
            <a:off x="5181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8" name="Rectangle 39"/>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9" name="Rectangle 40"/>
          <p:cNvSpPr>
            <a:spLocks noChangeArrowheads="1"/>
          </p:cNvSpPr>
          <p:nvPr/>
        </p:nvSpPr>
        <p:spPr bwMode="auto">
          <a:xfrm>
            <a:off x="5181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0" name="Rectangle 41"/>
          <p:cNvSpPr>
            <a:spLocks noChangeArrowheads="1"/>
          </p:cNvSpPr>
          <p:nvPr/>
        </p:nvSpPr>
        <p:spPr bwMode="auto">
          <a:xfrm>
            <a:off x="5181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1" name="Rectangle 42"/>
          <p:cNvSpPr>
            <a:spLocks noChangeArrowheads="1"/>
          </p:cNvSpPr>
          <p:nvPr/>
        </p:nvSpPr>
        <p:spPr bwMode="auto">
          <a:xfrm>
            <a:off x="5181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2" name="Rectangle 43"/>
          <p:cNvSpPr>
            <a:spLocks noChangeArrowheads="1"/>
          </p:cNvSpPr>
          <p:nvPr/>
        </p:nvSpPr>
        <p:spPr bwMode="auto">
          <a:xfrm>
            <a:off x="5181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3" name="Rectangle 44"/>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4" name="Rectangle 45"/>
          <p:cNvSpPr>
            <a:spLocks noChangeArrowheads="1"/>
          </p:cNvSpPr>
          <p:nvPr/>
        </p:nvSpPr>
        <p:spPr bwMode="auto">
          <a:xfrm>
            <a:off x="6705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5" name="Rectangle 46"/>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6" name="Rectangle 47"/>
          <p:cNvSpPr>
            <a:spLocks noChangeArrowheads="1"/>
          </p:cNvSpPr>
          <p:nvPr/>
        </p:nvSpPr>
        <p:spPr bwMode="auto">
          <a:xfrm>
            <a:off x="6705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7" name="Rectangle 48"/>
          <p:cNvSpPr>
            <a:spLocks noChangeArrowheads="1"/>
          </p:cNvSpPr>
          <p:nvPr/>
        </p:nvSpPr>
        <p:spPr bwMode="auto">
          <a:xfrm>
            <a:off x="6705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8" name="Rectangle 49"/>
          <p:cNvSpPr>
            <a:spLocks noChangeArrowheads="1"/>
          </p:cNvSpPr>
          <p:nvPr/>
        </p:nvSpPr>
        <p:spPr bwMode="auto">
          <a:xfrm>
            <a:off x="6705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9" name="Rectangle 50"/>
          <p:cNvSpPr>
            <a:spLocks noChangeArrowheads="1"/>
          </p:cNvSpPr>
          <p:nvPr/>
        </p:nvSpPr>
        <p:spPr bwMode="auto">
          <a:xfrm>
            <a:off x="6705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0" name="Rectangle 51"/>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1" name="Rectangle 52"/>
          <p:cNvSpPr>
            <a:spLocks noChangeArrowheads="1"/>
          </p:cNvSpPr>
          <p:nvPr/>
        </p:nvSpPr>
        <p:spPr bwMode="auto">
          <a:xfrm>
            <a:off x="8229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2" name="Rectangle 53"/>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3" name="Rectangle 54"/>
          <p:cNvSpPr>
            <a:spLocks noChangeArrowheads="1"/>
          </p:cNvSpPr>
          <p:nvPr/>
        </p:nvSpPr>
        <p:spPr bwMode="auto">
          <a:xfrm>
            <a:off x="8229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4" name="Rectangle 55"/>
          <p:cNvSpPr>
            <a:spLocks noChangeArrowheads="1"/>
          </p:cNvSpPr>
          <p:nvPr/>
        </p:nvSpPr>
        <p:spPr bwMode="auto">
          <a:xfrm>
            <a:off x="8229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5" name="Rectangle 56"/>
          <p:cNvSpPr>
            <a:spLocks noChangeArrowheads="1"/>
          </p:cNvSpPr>
          <p:nvPr/>
        </p:nvSpPr>
        <p:spPr bwMode="auto">
          <a:xfrm>
            <a:off x="8229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6" name="Rectangle 57"/>
          <p:cNvSpPr>
            <a:spLocks noChangeArrowheads="1"/>
          </p:cNvSpPr>
          <p:nvPr/>
        </p:nvSpPr>
        <p:spPr bwMode="auto">
          <a:xfrm>
            <a:off x="8229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59" name="TextBox 58"/>
          <p:cNvSpPr txBox="1"/>
          <p:nvPr/>
        </p:nvSpPr>
        <p:spPr>
          <a:xfrm>
            <a:off x="28575" y="822325"/>
            <a:ext cx="2943225" cy="369888"/>
          </a:xfrm>
          <a:prstGeom prst="rect">
            <a:avLst/>
          </a:prstGeom>
          <a:noFill/>
        </p:spPr>
        <p:txBody>
          <a:bodyPr wrap="none">
            <a:spAutoFit/>
          </a:bodyPr>
          <a:lstStyle/>
          <a:p>
            <a:pPr>
              <a:defRPr/>
            </a:pPr>
            <a:r>
              <a:rPr lang="en-US" sz="1800" dirty="0">
                <a:latin typeface="+mj-lt"/>
                <a:ea typeface="ＭＳ Ｐゴシック" charset="-128"/>
                <a:cs typeface="ＭＳ Ｐゴシック" charset="-128"/>
              </a:rPr>
              <a:t>Today’s forecast (&amp; observed)</a:t>
            </a:r>
          </a:p>
        </p:txBody>
      </p:sp>
      <p:sp>
        <p:nvSpPr>
          <p:cNvPr id="60" name="Rectangle 59"/>
          <p:cNvSpPr/>
          <p:nvPr/>
        </p:nvSpPr>
        <p:spPr>
          <a:xfrm>
            <a:off x="2895600" y="762000"/>
            <a:ext cx="1701800" cy="1066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61" name="Line 27"/>
          <p:cNvSpPr>
            <a:spLocks noChangeShapeType="1"/>
          </p:cNvSpPr>
          <p:nvPr/>
        </p:nvSpPr>
        <p:spPr bwMode="auto">
          <a:xfrm>
            <a:off x="592138" y="1192213"/>
            <a:ext cx="0" cy="153987"/>
          </a:xfrm>
          <a:prstGeom prst="line">
            <a:avLst/>
          </a:prstGeom>
          <a:noFill/>
          <a:ln w="9525">
            <a:solidFill>
              <a:schemeClr val="tx1"/>
            </a:solidFill>
            <a:round/>
            <a:headEnd/>
            <a:tailEnd type="triangle" w="med" len="med"/>
          </a:ln>
        </p:spPr>
        <p:txBody>
          <a:bodyPr wrap="none" anchor="ctr"/>
          <a:lstStyle/>
          <a:p>
            <a:pPr>
              <a:defRPr/>
            </a:pPr>
            <a:endParaRPr lang="en-US">
              <a:latin typeface="+mj-lt"/>
              <a:ea typeface="ＭＳ Ｐゴシック" charset="-128"/>
              <a:cs typeface="ＭＳ Ｐゴシック" charset="-128"/>
            </a:endParaRPr>
          </a:p>
        </p:txBody>
      </p:sp>
    </p:spTree>
    <p:extLst>
      <p:ext uri="{BB962C8B-B14F-4D97-AF65-F5344CB8AC3E}">
        <p14:creationId xmlns:p14="http://schemas.microsoft.com/office/powerpoint/2010/main" val="20982594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relia_rankanalog_096_to_120h_10.0mm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191" y="1585287"/>
            <a:ext cx="2715208" cy="2941476"/>
          </a:xfrm>
          <a:prstGeom prst="rect">
            <a:avLst/>
          </a:prstGeom>
        </p:spPr>
      </p:pic>
      <p:pic>
        <p:nvPicPr>
          <p:cNvPr id="16" name="Picture 15" descr="relia_rankanalog_048_to_072h_10.0mm_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179" y="1575026"/>
            <a:ext cx="2715209" cy="2941476"/>
          </a:xfrm>
          <a:prstGeom prst="rect">
            <a:avLst/>
          </a:prstGeom>
        </p:spPr>
      </p:pic>
      <p:pic>
        <p:nvPicPr>
          <p:cNvPr id="3" name="Picture 2" descr="relia_rankanalog_000_to_024h_10.0mm_v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51" y="1582069"/>
            <a:ext cx="2708708" cy="2934433"/>
          </a:xfrm>
          <a:prstGeom prst="rect">
            <a:avLst/>
          </a:prstGeom>
        </p:spPr>
      </p:pic>
      <p:sp>
        <p:nvSpPr>
          <p:cNvPr id="2" name="Title 1"/>
          <p:cNvSpPr>
            <a:spLocks noGrp="1"/>
          </p:cNvSpPr>
          <p:nvPr>
            <p:ph type="title"/>
          </p:nvPr>
        </p:nvSpPr>
        <p:spPr>
          <a:xfrm>
            <a:off x="182161" y="109708"/>
            <a:ext cx="8772749" cy="723189"/>
          </a:xfrm>
        </p:spPr>
        <p:txBody>
          <a:bodyPr>
            <a:normAutofit fontScale="90000"/>
          </a:bodyPr>
          <a:lstStyle/>
          <a:p>
            <a:r>
              <a:rPr lang="en-US" dirty="0" smtClean="0"/>
              <a:t>Reliability, &gt; 10 mm precipitation 24 h</a:t>
            </a:r>
            <a:r>
              <a:rPr lang="en-US" baseline="30000" dirty="0" smtClean="0"/>
              <a:t>-1</a:t>
            </a:r>
            <a:endParaRPr lang="en-US" dirty="0"/>
          </a:p>
        </p:txBody>
      </p:sp>
      <p:sp>
        <p:nvSpPr>
          <p:cNvPr id="8" name="TextBox 7"/>
          <p:cNvSpPr txBox="1"/>
          <p:nvPr/>
        </p:nvSpPr>
        <p:spPr>
          <a:xfrm rot="16200000">
            <a:off x="-910258" y="2870674"/>
            <a:ext cx="2249196" cy="369332"/>
          </a:xfrm>
          <a:prstGeom prst="rect">
            <a:avLst/>
          </a:prstGeom>
          <a:noFill/>
        </p:spPr>
        <p:txBody>
          <a:bodyPr wrap="none" rtlCol="0">
            <a:spAutoFit/>
          </a:bodyPr>
          <a:lstStyle/>
          <a:p>
            <a:r>
              <a:rPr lang="en-US" dirty="0" smtClean="0"/>
              <a:t>Version 2 (2012 GEFS)</a:t>
            </a:r>
            <a:endParaRPr lang="en-US" dirty="0"/>
          </a:p>
        </p:txBody>
      </p:sp>
      <p:sp>
        <p:nvSpPr>
          <p:cNvPr id="10" name="TextBox 9"/>
          <p:cNvSpPr txBox="1"/>
          <p:nvPr/>
        </p:nvSpPr>
        <p:spPr>
          <a:xfrm>
            <a:off x="1414719" y="1315828"/>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1316165"/>
            <a:ext cx="1013544" cy="369332"/>
          </a:xfrm>
          <a:prstGeom prst="rect">
            <a:avLst/>
          </a:prstGeom>
          <a:noFill/>
        </p:spPr>
        <p:txBody>
          <a:bodyPr wrap="none" rtlCol="0">
            <a:spAutoFit/>
          </a:bodyPr>
          <a:lstStyle/>
          <a:p>
            <a:r>
              <a:rPr lang="en-US" dirty="0" smtClean="0"/>
              <a:t>Day +2-3</a:t>
            </a:r>
            <a:endParaRPr lang="en-US" dirty="0"/>
          </a:p>
        </p:txBody>
      </p:sp>
      <p:sp>
        <p:nvSpPr>
          <p:cNvPr id="11" name="TextBox 10"/>
          <p:cNvSpPr txBox="1"/>
          <p:nvPr/>
        </p:nvSpPr>
        <p:spPr>
          <a:xfrm>
            <a:off x="7026401" y="1315828"/>
            <a:ext cx="1013544" cy="369332"/>
          </a:xfrm>
          <a:prstGeom prst="rect">
            <a:avLst/>
          </a:prstGeom>
          <a:noFill/>
        </p:spPr>
        <p:txBody>
          <a:bodyPr wrap="none" rtlCol="0">
            <a:spAutoFit/>
          </a:bodyPr>
          <a:lstStyle/>
          <a:p>
            <a:r>
              <a:rPr lang="en-US" dirty="0" smtClean="0"/>
              <a:t>Day +4-5</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17</a:t>
            </a:fld>
            <a:endParaRPr lang="en-US"/>
          </a:p>
        </p:txBody>
      </p:sp>
      <p:sp>
        <p:nvSpPr>
          <p:cNvPr id="5" name="TextBox 4"/>
          <p:cNvSpPr txBox="1"/>
          <p:nvPr/>
        </p:nvSpPr>
        <p:spPr>
          <a:xfrm>
            <a:off x="517088" y="4597509"/>
            <a:ext cx="8358311" cy="1477328"/>
          </a:xfrm>
          <a:prstGeom prst="rect">
            <a:avLst/>
          </a:prstGeom>
          <a:noFill/>
        </p:spPr>
        <p:txBody>
          <a:bodyPr wrap="square" rtlCol="0">
            <a:spAutoFit/>
          </a:bodyPr>
          <a:lstStyle/>
          <a:p>
            <a:r>
              <a:rPr lang="en-US" dirty="0" smtClean="0"/>
              <a:t>Almost perfect </a:t>
            </a:r>
            <a:r>
              <a:rPr lang="en-US" dirty="0" smtClean="0"/>
              <a:t>reliability and improved skill is possible through analog-based calibration.</a:t>
            </a:r>
          </a:p>
          <a:p>
            <a:endParaRPr lang="en-US" dirty="0"/>
          </a:p>
          <a:p>
            <a:r>
              <a:rPr lang="en-US" dirty="0" smtClean="0"/>
              <a:t>I’d note that this “reforecast” ≠ “analog.”   You can apply whatever post-processing method </a:t>
            </a:r>
            <a:r>
              <a:rPr lang="en-US" dirty="0" smtClean="0"/>
              <a:t>you choose to design, and I suspect many could do even better.</a:t>
            </a:r>
            <a:endParaRPr lang="en-US" dirty="0"/>
          </a:p>
        </p:txBody>
      </p:sp>
    </p:spTree>
    <p:extLst>
      <p:ext uri="{BB962C8B-B14F-4D97-AF65-F5344CB8AC3E}">
        <p14:creationId xmlns:p14="http://schemas.microsoft.com/office/powerpoint/2010/main" val="36516551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304"/>
          </a:xfrm>
        </p:spPr>
        <p:txBody>
          <a:bodyPr>
            <a:normAutofit fontScale="90000"/>
          </a:bodyPr>
          <a:lstStyle/>
          <a:p>
            <a:r>
              <a:rPr lang="en-US" dirty="0" smtClean="0"/>
              <a:t>Precipitation reforecast skill</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18</a:t>
            </a:fld>
            <a:endParaRPr lang="en-US"/>
          </a:p>
        </p:txBody>
      </p:sp>
      <p:pic>
        <p:nvPicPr>
          <p:cNvPr id="5" name="Picture 4" descr="Fig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364"/>
            <a:ext cx="6750714" cy="6000635"/>
          </a:xfrm>
          <a:prstGeom prst="rect">
            <a:avLst/>
          </a:prstGeom>
        </p:spPr>
      </p:pic>
      <p:sp>
        <p:nvSpPr>
          <p:cNvPr id="6" name="TextBox 5"/>
          <p:cNvSpPr txBox="1"/>
          <p:nvPr/>
        </p:nvSpPr>
        <p:spPr>
          <a:xfrm>
            <a:off x="6750714" y="1593462"/>
            <a:ext cx="2291350" cy="2862323"/>
          </a:xfrm>
          <a:prstGeom prst="rect">
            <a:avLst/>
          </a:prstGeom>
          <a:noFill/>
        </p:spPr>
        <p:txBody>
          <a:bodyPr wrap="none" rtlCol="0">
            <a:spAutoFit/>
          </a:bodyPr>
          <a:lstStyle/>
          <a:p>
            <a:r>
              <a:rPr lang="en-US" dirty="0" smtClean="0"/>
              <a:t>Reforecast skill</a:t>
            </a:r>
          </a:p>
          <a:p>
            <a:r>
              <a:rPr lang="en-US" dirty="0" smtClean="0"/>
              <a:t>of post-processed</a:t>
            </a:r>
          </a:p>
          <a:p>
            <a:r>
              <a:rPr lang="en-US" dirty="0" smtClean="0"/>
              <a:t>precipitation forecasts</a:t>
            </a:r>
          </a:p>
          <a:p>
            <a:r>
              <a:rPr lang="en-US" dirty="0" smtClean="0"/>
              <a:t>compared between</a:t>
            </a:r>
          </a:p>
          <a:p>
            <a:r>
              <a:rPr lang="en-US" dirty="0" smtClean="0"/>
              <a:t>version 1 (1998 T62</a:t>
            </a:r>
          </a:p>
          <a:p>
            <a:r>
              <a:rPr lang="en-US" dirty="0" smtClean="0"/>
              <a:t>model) and version 2</a:t>
            </a:r>
          </a:p>
          <a:p>
            <a:r>
              <a:rPr lang="en-US" dirty="0" smtClean="0"/>
              <a:t>(2012 T254 model).</a:t>
            </a:r>
          </a:p>
          <a:p>
            <a:endParaRPr lang="en-US" dirty="0"/>
          </a:p>
          <a:p>
            <a:r>
              <a:rPr lang="en-US" dirty="0" smtClean="0"/>
              <a:t>Grey bars are 5/95 %</a:t>
            </a:r>
          </a:p>
          <a:p>
            <a:r>
              <a:rPr lang="en-US" dirty="0" smtClean="0"/>
              <a:t>confidence intervals.</a:t>
            </a:r>
          </a:p>
        </p:txBody>
      </p:sp>
    </p:spTree>
    <p:extLst>
      <p:ext uri="{BB962C8B-B14F-4D97-AF65-F5344CB8AC3E}">
        <p14:creationId xmlns:p14="http://schemas.microsoft.com/office/powerpoint/2010/main" val="138442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7192"/>
          </a:xfrm>
        </p:spPr>
        <p:txBody>
          <a:bodyPr>
            <a:normAutofit fontScale="90000"/>
          </a:bodyPr>
          <a:lstStyle/>
          <a:p>
            <a:r>
              <a:rPr lang="en-US" dirty="0" smtClean="0"/>
              <a:t>Example: recent forecast graphics</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19</a:t>
            </a:fld>
            <a:endParaRPr lang="en-US"/>
          </a:p>
        </p:txBody>
      </p:sp>
      <p:sp>
        <p:nvSpPr>
          <p:cNvPr id="3" name="TextBox 2"/>
          <p:cNvSpPr txBox="1"/>
          <p:nvPr/>
        </p:nvSpPr>
        <p:spPr>
          <a:xfrm>
            <a:off x="1067304" y="6271298"/>
            <a:ext cx="7049338" cy="369332"/>
          </a:xfrm>
          <a:prstGeom prst="rect">
            <a:avLst/>
          </a:prstGeom>
          <a:noFill/>
        </p:spPr>
        <p:txBody>
          <a:bodyPr wrap="none" rtlCol="0">
            <a:spAutoFit/>
          </a:bodyPr>
          <a:lstStyle/>
          <a:p>
            <a:r>
              <a:rPr lang="en-US" dirty="0"/>
              <a:t>http://</a:t>
            </a:r>
            <a:r>
              <a:rPr lang="en-US" dirty="0" err="1"/>
              <a:t>www.esrl.noaa.gov</a:t>
            </a:r>
            <a:r>
              <a:rPr lang="en-US" dirty="0"/>
              <a:t>/</a:t>
            </a:r>
            <a:r>
              <a:rPr lang="en-US" dirty="0" err="1"/>
              <a:t>psd</a:t>
            </a:r>
            <a:r>
              <a:rPr lang="en-US" dirty="0"/>
              <a:t>/forecasts/reforecast2/analogs/</a:t>
            </a:r>
            <a:r>
              <a:rPr lang="en-US" dirty="0" err="1"/>
              <a:t>index.html</a:t>
            </a:r>
            <a:endParaRPr lang="en-US" dirty="0"/>
          </a:p>
        </p:txBody>
      </p:sp>
      <p:pic>
        <p:nvPicPr>
          <p:cNvPr id="8" name="Picture 7"/>
          <p:cNvPicPr>
            <a:picLocks noChangeAspect="1"/>
          </p:cNvPicPr>
          <p:nvPr/>
        </p:nvPicPr>
        <p:blipFill>
          <a:blip r:embed="rId2"/>
          <a:stretch>
            <a:fillRect/>
          </a:stretch>
        </p:blipFill>
        <p:spPr>
          <a:xfrm>
            <a:off x="0" y="1001830"/>
            <a:ext cx="7538350" cy="5259313"/>
          </a:xfrm>
          <a:prstGeom prst="rect">
            <a:avLst/>
          </a:prstGeom>
        </p:spPr>
      </p:pic>
      <p:sp>
        <p:nvSpPr>
          <p:cNvPr id="11" name="TextBox 10"/>
          <p:cNvSpPr txBox="1"/>
          <p:nvPr/>
        </p:nvSpPr>
        <p:spPr>
          <a:xfrm>
            <a:off x="6854549" y="1735454"/>
            <a:ext cx="2062997" cy="1754327"/>
          </a:xfrm>
          <a:prstGeom prst="rect">
            <a:avLst/>
          </a:prstGeom>
          <a:noFill/>
        </p:spPr>
        <p:txBody>
          <a:bodyPr wrap="none" rtlCol="0">
            <a:spAutoFit/>
          </a:bodyPr>
          <a:lstStyle/>
          <a:p>
            <a:r>
              <a:rPr lang="en-US" dirty="0" smtClean="0"/>
              <a:t>These forecasts</a:t>
            </a:r>
          </a:p>
          <a:p>
            <a:r>
              <a:rPr lang="en-US" dirty="0" smtClean="0"/>
              <a:t>were calibrated</a:t>
            </a:r>
          </a:p>
          <a:p>
            <a:r>
              <a:rPr lang="en-US" dirty="0" smtClean="0"/>
              <a:t>using 1985-2010</a:t>
            </a:r>
          </a:p>
          <a:p>
            <a:r>
              <a:rPr lang="en-US" dirty="0" smtClean="0"/>
              <a:t>NARR 32-km </a:t>
            </a:r>
            <a:r>
              <a:rPr lang="en-US" dirty="0" err="1" smtClean="0"/>
              <a:t>precip</a:t>
            </a:r>
            <a:r>
              <a:rPr lang="en-US" dirty="0" smtClean="0"/>
              <a:t>.</a:t>
            </a:r>
          </a:p>
          <a:p>
            <a:r>
              <a:rPr lang="en-US" dirty="0" smtClean="0"/>
              <a:t>analyses and </a:t>
            </a:r>
          </a:p>
          <a:p>
            <a:r>
              <a:rPr lang="en-US" dirty="0" smtClean="0"/>
              <a:t>reforecasts.</a:t>
            </a:r>
            <a:endParaRPr lang="en-US" dirty="0"/>
          </a:p>
        </p:txBody>
      </p:sp>
    </p:spTree>
    <p:extLst>
      <p:ext uri="{BB962C8B-B14F-4D97-AF65-F5344CB8AC3E}">
        <p14:creationId xmlns:p14="http://schemas.microsoft.com/office/powerpoint/2010/main" val="76434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to be covered here</a:t>
            </a:r>
            <a:endParaRPr lang="en-US" dirty="0"/>
          </a:p>
        </p:txBody>
      </p:sp>
      <p:sp>
        <p:nvSpPr>
          <p:cNvPr id="3" name="Content Placeholder 2"/>
          <p:cNvSpPr>
            <a:spLocks noGrp="1"/>
          </p:cNvSpPr>
          <p:nvPr>
            <p:ph idx="1"/>
          </p:nvPr>
        </p:nvSpPr>
        <p:spPr/>
        <p:txBody>
          <a:bodyPr/>
          <a:lstStyle/>
          <a:p>
            <a:r>
              <a:rPr lang="en-US" dirty="0" smtClean="0"/>
              <a:t>A quick descriptions of the why / what of this reforecast database.</a:t>
            </a:r>
          </a:p>
          <a:p>
            <a:r>
              <a:rPr lang="en-US" dirty="0" smtClean="0"/>
              <a:t>Skill of raw reforecasts</a:t>
            </a:r>
          </a:p>
          <a:p>
            <a:r>
              <a:rPr lang="en-US" dirty="0" smtClean="0"/>
              <a:t>Post-processing method and examples</a:t>
            </a:r>
          </a:p>
          <a:p>
            <a:r>
              <a:rPr lang="en-US" dirty="0" smtClean="0"/>
              <a:t>Using reforecasts to diagnose </a:t>
            </a:r>
            <a:r>
              <a:rPr lang="en-US" dirty="0" err="1" smtClean="0"/>
              <a:t>forecastability</a:t>
            </a:r>
            <a:r>
              <a:rPr lang="en-US" dirty="0" smtClean="0"/>
              <a:t> of MJO and blocking.</a:t>
            </a:r>
          </a:p>
          <a:p>
            <a:r>
              <a:rPr lang="en-US" dirty="0" smtClean="0"/>
              <a:t>How you can access the reforecast data for your own applications.</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2</a:t>
            </a:fld>
            <a:endParaRPr lang="en-US"/>
          </a:p>
        </p:txBody>
      </p:sp>
    </p:spTree>
    <p:extLst>
      <p:ext uri="{BB962C8B-B14F-4D97-AF65-F5344CB8AC3E}">
        <p14:creationId xmlns:p14="http://schemas.microsoft.com/office/powerpoint/2010/main" val="1044803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5080"/>
          </a:xfrm>
        </p:spPr>
        <p:txBody>
          <a:bodyPr>
            <a:normAutofit fontScale="90000"/>
          </a:bodyPr>
          <a:lstStyle/>
          <a:p>
            <a:r>
              <a:rPr lang="en-US" dirty="0" smtClean="0"/>
              <a:t>Example: recent forecast graphics</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20</a:t>
            </a:fld>
            <a:endParaRPr lang="en-US"/>
          </a:p>
        </p:txBody>
      </p:sp>
      <p:sp>
        <p:nvSpPr>
          <p:cNvPr id="3" name="TextBox 2"/>
          <p:cNvSpPr txBox="1"/>
          <p:nvPr/>
        </p:nvSpPr>
        <p:spPr>
          <a:xfrm>
            <a:off x="1019976" y="6231856"/>
            <a:ext cx="7049338" cy="369332"/>
          </a:xfrm>
          <a:prstGeom prst="rect">
            <a:avLst/>
          </a:prstGeom>
          <a:noFill/>
        </p:spPr>
        <p:txBody>
          <a:bodyPr wrap="none" rtlCol="0">
            <a:spAutoFit/>
          </a:bodyPr>
          <a:lstStyle/>
          <a:p>
            <a:r>
              <a:rPr lang="en-US" dirty="0"/>
              <a:t>http://</a:t>
            </a:r>
            <a:r>
              <a:rPr lang="en-US" dirty="0" err="1"/>
              <a:t>www.esrl.noaa.gov</a:t>
            </a:r>
            <a:r>
              <a:rPr lang="en-US" dirty="0"/>
              <a:t>/</a:t>
            </a:r>
            <a:r>
              <a:rPr lang="en-US" dirty="0" err="1"/>
              <a:t>psd</a:t>
            </a:r>
            <a:r>
              <a:rPr lang="en-US" dirty="0"/>
              <a:t>/forecasts/reforecast2/analogs/</a:t>
            </a:r>
            <a:r>
              <a:rPr lang="en-US" dirty="0" err="1"/>
              <a:t>index.html</a:t>
            </a:r>
            <a:endParaRPr lang="en-US" dirty="0"/>
          </a:p>
        </p:txBody>
      </p:sp>
      <p:pic>
        <p:nvPicPr>
          <p:cNvPr id="9" name="Picture 8"/>
          <p:cNvPicPr>
            <a:picLocks noChangeAspect="1"/>
          </p:cNvPicPr>
          <p:nvPr/>
        </p:nvPicPr>
        <p:blipFill>
          <a:blip r:embed="rId2"/>
          <a:stretch>
            <a:fillRect/>
          </a:stretch>
        </p:blipFill>
        <p:spPr>
          <a:xfrm>
            <a:off x="103092" y="1009718"/>
            <a:ext cx="7485063" cy="5222138"/>
          </a:xfrm>
          <a:prstGeom prst="rect">
            <a:avLst/>
          </a:prstGeom>
        </p:spPr>
      </p:pic>
      <p:sp>
        <p:nvSpPr>
          <p:cNvPr id="6" name="TextBox 5"/>
          <p:cNvSpPr txBox="1"/>
          <p:nvPr/>
        </p:nvSpPr>
        <p:spPr>
          <a:xfrm>
            <a:off x="6964979" y="2145652"/>
            <a:ext cx="1705026" cy="1477328"/>
          </a:xfrm>
          <a:prstGeom prst="rect">
            <a:avLst/>
          </a:prstGeom>
          <a:noFill/>
        </p:spPr>
        <p:txBody>
          <a:bodyPr wrap="none" rtlCol="0">
            <a:spAutoFit/>
          </a:bodyPr>
          <a:lstStyle/>
          <a:p>
            <a:r>
              <a:rPr lang="en-US" dirty="0" smtClean="0"/>
              <a:t>For comparison,</a:t>
            </a:r>
          </a:p>
          <a:p>
            <a:r>
              <a:rPr lang="en-US" dirty="0" smtClean="0"/>
              <a:t>on our web site</a:t>
            </a:r>
          </a:p>
          <a:p>
            <a:r>
              <a:rPr lang="en-US" dirty="0" smtClean="0"/>
              <a:t>we also provide</a:t>
            </a:r>
          </a:p>
          <a:p>
            <a:r>
              <a:rPr lang="en-US" dirty="0" smtClean="0"/>
              <a:t>climatological</a:t>
            </a:r>
          </a:p>
          <a:p>
            <a:r>
              <a:rPr lang="en-US" dirty="0" smtClean="0"/>
              <a:t>probabilities.</a:t>
            </a:r>
          </a:p>
        </p:txBody>
      </p:sp>
    </p:spTree>
    <p:extLst>
      <p:ext uri="{BB962C8B-B14F-4D97-AF65-F5344CB8AC3E}">
        <p14:creationId xmlns:p14="http://schemas.microsoft.com/office/powerpoint/2010/main" val="3666388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1973"/>
          </a:xfrm>
        </p:spPr>
        <p:txBody>
          <a:bodyPr>
            <a:normAutofit fontScale="90000"/>
          </a:bodyPr>
          <a:lstStyle/>
          <a:p>
            <a:r>
              <a:rPr lang="en-US" dirty="0"/>
              <a:t>Example: </a:t>
            </a:r>
            <a:r>
              <a:rPr lang="en-US" dirty="0" smtClean="0"/>
              <a:t>recent forecast graphics</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21</a:t>
            </a:fld>
            <a:endParaRPr lang="en-US"/>
          </a:p>
        </p:txBody>
      </p:sp>
      <p:pic>
        <p:nvPicPr>
          <p:cNvPr id="3" name="Picture 2"/>
          <p:cNvPicPr>
            <a:picLocks noChangeAspect="1"/>
          </p:cNvPicPr>
          <p:nvPr/>
        </p:nvPicPr>
        <p:blipFill>
          <a:blip r:embed="rId2"/>
          <a:stretch>
            <a:fillRect/>
          </a:stretch>
        </p:blipFill>
        <p:spPr>
          <a:xfrm>
            <a:off x="55215" y="1143822"/>
            <a:ext cx="7371996" cy="5143253"/>
          </a:xfrm>
          <a:prstGeom prst="rect">
            <a:avLst/>
          </a:prstGeom>
        </p:spPr>
      </p:pic>
      <p:sp>
        <p:nvSpPr>
          <p:cNvPr id="5" name="TextBox 4"/>
          <p:cNvSpPr txBox="1"/>
          <p:nvPr/>
        </p:nvSpPr>
        <p:spPr>
          <a:xfrm>
            <a:off x="6767783" y="2208759"/>
            <a:ext cx="2254268" cy="2308324"/>
          </a:xfrm>
          <a:prstGeom prst="rect">
            <a:avLst/>
          </a:prstGeom>
          <a:noFill/>
        </p:spPr>
        <p:txBody>
          <a:bodyPr wrap="none" rtlCol="0">
            <a:spAutoFit/>
          </a:bodyPr>
          <a:lstStyle/>
          <a:p>
            <a:r>
              <a:rPr lang="en-US" dirty="0" smtClean="0"/>
              <a:t>Here are probabilities</a:t>
            </a:r>
          </a:p>
          <a:p>
            <a:r>
              <a:rPr lang="en-US" dirty="0" smtClean="0"/>
              <a:t>of exceeding the </a:t>
            </a:r>
          </a:p>
          <a:p>
            <a:r>
              <a:rPr lang="en-US" dirty="0" smtClean="0"/>
              <a:t>90</a:t>
            </a:r>
            <a:r>
              <a:rPr lang="en-US" baseline="30000" dirty="0" smtClean="0"/>
              <a:t>th</a:t>
            </a:r>
            <a:r>
              <a:rPr lang="en-US" dirty="0" smtClean="0"/>
              <a:t> percentile of</a:t>
            </a:r>
          </a:p>
          <a:p>
            <a:r>
              <a:rPr lang="en-US" dirty="0" smtClean="0"/>
              <a:t>the climatological</a:t>
            </a:r>
          </a:p>
          <a:p>
            <a:r>
              <a:rPr lang="en-US" dirty="0" smtClean="0"/>
              <a:t>distribution, a way</a:t>
            </a:r>
          </a:p>
          <a:p>
            <a:r>
              <a:rPr lang="en-US" dirty="0" smtClean="0"/>
              <a:t>of normalizing for</a:t>
            </a:r>
          </a:p>
          <a:p>
            <a:r>
              <a:rPr lang="en-US" dirty="0" smtClean="0"/>
              <a:t>how dry each location</a:t>
            </a:r>
          </a:p>
          <a:p>
            <a:r>
              <a:rPr lang="en-US" dirty="0" smtClean="0"/>
              <a:t>is.</a:t>
            </a:r>
            <a:endParaRPr lang="en-US" dirty="0"/>
          </a:p>
        </p:txBody>
      </p:sp>
    </p:spTree>
    <p:extLst>
      <p:ext uri="{BB962C8B-B14F-4D97-AF65-F5344CB8AC3E}">
        <p14:creationId xmlns:p14="http://schemas.microsoft.com/office/powerpoint/2010/main" val="2762144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28"/>
            <a:ext cx="8229600" cy="1143000"/>
          </a:xfrm>
        </p:spPr>
        <p:txBody>
          <a:bodyPr>
            <a:normAutofit fontScale="90000"/>
          </a:bodyPr>
          <a:lstStyle/>
          <a:p>
            <a:r>
              <a:rPr lang="en-US" dirty="0" smtClean="0"/>
              <a:t>Example: post-processed </a:t>
            </a:r>
            <a:br>
              <a:rPr lang="en-US" dirty="0" smtClean="0"/>
            </a:br>
            <a:r>
              <a:rPr lang="en-US" dirty="0" smtClean="0"/>
              <a:t>2-meter temperature forecasts</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22</a:t>
            </a:fld>
            <a:endParaRPr lang="en-US"/>
          </a:p>
        </p:txBody>
      </p:sp>
      <p:sp>
        <p:nvSpPr>
          <p:cNvPr id="3" name="TextBox 2"/>
          <p:cNvSpPr txBox="1"/>
          <p:nvPr/>
        </p:nvSpPr>
        <p:spPr>
          <a:xfrm>
            <a:off x="847649" y="6304002"/>
            <a:ext cx="7289638" cy="369332"/>
          </a:xfrm>
          <a:prstGeom prst="rect">
            <a:avLst/>
          </a:prstGeom>
          <a:noFill/>
        </p:spPr>
        <p:txBody>
          <a:bodyPr wrap="none" rtlCol="0">
            <a:spAutoFit/>
          </a:bodyPr>
          <a:lstStyle/>
          <a:p>
            <a:r>
              <a:rPr lang="en-US" dirty="0"/>
              <a:t>http://</a:t>
            </a:r>
            <a:r>
              <a:rPr lang="en-US" dirty="0" err="1"/>
              <a:t>www.esrl.noaa.gov</a:t>
            </a:r>
            <a:r>
              <a:rPr lang="en-US" dirty="0"/>
              <a:t>/</a:t>
            </a:r>
            <a:r>
              <a:rPr lang="en-US" dirty="0" err="1"/>
              <a:t>psd</a:t>
            </a:r>
            <a:r>
              <a:rPr lang="en-US" dirty="0"/>
              <a:t>/forecasts/reforecast2/</a:t>
            </a:r>
            <a:r>
              <a:rPr lang="en-US" dirty="0" err="1"/>
              <a:t>medrange</a:t>
            </a:r>
            <a:r>
              <a:rPr lang="en-US" dirty="0"/>
              <a:t>/</a:t>
            </a:r>
            <a:r>
              <a:rPr lang="en-US" dirty="0" err="1"/>
              <a:t>index.html</a:t>
            </a:r>
            <a:endParaRPr lang="en-US" dirty="0"/>
          </a:p>
        </p:txBody>
      </p:sp>
      <p:pic>
        <p:nvPicPr>
          <p:cNvPr id="7" name="Picture 6"/>
          <p:cNvPicPr>
            <a:picLocks noChangeAspect="1"/>
          </p:cNvPicPr>
          <p:nvPr/>
        </p:nvPicPr>
        <p:blipFill>
          <a:blip r:embed="rId2"/>
          <a:stretch>
            <a:fillRect/>
          </a:stretch>
        </p:blipFill>
        <p:spPr>
          <a:xfrm>
            <a:off x="0" y="1291293"/>
            <a:ext cx="4748491" cy="5065057"/>
          </a:xfrm>
          <a:prstGeom prst="rect">
            <a:avLst/>
          </a:prstGeom>
        </p:spPr>
      </p:pic>
      <p:pic>
        <p:nvPicPr>
          <p:cNvPr id="9" name="Picture 8"/>
          <p:cNvPicPr>
            <a:picLocks noChangeAspect="1"/>
          </p:cNvPicPr>
          <p:nvPr/>
        </p:nvPicPr>
        <p:blipFill>
          <a:blip r:embed="rId3"/>
          <a:stretch>
            <a:fillRect/>
          </a:stretch>
        </p:blipFill>
        <p:spPr>
          <a:xfrm>
            <a:off x="4290995" y="1247121"/>
            <a:ext cx="4853006" cy="5176540"/>
          </a:xfrm>
          <a:prstGeom prst="rect">
            <a:avLst/>
          </a:prstGeom>
        </p:spPr>
      </p:pic>
    </p:spTree>
    <p:extLst>
      <p:ext uri="{BB962C8B-B14F-4D97-AF65-F5344CB8AC3E}">
        <p14:creationId xmlns:p14="http://schemas.microsoft.com/office/powerpoint/2010/main" val="3256331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4643"/>
          </a:xfrm>
        </p:spPr>
        <p:txBody>
          <a:bodyPr>
            <a:normAutofit fontScale="90000"/>
          </a:bodyPr>
          <a:lstStyle/>
          <a:p>
            <a:r>
              <a:rPr lang="en-US" dirty="0" smtClean="0"/>
              <a:t>Extreme forecast index</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23</a:t>
            </a:fld>
            <a:endParaRPr lang="en-US"/>
          </a:p>
        </p:txBody>
      </p:sp>
      <p:pic>
        <p:nvPicPr>
          <p:cNvPr id="5" name="Picture 4"/>
          <p:cNvPicPr>
            <a:picLocks noChangeAspect="1"/>
          </p:cNvPicPr>
          <p:nvPr/>
        </p:nvPicPr>
        <p:blipFill>
          <a:blip r:embed="rId2"/>
          <a:stretch>
            <a:fillRect/>
          </a:stretch>
        </p:blipFill>
        <p:spPr>
          <a:xfrm>
            <a:off x="0" y="1208060"/>
            <a:ext cx="7509003" cy="5284114"/>
          </a:xfrm>
          <a:prstGeom prst="rect">
            <a:avLst/>
          </a:prstGeom>
        </p:spPr>
      </p:pic>
      <p:sp>
        <p:nvSpPr>
          <p:cNvPr id="6" name="TextBox 5"/>
          <p:cNvSpPr txBox="1"/>
          <p:nvPr/>
        </p:nvSpPr>
        <p:spPr>
          <a:xfrm>
            <a:off x="6744119" y="1656570"/>
            <a:ext cx="2236685" cy="4247317"/>
          </a:xfrm>
          <a:prstGeom prst="rect">
            <a:avLst/>
          </a:prstGeom>
          <a:noFill/>
        </p:spPr>
        <p:txBody>
          <a:bodyPr wrap="none" rtlCol="0">
            <a:spAutoFit/>
          </a:bodyPr>
          <a:lstStyle/>
          <a:p>
            <a:r>
              <a:rPr lang="en-US" dirty="0" smtClean="0"/>
              <a:t>In the absence</a:t>
            </a:r>
          </a:p>
          <a:p>
            <a:r>
              <a:rPr lang="en-US" dirty="0" smtClean="0"/>
              <a:t>of reliable verification</a:t>
            </a:r>
          </a:p>
          <a:p>
            <a:r>
              <a:rPr lang="en-US" dirty="0" smtClean="0"/>
              <a:t>data for training a </a:t>
            </a:r>
          </a:p>
          <a:p>
            <a:r>
              <a:rPr lang="en-US" dirty="0" smtClean="0"/>
              <a:t>post-processing</a:t>
            </a:r>
          </a:p>
          <a:p>
            <a:r>
              <a:rPr lang="en-US" dirty="0" smtClean="0"/>
              <a:t>method, one can</a:t>
            </a:r>
          </a:p>
          <a:p>
            <a:r>
              <a:rPr lang="en-US" dirty="0" smtClean="0"/>
              <a:t>at least compare</a:t>
            </a:r>
          </a:p>
          <a:p>
            <a:r>
              <a:rPr lang="en-US" dirty="0" smtClean="0"/>
              <a:t>today’s forecast and</a:t>
            </a:r>
          </a:p>
          <a:p>
            <a:r>
              <a:rPr lang="en-US" dirty="0" smtClean="0"/>
              <a:t>see how unusual it</a:t>
            </a:r>
          </a:p>
          <a:p>
            <a:r>
              <a:rPr lang="en-US" dirty="0" smtClean="0"/>
              <a:t>is relative to the </a:t>
            </a:r>
          </a:p>
          <a:p>
            <a:r>
              <a:rPr lang="en-US" dirty="0" smtClean="0"/>
              <a:t>model climatology.</a:t>
            </a:r>
          </a:p>
          <a:p>
            <a:endParaRPr lang="en-US" dirty="0"/>
          </a:p>
          <a:p>
            <a:r>
              <a:rPr lang="en-US" dirty="0" smtClean="0"/>
              <a:t>This EFI plot is </a:t>
            </a:r>
          </a:p>
          <a:p>
            <a:r>
              <a:rPr lang="en-US" dirty="0" smtClean="0"/>
              <a:t>calculated following</a:t>
            </a:r>
          </a:p>
          <a:p>
            <a:r>
              <a:rPr lang="en-US" dirty="0" smtClean="0"/>
              <a:t>ECMWF’s </a:t>
            </a:r>
          </a:p>
          <a:p>
            <a:r>
              <a:rPr lang="en-US" dirty="0" smtClean="0"/>
              <a:t>methodology.</a:t>
            </a:r>
          </a:p>
        </p:txBody>
      </p:sp>
      <p:sp>
        <p:nvSpPr>
          <p:cNvPr id="7" name="TextBox 6"/>
          <p:cNvSpPr txBox="1"/>
          <p:nvPr/>
        </p:nvSpPr>
        <p:spPr>
          <a:xfrm>
            <a:off x="457200" y="6344255"/>
            <a:ext cx="7049338" cy="369332"/>
          </a:xfrm>
          <a:prstGeom prst="rect">
            <a:avLst/>
          </a:prstGeom>
          <a:noFill/>
        </p:spPr>
        <p:txBody>
          <a:bodyPr wrap="none" rtlCol="0">
            <a:spAutoFit/>
          </a:bodyPr>
          <a:lstStyle/>
          <a:p>
            <a:r>
              <a:rPr lang="en-US" dirty="0"/>
              <a:t>http://</a:t>
            </a:r>
            <a:r>
              <a:rPr lang="en-US" dirty="0" err="1"/>
              <a:t>www.esrl.noaa.gov</a:t>
            </a:r>
            <a:r>
              <a:rPr lang="en-US" dirty="0"/>
              <a:t>/</a:t>
            </a:r>
            <a:r>
              <a:rPr lang="en-US" dirty="0" err="1"/>
              <a:t>psd</a:t>
            </a:r>
            <a:r>
              <a:rPr lang="en-US" dirty="0"/>
              <a:t>/forecasts/reforecast2/analogs/</a:t>
            </a:r>
            <a:r>
              <a:rPr lang="en-US" dirty="0" err="1"/>
              <a:t>index.html</a:t>
            </a:r>
            <a:endParaRPr lang="en-US" dirty="0"/>
          </a:p>
        </p:txBody>
      </p:sp>
    </p:spTree>
    <p:extLst>
      <p:ext uri="{BB962C8B-B14F-4D97-AF65-F5344CB8AC3E}">
        <p14:creationId xmlns:p14="http://schemas.microsoft.com/office/powerpoint/2010/main" val="3886862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 extended-range</a:t>
            </a:r>
            <a:br>
              <a:rPr lang="en-US" dirty="0" smtClean="0"/>
            </a:br>
            <a:r>
              <a:rPr lang="en-US" dirty="0" smtClean="0"/>
              <a:t>tornado forecasting</a:t>
            </a:r>
            <a:endParaRPr lang="en-US" dirty="0"/>
          </a:p>
        </p:txBody>
      </p:sp>
      <p:pic>
        <p:nvPicPr>
          <p:cNvPr id="4" name="Picture 3"/>
          <p:cNvPicPr>
            <a:picLocks noChangeAspect="1"/>
          </p:cNvPicPr>
          <p:nvPr/>
        </p:nvPicPr>
        <p:blipFill>
          <a:blip r:embed="rId2"/>
          <a:stretch>
            <a:fillRect/>
          </a:stretch>
        </p:blipFill>
        <p:spPr>
          <a:xfrm>
            <a:off x="0" y="1624520"/>
            <a:ext cx="6816692" cy="5112519"/>
          </a:xfrm>
          <a:prstGeom prst="rect">
            <a:avLst/>
          </a:prstGeom>
        </p:spPr>
      </p:pic>
      <p:sp>
        <p:nvSpPr>
          <p:cNvPr id="5" name="TextBox 4"/>
          <p:cNvSpPr txBox="1"/>
          <p:nvPr/>
        </p:nvSpPr>
        <p:spPr>
          <a:xfrm>
            <a:off x="6453826" y="2600640"/>
            <a:ext cx="2403385" cy="3139321"/>
          </a:xfrm>
          <a:prstGeom prst="rect">
            <a:avLst/>
          </a:prstGeom>
          <a:noFill/>
        </p:spPr>
        <p:txBody>
          <a:bodyPr wrap="none" rtlCol="0">
            <a:spAutoFit/>
          </a:bodyPr>
          <a:lstStyle/>
          <a:p>
            <a:r>
              <a:rPr lang="en-US" dirty="0" smtClean="0"/>
              <a:t>Francisco </a:t>
            </a:r>
            <a:r>
              <a:rPr lang="en-US" dirty="0" smtClean="0"/>
              <a:t>Alvarez at</a:t>
            </a:r>
            <a:endParaRPr lang="en-US" dirty="0" smtClean="0"/>
          </a:p>
          <a:p>
            <a:r>
              <a:rPr lang="en-US" dirty="0" smtClean="0"/>
              <a:t>St. Louis University,</a:t>
            </a:r>
          </a:p>
          <a:p>
            <a:r>
              <a:rPr lang="en-US" dirty="0" smtClean="0"/>
              <a:t>is working with me</a:t>
            </a:r>
          </a:p>
          <a:p>
            <a:r>
              <a:rPr lang="en-US" dirty="0" smtClean="0"/>
              <a:t>and others on using the</a:t>
            </a:r>
          </a:p>
          <a:p>
            <a:r>
              <a:rPr lang="en-US" dirty="0" smtClean="0"/>
              <a:t>reforecasts to make</a:t>
            </a:r>
          </a:p>
          <a:p>
            <a:r>
              <a:rPr lang="en-US" dirty="0" smtClean="0"/>
              <a:t>extended-range</a:t>
            </a:r>
          </a:p>
          <a:p>
            <a:r>
              <a:rPr lang="en-US" dirty="0" smtClean="0"/>
              <a:t>predictions of</a:t>
            </a:r>
          </a:p>
          <a:p>
            <a:r>
              <a:rPr lang="en-US" dirty="0" smtClean="0"/>
              <a:t>tornado probabilities.</a:t>
            </a:r>
          </a:p>
          <a:p>
            <a:endParaRPr lang="en-US" dirty="0"/>
          </a:p>
          <a:p>
            <a:r>
              <a:rPr lang="en-US" dirty="0" smtClean="0"/>
              <a:t>Ph.D. work,</a:t>
            </a:r>
          </a:p>
          <a:p>
            <a:r>
              <a:rPr lang="en-US" dirty="0" smtClean="0"/>
              <a:t>in progress.</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24</a:t>
            </a:fld>
            <a:endParaRPr lang="en-US"/>
          </a:p>
        </p:txBody>
      </p:sp>
    </p:spTree>
    <p:extLst>
      <p:ext uri="{BB962C8B-B14F-4D97-AF65-F5344CB8AC3E}">
        <p14:creationId xmlns:p14="http://schemas.microsoft.com/office/powerpoint/2010/main" val="17216087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4633"/>
            <a:ext cx="8229600" cy="1143000"/>
          </a:xfrm>
        </p:spPr>
        <p:txBody>
          <a:bodyPr>
            <a:noAutofit/>
          </a:bodyPr>
          <a:lstStyle/>
          <a:p>
            <a:r>
              <a:rPr lang="en-US" dirty="0" smtClean="0"/>
              <a:t>Application: providing </a:t>
            </a:r>
            <a:br>
              <a:rPr lang="en-US" dirty="0" smtClean="0"/>
            </a:br>
            <a:r>
              <a:rPr lang="en-US" dirty="0" smtClean="0"/>
              <a:t>initial and lateral boundary </a:t>
            </a:r>
            <a:br>
              <a:rPr lang="en-US" dirty="0" smtClean="0"/>
            </a:br>
            <a:r>
              <a:rPr lang="en-US" dirty="0" smtClean="0"/>
              <a:t>conditions to permit WRF</a:t>
            </a:r>
            <a:br>
              <a:rPr lang="en-US" dirty="0" smtClean="0"/>
            </a:br>
            <a:r>
              <a:rPr lang="en-US" dirty="0" smtClean="0"/>
              <a:t>retrospective forecasts</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25</a:t>
            </a:fld>
            <a:endParaRPr lang="en-US"/>
          </a:p>
        </p:txBody>
      </p:sp>
    </p:spTree>
    <p:extLst>
      <p:ext uri="{BB962C8B-B14F-4D97-AF65-F5344CB8AC3E}">
        <p14:creationId xmlns:p14="http://schemas.microsoft.com/office/powerpoint/2010/main" val="1816586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92875"/>
            <a:ext cx="2133600" cy="365125"/>
          </a:xfrm>
        </p:spPr>
        <p:txBody>
          <a:bodyPr/>
          <a:lstStyle/>
          <a:p>
            <a:fld id="{4F596C0C-D53C-9C4D-82CB-C2886D962FE0}" type="slidenum">
              <a:rPr lang="en-US" smtClean="0"/>
              <a:t>26</a:t>
            </a:fld>
            <a:endParaRPr lang="en-US"/>
          </a:p>
        </p:txBody>
      </p:sp>
      <p:pic>
        <p:nvPicPr>
          <p:cNvPr id="6" name="Picture 5" descr="Screen Shot 2013-06-25 at 8.49.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31429"/>
          </a:xfrm>
          <a:prstGeom prst="rect">
            <a:avLst/>
          </a:prstGeom>
        </p:spPr>
      </p:pic>
      <p:sp>
        <p:nvSpPr>
          <p:cNvPr id="2" name="TextBox 1"/>
          <p:cNvSpPr txBox="1"/>
          <p:nvPr/>
        </p:nvSpPr>
        <p:spPr>
          <a:xfrm>
            <a:off x="0" y="851951"/>
            <a:ext cx="1739967" cy="2031325"/>
          </a:xfrm>
          <a:prstGeom prst="rect">
            <a:avLst/>
          </a:prstGeom>
          <a:noFill/>
        </p:spPr>
        <p:txBody>
          <a:bodyPr wrap="none" rtlCol="0">
            <a:spAutoFit/>
          </a:bodyPr>
          <a:lstStyle/>
          <a:p>
            <a:r>
              <a:rPr lang="en-US" dirty="0" smtClean="0">
                <a:solidFill>
                  <a:schemeClr val="bg1"/>
                </a:solidFill>
              </a:rPr>
              <a:t>At this URL, a </a:t>
            </a:r>
          </a:p>
          <a:p>
            <a:r>
              <a:rPr lang="en-US" dirty="0" smtClean="0">
                <a:solidFill>
                  <a:schemeClr val="bg1"/>
                </a:solidFill>
              </a:rPr>
              <a:t>tape archive of </a:t>
            </a:r>
          </a:p>
          <a:p>
            <a:r>
              <a:rPr lang="en-US" dirty="0" smtClean="0">
                <a:solidFill>
                  <a:schemeClr val="bg1"/>
                </a:solidFill>
              </a:rPr>
              <a:t>the full forecast</a:t>
            </a:r>
          </a:p>
          <a:p>
            <a:r>
              <a:rPr lang="en-US" dirty="0" smtClean="0">
                <a:solidFill>
                  <a:schemeClr val="bg1"/>
                </a:solidFill>
              </a:rPr>
              <a:t>model states,</a:t>
            </a:r>
          </a:p>
          <a:p>
            <a:r>
              <a:rPr lang="en-US" dirty="0" smtClean="0">
                <a:solidFill>
                  <a:schemeClr val="bg1"/>
                </a:solidFill>
              </a:rPr>
              <a:t>suitable for WRF </a:t>
            </a:r>
          </a:p>
          <a:p>
            <a:r>
              <a:rPr lang="en-US" dirty="0" smtClean="0">
                <a:solidFill>
                  <a:schemeClr val="bg1"/>
                </a:solidFill>
              </a:rPr>
              <a:t>initialization</a:t>
            </a:r>
          </a:p>
          <a:p>
            <a:r>
              <a:rPr lang="en-US" dirty="0" smtClean="0">
                <a:solidFill>
                  <a:schemeClr val="bg1"/>
                </a:solidFill>
              </a:rPr>
              <a:t>and LBC’s</a:t>
            </a:r>
            <a:endParaRPr lang="en-US" dirty="0">
              <a:solidFill>
                <a:schemeClr val="bg1"/>
              </a:solidFill>
            </a:endParaRPr>
          </a:p>
        </p:txBody>
      </p:sp>
    </p:spTree>
    <p:extLst>
      <p:ext uri="{BB962C8B-B14F-4D97-AF65-F5344CB8AC3E}">
        <p14:creationId xmlns:p14="http://schemas.microsoft.com/office/powerpoint/2010/main" val="872369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651"/>
            <a:ext cx="8229600" cy="1143000"/>
          </a:xfrm>
        </p:spPr>
        <p:txBody>
          <a:bodyPr>
            <a:normAutofit fontScale="90000"/>
          </a:bodyPr>
          <a:lstStyle/>
          <a:p>
            <a:r>
              <a:rPr lang="en-US" sz="3100" dirty="0" smtClean="0"/>
              <a:t>Some notes running WRF using data from this archive</a:t>
            </a:r>
            <a:br>
              <a:rPr lang="en-US" sz="3100" dirty="0" smtClean="0"/>
            </a:br>
            <a:r>
              <a:rPr lang="en-US" sz="1800" dirty="0" smtClean="0"/>
              <a:t>( from </a:t>
            </a:r>
            <a:r>
              <a:rPr lang="en-US" sz="1800" dirty="0">
                <a:hlinkClick r:id="rId2"/>
              </a:rPr>
              <a:t>http://www.esrl.noaa.gov/psd/forecasts/reforecast2/README.GEFS_Reforecast2.</a:t>
            </a:r>
            <a:r>
              <a:rPr lang="en-US" sz="1800" dirty="0" smtClean="0">
                <a:hlinkClick r:id="rId2"/>
              </a:rPr>
              <a:t>pdf</a:t>
            </a:r>
            <a:r>
              <a:rPr lang="en-US" sz="1800" dirty="0" smtClean="0"/>
              <a:t> )</a:t>
            </a:r>
            <a:endParaRPr lang="en-US" sz="1800" dirty="0"/>
          </a:p>
        </p:txBody>
      </p:sp>
      <p:sp>
        <p:nvSpPr>
          <p:cNvPr id="3" name="Content Placeholder 2"/>
          <p:cNvSpPr>
            <a:spLocks noGrp="1"/>
          </p:cNvSpPr>
          <p:nvPr>
            <p:ph idx="1"/>
          </p:nvPr>
        </p:nvSpPr>
        <p:spPr>
          <a:xfrm>
            <a:off x="457200" y="1219277"/>
            <a:ext cx="8229600" cy="4525963"/>
          </a:xfrm>
        </p:spPr>
        <p:txBody>
          <a:bodyPr>
            <a:noAutofit/>
          </a:bodyPr>
          <a:lstStyle/>
          <a:p>
            <a:r>
              <a:rPr lang="en-US" sz="1200" dirty="0"/>
              <a:t>T</a:t>
            </a:r>
            <a:r>
              <a:rPr lang="en-US" sz="1200" dirty="0" smtClean="0"/>
              <a:t>he </a:t>
            </a:r>
            <a:r>
              <a:rPr lang="en-US" sz="1200" dirty="0"/>
              <a:t>proper </a:t>
            </a:r>
            <a:r>
              <a:rPr lang="en-US" sz="1200" dirty="0" err="1"/>
              <a:t>Vtable</a:t>
            </a:r>
            <a:r>
              <a:rPr lang="en-US" sz="1200" dirty="0"/>
              <a:t> file must be created prior to preprocessing </a:t>
            </a:r>
            <a:r>
              <a:rPr lang="en-US" sz="1200" dirty="0" smtClean="0"/>
              <a:t>the GEFS </a:t>
            </a:r>
            <a:r>
              <a:rPr lang="en-US" sz="1200" dirty="0"/>
              <a:t>reforecast data. To do this, copy </a:t>
            </a:r>
            <a:r>
              <a:rPr lang="en-US" sz="1200" dirty="0" err="1"/>
              <a:t>Vtable.GFS</a:t>
            </a:r>
            <a:r>
              <a:rPr lang="en-US" sz="1200" dirty="0"/>
              <a:t> to your working directory for </a:t>
            </a:r>
            <a:r>
              <a:rPr lang="en-US" sz="1200" dirty="0" smtClean="0"/>
              <a:t>preprocessing the </a:t>
            </a:r>
            <a:r>
              <a:rPr lang="en-US" sz="1200" dirty="0"/>
              <a:t>GRIB2 GEFS reforecast data. Rename the </a:t>
            </a:r>
            <a:r>
              <a:rPr lang="en-US" sz="1200" dirty="0" err="1"/>
              <a:t>Vtable.GFS</a:t>
            </a:r>
            <a:r>
              <a:rPr lang="en-US" sz="1200" dirty="0"/>
              <a:t> file as </a:t>
            </a:r>
            <a:r>
              <a:rPr lang="en-US" sz="1200" dirty="0" err="1"/>
              <a:t>Vtable.reforecast</a:t>
            </a:r>
            <a:r>
              <a:rPr lang="en-US" sz="1200" dirty="0"/>
              <a:t>, and </a:t>
            </a:r>
            <a:r>
              <a:rPr lang="en-US" sz="1200" dirty="0" smtClean="0"/>
              <a:t>modify the </a:t>
            </a:r>
            <a:r>
              <a:rPr lang="en-US" sz="1200" dirty="0"/>
              <a:t>file as follows. First, add a line for specific humidity on pressure levels and at 2 m. </a:t>
            </a:r>
            <a:r>
              <a:rPr lang="en-US" sz="1200" dirty="0" smtClean="0"/>
              <a:t>The specifications </a:t>
            </a:r>
            <a:r>
              <a:rPr lang="en-US" sz="1200" dirty="0"/>
              <a:t>for specific humidity should be as follows:</a:t>
            </a:r>
          </a:p>
          <a:p>
            <a:pPr marL="0" indent="0">
              <a:buNone/>
            </a:pPr>
            <a:endParaRPr lang="en-US" sz="1200" dirty="0" smtClean="0"/>
          </a:p>
          <a:p>
            <a:pPr marL="0" indent="0">
              <a:buNone/>
            </a:pPr>
            <a:r>
              <a:rPr lang="en-US" sz="1200" dirty="0"/>
              <a:t>	</a:t>
            </a:r>
            <a:r>
              <a:rPr lang="en-US" sz="1200" dirty="0" err="1" smtClean="0"/>
              <a:t>metgrid</a:t>
            </a:r>
            <a:r>
              <a:rPr lang="en-US" sz="1200" dirty="0" smtClean="0"/>
              <a:t> </a:t>
            </a:r>
            <a:r>
              <a:rPr lang="en-US" sz="1200" dirty="0"/>
              <a:t>Description: Specific Humidity</a:t>
            </a:r>
          </a:p>
          <a:p>
            <a:pPr marL="0" indent="0">
              <a:buNone/>
            </a:pPr>
            <a:r>
              <a:rPr lang="en-US" sz="1200" dirty="0" smtClean="0"/>
              <a:t>	</a:t>
            </a:r>
            <a:r>
              <a:rPr lang="en-US" sz="1200" dirty="0" err="1" smtClean="0"/>
              <a:t>metgrid</a:t>
            </a:r>
            <a:r>
              <a:rPr lang="en-US" sz="1200" dirty="0" smtClean="0"/>
              <a:t> </a:t>
            </a:r>
            <a:r>
              <a:rPr lang="en-US" sz="1200" dirty="0"/>
              <a:t>units: kg kg­1</a:t>
            </a:r>
          </a:p>
          <a:p>
            <a:pPr marL="0" indent="0">
              <a:buNone/>
            </a:pPr>
            <a:r>
              <a:rPr lang="en-US" sz="1200" dirty="0" smtClean="0"/>
              <a:t>	</a:t>
            </a:r>
            <a:r>
              <a:rPr lang="en-US" sz="1200" dirty="0" err="1" smtClean="0"/>
              <a:t>metgrid</a:t>
            </a:r>
            <a:r>
              <a:rPr lang="en-US" sz="1200" dirty="0" smtClean="0"/>
              <a:t> </a:t>
            </a:r>
            <a:r>
              <a:rPr lang="en-US" sz="1200" dirty="0"/>
              <a:t>Name: SPECHUMD</a:t>
            </a:r>
          </a:p>
          <a:p>
            <a:pPr marL="0" indent="0">
              <a:buNone/>
            </a:pPr>
            <a:r>
              <a:rPr lang="en-US" sz="1200" dirty="0" smtClean="0"/>
              <a:t>	GRIB2 </a:t>
            </a:r>
            <a:r>
              <a:rPr lang="en-US" sz="1200" dirty="0" err="1"/>
              <a:t>Discp</a:t>
            </a:r>
            <a:r>
              <a:rPr lang="en-US" sz="1200" dirty="0"/>
              <a:t>=0, </a:t>
            </a:r>
            <a:r>
              <a:rPr lang="en-US" sz="1200" dirty="0" err="1"/>
              <a:t>Catgy</a:t>
            </a:r>
            <a:r>
              <a:rPr lang="en-US" sz="1200" dirty="0"/>
              <a:t>=1, </a:t>
            </a:r>
            <a:r>
              <a:rPr lang="en-US" sz="1200" dirty="0" err="1"/>
              <a:t>Param</a:t>
            </a:r>
            <a:r>
              <a:rPr lang="en-US" sz="1200" dirty="0"/>
              <a:t>=0, Level=100</a:t>
            </a:r>
          </a:p>
          <a:p>
            <a:pPr marL="0" indent="0">
              <a:buNone/>
            </a:pPr>
            <a:r>
              <a:rPr lang="en-US" sz="1200" dirty="0" smtClean="0"/>
              <a:t>	GRIB1 </a:t>
            </a:r>
            <a:r>
              <a:rPr lang="en-US" sz="1200" dirty="0" err="1"/>
              <a:t>Param</a:t>
            </a:r>
            <a:r>
              <a:rPr lang="en-US" sz="1200" dirty="0"/>
              <a:t>=52, Level Type=100, From Level1=*</a:t>
            </a:r>
          </a:p>
          <a:p>
            <a:pPr marL="0" indent="0">
              <a:buNone/>
            </a:pPr>
            <a:r>
              <a:rPr lang="en-US" sz="1200" dirty="0" smtClean="0"/>
              <a:t>	</a:t>
            </a:r>
            <a:r>
              <a:rPr lang="en-US" sz="1200" dirty="0" err="1" smtClean="0"/>
              <a:t>metgrid</a:t>
            </a:r>
            <a:r>
              <a:rPr lang="en-US" sz="1200" dirty="0" smtClean="0"/>
              <a:t> </a:t>
            </a:r>
            <a:r>
              <a:rPr lang="en-US" sz="1200" dirty="0"/>
              <a:t>Description: Specific Humidity at 2 m</a:t>
            </a:r>
          </a:p>
          <a:p>
            <a:pPr marL="0" indent="0">
              <a:buNone/>
            </a:pPr>
            <a:r>
              <a:rPr lang="en-US" sz="1200" dirty="0" smtClean="0"/>
              <a:t>	</a:t>
            </a:r>
            <a:r>
              <a:rPr lang="en-US" sz="1200" dirty="0" err="1" smtClean="0"/>
              <a:t>metgrid</a:t>
            </a:r>
            <a:r>
              <a:rPr lang="en-US" sz="1200" dirty="0" smtClean="0"/>
              <a:t> </a:t>
            </a:r>
            <a:r>
              <a:rPr lang="en-US" sz="1200" dirty="0"/>
              <a:t>units: kg kg­1</a:t>
            </a:r>
          </a:p>
          <a:p>
            <a:pPr marL="0" indent="0">
              <a:buNone/>
            </a:pPr>
            <a:r>
              <a:rPr lang="en-US" sz="1200" dirty="0" smtClean="0"/>
              <a:t>	</a:t>
            </a:r>
            <a:r>
              <a:rPr lang="en-US" sz="1200" dirty="0" err="1" smtClean="0"/>
              <a:t>metgrid</a:t>
            </a:r>
            <a:r>
              <a:rPr lang="en-US" sz="1200" dirty="0" smtClean="0"/>
              <a:t> </a:t>
            </a:r>
            <a:r>
              <a:rPr lang="en-US" sz="1200" dirty="0"/>
              <a:t>Name: SPECHUMD</a:t>
            </a:r>
          </a:p>
          <a:p>
            <a:pPr marL="0" indent="0">
              <a:buNone/>
            </a:pPr>
            <a:r>
              <a:rPr lang="en-US" sz="1200" dirty="0" smtClean="0"/>
              <a:t>	GRIB2 </a:t>
            </a:r>
            <a:r>
              <a:rPr lang="en-US" sz="1200" dirty="0" err="1"/>
              <a:t>Discp</a:t>
            </a:r>
            <a:r>
              <a:rPr lang="en-US" sz="1200" dirty="0"/>
              <a:t>=0, </a:t>
            </a:r>
            <a:r>
              <a:rPr lang="en-US" sz="1200" dirty="0" err="1"/>
              <a:t>Catgy</a:t>
            </a:r>
            <a:r>
              <a:rPr lang="en-US" sz="1200" dirty="0"/>
              <a:t>=1, </a:t>
            </a:r>
            <a:r>
              <a:rPr lang="en-US" sz="1200" dirty="0" err="1"/>
              <a:t>Param</a:t>
            </a:r>
            <a:r>
              <a:rPr lang="en-US" sz="1200" dirty="0"/>
              <a:t>=0, Level=103</a:t>
            </a:r>
          </a:p>
          <a:p>
            <a:pPr marL="0" indent="0">
              <a:buNone/>
            </a:pPr>
            <a:r>
              <a:rPr lang="en-US" sz="1200" dirty="0" smtClean="0"/>
              <a:t>	GRIB1 </a:t>
            </a:r>
            <a:r>
              <a:rPr lang="en-US" sz="1200" dirty="0" err="1"/>
              <a:t>Param</a:t>
            </a:r>
            <a:r>
              <a:rPr lang="en-US" sz="1200" dirty="0"/>
              <a:t>=52, Level Type=105, From Level1=2</a:t>
            </a:r>
          </a:p>
          <a:p>
            <a:endParaRPr lang="en-US" sz="1200" dirty="0"/>
          </a:p>
          <a:p>
            <a:r>
              <a:rPr lang="en-US" sz="1200" dirty="0"/>
              <a:t>Second, remove the GRIB2 parameter number for relative humidity on pressure levels and at </a:t>
            </a:r>
            <a:r>
              <a:rPr lang="en-US" sz="1200" dirty="0" smtClean="0"/>
              <a:t>2m</a:t>
            </a:r>
            <a:r>
              <a:rPr lang="en-US" sz="1200" dirty="0"/>
              <a:t>. Note that </a:t>
            </a:r>
            <a:r>
              <a:rPr lang="en-US" sz="1200" dirty="0" err="1"/>
              <a:t>ungrib.exe</a:t>
            </a:r>
            <a:r>
              <a:rPr lang="en-US" sz="1200" dirty="0"/>
              <a:t> and </a:t>
            </a:r>
            <a:r>
              <a:rPr lang="en-US" sz="1200" dirty="0" err="1"/>
              <a:t>metgrid.exe</a:t>
            </a:r>
            <a:r>
              <a:rPr lang="en-US" sz="1200" dirty="0"/>
              <a:t> will calculate relative humidity for you if you </a:t>
            </a:r>
            <a:r>
              <a:rPr lang="en-US" sz="1200" dirty="0" smtClean="0"/>
              <a:t>have specific </a:t>
            </a:r>
            <a:r>
              <a:rPr lang="en-US" sz="1200" dirty="0"/>
              <a:t>humidity. Finally, change the GRIB2 parameter number for PMSL from 1 to 0. No </a:t>
            </a:r>
            <a:r>
              <a:rPr lang="en-US" sz="1200" dirty="0" smtClean="0"/>
              <a:t>other known </a:t>
            </a:r>
            <a:r>
              <a:rPr lang="en-US" sz="1200" dirty="0"/>
              <a:t>modifications to the </a:t>
            </a:r>
            <a:r>
              <a:rPr lang="en-US" sz="1200" dirty="0" err="1"/>
              <a:t>Vtable</a:t>
            </a:r>
            <a:r>
              <a:rPr lang="en-US" sz="1200" dirty="0"/>
              <a:t> are needed. Now that the </a:t>
            </a:r>
            <a:r>
              <a:rPr lang="en-US" sz="1200" dirty="0" err="1"/>
              <a:t>Vtable.reforecast</a:t>
            </a:r>
            <a:r>
              <a:rPr lang="en-US" sz="1200" dirty="0"/>
              <a:t> file is </a:t>
            </a:r>
            <a:r>
              <a:rPr lang="en-US" sz="1200" dirty="0" smtClean="0"/>
              <a:t>properly created</a:t>
            </a:r>
            <a:r>
              <a:rPr lang="en-US" sz="1200" dirty="0"/>
              <a:t>, follow the instructions for running WRF­ARW on the WRF Users’ </a:t>
            </a:r>
            <a:r>
              <a:rPr lang="en-US" sz="1200" dirty="0" smtClean="0"/>
              <a:t>Page [</a:t>
            </a:r>
            <a:r>
              <a:rPr lang="en-US" sz="1200" dirty="0"/>
              <a:t>http://</a:t>
            </a:r>
            <a:r>
              <a:rPr lang="en-US" sz="1200" dirty="0" err="1"/>
              <a:t>www.mmm.ucar.edu</a:t>
            </a:r>
            <a:r>
              <a:rPr lang="en-US" sz="1200" dirty="0"/>
              <a:t>/</a:t>
            </a:r>
            <a:r>
              <a:rPr lang="en-US" sz="1200" dirty="0" err="1"/>
              <a:t>wrf</a:t>
            </a:r>
            <a:r>
              <a:rPr lang="en-US" sz="1200" dirty="0"/>
              <a:t>/users/]</a:t>
            </a:r>
            <a:r>
              <a:rPr lang="en-US" sz="1200" dirty="0" smtClean="0"/>
              <a:t>.</a:t>
            </a:r>
          </a:p>
          <a:p>
            <a:endParaRPr lang="en-US" sz="1200" dirty="0" smtClean="0"/>
          </a:p>
          <a:p>
            <a:r>
              <a:rPr lang="en-US" sz="1200" dirty="0" smtClean="0"/>
              <a:t>The files downloaded from DOE will have the fields for the different forecast lead times merged into one </a:t>
            </a:r>
            <a:r>
              <a:rPr lang="en-US" sz="1200" dirty="0" err="1" smtClean="0"/>
              <a:t>grib</a:t>
            </a:r>
            <a:r>
              <a:rPr lang="en-US" sz="1200" dirty="0" smtClean="0"/>
              <a:t> file.  It will be your responsibility to break up that into separate </a:t>
            </a:r>
            <a:r>
              <a:rPr lang="en-US" sz="1200" dirty="0" err="1" smtClean="0"/>
              <a:t>grib</a:t>
            </a:r>
            <a:r>
              <a:rPr lang="en-US" sz="1200" dirty="0" smtClean="0"/>
              <a:t> files for each lead time</a:t>
            </a:r>
            <a:r>
              <a:rPr lang="en-US" sz="1200" dirty="0" smtClean="0"/>
              <a:t>.</a:t>
            </a:r>
          </a:p>
          <a:p>
            <a:endParaRPr lang="en-US" sz="1200" dirty="0"/>
          </a:p>
          <a:p>
            <a:r>
              <a:rPr lang="en-US" sz="1200" dirty="0" smtClean="0"/>
              <a:t>Multi-level soil moisture wasn’t saved.  README file indicates how to deal with this.</a:t>
            </a:r>
            <a:endParaRPr lang="en-US" sz="1200" dirty="0"/>
          </a:p>
        </p:txBody>
      </p:sp>
      <p:sp>
        <p:nvSpPr>
          <p:cNvPr id="4" name="Slide Number Placeholder 3"/>
          <p:cNvSpPr>
            <a:spLocks noGrp="1"/>
          </p:cNvSpPr>
          <p:nvPr>
            <p:ph type="sldNum" sz="quarter" idx="12"/>
          </p:nvPr>
        </p:nvSpPr>
        <p:spPr/>
        <p:txBody>
          <a:bodyPr/>
          <a:lstStyle/>
          <a:p>
            <a:fld id="{4F596C0C-D53C-9C4D-82CB-C2886D962FE0}" type="slidenum">
              <a:rPr lang="en-US" smtClean="0"/>
              <a:t>27</a:t>
            </a:fld>
            <a:endParaRPr lang="en-US"/>
          </a:p>
        </p:txBody>
      </p:sp>
    </p:spTree>
    <p:extLst>
      <p:ext uri="{BB962C8B-B14F-4D97-AF65-F5344CB8AC3E}">
        <p14:creationId xmlns:p14="http://schemas.microsoft.com/office/powerpoint/2010/main" val="1941860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5" y="386629"/>
            <a:ext cx="9144000" cy="1143000"/>
          </a:xfrm>
        </p:spPr>
        <p:txBody>
          <a:bodyPr>
            <a:noAutofit/>
          </a:bodyPr>
          <a:lstStyle/>
          <a:p>
            <a:r>
              <a:rPr lang="en-US" sz="4000" dirty="0" smtClean="0"/>
              <a:t>Demo: WRF ARW Regional Reforecast </a:t>
            </a:r>
            <a:br>
              <a:rPr lang="en-US" sz="4000" dirty="0" smtClean="0"/>
            </a:br>
            <a:r>
              <a:rPr lang="en-US" sz="4000" dirty="0" smtClean="0"/>
              <a:t>of Hurricane Rita (2005)</a:t>
            </a:r>
            <a:endParaRPr lang="en-US" sz="4000" dirty="0"/>
          </a:p>
        </p:txBody>
      </p:sp>
      <p:sp>
        <p:nvSpPr>
          <p:cNvPr id="3" name="Content Placeholder 2"/>
          <p:cNvSpPr>
            <a:spLocks noGrp="1"/>
          </p:cNvSpPr>
          <p:nvPr>
            <p:ph idx="1"/>
          </p:nvPr>
        </p:nvSpPr>
        <p:spPr>
          <a:xfrm>
            <a:off x="457200" y="2357683"/>
            <a:ext cx="8229600" cy="2754211"/>
          </a:xfrm>
        </p:spPr>
        <p:txBody>
          <a:bodyPr>
            <a:normAutofit/>
          </a:bodyPr>
          <a:lstStyle/>
          <a:p>
            <a:r>
              <a:rPr lang="en-US" sz="2800" dirty="0" smtClean="0"/>
              <a:t>An example of generating a WRF high-resolution regional reforecast ensemble using GEFS initial and LBCs</a:t>
            </a:r>
          </a:p>
          <a:p>
            <a:r>
              <a:rPr lang="en-US" sz="2800" dirty="0" smtClean="0"/>
              <a:t>Will show in this case that regional reforecast WRF ensemble provided value-added guidance to global ensemble forecast.</a:t>
            </a:r>
          </a:p>
          <a:p>
            <a:pPr marL="0" indent="0">
              <a:buNone/>
            </a:pPr>
            <a:endParaRPr lang="en-US" b="1" dirty="0"/>
          </a:p>
        </p:txBody>
      </p:sp>
      <p:sp>
        <p:nvSpPr>
          <p:cNvPr id="4" name="TextBox 3"/>
          <p:cNvSpPr txBox="1"/>
          <p:nvPr/>
        </p:nvSpPr>
        <p:spPr>
          <a:xfrm>
            <a:off x="1680114" y="6074088"/>
            <a:ext cx="2634054" cy="369332"/>
          </a:xfrm>
          <a:prstGeom prst="rect">
            <a:avLst/>
          </a:prstGeom>
          <a:noFill/>
        </p:spPr>
        <p:txBody>
          <a:bodyPr wrap="none" rtlCol="0">
            <a:spAutoFit/>
          </a:bodyPr>
          <a:lstStyle/>
          <a:p>
            <a:r>
              <a:rPr lang="en-US" dirty="0" smtClean="0"/>
              <a:t>c/o Tom </a:t>
            </a:r>
            <a:r>
              <a:rPr lang="en-US" dirty="0" err="1" smtClean="0"/>
              <a:t>Galarneau</a:t>
            </a:r>
            <a:r>
              <a:rPr lang="en-US" dirty="0" smtClean="0"/>
              <a:t>, NCAR</a:t>
            </a:r>
            <a:endParaRPr lang="en-US" dirty="0"/>
          </a:p>
        </p:txBody>
      </p:sp>
      <p:sp>
        <p:nvSpPr>
          <p:cNvPr id="5" name="Slide Number Placeholder 4"/>
          <p:cNvSpPr>
            <a:spLocks noGrp="1"/>
          </p:cNvSpPr>
          <p:nvPr>
            <p:ph type="sldNum" sz="quarter" idx="12"/>
          </p:nvPr>
        </p:nvSpPr>
        <p:spPr/>
        <p:txBody>
          <a:bodyPr/>
          <a:lstStyle/>
          <a:p>
            <a:fld id="{4F596C0C-D53C-9C4D-82CB-C2886D962FE0}" type="slidenum">
              <a:rPr lang="en-US" smtClean="0"/>
              <a:t>28</a:t>
            </a:fld>
            <a:endParaRPr lang="en-US"/>
          </a:p>
        </p:txBody>
      </p:sp>
    </p:spTree>
    <p:extLst>
      <p:ext uri="{BB962C8B-B14F-4D97-AF65-F5344CB8AC3E}">
        <p14:creationId xmlns:p14="http://schemas.microsoft.com/office/powerpoint/2010/main" val="35644688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70" y="301528"/>
            <a:ext cx="8726030" cy="898560"/>
          </a:xfrm>
        </p:spPr>
        <p:txBody>
          <a:bodyPr>
            <a:noAutofit/>
          </a:bodyPr>
          <a:lstStyle/>
          <a:p>
            <a:r>
              <a:rPr lang="en-US" sz="3200" dirty="0" smtClean="0"/>
              <a:t>Details of reforecast with WRF ARW v3.4</a:t>
            </a:r>
            <a:br>
              <a:rPr lang="en-US" sz="3200" dirty="0" smtClean="0"/>
            </a:br>
            <a:r>
              <a:rPr lang="en-US" sz="3200" dirty="0" smtClean="0"/>
              <a:t>using GEFS for initial, boundary conditions</a:t>
            </a:r>
            <a:endParaRPr lang="en-US" sz="3200" dirty="0"/>
          </a:p>
        </p:txBody>
      </p:sp>
      <p:sp>
        <p:nvSpPr>
          <p:cNvPr id="3" name="Content Placeholder 2"/>
          <p:cNvSpPr>
            <a:spLocks noGrp="1"/>
          </p:cNvSpPr>
          <p:nvPr>
            <p:ph idx="1"/>
          </p:nvPr>
        </p:nvSpPr>
        <p:spPr>
          <a:xfrm>
            <a:off x="576375" y="1548245"/>
            <a:ext cx="7437689" cy="4905544"/>
          </a:xfrm>
        </p:spPr>
        <p:txBody>
          <a:bodyPr>
            <a:noAutofit/>
          </a:bodyPr>
          <a:lstStyle/>
          <a:p>
            <a:r>
              <a:rPr lang="en-US" sz="1600" dirty="0"/>
              <a:t>N</a:t>
            </a:r>
            <a:r>
              <a:rPr lang="en-US" sz="1600" dirty="0" smtClean="0"/>
              <a:t>ested simulation 36-, 12- and 4-km with 36 vertical levels</a:t>
            </a:r>
          </a:p>
          <a:p>
            <a:pPr lvl="1"/>
            <a:r>
              <a:rPr lang="en-US" sz="1400" dirty="0" smtClean="0"/>
              <a:t>12- and 4-km moving nests</a:t>
            </a:r>
          </a:p>
          <a:p>
            <a:r>
              <a:rPr lang="en-US" sz="1600" dirty="0" smtClean="0"/>
              <a:t>Time steps: 180, 60, and 20 s</a:t>
            </a:r>
          </a:p>
          <a:p>
            <a:r>
              <a:rPr lang="en-US" sz="1600" dirty="0" smtClean="0"/>
              <a:t>Initial and boundary conditions from GFS reforecast ensemble members</a:t>
            </a:r>
          </a:p>
          <a:p>
            <a:r>
              <a:rPr lang="en-US" sz="1600" dirty="0" err="1" smtClean="0"/>
              <a:t>Tiedtke</a:t>
            </a:r>
            <a:r>
              <a:rPr lang="en-US" sz="1600" dirty="0"/>
              <a:t> </a:t>
            </a:r>
            <a:r>
              <a:rPr lang="en-US" sz="1600" dirty="0" smtClean="0"/>
              <a:t>cumulus scheme on 36 and 12 km; explicit on 4 km</a:t>
            </a:r>
          </a:p>
          <a:p>
            <a:r>
              <a:rPr lang="en-US" sz="1600" dirty="0" smtClean="0"/>
              <a:t>YSU PBL scheme</a:t>
            </a:r>
          </a:p>
          <a:p>
            <a:r>
              <a:rPr lang="en-US" sz="1600" dirty="0" smtClean="0"/>
              <a:t>HYCOM ocean analysis</a:t>
            </a:r>
          </a:p>
          <a:p>
            <a:r>
              <a:rPr lang="en-US" sz="1600" dirty="0" smtClean="0"/>
              <a:t>WSM6 microphysics</a:t>
            </a:r>
          </a:p>
          <a:p>
            <a:r>
              <a:rPr lang="en-US" sz="1600" dirty="0" smtClean="0"/>
              <a:t>Noah land surface</a:t>
            </a:r>
          </a:p>
          <a:p>
            <a:r>
              <a:rPr lang="en-US" sz="1600" dirty="0" smtClean="0"/>
              <a:t>2D </a:t>
            </a:r>
            <a:r>
              <a:rPr lang="en-US" sz="1600" dirty="0" err="1" smtClean="0"/>
              <a:t>Smagorinsky</a:t>
            </a:r>
            <a:r>
              <a:rPr lang="en-US" sz="1600" dirty="0" smtClean="0"/>
              <a:t> turbulence scheme</a:t>
            </a:r>
          </a:p>
          <a:p>
            <a:r>
              <a:rPr lang="en-US" sz="1600" dirty="0" smtClean="0"/>
              <a:t>Goddard shortwave radiation</a:t>
            </a:r>
          </a:p>
          <a:p>
            <a:r>
              <a:rPr lang="en-US" sz="1600" dirty="0" smtClean="0"/>
              <a:t>RRTM </a:t>
            </a:r>
            <a:r>
              <a:rPr lang="en-US" sz="1600" dirty="0" err="1" smtClean="0"/>
              <a:t>longwave</a:t>
            </a:r>
            <a:r>
              <a:rPr lang="en-US" sz="1600" dirty="0" smtClean="0"/>
              <a:t> radiation</a:t>
            </a:r>
          </a:p>
          <a:p>
            <a:r>
              <a:rPr lang="en-US" sz="1600" dirty="0" smtClean="0"/>
              <a:t>Second order diffusion</a:t>
            </a:r>
          </a:p>
          <a:p>
            <a:r>
              <a:rPr lang="en-US" sz="1600" dirty="0" smtClean="0"/>
              <a:t>Positive definite scalar advection</a:t>
            </a:r>
          </a:p>
          <a:p>
            <a:r>
              <a:rPr lang="en-US" sz="1600" dirty="0" err="1" smtClean="0"/>
              <a:t>Donelan</a:t>
            </a:r>
            <a:r>
              <a:rPr lang="en-US" sz="1600" dirty="0" smtClean="0"/>
              <a:t> wind-dependent drag formulation</a:t>
            </a:r>
          </a:p>
          <a:p>
            <a:r>
              <a:rPr lang="en-US" sz="1600" dirty="0" smtClean="0"/>
              <a:t>Garratt wind-dependent enthalpy surface fluxes</a:t>
            </a:r>
            <a:endParaRPr lang="en-US" sz="1600" dirty="0"/>
          </a:p>
        </p:txBody>
      </p:sp>
      <p:sp>
        <p:nvSpPr>
          <p:cNvPr id="5" name="Slide Number Placeholder 4"/>
          <p:cNvSpPr>
            <a:spLocks noGrp="1"/>
          </p:cNvSpPr>
          <p:nvPr>
            <p:ph type="sldNum" sz="quarter" idx="12"/>
          </p:nvPr>
        </p:nvSpPr>
        <p:spPr/>
        <p:txBody>
          <a:bodyPr/>
          <a:lstStyle/>
          <a:p>
            <a:fld id="{DC862565-2F34-2D47-B87A-6CC773EB7A2F}" type="slidenum">
              <a:rPr lang="en-US" smtClean="0"/>
              <a:t>29</a:t>
            </a:fld>
            <a:endParaRPr lang="en-US" dirty="0"/>
          </a:p>
        </p:txBody>
      </p:sp>
      <p:pic>
        <p:nvPicPr>
          <p:cNvPr id="4" name="Picture 3" descr="Screen Shot 2013-06-25 at 3.27.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8090" y="3265809"/>
            <a:ext cx="3167310" cy="1932664"/>
          </a:xfrm>
          <a:prstGeom prst="rect">
            <a:avLst/>
          </a:prstGeom>
        </p:spPr>
      </p:pic>
      <p:sp>
        <p:nvSpPr>
          <p:cNvPr id="6" name="TextBox 5"/>
          <p:cNvSpPr txBox="1"/>
          <p:nvPr/>
        </p:nvSpPr>
        <p:spPr>
          <a:xfrm>
            <a:off x="6270847" y="2935919"/>
            <a:ext cx="1953667" cy="369332"/>
          </a:xfrm>
          <a:prstGeom prst="rect">
            <a:avLst/>
          </a:prstGeom>
          <a:noFill/>
        </p:spPr>
        <p:txBody>
          <a:bodyPr wrap="none" rtlCol="0">
            <a:spAutoFit/>
          </a:bodyPr>
          <a:lstStyle/>
          <a:p>
            <a:r>
              <a:rPr lang="en-US" dirty="0" smtClean="0"/>
              <a:t>outer WRF domain</a:t>
            </a:r>
            <a:endParaRPr lang="en-US" dirty="0"/>
          </a:p>
        </p:txBody>
      </p:sp>
    </p:spTree>
    <p:extLst>
      <p:ext uri="{BB962C8B-B14F-4D97-AF65-F5344CB8AC3E}">
        <p14:creationId xmlns:p14="http://schemas.microsoft.com/office/powerpoint/2010/main" val="22001043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Ensemble simulations of the weather and climate commonly have systematic errors.</a:t>
            </a:r>
            <a:endParaRPr lang="en-US" sz="3600" dirty="0"/>
          </a:p>
        </p:txBody>
      </p:sp>
      <p:sp>
        <p:nvSpPr>
          <p:cNvPr id="4" name="Slide Number Placeholder 3"/>
          <p:cNvSpPr>
            <a:spLocks noGrp="1"/>
          </p:cNvSpPr>
          <p:nvPr>
            <p:ph type="sldNum" sz="quarter" idx="12"/>
          </p:nvPr>
        </p:nvSpPr>
        <p:spPr/>
        <p:txBody>
          <a:bodyPr/>
          <a:lstStyle/>
          <a:p>
            <a:fld id="{4F596C0C-D53C-9C4D-82CB-C2886D962FE0}" type="slidenum">
              <a:rPr lang="en-US" smtClean="0"/>
              <a:t>3</a:t>
            </a:fld>
            <a:endParaRPr lang="en-US"/>
          </a:p>
        </p:txBody>
      </p:sp>
      <p:cxnSp>
        <p:nvCxnSpPr>
          <p:cNvPr id="6" name="Straight Connector 5"/>
          <p:cNvCxnSpPr/>
          <p:nvPr/>
        </p:nvCxnSpPr>
        <p:spPr>
          <a:xfrm>
            <a:off x="1151627" y="2108190"/>
            <a:ext cx="7888" cy="140413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151627" y="3512329"/>
            <a:ext cx="5631931"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581088" y="3567714"/>
            <a:ext cx="629424" cy="369332"/>
          </a:xfrm>
          <a:prstGeom prst="rect">
            <a:avLst/>
          </a:prstGeom>
          <a:noFill/>
        </p:spPr>
        <p:txBody>
          <a:bodyPr wrap="none" rtlCol="0">
            <a:spAutoFit/>
          </a:bodyPr>
          <a:lstStyle/>
          <a:p>
            <a:r>
              <a:rPr lang="en-US" dirty="0" smtClean="0"/>
              <a:t>Date</a:t>
            </a:r>
            <a:endParaRPr lang="en-US" dirty="0"/>
          </a:p>
        </p:txBody>
      </p:sp>
      <p:sp>
        <p:nvSpPr>
          <p:cNvPr id="11" name="TextBox 10"/>
          <p:cNvSpPr txBox="1"/>
          <p:nvPr/>
        </p:nvSpPr>
        <p:spPr>
          <a:xfrm rot="16200000">
            <a:off x="134093" y="2618913"/>
            <a:ext cx="1417500" cy="369332"/>
          </a:xfrm>
          <a:prstGeom prst="rect">
            <a:avLst/>
          </a:prstGeom>
          <a:noFill/>
        </p:spPr>
        <p:txBody>
          <a:bodyPr wrap="none" rtlCol="0">
            <a:spAutoFit/>
          </a:bodyPr>
          <a:lstStyle/>
          <a:p>
            <a:r>
              <a:rPr lang="en-US" dirty="0" smtClean="0"/>
              <a:t>Temperature</a:t>
            </a:r>
            <a:endParaRPr lang="en-US" dirty="0"/>
          </a:p>
        </p:txBody>
      </p:sp>
      <p:sp>
        <p:nvSpPr>
          <p:cNvPr id="12" name="TextBox 11"/>
          <p:cNvSpPr txBox="1"/>
          <p:nvPr/>
        </p:nvSpPr>
        <p:spPr>
          <a:xfrm>
            <a:off x="1396474" y="1725497"/>
            <a:ext cx="5787312" cy="461665"/>
          </a:xfrm>
          <a:prstGeom prst="rect">
            <a:avLst/>
          </a:prstGeom>
          <a:noFill/>
        </p:spPr>
        <p:txBody>
          <a:bodyPr wrap="none" rtlCol="0">
            <a:spAutoFit/>
          </a:bodyPr>
          <a:lstStyle/>
          <a:p>
            <a:r>
              <a:rPr lang="en-US" sz="2400" dirty="0" smtClean="0"/>
              <a:t>Biased 14-day surface temperature forecasts</a:t>
            </a:r>
            <a:endParaRPr lang="en-US" sz="2400" dirty="0"/>
          </a:p>
        </p:txBody>
      </p:sp>
      <p:sp>
        <p:nvSpPr>
          <p:cNvPr id="13" name="Freeform 12"/>
          <p:cNvSpPr/>
          <p:nvPr/>
        </p:nvSpPr>
        <p:spPr>
          <a:xfrm>
            <a:off x="1167403" y="2242293"/>
            <a:ext cx="5584604" cy="962390"/>
          </a:xfrm>
          <a:custGeom>
            <a:avLst/>
            <a:gdLst>
              <a:gd name="connsiteX0" fmla="*/ 0 w 5584604"/>
              <a:gd name="connsiteY0" fmla="*/ 291872 h 962390"/>
              <a:gd name="connsiteX1" fmla="*/ 47327 w 5584604"/>
              <a:gd name="connsiteY1" fmla="*/ 276095 h 962390"/>
              <a:gd name="connsiteX2" fmla="*/ 78879 w 5584604"/>
              <a:gd name="connsiteY2" fmla="*/ 260318 h 962390"/>
              <a:gd name="connsiteX3" fmla="*/ 118318 w 5584604"/>
              <a:gd name="connsiteY3" fmla="*/ 252429 h 962390"/>
              <a:gd name="connsiteX4" fmla="*/ 189309 w 5584604"/>
              <a:gd name="connsiteY4" fmla="*/ 260318 h 962390"/>
              <a:gd name="connsiteX5" fmla="*/ 260299 w 5584604"/>
              <a:gd name="connsiteY5" fmla="*/ 315537 h 962390"/>
              <a:gd name="connsiteX6" fmla="*/ 291851 w 5584604"/>
              <a:gd name="connsiteY6" fmla="*/ 331314 h 962390"/>
              <a:gd name="connsiteX7" fmla="*/ 339178 w 5584604"/>
              <a:gd name="connsiteY7" fmla="*/ 362867 h 962390"/>
              <a:gd name="connsiteX8" fmla="*/ 362842 w 5584604"/>
              <a:gd name="connsiteY8" fmla="*/ 386533 h 962390"/>
              <a:gd name="connsiteX9" fmla="*/ 410169 w 5584604"/>
              <a:gd name="connsiteY9" fmla="*/ 402309 h 962390"/>
              <a:gd name="connsiteX10" fmla="*/ 489047 w 5584604"/>
              <a:gd name="connsiteY10" fmla="*/ 394421 h 962390"/>
              <a:gd name="connsiteX11" fmla="*/ 591589 w 5584604"/>
              <a:gd name="connsiteY11" fmla="*/ 362867 h 962390"/>
              <a:gd name="connsiteX12" fmla="*/ 702019 w 5584604"/>
              <a:gd name="connsiteY12" fmla="*/ 339202 h 962390"/>
              <a:gd name="connsiteX13" fmla="*/ 773010 w 5584604"/>
              <a:gd name="connsiteY13" fmla="*/ 347091 h 962390"/>
              <a:gd name="connsiteX14" fmla="*/ 891328 w 5584604"/>
              <a:gd name="connsiteY14" fmla="*/ 370756 h 962390"/>
              <a:gd name="connsiteX15" fmla="*/ 922880 w 5584604"/>
              <a:gd name="connsiteY15" fmla="*/ 378644 h 962390"/>
              <a:gd name="connsiteX16" fmla="*/ 993870 w 5584604"/>
              <a:gd name="connsiteY16" fmla="*/ 402309 h 962390"/>
              <a:gd name="connsiteX17" fmla="*/ 1064861 w 5584604"/>
              <a:gd name="connsiteY17" fmla="*/ 441752 h 962390"/>
              <a:gd name="connsiteX18" fmla="*/ 1127964 w 5584604"/>
              <a:gd name="connsiteY18" fmla="*/ 418086 h 962390"/>
              <a:gd name="connsiteX19" fmla="*/ 1151627 w 5584604"/>
              <a:gd name="connsiteY19" fmla="*/ 402309 h 962390"/>
              <a:gd name="connsiteX20" fmla="*/ 1183179 w 5584604"/>
              <a:gd name="connsiteY20" fmla="*/ 394421 h 962390"/>
              <a:gd name="connsiteX21" fmla="*/ 1206842 w 5584604"/>
              <a:gd name="connsiteY21" fmla="*/ 370756 h 962390"/>
              <a:gd name="connsiteX22" fmla="*/ 1262057 w 5584604"/>
              <a:gd name="connsiteY22" fmla="*/ 331314 h 962390"/>
              <a:gd name="connsiteX23" fmla="*/ 1293609 w 5584604"/>
              <a:gd name="connsiteY23" fmla="*/ 315537 h 962390"/>
              <a:gd name="connsiteX24" fmla="*/ 1317272 w 5584604"/>
              <a:gd name="connsiteY24" fmla="*/ 307648 h 962390"/>
              <a:gd name="connsiteX25" fmla="*/ 1364600 w 5584604"/>
              <a:gd name="connsiteY25" fmla="*/ 283983 h 962390"/>
              <a:gd name="connsiteX26" fmla="*/ 1388263 w 5584604"/>
              <a:gd name="connsiteY26" fmla="*/ 299760 h 962390"/>
              <a:gd name="connsiteX27" fmla="*/ 1427702 w 5584604"/>
              <a:gd name="connsiteY27" fmla="*/ 362867 h 962390"/>
              <a:gd name="connsiteX28" fmla="*/ 1459254 w 5584604"/>
              <a:gd name="connsiteY28" fmla="*/ 402309 h 962390"/>
              <a:gd name="connsiteX29" fmla="*/ 1490805 w 5584604"/>
              <a:gd name="connsiteY29" fmla="*/ 457528 h 962390"/>
              <a:gd name="connsiteX30" fmla="*/ 1498693 w 5584604"/>
              <a:gd name="connsiteY30" fmla="*/ 489082 h 962390"/>
              <a:gd name="connsiteX31" fmla="*/ 1514469 w 5584604"/>
              <a:gd name="connsiteY31" fmla="*/ 528524 h 962390"/>
              <a:gd name="connsiteX32" fmla="*/ 1522357 w 5584604"/>
              <a:gd name="connsiteY32" fmla="*/ 552190 h 962390"/>
              <a:gd name="connsiteX33" fmla="*/ 1538132 w 5584604"/>
              <a:gd name="connsiteY33" fmla="*/ 575855 h 962390"/>
              <a:gd name="connsiteX34" fmla="*/ 1546020 w 5584604"/>
              <a:gd name="connsiteY34" fmla="*/ 607409 h 962390"/>
              <a:gd name="connsiteX35" fmla="*/ 1569684 w 5584604"/>
              <a:gd name="connsiteY35" fmla="*/ 654739 h 962390"/>
              <a:gd name="connsiteX36" fmla="*/ 1593347 w 5584604"/>
              <a:gd name="connsiteY36" fmla="*/ 670516 h 962390"/>
              <a:gd name="connsiteX37" fmla="*/ 1648562 w 5584604"/>
              <a:gd name="connsiteY37" fmla="*/ 725735 h 962390"/>
              <a:gd name="connsiteX38" fmla="*/ 1672226 w 5584604"/>
              <a:gd name="connsiteY38" fmla="*/ 757289 h 962390"/>
              <a:gd name="connsiteX39" fmla="*/ 1735329 w 5584604"/>
              <a:gd name="connsiteY39" fmla="*/ 804619 h 962390"/>
              <a:gd name="connsiteX40" fmla="*/ 1766880 w 5584604"/>
              <a:gd name="connsiteY40" fmla="*/ 828284 h 962390"/>
              <a:gd name="connsiteX41" fmla="*/ 1798432 w 5584604"/>
              <a:gd name="connsiteY41" fmla="*/ 875615 h 962390"/>
              <a:gd name="connsiteX42" fmla="*/ 1845759 w 5584604"/>
              <a:gd name="connsiteY42" fmla="*/ 922946 h 962390"/>
              <a:gd name="connsiteX43" fmla="*/ 1853647 w 5584604"/>
              <a:gd name="connsiteY43" fmla="*/ 946611 h 962390"/>
              <a:gd name="connsiteX44" fmla="*/ 1916750 w 5584604"/>
              <a:gd name="connsiteY44" fmla="*/ 946611 h 962390"/>
              <a:gd name="connsiteX45" fmla="*/ 1964077 w 5584604"/>
              <a:gd name="connsiteY45" fmla="*/ 891392 h 962390"/>
              <a:gd name="connsiteX46" fmla="*/ 1995628 w 5584604"/>
              <a:gd name="connsiteY46" fmla="*/ 875615 h 962390"/>
              <a:gd name="connsiteX47" fmla="*/ 2066619 w 5584604"/>
              <a:gd name="connsiteY47" fmla="*/ 851950 h 962390"/>
              <a:gd name="connsiteX48" fmla="*/ 2082395 w 5584604"/>
              <a:gd name="connsiteY48" fmla="*/ 812508 h 962390"/>
              <a:gd name="connsiteX49" fmla="*/ 2098170 w 5584604"/>
              <a:gd name="connsiteY49" fmla="*/ 741512 h 962390"/>
              <a:gd name="connsiteX50" fmla="*/ 2113946 w 5584604"/>
              <a:gd name="connsiteY50" fmla="*/ 702070 h 962390"/>
              <a:gd name="connsiteX51" fmla="*/ 2137610 w 5584604"/>
              <a:gd name="connsiteY51" fmla="*/ 654739 h 962390"/>
              <a:gd name="connsiteX52" fmla="*/ 2169161 w 5584604"/>
              <a:gd name="connsiteY52" fmla="*/ 591632 h 962390"/>
              <a:gd name="connsiteX53" fmla="*/ 2177049 w 5584604"/>
              <a:gd name="connsiteY53" fmla="*/ 552190 h 962390"/>
              <a:gd name="connsiteX54" fmla="*/ 2192825 w 5584604"/>
              <a:gd name="connsiteY54" fmla="*/ 520636 h 962390"/>
              <a:gd name="connsiteX55" fmla="*/ 2200713 w 5584604"/>
              <a:gd name="connsiteY55" fmla="*/ 481194 h 962390"/>
              <a:gd name="connsiteX56" fmla="*/ 2208600 w 5584604"/>
              <a:gd name="connsiteY56" fmla="*/ 362867 h 962390"/>
              <a:gd name="connsiteX57" fmla="*/ 2224376 w 5584604"/>
              <a:gd name="connsiteY57" fmla="*/ 323425 h 962390"/>
              <a:gd name="connsiteX58" fmla="*/ 2248040 w 5584604"/>
              <a:gd name="connsiteY58" fmla="*/ 276095 h 962390"/>
              <a:gd name="connsiteX59" fmla="*/ 2287479 w 5584604"/>
              <a:gd name="connsiteY59" fmla="*/ 212987 h 962390"/>
              <a:gd name="connsiteX60" fmla="*/ 2342694 w 5584604"/>
              <a:gd name="connsiteY60" fmla="*/ 141991 h 962390"/>
              <a:gd name="connsiteX61" fmla="*/ 2366358 w 5584604"/>
              <a:gd name="connsiteY61" fmla="*/ 126215 h 962390"/>
              <a:gd name="connsiteX62" fmla="*/ 2429460 w 5584604"/>
              <a:gd name="connsiteY62" fmla="*/ 118326 h 962390"/>
              <a:gd name="connsiteX63" fmla="*/ 2476788 w 5584604"/>
              <a:gd name="connsiteY63" fmla="*/ 102549 h 962390"/>
              <a:gd name="connsiteX64" fmla="*/ 2500451 w 5584604"/>
              <a:gd name="connsiteY64" fmla="*/ 94661 h 962390"/>
              <a:gd name="connsiteX65" fmla="*/ 2539891 w 5584604"/>
              <a:gd name="connsiteY65" fmla="*/ 86772 h 962390"/>
              <a:gd name="connsiteX66" fmla="*/ 2571442 w 5584604"/>
              <a:gd name="connsiteY66" fmla="*/ 70996 h 962390"/>
              <a:gd name="connsiteX67" fmla="*/ 2650321 w 5584604"/>
              <a:gd name="connsiteY67" fmla="*/ 39442 h 962390"/>
              <a:gd name="connsiteX68" fmla="*/ 2697648 w 5584604"/>
              <a:gd name="connsiteY68" fmla="*/ 15777 h 962390"/>
              <a:gd name="connsiteX69" fmla="*/ 2721311 w 5584604"/>
              <a:gd name="connsiteY69" fmla="*/ 0 h 962390"/>
              <a:gd name="connsiteX70" fmla="*/ 2776526 w 5584604"/>
              <a:gd name="connsiteY70" fmla="*/ 47330 h 962390"/>
              <a:gd name="connsiteX71" fmla="*/ 2792302 w 5584604"/>
              <a:gd name="connsiteY71" fmla="*/ 78884 h 962390"/>
              <a:gd name="connsiteX72" fmla="*/ 2823853 w 5584604"/>
              <a:gd name="connsiteY72" fmla="*/ 134103 h 962390"/>
              <a:gd name="connsiteX73" fmla="*/ 2831741 w 5584604"/>
              <a:gd name="connsiteY73" fmla="*/ 157768 h 962390"/>
              <a:gd name="connsiteX74" fmla="*/ 2847517 w 5584604"/>
              <a:gd name="connsiteY74" fmla="*/ 181434 h 962390"/>
              <a:gd name="connsiteX75" fmla="*/ 2879068 w 5584604"/>
              <a:gd name="connsiteY75" fmla="*/ 236653 h 962390"/>
              <a:gd name="connsiteX76" fmla="*/ 2902732 w 5584604"/>
              <a:gd name="connsiteY76" fmla="*/ 260318 h 962390"/>
              <a:gd name="connsiteX77" fmla="*/ 2910620 w 5584604"/>
              <a:gd name="connsiteY77" fmla="*/ 283983 h 962390"/>
              <a:gd name="connsiteX78" fmla="*/ 3052601 w 5584604"/>
              <a:gd name="connsiteY78" fmla="*/ 315537 h 962390"/>
              <a:gd name="connsiteX79" fmla="*/ 3099928 w 5584604"/>
              <a:gd name="connsiteY79" fmla="*/ 323425 h 962390"/>
              <a:gd name="connsiteX80" fmla="*/ 3139368 w 5584604"/>
              <a:gd name="connsiteY80" fmla="*/ 362867 h 962390"/>
              <a:gd name="connsiteX81" fmla="*/ 3210358 w 5584604"/>
              <a:gd name="connsiteY81" fmla="*/ 418086 h 962390"/>
              <a:gd name="connsiteX82" fmla="*/ 3249798 w 5584604"/>
              <a:gd name="connsiteY82" fmla="*/ 457528 h 962390"/>
              <a:gd name="connsiteX83" fmla="*/ 3297125 w 5584604"/>
              <a:gd name="connsiteY83" fmla="*/ 504859 h 962390"/>
              <a:gd name="connsiteX84" fmla="*/ 3352340 w 5584604"/>
              <a:gd name="connsiteY84" fmla="*/ 575855 h 962390"/>
              <a:gd name="connsiteX85" fmla="*/ 3376004 w 5584604"/>
              <a:gd name="connsiteY85" fmla="*/ 599520 h 962390"/>
              <a:gd name="connsiteX86" fmla="*/ 3446994 w 5584604"/>
              <a:gd name="connsiteY86" fmla="*/ 583743 h 962390"/>
              <a:gd name="connsiteX87" fmla="*/ 3486434 w 5584604"/>
              <a:gd name="connsiteY87" fmla="*/ 560078 h 962390"/>
              <a:gd name="connsiteX88" fmla="*/ 3517985 w 5584604"/>
              <a:gd name="connsiteY88" fmla="*/ 536413 h 962390"/>
              <a:gd name="connsiteX89" fmla="*/ 3541649 w 5584604"/>
              <a:gd name="connsiteY89" fmla="*/ 520636 h 962390"/>
              <a:gd name="connsiteX90" fmla="*/ 3596864 w 5584604"/>
              <a:gd name="connsiteY90" fmla="*/ 473305 h 962390"/>
              <a:gd name="connsiteX91" fmla="*/ 3612639 w 5584604"/>
              <a:gd name="connsiteY91" fmla="*/ 449640 h 962390"/>
              <a:gd name="connsiteX92" fmla="*/ 3636303 w 5584604"/>
              <a:gd name="connsiteY92" fmla="*/ 441752 h 962390"/>
              <a:gd name="connsiteX93" fmla="*/ 3691518 w 5584604"/>
              <a:gd name="connsiteY93" fmla="*/ 418086 h 962390"/>
              <a:gd name="connsiteX94" fmla="*/ 3754621 w 5584604"/>
              <a:gd name="connsiteY94" fmla="*/ 386533 h 962390"/>
              <a:gd name="connsiteX95" fmla="*/ 3809836 w 5584604"/>
              <a:gd name="connsiteY95" fmla="*/ 347091 h 962390"/>
              <a:gd name="connsiteX96" fmla="*/ 3849275 w 5584604"/>
              <a:gd name="connsiteY96" fmla="*/ 299760 h 962390"/>
              <a:gd name="connsiteX97" fmla="*/ 3865051 w 5584604"/>
              <a:gd name="connsiteY97" fmla="*/ 276095 h 962390"/>
              <a:gd name="connsiteX98" fmla="*/ 3896602 w 5584604"/>
              <a:gd name="connsiteY98" fmla="*/ 268206 h 962390"/>
              <a:gd name="connsiteX99" fmla="*/ 3920266 w 5584604"/>
              <a:gd name="connsiteY99" fmla="*/ 244541 h 962390"/>
              <a:gd name="connsiteX100" fmla="*/ 3999144 w 5584604"/>
              <a:gd name="connsiteY100" fmla="*/ 244541 h 962390"/>
              <a:gd name="connsiteX101" fmla="*/ 4046471 w 5584604"/>
              <a:gd name="connsiteY101" fmla="*/ 228764 h 962390"/>
              <a:gd name="connsiteX102" fmla="*/ 4101686 w 5584604"/>
              <a:gd name="connsiteY102" fmla="*/ 205099 h 962390"/>
              <a:gd name="connsiteX103" fmla="*/ 4188453 w 5584604"/>
              <a:gd name="connsiteY103" fmla="*/ 197210 h 962390"/>
              <a:gd name="connsiteX104" fmla="*/ 4212117 w 5584604"/>
              <a:gd name="connsiteY104" fmla="*/ 212987 h 962390"/>
              <a:gd name="connsiteX105" fmla="*/ 4243668 w 5584604"/>
              <a:gd name="connsiteY105" fmla="*/ 220876 h 962390"/>
              <a:gd name="connsiteX106" fmla="*/ 4306771 w 5584604"/>
              <a:gd name="connsiteY106" fmla="*/ 252429 h 962390"/>
              <a:gd name="connsiteX107" fmla="*/ 4330434 w 5584604"/>
              <a:gd name="connsiteY107" fmla="*/ 260318 h 962390"/>
              <a:gd name="connsiteX108" fmla="*/ 4354098 w 5584604"/>
              <a:gd name="connsiteY108" fmla="*/ 276095 h 962390"/>
              <a:gd name="connsiteX109" fmla="*/ 4385649 w 5584604"/>
              <a:gd name="connsiteY109" fmla="*/ 291872 h 962390"/>
              <a:gd name="connsiteX110" fmla="*/ 4440864 w 5584604"/>
              <a:gd name="connsiteY110" fmla="*/ 315537 h 962390"/>
              <a:gd name="connsiteX111" fmla="*/ 4488192 w 5584604"/>
              <a:gd name="connsiteY111" fmla="*/ 370756 h 962390"/>
              <a:gd name="connsiteX112" fmla="*/ 4503967 w 5584604"/>
              <a:gd name="connsiteY112" fmla="*/ 394421 h 962390"/>
              <a:gd name="connsiteX113" fmla="*/ 4527631 w 5584604"/>
              <a:gd name="connsiteY113" fmla="*/ 402309 h 962390"/>
              <a:gd name="connsiteX114" fmla="*/ 4653837 w 5584604"/>
              <a:gd name="connsiteY114" fmla="*/ 410198 h 962390"/>
              <a:gd name="connsiteX115" fmla="*/ 4764267 w 5584604"/>
              <a:gd name="connsiteY115" fmla="*/ 465417 h 962390"/>
              <a:gd name="connsiteX116" fmla="*/ 4922024 w 5584604"/>
              <a:gd name="connsiteY116" fmla="*/ 449640 h 962390"/>
              <a:gd name="connsiteX117" fmla="*/ 4945687 w 5584604"/>
              <a:gd name="connsiteY117" fmla="*/ 441752 h 962390"/>
              <a:gd name="connsiteX118" fmla="*/ 5008790 w 5584604"/>
              <a:gd name="connsiteY118" fmla="*/ 425975 h 962390"/>
              <a:gd name="connsiteX119" fmla="*/ 5079781 w 5584604"/>
              <a:gd name="connsiteY119" fmla="*/ 394421 h 962390"/>
              <a:gd name="connsiteX120" fmla="*/ 5134996 w 5584604"/>
              <a:gd name="connsiteY120" fmla="*/ 370756 h 962390"/>
              <a:gd name="connsiteX121" fmla="*/ 5182323 w 5584604"/>
              <a:gd name="connsiteY121" fmla="*/ 307648 h 962390"/>
              <a:gd name="connsiteX122" fmla="*/ 5205987 w 5584604"/>
              <a:gd name="connsiteY122" fmla="*/ 299760 h 962390"/>
              <a:gd name="connsiteX123" fmla="*/ 5276977 w 5584604"/>
              <a:gd name="connsiteY123" fmla="*/ 260318 h 962390"/>
              <a:gd name="connsiteX124" fmla="*/ 5332192 w 5584604"/>
              <a:gd name="connsiteY124" fmla="*/ 236653 h 962390"/>
              <a:gd name="connsiteX125" fmla="*/ 5371632 w 5584604"/>
              <a:gd name="connsiteY125" fmla="*/ 244541 h 962390"/>
              <a:gd name="connsiteX126" fmla="*/ 5387407 w 5584604"/>
              <a:gd name="connsiteY126" fmla="*/ 268206 h 962390"/>
              <a:gd name="connsiteX127" fmla="*/ 5411071 w 5584604"/>
              <a:gd name="connsiteY127" fmla="*/ 283983 h 962390"/>
              <a:gd name="connsiteX128" fmla="*/ 5442622 w 5584604"/>
              <a:gd name="connsiteY128" fmla="*/ 307648 h 962390"/>
              <a:gd name="connsiteX129" fmla="*/ 5466286 w 5584604"/>
              <a:gd name="connsiteY129" fmla="*/ 315537 h 962390"/>
              <a:gd name="connsiteX130" fmla="*/ 5497837 w 5584604"/>
              <a:gd name="connsiteY130" fmla="*/ 331314 h 962390"/>
              <a:gd name="connsiteX131" fmla="*/ 5560940 w 5584604"/>
              <a:gd name="connsiteY131" fmla="*/ 347091 h 962390"/>
              <a:gd name="connsiteX132" fmla="*/ 5584604 w 5584604"/>
              <a:gd name="connsiteY132" fmla="*/ 347091 h 9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584604" h="962390">
                <a:moveTo>
                  <a:pt x="0" y="291872"/>
                </a:moveTo>
                <a:cubicBezTo>
                  <a:pt x="15776" y="286613"/>
                  <a:pt x="31887" y="282271"/>
                  <a:pt x="47327" y="276095"/>
                </a:cubicBezTo>
                <a:cubicBezTo>
                  <a:pt x="58245" y="271728"/>
                  <a:pt x="67724" y="264037"/>
                  <a:pt x="78879" y="260318"/>
                </a:cubicBezTo>
                <a:cubicBezTo>
                  <a:pt x="91598" y="256078"/>
                  <a:pt x="105172" y="255059"/>
                  <a:pt x="118318" y="252429"/>
                </a:cubicBezTo>
                <a:cubicBezTo>
                  <a:pt x="141982" y="255059"/>
                  <a:pt x="166416" y="253777"/>
                  <a:pt x="189309" y="260318"/>
                </a:cubicBezTo>
                <a:cubicBezTo>
                  <a:pt x="229702" y="271860"/>
                  <a:pt x="229356" y="292328"/>
                  <a:pt x="260299" y="315537"/>
                </a:cubicBezTo>
                <a:cubicBezTo>
                  <a:pt x="269706" y="322593"/>
                  <a:pt x="281768" y="325264"/>
                  <a:pt x="291851" y="331314"/>
                </a:cubicBezTo>
                <a:cubicBezTo>
                  <a:pt x="308109" y="341069"/>
                  <a:pt x="325772" y="349459"/>
                  <a:pt x="339178" y="362867"/>
                </a:cubicBezTo>
                <a:cubicBezTo>
                  <a:pt x="347066" y="370756"/>
                  <a:pt x="353090" y="381115"/>
                  <a:pt x="362842" y="386533"/>
                </a:cubicBezTo>
                <a:cubicBezTo>
                  <a:pt x="377378" y="394609"/>
                  <a:pt x="410169" y="402309"/>
                  <a:pt x="410169" y="402309"/>
                </a:cubicBezTo>
                <a:cubicBezTo>
                  <a:pt x="436462" y="399680"/>
                  <a:pt x="463025" y="399013"/>
                  <a:pt x="489047" y="394421"/>
                </a:cubicBezTo>
                <a:cubicBezTo>
                  <a:pt x="521908" y="388622"/>
                  <a:pt x="559413" y="372061"/>
                  <a:pt x="591589" y="362867"/>
                </a:cubicBezTo>
                <a:cubicBezTo>
                  <a:pt x="646613" y="347145"/>
                  <a:pt x="650710" y="347755"/>
                  <a:pt x="702019" y="339202"/>
                </a:cubicBezTo>
                <a:cubicBezTo>
                  <a:pt x="725683" y="341832"/>
                  <a:pt x="749410" y="343944"/>
                  <a:pt x="773010" y="347091"/>
                </a:cubicBezTo>
                <a:cubicBezTo>
                  <a:pt x="814874" y="352673"/>
                  <a:pt x="849247" y="361045"/>
                  <a:pt x="891328" y="370756"/>
                </a:cubicBezTo>
                <a:cubicBezTo>
                  <a:pt x="901891" y="373194"/>
                  <a:pt x="912518" y="375456"/>
                  <a:pt x="922880" y="378644"/>
                </a:cubicBezTo>
                <a:cubicBezTo>
                  <a:pt x="946720" y="385980"/>
                  <a:pt x="993870" y="402309"/>
                  <a:pt x="993870" y="402309"/>
                </a:cubicBezTo>
                <a:cubicBezTo>
                  <a:pt x="1048115" y="438475"/>
                  <a:pt x="1023210" y="427866"/>
                  <a:pt x="1064861" y="441752"/>
                </a:cubicBezTo>
                <a:cubicBezTo>
                  <a:pt x="1099368" y="433124"/>
                  <a:pt x="1095884" y="436419"/>
                  <a:pt x="1127964" y="418086"/>
                </a:cubicBezTo>
                <a:cubicBezTo>
                  <a:pt x="1136195" y="413382"/>
                  <a:pt x="1142913" y="406044"/>
                  <a:pt x="1151627" y="402309"/>
                </a:cubicBezTo>
                <a:cubicBezTo>
                  <a:pt x="1161591" y="398038"/>
                  <a:pt x="1172662" y="397050"/>
                  <a:pt x="1183179" y="394421"/>
                </a:cubicBezTo>
                <a:cubicBezTo>
                  <a:pt x="1191067" y="386533"/>
                  <a:pt x="1198372" y="378016"/>
                  <a:pt x="1206842" y="370756"/>
                </a:cubicBezTo>
                <a:cubicBezTo>
                  <a:pt x="1215301" y="363505"/>
                  <a:pt x="1249577" y="338446"/>
                  <a:pt x="1262057" y="331314"/>
                </a:cubicBezTo>
                <a:cubicBezTo>
                  <a:pt x="1272266" y="325480"/>
                  <a:pt x="1282801" y="320169"/>
                  <a:pt x="1293609" y="315537"/>
                </a:cubicBezTo>
                <a:cubicBezTo>
                  <a:pt x="1301251" y="312261"/>
                  <a:pt x="1309835" y="311367"/>
                  <a:pt x="1317272" y="307648"/>
                </a:cubicBezTo>
                <a:cubicBezTo>
                  <a:pt x="1378433" y="277066"/>
                  <a:pt x="1305123" y="303811"/>
                  <a:pt x="1364600" y="283983"/>
                </a:cubicBezTo>
                <a:cubicBezTo>
                  <a:pt x="1372488" y="289242"/>
                  <a:pt x="1381560" y="293056"/>
                  <a:pt x="1388263" y="299760"/>
                </a:cubicBezTo>
                <a:cubicBezTo>
                  <a:pt x="1422718" y="334218"/>
                  <a:pt x="1402706" y="325371"/>
                  <a:pt x="1427702" y="362867"/>
                </a:cubicBezTo>
                <a:cubicBezTo>
                  <a:pt x="1437041" y="376876"/>
                  <a:pt x="1449153" y="388840"/>
                  <a:pt x="1459254" y="402309"/>
                </a:cubicBezTo>
                <a:cubicBezTo>
                  <a:pt x="1470696" y="417567"/>
                  <a:pt x="1484255" y="440059"/>
                  <a:pt x="1490805" y="457528"/>
                </a:cubicBezTo>
                <a:cubicBezTo>
                  <a:pt x="1494611" y="467679"/>
                  <a:pt x="1495265" y="478797"/>
                  <a:pt x="1498693" y="489082"/>
                </a:cubicBezTo>
                <a:cubicBezTo>
                  <a:pt x="1503171" y="502515"/>
                  <a:pt x="1509497" y="515265"/>
                  <a:pt x="1514469" y="528524"/>
                </a:cubicBezTo>
                <a:cubicBezTo>
                  <a:pt x="1517389" y="536310"/>
                  <a:pt x="1518639" y="544752"/>
                  <a:pt x="1522357" y="552190"/>
                </a:cubicBezTo>
                <a:cubicBezTo>
                  <a:pt x="1526596" y="560670"/>
                  <a:pt x="1532874" y="567967"/>
                  <a:pt x="1538132" y="575855"/>
                </a:cubicBezTo>
                <a:cubicBezTo>
                  <a:pt x="1540761" y="586373"/>
                  <a:pt x="1543042" y="596984"/>
                  <a:pt x="1546020" y="607409"/>
                </a:cubicBezTo>
                <a:cubicBezTo>
                  <a:pt x="1551152" y="625373"/>
                  <a:pt x="1555856" y="640910"/>
                  <a:pt x="1569684" y="654739"/>
                </a:cubicBezTo>
                <a:cubicBezTo>
                  <a:pt x="1576387" y="661443"/>
                  <a:pt x="1586301" y="664174"/>
                  <a:pt x="1593347" y="670516"/>
                </a:cubicBezTo>
                <a:cubicBezTo>
                  <a:pt x="1612694" y="687930"/>
                  <a:pt x="1632945" y="704911"/>
                  <a:pt x="1648562" y="725735"/>
                </a:cubicBezTo>
                <a:cubicBezTo>
                  <a:pt x="1656450" y="736253"/>
                  <a:pt x="1662498" y="748445"/>
                  <a:pt x="1672226" y="757289"/>
                </a:cubicBezTo>
                <a:cubicBezTo>
                  <a:pt x="1691681" y="774977"/>
                  <a:pt x="1714295" y="788842"/>
                  <a:pt x="1735329" y="804619"/>
                </a:cubicBezTo>
                <a:lnTo>
                  <a:pt x="1766880" y="828284"/>
                </a:lnTo>
                <a:cubicBezTo>
                  <a:pt x="1777397" y="844061"/>
                  <a:pt x="1785025" y="862207"/>
                  <a:pt x="1798432" y="875615"/>
                </a:cubicBezTo>
                <a:lnTo>
                  <a:pt x="1845759" y="922946"/>
                </a:lnTo>
                <a:cubicBezTo>
                  <a:pt x="1848388" y="930834"/>
                  <a:pt x="1848453" y="940118"/>
                  <a:pt x="1853647" y="946611"/>
                </a:cubicBezTo>
                <a:cubicBezTo>
                  <a:pt x="1876561" y="975255"/>
                  <a:pt x="1887224" y="958422"/>
                  <a:pt x="1916750" y="946611"/>
                </a:cubicBezTo>
                <a:cubicBezTo>
                  <a:pt x="1929181" y="930035"/>
                  <a:pt x="1946327" y="904072"/>
                  <a:pt x="1964077" y="891392"/>
                </a:cubicBezTo>
                <a:cubicBezTo>
                  <a:pt x="1973645" y="884557"/>
                  <a:pt x="1984653" y="879836"/>
                  <a:pt x="1995628" y="875615"/>
                </a:cubicBezTo>
                <a:cubicBezTo>
                  <a:pt x="2018909" y="866660"/>
                  <a:pt x="2066619" y="851950"/>
                  <a:pt x="2066619" y="851950"/>
                </a:cubicBezTo>
                <a:cubicBezTo>
                  <a:pt x="2071878" y="838803"/>
                  <a:pt x="2078505" y="826123"/>
                  <a:pt x="2082395" y="812508"/>
                </a:cubicBezTo>
                <a:cubicBezTo>
                  <a:pt x="2089054" y="789198"/>
                  <a:pt x="2091511" y="764822"/>
                  <a:pt x="2098170" y="741512"/>
                </a:cubicBezTo>
                <a:cubicBezTo>
                  <a:pt x="2102060" y="727897"/>
                  <a:pt x="2108974" y="715329"/>
                  <a:pt x="2113946" y="702070"/>
                </a:cubicBezTo>
                <a:cubicBezTo>
                  <a:pt x="2127942" y="664744"/>
                  <a:pt x="2113675" y="690643"/>
                  <a:pt x="2137610" y="654739"/>
                </a:cubicBezTo>
                <a:cubicBezTo>
                  <a:pt x="2161718" y="558300"/>
                  <a:pt x="2123191" y="695073"/>
                  <a:pt x="2169161" y="591632"/>
                </a:cubicBezTo>
                <a:cubicBezTo>
                  <a:pt x="2174606" y="579380"/>
                  <a:pt x="2172809" y="564910"/>
                  <a:pt x="2177049" y="552190"/>
                </a:cubicBezTo>
                <a:cubicBezTo>
                  <a:pt x="2180767" y="541034"/>
                  <a:pt x="2187566" y="531154"/>
                  <a:pt x="2192825" y="520636"/>
                </a:cubicBezTo>
                <a:cubicBezTo>
                  <a:pt x="2195454" y="507489"/>
                  <a:pt x="2199379" y="494535"/>
                  <a:pt x="2200713" y="481194"/>
                </a:cubicBezTo>
                <a:cubicBezTo>
                  <a:pt x="2204646" y="441860"/>
                  <a:pt x="2202737" y="401960"/>
                  <a:pt x="2208600" y="362867"/>
                </a:cubicBezTo>
                <a:cubicBezTo>
                  <a:pt x="2210700" y="348864"/>
                  <a:pt x="2219404" y="336684"/>
                  <a:pt x="2224376" y="323425"/>
                </a:cubicBezTo>
                <a:cubicBezTo>
                  <a:pt x="2238372" y="286101"/>
                  <a:pt x="2224106" y="311998"/>
                  <a:pt x="2248040" y="276095"/>
                </a:cubicBezTo>
                <a:cubicBezTo>
                  <a:pt x="2266201" y="221607"/>
                  <a:pt x="2240712" y="288989"/>
                  <a:pt x="2287479" y="212987"/>
                </a:cubicBezTo>
                <a:cubicBezTo>
                  <a:pt x="2353765" y="105263"/>
                  <a:pt x="2285753" y="170463"/>
                  <a:pt x="2342694" y="141991"/>
                </a:cubicBezTo>
                <a:cubicBezTo>
                  <a:pt x="2351173" y="137751"/>
                  <a:pt x="2357212" y="128710"/>
                  <a:pt x="2366358" y="126215"/>
                </a:cubicBezTo>
                <a:cubicBezTo>
                  <a:pt x="2386809" y="120637"/>
                  <a:pt x="2408426" y="120956"/>
                  <a:pt x="2429460" y="118326"/>
                </a:cubicBezTo>
                <a:lnTo>
                  <a:pt x="2476788" y="102549"/>
                </a:lnTo>
                <a:cubicBezTo>
                  <a:pt x="2484676" y="99920"/>
                  <a:pt x="2492298" y="96292"/>
                  <a:pt x="2500451" y="94661"/>
                </a:cubicBezTo>
                <a:lnTo>
                  <a:pt x="2539891" y="86772"/>
                </a:lnTo>
                <a:cubicBezTo>
                  <a:pt x="2550408" y="81513"/>
                  <a:pt x="2560634" y="75628"/>
                  <a:pt x="2571442" y="70996"/>
                </a:cubicBezTo>
                <a:cubicBezTo>
                  <a:pt x="2597471" y="59840"/>
                  <a:pt x="2626759" y="55152"/>
                  <a:pt x="2650321" y="39442"/>
                </a:cubicBezTo>
                <a:cubicBezTo>
                  <a:pt x="2680902" y="19053"/>
                  <a:pt x="2664990" y="26663"/>
                  <a:pt x="2697648" y="15777"/>
                </a:cubicBezTo>
                <a:cubicBezTo>
                  <a:pt x="2705536" y="10518"/>
                  <a:pt x="2711831" y="0"/>
                  <a:pt x="2721311" y="0"/>
                </a:cubicBezTo>
                <a:cubicBezTo>
                  <a:pt x="2746508" y="0"/>
                  <a:pt x="2766060" y="30582"/>
                  <a:pt x="2776526" y="47330"/>
                </a:cubicBezTo>
                <a:cubicBezTo>
                  <a:pt x="2782758" y="57302"/>
                  <a:pt x="2786468" y="68674"/>
                  <a:pt x="2792302" y="78884"/>
                </a:cubicBezTo>
                <a:cubicBezTo>
                  <a:pt x="2814939" y="118500"/>
                  <a:pt x="2803419" y="86420"/>
                  <a:pt x="2823853" y="134103"/>
                </a:cubicBezTo>
                <a:cubicBezTo>
                  <a:pt x="2827128" y="141746"/>
                  <a:pt x="2828023" y="150331"/>
                  <a:pt x="2831741" y="157768"/>
                </a:cubicBezTo>
                <a:cubicBezTo>
                  <a:pt x="2835981" y="166248"/>
                  <a:pt x="2842813" y="173202"/>
                  <a:pt x="2847517" y="181434"/>
                </a:cubicBezTo>
                <a:cubicBezTo>
                  <a:pt x="2861539" y="205973"/>
                  <a:pt x="2861603" y="215694"/>
                  <a:pt x="2879068" y="236653"/>
                </a:cubicBezTo>
                <a:cubicBezTo>
                  <a:pt x="2886209" y="245223"/>
                  <a:pt x="2894844" y="252430"/>
                  <a:pt x="2902732" y="260318"/>
                </a:cubicBezTo>
                <a:cubicBezTo>
                  <a:pt x="2905361" y="268206"/>
                  <a:pt x="2906902" y="276546"/>
                  <a:pt x="2910620" y="283983"/>
                </a:cubicBezTo>
                <a:cubicBezTo>
                  <a:pt x="2939671" y="342088"/>
                  <a:pt x="2961860" y="309865"/>
                  <a:pt x="3052601" y="315537"/>
                </a:cubicBezTo>
                <a:cubicBezTo>
                  <a:pt x="3068377" y="318166"/>
                  <a:pt x="3084756" y="318367"/>
                  <a:pt x="3099928" y="323425"/>
                </a:cubicBezTo>
                <a:cubicBezTo>
                  <a:pt x="3131479" y="333943"/>
                  <a:pt x="3118335" y="341832"/>
                  <a:pt x="3139368" y="362867"/>
                </a:cubicBezTo>
                <a:cubicBezTo>
                  <a:pt x="3166672" y="390172"/>
                  <a:pt x="3182214" y="399321"/>
                  <a:pt x="3210358" y="418086"/>
                </a:cubicBezTo>
                <a:cubicBezTo>
                  <a:pt x="3242868" y="466855"/>
                  <a:pt x="3206770" y="419279"/>
                  <a:pt x="3249798" y="457528"/>
                </a:cubicBezTo>
                <a:cubicBezTo>
                  <a:pt x="3266473" y="472351"/>
                  <a:pt x="3297125" y="504859"/>
                  <a:pt x="3297125" y="504859"/>
                </a:cubicBezTo>
                <a:cubicBezTo>
                  <a:pt x="3312068" y="549690"/>
                  <a:pt x="3299134" y="522645"/>
                  <a:pt x="3352340" y="575855"/>
                </a:cubicBezTo>
                <a:lnTo>
                  <a:pt x="3376004" y="599520"/>
                </a:lnTo>
                <a:cubicBezTo>
                  <a:pt x="3399667" y="594261"/>
                  <a:pt x="3424166" y="591897"/>
                  <a:pt x="3446994" y="583743"/>
                </a:cubicBezTo>
                <a:cubicBezTo>
                  <a:pt x="3461432" y="578586"/>
                  <a:pt x="3473677" y="568583"/>
                  <a:pt x="3486434" y="560078"/>
                </a:cubicBezTo>
                <a:cubicBezTo>
                  <a:pt x="3497372" y="552785"/>
                  <a:pt x="3507287" y="544055"/>
                  <a:pt x="3517985" y="536413"/>
                </a:cubicBezTo>
                <a:cubicBezTo>
                  <a:pt x="3525699" y="530902"/>
                  <a:pt x="3534451" y="526806"/>
                  <a:pt x="3541649" y="520636"/>
                </a:cubicBezTo>
                <a:cubicBezTo>
                  <a:pt x="3608595" y="463249"/>
                  <a:pt x="3542537" y="509525"/>
                  <a:pt x="3596864" y="473305"/>
                </a:cubicBezTo>
                <a:cubicBezTo>
                  <a:pt x="3602122" y="465417"/>
                  <a:pt x="3605236" y="455562"/>
                  <a:pt x="3612639" y="449640"/>
                </a:cubicBezTo>
                <a:cubicBezTo>
                  <a:pt x="3619132" y="444446"/>
                  <a:pt x="3628583" y="444840"/>
                  <a:pt x="3636303" y="441752"/>
                </a:cubicBezTo>
                <a:cubicBezTo>
                  <a:pt x="3654895" y="434315"/>
                  <a:pt x="3673372" y="426555"/>
                  <a:pt x="3691518" y="418086"/>
                </a:cubicBezTo>
                <a:cubicBezTo>
                  <a:pt x="3712829" y="408140"/>
                  <a:pt x="3735808" y="400644"/>
                  <a:pt x="3754621" y="386533"/>
                </a:cubicBezTo>
                <a:cubicBezTo>
                  <a:pt x="3793756" y="357178"/>
                  <a:pt x="3775233" y="370160"/>
                  <a:pt x="3809836" y="347091"/>
                </a:cubicBezTo>
                <a:cubicBezTo>
                  <a:pt x="3848995" y="288344"/>
                  <a:pt x="3798673" y="360485"/>
                  <a:pt x="3849275" y="299760"/>
                </a:cubicBezTo>
                <a:cubicBezTo>
                  <a:pt x="3855344" y="292477"/>
                  <a:pt x="3857163" y="281354"/>
                  <a:pt x="3865051" y="276095"/>
                </a:cubicBezTo>
                <a:cubicBezTo>
                  <a:pt x="3874071" y="270081"/>
                  <a:pt x="3886085" y="270836"/>
                  <a:pt x="3896602" y="268206"/>
                </a:cubicBezTo>
                <a:cubicBezTo>
                  <a:pt x="3904490" y="260318"/>
                  <a:pt x="3910984" y="250729"/>
                  <a:pt x="3920266" y="244541"/>
                </a:cubicBezTo>
                <a:cubicBezTo>
                  <a:pt x="3944560" y="228344"/>
                  <a:pt x="3973727" y="240910"/>
                  <a:pt x="3999144" y="244541"/>
                </a:cubicBezTo>
                <a:cubicBezTo>
                  <a:pt x="4014920" y="239282"/>
                  <a:pt x="4031598" y="236201"/>
                  <a:pt x="4046471" y="228764"/>
                </a:cubicBezTo>
                <a:cubicBezTo>
                  <a:pt x="4085460" y="209269"/>
                  <a:pt x="4066868" y="216706"/>
                  <a:pt x="4101686" y="205099"/>
                </a:cubicBezTo>
                <a:cubicBezTo>
                  <a:pt x="4137888" y="180963"/>
                  <a:pt x="4127346" y="180544"/>
                  <a:pt x="4188453" y="197210"/>
                </a:cubicBezTo>
                <a:cubicBezTo>
                  <a:pt x="4197599" y="199705"/>
                  <a:pt x="4203403" y="209252"/>
                  <a:pt x="4212117" y="212987"/>
                </a:cubicBezTo>
                <a:cubicBezTo>
                  <a:pt x="4222081" y="217258"/>
                  <a:pt x="4233661" y="216706"/>
                  <a:pt x="4243668" y="220876"/>
                </a:cubicBezTo>
                <a:cubicBezTo>
                  <a:pt x="4265376" y="229922"/>
                  <a:pt x="4284461" y="244991"/>
                  <a:pt x="4306771" y="252429"/>
                </a:cubicBezTo>
                <a:cubicBezTo>
                  <a:pt x="4314659" y="255059"/>
                  <a:pt x="4322997" y="256599"/>
                  <a:pt x="4330434" y="260318"/>
                </a:cubicBezTo>
                <a:cubicBezTo>
                  <a:pt x="4338913" y="264558"/>
                  <a:pt x="4345867" y="271391"/>
                  <a:pt x="4354098" y="276095"/>
                </a:cubicBezTo>
                <a:cubicBezTo>
                  <a:pt x="4364307" y="281929"/>
                  <a:pt x="4374841" y="287240"/>
                  <a:pt x="4385649" y="291872"/>
                </a:cubicBezTo>
                <a:cubicBezTo>
                  <a:pt x="4411402" y="302910"/>
                  <a:pt x="4414698" y="296846"/>
                  <a:pt x="4440864" y="315537"/>
                </a:cubicBezTo>
                <a:cubicBezTo>
                  <a:pt x="4457587" y="327483"/>
                  <a:pt x="4476971" y="355045"/>
                  <a:pt x="4488192" y="370756"/>
                </a:cubicBezTo>
                <a:cubicBezTo>
                  <a:pt x="4493702" y="378471"/>
                  <a:pt x="4496564" y="388499"/>
                  <a:pt x="4503967" y="394421"/>
                </a:cubicBezTo>
                <a:cubicBezTo>
                  <a:pt x="4510460" y="399615"/>
                  <a:pt x="4519362" y="401439"/>
                  <a:pt x="4527631" y="402309"/>
                </a:cubicBezTo>
                <a:cubicBezTo>
                  <a:pt x="4569550" y="406722"/>
                  <a:pt x="4611768" y="407568"/>
                  <a:pt x="4653837" y="410198"/>
                </a:cubicBezTo>
                <a:cubicBezTo>
                  <a:pt x="4742011" y="463106"/>
                  <a:pt x="4702968" y="450090"/>
                  <a:pt x="4764267" y="465417"/>
                </a:cubicBezTo>
                <a:cubicBezTo>
                  <a:pt x="4819465" y="461474"/>
                  <a:pt x="4869145" y="461391"/>
                  <a:pt x="4922024" y="449640"/>
                </a:cubicBezTo>
                <a:cubicBezTo>
                  <a:pt x="4930140" y="447836"/>
                  <a:pt x="4937666" y="443940"/>
                  <a:pt x="4945687" y="441752"/>
                </a:cubicBezTo>
                <a:cubicBezTo>
                  <a:pt x="4966605" y="436047"/>
                  <a:pt x="5008790" y="425975"/>
                  <a:pt x="5008790" y="425975"/>
                </a:cubicBezTo>
                <a:cubicBezTo>
                  <a:pt x="5078404" y="379563"/>
                  <a:pt x="4967131" y="450751"/>
                  <a:pt x="5079781" y="394421"/>
                </a:cubicBezTo>
                <a:cubicBezTo>
                  <a:pt x="5118769" y="374925"/>
                  <a:pt x="5100177" y="382362"/>
                  <a:pt x="5134996" y="370756"/>
                </a:cubicBezTo>
                <a:cubicBezTo>
                  <a:pt x="5147214" y="352428"/>
                  <a:pt x="5167754" y="320137"/>
                  <a:pt x="5182323" y="307648"/>
                </a:cubicBezTo>
                <a:cubicBezTo>
                  <a:pt x="5188636" y="302237"/>
                  <a:pt x="5198099" y="302389"/>
                  <a:pt x="5205987" y="299760"/>
                </a:cubicBezTo>
                <a:cubicBezTo>
                  <a:pt x="5260232" y="263594"/>
                  <a:pt x="5235327" y="274202"/>
                  <a:pt x="5276977" y="260318"/>
                </a:cubicBezTo>
                <a:cubicBezTo>
                  <a:pt x="5296298" y="247436"/>
                  <a:pt x="5306724" y="236653"/>
                  <a:pt x="5332192" y="236653"/>
                </a:cubicBezTo>
                <a:cubicBezTo>
                  <a:pt x="5345599" y="236653"/>
                  <a:pt x="5358485" y="241912"/>
                  <a:pt x="5371632" y="244541"/>
                </a:cubicBezTo>
                <a:cubicBezTo>
                  <a:pt x="5376890" y="252429"/>
                  <a:pt x="5380704" y="261502"/>
                  <a:pt x="5387407" y="268206"/>
                </a:cubicBezTo>
                <a:cubicBezTo>
                  <a:pt x="5394110" y="274910"/>
                  <a:pt x="5403357" y="278472"/>
                  <a:pt x="5411071" y="283983"/>
                </a:cubicBezTo>
                <a:cubicBezTo>
                  <a:pt x="5421769" y="291625"/>
                  <a:pt x="5431208" y="301125"/>
                  <a:pt x="5442622" y="307648"/>
                </a:cubicBezTo>
                <a:cubicBezTo>
                  <a:pt x="5449841" y="311774"/>
                  <a:pt x="5458644" y="312261"/>
                  <a:pt x="5466286" y="315537"/>
                </a:cubicBezTo>
                <a:cubicBezTo>
                  <a:pt x="5477094" y="320169"/>
                  <a:pt x="5487029" y="326682"/>
                  <a:pt x="5497837" y="331314"/>
                </a:cubicBezTo>
                <a:cubicBezTo>
                  <a:pt x="5515510" y="338888"/>
                  <a:pt x="5543517" y="344913"/>
                  <a:pt x="5560940" y="347091"/>
                </a:cubicBezTo>
                <a:cubicBezTo>
                  <a:pt x="5568767" y="348070"/>
                  <a:pt x="5576716" y="347091"/>
                  <a:pt x="5584604" y="34709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5" name="Freeform 14"/>
          <p:cNvSpPr/>
          <p:nvPr/>
        </p:nvSpPr>
        <p:spPr>
          <a:xfrm>
            <a:off x="1183179" y="2581495"/>
            <a:ext cx="5624043" cy="781276"/>
          </a:xfrm>
          <a:custGeom>
            <a:avLst/>
            <a:gdLst>
              <a:gd name="connsiteX0" fmla="*/ 0 w 5624043"/>
              <a:gd name="connsiteY0" fmla="*/ 197211 h 781276"/>
              <a:gd name="connsiteX1" fmla="*/ 141981 w 5624043"/>
              <a:gd name="connsiteY1" fmla="*/ 189322 h 781276"/>
              <a:gd name="connsiteX2" fmla="*/ 197196 w 5624043"/>
              <a:gd name="connsiteY2" fmla="*/ 181434 h 781276"/>
              <a:gd name="connsiteX3" fmla="*/ 354953 w 5624043"/>
              <a:gd name="connsiteY3" fmla="*/ 189322 h 781276"/>
              <a:gd name="connsiteX4" fmla="*/ 386505 w 5624043"/>
              <a:gd name="connsiteY4" fmla="*/ 220876 h 781276"/>
              <a:gd name="connsiteX5" fmla="*/ 410168 w 5624043"/>
              <a:gd name="connsiteY5" fmla="*/ 252430 h 781276"/>
              <a:gd name="connsiteX6" fmla="*/ 449608 w 5624043"/>
              <a:gd name="connsiteY6" fmla="*/ 299760 h 781276"/>
              <a:gd name="connsiteX7" fmla="*/ 481159 w 5624043"/>
              <a:gd name="connsiteY7" fmla="*/ 331314 h 781276"/>
              <a:gd name="connsiteX8" fmla="*/ 520598 w 5624043"/>
              <a:gd name="connsiteY8" fmla="*/ 370756 h 781276"/>
              <a:gd name="connsiteX9" fmla="*/ 544262 w 5624043"/>
              <a:gd name="connsiteY9" fmla="*/ 362868 h 781276"/>
              <a:gd name="connsiteX10" fmla="*/ 567926 w 5624043"/>
              <a:gd name="connsiteY10" fmla="*/ 347091 h 781276"/>
              <a:gd name="connsiteX11" fmla="*/ 662580 w 5624043"/>
              <a:gd name="connsiteY11" fmla="*/ 402310 h 781276"/>
              <a:gd name="connsiteX12" fmla="*/ 709907 w 5624043"/>
              <a:gd name="connsiteY12" fmla="*/ 418087 h 781276"/>
              <a:gd name="connsiteX13" fmla="*/ 765122 w 5624043"/>
              <a:gd name="connsiteY13" fmla="*/ 433863 h 781276"/>
              <a:gd name="connsiteX14" fmla="*/ 796673 w 5624043"/>
              <a:gd name="connsiteY14" fmla="*/ 449640 h 781276"/>
              <a:gd name="connsiteX15" fmla="*/ 851889 w 5624043"/>
              <a:gd name="connsiteY15" fmla="*/ 465417 h 781276"/>
              <a:gd name="connsiteX16" fmla="*/ 899216 w 5624043"/>
              <a:gd name="connsiteY16" fmla="*/ 481194 h 781276"/>
              <a:gd name="connsiteX17" fmla="*/ 938655 w 5624043"/>
              <a:gd name="connsiteY17" fmla="*/ 496971 h 781276"/>
              <a:gd name="connsiteX18" fmla="*/ 962319 w 5624043"/>
              <a:gd name="connsiteY18" fmla="*/ 504859 h 781276"/>
              <a:gd name="connsiteX19" fmla="*/ 993870 w 5624043"/>
              <a:gd name="connsiteY19" fmla="*/ 520636 h 781276"/>
              <a:gd name="connsiteX20" fmla="*/ 1041197 w 5624043"/>
              <a:gd name="connsiteY20" fmla="*/ 528525 h 781276"/>
              <a:gd name="connsiteX21" fmla="*/ 1080636 w 5624043"/>
              <a:gd name="connsiteY21" fmla="*/ 536413 h 781276"/>
              <a:gd name="connsiteX22" fmla="*/ 1293609 w 5624043"/>
              <a:gd name="connsiteY22" fmla="*/ 544301 h 781276"/>
              <a:gd name="connsiteX23" fmla="*/ 1340936 w 5624043"/>
              <a:gd name="connsiteY23" fmla="*/ 560078 h 781276"/>
              <a:gd name="connsiteX24" fmla="*/ 1411926 w 5624043"/>
              <a:gd name="connsiteY24" fmla="*/ 575855 h 781276"/>
              <a:gd name="connsiteX25" fmla="*/ 1475029 w 5624043"/>
              <a:gd name="connsiteY25" fmla="*/ 607409 h 781276"/>
              <a:gd name="connsiteX26" fmla="*/ 1522356 w 5624043"/>
              <a:gd name="connsiteY26" fmla="*/ 631074 h 781276"/>
              <a:gd name="connsiteX27" fmla="*/ 1577571 w 5624043"/>
              <a:gd name="connsiteY27" fmla="*/ 662628 h 781276"/>
              <a:gd name="connsiteX28" fmla="*/ 1656450 w 5624043"/>
              <a:gd name="connsiteY28" fmla="*/ 694182 h 781276"/>
              <a:gd name="connsiteX29" fmla="*/ 1688002 w 5624043"/>
              <a:gd name="connsiteY29" fmla="*/ 709958 h 781276"/>
              <a:gd name="connsiteX30" fmla="*/ 1727441 w 5624043"/>
              <a:gd name="connsiteY30" fmla="*/ 717847 h 781276"/>
              <a:gd name="connsiteX31" fmla="*/ 1900974 w 5624043"/>
              <a:gd name="connsiteY31" fmla="*/ 733624 h 781276"/>
              <a:gd name="connsiteX32" fmla="*/ 1964077 w 5624043"/>
              <a:gd name="connsiteY32" fmla="*/ 749401 h 781276"/>
              <a:gd name="connsiteX33" fmla="*/ 2019292 w 5624043"/>
              <a:gd name="connsiteY33" fmla="*/ 765177 h 781276"/>
              <a:gd name="connsiteX34" fmla="*/ 2042955 w 5624043"/>
              <a:gd name="connsiteY34" fmla="*/ 780954 h 781276"/>
              <a:gd name="connsiteX35" fmla="*/ 2090282 w 5624043"/>
              <a:gd name="connsiteY35" fmla="*/ 749401 h 781276"/>
              <a:gd name="connsiteX36" fmla="*/ 2145497 w 5624043"/>
              <a:gd name="connsiteY36" fmla="*/ 694182 h 781276"/>
              <a:gd name="connsiteX37" fmla="*/ 2161273 w 5624043"/>
              <a:gd name="connsiteY37" fmla="*/ 646851 h 781276"/>
              <a:gd name="connsiteX38" fmla="*/ 2224376 w 5624043"/>
              <a:gd name="connsiteY38" fmla="*/ 575855 h 781276"/>
              <a:gd name="connsiteX39" fmla="*/ 2255927 w 5624043"/>
              <a:gd name="connsiteY39" fmla="*/ 496971 h 781276"/>
              <a:gd name="connsiteX40" fmla="*/ 2279591 w 5624043"/>
              <a:gd name="connsiteY40" fmla="*/ 457529 h 781276"/>
              <a:gd name="connsiteX41" fmla="*/ 2295367 w 5624043"/>
              <a:gd name="connsiteY41" fmla="*/ 410198 h 781276"/>
              <a:gd name="connsiteX42" fmla="*/ 2319030 w 5624043"/>
              <a:gd name="connsiteY42" fmla="*/ 386533 h 781276"/>
              <a:gd name="connsiteX43" fmla="*/ 2334806 w 5624043"/>
              <a:gd name="connsiteY43" fmla="*/ 362868 h 781276"/>
              <a:gd name="connsiteX44" fmla="*/ 2358469 w 5624043"/>
              <a:gd name="connsiteY44" fmla="*/ 339202 h 781276"/>
              <a:gd name="connsiteX45" fmla="*/ 2374245 w 5624043"/>
              <a:gd name="connsiteY45" fmla="*/ 315537 h 781276"/>
              <a:gd name="connsiteX46" fmla="*/ 2413684 w 5624043"/>
              <a:gd name="connsiteY46" fmla="*/ 307649 h 781276"/>
              <a:gd name="connsiteX47" fmla="*/ 2437348 w 5624043"/>
              <a:gd name="connsiteY47" fmla="*/ 291872 h 781276"/>
              <a:gd name="connsiteX48" fmla="*/ 2468899 w 5624043"/>
              <a:gd name="connsiteY48" fmla="*/ 276095 h 781276"/>
              <a:gd name="connsiteX49" fmla="*/ 2500451 w 5624043"/>
              <a:gd name="connsiteY49" fmla="*/ 252430 h 781276"/>
              <a:gd name="connsiteX50" fmla="*/ 2524115 w 5624043"/>
              <a:gd name="connsiteY50" fmla="*/ 236653 h 781276"/>
              <a:gd name="connsiteX51" fmla="*/ 2547778 w 5624043"/>
              <a:gd name="connsiteY51" fmla="*/ 205099 h 781276"/>
              <a:gd name="connsiteX52" fmla="*/ 2563554 w 5624043"/>
              <a:gd name="connsiteY52" fmla="*/ 181434 h 781276"/>
              <a:gd name="connsiteX53" fmla="*/ 2587217 w 5624043"/>
              <a:gd name="connsiteY53" fmla="*/ 157769 h 781276"/>
              <a:gd name="connsiteX54" fmla="*/ 2618769 w 5624043"/>
              <a:gd name="connsiteY54" fmla="*/ 110438 h 781276"/>
              <a:gd name="connsiteX55" fmla="*/ 2658208 w 5624043"/>
              <a:gd name="connsiteY55" fmla="*/ 55219 h 781276"/>
              <a:gd name="connsiteX56" fmla="*/ 2681872 w 5624043"/>
              <a:gd name="connsiteY56" fmla="*/ 23665 h 781276"/>
              <a:gd name="connsiteX57" fmla="*/ 2729199 w 5624043"/>
              <a:gd name="connsiteY57" fmla="*/ 0 h 781276"/>
              <a:gd name="connsiteX58" fmla="*/ 2902732 w 5624043"/>
              <a:gd name="connsiteY58" fmla="*/ 7889 h 781276"/>
              <a:gd name="connsiteX59" fmla="*/ 2934283 w 5624043"/>
              <a:gd name="connsiteY59" fmla="*/ 70996 h 781276"/>
              <a:gd name="connsiteX60" fmla="*/ 2942171 w 5624043"/>
              <a:gd name="connsiteY60" fmla="*/ 94661 h 781276"/>
              <a:gd name="connsiteX61" fmla="*/ 2973722 w 5624043"/>
              <a:gd name="connsiteY61" fmla="*/ 102550 h 781276"/>
              <a:gd name="connsiteX62" fmla="*/ 3052601 w 5624043"/>
              <a:gd name="connsiteY62" fmla="*/ 126215 h 781276"/>
              <a:gd name="connsiteX63" fmla="*/ 3178807 w 5624043"/>
              <a:gd name="connsiteY63" fmla="*/ 118326 h 781276"/>
              <a:gd name="connsiteX64" fmla="*/ 3202470 w 5624043"/>
              <a:gd name="connsiteY64" fmla="*/ 102550 h 781276"/>
              <a:gd name="connsiteX65" fmla="*/ 3226134 w 5624043"/>
              <a:gd name="connsiteY65" fmla="*/ 94661 h 781276"/>
              <a:gd name="connsiteX66" fmla="*/ 3249797 w 5624043"/>
              <a:gd name="connsiteY66" fmla="*/ 78884 h 781276"/>
              <a:gd name="connsiteX67" fmla="*/ 3312900 w 5624043"/>
              <a:gd name="connsiteY67" fmla="*/ 63107 h 781276"/>
              <a:gd name="connsiteX68" fmla="*/ 3383891 w 5624043"/>
              <a:gd name="connsiteY68" fmla="*/ 78884 h 781276"/>
              <a:gd name="connsiteX69" fmla="*/ 3407555 w 5624043"/>
              <a:gd name="connsiteY69" fmla="*/ 94661 h 781276"/>
              <a:gd name="connsiteX70" fmla="*/ 3486433 w 5624043"/>
              <a:gd name="connsiteY70" fmla="*/ 157769 h 781276"/>
              <a:gd name="connsiteX71" fmla="*/ 3533760 w 5624043"/>
              <a:gd name="connsiteY71" fmla="*/ 189322 h 781276"/>
              <a:gd name="connsiteX72" fmla="*/ 3557424 w 5624043"/>
              <a:gd name="connsiteY72" fmla="*/ 205099 h 781276"/>
              <a:gd name="connsiteX73" fmla="*/ 3644190 w 5624043"/>
              <a:gd name="connsiteY73" fmla="*/ 236653 h 781276"/>
              <a:gd name="connsiteX74" fmla="*/ 3746733 w 5624043"/>
              <a:gd name="connsiteY74" fmla="*/ 291872 h 781276"/>
              <a:gd name="connsiteX75" fmla="*/ 3857163 w 5624043"/>
              <a:gd name="connsiteY75" fmla="*/ 323426 h 781276"/>
              <a:gd name="connsiteX76" fmla="*/ 3920265 w 5624043"/>
              <a:gd name="connsiteY76" fmla="*/ 339202 h 781276"/>
              <a:gd name="connsiteX77" fmla="*/ 4172677 w 5624043"/>
              <a:gd name="connsiteY77" fmla="*/ 354979 h 781276"/>
              <a:gd name="connsiteX78" fmla="*/ 4227892 w 5624043"/>
              <a:gd name="connsiteY78" fmla="*/ 339202 h 781276"/>
              <a:gd name="connsiteX79" fmla="*/ 4251556 w 5624043"/>
              <a:gd name="connsiteY79" fmla="*/ 331314 h 781276"/>
              <a:gd name="connsiteX80" fmla="*/ 4275219 w 5624043"/>
              <a:gd name="connsiteY80" fmla="*/ 315537 h 781276"/>
              <a:gd name="connsiteX81" fmla="*/ 4330434 w 5624043"/>
              <a:gd name="connsiteY81" fmla="*/ 299760 h 781276"/>
              <a:gd name="connsiteX82" fmla="*/ 4543406 w 5624043"/>
              <a:gd name="connsiteY82" fmla="*/ 323426 h 781276"/>
              <a:gd name="connsiteX83" fmla="*/ 4590733 w 5624043"/>
              <a:gd name="connsiteY83" fmla="*/ 339202 h 781276"/>
              <a:gd name="connsiteX84" fmla="*/ 4614397 w 5624043"/>
              <a:gd name="connsiteY84" fmla="*/ 347091 h 781276"/>
              <a:gd name="connsiteX85" fmla="*/ 4669612 w 5624043"/>
              <a:gd name="connsiteY85" fmla="*/ 378645 h 781276"/>
              <a:gd name="connsiteX86" fmla="*/ 4701163 w 5624043"/>
              <a:gd name="connsiteY86" fmla="*/ 386533 h 781276"/>
              <a:gd name="connsiteX87" fmla="*/ 4732715 w 5624043"/>
              <a:gd name="connsiteY87" fmla="*/ 402310 h 781276"/>
              <a:gd name="connsiteX88" fmla="*/ 4780042 w 5624043"/>
              <a:gd name="connsiteY88" fmla="*/ 418087 h 781276"/>
              <a:gd name="connsiteX89" fmla="*/ 4835257 w 5624043"/>
              <a:gd name="connsiteY89" fmla="*/ 410198 h 781276"/>
              <a:gd name="connsiteX90" fmla="*/ 4866808 w 5624043"/>
              <a:gd name="connsiteY90" fmla="*/ 394421 h 781276"/>
              <a:gd name="connsiteX91" fmla="*/ 4890472 w 5624043"/>
              <a:gd name="connsiteY91" fmla="*/ 386533 h 781276"/>
              <a:gd name="connsiteX92" fmla="*/ 4914136 w 5624043"/>
              <a:gd name="connsiteY92" fmla="*/ 370756 h 781276"/>
              <a:gd name="connsiteX93" fmla="*/ 4993014 w 5624043"/>
              <a:gd name="connsiteY93" fmla="*/ 323426 h 781276"/>
              <a:gd name="connsiteX94" fmla="*/ 5048229 w 5624043"/>
              <a:gd name="connsiteY94" fmla="*/ 283983 h 781276"/>
              <a:gd name="connsiteX95" fmla="*/ 5079781 w 5624043"/>
              <a:gd name="connsiteY95" fmla="*/ 307649 h 781276"/>
              <a:gd name="connsiteX96" fmla="*/ 5095556 w 5624043"/>
              <a:gd name="connsiteY96" fmla="*/ 339202 h 781276"/>
              <a:gd name="connsiteX97" fmla="*/ 5111332 w 5624043"/>
              <a:gd name="connsiteY97" fmla="*/ 362868 h 781276"/>
              <a:gd name="connsiteX98" fmla="*/ 5119220 w 5624043"/>
              <a:gd name="connsiteY98" fmla="*/ 386533 h 781276"/>
              <a:gd name="connsiteX99" fmla="*/ 5142884 w 5624043"/>
              <a:gd name="connsiteY99" fmla="*/ 402310 h 781276"/>
              <a:gd name="connsiteX100" fmla="*/ 5174435 w 5624043"/>
              <a:gd name="connsiteY100" fmla="*/ 425975 h 781276"/>
              <a:gd name="connsiteX101" fmla="*/ 5198099 w 5624043"/>
              <a:gd name="connsiteY101" fmla="*/ 441752 h 781276"/>
              <a:gd name="connsiteX102" fmla="*/ 5221762 w 5624043"/>
              <a:gd name="connsiteY102" fmla="*/ 465417 h 781276"/>
              <a:gd name="connsiteX103" fmla="*/ 5284865 w 5624043"/>
              <a:gd name="connsiteY103" fmla="*/ 489082 h 781276"/>
              <a:gd name="connsiteX104" fmla="*/ 5340080 w 5624043"/>
              <a:gd name="connsiteY104" fmla="*/ 473306 h 781276"/>
              <a:gd name="connsiteX105" fmla="*/ 5387407 w 5624043"/>
              <a:gd name="connsiteY105" fmla="*/ 457529 h 781276"/>
              <a:gd name="connsiteX106" fmla="*/ 5450510 w 5624043"/>
              <a:gd name="connsiteY106" fmla="*/ 441752 h 781276"/>
              <a:gd name="connsiteX107" fmla="*/ 5482061 w 5624043"/>
              <a:gd name="connsiteY107" fmla="*/ 425975 h 781276"/>
              <a:gd name="connsiteX108" fmla="*/ 5553052 w 5624043"/>
              <a:gd name="connsiteY108" fmla="*/ 433863 h 781276"/>
              <a:gd name="connsiteX109" fmla="*/ 5608267 w 5624043"/>
              <a:gd name="connsiteY109" fmla="*/ 449640 h 781276"/>
              <a:gd name="connsiteX110" fmla="*/ 5624043 w 5624043"/>
              <a:gd name="connsiteY110" fmla="*/ 457529 h 78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624043" h="781276">
                <a:moveTo>
                  <a:pt x="0" y="197211"/>
                </a:moveTo>
                <a:cubicBezTo>
                  <a:pt x="47327" y="194581"/>
                  <a:pt x="94732" y="193102"/>
                  <a:pt x="141981" y="189322"/>
                </a:cubicBezTo>
                <a:cubicBezTo>
                  <a:pt x="160514" y="187839"/>
                  <a:pt x="178604" y="181434"/>
                  <a:pt x="197196" y="181434"/>
                </a:cubicBezTo>
                <a:cubicBezTo>
                  <a:pt x="249847" y="181434"/>
                  <a:pt x="302367" y="186693"/>
                  <a:pt x="354953" y="189322"/>
                </a:cubicBezTo>
                <a:cubicBezTo>
                  <a:pt x="365470" y="199840"/>
                  <a:pt x="376711" y="209682"/>
                  <a:pt x="386505" y="220876"/>
                </a:cubicBezTo>
                <a:cubicBezTo>
                  <a:pt x="395162" y="230770"/>
                  <a:pt x="401955" y="242164"/>
                  <a:pt x="410168" y="252430"/>
                </a:cubicBezTo>
                <a:cubicBezTo>
                  <a:pt x="422996" y="268467"/>
                  <a:pt x="435870" y="284495"/>
                  <a:pt x="449608" y="299760"/>
                </a:cubicBezTo>
                <a:cubicBezTo>
                  <a:pt x="459558" y="310816"/>
                  <a:pt x="471480" y="320020"/>
                  <a:pt x="481159" y="331314"/>
                </a:cubicBezTo>
                <a:cubicBezTo>
                  <a:pt x="516215" y="372216"/>
                  <a:pt x="475026" y="340372"/>
                  <a:pt x="520598" y="370756"/>
                </a:cubicBezTo>
                <a:cubicBezTo>
                  <a:pt x="528486" y="368127"/>
                  <a:pt x="536825" y="366587"/>
                  <a:pt x="544262" y="362868"/>
                </a:cubicBezTo>
                <a:cubicBezTo>
                  <a:pt x="552741" y="358628"/>
                  <a:pt x="558504" y="346044"/>
                  <a:pt x="567926" y="347091"/>
                </a:cubicBezTo>
                <a:cubicBezTo>
                  <a:pt x="606230" y="351347"/>
                  <a:pt x="628508" y="390952"/>
                  <a:pt x="662580" y="402310"/>
                </a:cubicBezTo>
                <a:cubicBezTo>
                  <a:pt x="678356" y="407569"/>
                  <a:pt x="693774" y="414054"/>
                  <a:pt x="709907" y="418087"/>
                </a:cubicBezTo>
                <a:cubicBezTo>
                  <a:pt x="725914" y="422089"/>
                  <a:pt x="749283" y="427074"/>
                  <a:pt x="765122" y="433863"/>
                </a:cubicBezTo>
                <a:cubicBezTo>
                  <a:pt x="775930" y="438495"/>
                  <a:pt x="785622" y="445621"/>
                  <a:pt x="796673" y="449640"/>
                </a:cubicBezTo>
                <a:cubicBezTo>
                  <a:pt x="814662" y="456182"/>
                  <a:pt x="833594" y="459787"/>
                  <a:pt x="851889" y="465417"/>
                </a:cubicBezTo>
                <a:cubicBezTo>
                  <a:pt x="867783" y="470308"/>
                  <a:pt x="883588" y="475511"/>
                  <a:pt x="899216" y="481194"/>
                </a:cubicBezTo>
                <a:cubicBezTo>
                  <a:pt x="912523" y="486033"/>
                  <a:pt x="925397" y="491999"/>
                  <a:pt x="938655" y="496971"/>
                </a:cubicBezTo>
                <a:cubicBezTo>
                  <a:pt x="946440" y="499891"/>
                  <a:pt x="954677" y="501584"/>
                  <a:pt x="962319" y="504859"/>
                </a:cubicBezTo>
                <a:cubicBezTo>
                  <a:pt x="973127" y="509491"/>
                  <a:pt x="982607" y="517257"/>
                  <a:pt x="993870" y="520636"/>
                </a:cubicBezTo>
                <a:cubicBezTo>
                  <a:pt x="1009189" y="525232"/>
                  <a:pt x="1025462" y="525664"/>
                  <a:pt x="1041197" y="528525"/>
                </a:cubicBezTo>
                <a:cubicBezTo>
                  <a:pt x="1054387" y="530923"/>
                  <a:pt x="1067255" y="535577"/>
                  <a:pt x="1080636" y="536413"/>
                </a:cubicBezTo>
                <a:cubicBezTo>
                  <a:pt x="1151537" y="540844"/>
                  <a:pt x="1222618" y="541672"/>
                  <a:pt x="1293609" y="544301"/>
                </a:cubicBezTo>
                <a:cubicBezTo>
                  <a:pt x="1309385" y="549560"/>
                  <a:pt x="1324533" y="557344"/>
                  <a:pt x="1340936" y="560078"/>
                </a:cubicBezTo>
                <a:cubicBezTo>
                  <a:pt x="1365006" y="564090"/>
                  <a:pt x="1389444" y="565635"/>
                  <a:pt x="1411926" y="575855"/>
                </a:cubicBezTo>
                <a:cubicBezTo>
                  <a:pt x="1433335" y="585587"/>
                  <a:pt x="1455462" y="594363"/>
                  <a:pt x="1475029" y="607409"/>
                </a:cubicBezTo>
                <a:cubicBezTo>
                  <a:pt x="1505611" y="627798"/>
                  <a:pt x="1489699" y="620188"/>
                  <a:pt x="1522356" y="631074"/>
                </a:cubicBezTo>
                <a:cubicBezTo>
                  <a:pt x="1546120" y="646918"/>
                  <a:pt x="1549552" y="650619"/>
                  <a:pt x="1577571" y="662628"/>
                </a:cubicBezTo>
                <a:cubicBezTo>
                  <a:pt x="1603600" y="673784"/>
                  <a:pt x="1631121" y="681517"/>
                  <a:pt x="1656450" y="694182"/>
                </a:cubicBezTo>
                <a:cubicBezTo>
                  <a:pt x="1666967" y="699441"/>
                  <a:pt x="1676847" y="706239"/>
                  <a:pt x="1688002" y="709958"/>
                </a:cubicBezTo>
                <a:cubicBezTo>
                  <a:pt x="1700721" y="714198"/>
                  <a:pt x="1714190" y="715808"/>
                  <a:pt x="1727441" y="717847"/>
                </a:cubicBezTo>
                <a:cubicBezTo>
                  <a:pt x="1792248" y="727818"/>
                  <a:pt x="1830183" y="728567"/>
                  <a:pt x="1900974" y="733624"/>
                </a:cubicBezTo>
                <a:cubicBezTo>
                  <a:pt x="1922008" y="738883"/>
                  <a:pt x="1943508" y="742544"/>
                  <a:pt x="1964077" y="749401"/>
                </a:cubicBezTo>
                <a:cubicBezTo>
                  <a:pt x="1998025" y="760717"/>
                  <a:pt x="1979674" y="755272"/>
                  <a:pt x="2019292" y="765177"/>
                </a:cubicBezTo>
                <a:cubicBezTo>
                  <a:pt x="2027180" y="770436"/>
                  <a:pt x="2033604" y="779395"/>
                  <a:pt x="2042955" y="780954"/>
                </a:cubicBezTo>
                <a:cubicBezTo>
                  <a:pt x="2063749" y="784420"/>
                  <a:pt x="2078789" y="758980"/>
                  <a:pt x="2090282" y="749401"/>
                </a:cubicBezTo>
                <a:cubicBezTo>
                  <a:pt x="2143023" y="705447"/>
                  <a:pt x="2081263" y="774481"/>
                  <a:pt x="2145497" y="694182"/>
                </a:cubicBezTo>
                <a:cubicBezTo>
                  <a:pt x="2150756" y="678405"/>
                  <a:pt x="2152345" y="660882"/>
                  <a:pt x="2161273" y="646851"/>
                </a:cubicBezTo>
                <a:cubicBezTo>
                  <a:pt x="2198391" y="588518"/>
                  <a:pt x="2197772" y="629068"/>
                  <a:pt x="2224376" y="575855"/>
                </a:cubicBezTo>
                <a:cubicBezTo>
                  <a:pt x="2237040" y="550525"/>
                  <a:pt x="2241357" y="521255"/>
                  <a:pt x="2255927" y="496971"/>
                </a:cubicBezTo>
                <a:cubicBezTo>
                  <a:pt x="2263815" y="483824"/>
                  <a:pt x="2273247" y="471487"/>
                  <a:pt x="2279591" y="457529"/>
                </a:cubicBezTo>
                <a:cubicBezTo>
                  <a:pt x="2286472" y="442389"/>
                  <a:pt x="2283608" y="421958"/>
                  <a:pt x="2295367" y="410198"/>
                </a:cubicBezTo>
                <a:cubicBezTo>
                  <a:pt x="2303255" y="402310"/>
                  <a:pt x="2311889" y="395103"/>
                  <a:pt x="2319030" y="386533"/>
                </a:cubicBezTo>
                <a:cubicBezTo>
                  <a:pt x="2325099" y="379250"/>
                  <a:pt x="2328737" y="370151"/>
                  <a:pt x="2334806" y="362868"/>
                </a:cubicBezTo>
                <a:cubicBezTo>
                  <a:pt x="2341947" y="354298"/>
                  <a:pt x="2351328" y="347772"/>
                  <a:pt x="2358469" y="339202"/>
                </a:cubicBezTo>
                <a:cubicBezTo>
                  <a:pt x="2364538" y="331919"/>
                  <a:pt x="2366014" y="320241"/>
                  <a:pt x="2374245" y="315537"/>
                </a:cubicBezTo>
                <a:cubicBezTo>
                  <a:pt x="2385885" y="308885"/>
                  <a:pt x="2400538" y="310278"/>
                  <a:pt x="2413684" y="307649"/>
                </a:cubicBezTo>
                <a:cubicBezTo>
                  <a:pt x="2421572" y="302390"/>
                  <a:pt x="2429117" y="296576"/>
                  <a:pt x="2437348" y="291872"/>
                </a:cubicBezTo>
                <a:cubicBezTo>
                  <a:pt x="2447557" y="286038"/>
                  <a:pt x="2458928" y="282327"/>
                  <a:pt x="2468899" y="276095"/>
                </a:cubicBezTo>
                <a:cubicBezTo>
                  <a:pt x="2480047" y="269127"/>
                  <a:pt x="2489753" y="260072"/>
                  <a:pt x="2500451" y="252430"/>
                </a:cubicBezTo>
                <a:cubicBezTo>
                  <a:pt x="2508165" y="246919"/>
                  <a:pt x="2516227" y="241912"/>
                  <a:pt x="2524115" y="236653"/>
                </a:cubicBezTo>
                <a:cubicBezTo>
                  <a:pt x="2532003" y="226135"/>
                  <a:pt x="2540137" y="215797"/>
                  <a:pt x="2547778" y="205099"/>
                </a:cubicBezTo>
                <a:cubicBezTo>
                  <a:pt x="2553288" y="197384"/>
                  <a:pt x="2557485" y="188717"/>
                  <a:pt x="2563554" y="181434"/>
                </a:cubicBezTo>
                <a:cubicBezTo>
                  <a:pt x="2570695" y="172864"/>
                  <a:pt x="2579329" y="165657"/>
                  <a:pt x="2587217" y="157769"/>
                </a:cubicBezTo>
                <a:cubicBezTo>
                  <a:pt x="2600635" y="117512"/>
                  <a:pt x="2586539" y="148042"/>
                  <a:pt x="2618769" y="110438"/>
                </a:cubicBezTo>
                <a:cubicBezTo>
                  <a:pt x="2640856" y="84668"/>
                  <a:pt x="2640377" y="80183"/>
                  <a:pt x="2658208" y="55219"/>
                </a:cubicBezTo>
                <a:cubicBezTo>
                  <a:pt x="2665849" y="44520"/>
                  <a:pt x="2672576" y="32962"/>
                  <a:pt x="2681872" y="23665"/>
                </a:cubicBezTo>
                <a:cubicBezTo>
                  <a:pt x="2697161" y="8375"/>
                  <a:pt x="2709954" y="6416"/>
                  <a:pt x="2729199" y="0"/>
                </a:cubicBezTo>
                <a:cubicBezTo>
                  <a:pt x="2787043" y="2630"/>
                  <a:pt x="2845555" y="-1260"/>
                  <a:pt x="2902732" y="7889"/>
                </a:cubicBezTo>
                <a:cubicBezTo>
                  <a:pt x="2930808" y="12382"/>
                  <a:pt x="2930298" y="55054"/>
                  <a:pt x="2934283" y="70996"/>
                </a:cubicBezTo>
                <a:cubicBezTo>
                  <a:pt x="2936300" y="79063"/>
                  <a:pt x="2935678" y="89466"/>
                  <a:pt x="2942171" y="94661"/>
                </a:cubicBezTo>
                <a:cubicBezTo>
                  <a:pt x="2950636" y="101434"/>
                  <a:pt x="2963438" y="99122"/>
                  <a:pt x="2973722" y="102550"/>
                </a:cubicBezTo>
                <a:cubicBezTo>
                  <a:pt x="3051549" y="128494"/>
                  <a:pt x="2974718" y="110636"/>
                  <a:pt x="3052601" y="126215"/>
                </a:cubicBezTo>
                <a:cubicBezTo>
                  <a:pt x="3094670" y="123585"/>
                  <a:pt x="3137172" y="124900"/>
                  <a:pt x="3178807" y="118326"/>
                </a:cubicBezTo>
                <a:cubicBezTo>
                  <a:pt x="3188171" y="116847"/>
                  <a:pt x="3193991" y="106790"/>
                  <a:pt x="3202470" y="102550"/>
                </a:cubicBezTo>
                <a:cubicBezTo>
                  <a:pt x="3209907" y="98831"/>
                  <a:pt x="3218697" y="98380"/>
                  <a:pt x="3226134" y="94661"/>
                </a:cubicBezTo>
                <a:cubicBezTo>
                  <a:pt x="3234613" y="90421"/>
                  <a:pt x="3240888" y="82124"/>
                  <a:pt x="3249797" y="78884"/>
                </a:cubicBezTo>
                <a:cubicBezTo>
                  <a:pt x="3270173" y="71474"/>
                  <a:pt x="3312900" y="63107"/>
                  <a:pt x="3312900" y="63107"/>
                </a:cubicBezTo>
                <a:cubicBezTo>
                  <a:pt x="3331074" y="66136"/>
                  <a:pt x="3364475" y="69175"/>
                  <a:pt x="3383891" y="78884"/>
                </a:cubicBezTo>
                <a:cubicBezTo>
                  <a:pt x="3392370" y="83124"/>
                  <a:pt x="3400041" y="88880"/>
                  <a:pt x="3407555" y="94661"/>
                </a:cubicBezTo>
                <a:cubicBezTo>
                  <a:pt x="3434244" y="115192"/>
                  <a:pt x="3458416" y="139090"/>
                  <a:pt x="3486433" y="157769"/>
                </a:cubicBezTo>
                <a:lnTo>
                  <a:pt x="3533760" y="189322"/>
                </a:lnTo>
                <a:cubicBezTo>
                  <a:pt x="3541648" y="194581"/>
                  <a:pt x="3548430" y="202101"/>
                  <a:pt x="3557424" y="205099"/>
                </a:cubicBezTo>
                <a:cubicBezTo>
                  <a:pt x="3579514" y="212463"/>
                  <a:pt x="3622238" y="225676"/>
                  <a:pt x="3644190" y="236653"/>
                </a:cubicBezTo>
                <a:cubicBezTo>
                  <a:pt x="3712262" y="270692"/>
                  <a:pt x="3597516" y="242129"/>
                  <a:pt x="3746733" y="291872"/>
                </a:cubicBezTo>
                <a:cubicBezTo>
                  <a:pt x="3791837" y="306908"/>
                  <a:pt x="3807644" y="313522"/>
                  <a:pt x="3857163" y="323426"/>
                </a:cubicBezTo>
                <a:cubicBezTo>
                  <a:pt x="3904755" y="332945"/>
                  <a:pt x="3883883" y="327074"/>
                  <a:pt x="3920265" y="339202"/>
                </a:cubicBezTo>
                <a:cubicBezTo>
                  <a:pt x="4024640" y="408790"/>
                  <a:pt x="3948688" y="372210"/>
                  <a:pt x="4172677" y="354979"/>
                </a:cubicBezTo>
                <a:lnTo>
                  <a:pt x="4227892" y="339202"/>
                </a:lnTo>
                <a:cubicBezTo>
                  <a:pt x="4235856" y="336813"/>
                  <a:pt x="4244119" y="335033"/>
                  <a:pt x="4251556" y="331314"/>
                </a:cubicBezTo>
                <a:cubicBezTo>
                  <a:pt x="4260035" y="327074"/>
                  <a:pt x="4266740" y="319777"/>
                  <a:pt x="4275219" y="315537"/>
                </a:cubicBezTo>
                <a:cubicBezTo>
                  <a:pt x="4286530" y="309881"/>
                  <a:pt x="4320331" y="302286"/>
                  <a:pt x="4330434" y="299760"/>
                </a:cubicBezTo>
                <a:cubicBezTo>
                  <a:pt x="4391715" y="303365"/>
                  <a:pt x="4480256" y="302375"/>
                  <a:pt x="4543406" y="323426"/>
                </a:cubicBezTo>
                <a:lnTo>
                  <a:pt x="4590733" y="339202"/>
                </a:lnTo>
                <a:cubicBezTo>
                  <a:pt x="4598621" y="341832"/>
                  <a:pt x="4607479" y="342479"/>
                  <a:pt x="4614397" y="347091"/>
                </a:cubicBezTo>
                <a:cubicBezTo>
                  <a:pt x="4634011" y="360168"/>
                  <a:pt x="4646739" y="370067"/>
                  <a:pt x="4669612" y="378645"/>
                </a:cubicBezTo>
                <a:cubicBezTo>
                  <a:pt x="4679762" y="382452"/>
                  <a:pt x="4690646" y="383904"/>
                  <a:pt x="4701163" y="386533"/>
                </a:cubicBezTo>
                <a:cubicBezTo>
                  <a:pt x="4711680" y="391792"/>
                  <a:pt x="4721797" y="397943"/>
                  <a:pt x="4732715" y="402310"/>
                </a:cubicBezTo>
                <a:cubicBezTo>
                  <a:pt x="4748155" y="408486"/>
                  <a:pt x="4780042" y="418087"/>
                  <a:pt x="4780042" y="418087"/>
                </a:cubicBezTo>
                <a:cubicBezTo>
                  <a:pt x="4798447" y="415457"/>
                  <a:pt x="4817320" y="415090"/>
                  <a:pt x="4835257" y="410198"/>
                </a:cubicBezTo>
                <a:cubicBezTo>
                  <a:pt x="4846601" y="407104"/>
                  <a:pt x="4856000" y="399053"/>
                  <a:pt x="4866808" y="394421"/>
                </a:cubicBezTo>
                <a:cubicBezTo>
                  <a:pt x="4874450" y="391146"/>
                  <a:pt x="4882584" y="389162"/>
                  <a:pt x="4890472" y="386533"/>
                </a:cubicBezTo>
                <a:cubicBezTo>
                  <a:pt x="4898360" y="381274"/>
                  <a:pt x="4905905" y="375460"/>
                  <a:pt x="4914136" y="370756"/>
                </a:cubicBezTo>
                <a:cubicBezTo>
                  <a:pt x="4943180" y="354158"/>
                  <a:pt x="4967290" y="349152"/>
                  <a:pt x="4993014" y="323426"/>
                </a:cubicBezTo>
                <a:cubicBezTo>
                  <a:pt x="5024992" y="291445"/>
                  <a:pt x="5006700" y="304749"/>
                  <a:pt x="5048229" y="283983"/>
                </a:cubicBezTo>
                <a:cubicBezTo>
                  <a:pt x="5058746" y="291872"/>
                  <a:pt x="5071225" y="297667"/>
                  <a:pt x="5079781" y="307649"/>
                </a:cubicBezTo>
                <a:cubicBezTo>
                  <a:pt x="5087433" y="316577"/>
                  <a:pt x="5089722" y="328992"/>
                  <a:pt x="5095556" y="339202"/>
                </a:cubicBezTo>
                <a:cubicBezTo>
                  <a:pt x="5100259" y="347434"/>
                  <a:pt x="5107092" y="354388"/>
                  <a:pt x="5111332" y="362868"/>
                </a:cubicBezTo>
                <a:cubicBezTo>
                  <a:pt x="5115050" y="370305"/>
                  <a:pt x="5114026" y="380040"/>
                  <a:pt x="5119220" y="386533"/>
                </a:cubicBezTo>
                <a:cubicBezTo>
                  <a:pt x="5125142" y="393936"/>
                  <a:pt x="5135170" y="396799"/>
                  <a:pt x="5142884" y="402310"/>
                </a:cubicBezTo>
                <a:cubicBezTo>
                  <a:pt x="5153582" y="409952"/>
                  <a:pt x="5163737" y="418333"/>
                  <a:pt x="5174435" y="425975"/>
                </a:cubicBezTo>
                <a:cubicBezTo>
                  <a:pt x="5182149" y="431486"/>
                  <a:pt x="5190816" y="435683"/>
                  <a:pt x="5198099" y="441752"/>
                </a:cubicBezTo>
                <a:cubicBezTo>
                  <a:pt x="5206668" y="448894"/>
                  <a:pt x="5212685" y="458933"/>
                  <a:pt x="5221762" y="465417"/>
                </a:cubicBezTo>
                <a:cubicBezTo>
                  <a:pt x="5243973" y="481283"/>
                  <a:pt x="5259457" y="482730"/>
                  <a:pt x="5284865" y="489082"/>
                </a:cubicBezTo>
                <a:cubicBezTo>
                  <a:pt x="5364432" y="462560"/>
                  <a:pt x="5240986" y="503036"/>
                  <a:pt x="5340080" y="473306"/>
                </a:cubicBezTo>
                <a:cubicBezTo>
                  <a:pt x="5356008" y="468527"/>
                  <a:pt x="5371418" y="462098"/>
                  <a:pt x="5387407" y="457529"/>
                </a:cubicBezTo>
                <a:cubicBezTo>
                  <a:pt x="5408254" y="451572"/>
                  <a:pt x="5450510" y="441752"/>
                  <a:pt x="5450510" y="441752"/>
                </a:cubicBezTo>
                <a:cubicBezTo>
                  <a:pt x="5461027" y="436493"/>
                  <a:pt x="5470337" y="426877"/>
                  <a:pt x="5482061" y="425975"/>
                </a:cubicBezTo>
                <a:cubicBezTo>
                  <a:pt x="5505800" y="424149"/>
                  <a:pt x="5529520" y="430242"/>
                  <a:pt x="5553052" y="433863"/>
                </a:cubicBezTo>
                <a:cubicBezTo>
                  <a:pt x="5565202" y="435732"/>
                  <a:pt x="5595386" y="444487"/>
                  <a:pt x="5608267" y="449640"/>
                </a:cubicBezTo>
                <a:cubicBezTo>
                  <a:pt x="5613726" y="451824"/>
                  <a:pt x="5618784" y="454899"/>
                  <a:pt x="5624043" y="4575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6807222" y="2851128"/>
            <a:ext cx="1011853" cy="369332"/>
          </a:xfrm>
          <a:prstGeom prst="rect">
            <a:avLst/>
          </a:prstGeom>
          <a:noFill/>
        </p:spPr>
        <p:txBody>
          <a:bodyPr wrap="none" rtlCol="0">
            <a:spAutoFit/>
          </a:bodyPr>
          <a:lstStyle/>
          <a:p>
            <a:r>
              <a:rPr lang="en-US" dirty="0" smtClean="0">
                <a:solidFill>
                  <a:schemeClr val="accent1"/>
                </a:solidFill>
              </a:rPr>
              <a:t>analyzed</a:t>
            </a:r>
            <a:endParaRPr lang="en-US" dirty="0">
              <a:solidFill>
                <a:schemeClr val="accent1"/>
              </a:solidFill>
            </a:endParaRPr>
          </a:p>
        </p:txBody>
      </p:sp>
      <p:sp>
        <p:nvSpPr>
          <p:cNvPr id="17" name="TextBox 16"/>
          <p:cNvSpPr txBox="1"/>
          <p:nvPr/>
        </p:nvSpPr>
        <p:spPr>
          <a:xfrm>
            <a:off x="6807222" y="2204797"/>
            <a:ext cx="1701194" cy="646331"/>
          </a:xfrm>
          <a:prstGeom prst="rect">
            <a:avLst/>
          </a:prstGeom>
          <a:noFill/>
        </p:spPr>
        <p:txBody>
          <a:bodyPr wrap="none" rtlCol="0">
            <a:spAutoFit/>
          </a:bodyPr>
          <a:lstStyle/>
          <a:p>
            <a:r>
              <a:rPr lang="en-US" dirty="0" smtClean="0">
                <a:solidFill>
                  <a:srgbClr val="FF0000"/>
                </a:solidFill>
              </a:rPr>
              <a:t>ensemble-mean</a:t>
            </a:r>
          </a:p>
          <a:p>
            <a:r>
              <a:rPr lang="en-US" dirty="0" smtClean="0">
                <a:solidFill>
                  <a:srgbClr val="FF0000"/>
                </a:solidFill>
              </a:rPr>
              <a:t>forecast</a:t>
            </a:r>
            <a:endParaRPr lang="en-US" dirty="0">
              <a:solidFill>
                <a:srgbClr val="FF0000"/>
              </a:solidFill>
            </a:endParaRPr>
          </a:p>
        </p:txBody>
      </p:sp>
      <p:sp>
        <p:nvSpPr>
          <p:cNvPr id="18" name="TextBox 17"/>
          <p:cNvSpPr txBox="1"/>
          <p:nvPr/>
        </p:nvSpPr>
        <p:spPr>
          <a:xfrm>
            <a:off x="2269496" y="4229620"/>
            <a:ext cx="3321492" cy="461665"/>
          </a:xfrm>
          <a:prstGeom prst="rect">
            <a:avLst/>
          </a:prstGeom>
          <a:noFill/>
        </p:spPr>
        <p:txBody>
          <a:bodyPr wrap="none" rtlCol="0">
            <a:spAutoFit/>
          </a:bodyPr>
          <a:lstStyle/>
          <a:p>
            <a:r>
              <a:rPr lang="en-US" sz="2400" dirty="0" smtClean="0"/>
              <a:t>Under-spread ensembles</a:t>
            </a:r>
            <a:endParaRPr lang="en-US" sz="2400" dirty="0"/>
          </a:p>
        </p:txBody>
      </p:sp>
      <p:sp>
        <p:nvSpPr>
          <p:cNvPr id="19" name="Freeform 18"/>
          <p:cNvSpPr/>
          <p:nvPr/>
        </p:nvSpPr>
        <p:spPr>
          <a:xfrm>
            <a:off x="1396474" y="5548973"/>
            <a:ext cx="1072749" cy="308265"/>
          </a:xfrm>
          <a:custGeom>
            <a:avLst/>
            <a:gdLst>
              <a:gd name="connsiteX0" fmla="*/ 0 w 1072749"/>
              <a:gd name="connsiteY0" fmla="*/ 308265 h 308265"/>
              <a:gd name="connsiteX1" fmla="*/ 23663 w 1072749"/>
              <a:gd name="connsiteY1" fmla="*/ 268823 h 308265"/>
              <a:gd name="connsiteX2" fmla="*/ 157757 w 1072749"/>
              <a:gd name="connsiteY2" fmla="*/ 158385 h 308265"/>
              <a:gd name="connsiteX3" fmla="*/ 307626 w 1072749"/>
              <a:gd name="connsiteY3" fmla="*/ 103166 h 308265"/>
              <a:gd name="connsiteX4" fmla="*/ 425944 w 1072749"/>
              <a:gd name="connsiteY4" fmla="*/ 111055 h 308265"/>
              <a:gd name="connsiteX5" fmla="*/ 457496 w 1072749"/>
              <a:gd name="connsiteY5" fmla="*/ 118943 h 308265"/>
              <a:gd name="connsiteX6" fmla="*/ 528486 w 1072749"/>
              <a:gd name="connsiteY6" fmla="*/ 134720 h 308265"/>
              <a:gd name="connsiteX7" fmla="*/ 646804 w 1072749"/>
              <a:gd name="connsiteY7" fmla="*/ 142608 h 308265"/>
              <a:gd name="connsiteX8" fmla="*/ 780898 w 1072749"/>
              <a:gd name="connsiteY8" fmla="*/ 126831 h 308265"/>
              <a:gd name="connsiteX9" fmla="*/ 820337 w 1072749"/>
              <a:gd name="connsiteY9" fmla="*/ 87389 h 308265"/>
              <a:gd name="connsiteX10" fmla="*/ 859776 w 1072749"/>
              <a:gd name="connsiteY10" fmla="*/ 55836 h 308265"/>
              <a:gd name="connsiteX11" fmla="*/ 883440 w 1072749"/>
              <a:gd name="connsiteY11" fmla="*/ 32170 h 308265"/>
              <a:gd name="connsiteX12" fmla="*/ 930767 w 1072749"/>
              <a:gd name="connsiteY12" fmla="*/ 8505 h 308265"/>
              <a:gd name="connsiteX13" fmla="*/ 954431 w 1072749"/>
              <a:gd name="connsiteY13" fmla="*/ 16394 h 308265"/>
              <a:gd name="connsiteX14" fmla="*/ 1041197 w 1072749"/>
              <a:gd name="connsiteY14" fmla="*/ 617 h 308265"/>
              <a:gd name="connsiteX15" fmla="*/ 1072749 w 1072749"/>
              <a:gd name="connsiteY15" fmla="*/ 617 h 30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2749" h="308265">
                <a:moveTo>
                  <a:pt x="0" y="308265"/>
                </a:moveTo>
                <a:cubicBezTo>
                  <a:pt x="7888" y="295118"/>
                  <a:pt x="14251" y="280926"/>
                  <a:pt x="23663" y="268823"/>
                </a:cubicBezTo>
                <a:cubicBezTo>
                  <a:pt x="49772" y="235252"/>
                  <a:pt x="147613" y="163774"/>
                  <a:pt x="157757" y="158385"/>
                </a:cubicBezTo>
                <a:cubicBezTo>
                  <a:pt x="204773" y="133406"/>
                  <a:pt x="307626" y="103166"/>
                  <a:pt x="307626" y="103166"/>
                </a:cubicBezTo>
                <a:cubicBezTo>
                  <a:pt x="347065" y="105796"/>
                  <a:pt x="386634" y="106917"/>
                  <a:pt x="425944" y="111055"/>
                </a:cubicBezTo>
                <a:cubicBezTo>
                  <a:pt x="436725" y="112190"/>
                  <a:pt x="446933" y="116505"/>
                  <a:pt x="457496" y="118943"/>
                </a:cubicBezTo>
                <a:cubicBezTo>
                  <a:pt x="481116" y="124394"/>
                  <a:pt x="504433" y="131713"/>
                  <a:pt x="528486" y="134720"/>
                </a:cubicBezTo>
                <a:cubicBezTo>
                  <a:pt x="567708" y="139623"/>
                  <a:pt x="607365" y="139979"/>
                  <a:pt x="646804" y="142608"/>
                </a:cubicBezTo>
                <a:cubicBezTo>
                  <a:pt x="691502" y="137349"/>
                  <a:pt x="738011" y="140478"/>
                  <a:pt x="780898" y="126831"/>
                </a:cubicBezTo>
                <a:cubicBezTo>
                  <a:pt x="798615" y="121193"/>
                  <a:pt x="806518" y="99827"/>
                  <a:pt x="820337" y="87389"/>
                </a:cubicBezTo>
                <a:cubicBezTo>
                  <a:pt x="832851" y="76126"/>
                  <a:pt x="847106" y="66923"/>
                  <a:pt x="859776" y="55836"/>
                </a:cubicBezTo>
                <a:cubicBezTo>
                  <a:pt x="868171" y="48490"/>
                  <a:pt x="874870" y="39312"/>
                  <a:pt x="883440" y="32170"/>
                </a:cubicBezTo>
                <a:cubicBezTo>
                  <a:pt x="903825" y="15181"/>
                  <a:pt x="907053" y="16411"/>
                  <a:pt x="930767" y="8505"/>
                </a:cubicBezTo>
                <a:cubicBezTo>
                  <a:pt x="938655" y="11135"/>
                  <a:pt x="946137" y="16986"/>
                  <a:pt x="954431" y="16394"/>
                </a:cubicBezTo>
                <a:cubicBezTo>
                  <a:pt x="983753" y="14300"/>
                  <a:pt x="1012059" y="4502"/>
                  <a:pt x="1041197" y="617"/>
                </a:cubicBezTo>
                <a:cubicBezTo>
                  <a:pt x="1051622" y="-773"/>
                  <a:pt x="1062232" y="617"/>
                  <a:pt x="1072749" y="6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1412250" y="5802940"/>
            <a:ext cx="1104300" cy="251509"/>
          </a:xfrm>
          <a:custGeom>
            <a:avLst/>
            <a:gdLst>
              <a:gd name="connsiteX0" fmla="*/ 0 w 1104300"/>
              <a:gd name="connsiteY0" fmla="*/ 251509 h 251509"/>
              <a:gd name="connsiteX1" fmla="*/ 102542 w 1104300"/>
              <a:gd name="connsiteY1" fmla="*/ 164736 h 251509"/>
              <a:gd name="connsiteX2" fmla="*/ 283963 w 1104300"/>
              <a:gd name="connsiteY2" fmla="*/ 62187 h 251509"/>
              <a:gd name="connsiteX3" fmla="*/ 323402 w 1104300"/>
              <a:gd name="connsiteY3" fmla="*/ 101629 h 251509"/>
              <a:gd name="connsiteX4" fmla="*/ 339178 w 1104300"/>
              <a:gd name="connsiteY4" fmla="*/ 125294 h 251509"/>
              <a:gd name="connsiteX5" fmla="*/ 378617 w 1104300"/>
              <a:gd name="connsiteY5" fmla="*/ 156848 h 251509"/>
              <a:gd name="connsiteX6" fmla="*/ 615253 w 1104300"/>
              <a:gd name="connsiteY6" fmla="*/ 117406 h 251509"/>
              <a:gd name="connsiteX7" fmla="*/ 678355 w 1104300"/>
              <a:gd name="connsiteY7" fmla="*/ 93740 h 251509"/>
              <a:gd name="connsiteX8" fmla="*/ 733570 w 1104300"/>
              <a:gd name="connsiteY8" fmla="*/ 85852 h 251509"/>
              <a:gd name="connsiteX9" fmla="*/ 812449 w 1104300"/>
              <a:gd name="connsiteY9" fmla="*/ 70075 h 251509"/>
              <a:gd name="connsiteX10" fmla="*/ 844000 w 1104300"/>
              <a:gd name="connsiteY10" fmla="*/ 38521 h 251509"/>
              <a:gd name="connsiteX11" fmla="*/ 867664 w 1104300"/>
              <a:gd name="connsiteY11" fmla="*/ 22745 h 251509"/>
              <a:gd name="connsiteX12" fmla="*/ 922879 w 1104300"/>
              <a:gd name="connsiteY12" fmla="*/ 6968 h 251509"/>
              <a:gd name="connsiteX13" fmla="*/ 1096412 w 1104300"/>
              <a:gd name="connsiteY13" fmla="*/ 38521 h 251509"/>
              <a:gd name="connsiteX14" fmla="*/ 1104300 w 1104300"/>
              <a:gd name="connsiteY14" fmla="*/ 54298 h 2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4300" h="251509">
                <a:moveTo>
                  <a:pt x="0" y="251509"/>
                </a:moveTo>
                <a:cubicBezTo>
                  <a:pt x="50684" y="200820"/>
                  <a:pt x="41982" y="204336"/>
                  <a:pt x="102542" y="164736"/>
                </a:cubicBezTo>
                <a:cubicBezTo>
                  <a:pt x="252809" y="66478"/>
                  <a:pt x="196697" y="84004"/>
                  <a:pt x="283963" y="62187"/>
                </a:cubicBezTo>
                <a:cubicBezTo>
                  <a:pt x="326027" y="125289"/>
                  <a:pt x="270819" y="49044"/>
                  <a:pt x="323402" y="101629"/>
                </a:cubicBezTo>
                <a:cubicBezTo>
                  <a:pt x="330106" y="108333"/>
                  <a:pt x="332475" y="118590"/>
                  <a:pt x="339178" y="125294"/>
                </a:cubicBezTo>
                <a:cubicBezTo>
                  <a:pt x="351082" y="137199"/>
                  <a:pt x="365471" y="146330"/>
                  <a:pt x="378617" y="156848"/>
                </a:cubicBezTo>
                <a:cubicBezTo>
                  <a:pt x="459225" y="145855"/>
                  <a:pt x="538004" y="141549"/>
                  <a:pt x="615253" y="117406"/>
                </a:cubicBezTo>
                <a:cubicBezTo>
                  <a:pt x="636695" y="110705"/>
                  <a:pt x="656649" y="99529"/>
                  <a:pt x="678355" y="93740"/>
                </a:cubicBezTo>
                <a:cubicBezTo>
                  <a:pt x="696319" y="88949"/>
                  <a:pt x="715194" y="88679"/>
                  <a:pt x="733570" y="85852"/>
                </a:cubicBezTo>
                <a:cubicBezTo>
                  <a:pt x="783859" y="78115"/>
                  <a:pt x="770623" y="80533"/>
                  <a:pt x="812449" y="70075"/>
                </a:cubicBezTo>
                <a:cubicBezTo>
                  <a:pt x="822966" y="59557"/>
                  <a:pt x="832707" y="48201"/>
                  <a:pt x="844000" y="38521"/>
                </a:cubicBezTo>
                <a:cubicBezTo>
                  <a:pt x="851198" y="32351"/>
                  <a:pt x="859185" y="26985"/>
                  <a:pt x="867664" y="22745"/>
                </a:cubicBezTo>
                <a:cubicBezTo>
                  <a:pt x="878984" y="17085"/>
                  <a:pt x="912764" y="9497"/>
                  <a:pt x="922879" y="6968"/>
                </a:cubicBezTo>
                <a:cubicBezTo>
                  <a:pt x="1064349" y="14042"/>
                  <a:pt x="1056069" y="-28721"/>
                  <a:pt x="1096412" y="38521"/>
                </a:cubicBezTo>
                <a:cubicBezTo>
                  <a:pt x="1099437" y="43563"/>
                  <a:pt x="1101671" y="49039"/>
                  <a:pt x="1104300" y="54298"/>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1396474" y="5454929"/>
            <a:ext cx="1072749" cy="481194"/>
          </a:xfrm>
          <a:custGeom>
            <a:avLst/>
            <a:gdLst>
              <a:gd name="connsiteX0" fmla="*/ 0 w 1072749"/>
              <a:gd name="connsiteY0" fmla="*/ 481194 h 481194"/>
              <a:gd name="connsiteX1" fmla="*/ 55215 w 1072749"/>
              <a:gd name="connsiteY1" fmla="*/ 449640 h 481194"/>
              <a:gd name="connsiteX2" fmla="*/ 86766 w 1072749"/>
              <a:gd name="connsiteY2" fmla="*/ 425975 h 481194"/>
              <a:gd name="connsiteX3" fmla="*/ 110430 w 1072749"/>
              <a:gd name="connsiteY3" fmla="*/ 402309 h 481194"/>
              <a:gd name="connsiteX4" fmla="*/ 134093 w 1072749"/>
              <a:gd name="connsiteY4" fmla="*/ 394421 h 481194"/>
              <a:gd name="connsiteX5" fmla="*/ 157757 w 1072749"/>
              <a:gd name="connsiteY5" fmla="*/ 378644 h 481194"/>
              <a:gd name="connsiteX6" fmla="*/ 236636 w 1072749"/>
              <a:gd name="connsiteY6" fmla="*/ 370756 h 481194"/>
              <a:gd name="connsiteX7" fmla="*/ 449608 w 1072749"/>
              <a:gd name="connsiteY7" fmla="*/ 354979 h 481194"/>
              <a:gd name="connsiteX8" fmla="*/ 473271 w 1072749"/>
              <a:gd name="connsiteY8" fmla="*/ 291871 h 481194"/>
              <a:gd name="connsiteX9" fmla="*/ 496935 w 1072749"/>
              <a:gd name="connsiteY9" fmla="*/ 228764 h 481194"/>
              <a:gd name="connsiteX10" fmla="*/ 512711 w 1072749"/>
              <a:gd name="connsiteY10" fmla="*/ 205099 h 481194"/>
              <a:gd name="connsiteX11" fmla="*/ 536374 w 1072749"/>
              <a:gd name="connsiteY11" fmla="*/ 126214 h 481194"/>
              <a:gd name="connsiteX12" fmla="*/ 552150 w 1072749"/>
              <a:gd name="connsiteY12" fmla="*/ 102549 h 481194"/>
              <a:gd name="connsiteX13" fmla="*/ 599477 w 1072749"/>
              <a:gd name="connsiteY13" fmla="*/ 47330 h 481194"/>
              <a:gd name="connsiteX14" fmla="*/ 631029 w 1072749"/>
              <a:gd name="connsiteY14" fmla="*/ 23665 h 481194"/>
              <a:gd name="connsiteX15" fmla="*/ 678356 w 1072749"/>
              <a:gd name="connsiteY15" fmla="*/ 7888 h 481194"/>
              <a:gd name="connsiteX16" fmla="*/ 733571 w 1072749"/>
              <a:gd name="connsiteY16" fmla="*/ 47330 h 481194"/>
              <a:gd name="connsiteX17" fmla="*/ 741459 w 1072749"/>
              <a:gd name="connsiteY17" fmla="*/ 70995 h 481194"/>
              <a:gd name="connsiteX18" fmla="*/ 773010 w 1072749"/>
              <a:gd name="connsiteY18" fmla="*/ 86772 h 481194"/>
              <a:gd name="connsiteX19" fmla="*/ 851889 w 1072749"/>
              <a:gd name="connsiteY19" fmla="*/ 70995 h 481194"/>
              <a:gd name="connsiteX20" fmla="*/ 875552 w 1072749"/>
              <a:gd name="connsiteY20" fmla="*/ 55219 h 481194"/>
              <a:gd name="connsiteX21" fmla="*/ 899216 w 1072749"/>
              <a:gd name="connsiteY21" fmla="*/ 47330 h 481194"/>
              <a:gd name="connsiteX22" fmla="*/ 938655 w 1072749"/>
              <a:gd name="connsiteY22" fmla="*/ 23665 h 481194"/>
              <a:gd name="connsiteX23" fmla="*/ 993870 w 1072749"/>
              <a:gd name="connsiteY23" fmla="*/ 7888 h 481194"/>
              <a:gd name="connsiteX24" fmla="*/ 1017534 w 1072749"/>
              <a:gd name="connsiteY24" fmla="*/ 0 h 481194"/>
              <a:gd name="connsiteX25" fmla="*/ 1072749 w 1072749"/>
              <a:gd name="connsiteY25" fmla="*/ 7888 h 4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2749" h="481194">
                <a:moveTo>
                  <a:pt x="0" y="481194"/>
                </a:moveTo>
                <a:cubicBezTo>
                  <a:pt x="18405" y="470676"/>
                  <a:pt x="37331" y="461022"/>
                  <a:pt x="55215" y="449640"/>
                </a:cubicBezTo>
                <a:cubicBezTo>
                  <a:pt x="66306" y="442582"/>
                  <a:pt x="76785" y="434531"/>
                  <a:pt x="86766" y="425975"/>
                </a:cubicBezTo>
                <a:cubicBezTo>
                  <a:pt x="95236" y="418715"/>
                  <a:pt x="101148" y="408497"/>
                  <a:pt x="110430" y="402309"/>
                </a:cubicBezTo>
                <a:cubicBezTo>
                  <a:pt x="117348" y="397697"/>
                  <a:pt x="126205" y="397050"/>
                  <a:pt x="134093" y="394421"/>
                </a:cubicBezTo>
                <a:cubicBezTo>
                  <a:pt x="141981" y="389162"/>
                  <a:pt x="148519" y="380776"/>
                  <a:pt x="157757" y="378644"/>
                </a:cubicBezTo>
                <a:cubicBezTo>
                  <a:pt x="183504" y="372702"/>
                  <a:pt x="210298" y="372892"/>
                  <a:pt x="236636" y="370756"/>
                </a:cubicBezTo>
                <a:lnTo>
                  <a:pt x="449608" y="354979"/>
                </a:lnTo>
                <a:cubicBezTo>
                  <a:pt x="464150" y="296806"/>
                  <a:pt x="448524" y="349620"/>
                  <a:pt x="473271" y="291871"/>
                </a:cubicBezTo>
                <a:cubicBezTo>
                  <a:pt x="493744" y="244096"/>
                  <a:pt x="464264" y="294108"/>
                  <a:pt x="496935" y="228764"/>
                </a:cubicBezTo>
                <a:cubicBezTo>
                  <a:pt x="501175" y="220284"/>
                  <a:pt x="508472" y="213579"/>
                  <a:pt x="512711" y="205099"/>
                </a:cubicBezTo>
                <a:cubicBezTo>
                  <a:pt x="557321" y="115870"/>
                  <a:pt x="503121" y="214894"/>
                  <a:pt x="536374" y="126214"/>
                </a:cubicBezTo>
                <a:cubicBezTo>
                  <a:pt x="539703" y="117337"/>
                  <a:pt x="546640" y="110264"/>
                  <a:pt x="552150" y="102549"/>
                </a:cubicBezTo>
                <a:cubicBezTo>
                  <a:pt x="568555" y="79580"/>
                  <a:pt x="578356" y="65435"/>
                  <a:pt x="599477" y="47330"/>
                </a:cubicBezTo>
                <a:cubicBezTo>
                  <a:pt x="609459" y="38774"/>
                  <a:pt x="619270" y="29545"/>
                  <a:pt x="631029" y="23665"/>
                </a:cubicBezTo>
                <a:cubicBezTo>
                  <a:pt x="645902" y="16228"/>
                  <a:pt x="678356" y="7888"/>
                  <a:pt x="678356" y="7888"/>
                </a:cubicBezTo>
                <a:cubicBezTo>
                  <a:pt x="708284" y="17864"/>
                  <a:pt x="710176" y="14576"/>
                  <a:pt x="733571" y="47330"/>
                </a:cubicBezTo>
                <a:cubicBezTo>
                  <a:pt x="738404" y="54096"/>
                  <a:pt x="735580" y="65115"/>
                  <a:pt x="741459" y="70995"/>
                </a:cubicBezTo>
                <a:cubicBezTo>
                  <a:pt x="749773" y="79310"/>
                  <a:pt x="762493" y="81513"/>
                  <a:pt x="773010" y="86772"/>
                </a:cubicBezTo>
                <a:cubicBezTo>
                  <a:pt x="799303" y="81513"/>
                  <a:pt x="826261" y="78881"/>
                  <a:pt x="851889" y="70995"/>
                </a:cubicBezTo>
                <a:cubicBezTo>
                  <a:pt x="860950" y="68207"/>
                  <a:pt x="867073" y="59459"/>
                  <a:pt x="875552" y="55219"/>
                </a:cubicBezTo>
                <a:cubicBezTo>
                  <a:pt x="882989" y="51500"/>
                  <a:pt x="891779" y="51049"/>
                  <a:pt x="899216" y="47330"/>
                </a:cubicBezTo>
                <a:cubicBezTo>
                  <a:pt x="912929" y="40473"/>
                  <a:pt x="924942" y="30522"/>
                  <a:pt x="938655" y="23665"/>
                </a:cubicBezTo>
                <a:cubicBezTo>
                  <a:pt x="951267" y="17359"/>
                  <a:pt x="982070" y="11259"/>
                  <a:pt x="993870" y="7888"/>
                </a:cubicBezTo>
                <a:cubicBezTo>
                  <a:pt x="1001865" y="5604"/>
                  <a:pt x="1009646" y="2629"/>
                  <a:pt x="1017534" y="0"/>
                </a:cubicBezTo>
                <a:lnTo>
                  <a:pt x="1072749" y="7888"/>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1412250" y="5738912"/>
            <a:ext cx="1064861" cy="291872"/>
          </a:xfrm>
          <a:custGeom>
            <a:avLst/>
            <a:gdLst>
              <a:gd name="connsiteX0" fmla="*/ 0 w 1064861"/>
              <a:gd name="connsiteY0" fmla="*/ 141992 h 291872"/>
              <a:gd name="connsiteX1" fmla="*/ 70990 w 1064861"/>
              <a:gd name="connsiteY1" fmla="*/ 102549 h 291872"/>
              <a:gd name="connsiteX2" fmla="*/ 189308 w 1064861"/>
              <a:gd name="connsiteY2" fmla="*/ 47330 h 291872"/>
              <a:gd name="connsiteX3" fmla="*/ 291850 w 1064861"/>
              <a:gd name="connsiteY3" fmla="*/ 23665 h 291872"/>
              <a:gd name="connsiteX4" fmla="*/ 315514 w 1064861"/>
              <a:gd name="connsiteY4" fmla="*/ 15777 h 291872"/>
              <a:gd name="connsiteX5" fmla="*/ 386505 w 1064861"/>
              <a:gd name="connsiteY5" fmla="*/ 0 h 291872"/>
              <a:gd name="connsiteX6" fmla="*/ 457495 w 1064861"/>
              <a:gd name="connsiteY6" fmla="*/ 47330 h 291872"/>
              <a:gd name="connsiteX7" fmla="*/ 512710 w 1064861"/>
              <a:gd name="connsiteY7" fmla="*/ 78884 h 291872"/>
              <a:gd name="connsiteX8" fmla="*/ 536374 w 1064861"/>
              <a:gd name="connsiteY8" fmla="*/ 94661 h 291872"/>
              <a:gd name="connsiteX9" fmla="*/ 567925 w 1064861"/>
              <a:gd name="connsiteY9" fmla="*/ 110438 h 291872"/>
              <a:gd name="connsiteX10" fmla="*/ 599477 w 1064861"/>
              <a:gd name="connsiteY10" fmla="*/ 118326 h 291872"/>
              <a:gd name="connsiteX11" fmla="*/ 702019 w 1064861"/>
              <a:gd name="connsiteY11" fmla="*/ 134103 h 291872"/>
              <a:gd name="connsiteX12" fmla="*/ 725683 w 1064861"/>
              <a:gd name="connsiteY12" fmla="*/ 141992 h 291872"/>
              <a:gd name="connsiteX13" fmla="*/ 749346 w 1064861"/>
              <a:gd name="connsiteY13" fmla="*/ 157768 h 291872"/>
              <a:gd name="connsiteX14" fmla="*/ 780898 w 1064861"/>
              <a:gd name="connsiteY14" fmla="*/ 173545 h 291872"/>
              <a:gd name="connsiteX15" fmla="*/ 851888 w 1064861"/>
              <a:gd name="connsiteY15" fmla="*/ 244541 h 291872"/>
              <a:gd name="connsiteX16" fmla="*/ 875552 w 1064861"/>
              <a:gd name="connsiteY16" fmla="*/ 268206 h 291872"/>
              <a:gd name="connsiteX17" fmla="*/ 899215 w 1064861"/>
              <a:gd name="connsiteY17" fmla="*/ 291872 h 291872"/>
              <a:gd name="connsiteX18" fmla="*/ 985982 w 1064861"/>
              <a:gd name="connsiteY18" fmla="*/ 268206 h 291872"/>
              <a:gd name="connsiteX19" fmla="*/ 1033309 w 1064861"/>
              <a:gd name="connsiteY19" fmla="*/ 236653 h 291872"/>
              <a:gd name="connsiteX20" fmla="*/ 1064861 w 1064861"/>
              <a:gd name="connsiteY20" fmla="*/ 228764 h 29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4861" h="291872">
                <a:moveTo>
                  <a:pt x="0" y="141992"/>
                </a:moveTo>
                <a:cubicBezTo>
                  <a:pt x="110716" y="105084"/>
                  <a:pt x="145" y="149783"/>
                  <a:pt x="70990" y="102549"/>
                </a:cubicBezTo>
                <a:cubicBezTo>
                  <a:pt x="87891" y="91281"/>
                  <a:pt x="180876" y="50843"/>
                  <a:pt x="189308" y="47330"/>
                </a:cubicBezTo>
                <a:cubicBezTo>
                  <a:pt x="232470" y="29345"/>
                  <a:pt x="223974" y="46290"/>
                  <a:pt x="291850" y="23665"/>
                </a:cubicBezTo>
                <a:cubicBezTo>
                  <a:pt x="299738" y="21036"/>
                  <a:pt x="307519" y="18061"/>
                  <a:pt x="315514" y="15777"/>
                </a:cubicBezTo>
                <a:cubicBezTo>
                  <a:pt x="341519" y="8346"/>
                  <a:pt x="359379" y="5425"/>
                  <a:pt x="386505" y="0"/>
                </a:cubicBezTo>
                <a:cubicBezTo>
                  <a:pt x="441586" y="13771"/>
                  <a:pt x="400970" y="-2133"/>
                  <a:pt x="457495" y="47330"/>
                </a:cubicBezTo>
                <a:cubicBezTo>
                  <a:pt x="475581" y="63156"/>
                  <a:pt x="491733" y="66896"/>
                  <a:pt x="512710" y="78884"/>
                </a:cubicBezTo>
                <a:cubicBezTo>
                  <a:pt x="520941" y="83588"/>
                  <a:pt x="528143" y="89957"/>
                  <a:pt x="536374" y="94661"/>
                </a:cubicBezTo>
                <a:cubicBezTo>
                  <a:pt x="546583" y="100495"/>
                  <a:pt x="556915" y="106309"/>
                  <a:pt x="567925" y="110438"/>
                </a:cubicBezTo>
                <a:cubicBezTo>
                  <a:pt x="578076" y="114245"/>
                  <a:pt x="588801" y="116442"/>
                  <a:pt x="599477" y="118326"/>
                </a:cubicBezTo>
                <a:cubicBezTo>
                  <a:pt x="633534" y="124336"/>
                  <a:pt x="667838" y="128844"/>
                  <a:pt x="702019" y="134103"/>
                </a:cubicBezTo>
                <a:cubicBezTo>
                  <a:pt x="709907" y="136733"/>
                  <a:pt x="718246" y="138273"/>
                  <a:pt x="725683" y="141992"/>
                </a:cubicBezTo>
                <a:cubicBezTo>
                  <a:pt x="734162" y="146232"/>
                  <a:pt x="741115" y="153064"/>
                  <a:pt x="749346" y="157768"/>
                </a:cubicBezTo>
                <a:cubicBezTo>
                  <a:pt x="759555" y="163602"/>
                  <a:pt x="770381" y="168286"/>
                  <a:pt x="780898" y="173545"/>
                </a:cubicBezTo>
                <a:lnTo>
                  <a:pt x="851888" y="244541"/>
                </a:lnTo>
                <a:lnTo>
                  <a:pt x="875552" y="268206"/>
                </a:lnTo>
                <a:lnTo>
                  <a:pt x="899215" y="291872"/>
                </a:lnTo>
                <a:cubicBezTo>
                  <a:pt x="936963" y="285580"/>
                  <a:pt x="952539" y="286449"/>
                  <a:pt x="985982" y="268206"/>
                </a:cubicBezTo>
                <a:cubicBezTo>
                  <a:pt x="1002627" y="259126"/>
                  <a:pt x="1014915" y="241252"/>
                  <a:pt x="1033309" y="236653"/>
                </a:cubicBezTo>
                <a:lnTo>
                  <a:pt x="1064861" y="228764"/>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1428025" y="5691580"/>
            <a:ext cx="1080637" cy="283985"/>
          </a:xfrm>
          <a:custGeom>
            <a:avLst/>
            <a:gdLst>
              <a:gd name="connsiteX0" fmla="*/ 0 w 1080637"/>
              <a:gd name="connsiteY0" fmla="*/ 283985 h 283985"/>
              <a:gd name="connsiteX1" fmla="*/ 157757 w 1080637"/>
              <a:gd name="connsiteY1" fmla="*/ 220877 h 283985"/>
              <a:gd name="connsiteX2" fmla="*/ 189309 w 1080637"/>
              <a:gd name="connsiteY2" fmla="*/ 205100 h 283985"/>
              <a:gd name="connsiteX3" fmla="*/ 212972 w 1080637"/>
              <a:gd name="connsiteY3" fmla="*/ 197212 h 283985"/>
              <a:gd name="connsiteX4" fmla="*/ 236636 w 1080637"/>
              <a:gd name="connsiteY4" fmla="*/ 181435 h 283985"/>
              <a:gd name="connsiteX5" fmla="*/ 268188 w 1080637"/>
              <a:gd name="connsiteY5" fmla="*/ 205100 h 283985"/>
              <a:gd name="connsiteX6" fmla="*/ 291851 w 1080637"/>
              <a:gd name="connsiteY6" fmla="*/ 220877 h 283985"/>
              <a:gd name="connsiteX7" fmla="*/ 339178 w 1080637"/>
              <a:gd name="connsiteY7" fmla="*/ 228766 h 283985"/>
              <a:gd name="connsiteX8" fmla="*/ 489048 w 1080637"/>
              <a:gd name="connsiteY8" fmla="*/ 220877 h 283985"/>
              <a:gd name="connsiteX9" fmla="*/ 591590 w 1080637"/>
              <a:gd name="connsiteY9" fmla="*/ 181435 h 283985"/>
              <a:gd name="connsiteX10" fmla="*/ 623141 w 1080637"/>
              <a:gd name="connsiteY10" fmla="*/ 173547 h 283985"/>
              <a:gd name="connsiteX11" fmla="*/ 654693 w 1080637"/>
              <a:gd name="connsiteY11" fmla="*/ 134105 h 283985"/>
              <a:gd name="connsiteX12" fmla="*/ 678356 w 1080637"/>
              <a:gd name="connsiteY12" fmla="*/ 110439 h 283985"/>
              <a:gd name="connsiteX13" fmla="*/ 694132 w 1080637"/>
              <a:gd name="connsiteY13" fmla="*/ 86774 h 283985"/>
              <a:gd name="connsiteX14" fmla="*/ 749347 w 1080637"/>
              <a:gd name="connsiteY14" fmla="*/ 78886 h 283985"/>
              <a:gd name="connsiteX15" fmla="*/ 796674 w 1080637"/>
              <a:gd name="connsiteY15" fmla="*/ 70997 h 283985"/>
              <a:gd name="connsiteX16" fmla="*/ 828225 w 1080637"/>
              <a:gd name="connsiteY16" fmla="*/ 55220 h 283985"/>
              <a:gd name="connsiteX17" fmla="*/ 930768 w 1080637"/>
              <a:gd name="connsiteY17" fmla="*/ 39443 h 283985"/>
              <a:gd name="connsiteX18" fmla="*/ 962319 w 1080637"/>
              <a:gd name="connsiteY18" fmla="*/ 23667 h 283985"/>
              <a:gd name="connsiteX19" fmla="*/ 993870 w 1080637"/>
              <a:gd name="connsiteY19" fmla="*/ 15778 h 283985"/>
              <a:gd name="connsiteX20" fmla="*/ 1080637 w 1080637"/>
              <a:gd name="connsiteY20" fmla="*/ 1 h 28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0637" h="283985">
                <a:moveTo>
                  <a:pt x="0" y="283985"/>
                </a:moveTo>
                <a:cubicBezTo>
                  <a:pt x="120418" y="223771"/>
                  <a:pt x="1806" y="279363"/>
                  <a:pt x="157757" y="220877"/>
                </a:cubicBezTo>
                <a:cubicBezTo>
                  <a:pt x="168767" y="216748"/>
                  <a:pt x="178501" y="209732"/>
                  <a:pt x="189309" y="205100"/>
                </a:cubicBezTo>
                <a:cubicBezTo>
                  <a:pt x="196951" y="201825"/>
                  <a:pt x="205084" y="199841"/>
                  <a:pt x="212972" y="197212"/>
                </a:cubicBezTo>
                <a:cubicBezTo>
                  <a:pt x="220860" y="191953"/>
                  <a:pt x="227251" y="180094"/>
                  <a:pt x="236636" y="181435"/>
                </a:cubicBezTo>
                <a:cubicBezTo>
                  <a:pt x="249651" y="183294"/>
                  <a:pt x="257490" y="197458"/>
                  <a:pt x="268188" y="205100"/>
                </a:cubicBezTo>
                <a:cubicBezTo>
                  <a:pt x="275902" y="210610"/>
                  <a:pt x="282857" y="217879"/>
                  <a:pt x="291851" y="220877"/>
                </a:cubicBezTo>
                <a:cubicBezTo>
                  <a:pt x="307023" y="225935"/>
                  <a:pt x="323402" y="226136"/>
                  <a:pt x="339178" y="228766"/>
                </a:cubicBezTo>
                <a:cubicBezTo>
                  <a:pt x="389135" y="226136"/>
                  <a:pt x="439525" y="227952"/>
                  <a:pt x="489048" y="220877"/>
                </a:cubicBezTo>
                <a:cubicBezTo>
                  <a:pt x="565315" y="209981"/>
                  <a:pt x="540499" y="200595"/>
                  <a:pt x="591590" y="181435"/>
                </a:cubicBezTo>
                <a:cubicBezTo>
                  <a:pt x="601740" y="177628"/>
                  <a:pt x="612624" y="176176"/>
                  <a:pt x="623141" y="173547"/>
                </a:cubicBezTo>
                <a:cubicBezTo>
                  <a:pt x="676061" y="138265"/>
                  <a:pt x="624215" y="179826"/>
                  <a:pt x="654693" y="134105"/>
                </a:cubicBezTo>
                <a:cubicBezTo>
                  <a:pt x="660881" y="124823"/>
                  <a:pt x="671215" y="119009"/>
                  <a:pt x="678356" y="110439"/>
                </a:cubicBezTo>
                <a:cubicBezTo>
                  <a:pt x="684425" y="103156"/>
                  <a:pt x="685469" y="90625"/>
                  <a:pt x="694132" y="86774"/>
                </a:cubicBezTo>
                <a:cubicBezTo>
                  <a:pt x="711121" y="79223"/>
                  <a:pt x="730971" y="81713"/>
                  <a:pt x="749347" y="78886"/>
                </a:cubicBezTo>
                <a:cubicBezTo>
                  <a:pt x="765154" y="76454"/>
                  <a:pt x="780898" y="73627"/>
                  <a:pt x="796674" y="70997"/>
                </a:cubicBezTo>
                <a:cubicBezTo>
                  <a:pt x="807191" y="65738"/>
                  <a:pt x="816962" y="58599"/>
                  <a:pt x="828225" y="55220"/>
                </a:cubicBezTo>
                <a:cubicBezTo>
                  <a:pt x="838166" y="52237"/>
                  <a:pt x="924499" y="40339"/>
                  <a:pt x="930768" y="39443"/>
                </a:cubicBezTo>
                <a:cubicBezTo>
                  <a:pt x="941285" y="34184"/>
                  <a:pt x="951309" y="27796"/>
                  <a:pt x="962319" y="23667"/>
                </a:cubicBezTo>
                <a:cubicBezTo>
                  <a:pt x="972469" y="19860"/>
                  <a:pt x="983270" y="18050"/>
                  <a:pt x="993870" y="15778"/>
                </a:cubicBezTo>
                <a:cubicBezTo>
                  <a:pt x="1069895" y="-515"/>
                  <a:pt x="1046468" y="1"/>
                  <a:pt x="1080637" y="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1420137" y="5052619"/>
            <a:ext cx="1009646" cy="812508"/>
          </a:xfrm>
          <a:custGeom>
            <a:avLst/>
            <a:gdLst>
              <a:gd name="connsiteX0" fmla="*/ 0 w 1009646"/>
              <a:gd name="connsiteY0" fmla="*/ 812508 h 812508"/>
              <a:gd name="connsiteX1" fmla="*/ 47328 w 1009646"/>
              <a:gd name="connsiteY1" fmla="*/ 741512 h 812508"/>
              <a:gd name="connsiteX2" fmla="*/ 70991 w 1009646"/>
              <a:gd name="connsiteY2" fmla="*/ 733623 h 812508"/>
              <a:gd name="connsiteX3" fmla="*/ 102543 w 1009646"/>
              <a:gd name="connsiteY3" fmla="*/ 717847 h 812508"/>
              <a:gd name="connsiteX4" fmla="*/ 173533 w 1009646"/>
              <a:gd name="connsiteY4" fmla="*/ 694181 h 812508"/>
              <a:gd name="connsiteX5" fmla="*/ 236636 w 1009646"/>
              <a:gd name="connsiteY5" fmla="*/ 678404 h 812508"/>
              <a:gd name="connsiteX6" fmla="*/ 260300 w 1009646"/>
              <a:gd name="connsiteY6" fmla="*/ 654739 h 812508"/>
              <a:gd name="connsiteX7" fmla="*/ 323403 w 1009646"/>
              <a:gd name="connsiteY7" fmla="*/ 607409 h 812508"/>
              <a:gd name="connsiteX8" fmla="*/ 362842 w 1009646"/>
              <a:gd name="connsiteY8" fmla="*/ 536413 h 812508"/>
              <a:gd name="connsiteX9" fmla="*/ 378618 w 1009646"/>
              <a:gd name="connsiteY9" fmla="*/ 512748 h 812508"/>
              <a:gd name="connsiteX10" fmla="*/ 425945 w 1009646"/>
              <a:gd name="connsiteY10" fmla="*/ 496971 h 812508"/>
              <a:gd name="connsiteX11" fmla="*/ 465384 w 1009646"/>
              <a:gd name="connsiteY11" fmla="*/ 481194 h 812508"/>
              <a:gd name="connsiteX12" fmla="*/ 496936 w 1009646"/>
              <a:gd name="connsiteY12" fmla="*/ 449640 h 812508"/>
              <a:gd name="connsiteX13" fmla="*/ 544263 w 1009646"/>
              <a:gd name="connsiteY13" fmla="*/ 418086 h 812508"/>
              <a:gd name="connsiteX14" fmla="*/ 560038 w 1009646"/>
              <a:gd name="connsiteY14" fmla="*/ 394421 h 812508"/>
              <a:gd name="connsiteX15" fmla="*/ 583702 w 1009646"/>
              <a:gd name="connsiteY15" fmla="*/ 386533 h 812508"/>
              <a:gd name="connsiteX16" fmla="*/ 631029 w 1009646"/>
              <a:gd name="connsiteY16" fmla="*/ 362867 h 812508"/>
              <a:gd name="connsiteX17" fmla="*/ 702020 w 1009646"/>
              <a:gd name="connsiteY17" fmla="*/ 291872 h 812508"/>
              <a:gd name="connsiteX18" fmla="*/ 725683 w 1009646"/>
              <a:gd name="connsiteY18" fmla="*/ 268206 h 812508"/>
              <a:gd name="connsiteX19" fmla="*/ 749347 w 1009646"/>
              <a:gd name="connsiteY19" fmla="*/ 220876 h 812508"/>
              <a:gd name="connsiteX20" fmla="*/ 765123 w 1009646"/>
              <a:gd name="connsiteY20" fmla="*/ 189322 h 812508"/>
              <a:gd name="connsiteX21" fmla="*/ 788786 w 1009646"/>
              <a:gd name="connsiteY21" fmla="*/ 165657 h 812508"/>
              <a:gd name="connsiteX22" fmla="*/ 812450 w 1009646"/>
              <a:gd name="connsiteY22" fmla="*/ 134103 h 812508"/>
              <a:gd name="connsiteX23" fmla="*/ 828226 w 1009646"/>
              <a:gd name="connsiteY23" fmla="*/ 110438 h 812508"/>
              <a:gd name="connsiteX24" fmla="*/ 867665 w 1009646"/>
              <a:gd name="connsiteY24" fmla="*/ 86773 h 812508"/>
              <a:gd name="connsiteX25" fmla="*/ 891328 w 1009646"/>
              <a:gd name="connsiteY25" fmla="*/ 63107 h 812508"/>
              <a:gd name="connsiteX26" fmla="*/ 938656 w 1009646"/>
              <a:gd name="connsiteY26" fmla="*/ 31554 h 812508"/>
              <a:gd name="connsiteX27" fmla="*/ 962319 w 1009646"/>
              <a:gd name="connsiteY27" fmla="*/ 15777 h 812508"/>
              <a:gd name="connsiteX28" fmla="*/ 1009646 w 1009646"/>
              <a:gd name="connsiteY28" fmla="*/ 0 h 81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9646" h="812508">
                <a:moveTo>
                  <a:pt x="0" y="812508"/>
                </a:moveTo>
                <a:cubicBezTo>
                  <a:pt x="15776" y="788843"/>
                  <a:pt x="20346" y="750507"/>
                  <a:pt x="47328" y="741512"/>
                </a:cubicBezTo>
                <a:cubicBezTo>
                  <a:pt x="55216" y="738882"/>
                  <a:pt x="63349" y="736898"/>
                  <a:pt x="70991" y="733623"/>
                </a:cubicBezTo>
                <a:cubicBezTo>
                  <a:pt x="81799" y="728991"/>
                  <a:pt x="91568" y="722068"/>
                  <a:pt x="102543" y="717847"/>
                </a:cubicBezTo>
                <a:cubicBezTo>
                  <a:pt x="125824" y="708892"/>
                  <a:pt x="149334" y="700231"/>
                  <a:pt x="173533" y="694181"/>
                </a:cubicBezTo>
                <a:lnTo>
                  <a:pt x="236636" y="678404"/>
                </a:lnTo>
                <a:cubicBezTo>
                  <a:pt x="244524" y="670516"/>
                  <a:pt x="251376" y="661433"/>
                  <a:pt x="260300" y="654739"/>
                </a:cubicBezTo>
                <a:cubicBezTo>
                  <a:pt x="297731" y="626664"/>
                  <a:pt x="297319" y="640948"/>
                  <a:pt x="323403" y="607409"/>
                </a:cubicBezTo>
                <a:cubicBezTo>
                  <a:pt x="393041" y="517868"/>
                  <a:pt x="334278" y="593542"/>
                  <a:pt x="362842" y="536413"/>
                </a:cubicBezTo>
                <a:cubicBezTo>
                  <a:pt x="367082" y="527933"/>
                  <a:pt x="370579" y="517773"/>
                  <a:pt x="378618" y="512748"/>
                </a:cubicBezTo>
                <a:cubicBezTo>
                  <a:pt x="392719" y="503934"/>
                  <a:pt x="410505" y="503147"/>
                  <a:pt x="425945" y="496971"/>
                </a:cubicBezTo>
                <a:lnTo>
                  <a:pt x="465384" y="481194"/>
                </a:lnTo>
                <a:cubicBezTo>
                  <a:pt x="475901" y="470676"/>
                  <a:pt x="485322" y="458932"/>
                  <a:pt x="496936" y="449640"/>
                </a:cubicBezTo>
                <a:cubicBezTo>
                  <a:pt x="511741" y="437795"/>
                  <a:pt x="544263" y="418086"/>
                  <a:pt x="544263" y="418086"/>
                </a:cubicBezTo>
                <a:cubicBezTo>
                  <a:pt x="549521" y="410198"/>
                  <a:pt x="552635" y="400343"/>
                  <a:pt x="560038" y="394421"/>
                </a:cubicBezTo>
                <a:cubicBezTo>
                  <a:pt x="566531" y="389227"/>
                  <a:pt x="576265" y="390252"/>
                  <a:pt x="583702" y="386533"/>
                </a:cubicBezTo>
                <a:cubicBezTo>
                  <a:pt x="644876" y="355945"/>
                  <a:pt x="571542" y="382699"/>
                  <a:pt x="631029" y="362867"/>
                </a:cubicBezTo>
                <a:lnTo>
                  <a:pt x="702020" y="291872"/>
                </a:lnTo>
                <a:lnTo>
                  <a:pt x="725683" y="268206"/>
                </a:lnTo>
                <a:cubicBezTo>
                  <a:pt x="740146" y="224816"/>
                  <a:pt x="724881" y="263694"/>
                  <a:pt x="749347" y="220876"/>
                </a:cubicBezTo>
                <a:cubicBezTo>
                  <a:pt x="755181" y="210666"/>
                  <a:pt x="758288" y="198891"/>
                  <a:pt x="765123" y="189322"/>
                </a:cubicBezTo>
                <a:cubicBezTo>
                  <a:pt x="771607" y="180244"/>
                  <a:pt x="781527" y="174127"/>
                  <a:pt x="788786" y="165657"/>
                </a:cubicBezTo>
                <a:cubicBezTo>
                  <a:pt x="797342" y="155675"/>
                  <a:pt x="804809" y="144802"/>
                  <a:pt x="812450" y="134103"/>
                </a:cubicBezTo>
                <a:cubicBezTo>
                  <a:pt x="817960" y="126388"/>
                  <a:pt x="821028" y="116608"/>
                  <a:pt x="828226" y="110438"/>
                </a:cubicBezTo>
                <a:cubicBezTo>
                  <a:pt x="839866" y="100460"/>
                  <a:pt x="855400" y="95972"/>
                  <a:pt x="867665" y="86773"/>
                </a:cubicBezTo>
                <a:cubicBezTo>
                  <a:pt x="876589" y="80079"/>
                  <a:pt x="882523" y="69956"/>
                  <a:pt x="891328" y="63107"/>
                </a:cubicBezTo>
                <a:cubicBezTo>
                  <a:pt x="906294" y="51466"/>
                  <a:pt x="922880" y="42072"/>
                  <a:pt x="938656" y="31554"/>
                </a:cubicBezTo>
                <a:cubicBezTo>
                  <a:pt x="946544" y="26295"/>
                  <a:pt x="953325" y="18775"/>
                  <a:pt x="962319" y="15777"/>
                </a:cubicBezTo>
                <a:lnTo>
                  <a:pt x="1009646"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5915959" y="5284456"/>
            <a:ext cx="1112188" cy="489082"/>
          </a:xfrm>
          <a:custGeom>
            <a:avLst/>
            <a:gdLst>
              <a:gd name="connsiteX0" fmla="*/ 0 w 1380375"/>
              <a:gd name="connsiteY0" fmla="*/ 0 h 489082"/>
              <a:gd name="connsiteX1" fmla="*/ 118318 w 1380375"/>
              <a:gd name="connsiteY1" fmla="*/ 63107 h 489082"/>
              <a:gd name="connsiteX2" fmla="*/ 157757 w 1380375"/>
              <a:gd name="connsiteY2" fmla="*/ 94661 h 489082"/>
              <a:gd name="connsiteX3" fmla="*/ 212972 w 1380375"/>
              <a:gd name="connsiteY3" fmla="*/ 126215 h 489082"/>
              <a:gd name="connsiteX4" fmla="*/ 291850 w 1380375"/>
              <a:gd name="connsiteY4" fmla="*/ 181434 h 489082"/>
              <a:gd name="connsiteX5" fmla="*/ 410168 w 1380375"/>
              <a:gd name="connsiteY5" fmla="*/ 244541 h 489082"/>
              <a:gd name="connsiteX6" fmla="*/ 441720 w 1380375"/>
              <a:gd name="connsiteY6" fmla="*/ 252429 h 489082"/>
              <a:gd name="connsiteX7" fmla="*/ 481159 w 1380375"/>
              <a:gd name="connsiteY7" fmla="*/ 268206 h 489082"/>
              <a:gd name="connsiteX8" fmla="*/ 504823 w 1380375"/>
              <a:gd name="connsiteY8" fmla="*/ 276095 h 489082"/>
              <a:gd name="connsiteX9" fmla="*/ 544262 w 1380375"/>
              <a:gd name="connsiteY9" fmla="*/ 307648 h 489082"/>
              <a:gd name="connsiteX10" fmla="*/ 560038 w 1380375"/>
              <a:gd name="connsiteY10" fmla="*/ 339202 h 489082"/>
              <a:gd name="connsiteX11" fmla="*/ 583701 w 1380375"/>
              <a:gd name="connsiteY11" fmla="*/ 362867 h 489082"/>
              <a:gd name="connsiteX12" fmla="*/ 631028 w 1380375"/>
              <a:gd name="connsiteY12" fmla="*/ 402309 h 489082"/>
              <a:gd name="connsiteX13" fmla="*/ 694131 w 1380375"/>
              <a:gd name="connsiteY13" fmla="*/ 386533 h 489082"/>
              <a:gd name="connsiteX14" fmla="*/ 741458 w 1380375"/>
              <a:gd name="connsiteY14" fmla="*/ 370756 h 489082"/>
              <a:gd name="connsiteX15" fmla="*/ 899216 w 1380375"/>
              <a:gd name="connsiteY15" fmla="*/ 339202 h 489082"/>
              <a:gd name="connsiteX16" fmla="*/ 1112188 w 1380375"/>
              <a:gd name="connsiteY16" fmla="*/ 354979 h 489082"/>
              <a:gd name="connsiteX17" fmla="*/ 1167403 w 1380375"/>
              <a:gd name="connsiteY17" fmla="*/ 378644 h 489082"/>
              <a:gd name="connsiteX18" fmla="*/ 1214730 w 1380375"/>
              <a:gd name="connsiteY18" fmla="*/ 402309 h 489082"/>
              <a:gd name="connsiteX19" fmla="*/ 1277833 w 1380375"/>
              <a:gd name="connsiteY19" fmla="*/ 433863 h 489082"/>
              <a:gd name="connsiteX20" fmla="*/ 1333048 w 1380375"/>
              <a:gd name="connsiteY20" fmla="*/ 465417 h 489082"/>
              <a:gd name="connsiteX21" fmla="*/ 1356711 w 1380375"/>
              <a:gd name="connsiteY21" fmla="*/ 481194 h 489082"/>
              <a:gd name="connsiteX22" fmla="*/ 1380375 w 1380375"/>
              <a:gd name="connsiteY22" fmla="*/ 489082 h 4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0375" h="489082">
                <a:moveTo>
                  <a:pt x="0" y="0"/>
                </a:moveTo>
                <a:cubicBezTo>
                  <a:pt x="46891" y="18758"/>
                  <a:pt x="72812" y="26699"/>
                  <a:pt x="118318" y="63107"/>
                </a:cubicBezTo>
                <a:cubicBezTo>
                  <a:pt x="131464" y="73625"/>
                  <a:pt x="143749" y="85321"/>
                  <a:pt x="157757" y="94661"/>
                </a:cubicBezTo>
                <a:cubicBezTo>
                  <a:pt x="175395" y="106420"/>
                  <a:pt x="194919" y="115104"/>
                  <a:pt x="212972" y="126215"/>
                </a:cubicBezTo>
                <a:cubicBezTo>
                  <a:pt x="322504" y="193624"/>
                  <a:pt x="209584" y="126586"/>
                  <a:pt x="291850" y="181434"/>
                </a:cubicBezTo>
                <a:cubicBezTo>
                  <a:pt x="317176" y="198319"/>
                  <a:pt x="392971" y="240242"/>
                  <a:pt x="410168" y="244541"/>
                </a:cubicBezTo>
                <a:cubicBezTo>
                  <a:pt x="420685" y="247170"/>
                  <a:pt x="431435" y="249001"/>
                  <a:pt x="441720" y="252429"/>
                </a:cubicBezTo>
                <a:cubicBezTo>
                  <a:pt x="455153" y="256907"/>
                  <a:pt x="467901" y="263234"/>
                  <a:pt x="481159" y="268206"/>
                </a:cubicBezTo>
                <a:cubicBezTo>
                  <a:pt x="488944" y="271126"/>
                  <a:pt x="496935" y="273465"/>
                  <a:pt x="504823" y="276095"/>
                </a:cubicBezTo>
                <a:cubicBezTo>
                  <a:pt x="517969" y="286613"/>
                  <a:pt x="533176" y="294977"/>
                  <a:pt x="544262" y="307648"/>
                </a:cubicBezTo>
                <a:cubicBezTo>
                  <a:pt x="552005" y="316498"/>
                  <a:pt x="553203" y="329633"/>
                  <a:pt x="560038" y="339202"/>
                </a:cubicBezTo>
                <a:cubicBezTo>
                  <a:pt x="566522" y="348280"/>
                  <a:pt x="576442" y="354397"/>
                  <a:pt x="583701" y="362867"/>
                </a:cubicBezTo>
                <a:cubicBezTo>
                  <a:pt x="618083" y="402983"/>
                  <a:pt x="591269" y="389055"/>
                  <a:pt x="631028" y="402309"/>
                </a:cubicBezTo>
                <a:cubicBezTo>
                  <a:pt x="652062" y="397050"/>
                  <a:pt x="673284" y="392490"/>
                  <a:pt x="694131" y="386533"/>
                </a:cubicBezTo>
                <a:cubicBezTo>
                  <a:pt x="710120" y="381964"/>
                  <a:pt x="725255" y="374496"/>
                  <a:pt x="741458" y="370756"/>
                </a:cubicBezTo>
                <a:cubicBezTo>
                  <a:pt x="793712" y="358696"/>
                  <a:pt x="899216" y="339202"/>
                  <a:pt x="899216" y="339202"/>
                </a:cubicBezTo>
                <a:cubicBezTo>
                  <a:pt x="970207" y="344461"/>
                  <a:pt x="1041356" y="347895"/>
                  <a:pt x="1112188" y="354979"/>
                </a:cubicBezTo>
                <a:cubicBezTo>
                  <a:pt x="1128274" y="356588"/>
                  <a:pt x="1154908" y="373288"/>
                  <a:pt x="1167403" y="378644"/>
                </a:cubicBezTo>
                <a:cubicBezTo>
                  <a:pt x="1254480" y="415967"/>
                  <a:pt x="1122097" y="351779"/>
                  <a:pt x="1214730" y="402309"/>
                </a:cubicBezTo>
                <a:cubicBezTo>
                  <a:pt x="1235376" y="413571"/>
                  <a:pt x="1258266" y="420817"/>
                  <a:pt x="1277833" y="433863"/>
                </a:cubicBezTo>
                <a:cubicBezTo>
                  <a:pt x="1335484" y="472301"/>
                  <a:pt x="1262995" y="425383"/>
                  <a:pt x="1333048" y="465417"/>
                </a:cubicBezTo>
                <a:cubicBezTo>
                  <a:pt x="1341279" y="470121"/>
                  <a:pt x="1348232" y="476954"/>
                  <a:pt x="1356711" y="481194"/>
                </a:cubicBezTo>
                <a:cubicBezTo>
                  <a:pt x="1364148" y="484913"/>
                  <a:pt x="1380375" y="489082"/>
                  <a:pt x="1380375" y="48908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5915958" y="5293217"/>
            <a:ext cx="1135851" cy="252440"/>
          </a:xfrm>
          <a:custGeom>
            <a:avLst/>
            <a:gdLst>
              <a:gd name="connsiteX0" fmla="*/ 0 w 1135851"/>
              <a:gd name="connsiteY0" fmla="*/ 0 h 252440"/>
              <a:gd name="connsiteX1" fmla="*/ 47327 w 1135851"/>
              <a:gd name="connsiteY1" fmla="*/ 70995 h 252440"/>
              <a:gd name="connsiteX2" fmla="*/ 70990 w 1135851"/>
              <a:gd name="connsiteY2" fmla="*/ 102549 h 252440"/>
              <a:gd name="connsiteX3" fmla="*/ 141981 w 1135851"/>
              <a:gd name="connsiteY3" fmla="*/ 165656 h 252440"/>
              <a:gd name="connsiteX4" fmla="*/ 299738 w 1135851"/>
              <a:gd name="connsiteY4" fmla="*/ 165656 h 252440"/>
              <a:gd name="connsiteX5" fmla="*/ 362841 w 1135851"/>
              <a:gd name="connsiteY5" fmla="*/ 197210 h 252440"/>
              <a:gd name="connsiteX6" fmla="*/ 425944 w 1135851"/>
              <a:gd name="connsiteY6" fmla="*/ 212987 h 252440"/>
              <a:gd name="connsiteX7" fmla="*/ 670468 w 1135851"/>
              <a:gd name="connsiteY7" fmla="*/ 205099 h 252440"/>
              <a:gd name="connsiteX8" fmla="*/ 717795 w 1135851"/>
              <a:gd name="connsiteY8" fmla="*/ 189322 h 252440"/>
              <a:gd name="connsiteX9" fmla="*/ 757234 w 1135851"/>
              <a:gd name="connsiteY9" fmla="*/ 173545 h 252440"/>
              <a:gd name="connsiteX10" fmla="*/ 812449 w 1135851"/>
              <a:gd name="connsiteY10" fmla="*/ 157768 h 252440"/>
              <a:gd name="connsiteX11" fmla="*/ 844001 w 1135851"/>
              <a:gd name="connsiteY11" fmla="*/ 173545 h 252440"/>
              <a:gd name="connsiteX12" fmla="*/ 867664 w 1135851"/>
              <a:gd name="connsiteY12" fmla="*/ 189322 h 252440"/>
              <a:gd name="connsiteX13" fmla="*/ 914991 w 1135851"/>
              <a:gd name="connsiteY13" fmla="*/ 205099 h 252440"/>
              <a:gd name="connsiteX14" fmla="*/ 946543 w 1135851"/>
              <a:gd name="connsiteY14" fmla="*/ 220875 h 252440"/>
              <a:gd name="connsiteX15" fmla="*/ 993870 w 1135851"/>
              <a:gd name="connsiteY15" fmla="*/ 228764 h 252440"/>
              <a:gd name="connsiteX16" fmla="*/ 1056973 w 1135851"/>
              <a:gd name="connsiteY16" fmla="*/ 244541 h 252440"/>
              <a:gd name="connsiteX17" fmla="*/ 1135851 w 1135851"/>
              <a:gd name="connsiteY17" fmla="*/ 252429 h 25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5851" h="252440">
                <a:moveTo>
                  <a:pt x="0" y="0"/>
                </a:moveTo>
                <a:cubicBezTo>
                  <a:pt x="25464" y="63668"/>
                  <a:pt x="1387" y="18488"/>
                  <a:pt x="47327" y="70995"/>
                </a:cubicBezTo>
                <a:cubicBezTo>
                  <a:pt x="55984" y="80889"/>
                  <a:pt x="62195" y="92777"/>
                  <a:pt x="70990" y="102549"/>
                </a:cubicBezTo>
                <a:cubicBezTo>
                  <a:pt x="111512" y="147577"/>
                  <a:pt x="105494" y="141330"/>
                  <a:pt x="141981" y="165656"/>
                </a:cubicBezTo>
                <a:cubicBezTo>
                  <a:pt x="194564" y="160876"/>
                  <a:pt x="247347" y="150246"/>
                  <a:pt x="299738" y="165656"/>
                </a:cubicBezTo>
                <a:cubicBezTo>
                  <a:pt x="322300" y="172292"/>
                  <a:pt x="339780" y="192597"/>
                  <a:pt x="362841" y="197210"/>
                </a:cubicBezTo>
                <a:cubicBezTo>
                  <a:pt x="410433" y="206730"/>
                  <a:pt x="389561" y="200859"/>
                  <a:pt x="425944" y="212987"/>
                </a:cubicBezTo>
                <a:cubicBezTo>
                  <a:pt x="507452" y="210358"/>
                  <a:pt x="589184" y="211690"/>
                  <a:pt x="670468" y="205099"/>
                </a:cubicBezTo>
                <a:cubicBezTo>
                  <a:pt x="687043" y="203755"/>
                  <a:pt x="702167" y="195005"/>
                  <a:pt x="717795" y="189322"/>
                </a:cubicBezTo>
                <a:cubicBezTo>
                  <a:pt x="731102" y="184483"/>
                  <a:pt x="743976" y="178517"/>
                  <a:pt x="757234" y="173545"/>
                </a:cubicBezTo>
                <a:cubicBezTo>
                  <a:pt x="779870" y="165056"/>
                  <a:pt x="787580" y="163985"/>
                  <a:pt x="812449" y="157768"/>
                </a:cubicBezTo>
                <a:cubicBezTo>
                  <a:pt x="822966" y="163027"/>
                  <a:pt x="833792" y="167711"/>
                  <a:pt x="844001" y="173545"/>
                </a:cubicBezTo>
                <a:cubicBezTo>
                  <a:pt x="852232" y="178249"/>
                  <a:pt x="859001" y="185471"/>
                  <a:pt x="867664" y="189322"/>
                </a:cubicBezTo>
                <a:cubicBezTo>
                  <a:pt x="882860" y="196076"/>
                  <a:pt x="900117" y="197662"/>
                  <a:pt x="914991" y="205099"/>
                </a:cubicBezTo>
                <a:cubicBezTo>
                  <a:pt x="925508" y="210358"/>
                  <a:pt x="935280" y="217496"/>
                  <a:pt x="946543" y="220875"/>
                </a:cubicBezTo>
                <a:cubicBezTo>
                  <a:pt x="961862" y="225471"/>
                  <a:pt x="978232" y="225413"/>
                  <a:pt x="993870" y="228764"/>
                </a:cubicBezTo>
                <a:cubicBezTo>
                  <a:pt x="1015070" y="233307"/>
                  <a:pt x="1035459" y="241852"/>
                  <a:pt x="1056973" y="244541"/>
                </a:cubicBezTo>
                <a:cubicBezTo>
                  <a:pt x="1125294" y="253081"/>
                  <a:pt x="1098878" y="252429"/>
                  <a:pt x="1135851" y="252429"/>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5892294" y="5237125"/>
            <a:ext cx="1135853" cy="190195"/>
          </a:xfrm>
          <a:custGeom>
            <a:avLst/>
            <a:gdLst>
              <a:gd name="connsiteX0" fmla="*/ 0 w 1246282"/>
              <a:gd name="connsiteY0" fmla="*/ 150753 h 190195"/>
              <a:gd name="connsiteX1" fmla="*/ 47327 w 1246282"/>
              <a:gd name="connsiteY1" fmla="*/ 174418 h 190195"/>
              <a:gd name="connsiteX2" fmla="*/ 70991 w 1246282"/>
              <a:gd name="connsiteY2" fmla="*/ 182306 h 190195"/>
              <a:gd name="connsiteX3" fmla="*/ 181421 w 1246282"/>
              <a:gd name="connsiteY3" fmla="*/ 166530 h 190195"/>
              <a:gd name="connsiteX4" fmla="*/ 276075 w 1246282"/>
              <a:gd name="connsiteY4" fmla="*/ 158641 h 190195"/>
              <a:gd name="connsiteX5" fmla="*/ 425944 w 1246282"/>
              <a:gd name="connsiteY5" fmla="*/ 166530 h 190195"/>
              <a:gd name="connsiteX6" fmla="*/ 473272 w 1246282"/>
              <a:gd name="connsiteY6" fmla="*/ 182306 h 190195"/>
              <a:gd name="connsiteX7" fmla="*/ 496935 w 1246282"/>
              <a:gd name="connsiteY7" fmla="*/ 190195 h 190195"/>
              <a:gd name="connsiteX8" fmla="*/ 567926 w 1246282"/>
              <a:gd name="connsiteY8" fmla="*/ 182306 h 190195"/>
              <a:gd name="connsiteX9" fmla="*/ 607365 w 1246282"/>
              <a:gd name="connsiteY9" fmla="*/ 174418 h 190195"/>
              <a:gd name="connsiteX10" fmla="*/ 741459 w 1246282"/>
              <a:gd name="connsiteY10" fmla="*/ 166530 h 190195"/>
              <a:gd name="connsiteX11" fmla="*/ 938655 w 1246282"/>
              <a:gd name="connsiteY11" fmla="*/ 142864 h 190195"/>
              <a:gd name="connsiteX12" fmla="*/ 970207 w 1246282"/>
              <a:gd name="connsiteY12" fmla="*/ 119199 h 190195"/>
              <a:gd name="connsiteX13" fmla="*/ 1033310 w 1246282"/>
              <a:gd name="connsiteY13" fmla="*/ 95534 h 190195"/>
              <a:gd name="connsiteX14" fmla="*/ 1088525 w 1246282"/>
              <a:gd name="connsiteY14" fmla="*/ 48203 h 190195"/>
              <a:gd name="connsiteX15" fmla="*/ 1151627 w 1246282"/>
              <a:gd name="connsiteY15" fmla="*/ 8761 h 190195"/>
              <a:gd name="connsiteX16" fmla="*/ 1175291 w 1246282"/>
              <a:gd name="connsiteY16" fmla="*/ 873 h 190195"/>
              <a:gd name="connsiteX17" fmla="*/ 1246282 w 1246282"/>
              <a:gd name="connsiteY17" fmla="*/ 873 h 19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282" h="190195">
                <a:moveTo>
                  <a:pt x="0" y="150753"/>
                </a:moveTo>
                <a:cubicBezTo>
                  <a:pt x="15776" y="158641"/>
                  <a:pt x="31209" y="167254"/>
                  <a:pt x="47327" y="174418"/>
                </a:cubicBezTo>
                <a:cubicBezTo>
                  <a:pt x="54925" y="177795"/>
                  <a:pt x="62676" y="182306"/>
                  <a:pt x="70991" y="182306"/>
                </a:cubicBezTo>
                <a:cubicBezTo>
                  <a:pt x="153722" y="182306"/>
                  <a:pt x="119528" y="173812"/>
                  <a:pt x="181421" y="166530"/>
                </a:cubicBezTo>
                <a:cubicBezTo>
                  <a:pt x="212865" y="162830"/>
                  <a:pt x="244524" y="161271"/>
                  <a:pt x="276075" y="158641"/>
                </a:cubicBezTo>
                <a:cubicBezTo>
                  <a:pt x="326031" y="161271"/>
                  <a:pt x="376275" y="160569"/>
                  <a:pt x="425944" y="166530"/>
                </a:cubicBezTo>
                <a:cubicBezTo>
                  <a:pt x="442455" y="168511"/>
                  <a:pt x="457496" y="177047"/>
                  <a:pt x="473272" y="182306"/>
                </a:cubicBezTo>
                <a:lnTo>
                  <a:pt x="496935" y="190195"/>
                </a:lnTo>
                <a:cubicBezTo>
                  <a:pt x="520599" y="187565"/>
                  <a:pt x="544356" y="185673"/>
                  <a:pt x="567926" y="182306"/>
                </a:cubicBezTo>
                <a:cubicBezTo>
                  <a:pt x="581198" y="180410"/>
                  <a:pt x="594013" y="175632"/>
                  <a:pt x="607365" y="174418"/>
                </a:cubicBezTo>
                <a:cubicBezTo>
                  <a:pt x="651956" y="170364"/>
                  <a:pt x="696761" y="169159"/>
                  <a:pt x="741459" y="166530"/>
                </a:cubicBezTo>
                <a:cubicBezTo>
                  <a:pt x="834923" y="119794"/>
                  <a:pt x="702635" y="180630"/>
                  <a:pt x="938655" y="142864"/>
                </a:cubicBezTo>
                <a:cubicBezTo>
                  <a:pt x="951637" y="140787"/>
                  <a:pt x="959509" y="126841"/>
                  <a:pt x="970207" y="119199"/>
                </a:cubicBezTo>
                <a:cubicBezTo>
                  <a:pt x="1001803" y="96629"/>
                  <a:pt x="989131" y="104370"/>
                  <a:pt x="1033310" y="95534"/>
                </a:cubicBezTo>
                <a:cubicBezTo>
                  <a:pt x="1083979" y="61751"/>
                  <a:pt x="1027315" y="101765"/>
                  <a:pt x="1088525" y="48203"/>
                </a:cubicBezTo>
                <a:cubicBezTo>
                  <a:pt x="1110266" y="29179"/>
                  <a:pt x="1125506" y="19957"/>
                  <a:pt x="1151627" y="8761"/>
                </a:cubicBezTo>
                <a:cubicBezTo>
                  <a:pt x="1159269" y="5486"/>
                  <a:pt x="1167005" y="1564"/>
                  <a:pt x="1175291" y="873"/>
                </a:cubicBezTo>
                <a:cubicBezTo>
                  <a:pt x="1198873" y="-1092"/>
                  <a:pt x="1222618" y="873"/>
                  <a:pt x="1246282" y="87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860743" y="5356324"/>
            <a:ext cx="1206842" cy="347091"/>
          </a:xfrm>
          <a:custGeom>
            <a:avLst/>
            <a:gdLst>
              <a:gd name="connsiteX0" fmla="*/ 0 w 1206842"/>
              <a:gd name="connsiteY0" fmla="*/ 0 h 347091"/>
              <a:gd name="connsiteX1" fmla="*/ 39439 w 1206842"/>
              <a:gd name="connsiteY1" fmla="*/ 31554 h 347091"/>
              <a:gd name="connsiteX2" fmla="*/ 86766 w 1206842"/>
              <a:gd name="connsiteY2" fmla="*/ 47331 h 347091"/>
              <a:gd name="connsiteX3" fmla="*/ 118318 w 1206842"/>
              <a:gd name="connsiteY3" fmla="*/ 63107 h 347091"/>
              <a:gd name="connsiteX4" fmla="*/ 165645 w 1206842"/>
              <a:gd name="connsiteY4" fmla="*/ 110438 h 347091"/>
              <a:gd name="connsiteX5" fmla="*/ 212972 w 1206842"/>
              <a:gd name="connsiteY5" fmla="*/ 126215 h 347091"/>
              <a:gd name="connsiteX6" fmla="*/ 236635 w 1206842"/>
              <a:gd name="connsiteY6" fmla="*/ 134103 h 347091"/>
              <a:gd name="connsiteX7" fmla="*/ 283963 w 1206842"/>
              <a:gd name="connsiteY7" fmla="*/ 173545 h 347091"/>
              <a:gd name="connsiteX8" fmla="*/ 291850 w 1206842"/>
              <a:gd name="connsiteY8" fmla="*/ 197211 h 347091"/>
              <a:gd name="connsiteX9" fmla="*/ 299738 w 1206842"/>
              <a:gd name="connsiteY9" fmla="*/ 244541 h 347091"/>
              <a:gd name="connsiteX10" fmla="*/ 339178 w 1206842"/>
              <a:gd name="connsiteY10" fmla="*/ 268206 h 347091"/>
              <a:gd name="connsiteX11" fmla="*/ 481159 w 1206842"/>
              <a:gd name="connsiteY11" fmla="*/ 276095 h 347091"/>
              <a:gd name="connsiteX12" fmla="*/ 520598 w 1206842"/>
              <a:gd name="connsiteY12" fmla="*/ 283983 h 347091"/>
              <a:gd name="connsiteX13" fmla="*/ 591589 w 1206842"/>
              <a:gd name="connsiteY13" fmla="*/ 299760 h 347091"/>
              <a:gd name="connsiteX14" fmla="*/ 733571 w 1206842"/>
              <a:gd name="connsiteY14" fmla="*/ 307649 h 347091"/>
              <a:gd name="connsiteX15" fmla="*/ 938655 w 1206842"/>
              <a:gd name="connsiteY15" fmla="*/ 291872 h 347091"/>
              <a:gd name="connsiteX16" fmla="*/ 962318 w 1206842"/>
              <a:gd name="connsiteY16" fmla="*/ 283983 h 347091"/>
              <a:gd name="connsiteX17" fmla="*/ 978094 w 1206842"/>
              <a:gd name="connsiteY17" fmla="*/ 307649 h 347091"/>
              <a:gd name="connsiteX18" fmla="*/ 985982 w 1206842"/>
              <a:gd name="connsiteY18" fmla="*/ 339202 h 347091"/>
              <a:gd name="connsiteX19" fmla="*/ 1009646 w 1206842"/>
              <a:gd name="connsiteY19" fmla="*/ 347091 h 347091"/>
              <a:gd name="connsiteX20" fmla="*/ 1120076 w 1206842"/>
              <a:gd name="connsiteY20" fmla="*/ 339202 h 347091"/>
              <a:gd name="connsiteX21" fmla="*/ 1151627 w 1206842"/>
              <a:gd name="connsiteY21" fmla="*/ 331314 h 347091"/>
              <a:gd name="connsiteX22" fmla="*/ 1167403 w 1206842"/>
              <a:gd name="connsiteY22" fmla="*/ 307649 h 347091"/>
              <a:gd name="connsiteX23" fmla="*/ 1191066 w 1206842"/>
              <a:gd name="connsiteY23" fmla="*/ 299760 h 347091"/>
              <a:gd name="connsiteX24" fmla="*/ 1206842 w 1206842"/>
              <a:gd name="connsiteY24" fmla="*/ 291872 h 34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6842" h="347091">
                <a:moveTo>
                  <a:pt x="0" y="0"/>
                </a:moveTo>
                <a:cubicBezTo>
                  <a:pt x="13146" y="10518"/>
                  <a:pt x="24659" y="23491"/>
                  <a:pt x="39439" y="31554"/>
                </a:cubicBezTo>
                <a:cubicBezTo>
                  <a:pt x="54037" y="39517"/>
                  <a:pt x="71892" y="39894"/>
                  <a:pt x="86766" y="47331"/>
                </a:cubicBezTo>
                <a:lnTo>
                  <a:pt x="118318" y="63107"/>
                </a:lnTo>
                <a:cubicBezTo>
                  <a:pt x="134094" y="78884"/>
                  <a:pt x="144479" y="103382"/>
                  <a:pt x="165645" y="110438"/>
                </a:cubicBezTo>
                <a:lnTo>
                  <a:pt x="212972" y="126215"/>
                </a:lnTo>
                <a:lnTo>
                  <a:pt x="236635" y="134103"/>
                </a:lnTo>
                <a:cubicBezTo>
                  <a:pt x="254095" y="145744"/>
                  <a:pt x="271817" y="155325"/>
                  <a:pt x="283963" y="173545"/>
                </a:cubicBezTo>
                <a:cubicBezTo>
                  <a:pt x="288575" y="180464"/>
                  <a:pt x="290046" y="189094"/>
                  <a:pt x="291850" y="197211"/>
                </a:cubicBezTo>
                <a:cubicBezTo>
                  <a:pt x="295319" y="212824"/>
                  <a:pt x="290866" y="231233"/>
                  <a:pt x="299738" y="244541"/>
                </a:cubicBezTo>
                <a:cubicBezTo>
                  <a:pt x="308242" y="257298"/>
                  <a:pt x="324073" y="265579"/>
                  <a:pt x="339178" y="268206"/>
                </a:cubicBezTo>
                <a:cubicBezTo>
                  <a:pt x="385877" y="276328"/>
                  <a:pt x="433832" y="273465"/>
                  <a:pt x="481159" y="276095"/>
                </a:cubicBezTo>
                <a:cubicBezTo>
                  <a:pt x="494305" y="278724"/>
                  <a:pt x="507511" y="281074"/>
                  <a:pt x="520598" y="283983"/>
                </a:cubicBezTo>
                <a:cubicBezTo>
                  <a:pt x="540478" y="288401"/>
                  <a:pt x="572039" y="298060"/>
                  <a:pt x="591589" y="299760"/>
                </a:cubicBezTo>
                <a:cubicBezTo>
                  <a:pt x="638811" y="303867"/>
                  <a:pt x="686244" y="305019"/>
                  <a:pt x="733571" y="307649"/>
                </a:cubicBezTo>
                <a:cubicBezTo>
                  <a:pt x="817190" y="303667"/>
                  <a:pt x="868154" y="309499"/>
                  <a:pt x="938655" y="291872"/>
                </a:cubicBezTo>
                <a:cubicBezTo>
                  <a:pt x="946721" y="289855"/>
                  <a:pt x="954430" y="286613"/>
                  <a:pt x="962318" y="283983"/>
                </a:cubicBezTo>
                <a:cubicBezTo>
                  <a:pt x="967577" y="291872"/>
                  <a:pt x="974360" y="298935"/>
                  <a:pt x="978094" y="307649"/>
                </a:cubicBezTo>
                <a:cubicBezTo>
                  <a:pt x="982364" y="317614"/>
                  <a:pt x="979210" y="330736"/>
                  <a:pt x="985982" y="339202"/>
                </a:cubicBezTo>
                <a:cubicBezTo>
                  <a:pt x="991176" y="345695"/>
                  <a:pt x="1001758" y="344461"/>
                  <a:pt x="1009646" y="347091"/>
                </a:cubicBezTo>
                <a:cubicBezTo>
                  <a:pt x="1046456" y="344461"/>
                  <a:pt x="1083398" y="343278"/>
                  <a:pt x="1120076" y="339202"/>
                </a:cubicBezTo>
                <a:cubicBezTo>
                  <a:pt x="1130850" y="338005"/>
                  <a:pt x="1142607" y="337328"/>
                  <a:pt x="1151627" y="331314"/>
                </a:cubicBezTo>
                <a:cubicBezTo>
                  <a:pt x="1159515" y="326055"/>
                  <a:pt x="1160000" y="313572"/>
                  <a:pt x="1167403" y="307649"/>
                </a:cubicBezTo>
                <a:cubicBezTo>
                  <a:pt x="1173895" y="302455"/>
                  <a:pt x="1183346" y="302848"/>
                  <a:pt x="1191066" y="299760"/>
                </a:cubicBezTo>
                <a:cubicBezTo>
                  <a:pt x="1196525" y="297576"/>
                  <a:pt x="1201583" y="294501"/>
                  <a:pt x="1206842" y="29187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5908070" y="5356324"/>
            <a:ext cx="1135851" cy="307649"/>
          </a:xfrm>
          <a:custGeom>
            <a:avLst/>
            <a:gdLst>
              <a:gd name="connsiteX0" fmla="*/ 0 w 1135851"/>
              <a:gd name="connsiteY0" fmla="*/ 173545 h 307649"/>
              <a:gd name="connsiteX1" fmla="*/ 110430 w 1135851"/>
              <a:gd name="connsiteY1" fmla="*/ 197211 h 307649"/>
              <a:gd name="connsiteX2" fmla="*/ 173533 w 1135851"/>
              <a:gd name="connsiteY2" fmla="*/ 212987 h 307649"/>
              <a:gd name="connsiteX3" fmla="*/ 252411 w 1135851"/>
              <a:gd name="connsiteY3" fmla="*/ 228764 h 307649"/>
              <a:gd name="connsiteX4" fmla="*/ 418056 w 1135851"/>
              <a:gd name="connsiteY4" fmla="*/ 276095 h 307649"/>
              <a:gd name="connsiteX5" fmla="*/ 473271 w 1135851"/>
              <a:gd name="connsiteY5" fmla="*/ 291872 h 307649"/>
              <a:gd name="connsiteX6" fmla="*/ 544262 w 1135851"/>
              <a:gd name="connsiteY6" fmla="*/ 307649 h 307649"/>
              <a:gd name="connsiteX7" fmla="*/ 607365 w 1135851"/>
              <a:gd name="connsiteY7" fmla="*/ 299760 h 307649"/>
              <a:gd name="connsiteX8" fmla="*/ 678356 w 1135851"/>
              <a:gd name="connsiteY8" fmla="*/ 268206 h 307649"/>
              <a:gd name="connsiteX9" fmla="*/ 702019 w 1135851"/>
              <a:gd name="connsiteY9" fmla="*/ 244541 h 307649"/>
              <a:gd name="connsiteX10" fmla="*/ 725683 w 1135851"/>
              <a:gd name="connsiteY10" fmla="*/ 228764 h 307649"/>
              <a:gd name="connsiteX11" fmla="*/ 741459 w 1135851"/>
              <a:gd name="connsiteY11" fmla="*/ 197211 h 307649"/>
              <a:gd name="connsiteX12" fmla="*/ 804561 w 1135851"/>
              <a:gd name="connsiteY12" fmla="*/ 165657 h 307649"/>
              <a:gd name="connsiteX13" fmla="*/ 851889 w 1135851"/>
              <a:gd name="connsiteY13" fmla="*/ 126215 h 307649"/>
              <a:gd name="connsiteX14" fmla="*/ 883440 w 1135851"/>
              <a:gd name="connsiteY14" fmla="*/ 102549 h 307649"/>
              <a:gd name="connsiteX15" fmla="*/ 914991 w 1135851"/>
              <a:gd name="connsiteY15" fmla="*/ 55219 h 307649"/>
              <a:gd name="connsiteX16" fmla="*/ 930767 w 1135851"/>
              <a:gd name="connsiteY16" fmla="*/ 31554 h 307649"/>
              <a:gd name="connsiteX17" fmla="*/ 954431 w 1135851"/>
              <a:gd name="connsiteY17" fmla="*/ 15777 h 307649"/>
              <a:gd name="connsiteX18" fmla="*/ 978094 w 1135851"/>
              <a:gd name="connsiteY18" fmla="*/ 7888 h 307649"/>
              <a:gd name="connsiteX19" fmla="*/ 1135851 w 1135851"/>
              <a:gd name="connsiteY19" fmla="*/ 0 h 30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5851" h="307649">
                <a:moveTo>
                  <a:pt x="0" y="173545"/>
                </a:moveTo>
                <a:cubicBezTo>
                  <a:pt x="202769" y="224241"/>
                  <a:pt x="-49862" y="162861"/>
                  <a:pt x="110430" y="197211"/>
                </a:cubicBezTo>
                <a:cubicBezTo>
                  <a:pt x="131630" y="201754"/>
                  <a:pt x="152368" y="208283"/>
                  <a:pt x="173533" y="212987"/>
                </a:cubicBezTo>
                <a:cubicBezTo>
                  <a:pt x="199708" y="218804"/>
                  <a:pt x="226448" y="222063"/>
                  <a:pt x="252411" y="228764"/>
                </a:cubicBezTo>
                <a:cubicBezTo>
                  <a:pt x="308014" y="243114"/>
                  <a:pt x="362841" y="260318"/>
                  <a:pt x="418056" y="276095"/>
                </a:cubicBezTo>
                <a:cubicBezTo>
                  <a:pt x="436461" y="281354"/>
                  <a:pt x="454501" y="288118"/>
                  <a:pt x="473271" y="291872"/>
                </a:cubicBezTo>
                <a:cubicBezTo>
                  <a:pt x="523341" y="301886"/>
                  <a:pt x="499704" y="296508"/>
                  <a:pt x="544262" y="307649"/>
                </a:cubicBezTo>
                <a:cubicBezTo>
                  <a:pt x="565296" y="305019"/>
                  <a:pt x="586710" y="304527"/>
                  <a:pt x="607365" y="299760"/>
                </a:cubicBezTo>
                <a:cubicBezTo>
                  <a:pt x="626068" y="295444"/>
                  <a:pt x="660428" y="277171"/>
                  <a:pt x="678356" y="268206"/>
                </a:cubicBezTo>
                <a:cubicBezTo>
                  <a:pt x="686244" y="260318"/>
                  <a:pt x="693450" y="251683"/>
                  <a:pt x="702019" y="244541"/>
                </a:cubicBezTo>
                <a:cubicBezTo>
                  <a:pt x="709302" y="238472"/>
                  <a:pt x="719614" y="236047"/>
                  <a:pt x="725683" y="228764"/>
                </a:cubicBezTo>
                <a:cubicBezTo>
                  <a:pt x="733211" y="219730"/>
                  <a:pt x="732277" y="204557"/>
                  <a:pt x="741459" y="197211"/>
                </a:cubicBezTo>
                <a:cubicBezTo>
                  <a:pt x="759822" y="182519"/>
                  <a:pt x="784994" y="178703"/>
                  <a:pt x="804561" y="165657"/>
                </a:cubicBezTo>
                <a:cubicBezTo>
                  <a:pt x="856856" y="130792"/>
                  <a:pt x="798754" y="171763"/>
                  <a:pt x="851889" y="126215"/>
                </a:cubicBezTo>
                <a:cubicBezTo>
                  <a:pt x="861870" y="117659"/>
                  <a:pt x="874706" y="112375"/>
                  <a:pt x="883440" y="102549"/>
                </a:cubicBezTo>
                <a:cubicBezTo>
                  <a:pt x="896036" y="88377"/>
                  <a:pt x="904474" y="70996"/>
                  <a:pt x="914991" y="55219"/>
                </a:cubicBezTo>
                <a:cubicBezTo>
                  <a:pt x="920250" y="47331"/>
                  <a:pt x="922879" y="36813"/>
                  <a:pt x="930767" y="31554"/>
                </a:cubicBezTo>
                <a:cubicBezTo>
                  <a:pt x="938655" y="26295"/>
                  <a:pt x="945952" y="20017"/>
                  <a:pt x="954431" y="15777"/>
                </a:cubicBezTo>
                <a:cubicBezTo>
                  <a:pt x="961868" y="12058"/>
                  <a:pt x="969814" y="8641"/>
                  <a:pt x="978094" y="7888"/>
                </a:cubicBezTo>
                <a:cubicBezTo>
                  <a:pt x="1066375" y="-138"/>
                  <a:pt x="1081313" y="0"/>
                  <a:pt x="1135851"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5931733" y="5387878"/>
            <a:ext cx="1104301" cy="670516"/>
          </a:xfrm>
          <a:custGeom>
            <a:avLst/>
            <a:gdLst>
              <a:gd name="connsiteX0" fmla="*/ 0 w 1180145"/>
              <a:gd name="connsiteY0" fmla="*/ 0 h 788844"/>
              <a:gd name="connsiteX1" fmla="*/ 63103 w 1180145"/>
              <a:gd name="connsiteY1" fmla="*/ 23665 h 788844"/>
              <a:gd name="connsiteX2" fmla="*/ 94655 w 1180145"/>
              <a:gd name="connsiteY2" fmla="*/ 70995 h 788844"/>
              <a:gd name="connsiteX3" fmla="*/ 102543 w 1180145"/>
              <a:gd name="connsiteY3" fmla="*/ 181433 h 788844"/>
              <a:gd name="connsiteX4" fmla="*/ 173533 w 1180145"/>
              <a:gd name="connsiteY4" fmla="*/ 244541 h 788844"/>
              <a:gd name="connsiteX5" fmla="*/ 220860 w 1180145"/>
              <a:gd name="connsiteY5" fmla="*/ 291871 h 788844"/>
              <a:gd name="connsiteX6" fmla="*/ 244524 w 1180145"/>
              <a:gd name="connsiteY6" fmla="*/ 315537 h 788844"/>
              <a:gd name="connsiteX7" fmla="*/ 291851 w 1180145"/>
              <a:gd name="connsiteY7" fmla="*/ 354979 h 788844"/>
              <a:gd name="connsiteX8" fmla="*/ 354954 w 1180145"/>
              <a:gd name="connsiteY8" fmla="*/ 386533 h 788844"/>
              <a:gd name="connsiteX9" fmla="*/ 402281 w 1180145"/>
              <a:gd name="connsiteY9" fmla="*/ 410198 h 788844"/>
              <a:gd name="connsiteX10" fmla="*/ 425945 w 1180145"/>
              <a:gd name="connsiteY10" fmla="*/ 441751 h 788844"/>
              <a:gd name="connsiteX11" fmla="*/ 512711 w 1180145"/>
              <a:gd name="connsiteY11" fmla="*/ 481194 h 788844"/>
              <a:gd name="connsiteX12" fmla="*/ 536375 w 1180145"/>
              <a:gd name="connsiteY12" fmla="*/ 496970 h 788844"/>
              <a:gd name="connsiteX13" fmla="*/ 567926 w 1180145"/>
              <a:gd name="connsiteY13" fmla="*/ 504859 h 788844"/>
              <a:gd name="connsiteX14" fmla="*/ 591590 w 1180145"/>
              <a:gd name="connsiteY14" fmla="*/ 512747 h 788844"/>
              <a:gd name="connsiteX15" fmla="*/ 623141 w 1180145"/>
              <a:gd name="connsiteY15" fmla="*/ 528524 h 788844"/>
              <a:gd name="connsiteX16" fmla="*/ 670468 w 1180145"/>
              <a:gd name="connsiteY16" fmla="*/ 544301 h 788844"/>
              <a:gd name="connsiteX17" fmla="*/ 733571 w 1180145"/>
              <a:gd name="connsiteY17" fmla="*/ 567966 h 788844"/>
              <a:gd name="connsiteX18" fmla="*/ 773011 w 1180145"/>
              <a:gd name="connsiteY18" fmla="*/ 591632 h 788844"/>
              <a:gd name="connsiteX19" fmla="*/ 820338 w 1180145"/>
              <a:gd name="connsiteY19" fmla="*/ 638962 h 788844"/>
              <a:gd name="connsiteX20" fmla="*/ 883441 w 1180145"/>
              <a:gd name="connsiteY20" fmla="*/ 694181 h 788844"/>
              <a:gd name="connsiteX21" fmla="*/ 954431 w 1180145"/>
              <a:gd name="connsiteY21" fmla="*/ 741512 h 788844"/>
              <a:gd name="connsiteX22" fmla="*/ 1025422 w 1180145"/>
              <a:gd name="connsiteY22" fmla="*/ 773065 h 788844"/>
              <a:gd name="connsiteX23" fmla="*/ 1151628 w 1180145"/>
              <a:gd name="connsiteY23" fmla="*/ 788842 h 7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0145" h="788844">
                <a:moveTo>
                  <a:pt x="0" y="0"/>
                </a:moveTo>
                <a:cubicBezTo>
                  <a:pt x="23869" y="4774"/>
                  <a:pt x="45869" y="3967"/>
                  <a:pt x="63103" y="23665"/>
                </a:cubicBezTo>
                <a:cubicBezTo>
                  <a:pt x="75588" y="37935"/>
                  <a:pt x="94655" y="70995"/>
                  <a:pt x="94655" y="70995"/>
                </a:cubicBezTo>
                <a:cubicBezTo>
                  <a:pt x="97284" y="107808"/>
                  <a:pt x="90352" y="146598"/>
                  <a:pt x="102543" y="181433"/>
                </a:cubicBezTo>
                <a:cubicBezTo>
                  <a:pt x="116812" y="222206"/>
                  <a:pt x="148201" y="222022"/>
                  <a:pt x="173533" y="244541"/>
                </a:cubicBezTo>
                <a:cubicBezTo>
                  <a:pt x="190208" y="259364"/>
                  <a:pt x="205084" y="276094"/>
                  <a:pt x="220860" y="291871"/>
                </a:cubicBezTo>
                <a:cubicBezTo>
                  <a:pt x="228748" y="299760"/>
                  <a:pt x="235954" y="308395"/>
                  <a:pt x="244524" y="315537"/>
                </a:cubicBezTo>
                <a:cubicBezTo>
                  <a:pt x="260300" y="328684"/>
                  <a:pt x="274577" y="343873"/>
                  <a:pt x="291851" y="354979"/>
                </a:cubicBezTo>
                <a:cubicBezTo>
                  <a:pt x="311633" y="367697"/>
                  <a:pt x="335386" y="373488"/>
                  <a:pt x="354954" y="386533"/>
                </a:cubicBezTo>
                <a:cubicBezTo>
                  <a:pt x="385536" y="406921"/>
                  <a:pt x="369624" y="399311"/>
                  <a:pt x="402281" y="410198"/>
                </a:cubicBezTo>
                <a:cubicBezTo>
                  <a:pt x="410169" y="420716"/>
                  <a:pt x="415313" y="434018"/>
                  <a:pt x="425945" y="441751"/>
                </a:cubicBezTo>
                <a:cubicBezTo>
                  <a:pt x="521288" y="511095"/>
                  <a:pt x="457969" y="453821"/>
                  <a:pt x="512711" y="481194"/>
                </a:cubicBezTo>
                <a:cubicBezTo>
                  <a:pt x="521190" y="485434"/>
                  <a:pt x="527661" y="493235"/>
                  <a:pt x="536375" y="496970"/>
                </a:cubicBezTo>
                <a:cubicBezTo>
                  <a:pt x="546339" y="501241"/>
                  <a:pt x="557502" y="501881"/>
                  <a:pt x="567926" y="504859"/>
                </a:cubicBezTo>
                <a:cubicBezTo>
                  <a:pt x="575921" y="507143"/>
                  <a:pt x="583948" y="509472"/>
                  <a:pt x="591590" y="512747"/>
                </a:cubicBezTo>
                <a:cubicBezTo>
                  <a:pt x="602398" y="517379"/>
                  <a:pt x="612224" y="524157"/>
                  <a:pt x="623141" y="528524"/>
                </a:cubicBezTo>
                <a:cubicBezTo>
                  <a:pt x="638581" y="534700"/>
                  <a:pt x="654692" y="539042"/>
                  <a:pt x="670468" y="544301"/>
                </a:cubicBezTo>
                <a:cubicBezTo>
                  <a:pt x="690954" y="551130"/>
                  <a:pt x="714698" y="558529"/>
                  <a:pt x="733571" y="567966"/>
                </a:cubicBezTo>
                <a:cubicBezTo>
                  <a:pt x="747284" y="574823"/>
                  <a:pt x="761145" y="581923"/>
                  <a:pt x="773011" y="591632"/>
                </a:cubicBezTo>
                <a:cubicBezTo>
                  <a:pt x="790278" y="605761"/>
                  <a:pt x="804562" y="623185"/>
                  <a:pt x="820338" y="638962"/>
                </a:cubicBezTo>
                <a:cubicBezTo>
                  <a:pt x="846338" y="664963"/>
                  <a:pt x="849731" y="670100"/>
                  <a:pt x="883441" y="694181"/>
                </a:cubicBezTo>
                <a:cubicBezTo>
                  <a:pt x="906583" y="710713"/>
                  <a:pt x="930768" y="725735"/>
                  <a:pt x="954431" y="741512"/>
                </a:cubicBezTo>
                <a:cubicBezTo>
                  <a:pt x="979088" y="757951"/>
                  <a:pt x="991629" y="769310"/>
                  <a:pt x="1025422" y="773065"/>
                </a:cubicBezTo>
                <a:cubicBezTo>
                  <a:pt x="1172629" y="789423"/>
                  <a:pt x="1215021" y="788842"/>
                  <a:pt x="1151628" y="78884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1451689" y="6167776"/>
            <a:ext cx="868885" cy="523220"/>
          </a:xfrm>
          <a:prstGeom prst="rect">
            <a:avLst/>
          </a:prstGeom>
          <a:noFill/>
        </p:spPr>
        <p:txBody>
          <a:bodyPr wrap="none" rtlCol="0">
            <a:spAutoFit/>
          </a:bodyPr>
          <a:lstStyle/>
          <a:p>
            <a:r>
              <a:rPr lang="en-US" sz="1400" dirty="0" smtClean="0"/>
              <a:t>forecast</a:t>
            </a:r>
          </a:p>
          <a:p>
            <a:r>
              <a:rPr lang="en-US" sz="1400" dirty="0" smtClean="0"/>
              <a:t>lead time</a:t>
            </a:r>
          </a:p>
        </p:txBody>
      </p:sp>
      <p:cxnSp>
        <p:nvCxnSpPr>
          <p:cNvPr id="32" name="Straight Connector 31"/>
          <p:cNvCxnSpPr/>
          <p:nvPr/>
        </p:nvCxnSpPr>
        <p:spPr>
          <a:xfrm>
            <a:off x="1412249" y="4894849"/>
            <a:ext cx="7888" cy="131649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1412249" y="6211345"/>
            <a:ext cx="12200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269496" y="6338432"/>
            <a:ext cx="3628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rot="16200000">
            <a:off x="593333" y="5449710"/>
            <a:ext cx="1146468" cy="307777"/>
          </a:xfrm>
          <a:prstGeom prst="rect">
            <a:avLst/>
          </a:prstGeom>
          <a:noFill/>
        </p:spPr>
        <p:txBody>
          <a:bodyPr wrap="none" rtlCol="0">
            <a:spAutoFit/>
          </a:bodyPr>
          <a:lstStyle/>
          <a:p>
            <a:r>
              <a:rPr lang="en-US" sz="1400" dirty="0" smtClean="0"/>
              <a:t>Temperature</a:t>
            </a:r>
            <a:endParaRPr lang="en-US" sz="1400" dirty="0"/>
          </a:p>
        </p:txBody>
      </p:sp>
      <p:cxnSp>
        <p:nvCxnSpPr>
          <p:cNvPr id="47" name="Straight Connector 46"/>
          <p:cNvCxnSpPr/>
          <p:nvPr/>
        </p:nvCxnSpPr>
        <p:spPr>
          <a:xfrm>
            <a:off x="5892294" y="4893425"/>
            <a:ext cx="7888" cy="131649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5892294" y="6209921"/>
            <a:ext cx="12200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6749541" y="6337008"/>
            <a:ext cx="3628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16200000">
            <a:off x="5073378" y="5448286"/>
            <a:ext cx="1146468" cy="307777"/>
          </a:xfrm>
          <a:prstGeom prst="rect">
            <a:avLst/>
          </a:prstGeom>
          <a:noFill/>
        </p:spPr>
        <p:txBody>
          <a:bodyPr wrap="none" rtlCol="0">
            <a:spAutoFit/>
          </a:bodyPr>
          <a:lstStyle/>
          <a:p>
            <a:r>
              <a:rPr lang="en-US" sz="1400" dirty="0" smtClean="0"/>
              <a:t>Temperature</a:t>
            </a:r>
            <a:endParaRPr lang="en-US" sz="1400" dirty="0"/>
          </a:p>
        </p:txBody>
      </p:sp>
      <p:sp>
        <p:nvSpPr>
          <p:cNvPr id="51" name="TextBox 50"/>
          <p:cNvSpPr txBox="1"/>
          <p:nvPr/>
        </p:nvSpPr>
        <p:spPr>
          <a:xfrm>
            <a:off x="5931733" y="6178818"/>
            <a:ext cx="868885" cy="523220"/>
          </a:xfrm>
          <a:prstGeom prst="rect">
            <a:avLst/>
          </a:prstGeom>
          <a:noFill/>
        </p:spPr>
        <p:txBody>
          <a:bodyPr wrap="none" rtlCol="0">
            <a:spAutoFit/>
          </a:bodyPr>
          <a:lstStyle/>
          <a:p>
            <a:r>
              <a:rPr lang="en-US" sz="1400" dirty="0" smtClean="0"/>
              <a:t>forecast</a:t>
            </a:r>
          </a:p>
          <a:p>
            <a:r>
              <a:rPr lang="en-US" sz="1400" dirty="0" smtClean="0"/>
              <a:t>lead time</a:t>
            </a:r>
          </a:p>
        </p:txBody>
      </p:sp>
      <p:cxnSp>
        <p:nvCxnSpPr>
          <p:cNvPr id="58" name="Straight Connector 57"/>
          <p:cNvCxnSpPr/>
          <p:nvPr/>
        </p:nvCxnSpPr>
        <p:spPr>
          <a:xfrm>
            <a:off x="3570991" y="4885792"/>
            <a:ext cx="7888" cy="131649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570991" y="6202288"/>
            <a:ext cx="12200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4428238" y="6329375"/>
            <a:ext cx="3628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rot="16200000">
            <a:off x="2752075" y="5440653"/>
            <a:ext cx="1146468" cy="307777"/>
          </a:xfrm>
          <a:prstGeom prst="rect">
            <a:avLst/>
          </a:prstGeom>
          <a:noFill/>
        </p:spPr>
        <p:txBody>
          <a:bodyPr wrap="none" rtlCol="0">
            <a:spAutoFit/>
          </a:bodyPr>
          <a:lstStyle/>
          <a:p>
            <a:r>
              <a:rPr lang="en-US" sz="1400" dirty="0" smtClean="0"/>
              <a:t>Temperature</a:t>
            </a:r>
            <a:endParaRPr lang="en-US" sz="1400" dirty="0"/>
          </a:p>
        </p:txBody>
      </p:sp>
      <p:sp>
        <p:nvSpPr>
          <p:cNvPr id="62" name="Freeform 61"/>
          <p:cNvSpPr/>
          <p:nvPr/>
        </p:nvSpPr>
        <p:spPr>
          <a:xfrm>
            <a:off x="3602544" y="5458873"/>
            <a:ext cx="1159515" cy="181434"/>
          </a:xfrm>
          <a:custGeom>
            <a:avLst/>
            <a:gdLst>
              <a:gd name="connsiteX0" fmla="*/ 0 w 1159515"/>
              <a:gd name="connsiteY0" fmla="*/ 102550 h 181434"/>
              <a:gd name="connsiteX1" fmla="*/ 39439 w 1159515"/>
              <a:gd name="connsiteY1" fmla="*/ 70996 h 181434"/>
              <a:gd name="connsiteX2" fmla="*/ 55215 w 1159515"/>
              <a:gd name="connsiteY2" fmla="*/ 47331 h 181434"/>
              <a:gd name="connsiteX3" fmla="*/ 102542 w 1159515"/>
              <a:gd name="connsiteY3" fmla="*/ 7889 h 181434"/>
              <a:gd name="connsiteX4" fmla="*/ 134093 w 1159515"/>
              <a:gd name="connsiteY4" fmla="*/ 0 h 181434"/>
              <a:gd name="connsiteX5" fmla="*/ 189308 w 1159515"/>
              <a:gd name="connsiteY5" fmla="*/ 15777 h 181434"/>
              <a:gd name="connsiteX6" fmla="*/ 236635 w 1159515"/>
              <a:gd name="connsiteY6" fmla="*/ 47331 h 181434"/>
              <a:gd name="connsiteX7" fmla="*/ 260299 w 1159515"/>
              <a:gd name="connsiteY7" fmla="*/ 55219 h 181434"/>
              <a:gd name="connsiteX8" fmla="*/ 347065 w 1159515"/>
              <a:gd name="connsiteY8" fmla="*/ 86773 h 181434"/>
              <a:gd name="connsiteX9" fmla="*/ 378617 w 1159515"/>
              <a:gd name="connsiteY9" fmla="*/ 94661 h 181434"/>
              <a:gd name="connsiteX10" fmla="*/ 441720 w 1159515"/>
              <a:gd name="connsiteY10" fmla="*/ 118327 h 181434"/>
              <a:gd name="connsiteX11" fmla="*/ 536374 w 1159515"/>
              <a:gd name="connsiteY11" fmla="*/ 141992 h 181434"/>
              <a:gd name="connsiteX12" fmla="*/ 631028 w 1159515"/>
              <a:gd name="connsiteY12" fmla="*/ 94661 h 181434"/>
              <a:gd name="connsiteX13" fmla="*/ 638916 w 1159515"/>
              <a:gd name="connsiteY13" fmla="*/ 70996 h 181434"/>
              <a:gd name="connsiteX14" fmla="*/ 702019 w 1159515"/>
              <a:gd name="connsiteY14" fmla="*/ 78885 h 181434"/>
              <a:gd name="connsiteX15" fmla="*/ 749346 w 1159515"/>
              <a:gd name="connsiteY15" fmla="*/ 94661 h 181434"/>
              <a:gd name="connsiteX16" fmla="*/ 859776 w 1159515"/>
              <a:gd name="connsiteY16" fmla="*/ 141992 h 181434"/>
              <a:gd name="connsiteX17" fmla="*/ 899216 w 1159515"/>
              <a:gd name="connsiteY17" fmla="*/ 149880 h 181434"/>
              <a:gd name="connsiteX18" fmla="*/ 930767 w 1159515"/>
              <a:gd name="connsiteY18" fmla="*/ 165657 h 181434"/>
              <a:gd name="connsiteX19" fmla="*/ 978094 w 1159515"/>
              <a:gd name="connsiteY19" fmla="*/ 181434 h 181434"/>
              <a:gd name="connsiteX20" fmla="*/ 1017533 w 1159515"/>
              <a:gd name="connsiteY20" fmla="*/ 134104 h 181434"/>
              <a:gd name="connsiteX21" fmla="*/ 1112188 w 1159515"/>
              <a:gd name="connsiteY21" fmla="*/ 141992 h 181434"/>
              <a:gd name="connsiteX22" fmla="*/ 1159515 w 1159515"/>
              <a:gd name="connsiteY22" fmla="*/ 141992 h 1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9515" h="181434">
                <a:moveTo>
                  <a:pt x="0" y="102550"/>
                </a:moveTo>
                <a:cubicBezTo>
                  <a:pt x="13146" y="92032"/>
                  <a:pt x="27535" y="82901"/>
                  <a:pt x="39439" y="70996"/>
                </a:cubicBezTo>
                <a:cubicBezTo>
                  <a:pt x="46142" y="64292"/>
                  <a:pt x="49146" y="54614"/>
                  <a:pt x="55215" y="47331"/>
                </a:cubicBezTo>
                <a:cubicBezTo>
                  <a:pt x="65745" y="34694"/>
                  <a:pt x="86454" y="14784"/>
                  <a:pt x="102542" y="7889"/>
                </a:cubicBezTo>
                <a:cubicBezTo>
                  <a:pt x="112506" y="3618"/>
                  <a:pt x="123576" y="2630"/>
                  <a:pt x="134093" y="0"/>
                </a:cubicBezTo>
                <a:cubicBezTo>
                  <a:pt x="152498" y="5259"/>
                  <a:pt x="171928" y="7755"/>
                  <a:pt x="189308" y="15777"/>
                </a:cubicBezTo>
                <a:cubicBezTo>
                  <a:pt x="206523" y="23723"/>
                  <a:pt x="218648" y="41335"/>
                  <a:pt x="236635" y="47331"/>
                </a:cubicBezTo>
                <a:lnTo>
                  <a:pt x="260299" y="55219"/>
                </a:lnTo>
                <a:cubicBezTo>
                  <a:pt x="302002" y="83023"/>
                  <a:pt x="274767" y="68697"/>
                  <a:pt x="347065" y="86773"/>
                </a:cubicBezTo>
                <a:lnTo>
                  <a:pt x="378617" y="94661"/>
                </a:lnTo>
                <a:cubicBezTo>
                  <a:pt x="427219" y="127066"/>
                  <a:pt x="373491" y="95582"/>
                  <a:pt x="441720" y="118327"/>
                </a:cubicBezTo>
                <a:cubicBezTo>
                  <a:pt x="532637" y="148636"/>
                  <a:pt x="388760" y="123540"/>
                  <a:pt x="536374" y="141992"/>
                </a:cubicBezTo>
                <a:cubicBezTo>
                  <a:pt x="644020" y="132206"/>
                  <a:pt x="613970" y="162897"/>
                  <a:pt x="631028" y="94661"/>
                </a:cubicBezTo>
                <a:cubicBezTo>
                  <a:pt x="633045" y="86594"/>
                  <a:pt x="636287" y="78884"/>
                  <a:pt x="638916" y="70996"/>
                </a:cubicBezTo>
                <a:cubicBezTo>
                  <a:pt x="659950" y="73626"/>
                  <a:pt x="681292" y="74443"/>
                  <a:pt x="702019" y="78885"/>
                </a:cubicBezTo>
                <a:cubicBezTo>
                  <a:pt x="718279" y="82369"/>
                  <a:pt x="733906" y="88485"/>
                  <a:pt x="749346" y="94661"/>
                </a:cubicBezTo>
                <a:cubicBezTo>
                  <a:pt x="786530" y="109536"/>
                  <a:pt x="820505" y="134138"/>
                  <a:pt x="859776" y="141992"/>
                </a:cubicBezTo>
                <a:lnTo>
                  <a:pt x="899216" y="149880"/>
                </a:lnTo>
                <a:cubicBezTo>
                  <a:pt x="909733" y="155139"/>
                  <a:pt x="919850" y="161290"/>
                  <a:pt x="930767" y="165657"/>
                </a:cubicBezTo>
                <a:cubicBezTo>
                  <a:pt x="946207" y="171833"/>
                  <a:pt x="978094" y="181434"/>
                  <a:pt x="978094" y="181434"/>
                </a:cubicBezTo>
                <a:cubicBezTo>
                  <a:pt x="983691" y="173038"/>
                  <a:pt x="1006424" y="135585"/>
                  <a:pt x="1017533" y="134104"/>
                </a:cubicBezTo>
                <a:cubicBezTo>
                  <a:pt x="1048916" y="129919"/>
                  <a:pt x="1080576" y="140236"/>
                  <a:pt x="1112188" y="141992"/>
                </a:cubicBezTo>
                <a:cubicBezTo>
                  <a:pt x="1127939" y="142867"/>
                  <a:pt x="1143739" y="141992"/>
                  <a:pt x="1159515" y="14199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a:off x="3578880" y="5490118"/>
            <a:ext cx="1230506" cy="347436"/>
          </a:xfrm>
          <a:custGeom>
            <a:avLst/>
            <a:gdLst>
              <a:gd name="connsiteX0" fmla="*/ 0 w 1230506"/>
              <a:gd name="connsiteY0" fmla="*/ 8197 h 347436"/>
              <a:gd name="connsiteX1" fmla="*/ 70991 w 1230506"/>
              <a:gd name="connsiteY1" fmla="*/ 309 h 347436"/>
              <a:gd name="connsiteX2" fmla="*/ 268187 w 1230506"/>
              <a:gd name="connsiteY2" fmla="*/ 16086 h 347436"/>
              <a:gd name="connsiteX3" fmla="*/ 291851 w 1230506"/>
              <a:gd name="connsiteY3" fmla="*/ 31863 h 347436"/>
              <a:gd name="connsiteX4" fmla="*/ 323402 w 1230506"/>
              <a:gd name="connsiteY4" fmla="*/ 79193 h 347436"/>
              <a:gd name="connsiteX5" fmla="*/ 347066 w 1230506"/>
              <a:gd name="connsiteY5" fmla="*/ 110747 h 347436"/>
              <a:gd name="connsiteX6" fmla="*/ 354954 w 1230506"/>
              <a:gd name="connsiteY6" fmla="*/ 142301 h 347436"/>
              <a:gd name="connsiteX7" fmla="*/ 386505 w 1230506"/>
              <a:gd name="connsiteY7" fmla="*/ 189631 h 347436"/>
              <a:gd name="connsiteX8" fmla="*/ 402281 w 1230506"/>
              <a:gd name="connsiteY8" fmla="*/ 213297 h 347436"/>
              <a:gd name="connsiteX9" fmla="*/ 449608 w 1230506"/>
              <a:gd name="connsiteY9" fmla="*/ 236962 h 347436"/>
              <a:gd name="connsiteX10" fmla="*/ 638917 w 1230506"/>
              <a:gd name="connsiteY10" fmla="*/ 252739 h 347436"/>
              <a:gd name="connsiteX11" fmla="*/ 702019 w 1230506"/>
              <a:gd name="connsiteY11" fmla="*/ 229073 h 347436"/>
              <a:gd name="connsiteX12" fmla="*/ 725683 w 1230506"/>
              <a:gd name="connsiteY12" fmla="*/ 221185 h 347436"/>
              <a:gd name="connsiteX13" fmla="*/ 812449 w 1230506"/>
              <a:gd name="connsiteY13" fmla="*/ 197520 h 347436"/>
              <a:gd name="connsiteX14" fmla="*/ 844001 w 1230506"/>
              <a:gd name="connsiteY14" fmla="*/ 205408 h 347436"/>
              <a:gd name="connsiteX15" fmla="*/ 891328 w 1230506"/>
              <a:gd name="connsiteY15" fmla="*/ 221185 h 347436"/>
              <a:gd name="connsiteX16" fmla="*/ 922880 w 1230506"/>
              <a:gd name="connsiteY16" fmla="*/ 244850 h 347436"/>
              <a:gd name="connsiteX17" fmla="*/ 1033310 w 1230506"/>
              <a:gd name="connsiteY17" fmla="*/ 292181 h 347436"/>
              <a:gd name="connsiteX18" fmla="*/ 1064861 w 1230506"/>
              <a:gd name="connsiteY18" fmla="*/ 307958 h 347436"/>
              <a:gd name="connsiteX19" fmla="*/ 1175291 w 1230506"/>
              <a:gd name="connsiteY19" fmla="*/ 339511 h 347436"/>
              <a:gd name="connsiteX20" fmla="*/ 1230506 w 1230506"/>
              <a:gd name="connsiteY20" fmla="*/ 347400 h 34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0506" h="347436">
                <a:moveTo>
                  <a:pt x="0" y="8197"/>
                </a:moveTo>
                <a:cubicBezTo>
                  <a:pt x="23664" y="5568"/>
                  <a:pt x="47182" y="309"/>
                  <a:pt x="70991" y="309"/>
                </a:cubicBezTo>
                <a:cubicBezTo>
                  <a:pt x="213855" y="309"/>
                  <a:pt x="189601" y="-3564"/>
                  <a:pt x="268187" y="16086"/>
                </a:cubicBezTo>
                <a:cubicBezTo>
                  <a:pt x="276075" y="21345"/>
                  <a:pt x="285608" y="24728"/>
                  <a:pt x="291851" y="31863"/>
                </a:cubicBezTo>
                <a:cubicBezTo>
                  <a:pt x="304336" y="46133"/>
                  <a:pt x="312529" y="63659"/>
                  <a:pt x="323402" y="79193"/>
                </a:cubicBezTo>
                <a:cubicBezTo>
                  <a:pt x="330941" y="89964"/>
                  <a:pt x="339178" y="100229"/>
                  <a:pt x="347066" y="110747"/>
                </a:cubicBezTo>
                <a:cubicBezTo>
                  <a:pt x="349695" y="121265"/>
                  <a:pt x="350106" y="132604"/>
                  <a:pt x="354954" y="142301"/>
                </a:cubicBezTo>
                <a:cubicBezTo>
                  <a:pt x="363433" y="159260"/>
                  <a:pt x="375988" y="173854"/>
                  <a:pt x="386505" y="189631"/>
                </a:cubicBezTo>
                <a:cubicBezTo>
                  <a:pt x="391764" y="197520"/>
                  <a:pt x="394393" y="208038"/>
                  <a:pt x="402281" y="213297"/>
                </a:cubicBezTo>
                <a:cubicBezTo>
                  <a:pt x="417967" y="223755"/>
                  <a:pt x="430015" y="234785"/>
                  <a:pt x="449608" y="236962"/>
                </a:cubicBezTo>
                <a:cubicBezTo>
                  <a:pt x="512542" y="243955"/>
                  <a:pt x="575814" y="247480"/>
                  <a:pt x="638917" y="252739"/>
                </a:cubicBezTo>
                <a:cubicBezTo>
                  <a:pt x="715013" y="237517"/>
                  <a:pt x="647854" y="256157"/>
                  <a:pt x="702019" y="229073"/>
                </a:cubicBezTo>
                <a:cubicBezTo>
                  <a:pt x="709456" y="225354"/>
                  <a:pt x="717661" y="223373"/>
                  <a:pt x="725683" y="221185"/>
                </a:cubicBezTo>
                <a:cubicBezTo>
                  <a:pt x="823535" y="194497"/>
                  <a:pt x="757985" y="215675"/>
                  <a:pt x="812449" y="197520"/>
                </a:cubicBezTo>
                <a:cubicBezTo>
                  <a:pt x="822966" y="200149"/>
                  <a:pt x="833617" y="202293"/>
                  <a:pt x="844001" y="205408"/>
                </a:cubicBezTo>
                <a:cubicBezTo>
                  <a:pt x="859929" y="210187"/>
                  <a:pt x="891328" y="221185"/>
                  <a:pt x="891328" y="221185"/>
                </a:cubicBezTo>
                <a:cubicBezTo>
                  <a:pt x="901845" y="229073"/>
                  <a:pt x="911732" y="237882"/>
                  <a:pt x="922880" y="244850"/>
                </a:cubicBezTo>
                <a:cubicBezTo>
                  <a:pt x="952715" y="263498"/>
                  <a:pt x="1008646" y="279848"/>
                  <a:pt x="1033310" y="292181"/>
                </a:cubicBezTo>
                <a:cubicBezTo>
                  <a:pt x="1043827" y="297440"/>
                  <a:pt x="1053944" y="303591"/>
                  <a:pt x="1064861" y="307958"/>
                </a:cubicBezTo>
                <a:cubicBezTo>
                  <a:pt x="1099109" y="321658"/>
                  <a:pt x="1139926" y="331349"/>
                  <a:pt x="1175291" y="339511"/>
                </a:cubicBezTo>
                <a:cubicBezTo>
                  <a:pt x="1213944" y="348431"/>
                  <a:pt x="1203654" y="347400"/>
                  <a:pt x="1230506" y="3474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3626207" y="5474650"/>
            <a:ext cx="1143740" cy="181434"/>
          </a:xfrm>
          <a:custGeom>
            <a:avLst/>
            <a:gdLst>
              <a:gd name="connsiteX0" fmla="*/ 0 w 1143740"/>
              <a:gd name="connsiteY0" fmla="*/ 181434 h 181434"/>
              <a:gd name="connsiteX1" fmla="*/ 47327 w 1143740"/>
              <a:gd name="connsiteY1" fmla="*/ 165657 h 181434"/>
              <a:gd name="connsiteX2" fmla="*/ 78879 w 1143740"/>
              <a:gd name="connsiteY2" fmla="*/ 141992 h 181434"/>
              <a:gd name="connsiteX3" fmla="*/ 134094 w 1143740"/>
              <a:gd name="connsiteY3" fmla="*/ 110438 h 181434"/>
              <a:gd name="connsiteX4" fmla="*/ 173533 w 1143740"/>
              <a:gd name="connsiteY4" fmla="*/ 47331 h 181434"/>
              <a:gd name="connsiteX5" fmla="*/ 197197 w 1143740"/>
              <a:gd name="connsiteY5" fmla="*/ 23665 h 181434"/>
              <a:gd name="connsiteX6" fmla="*/ 331290 w 1143740"/>
              <a:gd name="connsiteY6" fmla="*/ 0 h 181434"/>
              <a:gd name="connsiteX7" fmla="*/ 465384 w 1143740"/>
              <a:gd name="connsiteY7" fmla="*/ 7889 h 181434"/>
              <a:gd name="connsiteX8" fmla="*/ 496935 w 1143740"/>
              <a:gd name="connsiteY8" fmla="*/ 23665 h 181434"/>
              <a:gd name="connsiteX9" fmla="*/ 575814 w 1143740"/>
              <a:gd name="connsiteY9" fmla="*/ 39442 h 181434"/>
              <a:gd name="connsiteX10" fmla="*/ 725683 w 1143740"/>
              <a:gd name="connsiteY10" fmla="*/ 47331 h 181434"/>
              <a:gd name="connsiteX11" fmla="*/ 930768 w 1143740"/>
              <a:gd name="connsiteY11" fmla="*/ 39442 h 181434"/>
              <a:gd name="connsiteX12" fmla="*/ 1017534 w 1143740"/>
              <a:gd name="connsiteY12" fmla="*/ 31554 h 181434"/>
              <a:gd name="connsiteX13" fmla="*/ 1056973 w 1143740"/>
              <a:gd name="connsiteY13" fmla="*/ 39442 h 181434"/>
              <a:gd name="connsiteX14" fmla="*/ 1104300 w 1143740"/>
              <a:gd name="connsiteY14" fmla="*/ 55219 h 181434"/>
              <a:gd name="connsiteX15" fmla="*/ 1143740 w 1143740"/>
              <a:gd name="connsiteY15" fmla="*/ 55219 h 1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740" h="181434">
                <a:moveTo>
                  <a:pt x="0" y="181434"/>
                </a:moveTo>
                <a:cubicBezTo>
                  <a:pt x="15776" y="176175"/>
                  <a:pt x="32454" y="173094"/>
                  <a:pt x="47327" y="165657"/>
                </a:cubicBezTo>
                <a:cubicBezTo>
                  <a:pt x="59086" y="159777"/>
                  <a:pt x="68181" y="149634"/>
                  <a:pt x="78879" y="141992"/>
                </a:cubicBezTo>
                <a:cubicBezTo>
                  <a:pt x="104897" y="123406"/>
                  <a:pt x="103277" y="125847"/>
                  <a:pt x="134094" y="110438"/>
                </a:cubicBezTo>
                <a:cubicBezTo>
                  <a:pt x="150254" y="78117"/>
                  <a:pt x="148958" y="76003"/>
                  <a:pt x="173533" y="47331"/>
                </a:cubicBezTo>
                <a:cubicBezTo>
                  <a:pt x="180793" y="38861"/>
                  <a:pt x="187445" y="29083"/>
                  <a:pt x="197197" y="23665"/>
                </a:cubicBezTo>
                <a:cubicBezTo>
                  <a:pt x="236261" y="1961"/>
                  <a:pt x="290510" y="3708"/>
                  <a:pt x="331290" y="0"/>
                </a:cubicBezTo>
                <a:cubicBezTo>
                  <a:pt x="375988" y="2630"/>
                  <a:pt x="421059" y="1556"/>
                  <a:pt x="465384" y="7889"/>
                </a:cubicBezTo>
                <a:cubicBezTo>
                  <a:pt x="477024" y="9552"/>
                  <a:pt x="485925" y="19536"/>
                  <a:pt x="496935" y="23665"/>
                </a:cubicBezTo>
                <a:cubicBezTo>
                  <a:pt x="512508" y="29505"/>
                  <a:pt x="564256" y="38517"/>
                  <a:pt x="575814" y="39442"/>
                </a:cubicBezTo>
                <a:cubicBezTo>
                  <a:pt x="625680" y="43432"/>
                  <a:pt x="675727" y="44701"/>
                  <a:pt x="725683" y="47331"/>
                </a:cubicBezTo>
                <a:lnTo>
                  <a:pt x="930768" y="39442"/>
                </a:lnTo>
                <a:cubicBezTo>
                  <a:pt x="959767" y="37874"/>
                  <a:pt x="988493" y="31554"/>
                  <a:pt x="1017534" y="31554"/>
                </a:cubicBezTo>
                <a:cubicBezTo>
                  <a:pt x="1030941" y="31554"/>
                  <a:pt x="1044039" y="35914"/>
                  <a:pt x="1056973" y="39442"/>
                </a:cubicBezTo>
                <a:cubicBezTo>
                  <a:pt x="1073016" y="43818"/>
                  <a:pt x="1087671" y="55219"/>
                  <a:pt x="1104300" y="55219"/>
                </a:cubicBezTo>
                <a:lnTo>
                  <a:pt x="1143740" y="55219"/>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a:off x="3610431" y="5324770"/>
            <a:ext cx="1159516" cy="307649"/>
          </a:xfrm>
          <a:custGeom>
            <a:avLst/>
            <a:gdLst>
              <a:gd name="connsiteX0" fmla="*/ 0 w 1159516"/>
              <a:gd name="connsiteY0" fmla="*/ 307649 h 307649"/>
              <a:gd name="connsiteX1" fmla="*/ 15776 w 1159516"/>
              <a:gd name="connsiteY1" fmla="*/ 260318 h 307649"/>
              <a:gd name="connsiteX2" fmla="*/ 94655 w 1159516"/>
              <a:gd name="connsiteY2" fmla="*/ 236653 h 307649"/>
              <a:gd name="connsiteX3" fmla="*/ 425945 w 1159516"/>
              <a:gd name="connsiteY3" fmla="*/ 236653 h 307649"/>
              <a:gd name="connsiteX4" fmla="*/ 481160 w 1159516"/>
              <a:gd name="connsiteY4" fmla="*/ 205099 h 307649"/>
              <a:gd name="connsiteX5" fmla="*/ 504823 w 1159516"/>
              <a:gd name="connsiteY5" fmla="*/ 181434 h 307649"/>
              <a:gd name="connsiteX6" fmla="*/ 528487 w 1159516"/>
              <a:gd name="connsiteY6" fmla="*/ 173545 h 307649"/>
              <a:gd name="connsiteX7" fmla="*/ 552151 w 1159516"/>
              <a:gd name="connsiteY7" fmla="*/ 157769 h 307649"/>
              <a:gd name="connsiteX8" fmla="*/ 607366 w 1159516"/>
              <a:gd name="connsiteY8" fmla="*/ 141992 h 307649"/>
              <a:gd name="connsiteX9" fmla="*/ 725683 w 1159516"/>
              <a:gd name="connsiteY9" fmla="*/ 118327 h 307649"/>
              <a:gd name="connsiteX10" fmla="*/ 796674 w 1159516"/>
              <a:gd name="connsiteY10" fmla="*/ 110438 h 307649"/>
              <a:gd name="connsiteX11" fmla="*/ 985983 w 1159516"/>
              <a:gd name="connsiteY11" fmla="*/ 94661 h 307649"/>
              <a:gd name="connsiteX12" fmla="*/ 1009646 w 1159516"/>
              <a:gd name="connsiteY12" fmla="*/ 78884 h 307649"/>
              <a:gd name="connsiteX13" fmla="*/ 1033310 w 1159516"/>
              <a:gd name="connsiteY13" fmla="*/ 70996 h 307649"/>
              <a:gd name="connsiteX14" fmla="*/ 1056974 w 1159516"/>
              <a:gd name="connsiteY14" fmla="*/ 55219 h 307649"/>
              <a:gd name="connsiteX15" fmla="*/ 1072749 w 1159516"/>
              <a:gd name="connsiteY15" fmla="*/ 31554 h 307649"/>
              <a:gd name="connsiteX16" fmla="*/ 1104301 w 1159516"/>
              <a:gd name="connsiteY16" fmla="*/ 15777 h 307649"/>
              <a:gd name="connsiteX17" fmla="*/ 1127964 w 1159516"/>
              <a:gd name="connsiteY17" fmla="*/ 7889 h 307649"/>
              <a:gd name="connsiteX18" fmla="*/ 1159516 w 1159516"/>
              <a:gd name="connsiteY18" fmla="*/ 0 h 30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9516" h="307649">
                <a:moveTo>
                  <a:pt x="0" y="307649"/>
                </a:moveTo>
                <a:cubicBezTo>
                  <a:pt x="5259" y="291872"/>
                  <a:pt x="5798" y="273623"/>
                  <a:pt x="15776" y="260318"/>
                </a:cubicBezTo>
                <a:cubicBezTo>
                  <a:pt x="28878" y="242847"/>
                  <a:pt x="80279" y="239049"/>
                  <a:pt x="94655" y="236653"/>
                </a:cubicBezTo>
                <a:cubicBezTo>
                  <a:pt x="201705" y="240935"/>
                  <a:pt x="317987" y="252076"/>
                  <a:pt x="425945" y="236653"/>
                </a:cubicBezTo>
                <a:cubicBezTo>
                  <a:pt x="435255" y="235323"/>
                  <a:pt x="472481" y="212332"/>
                  <a:pt x="481160" y="205099"/>
                </a:cubicBezTo>
                <a:cubicBezTo>
                  <a:pt x="489729" y="197957"/>
                  <a:pt x="495541" y="187622"/>
                  <a:pt x="504823" y="181434"/>
                </a:cubicBezTo>
                <a:cubicBezTo>
                  <a:pt x="511741" y="176822"/>
                  <a:pt x="521050" y="177264"/>
                  <a:pt x="528487" y="173545"/>
                </a:cubicBezTo>
                <a:cubicBezTo>
                  <a:pt x="536966" y="169305"/>
                  <a:pt x="543672" y="162009"/>
                  <a:pt x="552151" y="157769"/>
                </a:cubicBezTo>
                <a:cubicBezTo>
                  <a:pt x="563473" y="152108"/>
                  <a:pt x="597249" y="144521"/>
                  <a:pt x="607366" y="141992"/>
                </a:cubicBezTo>
                <a:cubicBezTo>
                  <a:pt x="658021" y="108218"/>
                  <a:pt x="619412" y="128449"/>
                  <a:pt x="725683" y="118327"/>
                </a:cubicBezTo>
                <a:cubicBezTo>
                  <a:pt x="749385" y="116069"/>
                  <a:pt x="773010" y="113068"/>
                  <a:pt x="796674" y="110438"/>
                </a:cubicBezTo>
                <a:cubicBezTo>
                  <a:pt x="882499" y="81830"/>
                  <a:pt x="747413" y="124485"/>
                  <a:pt x="985983" y="94661"/>
                </a:cubicBezTo>
                <a:cubicBezTo>
                  <a:pt x="995390" y="93485"/>
                  <a:pt x="1001167" y="83124"/>
                  <a:pt x="1009646" y="78884"/>
                </a:cubicBezTo>
                <a:cubicBezTo>
                  <a:pt x="1017083" y="75165"/>
                  <a:pt x="1025422" y="73625"/>
                  <a:pt x="1033310" y="70996"/>
                </a:cubicBezTo>
                <a:cubicBezTo>
                  <a:pt x="1041198" y="65737"/>
                  <a:pt x="1050271" y="61923"/>
                  <a:pt x="1056974" y="55219"/>
                </a:cubicBezTo>
                <a:cubicBezTo>
                  <a:pt x="1063677" y="48515"/>
                  <a:pt x="1065466" y="37623"/>
                  <a:pt x="1072749" y="31554"/>
                </a:cubicBezTo>
                <a:cubicBezTo>
                  <a:pt x="1081782" y="24026"/>
                  <a:pt x="1093493" y="20409"/>
                  <a:pt x="1104301" y="15777"/>
                </a:cubicBezTo>
                <a:cubicBezTo>
                  <a:pt x="1111943" y="12502"/>
                  <a:pt x="1119970" y="10173"/>
                  <a:pt x="1127964" y="7889"/>
                </a:cubicBezTo>
                <a:cubicBezTo>
                  <a:pt x="1138388" y="4910"/>
                  <a:pt x="1159516" y="0"/>
                  <a:pt x="1159516"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Freeform 65"/>
          <p:cNvSpPr/>
          <p:nvPr/>
        </p:nvSpPr>
        <p:spPr>
          <a:xfrm>
            <a:off x="3634095" y="5569311"/>
            <a:ext cx="1151627" cy="165673"/>
          </a:xfrm>
          <a:custGeom>
            <a:avLst/>
            <a:gdLst>
              <a:gd name="connsiteX0" fmla="*/ 0 w 1151627"/>
              <a:gd name="connsiteY0" fmla="*/ 47331 h 165673"/>
              <a:gd name="connsiteX1" fmla="*/ 63103 w 1151627"/>
              <a:gd name="connsiteY1" fmla="*/ 23666 h 165673"/>
              <a:gd name="connsiteX2" fmla="*/ 236636 w 1151627"/>
              <a:gd name="connsiteY2" fmla="*/ 0 h 165673"/>
              <a:gd name="connsiteX3" fmla="*/ 315514 w 1151627"/>
              <a:gd name="connsiteY3" fmla="*/ 7889 h 165673"/>
              <a:gd name="connsiteX4" fmla="*/ 370729 w 1151627"/>
              <a:gd name="connsiteY4" fmla="*/ 55219 h 165673"/>
              <a:gd name="connsiteX5" fmla="*/ 418057 w 1151627"/>
              <a:gd name="connsiteY5" fmla="*/ 86773 h 165673"/>
              <a:gd name="connsiteX6" fmla="*/ 473272 w 1151627"/>
              <a:gd name="connsiteY6" fmla="*/ 118327 h 165673"/>
              <a:gd name="connsiteX7" fmla="*/ 528487 w 1151627"/>
              <a:gd name="connsiteY7" fmla="*/ 134104 h 165673"/>
              <a:gd name="connsiteX8" fmla="*/ 741459 w 1151627"/>
              <a:gd name="connsiteY8" fmla="*/ 126215 h 165673"/>
              <a:gd name="connsiteX9" fmla="*/ 836113 w 1151627"/>
              <a:gd name="connsiteY9" fmla="*/ 118327 h 165673"/>
              <a:gd name="connsiteX10" fmla="*/ 930767 w 1151627"/>
              <a:gd name="connsiteY10" fmla="*/ 126215 h 165673"/>
              <a:gd name="connsiteX11" fmla="*/ 1033310 w 1151627"/>
              <a:gd name="connsiteY11" fmla="*/ 141992 h 165673"/>
              <a:gd name="connsiteX12" fmla="*/ 1080637 w 1151627"/>
              <a:gd name="connsiteY12" fmla="*/ 157769 h 165673"/>
              <a:gd name="connsiteX13" fmla="*/ 1151627 w 1151627"/>
              <a:gd name="connsiteY13" fmla="*/ 165657 h 16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1627" h="165673">
                <a:moveTo>
                  <a:pt x="0" y="47331"/>
                </a:moveTo>
                <a:cubicBezTo>
                  <a:pt x="21034" y="39443"/>
                  <a:pt x="41074" y="28072"/>
                  <a:pt x="63103" y="23666"/>
                </a:cubicBezTo>
                <a:cubicBezTo>
                  <a:pt x="120349" y="12216"/>
                  <a:pt x="236636" y="0"/>
                  <a:pt x="236636" y="0"/>
                </a:cubicBezTo>
                <a:cubicBezTo>
                  <a:pt x="262929" y="2630"/>
                  <a:pt x="289767" y="1947"/>
                  <a:pt x="315514" y="7889"/>
                </a:cubicBezTo>
                <a:cubicBezTo>
                  <a:pt x="332523" y="11815"/>
                  <a:pt x="362331" y="48501"/>
                  <a:pt x="370729" y="55219"/>
                </a:cubicBezTo>
                <a:cubicBezTo>
                  <a:pt x="385535" y="67064"/>
                  <a:pt x="402281" y="76255"/>
                  <a:pt x="418057" y="86773"/>
                </a:cubicBezTo>
                <a:cubicBezTo>
                  <a:pt x="441825" y="102619"/>
                  <a:pt x="445247" y="106315"/>
                  <a:pt x="473272" y="118327"/>
                </a:cubicBezTo>
                <a:cubicBezTo>
                  <a:pt x="489111" y="125116"/>
                  <a:pt x="512480" y="130102"/>
                  <a:pt x="528487" y="134104"/>
                </a:cubicBezTo>
                <a:lnTo>
                  <a:pt x="741459" y="126215"/>
                </a:lnTo>
                <a:cubicBezTo>
                  <a:pt x="773078" y="124593"/>
                  <a:pt x="804452" y="118327"/>
                  <a:pt x="836113" y="118327"/>
                </a:cubicBezTo>
                <a:cubicBezTo>
                  <a:pt x="867774" y="118327"/>
                  <a:pt x="899280" y="122900"/>
                  <a:pt x="930767" y="126215"/>
                </a:cubicBezTo>
                <a:cubicBezTo>
                  <a:pt x="958296" y="129113"/>
                  <a:pt x="1005080" y="137287"/>
                  <a:pt x="1033310" y="141992"/>
                </a:cubicBezTo>
                <a:cubicBezTo>
                  <a:pt x="1049086" y="147251"/>
                  <a:pt x="1064175" y="155417"/>
                  <a:pt x="1080637" y="157769"/>
                </a:cubicBezTo>
                <a:cubicBezTo>
                  <a:pt x="1141057" y="166401"/>
                  <a:pt x="1117260" y="165657"/>
                  <a:pt x="1151627" y="16565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Freeform 66"/>
          <p:cNvSpPr/>
          <p:nvPr/>
        </p:nvSpPr>
        <p:spPr>
          <a:xfrm>
            <a:off x="3596863" y="5099867"/>
            <a:ext cx="1167403" cy="512913"/>
          </a:xfrm>
          <a:custGeom>
            <a:avLst/>
            <a:gdLst>
              <a:gd name="connsiteX0" fmla="*/ 0 w 1167403"/>
              <a:gd name="connsiteY0" fmla="*/ 512913 h 512913"/>
              <a:gd name="connsiteX1" fmla="*/ 118318 w 1167403"/>
              <a:gd name="connsiteY1" fmla="*/ 449805 h 512913"/>
              <a:gd name="connsiteX2" fmla="*/ 149869 w 1167403"/>
              <a:gd name="connsiteY2" fmla="*/ 441917 h 512913"/>
              <a:gd name="connsiteX3" fmla="*/ 173533 w 1167403"/>
              <a:gd name="connsiteY3" fmla="*/ 434028 h 512913"/>
              <a:gd name="connsiteX4" fmla="*/ 212972 w 1167403"/>
              <a:gd name="connsiteY4" fmla="*/ 426140 h 512913"/>
              <a:gd name="connsiteX5" fmla="*/ 252411 w 1167403"/>
              <a:gd name="connsiteY5" fmla="*/ 434028 h 512913"/>
              <a:gd name="connsiteX6" fmla="*/ 283963 w 1167403"/>
              <a:gd name="connsiteY6" fmla="*/ 441917 h 512913"/>
              <a:gd name="connsiteX7" fmla="*/ 331290 w 1167403"/>
              <a:gd name="connsiteY7" fmla="*/ 434028 h 512913"/>
              <a:gd name="connsiteX8" fmla="*/ 362841 w 1167403"/>
              <a:gd name="connsiteY8" fmla="*/ 410363 h 512913"/>
              <a:gd name="connsiteX9" fmla="*/ 386505 w 1167403"/>
              <a:gd name="connsiteY9" fmla="*/ 402475 h 512913"/>
              <a:gd name="connsiteX10" fmla="*/ 425944 w 1167403"/>
              <a:gd name="connsiteY10" fmla="*/ 386698 h 512913"/>
              <a:gd name="connsiteX11" fmla="*/ 512711 w 1167403"/>
              <a:gd name="connsiteY11" fmla="*/ 347256 h 512913"/>
              <a:gd name="connsiteX12" fmla="*/ 567926 w 1167403"/>
              <a:gd name="connsiteY12" fmla="*/ 315702 h 512913"/>
              <a:gd name="connsiteX13" fmla="*/ 615253 w 1167403"/>
              <a:gd name="connsiteY13" fmla="*/ 284148 h 512913"/>
              <a:gd name="connsiteX14" fmla="*/ 631029 w 1167403"/>
              <a:gd name="connsiteY14" fmla="*/ 260483 h 512913"/>
              <a:gd name="connsiteX15" fmla="*/ 678356 w 1167403"/>
              <a:gd name="connsiteY15" fmla="*/ 236818 h 512913"/>
              <a:gd name="connsiteX16" fmla="*/ 717795 w 1167403"/>
              <a:gd name="connsiteY16" fmla="*/ 197376 h 512913"/>
              <a:gd name="connsiteX17" fmla="*/ 749346 w 1167403"/>
              <a:gd name="connsiteY17" fmla="*/ 165822 h 512913"/>
              <a:gd name="connsiteX18" fmla="*/ 773010 w 1167403"/>
              <a:gd name="connsiteY18" fmla="*/ 150045 h 512913"/>
              <a:gd name="connsiteX19" fmla="*/ 820337 w 1167403"/>
              <a:gd name="connsiteY19" fmla="*/ 102714 h 512913"/>
              <a:gd name="connsiteX20" fmla="*/ 883440 w 1167403"/>
              <a:gd name="connsiteY20" fmla="*/ 71161 h 512913"/>
              <a:gd name="connsiteX21" fmla="*/ 914992 w 1167403"/>
              <a:gd name="connsiteY21" fmla="*/ 63272 h 512913"/>
              <a:gd name="connsiteX22" fmla="*/ 970207 w 1167403"/>
              <a:gd name="connsiteY22" fmla="*/ 47495 h 512913"/>
              <a:gd name="connsiteX23" fmla="*/ 1025422 w 1167403"/>
              <a:gd name="connsiteY23" fmla="*/ 39607 h 512913"/>
              <a:gd name="connsiteX24" fmla="*/ 1056973 w 1167403"/>
              <a:gd name="connsiteY24" fmla="*/ 31719 h 512913"/>
              <a:gd name="connsiteX25" fmla="*/ 1127964 w 1167403"/>
              <a:gd name="connsiteY25" fmla="*/ 15942 h 512913"/>
              <a:gd name="connsiteX26" fmla="*/ 1167403 w 1167403"/>
              <a:gd name="connsiteY26" fmla="*/ 165 h 51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7403" h="512913">
                <a:moveTo>
                  <a:pt x="0" y="512913"/>
                </a:moveTo>
                <a:cubicBezTo>
                  <a:pt x="18100" y="502569"/>
                  <a:pt x="100082" y="454364"/>
                  <a:pt x="118318" y="449805"/>
                </a:cubicBezTo>
                <a:cubicBezTo>
                  <a:pt x="128835" y="447176"/>
                  <a:pt x="139445" y="444895"/>
                  <a:pt x="149869" y="441917"/>
                </a:cubicBezTo>
                <a:cubicBezTo>
                  <a:pt x="157864" y="439633"/>
                  <a:pt x="165467" y="436045"/>
                  <a:pt x="173533" y="434028"/>
                </a:cubicBezTo>
                <a:cubicBezTo>
                  <a:pt x="186539" y="430776"/>
                  <a:pt x="199826" y="428769"/>
                  <a:pt x="212972" y="426140"/>
                </a:cubicBezTo>
                <a:cubicBezTo>
                  <a:pt x="226118" y="428769"/>
                  <a:pt x="239324" y="431119"/>
                  <a:pt x="252411" y="434028"/>
                </a:cubicBezTo>
                <a:cubicBezTo>
                  <a:pt x="262994" y="436380"/>
                  <a:pt x="273122" y="441917"/>
                  <a:pt x="283963" y="441917"/>
                </a:cubicBezTo>
                <a:cubicBezTo>
                  <a:pt x="299956" y="441917"/>
                  <a:pt x="315514" y="436658"/>
                  <a:pt x="331290" y="434028"/>
                </a:cubicBezTo>
                <a:cubicBezTo>
                  <a:pt x="341807" y="426140"/>
                  <a:pt x="351427" y="416886"/>
                  <a:pt x="362841" y="410363"/>
                </a:cubicBezTo>
                <a:cubicBezTo>
                  <a:pt x="370060" y="406238"/>
                  <a:pt x="378720" y="405395"/>
                  <a:pt x="386505" y="402475"/>
                </a:cubicBezTo>
                <a:cubicBezTo>
                  <a:pt x="399763" y="397503"/>
                  <a:pt x="413514" y="393479"/>
                  <a:pt x="425944" y="386698"/>
                </a:cubicBezTo>
                <a:cubicBezTo>
                  <a:pt x="504945" y="343603"/>
                  <a:pt x="440170" y="361764"/>
                  <a:pt x="512711" y="347256"/>
                </a:cubicBezTo>
                <a:cubicBezTo>
                  <a:pt x="594557" y="292687"/>
                  <a:pt x="467862" y="375745"/>
                  <a:pt x="567926" y="315702"/>
                </a:cubicBezTo>
                <a:cubicBezTo>
                  <a:pt x="584184" y="305946"/>
                  <a:pt x="615253" y="284148"/>
                  <a:pt x="615253" y="284148"/>
                </a:cubicBezTo>
                <a:cubicBezTo>
                  <a:pt x="620512" y="276260"/>
                  <a:pt x="624326" y="267187"/>
                  <a:pt x="631029" y="260483"/>
                </a:cubicBezTo>
                <a:cubicBezTo>
                  <a:pt x="646321" y="245190"/>
                  <a:pt x="659108" y="243234"/>
                  <a:pt x="678356" y="236818"/>
                </a:cubicBezTo>
                <a:cubicBezTo>
                  <a:pt x="696855" y="181316"/>
                  <a:pt x="669059" y="246116"/>
                  <a:pt x="717795" y="197376"/>
                </a:cubicBezTo>
                <a:cubicBezTo>
                  <a:pt x="759863" y="155305"/>
                  <a:pt x="686247" y="186856"/>
                  <a:pt x="749346" y="165822"/>
                </a:cubicBezTo>
                <a:cubicBezTo>
                  <a:pt x="757234" y="160563"/>
                  <a:pt x="765925" y="156344"/>
                  <a:pt x="773010" y="150045"/>
                </a:cubicBezTo>
                <a:cubicBezTo>
                  <a:pt x="789685" y="135222"/>
                  <a:pt x="799171" y="109769"/>
                  <a:pt x="820337" y="102714"/>
                </a:cubicBezTo>
                <a:cubicBezTo>
                  <a:pt x="893894" y="78195"/>
                  <a:pt x="771693" y="120830"/>
                  <a:pt x="883440" y="71161"/>
                </a:cubicBezTo>
                <a:cubicBezTo>
                  <a:pt x="893347" y="66758"/>
                  <a:pt x="904568" y="66251"/>
                  <a:pt x="914992" y="63272"/>
                </a:cubicBezTo>
                <a:cubicBezTo>
                  <a:pt x="944552" y="54826"/>
                  <a:pt x="936311" y="53658"/>
                  <a:pt x="970207" y="47495"/>
                </a:cubicBezTo>
                <a:cubicBezTo>
                  <a:pt x="988499" y="44169"/>
                  <a:pt x="1007130" y="42933"/>
                  <a:pt x="1025422" y="39607"/>
                </a:cubicBezTo>
                <a:cubicBezTo>
                  <a:pt x="1036088" y="37668"/>
                  <a:pt x="1046343" y="33845"/>
                  <a:pt x="1056973" y="31719"/>
                </a:cubicBezTo>
                <a:cubicBezTo>
                  <a:pt x="1126383" y="17836"/>
                  <a:pt x="1081911" y="31293"/>
                  <a:pt x="1127964" y="15942"/>
                </a:cubicBezTo>
                <a:cubicBezTo>
                  <a:pt x="1156002" y="-2752"/>
                  <a:pt x="1142147" y="165"/>
                  <a:pt x="1167403" y="16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7"/>
          <p:cNvSpPr txBox="1"/>
          <p:nvPr/>
        </p:nvSpPr>
        <p:spPr>
          <a:xfrm>
            <a:off x="3596863" y="6167776"/>
            <a:ext cx="868885" cy="523220"/>
          </a:xfrm>
          <a:prstGeom prst="rect">
            <a:avLst/>
          </a:prstGeom>
          <a:noFill/>
        </p:spPr>
        <p:txBody>
          <a:bodyPr wrap="none" rtlCol="0">
            <a:spAutoFit/>
          </a:bodyPr>
          <a:lstStyle/>
          <a:p>
            <a:r>
              <a:rPr lang="en-US" sz="1400" dirty="0" smtClean="0"/>
              <a:t>forecast</a:t>
            </a:r>
          </a:p>
          <a:p>
            <a:r>
              <a:rPr lang="en-US" sz="1400" dirty="0" smtClean="0"/>
              <a:t>lead time</a:t>
            </a:r>
          </a:p>
        </p:txBody>
      </p:sp>
      <p:cxnSp>
        <p:nvCxnSpPr>
          <p:cNvPr id="69" name="Straight Arrow Connector 68"/>
          <p:cNvCxnSpPr/>
          <p:nvPr/>
        </p:nvCxnSpPr>
        <p:spPr>
          <a:xfrm>
            <a:off x="4299824" y="3752380"/>
            <a:ext cx="3628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1753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604" y="228600"/>
            <a:ext cx="8686800" cy="749565"/>
          </a:xfrm>
        </p:spPr>
        <p:txBody>
          <a:bodyPr>
            <a:normAutofit fontScale="90000"/>
          </a:bodyPr>
          <a:lstStyle/>
          <a:p>
            <a:r>
              <a:rPr lang="en-US" dirty="0" smtClean="0"/>
              <a:t>WRF-ARW reforecast ensemble results</a:t>
            </a:r>
            <a:endParaRPr lang="en-US" dirty="0"/>
          </a:p>
        </p:txBody>
      </p:sp>
      <p:pic>
        <p:nvPicPr>
          <p:cNvPr id="4" name="Picture 3"/>
          <p:cNvPicPr>
            <a:picLocks noChangeAspect="1"/>
          </p:cNvPicPr>
          <p:nvPr/>
        </p:nvPicPr>
        <p:blipFill>
          <a:blip r:embed="rId2"/>
          <a:srcRect b="50054"/>
          <a:stretch>
            <a:fillRect/>
          </a:stretch>
        </p:blipFill>
        <p:spPr>
          <a:xfrm>
            <a:off x="185329" y="1134948"/>
            <a:ext cx="4310471" cy="3051404"/>
          </a:xfrm>
          <a:prstGeom prst="rect">
            <a:avLst/>
          </a:prstGeom>
        </p:spPr>
      </p:pic>
      <p:pic>
        <p:nvPicPr>
          <p:cNvPr id="5" name="Picture 4"/>
          <p:cNvPicPr>
            <a:picLocks noChangeAspect="1"/>
          </p:cNvPicPr>
          <p:nvPr/>
        </p:nvPicPr>
        <p:blipFill>
          <a:blip r:embed="rId2"/>
          <a:srcRect t="49946"/>
          <a:stretch>
            <a:fillRect/>
          </a:stretch>
        </p:blipFill>
        <p:spPr>
          <a:xfrm>
            <a:off x="4652253" y="1134948"/>
            <a:ext cx="4301151" cy="3051404"/>
          </a:xfrm>
          <a:prstGeom prst="rect">
            <a:avLst/>
          </a:prstGeom>
        </p:spPr>
      </p:pic>
      <p:sp>
        <p:nvSpPr>
          <p:cNvPr id="6" name="TextBox 5"/>
          <p:cNvSpPr txBox="1"/>
          <p:nvPr/>
        </p:nvSpPr>
        <p:spPr>
          <a:xfrm>
            <a:off x="185329" y="4352764"/>
            <a:ext cx="8768075" cy="1631216"/>
          </a:xfrm>
          <a:prstGeom prst="rect">
            <a:avLst/>
          </a:prstGeom>
          <a:noFill/>
        </p:spPr>
        <p:txBody>
          <a:bodyPr wrap="square" rtlCol="0">
            <a:spAutoFit/>
          </a:bodyPr>
          <a:lstStyle/>
          <a:p>
            <a:pPr marL="285750" indent="-285750">
              <a:buFont typeface="Arial"/>
              <a:buChar char="•"/>
            </a:pPr>
            <a:r>
              <a:rPr lang="en-US" sz="2000" dirty="0" smtClean="0">
                <a:solidFill>
                  <a:srgbClr val="000000"/>
                </a:solidFill>
              </a:rPr>
              <a:t>Global reforecast ensemble is consistent with NHC forecast; indicating potential impact on Houston</a:t>
            </a:r>
          </a:p>
          <a:p>
            <a:pPr marL="285750" indent="-285750">
              <a:buFont typeface="Arial"/>
              <a:buChar char="•"/>
            </a:pPr>
            <a:r>
              <a:rPr lang="en-US" sz="2000" dirty="0" smtClean="0">
                <a:solidFill>
                  <a:srgbClr val="000000"/>
                </a:solidFill>
              </a:rPr>
              <a:t>Significant left-of-track error and intensity was underestimated</a:t>
            </a:r>
          </a:p>
          <a:p>
            <a:pPr marL="285750" indent="-285750">
              <a:buFont typeface="Arial"/>
              <a:buChar char="•"/>
            </a:pPr>
            <a:r>
              <a:rPr lang="en-US" sz="2000" dirty="0" smtClean="0">
                <a:solidFill>
                  <a:srgbClr val="000000"/>
                </a:solidFill>
              </a:rPr>
              <a:t>Rita vortex intensified in ARW regional reforecast despite terrible initial vortex</a:t>
            </a:r>
          </a:p>
          <a:p>
            <a:pPr marL="285750" indent="-285750">
              <a:buFont typeface="Arial"/>
              <a:buChar char="•"/>
            </a:pPr>
            <a:r>
              <a:rPr lang="en-US" sz="2000" dirty="0" smtClean="0">
                <a:solidFill>
                  <a:srgbClr val="000000"/>
                </a:solidFill>
              </a:rPr>
              <a:t>Similar left-of-track error in ARW; suggests large-scale control on TC motion</a:t>
            </a:r>
            <a:endParaRPr lang="en-US" sz="2000" dirty="0">
              <a:solidFill>
                <a:srgbClr val="000000"/>
              </a:solidFill>
            </a:endParaRPr>
          </a:p>
        </p:txBody>
      </p:sp>
      <p:sp>
        <p:nvSpPr>
          <p:cNvPr id="3" name="Slide Number Placeholder 2"/>
          <p:cNvSpPr>
            <a:spLocks noGrp="1"/>
          </p:cNvSpPr>
          <p:nvPr>
            <p:ph type="sldNum" sz="quarter" idx="12"/>
          </p:nvPr>
        </p:nvSpPr>
        <p:spPr/>
        <p:txBody>
          <a:bodyPr/>
          <a:lstStyle/>
          <a:p>
            <a:fld id="{4F596C0C-D53C-9C4D-82CB-C2886D962FE0}" type="slidenum">
              <a:rPr lang="en-US" smtClean="0"/>
              <a:t>30</a:t>
            </a:fld>
            <a:endParaRPr lang="en-US"/>
          </a:p>
        </p:txBody>
      </p:sp>
    </p:spTree>
    <p:extLst>
      <p:ext uri="{BB962C8B-B14F-4D97-AF65-F5344CB8AC3E}">
        <p14:creationId xmlns:p14="http://schemas.microsoft.com/office/powerpoint/2010/main" val="23673134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0" y="0"/>
            <a:ext cx="8994576" cy="6858000"/>
          </a:xfrm>
          <a:prstGeom prst="rect">
            <a:avLst/>
          </a:prstGeom>
        </p:spPr>
      </p:pic>
      <p:sp>
        <p:nvSpPr>
          <p:cNvPr id="6" name="TextBox 5"/>
          <p:cNvSpPr txBox="1"/>
          <p:nvPr/>
        </p:nvSpPr>
        <p:spPr>
          <a:xfrm>
            <a:off x="5257800" y="6488668"/>
            <a:ext cx="897677" cy="369332"/>
          </a:xfrm>
          <a:prstGeom prst="rect">
            <a:avLst/>
          </a:prstGeom>
          <a:noFill/>
        </p:spPr>
        <p:txBody>
          <a:bodyPr wrap="none" rtlCol="0">
            <a:spAutoFit/>
          </a:bodyPr>
          <a:lstStyle/>
          <a:p>
            <a:r>
              <a:rPr lang="en-US" b="1" dirty="0" smtClean="0"/>
              <a:t>Control</a:t>
            </a:r>
            <a:endParaRPr lang="en-US" b="1" dirty="0"/>
          </a:p>
        </p:txBody>
      </p:sp>
      <p:sp>
        <p:nvSpPr>
          <p:cNvPr id="7" name="TextBox 6"/>
          <p:cNvSpPr txBox="1"/>
          <p:nvPr/>
        </p:nvSpPr>
        <p:spPr>
          <a:xfrm>
            <a:off x="6846080" y="5065693"/>
            <a:ext cx="2221720" cy="738664"/>
          </a:xfrm>
          <a:prstGeom prst="rect">
            <a:avLst/>
          </a:prstGeom>
          <a:noFill/>
        </p:spPr>
        <p:txBody>
          <a:bodyPr wrap="none" rtlCol="0">
            <a:spAutoFit/>
          </a:bodyPr>
          <a:lstStyle/>
          <a:p>
            <a:r>
              <a:rPr lang="en-US" sz="1400" dirty="0" smtClean="0">
                <a:solidFill>
                  <a:srgbClr val="000000"/>
                </a:solidFill>
              </a:rPr>
              <a:t>Maximum reflectivity (</a:t>
            </a:r>
            <a:r>
              <a:rPr lang="en-US" sz="1400" dirty="0" err="1" smtClean="0">
                <a:solidFill>
                  <a:srgbClr val="000000"/>
                </a:solidFill>
              </a:rPr>
              <a:t>dB</a:t>
            </a:r>
            <a:r>
              <a:rPr lang="en-US" sz="1400" i="1" dirty="0" err="1" smtClean="0">
                <a:solidFill>
                  <a:srgbClr val="000000"/>
                </a:solidFill>
              </a:rPr>
              <a:t>Z</a:t>
            </a:r>
            <a:r>
              <a:rPr lang="en-US" sz="1400" dirty="0" smtClean="0">
                <a:solidFill>
                  <a:srgbClr val="000000"/>
                </a:solidFill>
              </a:rPr>
              <a:t>)</a:t>
            </a:r>
          </a:p>
          <a:p>
            <a:r>
              <a:rPr lang="en-US" sz="1400" dirty="0" smtClean="0">
                <a:solidFill>
                  <a:srgbClr val="000000"/>
                </a:solidFill>
              </a:rPr>
              <a:t>50-h ARW Forecast</a:t>
            </a:r>
          </a:p>
          <a:p>
            <a:r>
              <a:rPr lang="en-US" sz="1400" dirty="0" smtClean="0">
                <a:solidFill>
                  <a:srgbClr val="000000"/>
                </a:solidFill>
              </a:rPr>
              <a:t>Verifying 02Z/24 Sep ‘05</a:t>
            </a:r>
            <a:endParaRPr lang="en-US" sz="1400" dirty="0">
              <a:solidFill>
                <a:srgbClr val="000000"/>
              </a:solidFill>
            </a:endParaRPr>
          </a:p>
        </p:txBody>
      </p:sp>
      <p:sp>
        <p:nvSpPr>
          <p:cNvPr id="8" name="Rectangle 7"/>
          <p:cNvSpPr/>
          <p:nvPr/>
        </p:nvSpPr>
        <p:spPr>
          <a:xfrm>
            <a:off x="4655102" y="4679815"/>
            <a:ext cx="2095773" cy="216625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4F596C0C-D53C-9C4D-82CB-C2886D962FE0}" type="slidenum">
              <a:rPr lang="en-US" smtClean="0"/>
              <a:t>31</a:t>
            </a:fld>
            <a:endParaRPr lang="en-US"/>
          </a:p>
        </p:txBody>
      </p:sp>
    </p:spTree>
    <p:extLst>
      <p:ext uri="{BB962C8B-B14F-4D97-AF65-F5344CB8AC3E}">
        <p14:creationId xmlns:p14="http://schemas.microsoft.com/office/powerpoint/2010/main" val="3987062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236"/>
            <a:ext cx="8229600" cy="1143000"/>
          </a:xfrm>
        </p:spPr>
        <p:txBody>
          <a:bodyPr>
            <a:noAutofit/>
          </a:bodyPr>
          <a:lstStyle/>
          <a:p>
            <a:r>
              <a:rPr lang="en-US" dirty="0" smtClean="0"/>
              <a:t>What else can one do with</a:t>
            </a:r>
            <a:br>
              <a:rPr lang="en-US" dirty="0" smtClean="0"/>
            </a:br>
            <a:r>
              <a:rPr lang="en-US" dirty="0" smtClean="0"/>
              <a:t>reforecasts?</a:t>
            </a:r>
            <a:br>
              <a:rPr lang="en-US" dirty="0" smtClean="0"/>
            </a:br>
            <a:r>
              <a:rPr lang="en-US" sz="3600" dirty="0"/>
              <a:t/>
            </a:r>
            <a:br>
              <a:rPr lang="en-US" sz="3600" dirty="0"/>
            </a:br>
            <a:r>
              <a:rPr lang="en-US" sz="3600" dirty="0" smtClean="0"/>
              <a:t>Here we use them to examine the ability of the forecast model to </a:t>
            </a:r>
            <a:r>
              <a:rPr lang="en-US" sz="3600" dirty="0" smtClean="0"/>
              <a:t>skillfully </a:t>
            </a:r>
            <a:r>
              <a:rPr lang="en-US" sz="3600" dirty="0" smtClean="0"/>
              <a:t>predict low-</a:t>
            </a:r>
            <a:r>
              <a:rPr lang="en-US" sz="3600" dirty="0" smtClean="0"/>
              <a:t>frequency</a:t>
            </a:r>
            <a:r>
              <a:rPr lang="en-US" sz="3600" dirty="0"/>
              <a:t> </a:t>
            </a:r>
            <a:r>
              <a:rPr lang="en-US" sz="3600" dirty="0" smtClean="0"/>
              <a:t>m</a:t>
            </a:r>
            <a:r>
              <a:rPr lang="en-US" sz="3600" dirty="0" smtClean="0"/>
              <a:t>odes </a:t>
            </a:r>
            <a:r>
              <a:rPr lang="en-US" sz="3600" dirty="0" smtClean="0"/>
              <a:t>of variability and longer-lead forecasts (where large sample sizes are helpful)</a:t>
            </a:r>
            <a:r>
              <a:rPr lang="en-US" sz="3600" dirty="0" smtClean="0"/>
              <a:t>.  Specifically, the MJO and blocking, and their interactions.</a:t>
            </a:r>
            <a:endParaRPr lang="en-US" sz="3600" dirty="0"/>
          </a:p>
        </p:txBody>
      </p:sp>
      <p:sp>
        <p:nvSpPr>
          <p:cNvPr id="4" name="Slide Number Placeholder 3"/>
          <p:cNvSpPr>
            <a:spLocks noGrp="1"/>
          </p:cNvSpPr>
          <p:nvPr>
            <p:ph type="sldNum" sz="quarter" idx="12"/>
          </p:nvPr>
        </p:nvSpPr>
        <p:spPr/>
        <p:txBody>
          <a:bodyPr/>
          <a:lstStyle/>
          <a:p>
            <a:fld id="{79F35564-EB55-E244-9EF3-03A5D779E29E}" type="slidenum">
              <a:rPr lang="en-US" smtClean="0"/>
              <a:t>32</a:t>
            </a:fld>
            <a:endParaRPr lang="en-US"/>
          </a:p>
        </p:txBody>
      </p:sp>
    </p:spTree>
    <p:extLst>
      <p:ext uri="{BB962C8B-B14F-4D97-AF65-F5344CB8AC3E}">
        <p14:creationId xmlns:p14="http://schemas.microsoft.com/office/powerpoint/2010/main" val="1659047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F35564-EB55-E244-9EF3-03A5D779E29E}" type="slidenum">
              <a:rPr lang="en-US" smtClean="0"/>
              <a:t>33</a:t>
            </a:fld>
            <a:endParaRPr lang="en-US"/>
          </a:p>
        </p:txBody>
      </p:sp>
      <p:sp>
        <p:nvSpPr>
          <p:cNvPr id="2" name="TextBox 1"/>
          <p:cNvSpPr txBox="1"/>
          <p:nvPr/>
        </p:nvSpPr>
        <p:spPr>
          <a:xfrm>
            <a:off x="557013" y="6063207"/>
            <a:ext cx="8302461" cy="369332"/>
          </a:xfrm>
          <a:prstGeom prst="rect">
            <a:avLst/>
          </a:prstGeom>
          <a:noFill/>
        </p:spPr>
        <p:txBody>
          <a:bodyPr wrap="none" rtlCol="0">
            <a:spAutoFit/>
          </a:bodyPr>
          <a:lstStyle/>
          <a:p>
            <a:r>
              <a:rPr lang="en-US" dirty="0" smtClean="0"/>
              <a:t>Dec-Jan-Feb 1985-2012 CFSR data.  Blocks defined here by </a:t>
            </a:r>
            <a:r>
              <a:rPr lang="en-US" dirty="0" err="1" smtClean="0"/>
              <a:t>Tibaldi</a:t>
            </a:r>
            <a:r>
              <a:rPr lang="en-US" dirty="0" smtClean="0"/>
              <a:t> &amp; Molteni algorithm.</a:t>
            </a:r>
            <a:endParaRPr lang="en-US" dirty="0"/>
          </a:p>
        </p:txBody>
      </p:sp>
      <p:pic>
        <p:nvPicPr>
          <p:cNvPr id="3" name="Picture 2" descr="Fig1_block_noblock_composi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3" y="206096"/>
            <a:ext cx="8821833" cy="5728065"/>
          </a:xfrm>
          <a:prstGeom prst="rect">
            <a:avLst/>
          </a:prstGeom>
        </p:spPr>
      </p:pic>
    </p:spTree>
    <p:extLst>
      <p:ext uri="{BB962C8B-B14F-4D97-AF65-F5344CB8AC3E}">
        <p14:creationId xmlns:p14="http://schemas.microsoft.com/office/powerpoint/2010/main" val="3623054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Questions	</a:t>
            </a:r>
            <a:endParaRPr lang="en-US" sz="5400" dirty="0"/>
          </a:p>
        </p:txBody>
      </p:sp>
      <p:sp>
        <p:nvSpPr>
          <p:cNvPr id="3" name="Content Placeholder 2"/>
          <p:cNvSpPr>
            <a:spLocks noGrp="1"/>
          </p:cNvSpPr>
          <p:nvPr>
            <p:ph idx="1"/>
          </p:nvPr>
        </p:nvSpPr>
        <p:spPr>
          <a:xfrm>
            <a:off x="457200" y="1894454"/>
            <a:ext cx="8229600" cy="4525963"/>
          </a:xfrm>
        </p:spPr>
        <p:txBody>
          <a:bodyPr>
            <a:normAutofit/>
          </a:bodyPr>
          <a:lstStyle/>
          <a:p>
            <a:r>
              <a:rPr lang="en-US" sz="3600" dirty="0" smtClean="0"/>
              <a:t>How well are blocking and MJO predicted in GEFS </a:t>
            </a:r>
            <a:r>
              <a:rPr lang="en-US" sz="3600" dirty="0"/>
              <a:t>(reforecasts</a:t>
            </a:r>
            <a:r>
              <a:rPr lang="en-US" sz="3600" dirty="0" smtClean="0"/>
              <a:t>) at the medium range?</a:t>
            </a:r>
          </a:p>
          <a:p>
            <a:r>
              <a:rPr lang="en-US" sz="3600" dirty="0" smtClean="0"/>
              <a:t>Is blocking modulated by MJO, and is this modulation correctly forecast?</a:t>
            </a:r>
          </a:p>
        </p:txBody>
      </p:sp>
      <p:sp>
        <p:nvSpPr>
          <p:cNvPr id="4" name="Slide Number Placeholder 3"/>
          <p:cNvSpPr>
            <a:spLocks noGrp="1"/>
          </p:cNvSpPr>
          <p:nvPr>
            <p:ph type="sldNum" sz="quarter" idx="12"/>
          </p:nvPr>
        </p:nvSpPr>
        <p:spPr/>
        <p:txBody>
          <a:bodyPr/>
          <a:lstStyle/>
          <a:p>
            <a:fld id="{79F35564-EB55-E244-9EF3-03A5D779E29E}" type="slidenum">
              <a:rPr lang="en-US" smtClean="0"/>
              <a:t>34</a:t>
            </a:fld>
            <a:endParaRPr lang="en-US"/>
          </a:p>
        </p:txBody>
      </p:sp>
    </p:spTree>
    <p:extLst>
      <p:ext uri="{BB962C8B-B14F-4D97-AF65-F5344CB8AC3E}">
        <p14:creationId xmlns:p14="http://schemas.microsoft.com/office/powerpoint/2010/main" val="3962227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257" y="249064"/>
            <a:ext cx="4095677" cy="1403613"/>
          </a:xfrm>
        </p:spPr>
        <p:txBody>
          <a:bodyPr>
            <a:noAutofit/>
          </a:bodyPr>
          <a:lstStyle/>
          <a:p>
            <a:r>
              <a:rPr lang="en-US" sz="3200" dirty="0"/>
              <a:t>B</a:t>
            </a:r>
            <a:r>
              <a:rPr lang="en-US" sz="3200" dirty="0" smtClean="0"/>
              <a:t>locking frequency and</a:t>
            </a:r>
            <a:br>
              <a:rPr lang="en-US" sz="3200" dirty="0" smtClean="0"/>
            </a:br>
            <a:r>
              <a:rPr lang="en-US" sz="3200" dirty="0" smtClean="0"/>
              <a:t>inter-annual variability</a:t>
            </a:r>
            <a:endParaRPr lang="en-US" sz="3200" dirty="0"/>
          </a:p>
        </p:txBody>
      </p:sp>
      <p:sp>
        <p:nvSpPr>
          <p:cNvPr id="4" name="Slide Number Placeholder 3"/>
          <p:cNvSpPr>
            <a:spLocks noGrp="1"/>
          </p:cNvSpPr>
          <p:nvPr>
            <p:ph type="sldNum" sz="quarter" idx="12"/>
          </p:nvPr>
        </p:nvSpPr>
        <p:spPr/>
        <p:txBody>
          <a:bodyPr/>
          <a:lstStyle/>
          <a:p>
            <a:fld id="{79F35564-EB55-E244-9EF3-03A5D779E29E}" type="slidenum">
              <a:rPr lang="en-US" smtClean="0"/>
              <a:t>35</a:t>
            </a:fld>
            <a:endParaRPr lang="en-US" dirty="0"/>
          </a:p>
        </p:txBody>
      </p:sp>
      <p:sp>
        <p:nvSpPr>
          <p:cNvPr id="11" name="TextBox 10"/>
          <p:cNvSpPr txBox="1"/>
          <p:nvPr/>
        </p:nvSpPr>
        <p:spPr>
          <a:xfrm>
            <a:off x="4876257" y="3818254"/>
            <a:ext cx="3598220" cy="2308324"/>
          </a:xfrm>
          <a:prstGeom prst="rect">
            <a:avLst/>
          </a:prstGeom>
          <a:noFill/>
        </p:spPr>
        <p:txBody>
          <a:bodyPr wrap="square" rtlCol="0">
            <a:spAutoFit/>
          </a:bodyPr>
          <a:lstStyle/>
          <a:p>
            <a:pPr algn="ctr"/>
            <a:r>
              <a:rPr lang="en-US" sz="1600" dirty="0" smtClean="0"/>
              <a:t>Blocking as defined in Tibaldi and Molteni (1990) using Z500. Grey bands defines Euro/Atlantic and Pacific blocking sectors in subsequent plots</a:t>
            </a:r>
            <a:r>
              <a:rPr lang="en-US" sz="1600" dirty="0" smtClean="0"/>
              <a:t>.</a:t>
            </a:r>
          </a:p>
          <a:p>
            <a:pPr algn="ctr"/>
            <a:endParaRPr lang="en-US" sz="1600" dirty="0"/>
          </a:p>
          <a:p>
            <a:pPr algn="ctr"/>
            <a:r>
              <a:rPr lang="en-US" sz="1600" dirty="0" smtClean="0"/>
              <a:t>The large inter-annual variability of </a:t>
            </a:r>
          </a:p>
          <a:p>
            <a:pPr algn="ctr"/>
            <a:r>
              <a:rPr lang="en-US" sz="1600" dirty="0" smtClean="0"/>
              <a:t>blocking may give you some sense of</a:t>
            </a:r>
          </a:p>
          <a:p>
            <a:pPr algn="ctr"/>
            <a:r>
              <a:rPr lang="en-US" sz="1600" dirty="0" smtClean="0"/>
              <a:t>how misleading it may be to examine only a year or two of blocking forecasts.</a:t>
            </a:r>
            <a:endParaRPr lang="en-US" sz="1600" dirty="0"/>
          </a:p>
        </p:txBody>
      </p:sp>
      <p:pic>
        <p:nvPicPr>
          <p:cNvPr id="3" name="Picture 2" descr="Fig2_blockfrequenc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spTree>
    <p:extLst>
      <p:ext uri="{BB962C8B-B14F-4D97-AF65-F5344CB8AC3E}">
        <p14:creationId xmlns:p14="http://schemas.microsoft.com/office/powerpoint/2010/main" val="7911979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3_bss_pac_atl_onset_cess_DJ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20167" cy="6858000"/>
          </a:xfrm>
          <a:prstGeom prst="rect">
            <a:avLst/>
          </a:prstGeom>
        </p:spPr>
      </p:pic>
      <p:sp>
        <p:nvSpPr>
          <p:cNvPr id="2" name="Title 1"/>
          <p:cNvSpPr>
            <a:spLocks noGrp="1"/>
          </p:cNvSpPr>
          <p:nvPr>
            <p:ph type="title"/>
          </p:nvPr>
        </p:nvSpPr>
        <p:spPr>
          <a:xfrm>
            <a:off x="4805105" y="148341"/>
            <a:ext cx="4164424" cy="1748575"/>
          </a:xfrm>
        </p:spPr>
        <p:txBody>
          <a:bodyPr>
            <a:noAutofit/>
          </a:bodyPr>
          <a:lstStyle/>
          <a:p>
            <a:r>
              <a:rPr lang="en-US" sz="4000" dirty="0" smtClean="0"/>
              <a:t>Blocking</a:t>
            </a:r>
            <a:r>
              <a:rPr lang="en-US" sz="4000" dirty="0"/>
              <a:t> </a:t>
            </a:r>
            <a:r>
              <a:rPr lang="en-US" sz="4000" dirty="0" smtClean="0"/>
              <a:t>skill in GEFS reforecasts</a:t>
            </a:r>
            <a:endParaRPr lang="en-US" sz="4000" dirty="0"/>
          </a:p>
        </p:txBody>
      </p:sp>
      <p:sp>
        <p:nvSpPr>
          <p:cNvPr id="4" name="Slide Number Placeholder 3"/>
          <p:cNvSpPr>
            <a:spLocks noGrp="1"/>
          </p:cNvSpPr>
          <p:nvPr>
            <p:ph type="sldNum" sz="quarter" idx="12"/>
          </p:nvPr>
        </p:nvSpPr>
        <p:spPr/>
        <p:txBody>
          <a:bodyPr/>
          <a:lstStyle/>
          <a:p>
            <a:fld id="{79F35564-EB55-E244-9EF3-03A5D779E29E}" type="slidenum">
              <a:rPr lang="en-US" smtClean="0"/>
              <a:t>36</a:t>
            </a:fld>
            <a:endParaRPr lang="en-US"/>
          </a:p>
        </p:txBody>
      </p:sp>
      <p:sp>
        <p:nvSpPr>
          <p:cNvPr id="6" name="TextBox 5"/>
          <p:cNvSpPr txBox="1"/>
          <p:nvPr/>
        </p:nvSpPr>
        <p:spPr>
          <a:xfrm>
            <a:off x="4930953" y="2110415"/>
            <a:ext cx="4038576" cy="4524316"/>
          </a:xfrm>
          <a:prstGeom prst="rect">
            <a:avLst/>
          </a:prstGeom>
          <a:noFill/>
        </p:spPr>
        <p:txBody>
          <a:bodyPr wrap="square" rtlCol="0">
            <a:spAutoFit/>
          </a:bodyPr>
          <a:lstStyle/>
          <a:p>
            <a:r>
              <a:rPr lang="en-US" sz="1600" dirty="0"/>
              <a:t>B</a:t>
            </a:r>
            <a:r>
              <a:rPr lang="en-US" sz="1600" dirty="0" smtClean="0"/>
              <a:t>SS (Brier skill score) as defined in supplementary slides.</a:t>
            </a:r>
          </a:p>
          <a:p>
            <a:endParaRPr lang="en-US" sz="1600" dirty="0" smtClean="0"/>
          </a:p>
          <a:p>
            <a:r>
              <a:rPr lang="en-US" sz="1600" dirty="0" smtClean="0"/>
              <a:t>Perfect model uses one member of </a:t>
            </a:r>
          </a:p>
          <a:p>
            <a:r>
              <a:rPr lang="en-US" sz="1600" dirty="0" smtClean="0"/>
              <a:t>ensemble as surrogate for analyzed.</a:t>
            </a:r>
          </a:p>
          <a:p>
            <a:endParaRPr lang="en-US" sz="1600" dirty="0"/>
          </a:p>
          <a:p>
            <a:r>
              <a:rPr lang="en-US" sz="1600" b="1" dirty="0" smtClean="0"/>
              <a:t>Real model</a:t>
            </a:r>
            <a:r>
              <a:rPr lang="en-US" sz="1600" dirty="0" smtClean="0"/>
              <a:t>:  skill in blocking to ~13 days</a:t>
            </a:r>
          </a:p>
          <a:p>
            <a:endParaRPr lang="en-US" sz="1600" dirty="0"/>
          </a:p>
          <a:p>
            <a:r>
              <a:rPr lang="en-US" sz="1600" b="1" dirty="0" smtClean="0">
                <a:solidFill>
                  <a:srgbClr val="FF0000"/>
                </a:solidFill>
              </a:rPr>
              <a:t>Perfect model</a:t>
            </a:r>
            <a:r>
              <a:rPr lang="en-US" sz="1600" dirty="0" smtClean="0"/>
              <a:t>:  ~ 3-5 days longer skill.</a:t>
            </a:r>
          </a:p>
          <a:p>
            <a:endParaRPr lang="en-US" sz="1600" dirty="0"/>
          </a:p>
          <a:p>
            <a:r>
              <a:rPr lang="en-US" sz="1600" b="1" dirty="0" smtClean="0">
                <a:solidFill>
                  <a:srgbClr val="008000"/>
                </a:solidFill>
              </a:rPr>
              <a:t>Onset</a:t>
            </a:r>
            <a:r>
              <a:rPr lang="en-US" sz="1600" dirty="0" smtClean="0"/>
              <a:t>: date when there are more than 10 subsequent days where at least 20 degrees of longitude in a sector are blocked.  </a:t>
            </a:r>
          </a:p>
          <a:p>
            <a:endParaRPr lang="en-US" sz="1600" b="1" dirty="0">
              <a:solidFill>
                <a:srgbClr val="3366FF"/>
              </a:solidFill>
            </a:endParaRPr>
          </a:p>
          <a:p>
            <a:r>
              <a:rPr lang="en-US" sz="1600" b="1" dirty="0" smtClean="0">
                <a:solidFill>
                  <a:srgbClr val="3366FF"/>
                </a:solidFill>
              </a:rPr>
              <a:t>Cessation</a:t>
            </a:r>
            <a:r>
              <a:rPr lang="en-US" sz="1600" dirty="0" smtClean="0"/>
              <a:t>: date of end of that period.  </a:t>
            </a:r>
          </a:p>
          <a:p>
            <a:endParaRPr lang="en-US" sz="1600" dirty="0"/>
          </a:p>
          <a:p>
            <a:r>
              <a:rPr lang="en-US" sz="1600" dirty="0" smtClean="0"/>
              <a:t>Statistics include onset and previous 3 days, cessation and previous 3 days.</a:t>
            </a:r>
            <a:endParaRPr lang="en-US" sz="1600" dirty="0"/>
          </a:p>
        </p:txBody>
      </p:sp>
    </p:spTree>
    <p:extLst>
      <p:ext uri="{BB962C8B-B14F-4D97-AF65-F5344CB8AC3E}">
        <p14:creationId xmlns:p14="http://schemas.microsoft.com/office/powerpoint/2010/main" val="41180569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961" y="274637"/>
            <a:ext cx="3769839" cy="1573431"/>
          </a:xfrm>
        </p:spPr>
        <p:txBody>
          <a:bodyPr>
            <a:normAutofit/>
          </a:bodyPr>
          <a:lstStyle/>
          <a:p>
            <a:r>
              <a:rPr lang="en-US" dirty="0" smtClean="0"/>
              <a:t>Blocking skill by half decade</a:t>
            </a:r>
            <a:endParaRPr lang="en-US" dirty="0"/>
          </a:p>
        </p:txBody>
      </p:sp>
      <p:sp>
        <p:nvSpPr>
          <p:cNvPr id="4" name="Slide Number Placeholder 3"/>
          <p:cNvSpPr>
            <a:spLocks noGrp="1"/>
          </p:cNvSpPr>
          <p:nvPr>
            <p:ph type="sldNum" sz="quarter" idx="12"/>
          </p:nvPr>
        </p:nvSpPr>
        <p:spPr/>
        <p:txBody>
          <a:bodyPr/>
          <a:lstStyle/>
          <a:p>
            <a:fld id="{79F35564-EB55-E244-9EF3-03A5D779E29E}" type="slidenum">
              <a:rPr lang="en-US" smtClean="0"/>
              <a:t>37</a:t>
            </a:fld>
            <a:endParaRPr lang="en-US"/>
          </a:p>
        </p:txBody>
      </p:sp>
      <p:sp>
        <p:nvSpPr>
          <p:cNvPr id="7" name="TextBox 6"/>
          <p:cNvSpPr txBox="1"/>
          <p:nvPr/>
        </p:nvSpPr>
        <p:spPr>
          <a:xfrm>
            <a:off x="4819274" y="2914575"/>
            <a:ext cx="4030340" cy="3477875"/>
          </a:xfrm>
          <a:prstGeom prst="rect">
            <a:avLst/>
          </a:prstGeom>
          <a:noFill/>
        </p:spPr>
        <p:txBody>
          <a:bodyPr wrap="square" rtlCol="0">
            <a:spAutoFit/>
          </a:bodyPr>
          <a:lstStyle/>
          <a:p>
            <a:r>
              <a:rPr lang="en-US" sz="2000" baseline="30000" dirty="0" smtClean="0"/>
              <a:t>___ </a:t>
            </a:r>
            <a:r>
              <a:rPr lang="en-US" sz="2000" dirty="0" smtClean="0"/>
              <a:t>actual skill.  </a:t>
            </a:r>
          </a:p>
          <a:p>
            <a:r>
              <a:rPr lang="en-US" sz="2000" dirty="0" smtClean="0"/>
              <a:t>--- perfect-model skill. </a:t>
            </a:r>
          </a:p>
          <a:p>
            <a:endParaRPr lang="en-US" sz="2000" dirty="0"/>
          </a:p>
          <a:p>
            <a:r>
              <a:rPr lang="en-US" sz="2000" dirty="0" smtClean="0"/>
              <a:t>Decreased Atlantic sector skill in 1985-1989 period stands out. </a:t>
            </a:r>
          </a:p>
          <a:p>
            <a:endParaRPr lang="en-US" sz="2000" dirty="0"/>
          </a:p>
          <a:p>
            <a:r>
              <a:rPr lang="en-US" sz="2000" dirty="0" smtClean="0"/>
              <a:t>Actual skill falls far short</a:t>
            </a:r>
          </a:p>
          <a:p>
            <a:r>
              <a:rPr lang="en-US" sz="2000" dirty="0" smtClean="0"/>
              <a:t>of perfect model skill.  Some half-decadal variability due</a:t>
            </a:r>
          </a:p>
          <a:p>
            <a:r>
              <a:rPr lang="en-US" sz="2000" dirty="0" smtClean="0"/>
              <a:t>to natural variability, as seen in</a:t>
            </a:r>
          </a:p>
          <a:p>
            <a:r>
              <a:rPr lang="en-US" sz="2000" dirty="0" smtClean="0"/>
              <a:t>corresponding dashed lines. </a:t>
            </a:r>
            <a:endParaRPr lang="en-US" sz="2000" dirty="0"/>
          </a:p>
        </p:txBody>
      </p:sp>
      <p:pic>
        <p:nvPicPr>
          <p:cNvPr id="3" name="Picture 2" descr="Fig4_bss_pac_atl_halfd_DJ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20167" cy="6858000"/>
          </a:xfrm>
          <a:prstGeom prst="rect">
            <a:avLst/>
          </a:prstGeom>
        </p:spPr>
      </p:pic>
    </p:spTree>
    <p:extLst>
      <p:ext uri="{BB962C8B-B14F-4D97-AF65-F5344CB8AC3E}">
        <p14:creationId xmlns:p14="http://schemas.microsoft.com/office/powerpoint/2010/main" val="18514002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5_relia_block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627"/>
            <a:ext cx="8188858" cy="5004302"/>
          </a:xfrm>
          <a:prstGeom prst="rect">
            <a:avLst/>
          </a:prstGeom>
        </p:spPr>
      </p:pic>
      <p:sp>
        <p:nvSpPr>
          <p:cNvPr id="2" name="Title 1"/>
          <p:cNvSpPr>
            <a:spLocks noGrp="1"/>
          </p:cNvSpPr>
          <p:nvPr>
            <p:ph type="title"/>
          </p:nvPr>
        </p:nvSpPr>
        <p:spPr>
          <a:xfrm>
            <a:off x="457200" y="185084"/>
            <a:ext cx="8229600" cy="775586"/>
          </a:xfrm>
        </p:spPr>
        <p:txBody>
          <a:bodyPr>
            <a:normAutofit/>
          </a:bodyPr>
          <a:lstStyle/>
          <a:p>
            <a:r>
              <a:rPr lang="en-US" dirty="0" smtClean="0"/>
              <a:t>Reliability diagrams</a:t>
            </a:r>
            <a:endParaRPr lang="en-US" dirty="0"/>
          </a:p>
        </p:txBody>
      </p:sp>
      <p:sp>
        <p:nvSpPr>
          <p:cNvPr id="4" name="Slide Number Placeholder 3"/>
          <p:cNvSpPr>
            <a:spLocks noGrp="1"/>
          </p:cNvSpPr>
          <p:nvPr>
            <p:ph type="sldNum" sz="quarter" idx="12"/>
          </p:nvPr>
        </p:nvSpPr>
        <p:spPr/>
        <p:txBody>
          <a:bodyPr/>
          <a:lstStyle/>
          <a:p>
            <a:fld id="{79F35564-EB55-E244-9EF3-03A5D779E29E}" type="slidenum">
              <a:rPr lang="en-US" smtClean="0"/>
              <a:t>38</a:t>
            </a:fld>
            <a:endParaRPr lang="en-US" dirty="0"/>
          </a:p>
        </p:txBody>
      </p:sp>
      <p:sp>
        <p:nvSpPr>
          <p:cNvPr id="6" name="TextBox 5"/>
          <p:cNvSpPr txBox="1"/>
          <p:nvPr/>
        </p:nvSpPr>
        <p:spPr>
          <a:xfrm>
            <a:off x="7066095" y="3948514"/>
            <a:ext cx="1726216" cy="2031325"/>
          </a:xfrm>
          <a:prstGeom prst="rect">
            <a:avLst/>
          </a:prstGeom>
          <a:noFill/>
        </p:spPr>
        <p:txBody>
          <a:bodyPr wrap="none" rtlCol="0">
            <a:spAutoFit/>
          </a:bodyPr>
          <a:lstStyle/>
          <a:p>
            <a:r>
              <a:rPr lang="en-US" dirty="0" smtClean="0"/>
              <a:t>increasingly</a:t>
            </a:r>
          </a:p>
          <a:p>
            <a:r>
              <a:rPr lang="en-US" dirty="0" smtClean="0"/>
              <a:t>unreliable</a:t>
            </a:r>
          </a:p>
          <a:p>
            <a:r>
              <a:rPr lang="en-US" dirty="0" smtClean="0"/>
              <a:t>(undesirable)</a:t>
            </a:r>
          </a:p>
          <a:p>
            <a:r>
              <a:rPr lang="en-US" dirty="0" smtClean="0"/>
              <a:t>and less sharp</a:t>
            </a:r>
          </a:p>
          <a:p>
            <a:r>
              <a:rPr lang="en-US" dirty="0" smtClean="0"/>
              <a:t>(to be expected)</a:t>
            </a:r>
          </a:p>
          <a:p>
            <a:r>
              <a:rPr lang="en-US" dirty="0" smtClean="0"/>
              <a:t>for longer-lead </a:t>
            </a:r>
          </a:p>
          <a:p>
            <a:r>
              <a:rPr lang="en-US" dirty="0" smtClean="0"/>
              <a:t>forecasts.</a:t>
            </a:r>
            <a:endParaRPr lang="en-US" dirty="0"/>
          </a:p>
        </p:txBody>
      </p:sp>
    </p:spTree>
    <p:extLst>
      <p:ext uri="{BB962C8B-B14F-4D97-AF65-F5344CB8AC3E}">
        <p14:creationId xmlns:p14="http://schemas.microsoft.com/office/powerpoint/2010/main" val="25324894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0327"/>
            <a:ext cx="8229600" cy="1143000"/>
          </a:xfrm>
        </p:spPr>
        <p:txBody>
          <a:bodyPr>
            <a:normAutofit/>
          </a:bodyPr>
          <a:lstStyle/>
          <a:p>
            <a:r>
              <a:rPr lang="en-US" sz="5400" dirty="0" smtClean="0"/>
              <a:t>MJO diagnostics</a:t>
            </a:r>
            <a:endParaRPr lang="en-US" sz="5400" dirty="0"/>
          </a:p>
        </p:txBody>
      </p:sp>
      <p:sp>
        <p:nvSpPr>
          <p:cNvPr id="4" name="Slide Number Placeholder 3"/>
          <p:cNvSpPr>
            <a:spLocks noGrp="1"/>
          </p:cNvSpPr>
          <p:nvPr>
            <p:ph type="sldNum" sz="quarter" idx="12"/>
          </p:nvPr>
        </p:nvSpPr>
        <p:spPr/>
        <p:txBody>
          <a:bodyPr/>
          <a:lstStyle/>
          <a:p>
            <a:fld id="{79F35564-EB55-E244-9EF3-03A5D779E29E}" type="slidenum">
              <a:rPr lang="en-US" smtClean="0"/>
              <a:t>39</a:t>
            </a:fld>
            <a:endParaRPr lang="en-US"/>
          </a:p>
        </p:txBody>
      </p:sp>
    </p:spTree>
    <p:extLst>
      <p:ext uri="{BB962C8B-B14F-4D97-AF65-F5344CB8AC3E}">
        <p14:creationId xmlns:p14="http://schemas.microsoft.com/office/powerpoint/2010/main" val="22626471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Ensemble simulations of the weather and climate commonly have systematic errors.</a:t>
            </a:r>
            <a:endParaRPr lang="en-US" sz="3600" dirty="0"/>
          </a:p>
        </p:txBody>
      </p:sp>
      <p:sp>
        <p:nvSpPr>
          <p:cNvPr id="4" name="Slide Number Placeholder 3"/>
          <p:cNvSpPr>
            <a:spLocks noGrp="1"/>
          </p:cNvSpPr>
          <p:nvPr>
            <p:ph type="sldNum" sz="quarter" idx="12"/>
          </p:nvPr>
        </p:nvSpPr>
        <p:spPr/>
        <p:txBody>
          <a:bodyPr/>
          <a:lstStyle/>
          <a:p>
            <a:fld id="{4F596C0C-D53C-9C4D-82CB-C2886D962FE0}" type="slidenum">
              <a:rPr lang="en-US" smtClean="0"/>
              <a:t>4</a:t>
            </a:fld>
            <a:endParaRPr lang="en-US"/>
          </a:p>
        </p:txBody>
      </p:sp>
      <p:cxnSp>
        <p:nvCxnSpPr>
          <p:cNvPr id="6" name="Straight Connector 5"/>
          <p:cNvCxnSpPr/>
          <p:nvPr/>
        </p:nvCxnSpPr>
        <p:spPr>
          <a:xfrm>
            <a:off x="1151627" y="2108190"/>
            <a:ext cx="7888" cy="140413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151627" y="3512329"/>
            <a:ext cx="5631931"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581088" y="3567714"/>
            <a:ext cx="629424" cy="369332"/>
          </a:xfrm>
          <a:prstGeom prst="rect">
            <a:avLst/>
          </a:prstGeom>
          <a:noFill/>
        </p:spPr>
        <p:txBody>
          <a:bodyPr wrap="none" rtlCol="0">
            <a:spAutoFit/>
          </a:bodyPr>
          <a:lstStyle/>
          <a:p>
            <a:r>
              <a:rPr lang="en-US" dirty="0" smtClean="0"/>
              <a:t>Date</a:t>
            </a:r>
            <a:endParaRPr lang="en-US" dirty="0"/>
          </a:p>
        </p:txBody>
      </p:sp>
      <p:sp>
        <p:nvSpPr>
          <p:cNvPr id="11" name="TextBox 10"/>
          <p:cNvSpPr txBox="1"/>
          <p:nvPr/>
        </p:nvSpPr>
        <p:spPr>
          <a:xfrm rot="16200000">
            <a:off x="134093" y="2618913"/>
            <a:ext cx="1417500" cy="369332"/>
          </a:xfrm>
          <a:prstGeom prst="rect">
            <a:avLst/>
          </a:prstGeom>
          <a:noFill/>
        </p:spPr>
        <p:txBody>
          <a:bodyPr wrap="none" rtlCol="0">
            <a:spAutoFit/>
          </a:bodyPr>
          <a:lstStyle/>
          <a:p>
            <a:r>
              <a:rPr lang="en-US" dirty="0" smtClean="0"/>
              <a:t>Temperature</a:t>
            </a:r>
            <a:endParaRPr lang="en-US" dirty="0"/>
          </a:p>
        </p:txBody>
      </p:sp>
      <p:sp>
        <p:nvSpPr>
          <p:cNvPr id="12" name="TextBox 11"/>
          <p:cNvSpPr txBox="1"/>
          <p:nvPr/>
        </p:nvSpPr>
        <p:spPr>
          <a:xfrm>
            <a:off x="1396474" y="1725497"/>
            <a:ext cx="5787312" cy="461665"/>
          </a:xfrm>
          <a:prstGeom prst="rect">
            <a:avLst/>
          </a:prstGeom>
          <a:noFill/>
        </p:spPr>
        <p:txBody>
          <a:bodyPr wrap="none" rtlCol="0">
            <a:spAutoFit/>
          </a:bodyPr>
          <a:lstStyle/>
          <a:p>
            <a:r>
              <a:rPr lang="en-US" sz="2400" dirty="0" smtClean="0"/>
              <a:t>Biased 14-day surface temperature forecasts</a:t>
            </a:r>
            <a:endParaRPr lang="en-US" sz="2400" dirty="0"/>
          </a:p>
        </p:txBody>
      </p:sp>
      <p:sp>
        <p:nvSpPr>
          <p:cNvPr id="13" name="Freeform 12"/>
          <p:cNvSpPr/>
          <p:nvPr/>
        </p:nvSpPr>
        <p:spPr>
          <a:xfrm>
            <a:off x="1167403" y="2242293"/>
            <a:ext cx="5584604" cy="962390"/>
          </a:xfrm>
          <a:custGeom>
            <a:avLst/>
            <a:gdLst>
              <a:gd name="connsiteX0" fmla="*/ 0 w 5584604"/>
              <a:gd name="connsiteY0" fmla="*/ 291872 h 962390"/>
              <a:gd name="connsiteX1" fmla="*/ 47327 w 5584604"/>
              <a:gd name="connsiteY1" fmla="*/ 276095 h 962390"/>
              <a:gd name="connsiteX2" fmla="*/ 78879 w 5584604"/>
              <a:gd name="connsiteY2" fmla="*/ 260318 h 962390"/>
              <a:gd name="connsiteX3" fmla="*/ 118318 w 5584604"/>
              <a:gd name="connsiteY3" fmla="*/ 252429 h 962390"/>
              <a:gd name="connsiteX4" fmla="*/ 189309 w 5584604"/>
              <a:gd name="connsiteY4" fmla="*/ 260318 h 962390"/>
              <a:gd name="connsiteX5" fmla="*/ 260299 w 5584604"/>
              <a:gd name="connsiteY5" fmla="*/ 315537 h 962390"/>
              <a:gd name="connsiteX6" fmla="*/ 291851 w 5584604"/>
              <a:gd name="connsiteY6" fmla="*/ 331314 h 962390"/>
              <a:gd name="connsiteX7" fmla="*/ 339178 w 5584604"/>
              <a:gd name="connsiteY7" fmla="*/ 362867 h 962390"/>
              <a:gd name="connsiteX8" fmla="*/ 362842 w 5584604"/>
              <a:gd name="connsiteY8" fmla="*/ 386533 h 962390"/>
              <a:gd name="connsiteX9" fmla="*/ 410169 w 5584604"/>
              <a:gd name="connsiteY9" fmla="*/ 402309 h 962390"/>
              <a:gd name="connsiteX10" fmla="*/ 489047 w 5584604"/>
              <a:gd name="connsiteY10" fmla="*/ 394421 h 962390"/>
              <a:gd name="connsiteX11" fmla="*/ 591589 w 5584604"/>
              <a:gd name="connsiteY11" fmla="*/ 362867 h 962390"/>
              <a:gd name="connsiteX12" fmla="*/ 702019 w 5584604"/>
              <a:gd name="connsiteY12" fmla="*/ 339202 h 962390"/>
              <a:gd name="connsiteX13" fmla="*/ 773010 w 5584604"/>
              <a:gd name="connsiteY13" fmla="*/ 347091 h 962390"/>
              <a:gd name="connsiteX14" fmla="*/ 891328 w 5584604"/>
              <a:gd name="connsiteY14" fmla="*/ 370756 h 962390"/>
              <a:gd name="connsiteX15" fmla="*/ 922880 w 5584604"/>
              <a:gd name="connsiteY15" fmla="*/ 378644 h 962390"/>
              <a:gd name="connsiteX16" fmla="*/ 993870 w 5584604"/>
              <a:gd name="connsiteY16" fmla="*/ 402309 h 962390"/>
              <a:gd name="connsiteX17" fmla="*/ 1064861 w 5584604"/>
              <a:gd name="connsiteY17" fmla="*/ 441752 h 962390"/>
              <a:gd name="connsiteX18" fmla="*/ 1127964 w 5584604"/>
              <a:gd name="connsiteY18" fmla="*/ 418086 h 962390"/>
              <a:gd name="connsiteX19" fmla="*/ 1151627 w 5584604"/>
              <a:gd name="connsiteY19" fmla="*/ 402309 h 962390"/>
              <a:gd name="connsiteX20" fmla="*/ 1183179 w 5584604"/>
              <a:gd name="connsiteY20" fmla="*/ 394421 h 962390"/>
              <a:gd name="connsiteX21" fmla="*/ 1206842 w 5584604"/>
              <a:gd name="connsiteY21" fmla="*/ 370756 h 962390"/>
              <a:gd name="connsiteX22" fmla="*/ 1262057 w 5584604"/>
              <a:gd name="connsiteY22" fmla="*/ 331314 h 962390"/>
              <a:gd name="connsiteX23" fmla="*/ 1293609 w 5584604"/>
              <a:gd name="connsiteY23" fmla="*/ 315537 h 962390"/>
              <a:gd name="connsiteX24" fmla="*/ 1317272 w 5584604"/>
              <a:gd name="connsiteY24" fmla="*/ 307648 h 962390"/>
              <a:gd name="connsiteX25" fmla="*/ 1364600 w 5584604"/>
              <a:gd name="connsiteY25" fmla="*/ 283983 h 962390"/>
              <a:gd name="connsiteX26" fmla="*/ 1388263 w 5584604"/>
              <a:gd name="connsiteY26" fmla="*/ 299760 h 962390"/>
              <a:gd name="connsiteX27" fmla="*/ 1427702 w 5584604"/>
              <a:gd name="connsiteY27" fmla="*/ 362867 h 962390"/>
              <a:gd name="connsiteX28" fmla="*/ 1459254 w 5584604"/>
              <a:gd name="connsiteY28" fmla="*/ 402309 h 962390"/>
              <a:gd name="connsiteX29" fmla="*/ 1490805 w 5584604"/>
              <a:gd name="connsiteY29" fmla="*/ 457528 h 962390"/>
              <a:gd name="connsiteX30" fmla="*/ 1498693 w 5584604"/>
              <a:gd name="connsiteY30" fmla="*/ 489082 h 962390"/>
              <a:gd name="connsiteX31" fmla="*/ 1514469 w 5584604"/>
              <a:gd name="connsiteY31" fmla="*/ 528524 h 962390"/>
              <a:gd name="connsiteX32" fmla="*/ 1522357 w 5584604"/>
              <a:gd name="connsiteY32" fmla="*/ 552190 h 962390"/>
              <a:gd name="connsiteX33" fmla="*/ 1538132 w 5584604"/>
              <a:gd name="connsiteY33" fmla="*/ 575855 h 962390"/>
              <a:gd name="connsiteX34" fmla="*/ 1546020 w 5584604"/>
              <a:gd name="connsiteY34" fmla="*/ 607409 h 962390"/>
              <a:gd name="connsiteX35" fmla="*/ 1569684 w 5584604"/>
              <a:gd name="connsiteY35" fmla="*/ 654739 h 962390"/>
              <a:gd name="connsiteX36" fmla="*/ 1593347 w 5584604"/>
              <a:gd name="connsiteY36" fmla="*/ 670516 h 962390"/>
              <a:gd name="connsiteX37" fmla="*/ 1648562 w 5584604"/>
              <a:gd name="connsiteY37" fmla="*/ 725735 h 962390"/>
              <a:gd name="connsiteX38" fmla="*/ 1672226 w 5584604"/>
              <a:gd name="connsiteY38" fmla="*/ 757289 h 962390"/>
              <a:gd name="connsiteX39" fmla="*/ 1735329 w 5584604"/>
              <a:gd name="connsiteY39" fmla="*/ 804619 h 962390"/>
              <a:gd name="connsiteX40" fmla="*/ 1766880 w 5584604"/>
              <a:gd name="connsiteY40" fmla="*/ 828284 h 962390"/>
              <a:gd name="connsiteX41" fmla="*/ 1798432 w 5584604"/>
              <a:gd name="connsiteY41" fmla="*/ 875615 h 962390"/>
              <a:gd name="connsiteX42" fmla="*/ 1845759 w 5584604"/>
              <a:gd name="connsiteY42" fmla="*/ 922946 h 962390"/>
              <a:gd name="connsiteX43" fmla="*/ 1853647 w 5584604"/>
              <a:gd name="connsiteY43" fmla="*/ 946611 h 962390"/>
              <a:gd name="connsiteX44" fmla="*/ 1916750 w 5584604"/>
              <a:gd name="connsiteY44" fmla="*/ 946611 h 962390"/>
              <a:gd name="connsiteX45" fmla="*/ 1964077 w 5584604"/>
              <a:gd name="connsiteY45" fmla="*/ 891392 h 962390"/>
              <a:gd name="connsiteX46" fmla="*/ 1995628 w 5584604"/>
              <a:gd name="connsiteY46" fmla="*/ 875615 h 962390"/>
              <a:gd name="connsiteX47" fmla="*/ 2066619 w 5584604"/>
              <a:gd name="connsiteY47" fmla="*/ 851950 h 962390"/>
              <a:gd name="connsiteX48" fmla="*/ 2082395 w 5584604"/>
              <a:gd name="connsiteY48" fmla="*/ 812508 h 962390"/>
              <a:gd name="connsiteX49" fmla="*/ 2098170 w 5584604"/>
              <a:gd name="connsiteY49" fmla="*/ 741512 h 962390"/>
              <a:gd name="connsiteX50" fmla="*/ 2113946 w 5584604"/>
              <a:gd name="connsiteY50" fmla="*/ 702070 h 962390"/>
              <a:gd name="connsiteX51" fmla="*/ 2137610 w 5584604"/>
              <a:gd name="connsiteY51" fmla="*/ 654739 h 962390"/>
              <a:gd name="connsiteX52" fmla="*/ 2169161 w 5584604"/>
              <a:gd name="connsiteY52" fmla="*/ 591632 h 962390"/>
              <a:gd name="connsiteX53" fmla="*/ 2177049 w 5584604"/>
              <a:gd name="connsiteY53" fmla="*/ 552190 h 962390"/>
              <a:gd name="connsiteX54" fmla="*/ 2192825 w 5584604"/>
              <a:gd name="connsiteY54" fmla="*/ 520636 h 962390"/>
              <a:gd name="connsiteX55" fmla="*/ 2200713 w 5584604"/>
              <a:gd name="connsiteY55" fmla="*/ 481194 h 962390"/>
              <a:gd name="connsiteX56" fmla="*/ 2208600 w 5584604"/>
              <a:gd name="connsiteY56" fmla="*/ 362867 h 962390"/>
              <a:gd name="connsiteX57" fmla="*/ 2224376 w 5584604"/>
              <a:gd name="connsiteY57" fmla="*/ 323425 h 962390"/>
              <a:gd name="connsiteX58" fmla="*/ 2248040 w 5584604"/>
              <a:gd name="connsiteY58" fmla="*/ 276095 h 962390"/>
              <a:gd name="connsiteX59" fmla="*/ 2287479 w 5584604"/>
              <a:gd name="connsiteY59" fmla="*/ 212987 h 962390"/>
              <a:gd name="connsiteX60" fmla="*/ 2342694 w 5584604"/>
              <a:gd name="connsiteY60" fmla="*/ 141991 h 962390"/>
              <a:gd name="connsiteX61" fmla="*/ 2366358 w 5584604"/>
              <a:gd name="connsiteY61" fmla="*/ 126215 h 962390"/>
              <a:gd name="connsiteX62" fmla="*/ 2429460 w 5584604"/>
              <a:gd name="connsiteY62" fmla="*/ 118326 h 962390"/>
              <a:gd name="connsiteX63" fmla="*/ 2476788 w 5584604"/>
              <a:gd name="connsiteY63" fmla="*/ 102549 h 962390"/>
              <a:gd name="connsiteX64" fmla="*/ 2500451 w 5584604"/>
              <a:gd name="connsiteY64" fmla="*/ 94661 h 962390"/>
              <a:gd name="connsiteX65" fmla="*/ 2539891 w 5584604"/>
              <a:gd name="connsiteY65" fmla="*/ 86772 h 962390"/>
              <a:gd name="connsiteX66" fmla="*/ 2571442 w 5584604"/>
              <a:gd name="connsiteY66" fmla="*/ 70996 h 962390"/>
              <a:gd name="connsiteX67" fmla="*/ 2650321 w 5584604"/>
              <a:gd name="connsiteY67" fmla="*/ 39442 h 962390"/>
              <a:gd name="connsiteX68" fmla="*/ 2697648 w 5584604"/>
              <a:gd name="connsiteY68" fmla="*/ 15777 h 962390"/>
              <a:gd name="connsiteX69" fmla="*/ 2721311 w 5584604"/>
              <a:gd name="connsiteY69" fmla="*/ 0 h 962390"/>
              <a:gd name="connsiteX70" fmla="*/ 2776526 w 5584604"/>
              <a:gd name="connsiteY70" fmla="*/ 47330 h 962390"/>
              <a:gd name="connsiteX71" fmla="*/ 2792302 w 5584604"/>
              <a:gd name="connsiteY71" fmla="*/ 78884 h 962390"/>
              <a:gd name="connsiteX72" fmla="*/ 2823853 w 5584604"/>
              <a:gd name="connsiteY72" fmla="*/ 134103 h 962390"/>
              <a:gd name="connsiteX73" fmla="*/ 2831741 w 5584604"/>
              <a:gd name="connsiteY73" fmla="*/ 157768 h 962390"/>
              <a:gd name="connsiteX74" fmla="*/ 2847517 w 5584604"/>
              <a:gd name="connsiteY74" fmla="*/ 181434 h 962390"/>
              <a:gd name="connsiteX75" fmla="*/ 2879068 w 5584604"/>
              <a:gd name="connsiteY75" fmla="*/ 236653 h 962390"/>
              <a:gd name="connsiteX76" fmla="*/ 2902732 w 5584604"/>
              <a:gd name="connsiteY76" fmla="*/ 260318 h 962390"/>
              <a:gd name="connsiteX77" fmla="*/ 2910620 w 5584604"/>
              <a:gd name="connsiteY77" fmla="*/ 283983 h 962390"/>
              <a:gd name="connsiteX78" fmla="*/ 3052601 w 5584604"/>
              <a:gd name="connsiteY78" fmla="*/ 315537 h 962390"/>
              <a:gd name="connsiteX79" fmla="*/ 3099928 w 5584604"/>
              <a:gd name="connsiteY79" fmla="*/ 323425 h 962390"/>
              <a:gd name="connsiteX80" fmla="*/ 3139368 w 5584604"/>
              <a:gd name="connsiteY80" fmla="*/ 362867 h 962390"/>
              <a:gd name="connsiteX81" fmla="*/ 3210358 w 5584604"/>
              <a:gd name="connsiteY81" fmla="*/ 418086 h 962390"/>
              <a:gd name="connsiteX82" fmla="*/ 3249798 w 5584604"/>
              <a:gd name="connsiteY82" fmla="*/ 457528 h 962390"/>
              <a:gd name="connsiteX83" fmla="*/ 3297125 w 5584604"/>
              <a:gd name="connsiteY83" fmla="*/ 504859 h 962390"/>
              <a:gd name="connsiteX84" fmla="*/ 3352340 w 5584604"/>
              <a:gd name="connsiteY84" fmla="*/ 575855 h 962390"/>
              <a:gd name="connsiteX85" fmla="*/ 3376004 w 5584604"/>
              <a:gd name="connsiteY85" fmla="*/ 599520 h 962390"/>
              <a:gd name="connsiteX86" fmla="*/ 3446994 w 5584604"/>
              <a:gd name="connsiteY86" fmla="*/ 583743 h 962390"/>
              <a:gd name="connsiteX87" fmla="*/ 3486434 w 5584604"/>
              <a:gd name="connsiteY87" fmla="*/ 560078 h 962390"/>
              <a:gd name="connsiteX88" fmla="*/ 3517985 w 5584604"/>
              <a:gd name="connsiteY88" fmla="*/ 536413 h 962390"/>
              <a:gd name="connsiteX89" fmla="*/ 3541649 w 5584604"/>
              <a:gd name="connsiteY89" fmla="*/ 520636 h 962390"/>
              <a:gd name="connsiteX90" fmla="*/ 3596864 w 5584604"/>
              <a:gd name="connsiteY90" fmla="*/ 473305 h 962390"/>
              <a:gd name="connsiteX91" fmla="*/ 3612639 w 5584604"/>
              <a:gd name="connsiteY91" fmla="*/ 449640 h 962390"/>
              <a:gd name="connsiteX92" fmla="*/ 3636303 w 5584604"/>
              <a:gd name="connsiteY92" fmla="*/ 441752 h 962390"/>
              <a:gd name="connsiteX93" fmla="*/ 3691518 w 5584604"/>
              <a:gd name="connsiteY93" fmla="*/ 418086 h 962390"/>
              <a:gd name="connsiteX94" fmla="*/ 3754621 w 5584604"/>
              <a:gd name="connsiteY94" fmla="*/ 386533 h 962390"/>
              <a:gd name="connsiteX95" fmla="*/ 3809836 w 5584604"/>
              <a:gd name="connsiteY95" fmla="*/ 347091 h 962390"/>
              <a:gd name="connsiteX96" fmla="*/ 3849275 w 5584604"/>
              <a:gd name="connsiteY96" fmla="*/ 299760 h 962390"/>
              <a:gd name="connsiteX97" fmla="*/ 3865051 w 5584604"/>
              <a:gd name="connsiteY97" fmla="*/ 276095 h 962390"/>
              <a:gd name="connsiteX98" fmla="*/ 3896602 w 5584604"/>
              <a:gd name="connsiteY98" fmla="*/ 268206 h 962390"/>
              <a:gd name="connsiteX99" fmla="*/ 3920266 w 5584604"/>
              <a:gd name="connsiteY99" fmla="*/ 244541 h 962390"/>
              <a:gd name="connsiteX100" fmla="*/ 3999144 w 5584604"/>
              <a:gd name="connsiteY100" fmla="*/ 244541 h 962390"/>
              <a:gd name="connsiteX101" fmla="*/ 4046471 w 5584604"/>
              <a:gd name="connsiteY101" fmla="*/ 228764 h 962390"/>
              <a:gd name="connsiteX102" fmla="*/ 4101686 w 5584604"/>
              <a:gd name="connsiteY102" fmla="*/ 205099 h 962390"/>
              <a:gd name="connsiteX103" fmla="*/ 4188453 w 5584604"/>
              <a:gd name="connsiteY103" fmla="*/ 197210 h 962390"/>
              <a:gd name="connsiteX104" fmla="*/ 4212117 w 5584604"/>
              <a:gd name="connsiteY104" fmla="*/ 212987 h 962390"/>
              <a:gd name="connsiteX105" fmla="*/ 4243668 w 5584604"/>
              <a:gd name="connsiteY105" fmla="*/ 220876 h 962390"/>
              <a:gd name="connsiteX106" fmla="*/ 4306771 w 5584604"/>
              <a:gd name="connsiteY106" fmla="*/ 252429 h 962390"/>
              <a:gd name="connsiteX107" fmla="*/ 4330434 w 5584604"/>
              <a:gd name="connsiteY107" fmla="*/ 260318 h 962390"/>
              <a:gd name="connsiteX108" fmla="*/ 4354098 w 5584604"/>
              <a:gd name="connsiteY108" fmla="*/ 276095 h 962390"/>
              <a:gd name="connsiteX109" fmla="*/ 4385649 w 5584604"/>
              <a:gd name="connsiteY109" fmla="*/ 291872 h 962390"/>
              <a:gd name="connsiteX110" fmla="*/ 4440864 w 5584604"/>
              <a:gd name="connsiteY110" fmla="*/ 315537 h 962390"/>
              <a:gd name="connsiteX111" fmla="*/ 4488192 w 5584604"/>
              <a:gd name="connsiteY111" fmla="*/ 370756 h 962390"/>
              <a:gd name="connsiteX112" fmla="*/ 4503967 w 5584604"/>
              <a:gd name="connsiteY112" fmla="*/ 394421 h 962390"/>
              <a:gd name="connsiteX113" fmla="*/ 4527631 w 5584604"/>
              <a:gd name="connsiteY113" fmla="*/ 402309 h 962390"/>
              <a:gd name="connsiteX114" fmla="*/ 4653837 w 5584604"/>
              <a:gd name="connsiteY114" fmla="*/ 410198 h 962390"/>
              <a:gd name="connsiteX115" fmla="*/ 4764267 w 5584604"/>
              <a:gd name="connsiteY115" fmla="*/ 465417 h 962390"/>
              <a:gd name="connsiteX116" fmla="*/ 4922024 w 5584604"/>
              <a:gd name="connsiteY116" fmla="*/ 449640 h 962390"/>
              <a:gd name="connsiteX117" fmla="*/ 4945687 w 5584604"/>
              <a:gd name="connsiteY117" fmla="*/ 441752 h 962390"/>
              <a:gd name="connsiteX118" fmla="*/ 5008790 w 5584604"/>
              <a:gd name="connsiteY118" fmla="*/ 425975 h 962390"/>
              <a:gd name="connsiteX119" fmla="*/ 5079781 w 5584604"/>
              <a:gd name="connsiteY119" fmla="*/ 394421 h 962390"/>
              <a:gd name="connsiteX120" fmla="*/ 5134996 w 5584604"/>
              <a:gd name="connsiteY120" fmla="*/ 370756 h 962390"/>
              <a:gd name="connsiteX121" fmla="*/ 5182323 w 5584604"/>
              <a:gd name="connsiteY121" fmla="*/ 307648 h 962390"/>
              <a:gd name="connsiteX122" fmla="*/ 5205987 w 5584604"/>
              <a:gd name="connsiteY122" fmla="*/ 299760 h 962390"/>
              <a:gd name="connsiteX123" fmla="*/ 5276977 w 5584604"/>
              <a:gd name="connsiteY123" fmla="*/ 260318 h 962390"/>
              <a:gd name="connsiteX124" fmla="*/ 5332192 w 5584604"/>
              <a:gd name="connsiteY124" fmla="*/ 236653 h 962390"/>
              <a:gd name="connsiteX125" fmla="*/ 5371632 w 5584604"/>
              <a:gd name="connsiteY125" fmla="*/ 244541 h 962390"/>
              <a:gd name="connsiteX126" fmla="*/ 5387407 w 5584604"/>
              <a:gd name="connsiteY126" fmla="*/ 268206 h 962390"/>
              <a:gd name="connsiteX127" fmla="*/ 5411071 w 5584604"/>
              <a:gd name="connsiteY127" fmla="*/ 283983 h 962390"/>
              <a:gd name="connsiteX128" fmla="*/ 5442622 w 5584604"/>
              <a:gd name="connsiteY128" fmla="*/ 307648 h 962390"/>
              <a:gd name="connsiteX129" fmla="*/ 5466286 w 5584604"/>
              <a:gd name="connsiteY129" fmla="*/ 315537 h 962390"/>
              <a:gd name="connsiteX130" fmla="*/ 5497837 w 5584604"/>
              <a:gd name="connsiteY130" fmla="*/ 331314 h 962390"/>
              <a:gd name="connsiteX131" fmla="*/ 5560940 w 5584604"/>
              <a:gd name="connsiteY131" fmla="*/ 347091 h 962390"/>
              <a:gd name="connsiteX132" fmla="*/ 5584604 w 5584604"/>
              <a:gd name="connsiteY132" fmla="*/ 347091 h 9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584604" h="962390">
                <a:moveTo>
                  <a:pt x="0" y="291872"/>
                </a:moveTo>
                <a:cubicBezTo>
                  <a:pt x="15776" y="286613"/>
                  <a:pt x="31887" y="282271"/>
                  <a:pt x="47327" y="276095"/>
                </a:cubicBezTo>
                <a:cubicBezTo>
                  <a:pt x="58245" y="271728"/>
                  <a:pt x="67724" y="264037"/>
                  <a:pt x="78879" y="260318"/>
                </a:cubicBezTo>
                <a:cubicBezTo>
                  <a:pt x="91598" y="256078"/>
                  <a:pt x="105172" y="255059"/>
                  <a:pt x="118318" y="252429"/>
                </a:cubicBezTo>
                <a:cubicBezTo>
                  <a:pt x="141982" y="255059"/>
                  <a:pt x="166416" y="253777"/>
                  <a:pt x="189309" y="260318"/>
                </a:cubicBezTo>
                <a:cubicBezTo>
                  <a:pt x="229702" y="271860"/>
                  <a:pt x="229356" y="292328"/>
                  <a:pt x="260299" y="315537"/>
                </a:cubicBezTo>
                <a:cubicBezTo>
                  <a:pt x="269706" y="322593"/>
                  <a:pt x="281768" y="325264"/>
                  <a:pt x="291851" y="331314"/>
                </a:cubicBezTo>
                <a:cubicBezTo>
                  <a:pt x="308109" y="341069"/>
                  <a:pt x="325772" y="349459"/>
                  <a:pt x="339178" y="362867"/>
                </a:cubicBezTo>
                <a:cubicBezTo>
                  <a:pt x="347066" y="370756"/>
                  <a:pt x="353090" y="381115"/>
                  <a:pt x="362842" y="386533"/>
                </a:cubicBezTo>
                <a:cubicBezTo>
                  <a:pt x="377378" y="394609"/>
                  <a:pt x="410169" y="402309"/>
                  <a:pt x="410169" y="402309"/>
                </a:cubicBezTo>
                <a:cubicBezTo>
                  <a:pt x="436462" y="399680"/>
                  <a:pt x="463025" y="399013"/>
                  <a:pt x="489047" y="394421"/>
                </a:cubicBezTo>
                <a:cubicBezTo>
                  <a:pt x="521908" y="388622"/>
                  <a:pt x="559413" y="372061"/>
                  <a:pt x="591589" y="362867"/>
                </a:cubicBezTo>
                <a:cubicBezTo>
                  <a:pt x="646613" y="347145"/>
                  <a:pt x="650710" y="347755"/>
                  <a:pt x="702019" y="339202"/>
                </a:cubicBezTo>
                <a:cubicBezTo>
                  <a:pt x="725683" y="341832"/>
                  <a:pt x="749410" y="343944"/>
                  <a:pt x="773010" y="347091"/>
                </a:cubicBezTo>
                <a:cubicBezTo>
                  <a:pt x="814874" y="352673"/>
                  <a:pt x="849247" y="361045"/>
                  <a:pt x="891328" y="370756"/>
                </a:cubicBezTo>
                <a:cubicBezTo>
                  <a:pt x="901891" y="373194"/>
                  <a:pt x="912518" y="375456"/>
                  <a:pt x="922880" y="378644"/>
                </a:cubicBezTo>
                <a:cubicBezTo>
                  <a:pt x="946720" y="385980"/>
                  <a:pt x="993870" y="402309"/>
                  <a:pt x="993870" y="402309"/>
                </a:cubicBezTo>
                <a:cubicBezTo>
                  <a:pt x="1048115" y="438475"/>
                  <a:pt x="1023210" y="427866"/>
                  <a:pt x="1064861" y="441752"/>
                </a:cubicBezTo>
                <a:cubicBezTo>
                  <a:pt x="1099368" y="433124"/>
                  <a:pt x="1095884" y="436419"/>
                  <a:pt x="1127964" y="418086"/>
                </a:cubicBezTo>
                <a:cubicBezTo>
                  <a:pt x="1136195" y="413382"/>
                  <a:pt x="1142913" y="406044"/>
                  <a:pt x="1151627" y="402309"/>
                </a:cubicBezTo>
                <a:cubicBezTo>
                  <a:pt x="1161591" y="398038"/>
                  <a:pt x="1172662" y="397050"/>
                  <a:pt x="1183179" y="394421"/>
                </a:cubicBezTo>
                <a:cubicBezTo>
                  <a:pt x="1191067" y="386533"/>
                  <a:pt x="1198372" y="378016"/>
                  <a:pt x="1206842" y="370756"/>
                </a:cubicBezTo>
                <a:cubicBezTo>
                  <a:pt x="1215301" y="363505"/>
                  <a:pt x="1249577" y="338446"/>
                  <a:pt x="1262057" y="331314"/>
                </a:cubicBezTo>
                <a:cubicBezTo>
                  <a:pt x="1272266" y="325480"/>
                  <a:pt x="1282801" y="320169"/>
                  <a:pt x="1293609" y="315537"/>
                </a:cubicBezTo>
                <a:cubicBezTo>
                  <a:pt x="1301251" y="312261"/>
                  <a:pt x="1309835" y="311367"/>
                  <a:pt x="1317272" y="307648"/>
                </a:cubicBezTo>
                <a:cubicBezTo>
                  <a:pt x="1378433" y="277066"/>
                  <a:pt x="1305123" y="303811"/>
                  <a:pt x="1364600" y="283983"/>
                </a:cubicBezTo>
                <a:cubicBezTo>
                  <a:pt x="1372488" y="289242"/>
                  <a:pt x="1381560" y="293056"/>
                  <a:pt x="1388263" y="299760"/>
                </a:cubicBezTo>
                <a:cubicBezTo>
                  <a:pt x="1422718" y="334218"/>
                  <a:pt x="1402706" y="325371"/>
                  <a:pt x="1427702" y="362867"/>
                </a:cubicBezTo>
                <a:cubicBezTo>
                  <a:pt x="1437041" y="376876"/>
                  <a:pt x="1449153" y="388840"/>
                  <a:pt x="1459254" y="402309"/>
                </a:cubicBezTo>
                <a:cubicBezTo>
                  <a:pt x="1470696" y="417567"/>
                  <a:pt x="1484255" y="440059"/>
                  <a:pt x="1490805" y="457528"/>
                </a:cubicBezTo>
                <a:cubicBezTo>
                  <a:pt x="1494611" y="467679"/>
                  <a:pt x="1495265" y="478797"/>
                  <a:pt x="1498693" y="489082"/>
                </a:cubicBezTo>
                <a:cubicBezTo>
                  <a:pt x="1503171" y="502515"/>
                  <a:pt x="1509497" y="515265"/>
                  <a:pt x="1514469" y="528524"/>
                </a:cubicBezTo>
                <a:cubicBezTo>
                  <a:pt x="1517389" y="536310"/>
                  <a:pt x="1518639" y="544752"/>
                  <a:pt x="1522357" y="552190"/>
                </a:cubicBezTo>
                <a:cubicBezTo>
                  <a:pt x="1526596" y="560670"/>
                  <a:pt x="1532874" y="567967"/>
                  <a:pt x="1538132" y="575855"/>
                </a:cubicBezTo>
                <a:cubicBezTo>
                  <a:pt x="1540761" y="586373"/>
                  <a:pt x="1543042" y="596984"/>
                  <a:pt x="1546020" y="607409"/>
                </a:cubicBezTo>
                <a:cubicBezTo>
                  <a:pt x="1551152" y="625373"/>
                  <a:pt x="1555856" y="640910"/>
                  <a:pt x="1569684" y="654739"/>
                </a:cubicBezTo>
                <a:cubicBezTo>
                  <a:pt x="1576387" y="661443"/>
                  <a:pt x="1586301" y="664174"/>
                  <a:pt x="1593347" y="670516"/>
                </a:cubicBezTo>
                <a:cubicBezTo>
                  <a:pt x="1612694" y="687930"/>
                  <a:pt x="1632945" y="704911"/>
                  <a:pt x="1648562" y="725735"/>
                </a:cubicBezTo>
                <a:cubicBezTo>
                  <a:pt x="1656450" y="736253"/>
                  <a:pt x="1662498" y="748445"/>
                  <a:pt x="1672226" y="757289"/>
                </a:cubicBezTo>
                <a:cubicBezTo>
                  <a:pt x="1691681" y="774977"/>
                  <a:pt x="1714295" y="788842"/>
                  <a:pt x="1735329" y="804619"/>
                </a:cubicBezTo>
                <a:lnTo>
                  <a:pt x="1766880" y="828284"/>
                </a:lnTo>
                <a:cubicBezTo>
                  <a:pt x="1777397" y="844061"/>
                  <a:pt x="1785025" y="862207"/>
                  <a:pt x="1798432" y="875615"/>
                </a:cubicBezTo>
                <a:lnTo>
                  <a:pt x="1845759" y="922946"/>
                </a:lnTo>
                <a:cubicBezTo>
                  <a:pt x="1848388" y="930834"/>
                  <a:pt x="1848453" y="940118"/>
                  <a:pt x="1853647" y="946611"/>
                </a:cubicBezTo>
                <a:cubicBezTo>
                  <a:pt x="1876561" y="975255"/>
                  <a:pt x="1887224" y="958422"/>
                  <a:pt x="1916750" y="946611"/>
                </a:cubicBezTo>
                <a:cubicBezTo>
                  <a:pt x="1929181" y="930035"/>
                  <a:pt x="1946327" y="904072"/>
                  <a:pt x="1964077" y="891392"/>
                </a:cubicBezTo>
                <a:cubicBezTo>
                  <a:pt x="1973645" y="884557"/>
                  <a:pt x="1984653" y="879836"/>
                  <a:pt x="1995628" y="875615"/>
                </a:cubicBezTo>
                <a:cubicBezTo>
                  <a:pt x="2018909" y="866660"/>
                  <a:pt x="2066619" y="851950"/>
                  <a:pt x="2066619" y="851950"/>
                </a:cubicBezTo>
                <a:cubicBezTo>
                  <a:pt x="2071878" y="838803"/>
                  <a:pt x="2078505" y="826123"/>
                  <a:pt x="2082395" y="812508"/>
                </a:cubicBezTo>
                <a:cubicBezTo>
                  <a:pt x="2089054" y="789198"/>
                  <a:pt x="2091511" y="764822"/>
                  <a:pt x="2098170" y="741512"/>
                </a:cubicBezTo>
                <a:cubicBezTo>
                  <a:pt x="2102060" y="727897"/>
                  <a:pt x="2108974" y="715329"/>
                  <a:pt x="2113946" y="702070"/>
                </a:cubicBezTo>
                <a:cubicBezTo>
                  <a:pt x="2127942" y="664744"/>
                  <a:pt x="2113675" y="690643"/>
                  <a:pt x="2137610" y="654739"/>
                </a:cubicBezTo>
                <a:cubicBezTo>
                  <a:pt x="2161718" y="558300"/>
                  <a:pt x="2123191" y="695073"/>
                  <a:pt x="2169161" y="591632"/>
                </a:cubicBezTo>
                <a:cubicBezTo>
                  <a:pt x="2174606" y="579380"/>
                  <a:pt x="2172809" y="564910"/>
                  <a:pt x="2177049" y="552190"/>
                </a:cubicBezTo>
                <a:cubicBezTo>
                  <a:pt x="2180767" y="541034"/>
                  <a:pt x="2187566" y="531154"/>
                  <a:pt x="2192825" y="520636"/>
                </a:cubicBezTo>
                <a:cubicBezTo>
                  <a:pt x="2195454" y="507489"/>
                  <a:pt x="2199379" y="494535"/>
                  <a:pt x="2200713" y="481194"/>
                </a:cubicBezTo>
                <a:cubicBezTo>
                  <a:pt x="2204646" y="441860"/>
                  <a:pt x="2202737" y="401960"/>
                  <a:pt x="2208600" y="362867"/>
                </a:cubicBezTo>
                <a:cubicBezTo>
                  <a:pt x="2210700" y="348864"/>
                  <a:pt x="2219404" y="336684"/>
                  <a:pt x="2224376" y="323425"/>
                </a:cubicBezTo>
                <a:cubicBezTo>
                  <a:pt x="2238372" y="286101"/>
                  <a:pt x="2224106" y="311998"/>
                  <a:pt x="2248040" y="276095"/>
                </a:cubicBezTo>
                <a:cubicBezTo>
                  <a:pt x="2266201" y="221607"/>
                  <a:pt x="2240712" y="288989"/>
                  <a:pt x="2287479" y="212987"/>
                </a:cubicBezTo>
                <a:cubicBezTo>
                  <a:pt x="2353765" y="105263"/>
                  <a:pt x="2285753" y="170463"/>
                  <a:pt x="2342694" y="141991"/>
                </a:cubicBezTo>
                <a:cubicBezTo>
                  <a:pt x="2351173" y="137751"/>
                  <a:pt x="2357212" y="128710"/>
                  <a:pt x="2366358" y="126215"/>
                </a:cubicBezTo>
                <a:cubicBezTo>
                  <a:pt x="2386809" y="120637"/>
                  <a:pt x="2408426" y="120956"/>
                  <a:pt x="2429460" y="118326"/>
                </a:cubicBezTo>
                <a:lnTo>
                  <a:pt x="2476788" y="102549"/>
                </a:lnTo>
                <a:cubicBezTo>
                  <a:pt x="2484676" y="99920"/>
                  <a:pt x="2492298" y="96292"/>
                  <a:pt x="2500451" y="94661"/>
                </a:cubicBezTo>
                <a:lnTo>
                  <a:pt x="2539891" y="86772"/>
                </a:lnTo>
                <a:cubicBezTo>
                  <a:pt x="2550408" y="81513"/>
                  <a:pt x="2560634" y="75628"/>
                  <a:pt x="2571442" y="70996"/>
                </a:cubicBezTo>
                <a:cubicBezTo>
                  <a:pt x="2597471" y="59840"/>
                  <a:pt x="2626759" y="55152"/>
                  <a:pt x="2650321" y="39442"/>
                </a:cubicBezTo>
                <a:cubicBezTo>
                  <a:pt x="2680902" y="19053"/>
                  <a:pt x="2664990" y="26663"/>
                  <a:pt x="2697648" y="15777"/>
                </a:cubicBezTo>
                <a:cubicBezTo>
                  <a:pt x="2705536" y="10518"/>
                  <a:pt x="2711831" y="0"/>
                  <a:pt x="2721311" y="0"/>
                </a:cubicBezTo>
                <a:cubicBezTo>
                  <a:pt x="2746508" y="0"/>
                  <a:pt x="2766060" y="30582"/>
                  <a:pt x="2776526" y="47330"/>
                </a:cubicBezTo>
                <a:cubicBezTo>
                  <a:pt x="2782758" y="57302"/>
                  <a:pt x="2786468" y="68674"/>
                  <a:pt x="2792302" y="78884"/>
                </a:cubicBezTo>
                <a:cubicBezTo>
                  <a:pt x="2814939" y="118500"/>
                  <a:pt x="2803419" y="86420"/>
                  <a:pt x="2823853" y="134103"/>
                </a:cubicBezTo>
                <a:cubicBezTo>
                  <a:pt x="2827128" y="141746"/>
                  <a:pt x="2828023" y="150331"/>
                  <a:pt x="2831741" y="157768"/>
                </a:cubicBezTo>
                <a:cubicBezTo>
                  <a:pt x="2835981" y="166248"/>
                  <a:pt x="2842813" y="173202"/>
                  <a:pt x="2847517" y="181434"/>
                </a:cubicBezTo>
                <a:cubicBezTo>
                  <a:pt x="2861539" y="205973"/>
                  <a:pt x="2861603" y="215694"/>
                  <a:pt x="2879068" y="236653"/>
                </a:cubicBezTo>
                <a:cubicBezTo>
                  <a:pt x="2886209" y="245223"/>
                  <a:pt x="2894844" y="252430"/>
                  <a:pt x="2902732" y="260318"/>
                </a:cubicBezTo>
                <a:cubicBezTo>
                  <a:pt x="2905361" y="268206"/>
                  <a:pt x="2906902" y="276546"/>
                  <a:pt x="2910620" y="283983"/>
                </a:cubicBezTo>
                <a:cubicBezTo>
                  <a:pt x="2939671" y="342088"/>
                  <a:pt x="2961860" y="309865"/>
                  <a:pt x="3052601" y="315537"/>
                </a:cubicBezTo>
                <a:cubicBezTo>
                  <a:pt x="3068377" y="318166"/>
                  <a:pt x="3084756" y="318367"/>
                  <a:pt x="3099928" y="323425"/>
                </a:cubicBezTo>
                <a:cubicBezTo>
                  <a:pt x="3131479" y="333943"/>
                  <a:pt x="3118335" y="341832"/>
                  <a:pt x="3139368" y="362867"/>
                </a:cubicBezTo>
                <a:cubicBezTo>
                  <a:pt x="3166672" y="390172"/>
                  <a:pt x="3182214" y="399321"/>
                  <a:pt x="3210358" y="418086"/>
                </a:cubicBezTo>
                <a:cubicBezTo>
                  <a:pt x="3242868" y="466855"/>
                  <a:pt x="3206770" y="419279"/>
                  <a:pt x="3249798" y="457528"/>
                </a:cubicBezTo>
                <a:cubicBezTo>
                  <a:pt x="3266473" y="472351"/>
                  <a:pt x="3297125" y="504859"/>
                  <a:pt x="3297125" y="504859"/>
                </a:cubicBezTo>
                <a:cubicBezTo>
                  <a:pt x="3312068" y="549690"/>
                  <a:pt x="3299134" y="522645"/>
                  <a:pt x="3352340" y="575855"/>
                </a:cubicBezTo>
                <a:lnTo>
                  <a:pt x="3376004" y="599520"/>
                </a:lnTo>
                <a:cubicBezTo>
                  <a:pt x="3399667" y="594261"/>
                  <a:pt x="3424166" y="591897"/>
                  <a:pt x="3446994" y="583743"/>
                </a:cubicBezTo>
                <a:cubicBezTo>
                  <a:pt x="3461432" y="578586"/>
                  <a:pt x="3473677" y="568583"/>
                  <a:pt x="3486434" y="560078"/>
                </a:cubicBezTo>
                <a:cubicBezTo>
                  <a:pt x="3497372" y="552785"/>
                  <a:pt x="3507287" y="544055"/>
                  <a:pt x="3517985" y="536413"/>
                </a:cubicBezTo>
                <a:cubicBezTo>
                  <a:pt x="3525699" y="530902"/>
                  <a:pt x="3534451" y="526806"/>
                  <a:pt x="3541649" y="520636"/>
                </a:cubicBezTo>
                <a:cubicBezTo>
                  <a:pt x="3608595" y="463249"/>
                  <a:pt x="3542537" y="509525"/>
                  <a:pt x="3596864" y="473305"/>
                </a:cubicBezTo>
                <a:cubicBezTo>
                  <a:pt x="3602122" y="465417"/>
                  <a:pt x="3605236" y="455562"/>
                  <a:pt x="3612639" y="449640"/>
                </a:cubicBezTo>
                <a:cubicBezTo>
                  <a:pt x="3619132" y="444446"/>
                  <a:pt x="3628583" y="444840"/>
                  <a:pt x="3636303" y="441752"/>
                </a:cubicBezTo>
                <a:cubicBezTo>
                  <a:pt x="3654895" y="434315"/>
                  <a:pt x="3673372" y="426555"/>
                  <a:pt x="3691518" y="418086"/>
                </a:cubicBezTo>
                <a:cubicBezTo>
                  <a:pt x="3712829" y="408140"/>
                  <a:pt x="3735808" y="400644"/>
                  <a:pt x="3754621" y="386533"/>
                </a:cubicBezTo>
                <a:cubicBezTo>
                  <a:pt x="3793756" y="357178"/>
                  <a:pt x="3775233" y="370160"/>
                  <a:pt x="3809836" y="347091"/>
                </a:cubicBezTo>
                <a:cubicBezTo>
                  <a:pt x="3848995" y="288344"/>
                  <a:pt x="3798673" y="360485"/>
                  <a:pt x="3849275" y="299760"/>
                </a:cubicBezTo>
                <a:cubicBezTo>
                  <a:pt x="3855344" y="292477"/>
                  <a:pt x="3857163" y="281354"/>
                  <a:pt x="3865051" y="276095"/>
                </a:cubicBezTo>
                <a:cubicBezTo>
                  <a:pt x="3874071" y="270081"/>
                  <a:pt x="3886085" y="270836"/>
                  <a:pt x="3896602" y="268206"/>
                </a:cubicBezTo>
                <a:cubicBezTo>
                  <a:pt x="3904490" y="260318"/>
                  <a:pt x="3910984" y="250729"/>
                  <a:pt x="3920266" y="244541"/>
                </a:cubicBezTo>
                <a:cubicBezTo>
                  <a:pt x="3944560" y="228344"/>
                  <a:pt x="3973727" y="240910"/>
                  <a:pt x="3999144" y="244541"/>
                </a:cubicBezTo>
                <a:cubicBezTo>
                  <a:pt x="4014920" y="239282"/>
                  <a:pt x="4031598" y="236201"/>
                  <a:pt x="4046471" y="228764"/>
                </a:cubicBezTo>
                <a:cubicBezTo>
                  <a:pt x="4085460" y="209269"/>
                  <a:pt x="4066868" y="216706"/>
                  <a:pt x="4101686" y="205099"/>
                </a:cubicBezTo>
                <a:cubicBezTo>
                  <a:pt x="4137888" y="180963"/>
                  <a:pt x="4127346" y="180544"/>
                  <a:pt x="4188453" y="197210"/>
                </a:cubicBezTo>
                <a:cubicBezTo>
                  <a:pt x="4197599" y="199705"/>
                  <a:pt x="4203403" y="209252"/>
                  <a:pt x="4212117" y="212987"/>
                </a:cubicBezTo>
                <a:cubicBezTo>
                  <a:pt x="4222081" y="217258"/>
                  <a:pt x="4233661" y="216706"/>
                  <a:pt x="4243668" y="220876"/>
                </a:cubicBezTo>
                <a:cubicBezTo>
                  <a:pt x="4265376" y="229922"/>
                  <a:pt x="4284461" y="244991"/>
                  <a:pt x="4306771" y="252429"/>
                </a:cubicBezTo>
                <a:cubicBezTo>
                  <a:pt x="4314659" y="255059"/>
                  <a:pt x="4322997" y="256599"/>
                  <a:pt x="4330434" y="260318"/>
                </a:cubicBezTo>
                <a:cubicBezTo>
                  <a:pt x="4338913" y="264558"/>
                  <a:pt x="4345867" y="271391"/>
                  <a:pt x="4354098" y="276095"/>
                </a:cubicBezTo>
                <a:cubicBezTo>
                  <a:pt x="4364307" y="281929"/>
                  <a:pt x="4374841" y="287240"/>
                  <a:pt x="4385649" y="291872"/>
                </a:cubicBezTo>
                <a:cubicBezTo>
                  <a:pt x="4411402" y="302910"/>
                  <a:pt x="4414698" y="296846"/>
                  <a:pt x="4440864" y="315537"/>
                </a:cubicBezTo>
                <a:cubicBezTo>
                  <a:pt x="4457587" y="327483"/>
                  <a:pt x="4476971" y="355045"/>
                  <a:pt x="4488192" y="370756"/>
                </a:cubicBezTo>
                <a:cubicBezTo>
                  <a:pt x="4493702" y="378471"/>
                  <a:pt x="4496564" y="388499"/>
                  <a:pt x="4503967" y="394421"/>
                </a:cubicBezTo>
                <a:cubicBezTo>
                  <a:pt x="4510460" y="399615"/>
                  <a:pt x="4519362" y="401439"/>
                  <a:pt x="4527631" y="402309"/>
                </a:cubicBezTo>
                <a:cubicBezTo>
                  <a:pt x="4569550" y="406722"/>
                  <a:pt x="4611768" y="407568"/>
                  <a:pt x="4653837" y="410198"/>
                </a:cubicBezTo>
                <a:cubicBezTo>
                  <a:pt x="4742011" y="463106"/>
                  <a:pt x="4702968" y="450090"/>
                  <a:pt x="4764267" y="465417"/>
                </a:cubicBezTo>
                <a:cubicBezTo>
                  <a:pt x="4819465" y="461474"/>
                  <a:pt x="4869145" y="461391"/>
                  <a:pt x="4922024" y="449640"/>
                </a:cubicBezTo>
                <a:cubicBezTo>
                  <a:pt x="4930140" y="447836"/>
                  <a:pt x="4937666" y="443940"/>
                  <a:pt x="4945687" y="441752"/>
                </a:cubicBezTo>
                <a:cubicBezTo>
                  <a:pt x="4966605" y="436047"/>
                  <a:pt x="5008790" y="425975"/>
                  <a:pt x="5008790" y="425975"/>
                </a:cubicBezTo>
                <a:cubicBezTo>
                  <a:pt x="5078404" y="379563"/>
                  <a:pt x="4967131" y="450751"/>
                  <a:pt x="5079781" y="394421"/>
                </a:cubicBezTo>
                <a:cubicBezTo>
                  <a:pt x="5118769" y="374925"/>
                  <a:pt x="5100177" y="382362"/>
                  <a:pt x="5134996" y="370756"/>
                </a:cubicBezTo>
                <a:cubicBezTo>
                  <a:pt x="5147214" y="352428"/>
                  <a:pt x="5167754" y="320137"/>
                  <a:pt x="5182323" y="307648"/>
                </a:cubicBezTo>
                <a:cubicBezTo>
                  <a:pt x="5188636" y="302237"/>
                  <a:pt x="5198099" y="302389"/>
                  <a:pt x="5205987" y="299760"/>
                </a:cubicBezTo>
                <a:cubicBezTo>
                  <a:pt x="5260232" y="263594"/>
                  <a:pt x="5235327" y="274202"/>
                  <a:pt x="5276977" y="260318"/>
                </a:cubicBezTo>
                <a:cubicBezTo>
                  <a:pt x="5296298" y="247436"/>
                  <a:pt x="5306724" y="236653"/>
                  <a:pt x="5332192" y="236653"/>
                </a:cubicBezTo>
                <a:cubicBezTo>
                  <a:pt x="5345599" y="236653"/>
                  <a:pt x="5358485" y="241912"/>
                  <a:pt x="5371632" y="244541"/>
                </a:cubicBezTo>
                <a:cubicBezTo>
                  <a:pt x="5376890" y="252429"/>
                  <a:pt x="5380704" y="261502"/>
                  <a:pt x="5387407" y="268206"/>
                </a:cubicBezTo>
                <a:cubicBezTo>
                  <a:pt x="5394110" y="274910"/>
                  <a:pt x="5403357" y="278472"/>
                  <a:pt x="5411071" y="283983"/>
                </a:cubicBezTo>
                <a:cubicBezTo>
                  <a:pt x="5421769" y="291625"/>
                  <a:pt x="5431208" y="301125"/>
                  <a:pt x="5442622" y="307648"/>
                </a:cubicBezTo>
                <a:cubicBezTo>
                  <a:pt x="5449841" y="311774"/>
                  <a:pt x="5458644" y="312261"/>
                  <a:pt x="5466286" y="315537"/>
                </a:cubicBezTo>
                <a:cubicBezTo>
                  <a:pt x="5477094" y="320169"/>
                  <a:pt x="5487029" y="326682"/>
                  <a:pt x="5497837" y="331314"/>
                </a:cubicBezTo>
                <a:cubicBezTo>
                  <a:pt x="5515510" y="338888"/>
                  <a:pt x="5543517" y="344913"/>
                  <a:pt x="5560940" y="347091"/>
                </a:cubicBezTo>
                <a:cubicBezTo>
                  <a:pt x="5568767" y="348070"/>
                  <a:pt x="5576716" y="347091"/>
                  <a:pt x="5584604" y="34709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5" name="Freeform 14"/>
          <p:cNvSpPr/>
          <p:nvPr/>
        </p:nvSpPr>
        <p:spPr>
          <a:xfrm>
            <a:off x="1183179" y="2581495"/>
            <a:ext cx="5624043" cy="781276"/>
          </a:xfrm>
          <a:custGeom>
            <a:avLst/>
            <a:gdLst>
              <a:gd name="connsiteX0" fmla="*/ 0 w 5624043"/>
              <a:gd name="connsiteY0" fmla="*/ 197211 h 781276"/>
              <a:gd name="connsiteX1" fmla="*/ 141981 w 5624043"/>
              <a:gd name="connsiteY1" fmla="*/ 189322 h 781276"/>
              <a:gd name="connsiteX2" fmla="*/ 197196 w 5624043"/>
              <a:gd name="connsiteY2" fmla="*/ 181434 h 781276"/>
              <a:gd name="connsiteX3" fmla="*/ 354953 w 5624043"/>
              <a:gd name="connsiteY3" fmla="*/ 189322 h 781276"/>
              <a:gd name="connsiteX4" fmla="*/ 386505 w 5624043"/>
              <a:gd name="connsiteY4" fmla="*/ 220876 h 781276"/>
              <a:gd name="connsiteX5" fmla="*/ 410168 w 5624043"/>
              <a:gd name="connsiteY5" fmla="*/ 252430 h 781276"/>
              <a:gd name="connsiteX6" fmla="*/ 449608 w 5624043"/>
              <a:gd name="connsiteY6" fmla="*/ 299760 h 781276"/>
              <a:gd name="connsiteX7" fmla="*/ 481159 w 5624043"/>
              <a:gd name="connsiteY7" fmla="*/ 331314 h 781276"/>
              <a:gd name="connsiteX8" fmla="*/ 520598 w 5624043"/>
              <a:gd name="connsiteY8" fmla="*/ 370756 h 781276"/>
              <a:gd name="connsiteX9" fmla="*/ 544262 w 5624043"/>
              <a:gd name="connsiteY9" fmla="*/ 362868 h 781276"/>
              <a:gd name="connsiteX10" fmla="*/ 567926 w 5624043"/>
              <a:gd name="connsiteY10" fmla="*/ 347091 h 781276"/>
              <a:gd name="connsiteX11" fmla="*/ 662580 w 5624043"/>
              <a:gd name="connsiteY11" fmla="*/ 402310 h 781276"/>
              <a:gd name="connsiteX12" fmla="*/ 709907 w 5624043"/>
              <a:gd name="connsiteY12" fmla="*/ 418087 h 781276"/>
              <a:gd name="connsiteX13" fmla="*/ 765122 w 5624043"/>
              <a:gd name="connsiteY13" fmla="*/ 433863 h 781276"/>
              <a:gd name="connsiteX14" fmla="*/ 796673 w 5624043"/>
              <a:gd name="connsiteY14" fmla="*/ 449640 h 781276"/>
              <a:gd name="connsiteX15" fmla="*/ 851889 w 5624043"/>
              <a:gd name="connsiteY15" fmla="*/ 465417 h 781276"/>
              <a:gd name="connsiteX16" fmla="*/ 899216 w 5624043"/>
              <a:gd name="connsiteY16" fmla="*/ 481194 h 781276"/>
              <a:gd name="connsiteX17" fmla="*/ 938655 w 5624043"/>
              <a:gd name="connsiteY17" fmla="*/ 496971 h 781276"/>
              <a:gd name="connsiteX18" fmla="*/ 962319 w 5624043"/>
              <a:gd name="connsiteY18" fmla="*/ 504859 h 781276"/>
              <a:gd name="connsiteX19" fmla="*/ 993870 w 5624043"/>
              <a:gd name="connsiteY19" fmla="*/ 520636 h 781276"/>
              <a:gd name="connsiteX20" fmla="*/ 1041197 w 5624043"/>
              <a:gd name="connsiteY20" fmla="*/ 528525 h 781276"/>
              <a:gd name="connsiteX21" fmla="*/ 1080636 w 5624043"/>
              <a:gd name="connsiteY21" fmla="*/ 536413 h 781276"/>
              <a:gd name="connsiteX22" fmla="*/ 1293609 w 5624043"/>
              <a:gd name="connsiteY22" fmla="*/ 544301 h 781276"/>
              <a:gd name="connsiteX23" fmla="*/ 1340936 w 5624043"/>
              <a:gd name="connsiteY23" fmla="*/ 560078 h 781276"/>
              <a:gd name="connsiteX24" fmla="*/ 1411926 w 5624043"/>
              <a:gd name="connsiteY24" fmla="*/ 575855 h 781276"/>
              <a:gd name="connsiteX25" fmla="*/ 1475029 w 5624043"/>
              <a:gd name="connsiteY25" fmla="*/ 607409 h 781276"/>
              <a:gd name="connsiteX26" fmla="*/ 1522356 w 5624043"/>
              <a:gd name="connsiteY26" fmla="*/ 631074 h 781276"/>
              <a:gd name="connsiteX27" fmla="*/ 1577571 w 5624043"/>
              <a:gd name="connsiteY27" fmla="*/ 662628 h 781276"/>
              <a:gd name="connsiteX28" fmla="*/ 1656450 w 5624043"/>
              <a:gd name="connsiteY28" fmla="*/ 694182 h 781276"/>
              <a:gd name="connsiteX29" fmla="*/ 1688002 w 5624043"/>
              <a:gd name="connsiteY29" fmla="*/ 709958 h 781276"/>
              <a:gd name="connsiteX30" fmla="*/ 1727441 w 5624043"/>
              <a:gd name="connsiteY30" fmla="*/ 717847 h 781276"/>
              <a:gd name="connsiteX31" fmla="*/ 1900974 w 5624043"/>
              <a:gd name="connsiteY31" fmla="*/ 733624 h 781276"/>
              <a:gd name="connsiteX32" fmla="*/ 1964077 w 5624043"/>
              <a:gd name="connsiteY32" fmla="*/ 749401 h 781276"/>
              <a:gd name="connsiteX33" fmla="*/ 2019292 w 5624043"/>
              <a:gd name="connsiteY33" fmla="*/ 765177 h 781276"/>
              <a:gd name="connsiteX34" fmla="*/ 2042955 w 5624043"/>
              <a:gd name="connsiteY34" fmla="*/ 780954 h 781276"/>
              <a:gd name="connsiteX35" fmla="*/ 2090282 w 5624043"/>
              <a:gd name="connsiteY35" fmla="*/ 749401 h 781276"/>
              <a:gd name="connsiteX36" fmla="*/ 2145497 w 5624043"/>
              <a:gd name="connsiteY36" fmla="*/ 694182 h 781276"/>
              <a:gd name="connsiteX37" fmla="*/ 2161273 w 5624043"/>
              <a:gd name="connsiteY37" fmla="*/ 646851 h 781276"/>
              <a:gd name="connsiteX38" fmla="*/ 2224376 w 5624043"/>
              <a:gd name="connsiteY38" fmla="*/ 575855 h 781276"/>
              <a:gd name="connsiteX39" fmla="*/ 2255927 w 5624043"/>
              <a:gd name="connsiteY39" fmla="*/ 496971 h 781276"/>
              <a:gd name="connsiteX40" fmla="*/ 2279591 w 5624043"/>
              <a:gd name="connsiteY40" fmla="*/ 457529 h 781276"/>
              <a:gd name="connsiteX41" fmla="*/ 2295367 w 5624043"/>
              <a:gd name="connsiteY41" fmla="*/ 410198 h 781276"/>
              <a:gd name="connsiteX42" fmla="*/ 2319030 w 5624043"/>
              <a:gd name="connsiteY42" fmla="*/ 386533 h 781276"/>
              <a:gd name="connsiteX43" fmla="*/ 2334806 w 5624043"/>
              <a:gd name="connsiteY43" fmla="*/ 362868 h 781276"/>
              <a:gd name="connsiteX44" fmla="*/ 2358469 w 5624043"/>
              <a:gd name="connsiteY44" fmla="*/ 339202 h 781276"/>
              <a:gd name="connsiteX45" fmla="*/ 2374245 w 5624043"/>
              <a:gd name="connsiteY45" fmla="*/ 315537 h 781276"/>
              <a:gd name="connsiteX46" fmla="*/ 2413684 w 5624043"/>
              <a:gd name="connsiteY46" fmla="*/ 307649 h 781276"/>
              <a:gd name="connsiteX47" fmla="*/ 2437348 w 5624043"/>
              <a:gd name="connsiteY47" fmla="*/ 291872 h 781276"/>
              <a:gd name="connsiteX48" fmla="*/ 2468899 w 5624043"/>
              <a:gd name="connsiteY48" fmla="*/ 276095 h 781276"/>
              <a:gd name="connsiteX49" fmla="*/ 2500451 w 5624043"/>
              <a:gd name="connsiteY49" fmla="*/ 252430 h 781276"/>
              <a:gd name="connsiteX50" fmla="*/ 2524115 w 5624043"/>
              <a:gd name="connsiteY50" fmla="*/ 236653 h 781276"/>
              <a:gd name="connsiteX51" fmla="*/ 2547778 w 5624043"/>
              <a:gd name="connsiteY51" fmla="*/ 205099 h 781276"/>
              <a:gd name="connsiteX52" fmla="*/ 2563554 w 5624043"/>
              <a:gd name="connsiteY52" fmla="*/ 181434 h 781276"/>
              <a:gd name="connsiteX53" fmla="*/ 2587217 w 5624043"/>
              <a:gd name="connsiteY53" fmla="*/ 157769 h 781276"/>
              <a:gd name="connsiteX54" fmla="*/ 2618769 w 5624043"/>
              <a:gd name="connsiteY54" fmla="*/ 110438 h 781276"/>
              <a:gd name="connsiteX55" fmla="*/ 2658208 w 5624043"/>
              <a:gd name="connsiteY55" fmla="*/ 55219 h 781276"/>
              <a:gd name="connsiteX56" fmla="*/ 2681872 w 5624043"/>
              <a:gd name="connsiteY56" fmla="*/ 23665 h 781276"/>
              <a:gd name="connsiteX57" fmla="*/ 2729199 w 5624043"/>
              <a:gd name="connsiteY57" fmla="*/ 0 h 781276"/>
              <a:gd name="connsiteX58" fmla="*/ 2902732 w 5624043"/>
              <a:gd name="connsiteY58" fmla="*/ 7889 h 781276"/>
              <a:gd name="connsiteX59" fmla="*/ 2934283 w 5624043"/>
              <a:gd name="connsiteY59" fmla="*/ 70996 h 781276"/>
              <a:gd name="connsiteX60" fmla="*/ 2942171 w 5624043"/>
              <a:gd name="connsiteY60" fmla="*/ 94661 h 781276"/>
              <a:gd name="connsiteX61" fmla="*/ 2973722 w 5624043"/>
              <a:gd name="connsiteY61" fmla="*/ 102550 h 781276"/>
              <a:gd name="connsiteX62" fmla="*/ 3052601 w 5624043"/>
              <a:gd name="connsiteY62" fmla="*/ 126215 h 781276"/>
              <a:gd name="connsiteX63" fmla="*/ 3178807 w 5624043"/>
              <a:gd name="connsiteY63" fmla="*/ 118326 h 781276"/>
              <a:gd name="connsiteX64" fmla="*/ 3202470 w 5624043"/>
              <a:gd name="connsiteY64" fmla="*/ 102550 h 781276"/>
              <a:gd name="connsiteX65" fmla="*/ 3226134 w 5624043"/>
              <a:gd name="connsiteY65" fmla="*/ 94661 h 781276"/>
              <a:gd name="connsiteX66" fmla="*/ 3249797 w 5624043"/>
              <a:gd name="connsiteY66" fmla="*/ 78884 h 781276"/>
              <a:gd name="connsiteX67" fmla="*/ 3312900 w 5624043"/>
              <a:gd name="connsiteY67" fmla="*/ 63107 h 781276"/>
              <a:gd name="connsiteX68" fmla="*/ 3383891 w 5624043"/>
              <a:gd name="connsiteY68" fmla="*/ 78884 h 781276"/>
              <a:gd name="connsiteX69" fmla="*/ 3407555 w 5624043"/>
              <a:gd name="connsiteY69" fmla="*/ 94661 h 781276"/>
              <a:gd name="connsiteX70" fmla="*/ 3486433 w 5624043"/>
              <a:gd name="connsiteY70" fmla="*/ 157769 h 781276"/>
              <a:gd name="connsiteX71" fmla="*/ 3533760 w 5624043"/>
              <a:gd name="connsiteY71" fmla="*/ 189322 h 781276"/>
              <a:gd name="connsiteX72" fmla="*/ 3557424 w 5624043"/>
              <a:gd name="connsiteY72" fmla="*/ 205099 h 781276"/>
              <a:gd name="connsiteX73" fmla="*/ 3644190 w 5624043"/>
              <a:gd name="connsiteY73" fmla="*/ 236653 h 781276"/>
              <a:gd name="connsiteX74" fmla="*/ 3746733 w 5624043"/>
              <a:gd name="connsiteY74" fmla="*/ 291872 h 781276"/>
              <a:gd name="connsiteX75" fmla="*/ 3857163 w 5624043"/>
              <a:gd name="connsiteY75" fmla="*/ 323426 h 781276"/>
              <a:gd name="connsiteX76" fmla="*/ 3920265 w 5624043"/>
              <a:gd name="connsiteY76" fmla="*/ 339202 h 781276"/>
              <a:gd name="connsiteX77" fmla="*/ 4172677 w 5624043"/>
              <a:gd name="connsiteY77" fmla="*/ 354979 h 781276"/>
              <a:gd name="connsiteX78" fmla="*/ 4227892 w 5624043"/>
              <a:gd name="connsiteY78" fmla="*/ 339202 h 781276"/>
              <a:gd name="connsiteX79" fmla="*/ 4251556 w 5624043"/>
              <a:gd name="connsiteY79" fmla="*/ 331314 h 781276"/>
              <a:gd name="connsiteX80" fmla="*/ 4275219 w 5624043"/>
              <a:gd name="connsiteY80" fmla="*/ 315537 h 781276"/>
              <a:gd name="connsiteX81" fmla="*/ 4330434 w 5624043"/>
              <a:gd name="connsiteY81" fmla="*/ 299760 h 781276"/>
              <a:gd name="connsiteX82" fmla="*/ 4543406 w 5624043"/>
              <a:gd name="connsiteY82" fmla="*/ 323426 h 781276"/>
              <a:gd name="connsiteX83" fmla="*/ 4590733 w 5624043"/>
              <a:gd name="connsiteY83" fmla="*/ 339202 h 781276"/>
              <a:gd name="connsiteX84" fmla="*/ 4614397 w 5624043"/>
              <a:gd name="connsiteY84" fmla="*/ 347091 h 781276"/>
              <a:gd name="connsiteX85" fmla="*/ 4669612 w 5624043"/>
              <a:gd name="connsiteY85" fmla="*/ 378645 h 781276"/>
              <a:gd name="connsiteX86" fmla="*/ 4701163 w 5624043"/>
              <a:gd name="connsiteY86" fmla="*/ 386533 h 781276"/>
              <a:gd name="connsiteX87" fmla="*/ 4732715 w 5624043"/>
              <a:gd name="connsiteY87" fmla="*/ 402310 h 781276"/>
              <a:gd name="connsiteX88" fmla="*/ 4780042 w 5624043"/>
              <a:gd name="connsiteY88" fmla="*/ 418087 h 781276"/>
              <a:gd name="connsiteX89" fmla="*/ 4835257 w 5624043"/>
              <a:gd name="connsiteY89" fmla="*/ 410198 h 781276"/>
              <a:gd name="connsiteX90" fmla="*/ 4866808 w 5624043"/>
              <a:gd name="connsiteY90" fmla="*/ 394421 h 781276"/>
              <a:gd name="connsiteX91" fmla="*/ 4890472 w 5624043"/>
              <a:gd name="connsiteY91" fmla="*/ 386533 h 781276"/>
              <a:gd name="connsiteX92" fmla="*/ 4914136 w 5624043"/>
              <a:gd name="connsiteY92" fmla="*/ 370756 h 781276"/>
              <a:gd name="connsiteX93" fmla="*/ 4993014 w 5624043"/>
              <a:gd name="connsiteY93" fmla="*/ 323426 h 781276"/>
              <a:gd name="connsiteX94" fmla="*/ 5048229 w 5624043"/>
              <a:gd name="connsiteY94" fmla="*/ 283983 h 781276"/>
              <a:gd name="connsiteX95" fmla="*/ 5079781 w 5624043"/>
              <a:gd name="connsiteY95" fmla="*/ 307649 h 781276"/>
              <a:gd name="connsiteX96" fmla="*/ 5095556 w 5624043"/>
              <a:gd name="connsiteY96" fmla="*/ 339202 h 781276"/>
              <a:gd name="connsiteX97" fmla="*/ 5111332 w 5624043"/>
              <a:gd name="connsiteY97" fmla="*/ 362868 h 781276"/>
              <a:gd name="connsiteX98" fmla="*/ 5119220 w 5624043"/>
              <a:gd name="connsiteY98" fmla="*/ 386533 h 781276"/>
              <a:gd name="connsiteX99" fmla="*/ 5142884 w 5624043"/>
              <a:gd name="connsiteY99" fmla="*/ 402310 h 781276"/>
              <a:gd name="connsiteX100" fmla="*/ 5174435 w 5624043"/>
              <a:gd name="connsiteY100" fmla="*/ 425975 h 781276"/>
              <a:gd name="connsiteX101" fmla="*/ 5198099 w 5624043"/>
              <a:gd name="connsiteY101" fmla="*/ 441752 h 781276"/>
              <a:gd name="connsiteX102" fmla="*/ 5221762 w 5624043"/>
              <a:gd name="connsiteY102" fmla="*/ 465417 h 781276"/>
              <a:gd name="connsiteX103" fmla="*/ 5284865 w 5624043"/>
              <a:gd name="connsiteY103" fmla="*/ 489082 h 781276"/>
              <a:gd name="connsiteX104" fmla="*/ 5340080 w 5624043"/>
              <a:gd name="connsiteY104" fmla="*/ 473306 h 781276"/>
              <a:gd name="connsiteX105" fmla="*/ 5387407 w 5624043"/>
              <a:gd name="connsiteY105" fmla="*/ 457529 h 781276"/>
              <a:gd name="connsiteX106" fmla="*/ 5450510 w 5624043"/>
              <a:gd name="connsiteY106" fmla="*/ 441752 h 781276"/>
              <a:gd name="connsiteX107" fmla="*/ 5482061 w 5624043"/>
              <a:gd name="connsiteY107" fmla="*/ 425975 h 781276"/>
              <a:gd name="connsiteX108" fmla="*/ 5553052 w 5624043"/>
              <a:gd name="connsiteY108" fmla="*/ 433863 h 781276"/>
              <a:gd name="connsiteX109" fmla="*/ 5608267 w 5624043"/>
              <a:gd name="connsiteY109" fmla="*/ 449640 h 781276"/>
              <a:gd name="connsiteX110" fmla="*/ 5624043 w 5624043"/>
              <a:gd name="connsiteY110" fmla="*/ 457529 h 78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624043" h="781276">
                <a:moveTo>
                  <a:pt x="0" y="197211"/>
                </a:moveTo>
                <a:cubicBezTo>
                  <a:pt x="47327" y="194581"/>
                  <a:pt x="94732" y="193102"/>
                  <a:pt x="141981" y="189322"/>
                </a:cubicBezTo>
                <a:cubicBezTo>
                  <a:pt x="160514" y="187839"/>
                  <a:pt x="178604" y="181434"/>
                  <a:pt x="197196" y="181434"/>
                </a:cubicBezTo>
                <a:cubicBezTo>
                  <a:pt x="249847" y="181434"/>
                  <a:pt x="302367" y="186693"/>
                  <a:pt x="354953" y="189322"/>
                </a:cubicBezTo>
                <a:cubicBezTo>
                  <a:pt x="365470" y="199840"/>
                  <a:pt x="376711" y="209682"/>
                  <a:pt x="386505" y="220876"/>
                </a:cubicBezTo>
                <a:cubicBezTo>
                  <a:pt x="395162" y="230770"/>
                  <a:pt x="401955" y="242164"/>
                  <a:pt x="410168" y="252430"/>
                </a:cubicBezTo>
                <a:cubicBezTo>
                  <a:pt x="422996" y="268467"/>
                  <a:pt x="435870" y="284495"/>
                  <a:pt x="449608" y="299760"/>
                </a:cubicBezTo>
                <a:cubicBezTo>
                  <a:pt x="459558" y="310816"/>
                  <a:pt x="471480" y="320020"/>
                  <a:pt x="481159" y="331314"/>
                </a:cubicBezTo>
                <a:cubicBezTo>
                  <a:pt x="516215" y="372216"/>
                  <a:pt x="475026" y="340372"/>
                  <a:pt x="520598" y="370756"/>
                </a:cubicBezTo>
                <a:cubicBezTo>
                  <a:pt x="528486" y="368127"/>
                  <a:pt x="536825" y="366587"/>
                  <a:pt x="544262" y="362868"/>
                </a:cubicBezTo>
                <a:cubicBezTo>
                  <a:pt x="552741" y="358628"/>
                  <a:pt x="558504" y="346044"/>
                  <a:pt x="567926" y="347091"/>
                </a:cubicBezTo>
                <a:cubicBezTo>
                  <a:pt x="606230" y="351347"/>
                  <a:pt x="628508" y="390952"/>
                  <a:pt x="662580" y="402310"/>
                </a:cubicBezTo>
                <a:cubicBezTo>
                  <a:pt x="678356" y="407569"/>
                  <a:pt x="693774" y="414054"/>
                  <a:pt x="709907" y="418087"/>
                </a:cubicBezTo>
                <a:cubicBezTo>
                  <a:pt x="725914" y="422089"/>
                  <a:pt x="749283" y="427074"/>
                  <a:pt x="765122" y="433863"/>
                </a:cubicBezTo>
                <a:cubicBezTo>
                  <a:pt x="775930" y="438495"/>
                  <a:pt x="785622" y="445621"/>
                  <a:pt x="796673" y="449640"/>
                </a:cubicBezTo>
                <a:cubicBezTo>
                  <a:pt x="814662" y="456182"/>
                  <a:pt x="833594" y="459787"/>
                  <a:pt x="851889" y="465417"/>
                </a:cubicBezTo>
                <a:cubicBezTo>
                  <a:pt x="867783" y="470308"/>
                  <a:pt x="883588" y="475511"/>
                  <a:pt x="899216" y="481194"/>
                </a:cubicBezTo>
                <a:cubicBezTo>
                  <a:pt x="912523" y="486033"/>
                  <a:pt x="925397" y="491999"/>
                  <a:pt x="938655" y="496971"/>
                </a:cubicBezTo>
                <a:cubicBezTo>
                  <a:pt x="946440" y="499891"/>
                  <a:pt x="954677" y="501584"/>
                  <a:pt x="962319" y="504859"/>
                </a:cubicBezTo>
                <a:cubicBezTo>
                  <a:pt x="973127" y="509491"/>
                  <a:pt x="982607" y="517257"/>
                  <a:pt x="993870" y="520636"/>
                </a:cubicBezTo>
                <a:cubicBezTo>
                  <a:pt x="1009189" y="525232"/>
                  <a:pt x="1025462" y="525664"/>
                  <a:pt x="1041197" y="528525"/>
                </a:cubicBezTo>
                <a:cubicBezTo>
                  <a:pt x="1054387" y="530923"/>
                  <a:pt x="1067255" y="535577"/>
                  <a:pt x="1080636" y="536413"/>
                </a:cubicBezTo>
                <a:cubicBezTo>
                  <a:pt x="1151537" y="540844"/>
                  <a:pt x="1222618" y="541672"/>
                  <a:pt x="1293609" y="544301"/>
                </a:cubicBezTo>
                <a:cubicBezTo>
                  <a:pt x="1309385" y="549560"/>
                  <a:pt x="1324533" y="557344"/>
                  <a:pt x="1340936" y="560078"/>
                </a:cubicBezTo>
                <a:cubicBezTo>
                  <a:pt x="1365006" y="564090"/>
                  <a:pt x="1389444" y="565635"/>
                  <a:pt x="1411926" y="575855"/>
                </a:cubicBezTo>
                <a:cubicBezTo>
                  <a:pt x="1433335" y="585587"/>
                  <a:pt x="1455462" y="594363"/>
                  <a:pt x="1475029" y="607409"/>
                </a:cubicBezTo>
                <a:cubicBezTo>
                  <a:pt x="1505611" y="627798"/>
                  <a:pt x="1489699" y="620188"/>
                  <a:pt x="1522356" y="631074"/>
                </a:cubicBezTo>
                <a:cubicBezTo>
                  <a:pt x="1546120" y="646918"/>
                  <a:pt x="1549552" y="650619"/>
                  <a:pt x="1577571" y="662628"/>
                </a:cubicBezTo>
                <a:cubicBezTo>
                  <a:pt x="1603600" y="673784"/>
                  <a:pt x="1631121" y="681517"/>
                  <a:pt x="1656450" y="694182"/>
                </a:cubicBezTo>
                <a:cubicBezTo>
                  <a:pt x="1666967" y="699441"/>
                  <a:pt x="1676847" y="706239"/>
                  <a:pt x="1688002" y="709958"/>
                </a:cubicBezTo>
                <a:cubicBezTo>
                  <a:pt x="1700721" y="714198"/>
                  <a:pt x="1714190" y="715808"/>
                  <a:pt x="1727441" y="717847"/>
                </a:cubicBezTo>
                <a:cubicBezTo>
                  <a:pt x="1792248" y="727818"/>
                  <a:pt x="1830183" y="728567"/>
                  <a:pt x="1900974" y="733624"/>
                </a:cubicBezTo>
                <a:cubicBezTo>
                  <a:pt x="1922008" y="738883"/>
                  <a:pt x="1943508" y="742544"/>
                  <a:pt x="1964077" y="749401"/>
                </a:cubicBezTo>
                <a:cubicBezTo>
                  <a:pt x="1998025" y="760717"/>
                  <a:pt x="1979674" y="755272"/>
                  <a:pt x="2019292" y="765177"/>
                </a:cubicBezTo>
                <a:cubicBezTo>
                  <a:pt x="2027180" y="770436"/>
                  <a:pt x="2033604" y="779395"/>
                  <a:pt x="2042955" y="780954"/>
                </a:cubicBezTo>
                <a:cubicBezTo>
                  <a:pt x="2063749" y="784420"/>
                  <a:pt x="2078789" y="758980"/>
                  <a:pt x="2090282" y="749401"/>
                </a:cubicBezTo>
                <a:cubicBezTo>
                  <a:pt x="2143023" y="705447"/>
                  <a:pt x="2081263" y="774481"/>
                  <a:pt x="2145497" y="694182"/>
                </a:cubicBezTo>
                <a:cubicBezTo>
                  <a:pt x="2150756" y="678405"/>
                  <a:pt x="2152345" y="660882"/>
                  <a:pt x="2161273" y="646851"/>
                </a:cubicBezTo>
                <a:cubicBezTo>
                  <a:pt x="2198391" y="588518"/>
                  <a:pt x="2197772" y="629068"/>
                  <a:pt x="2224376" y="575855"/>
                </a:cubicBezTo>
                <a:cubicBezTo>
                  <a:pt x="2237040" y="550525"/>
                  <a:pt x="2241357" y="521255"/>
                  <a:pt x="2255927" y="496971"/>
                </a:cubicBezTo>
                <a:cubicBezTo>
                  <a:pt x="2263815" y="483824"/>
                  <a:pt x="2273247" y="471487"/>
                  <a:pt x="2279591" y="457529"/>
                </a:cubicBezTo>
                <a:cubicBezTo>
                  <a:pt x="2286472" y="442389"/>
                  <a:pt x="2283608" y="421958"/>
                  <a:pt x="2295367" y="410198"/>
                </a:cubicBezTo>
                <a:cubicBezTo>
                  <a:pt x="2303255" y="402310"/>
                  <a:pt x="2311889" y="395103"/>
                  <a:pt x="2319030" y="386533"/>
                </a:cubicBezTo>
                <a:cubicBezTo>
                  <a:pt x="2325099" y="379250"/>
                  <a:pt x="2328737" y="370151"/>
                  <a:pt x="2334806" y="362868"/>
                </a:cubicBezTo>
                <a:cubicBezTo>
                  <a:pt x="2341947" y="354298"/>
                  <a:pt x="2351328" y="347772"/>
                  <a:pt x="2358469" y="339202"/>
                </a:cubicBezTo>
                <a:cubicBezTo>
                  <a:pt x="2364538" y="331919"/>
                  <a:pt x="2366014" y="320241"/>
                  <a:pt x="2374245" y="315537"/>
                </a:cubicBezTo>
                <a:cubicBezTo>
                  <a:pt x="2385885" y="308885"/>
                  <a:pt x="2400538" y="310278"/>
                  <a:pt x="2413684" y="307649"/>
                </a:cubicBezTo>
                <a:cubicBezTo>
                  <a:pt x="2421572" y="302390"/>
                  <a:pt x="2429117" y="296576"/>
                  <a:pt x="2437348" y="291872"/>
                </a:cubicBezTo>
                <a:cubicBezTo>
                  <a:pt x="2447557" y="286038"/>
                  <a:pt x="2458928" y="282327"/>
                  <a:pt x="2468899" y="276095"/>
                </a:cubicBezTo>
                <a:cubicBezTo>
                  <a:pt x="2480047" y="269127"/>
                  <a:pt x="2489753" y="260072"/>
                  <a:pt x="2500451" y="252430"/>
                </a:cubicBezTo>
                <a:cubicBezTo>
                  <a:pt x="2508165" y="246919"/>
                  <a:pt x="2516227" y="241912"/>
                  <a:pt x="2524115" y="236653"/>
                </a:cubicBezTo>
                <a:cubicBezTo>
                  <a:pt x="2532003" y="226135"/>
                  <a:pt x="2540137" y="215797"/>
                  <a:pt x="2547778" y="205099"/>
                </a:cubicBezTo>
                <a:cubicBezTo>
                  <a:pt x="2553288" y="197384"/>
                  <a:pt x="2557485" y="188717"/>
                  <a:pt x="2563554" y="181434"/>
                </a:cubicBezTo>
                <a:cubicBezTo>
                  <a:pt x="2570695" y="172864"/>
                  <a:pt x="2579329" y="165657"/>
                  <a:pt x="2587217" y="157769"/>
                </a:cubicBezTo>
                <a:cubicBezTo>
                  <a:pt x="2600635" y="117512"/>
                  <a:pt x="2586539" y="148042"/>
                  <a:pt x="2618769" y="110438"/>
                </a:cubicBezTo>
                <a:cubicBezTo>
                  <a:pt x="2640856" y="84668"/>
                  <a:pt x="2640377" y="80183"/>
                  <a:pt x="2658208" y="55219"/>
                </a:cubicBezTo>
                <a:cubicBezTo>
                  <a:pt x="2665849" y="44520"/>
                  <a:pt x="2672576" y="32962"/>
                  <a:pt x="2681872" y="23665"/>
                </a:cubicBezTo>
                <a:cubicBezTo>
                  <a:pt x="2697161" y="8375"/>
                  <a:pt x="2709954" y="6416"/>
                  <a:pt x="2729199" y="0"/>
                </a:cubicBezTo>
                <a:cubicBezTo>
                  <a:pt x="2787043" y="2630"/>
                  <a:pt x="2845555" y="-1260"/>
                  <a:pt x="2902732" y="7889"/>
                </a:cubicBezTo>
                <a:cubicBezTo>
                  <a:pt x="2930808" y="12382"/>
                  <a:pt x="2930298" y="55054"/>
                  <a:pt x="2934283" y="70996"/>
                </a:cubicBezTo>
                <a:cubicBezTo>
                  <a:pt x="2936300" y="79063"/>
                  <a:pt x="2935678" y="89466"/>
                  <a:pt x="2942171" y="94661"/>
                </a:cubicBezTo>
                <a:cubicBezTo>
                  <a:pt x="2950636" y="101434"/>
                  <a:pt x="2963438" y="99122"/>
                  <a:pt x="2973722" y="102550"/>
                </a:cubicBezTo>
                <a:cubicBezTo>
                  <a:pt x="3051549" y="128494"/>
                  <a:pt x="2974718" y="110636"/>
                  <a:pt x="3052601" y="126215"/>
                </a:cubicBezTo>
                <a:cubicBezTo>
                  <a:pt x="3094670" y="123585"/>
                  <a:pt x="3137172" y="124900"/>
                  <a:pt x="3178807" y="118326"/>
                </a:cubicBezTo>
                <a:cubicBezTo>
                  <a:pt x="3188171" y="116847"/>
                  <a:pt x="3193991" y="106790"/>
                  <a:pt x="3202470" y="102550"/>
                </a:cubicBezTo>
                <a:cubicBezTo>
                  <a:pt x="3209907" y="98831"/>
                  <a:pt x="3218697" y="98380"/>
                  <a:pt x="3226134" y="94661"/>
                </a:cubicBezTo>
                <a:cubicBezTo>
                  <a:pt x="3234613" y="90421"/>
                  <a:pt x="3240888" y="82124"/>
                  <a:pt x="3249797" y="78884"/>
                </a:cubicBezTo>
                <a:cubicBezTo>
                  <a:pt x="3270173" y="71474"/>
                  <a:pt x="3312900" y="63107"/>
                  <a:pt x="3312900" y="63107"/>
                </a:cubicBezTo>
                <a:cubicBezTo>
                  <a:pt x="3331074" y="66136"/>
                  <a:pt x="3364475" y="69175"/>
                  <a:pt x="3383891" y="78884"/>
                </a:cubicBezTo>
                <a:cubicBezTo>
                  <a:pt x="3392370" y="83124"/>
                  <a:pt x="3400041" y="88880"/>
                  <a:pt x="3407555" y="94661"/>
                </a:cubicBezTo>
                <a:cubicBezTo>
                  <a:pt x="3434244" y="115192"/>
                  <a:pt x="3458416" y="139090"/>
                  <a:pt x="3486433" y="157769"/>
                </a:cubicBezTo>
                <a:lnTo>
                  <a:pt x="3533760" y="189322"/>
                </a:lnTo>
                <a:cubicBezTo>
                  <a:pt x="3541648" y="194581"/>
                  <a:pt x="3548430" y="202101"/>
                  <a:pt x="3557424" y="205099"/>
                </a:cubicBezTo>
                <a:cubicBezTo>
                  <a:pt x="3579514" y="212463"/>
                  <a:pt x="3622238" y="225676"/>
                  <a:pt x="3644190" y="236653"/>
                </a:cubicBezTo>
                <a:cubicBezTo>
                  <a:pt x="3712262" y="270692"/>
                  <a:pt x="3597516" y="242129"/>
                  <a:pt x="3746733" y="291872"/>
                </a:cubicBezTo>
                <a:cubicBezTo>
                  <a:pt x="3791837" y="306908"/>
                  <a:pt x="3807644" y="313522"/>
                  <a:pt x="3857163" y="323426"/>
                </a:cubicBezTo>
                <a:cubicBezTo>
                  <a:pt x="3904755" y="332945"/>
                  <a:pt x="3883883" y="327074"/>
                  <a:pt x="3920265" y="339202"/>
                </a:cubicBezTo>
                <a:cubicBezTo>
                  <a:pt x="4024640" y="408790"/>
                  <a:pt x="3948688" y="372210"/>
                  <a:pt x="4172677" y="354979"/>
                </a:cubicBezTo>
                <a:lnTo>
                  <a:pt x="4227892" y="339202"/>
                </a:lnTo>
                <a:cubicBezTo>
                  <a:pt x="4235856" y="336813"/>
                  <a:pt x="4244119" y="335033"/>
                  <a:pt x="4251556" y="331314"/>
                </a:cubicBezTo>
                <a:cubicBezTo>
                  <a:pt x="4260035" y="327074"/>
                  <a:pt x="4266740" y="319777"/>
                  <a:pt x="4275219" y="315537"/>
                </a:cubicBezTo>
                <a:cubicBezTo>
                  <a:pt x="4286530" y="309881"/>
                  <a:pt x="4320331" y="302286"/>
                  <a:pt x="4330434" y="299760"/>
                </a:cubicBezTo>
                <a:cubicBezTo>
                  <a:pt x="4391715" y="303365"/>
                  <a:pt x="4480256" y="302375"/>
                  <a:pt x="4543406" y="323426"/>
                </a:cubicBezTo>
                <a:lnTo>
                  <a:pt x="4590733" y="339202"/>
                </a:lnTo>
                <a:cubicBezTo>
                  <a:pt x="4598621" y="341832"/>
                  <a:pt x="4607479" y="342479"/>
                  <a:pt x="4614397" y="347091"/>
                </a:cubicBezTo>
                <a:cubicBezTo>
                  <a:pt x="4634011" y="360168"/>
                  <a:pt x="4646739" y="370067"/>
                  <a:pt x="4669612" y="378645"/>
                </a:cubicBezTo>
                <a:cubicBezTo>
                  <a:pt x="4679762" y="382452"/>
                  <a:pt x="4690646" y="383904"/>
                  <a:pt x="4701163" y="386533"/>
                </a:cubicBezTo>
                <a:cubicBezTo>
                  <a:pt x="4711680" y="391792"/>
                  <a:pt x="4721797" y="397943"/>
                  <a:pt x="4732715" y="402310"/>
                </a:cubicBezTo>
                <a:cubicBezTo>
                  <a:pt x="4748155" y="408486"/>
                  <a:pt x="4780042" y="418087"/>
                  <a:pt x="4780042" y="418087"/>
                </a:cubicBezTo>
                <a:cubicBezTo>
                  <a:pt x="4798447" y="415457"/>
                  <a:pt x="4817320" y="415090"/>
                  <a:pt x="4835257" y="410198"/>
                </a:cubicBezTo>
                <a:cubicBezTo>
                  <a:pt x="4846601" y="407104"/>
                  <a:pt x="4856000" y="399053"/>
                  <a:pt x="4866808" y="394421"/>
                </a:cubicBezTo>
                <a:cubicBezTo>
                  <a:pt x="4874450" y="391146"/>
                  <a:pt x="4882584" y="389162"/>
                  <a:pt x="4890472" y="386533"/>
                </a:cubicBezTo>
                <a:cubicBezTo>
                  <a:pt x="4898360" y="381274"/>
                  <a:pt x="4905905" y="375460"/>
                  <a:pt x="4914136" y="370756"/>
                </a:cubicBezTo>
                <a:cubicBezTo>
                  <a:pt x="4943180" y="354158"/>
                  <a:pt x="4967290" y="349152"/>
                  <a:pt x="4993014" y="323426"/>
                </a:cubicBezTo>
                <a:cubicBezTo>
                  <a:pt x="5024992" y="291445"/>
                  <a:pt x="5006700" y="304749"/>
                  <a:pt x="5048229" y="283983"/>
                </a:cubicBezTo>
                <a:cubicBezTo>
                  <a:pt x="5058746" y="291872"/>
                  <a:pt x="5071225" y="297667"/>
                  <a:pt x="5079781" y="307649"/>
                </a:cubicBezTo>
                <a:cubicBezTo>
                  <a:pt x="5087433" y="316577"/>
                  <a:pt x="5089722" y="328992"/>
                  <a:pt x="5095556" y="339202"/>
                </a:cubicBezTo>
                <a:cubicBezTo>
                  <a:pt x="5100259" y="347434"/>
                  <a:pt x="5107092" y="354388"/>
                  <a:pt x="5111332" y="362868"/>
                </a:cubicBezTo>
                <a:cubicBezTo>
                  <a:pt x="5115050" y="370305"/>
                  <a:pt x="5114026" y="380040"/>
                  <a:pt x="5119220" y="386533"/>
                </a:cubicBezTo>
                <a:cubicBezTo>
                  <a:pt x="5125142" y="393936"/>
                  <a:pt x="5135170" y="396799"/>
                  <a:pt x="5142884" y="402310"/>
                </a:cubicBezTo>
                <a:cubicBezTo>
                  <a:pt x="5153582" y="409952"/>
                  <a:pt x="5163737" y="418333"/>
                  <a:pt x="5174435" y="425975"/>
                </a:cubicBezTo>
                <a:cubicBezTo>
                  <a:pt x="5182149" y="431486"/>
                  <a:pt x="5190816" y="435683"/>
                  <a:pt x="5198099" y="441752"/>
                </a:cubicBezTo>
                <a:cubicBezTo>
                  <a:pt x="5206668" y="448894"/>
                  <a:pt x="5212685" y="458933"/>
                  <a:pt x="5221762" y="465417"/>
                </a:cubicBezTo>
                <a:cubicBezTo>
                  <a:pt x="5243973" y="481283"/>
                  <a:pt x="5259457" y="482730"/>
                  <a:pt x="5284865" y="489082"/>
                </a:cubicBezTo>
                <a:cubicBezTo>
                  <a:pt x="5364432" y="462560"/>
                  <a:pt x="5240986" y="503036"/>
                  <a:pt x="5340080" y="473306"/>
                </a:cubicBezTo>
                <a:cubicBezTo>
                  <a:pt x="5356008" y="468527"/>
                  <a:pt x="5371418" y="462098"/>
                  <a:pt x="5387407" y="457529"/>
                </a:cubicBezTo>
                <a:cubicBezTo>
                  <a:pt x="5408254" y="451572"/>
                  <a:pt x="5450510" y="441752"/>
                  <a:pt x="5450510" y="441752"/>
                </a:cubicBezTo>
                <a:cubicBezTo>
                  <a:pt x="5461027" y="436493"/>
                  <a:pt x="5470337" y="426877"/>
                  <a:pt x="5482061" y="425975"/>
                </a:cubicBezTo>
                <a:cubicBezTo>
                  <a:pt x="5505800" y="424149"/>
                  <a:pt x="5529520" y="430242"/>
                  <a:pt x="5553052" y="433863"/>
                </a:cubicBezTo>
                <a:cubicBezTo>
                  <a:pt x="5565202" y="435732"/>
                  <a:pt x="5595386" y="444487"/>
                  <a:pt x="5608267" y="449640"/>
                </a:cubicBezTo>
                <a:cubicBezTo>
                  <a:pt x="5613726" y="451824"/>
                  <a:pt x="5618784" y="454899"/>
                  <a:pt x="5624043" y="4575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6807222" y="2851128"/>
            <a:ext cx="1011853" cy="369332"/>
          </a:xfrm>
          <a:prstGeom prst="rect">
            <a:avLst/>
          </a:prstGeom>
          <a:noFill/>
        </p:spPr>
        <p:txBody>
          <a:bodyPr wrap="none" rtlCol="0">
            <a:spAutoFit/>
          </a:bodyPr>
          <a:lstStyle/>
          <a:p>
            <a:r>
              <a:rPr lang="en-US" dirty="0" smtClean="0">
                <a:solidFill>
                  <a:schemeClr val="accent1"/>
                </a:solidFill>
              </a:rPr>
              <a:t>analyzed</a:t>
            </a:r>
            <a:endParaRPr lang="en-US" dirty="0">
              <a:solidFill>
                <a:schemeClr val="accent1"/>
              </a:solidFill>
            </a:endParaRPr>
          </a:p>
        </p:txBody>
      </p:sp>
      <p:sp>
        <p:nvSpPr>
          <p:cNvPr id="17" name="TextBox 16"/>
          <p:cNvSpPr txBox="1"/>
          <p:nvPr/>
        </p:nvSpPr>
        <p:spPr>
          <a:xfrm>
            <a:off x="6807222" y="2204797"/>
            <a:ext cx="1701194" cy="646331"/>
          </a:xfrm>
          <a:prstGeom prst="rect">
            <a:avLst/>
          </a:prstGeom>
          <a:noFill/>
        </p:spPr>
        <p:txBody>
          <a:bodyPr wrap="none" rtlCol="0">
            <a:spAutoFit/>
          </a:bodyPr>
          <a:lstStyle/>
          <a:p>
            <a:r>
              <a:rPr lang="en-US" dirty="0" smtClean="0">
                <a:solidFill>
                  <a:srgbClr val="FF0000"/>
                </a:solidFill>
              </a:rPr>
              <a:t>ensemble-mean</a:t>
            </a:r>
          </a:p>
          <a:p>
            <a:r>
              <a:rPr lang="en-US" dirty="0" smtClean="0">
                <a:solidFill>
                  <a:srgbClr val="FF0000"/>
                </a:solidFill>
              </a:rPr>
              <a:t>forecast</a:t>
            </a:r>
            <a:endParaRPr lang="en-US" dirty="0">
              <a:solidFill>
                <a:srgbClr val="FF0000"/>
              </a:solidFill>
            </a:endParaRPr>
          </a:p>
        </p:txBody>
      </p:sp>
      <p:sp>
        <p:nvSpPr>
          <p:cNvPr id="18" name="TextBox 17"/>
          <p:cNvSpPr txBox="1"/>
          <p:nvPr/>
        </p:nvSpPr>
        <p:spPr>
          <a:xfrm>
            <a:off x="2269496" y="4229620"/>
            <a:ext cx="3321492" cy="461665"/>
          </a:xfrm>
          <a:prstGeom prst="rect">
            <a:avLst/>
          </a:prstGeom>
          <a:noFill/>
        </p:spPr>
        <p:txBody>
          <a:bodyPr wrap="none" rtlCol="0">
            <a:spAutoFit/>
          </a:bodyPr>
          <a:lstStyle/>
          <a:p>
            <a:r>
              <a:rPr lang="en-US" sz="2400" dirty="0" smtClean="0"/>
              <a:t>Under-spread ensembles</a:t>
            </a:r>
            <a:endParaRPr lang="en-US" sz="2400" dirty="0"/>
          </a:p>
        </p:txBody>
      </p:sp>
      <p:sp>
        <p:nvSpPr>
          <p:cNvPr id="19" name="Freeform 18"/>
          <p:cNvSpPr/>
          <p:nvPr/>
        </p:nvSpPr>
        <p:spPr>
          <a:xfrm>
            <a:off x="1396474" y="5548973"/>
            <a:ext cx="1072749" cy="308265"/>
          </a:xfrm>
          <a:custGeom>
            <a:avLst/>
            <a:gdLst>
              <a:gd name="connsiteX0" fmla="*/ 0 w 1072749"/>
              <a:gd name="connsiteY0" fmla="*/ 308265 h 308265"/>
              <a:gd name="connsiteX1" fmla="*/ 23663 w 1072749"/>
              <a:gd name="connsiteY1" fmla="*/ 268823 h 308265"/>
              <a:gd name="connsiteX2" fmla="*/ 157757 w 1072749"/>
              <a:gd name="connsiteY2" fmla="*/ 158385 h 308265"/>
              <a:gd name="connsiteX3" fmla="*/ 307626 w 1072749"/>
              <a:gd name="connsiteY3" fmla="*/ 103166 h 308265"/>
              <a:gd name="connsiteX4" fmla="*/ 425944 w 1072749"/>
              <a:gd name="connsiteY4" fmla="*/ 111055 h 308265"/>
              <a:gd name="connsiteX5" fmla="*/ 457496 w 1072749"/>
              <a:gd name="connsiteY5" fmla="*/ 118943 h 308265"/>
              <a:gd name="connsiteX6" fmla="*/ 528486 w 1072749"/>
              <a:gd name="connsiteY6" fmla="*/ 134720 h 308265"/>
              <a:gd name="connsiteX7" fmla="*/ 646804 w 1072749"/>
              <a:gd name="connsiteY7" fmla="*/ 142608 h 308265"/>
              <a:gd name="connsiteX8" fmla="*/ 780898 w 1072749"/>
              <a:gd name="connsiteY8" fmla="*/ 126831 h 308265"/>
              <a:gd name="connsiteX9" fmla="*/ 820337 w 1072749"/>
              <a:gd name="connsiteY9" fmla="*/ 87389 h 308265"/>
              <a:gd name="connsiteX10" fmla="*/ 859776 w 1072749"/>
              <a:gd name="connsiteY10" fmla="*/ 55836 h 308265"/>
              <a:gd name="connsiteX11" fmla="*/ 883440 w 1072749"/>
              <a:gd name="connsiteY11" fmla="*/ 32170 h 308265"/>
              <a:gd name="connsiteX12" fmla="*/ 930767 w 1072749"/>
              <a:gd name="connsiteY12" fmla="*/ 8505 h 308265"/>
              <a:gd name="connsiteX13" fmla="*/ 954431 w 1072749"/>
              <a:gd name="connsiteY13" fmla="*/ 16394 h 308265"/>
              <a:gd name="connsiteX14" fmla="*/ 1041197 w 1072749"/>
              <a:gd name="connsiteY14" fmla="*/ 617 h 308265"/>
              <a:gd name="connsiteX15" fmla="*/ 1072749 w 1072749"/>
              <a:gd name="connsiteY15" fmla="*/ 617 h 30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2749" h="308265">
                <a:moveTo>
                  <a:pt x="0" y="308265"/>
                </a:moveTo>
                <a:cubicBezTo>
                  <a:pt x="7888" y="295118"/>
                  <a:pt x="14251" y="280926"/>
                  <a:pt x="23663" y="268823"/>
                </a:cubicBezTo>
                <a:cubicBezTo>
                  <a:pt x="49772" y="235252"/>
                  <a:pt x="147613" y="163774"/>
                  <a:pt x="157757" y="158385"/>
                </a:cubicBezTo>
                <a:cubicBezTo>
                  <a:pt x="204773" y="133406"/>
                  <a:pt x="307626" y="103166"/>
                  <a:pt x="307626" y="103166"/>
                </a:cubicBezTo>
                <a:cubicBezTo>
                  <a:pt x="347065" y="105796"/>
                  <a:pt x="386634" y="106917"/>
                  <a:pt x="425944" y="111055"/>
                </a:cubicBezTo>
                <a:cubicBezTo>
                  <a:pt x="436725" y="112190"/>
                  <a:pt x="446933" y="116505"/>
                  <a:pt x="457496" y="118943"/>
                </a:cubicBezTo>
                <a:cubicBezTo>
                  <a:pt x="481116" y="124394"/>
                  <a:pt x="504433" y="131713"/>
                  <a:pt x="528486" y="134720"/>
                </a:cubicBezTo>
                <a:cubicBezTo>
                  <a:pt x="567708" y="139623"/>
                  <a:pt x="607365" y="139979"/>
                  <a:pt x="646804" y="142608"/>
                </a:cubicBezTo>
                <a:cubicBezTo>
                  <a:pt x="691502" y="137349"/>
                  <a:pt x="738011" y="140478"/>
                  <a:pt x="780898" y="126831"/>
                </a:cubicBezTo>
                <a:cubicBezTo>
                  <a:pt x="798615" y="121193"/>
                  <a:pt x="806518" y="99827"/>
                  <a:pt x="820337" y="87389"/>
                </a:cubicBezTo>
                <a:cubicBezTo>
                  <a:pt x="832851" y="76126"/>
                  <a:pt x="847106" y="66923"/>
                  <a:pt x="859776" y="55836"/>
                </a:cubicBezTo>
                <a:cubicBezTo>
                  <a:pt x="868171" y="48490"/>
                  <a:pt x="874870" y="39312"/>
                  <a:pt x="883440" y="32170"/>
                </a:cubicBezTo>
                <a:cubicBezTo>
                  <a:pt x="903825" y="15181"/>
                  <a:pt x="907053" y="16411"/>
                  <a:pt x="930767" y="8505"/>
                </a:cubicBezTo>
                <a:cubicBezTo>
                  <a:pt x="938655" y="11135"/>
                  <a:pt x="946137" y="16986"/>
                  <a:pt x="954431" y="16394"/>
                </a:cubicBezTo>
                <a:cubicBezTo>
                  <a:pt x="983753" y="14300"/>
                  <a:pt x="1012059" y="4502"/>
                  <a:pt x="1041197" y="617"/>
                </a:cubicBezTo>
                <a:cubicBezTo>
                  <a:pt x="1051622" y="-773"/>
                  <a:pt x="1062232" y="617"/>
                  <a:pt x="1072749" y="6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1412250" y="5802940"/>
            <a:ext cx="1104300" cy="251509"/>
          </a:xfrm>
          <a:custGeom>
            <a:avLst/>
            <a:gdLst>
              <a:gd name="connsiteX0" fmla="*/ 0 w 1104300"/>
              <a:gd name="connsiteY0" fmla="*/ 251509 h 251509"/>
              <a:gd name="connsiteX1" fmla="*/ 102542 w 1104300"/>
              <a:gd name="connsiteY1" fmla="*/ 164736 h 251509"/>
              <a:gd name="connsiteX2" fmla="*/ 283963 w 1104300"/>
              <a:gd name="connsiteY2" fmla="*/ 62187 h 251509"/>
              <a:gd name="connsiteX3" fmla="*/ 323402 w 1104300"/>
              <a:gd name="connsiteY3" fmla="*/ 101629 h 251509"/>
              <a:gd name="connsiteX4" fmla="*/ 339178 w 1104300"/>
              <a:gd name="connsiteY4" fmla="*/ 125294 h 251509"/>
              <a:gd name="connsiteX5" fmla="*/ 378617 w 1104300"/>
              <a:gd name="connsiteY5" fmla="*/ 156848 h 251509"/>
              <a:gd name="connsiteX6" fmla="*/ 615253 w 1104300"/>
              <a:gd name="connsiteY6" fmla="*/ 117406 h 251509"/>
              <a:gd name="connsiteX7" fmla="*/ 678355 w 1104300"/>
              <a:gd name="connsiteY7" fmla="*/ 93740 h 251509"/>
              <a:gd name="connsiteX8" fmla="*/ 733570 w 1104300"/>
              <a:gd name="connsiteY8" fmla="*/ 85852 h 251509"/>
              <a:gd name="connsiteX9" fmla="*/ 812449 w 1104300"/>
              <a:gd name="connsiteY9" fmla="*/ 70075 h 251509"/>
              <a:gd name="connsiteX10" fmla="*/ 844000 w 1104300"/>
              <a:gd name="connsiteY10" fmla="*/ 38521 h 251509"/>
              <a:gd name="connsiteX11" fmla="*/ 867664 w 1104300"/>
              <a:gd name="connsiteY11" fmla="*/ 22745 h 251509"/>
              <a:gd name="connsiteX12" fmla="*/ 922879 w 1104300"/>
              <a:gd name="connsiteY12" fmla="*/ 6968 h 251509"/>
              <a:gd name="connsiteX13" fmla="*/ 1096412 w 1104300"/>
              <a:gd name="connsiteY13" fmla="*/ 38521 h 251509"/>
              <a:gd name="connsiteX14" fmla="*/ 1104300 w 1104300"/>
              <a:gd name="connsiteY14" fmla="*/ 54298 h 2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4300" h="251509">
                <a:moveTo>
                  <a:pt x="0" y="251509"/>
                </a:moveTo>
                <a:cubicBezTo>
                  <a:pt x="50684" y="200820"/>
                  <a:pt x="41982" y="204336"/>
                  <a:pt x="102542" y="164736"/>
                </a:cubicBezTo>
                <a:cubicBezTo>
                  <a:pt x="252809" y="66478"/>
                  <a:pt x="196697" y="84004"/>
                  <a:pt x="283963" y="62187"/>
                </a:cubicBezTo>
                <a:cubicBezTo>
                  <a:pt x="326027" y="125289"/>
                  <a:pt x="270819" y="49044"/>
                  <a:pt x="323402" y="101629"/>
                </a:cubicBezTo>
                <a:cubicBezTo>
                  <a:pt x="330106" y="108333"/>
                  <a:pt x="332475" y="118590"/>
                  <a:pt x="339178" y="125294"/>
                </a:cubicBezTo>
                <a:cubicBezTo>
                  <a:pt x="351082" y="137199"/>
                  <a:pt x="365471" y="146330"/>
                  <a:pt x="378617" y="156848"/>
                </a:cubicBezTo>
                <a:cubicBezTo>
                  <a:pt x="459225" y="145855"/>
                  <a:pt x="538004" y="141549"/>
                  <a:pt x="615253" y="117406"/>
                </a:cubicBezTo>
                <a:cubicBezTo>
                  <a:pt x="636695" y="110705"/>
                  <a:pt x="656649" y="99529"/>
                  <a:pt x="678355" y="93740"/>
                </a:cubicBezTo>
                <a:cubicBezTo>
                  <a:pt x="696319" y="88949"/>
                  <a:pt x="715194" y="88679"/>
                  <a:pt x="733570" y="85852"/>
                </a:cubicBezTo>
                <a:cubicBezTo>
                  <a:pt x="783859" y="78115"/>
                  <a:pt x="770623" y="80533"/>
                  <a:pt x="812449" y="70075"/>
                </a:cubicBezTo>
                <a:cubicBezTo>
                  <a:pt x="822966" y="59557"/>
                  <a:pt x="832707" y="48201"/>
                  <a:pt x="844000" y="38521"/>
                </a:cubicBezTo>
                <a:cubicBezTo>
                  <a:pt x="851198" y="32351"/>
                  <a:pt x="859185" y="26985"/>
                  <a:pt x="867664" y="22745"/>
                </a:cubicBezTo>
                <a:cubicBezTo>
                  <a:pt x="878984" y="17085"/>
                  <a:pt x="912764" y="9497"/>
                  <a:pt x="922879" y="6968"/>
                </a:cubicBezTo>
                <a:cubicBezTo>
                  <a:pt x="1064349" y="14042"/>
                  <a:pt x="1056069" y="-28721"/>
                  <a:pt x="1096412" y="38521"/>
                </a:cubicBezTo>
                <a:cubicBezTo>
                  <a:pt x="1099437" y="43563"/>
                  <a:pt x="1101671" y="49039"/>
                  <a:pt x="1104300" y="54298"/>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1396474" y="5454929"/>
            <a:ext cx="1072749" cy="481194"/>
          </a:xfrm>
          <a:custGeom>
            <a:avLst/>
            <a:gdLst>
              <a:gd name="connsiteX0" fmla="*/ 0 w 1072749"/>
              <a:gd name="connsiteY0" fmla="*/ 481194 h 481194"/>
              <a:gd name="connsiteX1" fmla="*/ 55215 w 1072749"/>
              <a:gd name="connsiteY1" fmla="*/ 449640 h 481194"/>
              <a:gd name="connsiteX2" fmla="*/ 86766 w 1072749"/>
              <a:gd name="connsiteY2" fmla="*/ 425975 h 481194"/>
              <a:gd name="connsiteX3" fmla="*/ 110430 w 1072749"/>
              <a:gd name="connsiteY3" fmla="*/ 402309 h 481194"/>
              <a:gd name="connsiteX4" fmla="*/ 134093 w 1072749"/>
              <a:gd name="connsiteY4" fmla="*/ 394421 h 481194"/>
              <a:gd name="connsiteX5" fmla="*/ 157757 w 1072749"/>
              <a:gd name="connsiteY5" fmla="*/ 378644 h 481194"/>
              <a:gd name="connsiteX6" fmla="*/ 236636 w 1072749"/>
              <a:gd name="connsiteY6" fmla="*/ 370756 h 481194"/>
              <a:gd name="connsiteX7" fmla="*/ 449608 w 1072749"/>
              <a:gd name="connsiteY7" fmla="*/ 354979 h 481194"/>
              <a:gd name="connsiteX8" fmla="*/ 473271 w 1072749"/>
              <a:gd name="connsiteY8" fmla="*/ 291871 h 481194"/>
              <a:gd name="connsiteX9" fmla="*/ 496935 w 1072749"/>
              <a:gd name="connsiteY9" fmla="*/ 228764 h 481194"/>
              <a:gd name="connsiteX10" fmla="*/ 512711 w 1072749"/>
              <a:gd name="connsiteY10" fmla="*/ 205099 h 481194"/>
              <a:gd name="connsiteX11" fmla="*/ 536374 w 1072749"/>
              <a:gd name="connsiteY11" fmla="*/ 126214 h 481194"/>
              <a:gd name="connsiteX12" fmla="*/ 552150 w 1072749"/>
              <a:gd name="connsiteY12" fmla="*/ 102549 h 481194"/>
              <a:gd name="connsiteX13" fmla="*/ 599477 w 1072749"/>
              <a:gd name="connsiteY13" fmla="*/ 47330 h 481194"/>
              <a:gd name="connsiteX14" fmla="*/ 631029 w 1072749"/>
              <a:gd name="connsiteY14" fmla="*/ 23665 h 481194"/>
              <a:gd name="connsiteX15" fmla="*/ 678356 w 1072749"/>
              <a:gd name="connsiteY15" fmla="*/ 7888 h 481194"/>
              <a:gd name="connsiteX16" fmla="*/ 733571 w 1072749"/>
              <a:gd name="connsiteY16" fmla="*/ 47330 h 481194"/>
              <a:gd name="connsiteX17" fmla="*/ 741459 w 1072749"/>
              <a:gd name="connsiteY17" fmla="*/ 70995 h 481194"/>
              <a:gd name="connsiteX18" fmla="*/ 773010 w 1072749"/>
              <a:gd name="connsiteY18" fmla="*/ 86772 h 481194"/>
              <a:gd name="connsiteX19" fmla="*/ 851889 w 1072749"/>
              <a:gd name="connsiteY19" fmla="*/ 70995 h 481194"/>
              <a:gd name="connsiteX20" fmla="*/ 875552 w 1072749"/>
              <a:gd name="connsiteY20" fmla="*/ 55219 h 481194"/>
              <a:gd name="connsiteX21" fmla="*/ 899216 w 1072749"/>
              <a:gd name="connsiteY21" fmla="*/ 47330 h 481194"/>
              <a:gd name="connsiteX22" fmla="*/ 938655 w 1072749"/>
              <a:gd name="connsiteY22" fmla="*/ 23665 h 481194"/>
              <a:gd name="connsiteX23" fmla="*/ 993870 w 1072749"/>
              <a:gd name="connsiteY23" fmla="*/ 7888 h 481194"/>
              <a:gd name="connsiteX24" fmla="*/ 1017534 w 1072749"/>
              <a:gd name="connsiteY24" fmla="*/ 0 h 481194"/>
              <a:gd name="connsiteX25" fmla="*/ 1072749 w 1072749"/>
              <a:gd name="connsiteY25" fmla="*/ 7888 h 4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2749" h="481194">
                <a:moveTo>
                  <a:pt x="0" y="481194"/>
                </a:moveTo>
                <a:cubicBezTo>
                  <a:pt x="18405" y="470676"/>
                  <a:pt x="37331" y="461022"/>
                  <a:pt x="55215" y="449640"/>
                </a:cubicBezTo>
                <a:cubicBezTo>
                  <a:pt x="66306" y="442582"/>
                  <a:pt x="76785" y="434531"/>
                  <a:pt x="86766" y="425975"/>
                </a:cubicBezTo>
                <a:cubicBezTo>
                  <a:pt x="95236" y="418715"/>
                  <a:pt x="101148" y="408497"/>
                  <a:pt x="110430" y="402309"/>
                </a:cubicBezTo>
                <a:cubicBezTo>
                  <a:pt x="117348" y="397697"/>
                  <a:pt x="126205" y="397050"/>
                  <a:pt x="134093" y="394421"/>
                </a:cubicBezTo>
                <a:cubicBezTo>
                  <a:pt x="141981" y="389162"/>
                  <a:pt x="148519" y="380776"/>
                  <a:pt x="157757" y="378644"/>
                </a:cubicBezTo>
                <a:cubicBezTo>
                  <a:pt x="183504" y="372702"/>
                  <a:pt x="210298" y="372892"/>
                  <a:pt x="236636" y="370756"/>
                </a:cubicBezTo>
                <a:lnTo>
                  <a:pt x="449608" y="354979"/>
                </a:lnTo>
                <a:cubicBezTo>
                  <a:pt x="464150" y="296806"/>
                  <a:pt x="448524" y="349620"/>
                  <a:pt x="473271" y="291871"/>
                </a:cubicBezTo>
                <a:cubicBezTo>
                  <a:pt x="493744" y="244096"/>
                  <a:pt x="464264" y="294108"/>
                  <a:pt x="496935" y="228764"/>
                </a:cubicBezTo>
                <a:cubicBezTo>
                  <a:pt x="501175" y="220284"/>
                  <a:pt x="508472" y="213579"/>
                  <a:pt x="512711" y="205099"/>
                </a:cubicBezTo>
                <a:cubicBezTo>
                  <a:pt x="557321" y="115870"/>
                  <a:pt x="503121" y="214894"/>
                  <a:pt x="536374" y="126214"/>
                </a:cubicBezTo>
                <a:cubicBezTo>
                  <a:pt x="539703" y="117337"/>
                  <a:pt x="546640" y="110264"/>
                  <a:pt x="552150" y="102549"/>
                </a:cubicBezTo>
                <a:cubicBezTo>
                  <a:pt x="568555" y="79580"/>
                  <a:pt x="578356" y="65435"/>
                  <a:pt x="599477" y="47330"/>
                </a:cubicBezTo>
                <a:cubicBezTo>
                  <a:pt x="609459" y="38774"/>
                  <a:pt x="619270" y="29545"/>
                  <a:pt x="631029" y="23665"/>
                </a:cubicBezTo>
                <a:cubicBezTo>
                  <a:pt x="645902" y="16228"/>
                  <a:pt x="678356" y="7888"/>
                  <a:pt x="678356" y="7888"/>
                </a:cubicBezTo>
                <a:cubicBezTo>
                  <a:pt x="708284" y="17864"/>
                  <a:pt x="710176" y="14576"/>
                  <a:pt x="733571" y="47330"/>
                </a:cubicBezTo>
                <a:cubicBezTo>
                  <a:pt x="738404" y="54096"/>
                  <a:pt x="735580" y="65115"/>
                  <a:pt x="741459" y="70995"/>
                </a:cubicBezTo>
                <a:cubicBezTo>
                  <a:pt x="749773" y="79310"/>
                  <a:pt x="762493" y="81513"/>
                  <a:pt x="773010" y="86772"/>
                </a:cubicBezTo>
                <a:cubicBezTo>
                  <a:pt x="799303" y="81513"/>
                  <a:pt x="826261" y="78881"/>
                  <a:pt x="851889" y="70995"/>
                </a:cubicBezTo>
                <a:cubicBezTo>
                  <a:pt x="860950" y="68207"/>
                  <a:pt x="867073" y="59459"/>
                  <a:pt x="875552" y="55219"/>
                </a:cubicBezTo>
                <a:cubicBezTo>
                  <a:pt x="882989" y="51500"/>
                  <a:pt x="891779" y="51049"/>
                  <a:pt x="899216" y="47330"/>
                </a:cubicBezTo>
                <a:cubicBezTo>
                  <a:pt x="912929" y="40473"/>
                  <a:pt x="924942" y="30522"/>
                  <a:pt x="938655" y="23665"/>
                </a:cubicBezTo>
                <a:cubicBezTo>
                  <a:pt x="951267" y="17359"/>
                  <a:pt x="982070" y="11259"/>
                  <a:pt x="993870" y="7888"/>
                </a:cubicBezTo>
                <a:cubicBezTo>
                  <a:pt x="1001865" y="5604"/>
                  <a:pt x="1009646" y="2629"/>
                  <a:pt x="1017534" y="0"/>
                </a:cubicBezTo>
                <a:lnTo>
                  <a:pt x="1072749" y="7888"/>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1412250" y="5738912"/>
            <a:ext cx="1064861" cy="291872"/>
          </a:xfrm>
          <a:custGeom>
            <a:avLst/>
            <a:gdLst>
              <a:gd name="connsiteX0" fmla="*/ 0 w 1064861"/>
              <a:gd name="connsiteY0" fmla="*/ 141992 h 291872"/>
              <a:gd name="connsiteX1" fmla="*/ 70990 w 1064861"/>
              <a:gd name="connsiteY1" fmla="*/ 102549 h 291872"/>
              <a:gd name="connsiteX2" fmla="*/ 189308 w 1064861"/>
              <a:gd name="connsiteY2" fmla="*/ 47330 h 291872"/>
              <a:gd name="connsiteX3" fmla="*/ 291850 w 1064861"/>
              <a:gd name="connsiteY3" fmla="*/ 23665 h 291872"/>
              <a:gd name="connsiteX4" fmla="*/ 315514 w 1064861"/>
              <a:gd name="connsiteY4" fmla="*/ 15777 h 291872"/>
              <a:gd name="connsiteX5" fmla="*/ 386505 w 1064861"/>
              <a:gd name="connsiteY5" fmla="*/ 0 h 291872"/>
              <a:gd name="connsiteX6" fmla="*/ 457495 w 1064861"/>
              <a:gd name="connsiteY6" fmla="*/ 47330 h 291872"/>
              <a:gd name="connsiteX7" fmla="*/ 512710 w 1064861"/>
              <a:gd name="connsiteY7" fmla="*/ 78884 h 291872"/>
              <a:gd name="connsiteX8" fmla="*/ 536374 w 1064861"/>
              <a:gd name="connsiteY8" fmla="*/ 94661 h 291872"/>
              <a:gd name="connsiteX9" fmla="*/ 567925 w 1064861"/>
              <a:gd name="connsiteY9" fmla="*/ 110438 h 291872"/>
              <a:gd name="connsiteX10" fmla="*/ 599477 w 1064861"/>
              <a:gd name="connsiteY10" fmla="*/ 118326 h 291872"/>
              <a:gd name="connsiteX11" fmla="*/ 702019 w 1064861"/>
              <a:gd name="connsiteY11" fmla="*/ 134103 h 291872"/>
              <a:gd name="connsiteX12" fmla="*/ 725683 w 1064861"/>
              <a:gd name="connsiteY12" fmla="*/ 141992 h 291872"/>
              <a:gd name="connsiteX13" fmla="*/ 749346 w 1064861"/>
              <a:gd name="connsiteY13" fmla="*/ 157768 h 291872"/>
              <a:gd name="connsiteX14" fmla="*/ 780898 w 1064861"/>
              <a:gd name="connsiteY14" fmla="*/ 173545 h 291872"/>
              <a:gd name="connsiteX15" fmla="*/ 851888 w 1064861"/>
              <a:gd name="connsiteY15" fmla="*/ 244541 h 291872"/>
              <a:gd name="connsiteX16" fmla="*/ 875552 w 1064861"/>
              <a:gd name="connsiteY16" fmla="*/ 268206 h 291872"/>
              <a:gd name="connsiteX17" fmla="*/ 899215 w 1064861"/>
              <a:gd name="connsiteY17" fmla="*/ 291872 h 291872"/>
              <a:gd name="connsiteX18" fmla="*/ 985982 w 1064861"/>
              <a:gd name="connsiteY18" fmla="*/ 268206 h 291872"/>
              <a:gd name="connsiteX19" fmla="*/ 1033309 w 1064861"/>
              <a:gd name="connsiteY19" fmla="*/ 236653 h 291872"/>
              <a:gd name="connsiteX20" fmla="*/ 1064861 w 1064861"/>
              <a:gd name="connsiteY20" fmla="*/ 228764 h 29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4861" h="291872">
                <a:moveTo>
                  <a:pt x="0" y="141992"/>
                </a:moveTo>
                <a:cubicBezTo>
                  <a:pt x="110716" y="105084"/>
                  <a:pt x="145" y="149783"/>
                  <a:pt x="70990" y="102549"/>
                </a:cubicBezTo>
                <a:cubicBezTo>
                  <a:pt x="87891" y="91281"/>
                  <a:pt x="180876" y="50843"/>
                  <a:pt x="189308" y="47330"/>
                </a:cubicBezTo>
                <a:cubicBezTo>
                  <a:pt x="232470" y="29345"/>
                  <a:pt x="223974" y="46290"/>
                  <a:pt x="291850" y="23665"/>
                </a:cubicBezTo>
                <a:cubicBezTo>
                  <a:pt x="299738" y="21036"/>
                  <a:pt x="307519" y="18061"/>
                  <a:pt x="315514" y="15777"/>
                </a:cubicBezTo>
                <a:cubicBezTo>
                  <a:pt x="341519" y="8346"/>
                  <a:pt x="359379" y="5425"/>
                  <a:pt x="386505" y="0"/>
                </a:cubicBezTo>
                <a:cubicBezTo>
                  <a:pt x="441586" y="13771"/>
                  <a:pt x="400970" y="-2133"/>
                  <a:pt x="457495" y="47330"/>
                </a:cubicBezTo>
                <a:cubicBezTo>
                  <a:pt x="475581" y="63156"/>
                  <a:pt x="491733" y="66896"/>
                  <a:pt x="512710" y="78884"/>
                </a:cubicBezTo>
                <a:cubicBezTo>
                  <a:pt x="520941" y="83588"/>
                  <a:pt x="528143" y="89957"/>
                  <a:pt x="536374" y="94661"/>
                </a:cubicBezTo>
                <a:cubicBezTo>
                  <a:pt x="546583" y="100495"/>
                  <a:pt x="556915" y="106309"/>
                  <a:pt x="567925" y="110438"/>
                </a:cubicBezTo>
                <a:cubicBezTo>
                  <a:pt x="578076" y="114245"/>
                  <a:pt x="588801" y="116442"/>
                  <a:pt x="599477" y="118326"/>
                </a:cubicBezTo>
                <a:cubicBezTo>
                  <a:pt x="633534" y="124336"/>
                  <a:pt x="667838" y="128844"/>
                  <a:pt x="702019" y="134103"/>
                </a:cubicBezTo>
                <a:cubicBezTo>
                  <a:pt x="709907" y="136733"/>
                  <a:pt x="718246" y="138273"/>
                  <a:pt x="725683" y="141992"/>
                </a:cubicBezTo>
                <a:cubicBezTo>
                  <a:pt x="734162" y="146232"/>
                  <a:pt x="741115" y="153064"/>
                  <a:pt x="749346" y="157768"/>
                </a:cubicBezTo>
                <a:cubicBezTo>
                  <a:pt x="759555" y="163602"/>
                  <a:pt x="770381" y="168286"/>
                  <a:pt x="780898" y="173545"/>
                </a:cubicBezTo>
                <a:lnTo>
                  <a:pt x="851888" y="244541"/>
                </a:lnTo>
                <a:lnTo>
                  <a:pt x="875552" y="268206"/>
                </a:lnTo>
                <a:lnTo>
                  <a:pt x="899215" y="291872"/>
                </a:lnTo>
                <a:cubicBezTo>
                  <a:pt x="936963" y="285580"/>
                  <a:pt x="952539" y="286449"/>
                  <a:pt x="985982" y="268206"/>
                </a:cubicBezTo>
                <a:cubicBezTo>
                  <a:pt x="1002627" y="259126"/>
                  <a:pt x="1014915" y="241252"/>
                  <a:pt x="1033309" y="236653"/>
                </a:cubicBezTo>
                <a:lnTo>
                  <a:pt x="1064861" y="228764"/>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1428025" y="5691580"/>
            <a:ext cx="1080637" cy="283985"/>
          </a:xfrm>
          <a:custGeom>
            <a:avLst/>
            <a:gdLst>
              <a:gd name="connsiteX0" fmla="*/ 0 w 1080637"/>
              <a:gd name="connsiteY0" fmla="*/ 283985 h 283985"/>
              <a:gd name="connsiteX1" fmla="*/ 157757 w 1080637"/>
              <a:gd name="connsiteY1" fmla="*/ 220877 h 283985"/>
              <a:gd name="connsiteX2" fmla="*/ 189309 w 1080637"/>
              <a:gd name="connsiteY2" fmla="*/ 205100 h 283985"/>
              <a:gd name="connsiteX3" fmla="*/ 212972 w 1080637"/>
              <a:gd name="connsiteY3" fmla="*/ 197212 h 283985"/>
              <a:gd name="connsiteX4" fmla="*/ 236636 w 1080637"/>
              <a:gd name="connsiteY4" fmla="*/ 181435 h 283985"/>
              <a:gd name="connsiteX5" fmla="*/ 268188 w 1080637"/>
              <a:gd name="connsiteY5" fmla="*/ 205100 h 283985"/>
              <a:gd name="connsiteX6" fmla="*/ 291851 w 1080637"/>
              <a:gd name="connsiteY6" fmla="*/ 220877 h 283985"/>
              <a:gd name="connsiteX7" fmla="*/ 339178 w 1080637"/>
              <a:gd name="connsiteY7" fmla="*/ 228766 h 283985"/>
              <a:gd name="connsiteX8" fmla="*/ 489048 w 1080637"/>
              <a:gd name="connsiteY8" fmla="*/ 220877 h 283985"/>
              <a:gd name="connsiteX9" fmla="*/ 591590 w 1080637"/>
              <a:gd name="connsiteY9" fmla="*/ 181435 h 283985"/>
              <a:gd name="connsiteX10" fmla="*/ 623141 w 1080637"/>
              <a:gd name="connsiteY10" fmla="*/ 173547 h 283985"/>
              <a:gd name="connsiteX11" fmla="*/ 654693 w 1080637"/>
              <a:gd name="connsiteY11" fmla="*/ 134105 h 283985"/>
              <a:gd name="connsiteX12" fmla="*/ 678356 w 1080637"/>
              <a:gd name="connsiteY12" fmla="*/ 110439 h 283985"/>
              <a:gd name="connsiteX13" fmla="*/ 694132 w 1080637"/>
              <a:gd name="connsiteY13" fmla="*/ 86774 h 283985"/>
              <a:gd name="connsiteX14" fmla="*/ 749347 w 1080637"/>
              <a:gd name="connsiteY14" fmla="*/ 78886 h 283985"/>
              <a:gd name="connsiteX15" fmla="*/ 796674 w 1080637"/>
              <a:gd name="connsiteY15" fmla="*/ 70997 h 283985"/>
              <a:gd name="connsiteX16" fmla="*/ 828225 w 1080637"/>
              <a:gd name="connsiteY16" fmla="*/ 55220 h 283985"/>
              <a:gd name="connsiteX17" fmla="*/ 930768 w 1080637"/>
              <a:gd name="connsiteY17" fmla="*/ 39443 h 283985"/>
              <a:gd name="connsiteX18" fmla="*/ 962319 w 1080637"/>
              <a:gd name="connsiteY18" fmla="*/ 23667 h 283985"/>
              <a:gd name="connsiteX19" fmla="*/ 993870 w 1080637"/>
              <a:gd name="connsiteY19" fmla="*/ 15778 h 283985"/>
              <a:gd name="connsiteX20" fmla="*/ 1080637 w 1080637"/>
              <a:gd name="connsiteY20" fmla="*/ 1 h 28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0637" h="283985">
                <a:moveTo>
                  <a:pt x="0" y="283985"/>
                </a:moveTo>
                <a:cubicBezTo>
                  <a:pt x="120418" y="223771"/>
                  <a:pt x="1806" y="279363"/>
                  <a:pt x="157757" y="220877"/>
                </a:cubicBezTo>
                <a:cubicBezTo>
                  <a:pt x="168767" y="216748"/>
                  <a:pt x="178501" y="209732"/>
                  <a:pt x="189309" y="205100"/>
                </a:cubicBezTo>
                <a:cubicBezTo>
                  <a:pt x="196951" y="201825"/>
                  <a:pt x="205084" y="199841"/>
                  <a:pt x="212972" y="197212"/>
                </a:cubicBezTo>
                <a:cubicBezTo>
                  <a:pt x="220860" y="191953"/>
                  <a:pt x="227251" y="180094"/>
                  <a:pt x="236636" y="181435"/>
                </a:cubicBezTo>
                <a:cubicBezTo>
                  <a:pt x="249651" y="183294"/>
                  <a:pt x="257490" y="197458"/>
                  <a:pt x="268188" y="205100"/>
                </a:cubicBezTo>
                <a:cubicBezTo>
                  <a:pt x="275902" y="210610"/>
                  <a:pt x="282857" y="217879"/>
                  <a:pt x="291851" y="220877"/>
                </a:cubicBezTo>
                <a:cubicBezTo>
                  <a:pt x="307023" y="225935"/>
                  <a:pt x="323402" y="226136"/>
                  <a:pt x="339178" y="228766"/>
                </a:cubicBezTo>
                <a:cubicBezTo>
                  <a:pt x="389135" y="226136"/>
                  <a:pt x="439525" y="227952"/>
                  <a:pt x="489048" y="220877"/>
                </a:cubicBezTo>
                <a:cubicBezTo>
                  <a:pt x="565315" y="209981"/>
                  <a:pt x="540499" y="200595"/>
                  <a:pt x="591590" y="181435"/>
                </a:cubicBezTo>
                <a:cubicBezTo>
                  <a:pt x="601740" y="177628"/>
                  <a:pt x="612624" y="176176"/>
                  <a:pt x="623141" y="173547"/>
                </a:cubicBezTo>
                <a:cubicBezTo>
                  <a:pt x="676061" y="138265"/>
                  <a:pt x="624215" y="179826"/>
                  <a:pt x="654693" y="134105"/>
                </a:cubicBezTo>
                <a:cubicBezTo>
                  <a:pt x="660881" y="124823"/>
                  <a:pt x="671215" y="119009"/>
                  <a:pt x="678356" y="110439"/>
                </a:cubicBezTo>
                <a:cubicBezTo>
                  <a:pt x="684425" y="103156"/>
                  <a:pt x="685469" y="90625"/>
                  <a:pt x="694132" y="86774"/>
                </a:cubicBezTo>
                <a:cubicBezTo>
                  <a:pt x="711121" y="79223"/>
                  <a:pt x="730971" y="81713"/>
                  <a:pt x="749347" y="78886"/>
                </a:cubicBezTo>
                <a:cubicBezTo>
                  <a:pt x="765154" y="76454"/>
                  <a:pt x="780898" y="73627"/>
                  <a:pt x="796674" y="70997"/>
                </a:cubicBezTo>
                <a:cubicBezTo>
                  <a:pt x="807191" y="65738"/>
                  <a:pt x="816962" y="58599"/>
                  <a:pt x="828225" y="55220"/>
                </a:cubicBezTo>
                <a:cubicBezTo>
                  <a:pt x="838166" y="52237"/>
                  <a:pt x="924499" y="40339"/>
                  <a:pt x="930768" y="39443"/>
                </a:cubicBezTo>
                <a:cubicBezTo>
                  <a:pt x="941285" y="34184"/>
                  <a:pt x="951309" y="27796"/>
                  <a:pt x="962319" y="23667"/>
                </a:cubicBezTo>
                <a:cubicBezTo>
                  <a:pt x="972469" y="19860"/>
                  <a:pt x="983270" y="18050"/>
                  <a:pt x="993870" y="15778"/>
                </a:cubicBezTo>
                <a:cubicBezTo>
                  <a:pt x="1069895" y="-515"/>
                  <a:pt x="1046468" y="1"/>
                  <a:pt x="1080637" y="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1420137" y="5052619"/>
            <a:ext cx="1009646" cy="812508"/>
          </a:xfrm>
          <a:custGeom>
            <a:avLst/>
            <a:gdLst>
              <a:gd name="connsiteX0" fmla="*/ 0 w 1009646"/>
              <a:gd name="connsiteY0" fmla="*/ 812508 h 812508"/>
              <a:gd name="connsiteX1" fmla="*/ 47328 w 1009646"/>
              <a:gd name="connsiteY1" fmla="*/ 741512 h 812508"/>
              <a:gd name="connsiteX2" fmla="*/ 70991 w 1009646"/>
              <a:gd name="connsiteY2" fmla="*/ 733623 h 812508"/>
              <a:gd name="connsiteX3" fmla="*/ 102543 w 1009646"/>
              <a:gd name="connsiteY3" fmla="*/ 717847 h 812508"/>
              <a:gd name="connsiteX4" fmla="*/ 173533 w 1009646"/>
              <a:gd name="connsiteY4" fmla="*/ 694181 h 812508"/>
              <a:gd name="connsiteX5" fmla="*/ 236636 w 1009646"/>
              <a:gd name="connsiteY5" fmla="*/ 678404 h 812508"/>
              <a:gd name="connsiteX6" fmla="*/ 260300 w 1009646"/>
              <a:gd name="connsiteY6" fmla="*/ 654739 h 812508"/>
              <a:gd name="connsiteX7" fmla="*/ 323403 w 1009646"/>
              <a:gd name="connsiteY7" fmla="*/ 607409 h 812508"/>
              <a:gd name="connsiteX8" fmla="*/ 362842 w 1009646"/>
              <a:gd name="connsiteY8" fmla="*/ 536413 h 812508"/>
              <a:gd name="connsiteX9" fmla="*/ 378618 w 1009646"/>
              <a:gd name="connsiteY9" fmla="*/ 512748 h 812508"/>
              <a:gd name="connsiteX10" fmla="*/ 425945 w 1009646"/>
              <a:gd name="connsiteY10" fmla="*/ 496971 h 812508"/>
              <a:gd name="connsiteX11" fmla="*/ 465384 w 1009646"/>
              <a:gd name="connsiteY11" fmla="*/ 481194 h 812508"/>
              <a:gd name="connsiteX12" fmla="*/ 496936 w 1009646"/>
              <a:gd name="connsiteY12" fmla="*/ 449640 h 812508"/>
              <a:gd name="connsiteX13" fmla="*/ 544263 w 1009646"/>
              <a:gd name="connsiteY13" fmla="*/ 418086 h 812508"/>
              <a:gd name="connsiteX14" fmla="*/ 560038 w 1009646"/>
              <a:gd name="connsiteY14" fmla="*/ 394421 h 812508"/>
              <a:gd name="connsiteX15" fmla="*/ 583702 w 1009646"/>
              <a:gd name="connsiteY15" fmla="*/ 386533 h 812508"/>
              <a:gd name="connsiteX16" fmla="*/ 631029 w 1009646"/>
              <a:gd name="connsiteY16" fmla="*/ 362867 h 812508"/>
              <a:gd name="connsiteX17" fmla="*/ 702020 w 1009646"/>
              <a:gd name="connsiteY17" fmla="*/ 291872 h 812508"/>
              <a:gd name="connsiteX18" fmla="*/ 725683 w 1009646"/>
              <a:gd name="connsiteY18" fmla="*/ 268206 h 812508"/>
              <a:gd name="connsiteX19" fmla="*/ 749347 w 1009646"/>
              <a:gd name="connsiteY19" fmla="*/ 220876 h 812508"/>
              <a:gd name="connsiteX20" fmla="*/ 765123 w 1009646"/>
              <a:gd name="connsiteY20" fmla="*/ 189322 h 812508"/>
              <a:gd name="connsiteX21" fmla="*/ 788786 w 1009646"/>
              <a:gd name="connsiteY21" fmla="*/ 165657 h 812508"/>
              <a:gd name="connsiteX22" fmla="*/ 812450 w 1009646"/>
              <a:gd name="connsiteY22" fmla="*/ 134103 h 812508"/>
              <a:gd name="connsiteX23" fmla="*/ 828226 w 1009646"/>
              <a:gd name="connsiteY23" fmla="*/ 110438 h 812508"/>
              <a:gd name="connsiteX24" fmla="*/ 867665 w 1009646"/>
              <a:gd name="connsiteY24" fmla="*/ 86773 h 812508"/>
              <a:gd name="connsiteX25" fmla="*/ 891328 w 1009646"/>
              <a:gd name="connsiteY25" fmla="*/ 63107 h 812508"/>
              <a:gd name="connsiteX26" fmla="*/ 938656 w 1009646"/>
              <a:gd name="connsiteY26" fmla="*/ 31554 h 812508"/>
              <a:gd name="connsiteX27" fmla="*/ 962319 w 1009646"/>
              <a:gd name="connsiteY27" fmla="*/ 15777 h 812508"/>
              <a:gd name="connsiteX28" fmla="*/ 1009646 w 1009646"/>
              <a:gd name="connsiteY28" fmla="*/ 0 h 81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9646" h="812508">
                <a:moveTo>
                  <a:pt x="0" y="812508"/>
                </a:moveTo>
                <a:cubicBezTo>
                  <a:pt x="15776" y="788843"/>
                  <a:pt x="20346" y="750507"/>
                  <a:pt x="47328" y="741512"/>
                </a:cubicBezTo>
                <a:cubicBezTo>
                  <a:pt x="55216" y="738882"/>
                  <a:pt x="63349" y="736898"/>
                  <a:pt x="70991" y="733623"/>
                </a:cubicBezTo>
                <a:cubicBezTo>
                  <a:pt x="81799" y="728991"/>
                  <a:pt x="91568" y="722068"/>
                  <a:pt x="102543" y="717847"/>
                </a:cubicBezTo>
                <a:cubicBezTo>
                  <a:pt x="125824" y="708892"/>
                  <a:pt x="149334" y="700231"/>
                  <a:pt x="173533" y="694181"/>
                </a:cubicBezTo>
                <a:lnTo>
                  <a:pt x="236636" y="678404"/>
                </a:lnTo>
                <a:cubicBezTo>
                  <a:pt x="244524" y="670516"/>
                  <a:pt x="251376" y="661433"/>
                  <a:pt x="260300" y="654739"/>
                </a:cubicBezTo>
                <a:cubicBezTo>
                  <a:pt x="297731" y="626664"/>
                  <a:pt x="297319" y="640948"/>
                  <a:pt x="323403" y="607409"/>
                </a:cubicBezTo>
                <a:cubicBezTo>
                  <a:pt x="393041" y="517868"/>
                  <a:pt x="334278" y="593542"/>
                  <a:pt x="362842" y="536413"/>
                </a:cubicBezTo>
                <a:cubicBezTo>
                  <a:pt x="367082" y="527933"/>
                  <a:pt x="370579" y="517773"/>
                  <a:pt x="378618" y="512748"/>
                </a:cubicBezTo>
                <a:cubicBezTo>
                  <a:pt x="392719" y="503934"/>
                  <a:pt x="410505" y="503147"/>
                  <a:pt x="425945" y="496971"/>
                </a:cubicBezTo>
                <a:lnTo>
                  <a:pt x="465384" y="481194"/>
                </a:lnTo>
                <a:cubicBezTo>
                  <a:pt x="475901" y="470676"/>
                  <a:pt x="485322" y="458932"/>
                  <a:pt x="496936" y="449640"/>
                </a:cubicBezTo>
                <a:cubicBezTo>
                  <a:pt x="511741" y="437795"/>
                  <a:pt x="544263" y="418086"/>
                  <a:pt x="544263" y="418086"/>
                </a:cubicBezTo>
                <a:cubicBezTo>
                  <a:pt x="549521" y="410198"/>
                  <a:pt x="552635" y="400343"/>
                  <a:pt x="560038" y="394421"/>
                </a:cubicBezTo>
                <a:cubicBezTo>
                  <a:pt x="566531" y="389227"/>
                  <a:pt x="576265" y="390252"/>
                  <a:pt x="583702" y="386533"/>
                </a:cubicBezTo>
                <a:cubicBezTo>
                  <a:pt x="644876" y="355945"/>
                  <a:pt x="571542" y="382699"/>
                  <a:pt x="631029" y="362867"/>
                </a:cubicBezTo>
                <a:lnTo>
                  <a:pt x="702020" y="291872"/>
                </a:lnTo>
                <a:lnTo>
                  <a:pt x="725683" y="268206"/>
                </a:lnTo>
                <a:cubicBezTo>
                  <a:pt x="740146" y="224816"/>
                  <a:pt x="724881" y="263694"/>
                  <a:pt x="749347" y="220876"/>
                </a:cubicBezTo>
                <a:cubicBezTo>
                  <a:pt x="755181" y="210666"/>
                  <a:pt x="758288" y="198891"/>
                  <a:pt x="765123" y="189322"/>
                </a:cubicBezTo>
                <a:cubicBezTo>
                  <a:pt x="771607" y="180244"/>
                  <a:pt x="781527" y="174127"/>
                  <a:pt x="788786" y="165657"/>
                </a:cubicBezTo>
                <a:cubicBezTo>
                  <a:pt x="797342" y="155675"/>
                  <a:pt x="804809" y="144802"/>
                  <a:pt x="812450" y="134103"/>
                </a:cubicBezTo>
                <a:cubicBezTo>
                  <a:pt x="817960" y="126388"/>
                  <a:pt x="821028" y="116608"/>
                  <a:pt x="828226" y="110438"/>
                </a:cubicBezTo>
                <a:cubicBezTo>
                  <a:pt x="839866" y="100460"/>
                  <a:pt x="855400" y="95972"/>
                  <a:pt x="867665" y="86773"/>
                </a:cubicBezTo>
                <a:cubicBezTo>
                  <a:pt x="876589" y="80079"/>
                  <a:pt x="882523" y="69956"/>
                  <a:pt x="891328" y="63107"/>
                </a:cubicBezTo>
                <a:cubicBezTo>
                  <a:pt x="906294" y="51466"/>
                  <a:pt x="922880" y="42072"/>
                  <a:pt x="938656" y="31554"/>
                </a:cubicBezTo>
                <a:cubicBezTo>
                  <a:pt x="946544" y="26295"/>
                  <a:pt x="953325" y="18775"/>
                  <a:pt x="962319" y="15777"/>
                </a:cubicBezTo>
                <a:lnTo>
                  <a:pt x="1009646"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5915959" y="5284456"/>
            <a:ext cx="1112188" cy="489082"/>
          </a:xfrm>
          <a:custGeom>
            <a:avLst/>
            <a:gdLst>
              <a:gd name="connsiteX0" fmla="*/ 0 w 1380375"/>
              <a:gd name="connsiteY0" fmla="*/ 0 h 489082"/>
              <a:gd name="connsiteX1" fmla="*/ 118318 w 1380375"/>
              <a:gd name="connsiteY1" fmla="*/ 63107 h 489082"/>
              <a:gd name="connsiteX2" fmla="*/ 157757 w 1380375"/>
              <a:gd name="connsiteY2" fmla="*/ 94661 h 489082"/>
              <a:gd name="connsiteX3" fmla="*/ 212972 w 1380375"/>
              <a:gd name="connsiteY3" fmla="*/ 126215 h 489082"/>
              <a:gd name="connsiteX4" fmla="*/ 291850 w 1380375"/>
              <a:gd name="connsiteY4" fmla="*/ 181434 h 489082"/>
              <a:gd name="connsiteX5" fmla="*/ 410168 w 1380375"/>
              <a:gd name="connsiteY5" fmla="*/ 244541 h 489082"/>
              <a:gd name="connsiteX6" fmla="*/ 441720 w 1380375"/>
              <a:gd name="connsiteY6" fmla="*/ 252429 h 489082"/>
              <a:gd name="connsiteX7" fmla="*/ 481159 w 1380375"/>
              <a:gd name="connsiteY7" fmla="*/ 268206 h 489082"/>
              <a:gd name="connsiteX8" fmla="*/ 504823 w 1380375"/>
              <a:gd name="connsiteY8" fmla="*/ 276095 h 489082"/>
              <a:gd name="connsiteX9" fmla="*/ 544262 w 1380375"/>
              <a:gd name="connsiteY9" fmla="*/ 307648 h 489082"/>
              <a:gd name="connsiteX10" fmla="*/ 560038 w 1380375"/>
              <a:gd name="connsiteY10" fmla="*/ 339202 h 489082"/>
              <a:gd name="connsiteX11" fmla="*/ 583701 w 1380375"/>
              <a:gd name="connsiteY11" fmla="*/ 362867 h 489082"/>
              <a:gd name="connsiteX12" fmla="*/ 631028 w 1380375"/>
              <a:gd name="connsiteY12" fmla="*/ 402309 h 489082"/>
              <a:gd name="connsiteX13" fmla="*/ 694131 w 1380375"/>
              <a:gd name="connsiteY13" fmla="*/ 386533 h 489082"/>
              <a:gd name="connsiteX14" fmla="*/ 741458 w 1380375"/>
              <a:gd name="connsiteY14" fmla="*/ 370756 h 489082"/>
              <a:gd name="connsiteX15" fmla="*/ 899216 w 1380375"/>
              <a:gd name="connsiteY15" fmla="*/ 339202 h 489082"/>
              <a:gd name="connsiteX16" fmla="*/ 1112188 w 1380375"/>
              <a:gd name="connsiteY16" fmla="*/ 354979 h 489082"/>
              <a:gd name="connsiteX17" fmla="*/ 1167403 w 1380375"/>
              <a:gd name="connsiteY17" fmla="*/ 378644 h 489082"/>
              <a:gd name="connsiteX18" fmla="*/ 1214730 w 1380375"/>
              <a:gd name="connsiteY18" fmla="*/ 402309 h 489082"/>
              <a:gd name="connsiteX19" fmla="*/ 1277833 w 1380375"/>
              <a:gd name="connsiteY19" fmla="*/ 433863 h 489082"/>
              <a:gd name="connsiteX20" fmla="*/ 1333048 w 1380375"/>
              <a:gd name="connsiteY20" fmla="*/ 465417 h 489082"/>
              <a:gd name="connsiteX21" fmla="*/ 1356711 w 1380375"/>
              <a:gd name="connsiteY21" fmla="*/ 481194 h 489082"/>
              <a:gd name="connsiteX22" fmla="*/ 1380375 w 1380375"/>
              <a:gd name="connsiteY22" fmla="*/ 489082 h 4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0375" h="489082">
                <a:moveTo>
                  <a:pt x="0" y="0"/>
                </a:moveTo>
                <a:cubicBezTo>
                  <a:pt x="46891" y="18758"/>
                  <a:pt x="72812" y="26699"/>
                  <a:pt x="118318" y="63107"/>
                </a:cubicBezTo>
                <a:cubicBezTo>
                  <a:pt x="131464" y="73625"/>
                  <a:pt x="143749" y="85321"/>
                  <a:pt x="157757" y="94661"/>
                </a:cubicBezTo>
                <a:cubicBezTo>
                  <a:pt x="175395" y="106420"/>
                  <a:pt x="194919" y="115104"/>
                  <a:pt x="212972" y="126215"/>
                </a:cubicBezTo>
                <a:cubicBezTo>
                  <a:pt x="322504" y="193624"/>
                  <a:pt x="209584" y="126586"/>
                  <a:pt x="291850" y="181434"/>
                </a:cubicBezTo>
                <a:cubicBezTo>
                  <a:pt x="317176" y="198319"/>
                  <a:pt x="392971" y="240242"/>
                  <a:pt x="410168" y="244541"/>
                </a:cubicBezTo>
                <a:cubicBezTo>
                  <a:pt x="420685" y="247170"/>
                  <a:pt x="431435" y="249001"/>
                  <a:pt x="441720" y="252429"/>
                </a:cubicBezTo>
                <a:cubicBezTo>
                  <a:pt x="455153" y="256907"/>
                  <a:pt x="467901" y="263234"/>
                  <a:pt x="481159" y="268206"/>
                </a:cubicBezTo>
                <a:cubicBezTo>
                  <a:pt x="488944" y="271126"/>
                  <a:pt x="496935" y="273465"/>
                  <a:pt x="504823" y="276095"/>
                </a:cubicBezTo>
                <a:cubicBezTo>
                  <a:pt x="517969" y="286613"/>
                  <a:pt x="533176" y="294977"/>
                  <a:pt x="544262" y="307648"/>
                </a:cubicBezTo>
                <a:cubicBezTo>
                  <a:pt x="552005" y="316498"/>
                  <a:pt x="553203" y="329633"/>
                  <a:pt x="560038" y="339202"/>
                </a:cubicBezTo>
                <a:cubicBezTo>
                  <a:pt x="566522" y="348280"/>
                  <a:pt x="576442" y="354397"/>
                  <a:pt x="583701" y="362867"/>
                </a:cubicBezTo>
                <a:cubicBezTo>
                  <a:pt x="618083" y="402983"/>
                  <a:pt x="591269" y="389055"/>
                  <a:pt x="631028" y="402309"/>
                </a:cubicBezTo>
                <a:cubicBezTo>
                  <a:pt x="652062" y="397050"/>
                  <a:pt x="673284" y="392490"/>
                  <a:pt x="694131" y="386533"/>
                </a:cubicBezTo>
                <a:cubicBezTo>
                  <a:pt x="710120" y="381964"/>
                  <a:pt x="725255" y="374496"/>
                  <a:pt x="741458" y="370756"/>
                </a:cubicBezTo>
                <a:cubicBezTo>
                  <a:pt x="793712" y="358696"/>
                  <a:pt x="899216" y="339202"/>
                  <a:pt x="899216" y="339202"/>
                </a:cubicBezTo>
                <a:cubicBezTo>
                  <a:pt x="970207" y="344461"/>
                  <a:pt x="1041356" y="347895"/>
                  <a:pt x="1112188" y="354979"/>
                </a:cubicBezTo>
                <a:cubicBezTo>
                  <a:pt x="1128274" y="356588"/>
                  <a:pt x="1154908" y="373288"/>
                  <a:pt x="1167403" y="378644"/>
                </a:cubicBezTo>
                <a:cubicBezTo>
                  <a:pt x="1254480" y="415967"/>
                  <a:pt x="1122097" y="351779"/>
                  <a:pt x="1214730" y="402309"/>
                </a:cubicBezTo>
                <a:cubicBezTo>
                  <a:pt x="1235376" y="413571"/>
                  <a:pt x="1258266" y="420817"/>
                  <a:pt x="1277833" y="433863"/>
                </a:cubicBezTo>
                <a:cubicBezTo>
                  <a:pt x="1335484" y="472301"/>
                  <a:pt x="1262995" y="425383"/>
                  <a:pt x="1333048" y="465417"/>
                </a:cubicBezTo>
                <a:cubicBezTo>
                  <a:pt x="1341279" y="470121"/>
                  <a:pt x="1348232" y="476954"/>
                  <a:pt x="1356711" y="481194"/>
                </a:cubicBezTo>
                <a:cubicBezTo>
                  <a:pt x="1364148" y="484913"/>
                  <a:pt x="1380375" y="489082"/>
                  <a:pt x="1380375" y="48908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5915958" y="5293217"/>
            <a:ext cx="1135851" cy="252440"/>
          </a:xfrm>
          <a:custGeom>
            <a:avLst/>
            <a:gdLst>
              <a:gd name="connsiteX0" fmla="*/ 0 w 1135851"/>
              <a:gd name="connsiteY0" fmla="*/ 0 h 252440"/>
              <a:gd name="connsiteX1" fmla="*/ 47327 w 1135851"/>
              <a:gd name="connsiteY1" fmla="*/ 70995 h 252440"/>
              <a:gd name="connsiteX2" fmla="*/ 70990 w 1135851"/>
              <a:gd name="connsiteY2" fmla="*/ 102549 h 252440"/>
              <a:gd name="connsiteX3" fmla="*/ 141981 w 1135851"/>
              <a:gd name="connsiteY3" fmla="*/ 165656 h 252440"/>
              <a:gd name="connsiteX4" fmla="*/ 299738 w 1135851"/>
              <a:gd name="connsiteY4" fmla="*/ 165656 h 252440"/>
              <a:gd name="connsiteX5" fmla="*/ 362841 w 1135851"/>
              <a:gd name="connsiteY5" fmla="*/ 197210 h 252440"/>
              <a:gd name="connsiteX6" fmla="*/ 425944 w 1135851"/>
              <a:gd name="connsiteY6" fmla="*/ 212987 h 252440"/>
              <a:gd name="connsiteX7" fmla="*/ 670468 w 1135851"/>
              <a:gd name="connsiteY7" fmla="*/ 205099 h 252440"/>
              <a:gd name="connsiteX8" fmla="*/ 717795 w 1135851"/>
              <a:gd name="connsiteY8" fmla="*/ 189322 h 252440"/>
              <a:gd name="connsiteX9" fmla="*/ 757234 w 1135851"/>
              <a:gd name="connsiteY9" fmla="*/ 173545 h 252440"/>
              <a:gd name="connsiteX10" fmla="*/ 812449 w 1135851"/>
              <a:gd name="connsiteY10" fmla="*/ 157768 h 252440"/>
              <a:gd name="connsiteX11" fmla="*/ 844001 w 1135851"/>
              <a:gd name="connsiteY11" fmla="*/ 173545 h 252440"/>
              <a:gd name="connsiteX12" fmla="*/ 867664 w 1135851"/>
              <a:gd name="connsiteY12" fmla="*/ 189322 h 252440"/>
              <a:gd name="connsiteX13" fmla="*/ 914991 w 1135851"/>
              <a:gd name="connsiteY13" fmla="*/ 205099 h 252440"/>
              <a:gd name="connsiteX14" fmla="*/ 946543 w 1135851"/>
              <a:gd name="connsiteY14" fmla="*/ 220875 h 252440"/>
              <a:gd name="connsiteX15" fmla="*/ 993870 w 1135851"/>
              <a:gd name="connsiteY15" fmla="*/ 228764 h 252440"/>
              <a:gd name="connsiteX16" fmla="*/ 1056973 w 1135851"/>
              <a:gd name="connsiteY16" fmla="*/ 244541 h 252440"/>
              <a:gd name="connsiteX17" fmla="*/ 1135851 w 1135851"/>
              <a:gd name="connsiteY17" fmla="*/ 252429 h 25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5851" h="252440">
                <a:moveTo>
                  <a:pt x="0" y="0"/>
                </a:moveTo>
                <a:cubicBezTo>
                  <a:pt x="25464" y="63668"/>
                  <a:pt x="1387" y="18488"/>
                  <a:pt x="47327" y="70995"/>
                </a:cubicBezTo>
                <a:cubicBezTo>
                  <a:pt x="55984" y="80889"/>
                  <a:pt x="62195" y="92777"/>
                  <a:pt x="70990" y="102549"/>
                </a:cubicBezTo>
                <a:cubicBezTo>
                  <a:pt x="111512" y="147577"/>
                  <a:pt x="105494" y="141330"/>
                  <a:pt x="141981" y="165656"/>
                </a:cubicBezTo>
                <a:cubicBezTo>
                  <a:pt x="194564" y="160876"/>
                  <a:pt x="247347" y="150246"/>
                  <a:pt x="299738" y="165656"/>
                </a:cubicBezTo>
                <a:cubicBezTo>
                  <a:pt x="322300" y="172292"/>
                  <a:pt x="339780" y="192597"/>
                  <a:pt x="362841" y="197210"/>
                </a:cubicBezTo>
                <a:cubicBezTo>
                  <a:pt x="410433" y="206730"/>
                  <a:pt x="389561" y="200859"/>
                  <a:pt x="425944" y="212987"/>
                </a:cubicBezTo>
                <a:cubicBezTo>
                  <a:pt x="507452" y="210358"/>
                  <a:pt x="589184" y="211690"/>
                  <a:pt x="670468" y="205099"/>
                </a:cubicBezTo>
                <a:cubicBezTo>
                  <a:pt x="687043" y="203755"/>
                  <a:pt x="702167" y="195005"/>
                  <a:pt x="717795" y="189322"/>
                </a:cubicBezTo>
                <a:cubicBezTo>
                  <a:pt x="731102" y="184483"/>
                  <a:pt x="743976" y="178517"/>
                  <a:pt x="757234" y="173545"/>
                </a:cubicBezTo>
                <a:cubicBezTo>
                  <a:pt x="779870" y="165056"/>
                  <a:pt x="787580" y="163985"/>
                  <a:pt x="812449" y="157768"/>
                </a:cubicBezTo>
                <a:cubicBezTo>
                  <a:pt x="822966" y="163027"/>
                  <a:pt x="833792" y="167711"/>
                  <a:pt x="844001" y="173545"/>
                </a:cubicBezTo>
                <a:cubicBezTo>
                  <a:pt x="852232" y="178249"/>
                  <a:pt x="859001" y="185471"/>
                  <a:pt x="867664" y="189322"/>
                </a:cubicBezTo>
                <a:cubicBezTo>
                  <a:pt x="882860" y="196076"/>
                  <a:pt x="900117" y="197662"/>
                  <a:pt x="914991" y="205099"/>
                </a:cubicBezTo>
                <a:cubicBezTo>
                  <a:pt x="925508" y="210358"/>
                  <a:pt x="935280" y="217496"/>
                  <a:pt x="946543" y="220875"/>
                </a:cubicBezTo>
                <a:cubicBezTo>
                  <a:pt x="961862" y="225471"/>
                  <a:pt x="978232" y="225413"/>
                  <a:pt x="993870" y="228764"/>
                </a:cubicBezTo>
                <a:cubicBezTo>
                  <a:pt x="1015070" y="233307"/>
                  <a:pt x="1035459" y="241852"/>
                  <a:pt x="1056973" y="244541"/>
                </a:cubicBezTo>
                <a:cubicBezTo>
                  <a:pt x="1125294" y="253081"/>
                  <a:pt x="1098878" y="252429"/>
                  <a:pt x="1135851" y="252429"/>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5892294" y="5237125"/>
            <a:ext cx="1135853" cy="190195"/>
          </a:xfrm>
          <a:custGeom>
            <a:avLst/>
            <a:gdLst>
              <a:gd name="connsiteX0" fmla="*/ 0 w 1246282"/>
              <a:gd name="connsiteY0" fmla="*/ 150753 h 190195"/>
              <a:gd name="connsiteX1" fmla="*/ 47327 w 1246282"/>
              <a:gd name="connsiteY1" fmla="*/ 174418 h 190195"/>
              <a:gd name="connsiteX2" fmla="*/ 70991 w 1246282"/>
              <a:gd name="connsiteY2" fmla="*/ 182306 h 190195"/>
              <a:gd name="connsiteX3" fmla="*/ 181421 w 1246282"/>
              <a:gd name="connsiteY3" fmla="*/ 166530 h 190195"/>
              <a:gd name="connsiteX4" fmla="*/ 276075 w 1246282"/>
              <a:gd name="connsiteY4" fmla="*/ 158641 h 190195"/>
              <a:gd name="connsiteX5" fmla="*/ 425944 w 1246282"/>
              <a:gd name="connsiteY5" fmla="*/ 166530 h 190195"/>
              <a:gd name="connsiteX6" fmla="*/ 473272 w 1246282"/>
              <a:gd name="connsiteY6" fmla="*/ 182306 h 190195"/>
              <a:gd name="connsiteX7" fmla="*/ 496935 w 1246282"/>
              <a:gd name="connsiteY7" fmla="*/ 190195 h 190195"/>
              <a:gd name="connsiteX8" fmla="*/ 567926 w 1246282"/>
              <a:gd name="connsiteY8" fmla="*/ 182306 h 190195"/>
              <a:gd name="connsiteX9" fmla="*/ 607365 w 1246282"/>
              <a:gd name="connsiteY9" fmla="*/ 174418 h 190195"/>
              <a:gd name="connsiteX10" fmla="*/ 741459 w 1246282"/>
              <a:gd name="connsiteY10" fmla="*/ 166530 h 190195"/>
              <a:gd name="connsiteX11" fmla="*/ 938655 w 1246282"/>
              <a:gd name="connsiteY11" fmla="*/ 142864 h 190195"/>
              <a:gd name="connsiteX12" fmla="*/ 970207 w 1246282"/>
              <a:gd name="connsiteY12" fmla="*/ 119199 h 190195"/>
              <a:gd name="connsiteX13" fmla="*/ 1033310 w 1246282"/>
              <a:gd name="connsiteY13" fmla="*/ 95534 h 190195"/>
              <a:gd name="connsiteX14" fmla="*/ 1088525 w 1246282"/>
              <a:gd name="connsiteY14" fmla="*/ 48203 h 190195"/>
              <a:gd name="connsiteX15" fmla="*/ 1151627 w 1246282"/>
              <a:gd name="connsiteY15" fmla="*/ 8761 h 190195"/>
              <a:gd name="connsiteX16" fmla="*/ 1175291 w 1246282"/>
              <a:gd name="connsiteY16" fmla="*/ 873 h 190195"/>
              <a:gd name="connsiteX17" fmla="*/ 1246282 w 1246282"/>
              <a:gd name="connsiteY17" fmla="*/ 873 h 19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282" h="190195">
                <a:moveTo>
                  <a:pt x="0" y="150753"/>
                </a:moveTo>
                <a:cubicBezTo>
                  <a:pt x="15776" y="158641"/>
                  <a:pt x="31209" y="167254"/>
                  <a:pt x="47327" y="174418"/>
                </a:cubicBezTo>
                <a:cubicBezTo>
                  <a:pt x="54925" y="177795"/>
                  <a:pt x="62676" y="182306"/>
                  <a:pt x="70991" y="182306"/>
                </a:cubicBezTo>
                <a:cubicBezTo>
                  <a:pt x="153722" y="182306"/>
                  <a:pt x="119528" y="173812"/>
                  <a:pt x="181421" y="166530"/>
                </a:cubicBezTo>
                <a:cubicBezTo>
                  <a:pt x="212865" y="162830"/>
                  <a:pt x="244524" y="161271"/>
                  <a:pt x="276075" y="158641"/>
                </a:cubicBezTo>
                <a:cubicBezTo>
                  <a:pt x="326031" y="161271"/>
                  <a:pt x="376275" y="160569"/>
                  <a:pt x="425944" y="166530"/>
                </a:cubicBezTo>
                <a:cubicBezTo>
                  <a:pt x="442455" y="168511"/>
                  <a:pt x="457496" y="177047"/>
                  <a:pt x="473272" y="182306"/>
                </a:cubicBezTo>
                <a:lnTo>
                  <a:pt x="496935" y="190195"/>
                </a:lnTo>
                <a:cubicBezTo>
                  <a:pt x="520599" y="187565"/>
                  <a:pt x="544356" y="185673"/>
                  <a:pt x="567926" y="182306"/>
                </a:cubicBezTo>
                <a:cubicBezTo>
                  <a:pt x="581198" y="180410"/>
                  <a:pt x="594013" y="175632"/>
                  <a:pt x="607365" y="174418"/>
                </a:cubicBezTo>
                <a:cubicBezTo>
                  <a:pt x="651956" y="170364"/>
                  <a:pt x="696761" y="169159"/>
                  <a:pt x="741459" y="166530"/>
                </a:cubicBezTo>
                <a:cubicBezTo>
                  <a:pt x="834923" y="119794"/>
                  <a:pt x="702635" y="180630"/>
                  <a:pt x="938655" y="142864"/>
                </a:cubicBezTo>
                <a:cubicBezTo>
                  <a:pt x="951637" y="140787"/>
                  <a:pt x="959509" y="126841"/>
                  <a:pt x="970207" y="119199"/>
                </a:cubicBezTo>
                <a:cubicBezTo>
                  <a:pt x="1001803" y="96629"/>
                  <a:pt x="989131" y="104370"/>
                  <a:pt x="1033310" y="95534"/>
                </a:cubicBezTo>
                <a:cubicBezTo>
                  <a:pt x="1083979" y="61751"/>
                  <a:pt x="1027315" y="101765"/>
                  <a:pt x="1088525" y="48203"/>
                </a:cubicBezTo>
                <a:cubicBezTo>
                  <a:pt x="1110266" y="29179"/>
                  <a:pt x="1125506" y="19957"/>
                  <a:pt x="1151627" y="8761"/>
                </a:cubicBezTo>
                <a:cubicBezTo>
                  <a:pt x="1159269" y="5486"/>
                  <a:pt x="1167005" y="1564"/>
                  <a:pt x="1175291" y="873"/>
                </a:cubicBezTo>
                <a:cubicBezTo>
                  <a:pt x="1198873" y="-1092"/>
                  <a:pt x="1222618" y="873"/>
                  <a:pt x="1246282" y="87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860743" y="5356324"/>
            <a:ext cx="1206842" cy="347091"/>
          </a:xfrm>
          <a:custGeom>
            <a:avLst/>
            <a:gdLst>
              <a:gd name="connsiteX0" fmla="*/ 0 w 1206842"/>
              <a:gd name="connsiteY0" fmla="*/ 0 h 347091"/>
              <a:gd name="connsiteX1" fmla="*/ 39439 w 1206842"/>
              <a:gd name="connsiteY1" fmla="*/ 31554 h 347091"/>
              <a:gd name="connsiteX2" fmla="*/ 86766 w 1206842"/>
              <a:gd name="connsiteY2" fmla="*/ 47331 h 347091"/>
              <a:gd name="connsiteX3" fmla="*/ 118318 w 1206842"/>
              <a:gd name="connsiteY3" fmla="*/ 63107 h 347091"/>
              <a:gd name="connsiteX4" fmla="*/ 165645 w 1206842"/>
              <a:gd name="connsiteY4" fmla="*/ 110438 h 347091"/>
              <a:gd name="connsiteX5" fmla="*/ 212972 w 1206842"/>
              <a:gd name="connsiteY5" fmla="*/ 126215 h 347091"/>
              <a:gd name="connsiteX6" fmla="*/ 236635 w 1206842"/>
              <a:gd name="connsiteY6" fmla="*/ 134103 h 347091"/>
              <a:gd name="connsiteX7" fmla="*/ 283963 w 1206842"/>
              <a:gd name="connsiteY7" fmla="*/ 173545 h 347091"/>
              <a:gd name="connsiteX8" fmla="*/ 291850 w 1206842"/>
              <a:gd name="connsiteY8" fmla="*/ 197211 h 347091"/>
              <a:gd name="connsiteX9" fmla="*/ 299738 w 1206842"/>
              <a:gd name="connsiteY9" fmla="*/ 244541 h 347091"/>
              <a:gd name="connsiteX10" fmla="*/ 339178 w 1206842"/>
              <a:gd name="connsiteY10" fmla="*/ 268206 h 347091"/>
              <a:gd name="connsiteX11" fmla="*/ 481159 w 1206842"/>
              <a:gd name="connsiteY11" fmla="*/ 276095 h 347091"/>
              <a:gd name="connsiteX12" fmla="*/ 520598 w 1206842"/>
              <a:gd name="connsiteY12" fmla="*/ 283983 h 347091"/>
              <a:gd name="connsiteX13" fmla="*/ 591589 w 1206842"/>
              <a:gd name="connsiteY13" fmla="*/ 299760 h 347091"/>
              <a:gd name="connsiteX14" fmla="*/ 733571 w 1206842"/>
              <a:gd name="connsiteY14" fmla="*/ 307649 h 347091"/>
              <a:gd name="connsiteX15" fmla="*/ 938655 w 1206842"/>
              <a:gd name="connsiteY15" fmla="*/ 291872 h 347091"/>
              <a:gd name="connsiteX16" fmla="*/ 962318 w 1206842"/>
              <a:gd name="connsiteY16" fmla="*/ 283983 h 347091"/>
              <a:gd name="connsiteX17" fmla="*/ 978094 w 1206842"/>
              <a:gd name="connsiteY17" fmla="*/ 307649 h 347091"/>
              <a:gd name="connsiteX18" fmla="*/ 985982 w 1206842"/>
              <a:gd name="connsiteY18" fmla="*/ 339202 h 347091"/>
              <a:gd name="connsiteX19" fmla="*/ 1009646 w 1206842"/>
              <a:gd name="connsiteY19" fmla="*/ 347091 h 347091"/>
              <a:gd name="connsiteX20" fmla="*/ 1120076 w 1206842"/>
              <a:gd name="connsiteY20" fmla="*/ 339202 h 347091"/>
              <a:gd name="connsiteX21" fmla="*/ 1151627 w 1206842"/>
              <a:gd name="connsiteY21" fmla="*/ 331314 h 347091"/>
              <a:gd name="connsiteX22" fmla="*/ 1167403 w 1206842"/>
              <a:gd name="connsiteY22" fmla="*/ 307649 h 347091"/>
              <a:gd name="connsiteX23" fmla="*/ 1191066 w 1206842"/>
              <a:gd name="connsiteY23" fmla="*/ 299760 h 347091"/>
              <a:gd name="connsiteX24" fmla="*/ 1206842 w 1206842"/>
              <a:gd name="connsiteY24" fmla="*/ 291872 h 34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6842" h="347091">
                <a:moveTo>
                  <a:pt x="0" y="0"/>
                </a:moveTo>
                <a:cubicBezTo>
                  <a:pt x="13146" y="10518"/>
                  <a:pt x="24659" y="23491"/>
                  <a:pt x="39439" y="31554"/>
                </a:cubicBezTo>
                <a:cubicBezTo>
                  <a:pt x="54037" y="39517"/>
                  <a:pt x="71892" y="39894"/>
                  <a:pt x="86766" y="47331"/>
                </a:cubicBezTo>
                <a:lnTo>
                  <a:pt x="118318" y="63107"/>
                </a:lnTo>
                <a:cubicBezTo>
                  <a:pt x="134094" y="78884"/>
                  <a:pt x="144479" y="103382"/>
                  <a:pt x="165645" y="110438"/>
                </a:cubicBezTo>
                <a:lnTo>
                  <a:pt x="212972" y="126215"/>
                </a:lnTo>
                <a:lnTo>
                  <a:pt x="236635" y="134103"/>
                </a:lnTo>
                <a:cubicBezTo>
                  <a:pt x="254095" y="145744"/>
                  <a:pt x="271817" y="155325"/>
                  <a:pt x="283963" y="173545"/>
                </a:cubicBezTo>
                <a:cubicBezTo>
                  <a:pt x="288575" y="180464"/>
                  <a:pt x="290046" y="189094"/>
                  <a:pt x="291850" y="197211"/>
                </a:cubicBezTo>
                <a:cubicBezTo>
                  <a:pt x="295319" y="212824"/>
                  <a:pt x="290866" y="231233"/>
                  <a:pt x="299738" y="244541"/>
                </a:cubicBezTo>
                <a:cubicBezTo>
                  <a:pt x="308242" y="257298"/>
                  <a:pt x="324073" y="265579"/>
                  <a:pt x="339178" y="268206"/>
                </a:cubicBezTo>
                <a:cubicBezTo>
                  <a:pt x="385877" y="276328"/>
                  <a:pt x="433832" y="273465"/>
                  <a:pt x="481159" y="276095"/>
                </a:cubicBezTo>
                <a:cubicBezTo>
                  <a:pt x="494305" y="278724"/>
                  <a:pt x="507511" y="281074"/>
                  <a:pt x="520598" y="283983"/>
                </a:cubicBezTo>
                <a:cubicBezTo>
                  <a:pt x="540478" y="288401"/>
                  <a:pt x="572039" y="298060"/>
                  <a:pt x="591589" y="299760"/>
                </a:cubicBezTo>
                <a:cubicBezTo>
                  <a:pt x="638811" y="303867"/>
                  <a:pt x="686244" y="305019"/>
                  <a:pt x="733571" y="307649"/>
                </a:cubicBezTo>
                <a:cubicBezTo>
                  <a:pt x="817190" y="303667"/>
                  <a:pt x="868154" y="309499"/>
                  <a:pt x="938655" y="291872"/>
                </a:cubicBezTo>
                <a:cubicBezTo>
                  <a:pt x="946721" y="289855"/>
                  <a:pt x="954430" y="286613"/>
                  <a:pt x="962318" y="283983"/>
                </a:cubicBezTo>
                <a:cubicBezTo>
                  <a:pt x="967577" y="291872"/>
                  <a:pt x="974360" y="298935"/>
                  <a:pt x="978094" y="307649"/>
                </a:cubicBezTo>
                <a:cubicBezTo>
                  <a:pt x="982364" y="317614"/>
                  <a:pt x="979210" y="330736"/>
                  <a:pt x="985982" y="339202"/>
                </a:cubicBezTo>
                <a:cubicBezTo>
                  <a:pt x="991176" y="345695"/>
                  <a:pt x="1001758" y="344461"/>
                  <a:pt x="1009646" y="347091"/>
                </a:cubicBezTo>
                <a:cubicBezTo>
                  <a:pt x="1046456" y="344461"/>
                  <a:pt x="1083398" y="343278"/>
                  <a:pt x="1120076" y="339202"/>
                </a:cubicBezTo>
                <a:cubicBezTo>
                  <a:pt x="1130850" y="338005"/>
                  <a:pt x="1142607" y="337328"/>
                  <a:pt x="1151627" y="331314"/>
                </a:cubicBezTo>
                <a:cubicBezTo>
                  <a:pt x="1159515" y="326055"/>
                  <a:pt x="1160000" y="313572"/>
                  <a:pt x="1167403" y="307649"/>
                </a:cubicBezTo>
                <a:cubicBezTo>
                  <a:pt x="1173895" y="302455"/>
                  <a:pt x="1183346" y="302848"/>
                  <a:pt x="1191066" y="299760"/>
                </a:cubicBezTo>
                <a:cubicBezTo>
                  <a:pt x="1196525" y="297576"/>
                  <a:pt x="1201583" y="294501"/>
                  <a:pt x="1206842" y="29187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5908070" y="5356324"/>
            <a:ext cx="1135851" cy="307649"/>
          </a:xfrm>
          <a:custGeom>
            <a:avLst/>
            <a:gdLst>
              <a:gd name="connsiteX0" fmla="*/ 0 w 1135851"/>
              <a:gd name="connsiteY0" fmla="*/ 173545 h 307649"/>
              <a:gd name="connsiteX1" fmla="*/ 110430 w 1135851"/>
              <a:gd name="connsiteY1" fmla="*/ 197211 h 307649"/>
              <a:gd name="connsiteX2" fmla="*/ 173533 w 1135851"/>
              <a:gd name="connsiteY2" fmla="*/ 212987 h 307649"/>
              <a:gd name="connsiteX3" fmla="*/ 252411 w 1135851"/>
              <a:gd name="connsiteY3" fmla="*/ 228764 h 307649"/>
              <a:gd name="connsiteX4" fmla="*/ 418056 w 1135851"/>
              <a:gd name="connsiteY4" fmla="*/ 276095 h 307649"/>
              <a:gd name="connsiteX5" fmla="*/ 473271 w 1135851"/>
              <a:gd name="connsiteY5" fmla="*/ 291872 h 307649"/>
              <a:gd name="connsiteX6" fmla="*/ 544262 w 1135851"/>
              <a:gd name="connsiteY6" fmla="*/ 307649 h 307649"/>
              <a:gd name="connsiteX7" fmla="*/ 607365 w 1135851"/>
              <a:gd name="connsiteY7" fmla="*/ 299760 h 307649"/>
              <a:gd name="connsiteX8" fmla="*/ 678356 w 1135851"/>
              <a:gd name="connsiteY8" fmla="*/ 268206 h 307649"/>
              <a:gd name="connsiteX9" fmla="*/ 702019 w 1135851"/>
              <a:gd name="connsiteY9" fmla="*/ 244541 h 307649"/>
              <a:gd name="connsiteX10" fmla="*/ 725683 w 1135851"/>
              <a:gd name="connsiteY10" fmla="*/ 228764 h 307649"/>
              <a:gd name="connsiteX11" fmla="*/ 741459 w 1135851"/>
              <a:gd name="connsiteY11" fmla="*/ 197211 h 307649"/>
              <a:gd name="connsiteX12" fmla="*/ 804561 w 1135851"/>
              <a:gd name="connsiteY12" fmla="*/ 165657 h 307649"/>
              <a:gd name="connsiteX13" fmla="*/ 851889 w 1135851"/>
              <a:gd name="connsiteY13" fmla="*/ 126215 h 307649"/>
              <a:gd name="connsiteX14" fmla="*/ 883440 w 1135851"/>
              <a:gd name="connsiteY14" fmla="*/ 102549 h 307649"/>
              <a:gd name="connsiteX15" fmla="*/ 914991 w 1135851"/>
              <a:gd name="connsiteY15" fmla="*/ 55219 h 307649"/>
              <a:gd name="connsiteX16" fmla="*/ 930767 w 1135851"/>
              <a:gd name="connsiteY16" fmla="*/ 31554 h 307649"/>
              <a:gd name="connsiteX17" fmla="*/ 954431 w 1135851"/>
              <a:gd name="connsiteY17" fmla="*/ 15777 h 307649"/>
              <a:gd name="connsiteX18" fmla="*/ 978094 w 1135851"/>
              <a:gd name="connsiteY18" fmla="*/ 7888 h 307649"/>
              <a:gd name="connsiteX19" fmla="*/ 1135851 w 1135851"/>
              <a:gd name="connsiteY19" fmla="*/ 0 h 30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5851" h="307649">
                <a:moveTo>
                  <a:pt x="0" y="173545"/>
                </a:moveTo>
                <a:cubicBezTo>
                  <a:pt x="202769" y="224241"/>
                  <a:pt x="-49862" y="162861"/>
                  <a:pt x="110430" y="197211"/>
                </a:cubicBezTo>
                <a:cubicBezTo>
                  <a:pt x="131630" y="201754"/>
                  <a:pt x="152368" y="208283"/>
                  <a:pt x="173533" y="212987"/>
                </a:cubicBezTo>
                <a:cubicBezTo>
                  <a:pt x="199708" y="218804"/>
                  <a:pt x="226448" y="222063"/>
                  <a:pt x="252411" y="228764"/>
                </a:cubicBezTo>
                <a:cubicBezTo>
                  <a:pt x="308014" y="243114"/>
                  <a:pt x="362841" y="260318"/>
                  <a:pt x="418056" y="276095"/>
                </a:cubicBezTo>
                <a:cubicBezTo>
                  <a:pt x="436461" y="281354"/>
                  <a:pt x="454501" y="288118"/>
                  <a:pt x="473271" y="291872"/>
                </a:cubicBezTo>
                <a:cubicBezTo>
                  <a:pt x="523341" y="301886"/>
                  <a:pt x="499704" y="296508"/>
                  <a:pt x="544262" y="307649"/>
                </a:cubicBezTo>
                <a:cubicBezTo>
                  <a:pt x="565296" y="305019"/>
                  <a:pt x="586710" y="304527"/>
                  <a:pt x="607365" y="299760"/>
                </a:cubicBezTo>
                <a:cubicBezTo>
                  <a:pt x="626068" y="295444"/>
                  <a:pt x="660428" y="277171"/>
                  <a:pt x="678356" y="268206"/>
                </a:cubicBezTo>
                <a:cubicBezTo>
                  <a:pt x="686244" y="260318"/>
                  <a:pt x="693450" y="251683"/>
                  <a:pt x="702019" y="244541"/>
                </a:cubicBezTo>
                <a:cubicBezTo>
                  <a:pt x="709302" y="238472"/>
                  <a:pt x="719614" y="236047"/>
                  <a:pt x="725683" y="228764"/>
                </a:cubicBezTo>
                <a:cubicBezTo>
                  <a:pt x="733211" y="219730"/>
                  <a:pt x="732277" y="204557"/>
                  <a:pt x="741459" y="197211"/>
                </a:cubicBezTo>
                <a:cubicBezTo>
                  <a:pt x="759822" y="182519"/>
                  <a:pt x="784994" y="178703"/>
                  <a:pt x="804561" y="165657"/>
                </a:cubicBezTo>
                <a:cubicBezTo>
                  <a:pt x="856856" y="130792"/>
                  <a:pt x="798754" y="171763"/>
                  <a:pt x="851889" y="126215"/>
                </a:cubicBezTo>
                <a:cubicBezTo>
                  <a:pt x="861870" y="117659"/>
                  <a:pt x="874706" y="112375"/>
                  <a:pt x="883440" y="102549"/>
                </a:cubicBezTo>
                <a:cubicBezTo>
                  <a:pt x="896036" y="88377"/>
                  <a:pt x="904474" y="70996"/>
                  <a:pt x="914991" y="55219"/>
                </a:cubicBezTo>
                <a:cubicBezTo>
                  <a:pt x="920250" y="47331"/>
                  <a:pt x="922879" y="36813"/>
                  <a:pt x="930767" y="31554"/>
                </a:cubicBezTo>
                <a:cubicBezTo>
                  <a:pt x="938655" y="26295"/>
                  <a:pt x="945952" y="20017"/>
                  <a:pt x="954431" y="15777"/>
                </a:cubicBezTo>
                <a:cubicBezTo>
                  <a:pt x="961868" y="12058"/>
                  <a:pt x="969814" y="8641"/>
                  <a:pt x="978094" y="7888"/>
                </a:cubicBezTo>
                <a:cubicBezTo>
                  <a:pt x="1066375" y="-138"/>
                  <a:pt x="1081313" y="0"/>
                  <a:pt x="1135851"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5931733" y="5387878"/>
            <a:ext cx="1104301" cy="670516"/>
          </a:xfrm>
          <a:custGeom>
            <a:avLst/>
            <a:gdLst>
              <a:gd name="connsiteX0" fmla="*/ 0 w 1180145"/>
              <a:gd name="connsiteY0" fmla="*/ 0 h 788844"/>
              <a:gd name="connsiteX1" fmla="*/ 63103 w 1180145"/>
              <a:gd name="connsiteY1" fmla="*/ 23665 h 788844"/>
              <a:gd name="connsiteX2" fmla="*/ 94655 w 1180145"/>
              <a:gd name="connsiteY2" fmla="*/ 70995 h 788844"/>
              <a:gd name="connsiteX3" fmla="*/ 102543 w 1180145"/>
              <a:gd name="connsiteY3" fmla="*/ 181433 h 788844"/>
              <a:gd name="connsiteX4" fmla="*/ 173533 w 1180145"/>
              <a:gd name="connsiteY4" fmla="*/ 244541 h 788844"/>
              <a:gd name="connsiteX5" fmla="*/ 220860 w 1180145"/>
              <a:gd name="connsiteY5" fmla="*/ 291871 h 788844"/>
              <a:gd name="connsiteX6" fmla="*/ 244524 w 1180145"/>
              <a:gd name="connsiteY6" fmla="*/ 315537 h 788844"/>
              <a:gd name="connsiteX7" fmla="*/ 291851 w 1180145"/>
              <a:gd name="connsiteY7" fmla="*/ 354979 h 788844"/>
              <a:gd name="connsiteX8" fmla="*/ 354954 w 1180145"/>
              <a:gd name="connsiteY8" fmla="*/ 386533 h 788844"/>
              <a:gd name="connsiteX9" fmla="*/ 402281 w 1180145"/>
              <a:gd name="connsiteY9" fmla="*/ 410198 h 788844"/>
              <a:gd name="connsiteX10" fmla="*/ 425945 w 1180145"/>
              <a:gd name="connsiteY10" fmla="*/ 441751 h 788844"/>
              <a:gd name="connsiteX11" fmla="*/ 512711 w 1180145"/>
              <a:gd name="connsiteY11" fmla="*/ 481194 h 788844"/>
              <a:gd name="connsiteX12" fmla="*/ 536375 w 1180145"/>
              <a:gd name="connsiteY12" fmla="*/ 496970 h 788844"/>
              <a:gd name="connsiteX13" fmla="*/ 567926 w 1180145"/>
              <a:gd name="connsiteY13" fmla="*/ 504859 h 788844"/>
              <a:gd name="connsiteX14" fmla="*/ 591590 w 1180145"/>
              <a:gd name="connsiteY14" fmla="*/ 512747 h 788844"/>
              <a:gd name="connsiteX15" fmla="*/ 623141 w 1180145"/>
              <a:gd name="connsiteY15" fmla="*/ 528524 h 788844"/>
              <a:gd name="connsiteX16" fmla="*/ 670468 w 1180145"/>
              <a:gd name="connsiteY16" fmla="*/ 544301 h 788844"/>
              <a:gd name="connsiteX17" fmla="*/ 733571 w 1180145"/>
              <a:gd name="connsiteY17" fmla="*/ 567966 h 788844"/>
              <a:gd name="connsiteX18" fmla="*/ 773011 w 1180145"/>
              <a:gd name="connsiteY18" fmla="*/ 591632 h 788844"/>
              <a:gd name="connsiteX19" fmla="*/ 820338 w 1180145"/>
              <a:gd name="connsiteY19" fmla="*/ 638962 h 788844"/>
              <a:gd name="connsiteX20" fmla="*/ 883441 w 1180145"/>
              <a:gd name="connsiteY20" fmla="*/ 694181 h 788844"/>
              <a:gd name="connsiteX21" fmla="*/ 954431 w 1180145"/>
              <a:gd name="connsiteY21" fmla="*/ 741512 h 788844"/>
              <a:gd name="connsiteX22" fmla="*/ 1025422 w 1180145"/>
              <a:gd name="connsiteY22" fmla="*/ 773065 h 788844"/>
              <a:gd name="connsiteX23" fmla="*/ 1151628 w 1180145"/>
              <a:gd name="connsiteY23" fmla="*/ 788842 h 7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0145" h="788844">
                <a:moveTo>
                  <a:pt x="0" y="0"/>
                </a:moveTo>
                <a:cubicBezTo>
                  <a:pt x="23869" y="4774"/>
                  <a:pt x="45869" y="3967"/>
                  <a:pt x="63103" y="23665"/>
                </a:cubicBezTo>
                <a:cubicBezTo>
                  <a:pt x="75588" y="37935"/>
                  <a:pt x="94655" y="70995"/>
                  <a:pt x="94655" y="70995"/>
                </a:cubicBezTo>
                <a:cubicBezTo>
                  <a:pt x="97284" y="107808"/>
                  <a:pt x="90352" y="146598"/>
                  <a:pt x="102543" y="181433"/>
                </a:cubicBezTo>
                <a:cubicBezTo>
                  <a:pt x="116812" y="222206"/>
                  <a:pt x="148201" y="222022"/>
                  <a:pt x="173533" y="244541"/>
                </a:cubicBezTo>
                <a:cubicBezTo>
                  <a:pt x="190208" y="259364"/>
                  <a:pt x="205084" y="276094"/>
                  <a:pt x="220860" y="291871"/>
                </a:cubicBezTo>
                <a:cubicBezTo>
                  <a:pt x="228748" y="299760"/>
                  <a:pt x="235954" y="308395"/>
                  <a:pt x="244524" y="315537"/>
                </a:cubicBezTo>
                <a:cubicBezTo>
                  <a:pt x="260300" y="328684"/>
                  <a:pt x="274577" y="343873"/>
                  <a:pt x="291851" y="354979"/>
                </a:cubicBezTo>
                <a:cubicBezTo>
                  <a:pt x="311633" y="367697"/>
                  <a:pt x="335386" y="373488"/>
                  <a:pt x="354954" y="386533"/>
                </a:cubicBezTo>
                <a:cubicBezTo>
                  <a:pt x="385536" y="406921"/>
                  <a:pt x="369624" y="399311"/>
                  <a:pt x="402281" y="410198"/>
                </a:cubicBezTo>
                <a:cubicBezTo>
                  <a:pt x="410169" y="420716"/>
                  <a:pt x="415313" y="434018"/>
                  <a:pt x="425945" y="441751"/>
                </a:cubicBezTo>
                <a:cubicBezTo>
                  <a:pt x="521288" y="511095"/>
                  <a:pt x="457969" y="453821"/>
                  <a:pt x="512711" y="481194"/>
                </a:cubicBezTo>
                <a:cubicBezTo>
                  <a:pt x="521190" y="485434"/>
                  <a:pt x="527661" y="493235"/>
                  <a:pt x="536375" y="496970"/>
                </a:cubicBezTo>
                <a:cubicBezTo>
                  <a:pt x="546339" y="501241"/>
                  <a:pt x="557502" y="501881"/>
                  <a:pt x="567926" y="504859"/>
                </a:cubicBezTo>
                <a:cubicBezTo>
                  <a:pt x="575921" y="507143"/>
                  <a:pt x="583948" y="509472"/>
                  <a:pt x="591590" y="512747"/>
                </a:cubicBezTo>
                <a:cubicBezTo>
                  <a:pt x="602398" y="517379"/>
                  <a:pt x="612224" y="524157"/>
                  <a:pt x="623141" y="528524"/>
                </a:cubicBezTo>
                <a:cubicBezTo>
                  <a:pt x="638581" y="534700"/>
                  <a:pt x="654692" y="539042"/>
                  <a:pt x="670468" y="544301"/>
                </a:cubicBezTo>
                <a:cubicBezTo>
                  <a:pt x="690954" y="551130"/>
                  <a:pt x="714698" y="558529"/>
                  <a:pt x="733571" y="567966"/>
                </a:cubicBezTo>
                <a:cubicBezTo>
                  <a:pt x="747284" y="574823"/>
                  <a:pt x="761145" y="581923"/>
                  <a:pt x="773011" y="591632"/>
                </a:cubicBezTo>
                <a:cubicBezTo>
                  <a:pt x="790278" y="605761"/>
                  <a:pt x="804562" y="623185"/>
                  <a:pt x="820338" y="638962"/>
                </a:cubicBezTo>
                <a:cubicBezTo>
                  <a:pt x="846338" y="664963"/>
                  <a:pt x="849731" y="670100"/>
                  <a:pt x="883441" y="694181"/>
                </a:cubicBezTo>
                <a:cubicBezTo>
                  <a:pt x="906583" y="710713"/>
                  <a:pt x="930768" y="725735"/>
                  <a:pt x="954431" y="741512"/>
                </a:cubicBezTo>
                <a:cubicBezTo>
                  <a:pt x="979088" y="757951"/>
                  <a:pt x="991629" y="769310"/>
                  <a:pt x="1025422" y="773065"/>
                </a:cubicBezTo>
                <a:cubicBezTo>
                  <a:pt x="1172629" y="789423"/>
                  <a:pt x="1215021" y="788842"/>
                  <a:pt x="1151628" y="78884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1451689" y="6167776"/>
            <a:ext cx="868885" cy="523220"/>
          </a:xfrm>
          <a:prstGeom prst="rect">
            <a:avLst/>
          </a:prstGeom>
          <a:noFill/>
        </p:spPr>
        <p:txBody>
          <a:bodyPr wrap="none" rtlCol="0">
            <a:spAutoFit/>
          </a:bodyPr>
          <a:lstStyle/>
          <a:p>
            <a:r>
              <a:rPr lang="en-US" sz="1400" dirty="0" smtClean="0"/>
              <a:t>forecast</a:t>
            </a:r>
          </a:p>
          <a:p>
            <a:r>
              <a:rPr lang="en-US" sz="1400" dirty="0" smtClean="0"/>
              <a:t>lead time</a:t>
            </a:r>
          </a:p>
        </p:txBody>
      </p:sp>
      <p:cxnSp>
        <p:nvCxnSpPr>
          <p:cNvPr id="32" name="Straight Connector 31"/>
          <p:cNvCxnSpPr/>
          <p:nvPr/>
        </p:nvCxnSpPr>
        <p:spPr>
          <a:xfrm>
            <a:off x="1412249" y="4894849"/>
            <a:ext cx="7888" cy="131649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1412249" y="6211345"/>
            <a:ext cx="12200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269496" y="6338432"/>
            <a:ext cx="3628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rot="16200000">
            <a:off x="593333" y="5449710"/>
            <a:ext cx="1146468" cy="307777"/>
          </a:xfrm>
          <a:prstGeom prst="rect">
            <a:avLst/>
          </a:prstGeom>
          <a:noFill/>
        </p:spPr>
        <p:txBody>
          <a:bodyPr wrap="none" rtlCol="0">
            <a:spAutoFit/>
          </a:bodyPr>
          <a:lstStyle/>
          <a:p>
            <a:r>
              <a:rPr lang="en-US" sz="1400" dirty="0" smtClean="0"/>
              <a:t>Temperature</a:t>
            </a:r>
            <a:endParaRPr lang="en-US" sz="1400" dirty="0"/>
          </a:p>
        </p:txBody>
      </p:sp>
      <p:cxnSp>
        <p:nvCxnSpPr>
          <p:cNvPr id="47" name="Straight Connector 46"/>
          <p:cNvCxnSpPr/>
          <p:nvPr/>
        </p:nvCxnSpPr>
        <p:spPr>
          <a:xfrm>
            <a:off x="5892294" y="4893425"/>
            <a:ext cx="7888" cy="131649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5892294" y="6209921"/>
            <a:ext cx="12200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6749541" y="6337008"/>
            <a:ext cx="3628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16200000">
            <a:off x="5073378" y="5448286"/>
            <a:ext cx="1146468" cy="307777"/>
          </a:xfrm>
          <a:prstGeom prst="rect">
            <a:avLst/>
          </a:prstGeom>
          <a:noFill/>
        </p:spPr>
        <p:txBody>
          <a:bodyPr wrap="none" rtlCol="0">
            <a:spAutoFit/>
          </a:bodyPr>
          <a:lstStyle/>
          <a:p>
            <a:r>
              <a:rPr lang="en-US" sz="1400" dirty="0" smtClean="0"/>
              <a:t>Temperature</a:t>
            </a:r>
            <a:endParaRPr lang="en-US" sz="1400" dirty="0"/>
          </a:p>
        </p:txBody>
      </p:sp>
      <p:sp>
        <p:nvSpPr>
          <p:cNvPr id="51" name="TextBox 50"/>
          <p:cNvSpPr txBox="1"/>
          <p:nvPr/>
        </p:nvSpPr>
        <p:spPr>
          <a:xfrm>
            <a:off x="5931733" y="6178818"/>
            <a:ext cx="868885" cy="523220"/>
          </a:xfrm>
          <a:prstGeom prst="rect">
            <a:avLst/>
          </a:prstGeom>
          <a:noFill/>
        </p:spPr>
        <p:txBody>
          <a:bodyPr wrap="none" rtlCol="0">
            <a:spAutoFit/>
          </a:bodyPr>
          <a:lstStyle/>
          <a:p>
            <a:r>
              <a:rPr lang="en-US" sz="1400" dirty="0" smtClean="0"/>
              <a:t>forecast</a:t>
            </a:r>
          </a:p>
          <a:p>
            <a:r>
              <a:rPr lang="en-US" sz="1400" dirty="0" smtClean="0"/>
              <a:t>lead time</a:t>
            </a:r>
          </a:p>
        </p:txBody>
      </p:sp>
      <p:cxnSp>
        <p:nvCxnSpPr>
          <p:cNvPr id="58" name="Straight Connector 57"/>
          <p:cNvCxnSpPr/>
          <p:nvPr/>
        </p:nvCxnSpPr>
        <p:spPr>
          <a:xfrm>
            <a:off x="3570991" y="4885792"/>
            <a:ext cx="7888" cy="131649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570991" y="6202288"/>
            <a:ext cx="12200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4428238" y="6329375"/>
            <a:ext cx="3628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rot="16200000">
            <a:off x="2752075" y="5440653"/>
            <a:ext cx="1146468" cy="307777"/>
          </a:xfrm>
          <a:prstGeom prst="rect">
            <a:avLst/>
          </a:prstGeom>
          <a:noFill/>
        </p:spPr>
        <p:txBody>
          <a:bodyPr wrap="none" rtlCol="0">
            <a:spAutoFit/>
          </a:bodyPr>
          <a:lstStyle/>
          <a:p>
            <a:r>
              <a:rPr lang="en-US" sz="1400" dirty="0" smtClean="0"/>
              <a:t>Temperature</a:t>
            </a:r>
            <a:endParaRPr lang="en-US" sz="1400" dirty="0"/>
          </a:p>
        </p:txBody>
      </p:sp>
      <p:sp>
        <p:nvSpPr>
          <p:cNvPr id="62" name="Freeform 61"/>
          <p:cNvSpPr/>
          <p:nvPr/>
        </p:nvSpPr>
        <p:spPr>
          <a:xfrm>
            <a:off x="3602544" y="5458873"/>
            <a:ext cx="1159515" cy="181434"/>
          </a:xfrm>
          <a:custGeom>
            <a:avLst/>
            <a:gdLst>
              <a:gd name="connsiteX0" fmla="*/ 0 w 1159515"/>
              <a:gd name="connsiteY0" fmla="*/ 102550 h 181434"/>
              <a:gd name="connsiteX1" fmla="*/ 39439 w 1159515"/>
              <a:gd name="connsiteY1" fmla="*/ 70996 h 181434"/>
              <a:gd name="connsiteX2" fmla="*/ 55215 w 1159515"/>
              <a:gd name="connsiteY2" fmla="*/ 47331 h 181434"/>
              <a:gd name="connsiteX3" fmla="*/ 102542 w 1159515"/>
              <a:gd name="connsiteY3" fmla="*/ 7889 h 181434"/>
              <a:gd name="connsiteX4" fmla="*/ 134093 w 1159515"/>
              <a:gd name="connsiteY4" fmla="*/ 0 h 181434"/>
              <a:gd name="connsiteX5" fmla="*/ 189308 w 1159515"/>
              <a:gd name="connsiteY5" fmla="*/ 15777 h 181434"/>
              <a:gd name="connsiteX6" fmla="*/ 236635 w 1159515"/>
              <a:gd name="connsiteY6" fmla="*/ 47331 h 181434"/>
              <a:gd name="connsiteX7" fmla="*/ 260299 w 1159515"/>
              <a:gd name="connsiteY7" fmla="*/ 55219 h 181434"/>
              <a:gd name="connsiteX8" fmla="*/ 347065 w 1159515"/>
              <a:gd name="connsiteY8" fmla="*/ 86773 h 181434"/>
              <a:gd name="connsiteX9" fmla="*/ 378617 w 1159515"/>
              <a:gd name="connsiteY9" fmla="*/ 94661 h 181434"/>
              <a:gd name="connsiteX10" fmla="*/ 441720 w 1159515"/>
              <a:gd name="connsiteY10" fmla="*/ 118327 h 181434"/>
              <a:gd name="connsiteX11" fmla="*/ 536374 w 1159515"/>
              <a:gd name="connsiteY11" fmla="*/ 141992 h 181434"/>
              <a:gd name="connsiteX12" fmla="*/ 631028 w 1159515"/>
              <a:gd name="connsiteY12" fmla="*/ 94661 h 181434"/>
              <a:gd name="connsiteX13" fmla="*/ 638916 w 1159515"/>
              <a:gd name="connsiteY13" fmla="*/ 70996 h 181434"/>
              <a:gd name="connsiteX14" fmla="*/ 702019 w 1159515"/>
              <a:gd name="connsiteY14" fmla="*/ 78885 h 181434"/>
              <a:gd name="connsiteX15" fmla="*/ 749346 w 1159515"/>
              <a:gd name="connsiteY15" fmla="*/ 94661 h 181434"/>
              <a:gd name="connsiteX16" fmla="*/ 859776 w 1159515"/>
              <a:gd name="connsiteY16" fmla="*/ 141992 h 181434"/>
              <a:gd name="connsiteX17" fmla="*/ 899216 w 1159515"/>
              <a:gd name="connsiteY17" fmla="*/ 149880 h 181434"/>
              <a:gd name="connsiteX18" fmla="*/ 930767 w 1159515"/>
              <a:gd name="connsiteY18" fmla="*/ 165657 h 181434"/>
              <a:gd name="connsiteX19" fmla="*/ 978094 w 1159515"/>
              <a:gd name="connsiteY19" fmla="*/ 181434 h 181434"/>
              <a:gd name="connsiteX20" fmla="*/ 1017533 w 1159515"/>
              <a:gd name="connsiteY20" fmla="*/ 134104 h 181434"/>
              <a:gd name="connsiteX21" fmla="*/ 1112188 w 1159515"/>
              <a:gd name="connsiteY21" fmla="*/ 141992 h 181434"/>
              <a:gd name="connsiteX22" fmla="*/ 1159515 w 1159515"/>
              <a:gd name="connsiteY22" fmla="*/ 141992 h 1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9515" h="181434">
                <a:moveTo>
                  <a:pt x="0" y="102550"/>
                </a:moveTo>
                <a:cubicBezTo>
                  <a:pt x="13146" y="92032"/>
                  <a:pt x="27535" y="82901"/>
                  <a:pt x="39439" y="70996"/>
                </a:cubicBezTo>
                <a:cubicBezTo>
                  <a:pt x="46142" y="64292"/>
                  <a:pt x="49146" y="54614"/>
                  <a:pt x="55215" y="47331"/>
                </a:cubicBezTo>
                <a:cubicBezTo>
                  <a:pt x="65745" y="34694"/>
                  <a:pt x="86454" y="14784"/>
                  <a:pt x="102542" y="7889"/>
                </a:cubicBezTo>
                <a:cubicBezTo>
                  <a:pt x="112506" y="3618"/>
                  <a:pt x="123576" y="2630"/>
                  <a:pt x="134093" y="0"/>
                </a:cubicBezTo>
                <a:cubicBezTo>
                  <a:pt x="152498" y="5259"/>
                  <a:pt x="171928" y="7755"/>
                  <a:pt x="189308" y="15777"/>
                </a:cubicBezTo>
                <a:cubicBezTo>
                  <a:pt x="206523" y="23723"/>
                  <a:pt x="218648" y="41335"/>
                  <a:pt x="236635" y="47331"/>
                </a:cubicBezTo>
                <a:lnTo>
                  <a:pt x="260299" y="55219"/>
                </a:lnTo>
                <a:cubicBezTo>
                  <a:pt x="302002" y="83023"/>
                  <a:pt x="274767" y="68697"/>
                  <a:pt x="347065" y="86773"/>
                </a:cubicBezTo>
                <a:lnTo>
                  <a:pt x="378617" y="94661"/>
                </a:lnTo>
                <a:cubicBezTo>
                  <a:pt x="427219" y="127066"/>
                  <a:pt x="373491" y="95582"/>
                  <a:pt x="441720" y="118327"/>
                </a:cubicBezTo>
                <a:cubicBezTo>
                  <a:pt x="532637" y="148636"/>
                  <a:pt x="388760" y="123540"/>
                  <a:pt x="536374" y="141992"/>
                </a:cubicBezTo>
                <a:cubicBezTo>
                  <a:pt x="644020" y="132206"/>
                  <a:pt x="613970" y="162897"/>
                  <a:pt x="631028" y="94661"/>
                </a:cubicBezTo>
                <a:cubicBezTo>
                  <a:pt x="633045" y="86594"/>
                  <a:pt x="636287" y="78884"/>
                  <a:pt x="638916" y="70996"/>
                </a:cubicBezTo>
                <a:cubicBezTo>
                  <a:pt x="659950" y="73626"/>
                  <a:pt x="681292" y="74443"/>
                  <a:pt x="702019" y="78885"/>
                </a:cubicBezTo>
                <a:cubicBezTo>
                  <a:pt x="718279" y="82369"/>
                  <a:pt x="733906" y="88485"/>
                  <a:pt x="749346" y="94661"/>
                </a:cubicBezTo>
                <a:cubicBezTo>
                  <a:pt x="786530" y="109536"/>
                  <a:pt x="820505" y="134138"/>
                  <a:pt x="859776" y="141992"/>
                </a:cubicBezTo>
                <a:lnTo>
                  <a:pt x="899216" y="149880"/>
                </a:lnTo>
                <a:cubicBezTo>
                  <a:pt x="909733" y="155139"/>
                  <a:pt x="919850" y="161290"/>
                  <a:pt x="930767" y="165657"/>
                </a:cubicBezTo>
                <a:cubicBezTo>
                  <a:pt x="946207" y="171833"/>
                  <a:pt x="978094" y="181434"/>
                  <a:pt x="978094" y="181434"/>
                </a:cubicBezTo>
                <a:cubicBezTo>
                  <a:pt x="983691" y="173038"/>
                  <a:pt x="1006424" y="135585"/>
                  <a:pt x="1017533" y="134104"/>
                </a:cubicBezTo>
                <a:cubicBezTo>
                  <a:pt x="1048916" y="129919"/>
                  <a:pt x="1080576" y="140236"/>
                  <a:pt x="1112188" y="141992"/>
                </a:cubicBezTo>
                <a:cubicBezTo>
                  <a:pt x="1127939" y="142867"/>
                  <a:pt x="1143739" y="141992"/>
                  <a:pt x="1159515" y="14199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a:off x="3578880" y="5490118"/>
            <a:ext cx="1230506" cy="347436"/>
          </a:xfrm>
          <a:custGeom>
            <a:avLst/>
            <a:gdLst>
              <a:gd name="connsiteX0" fmla="*/ 0 w 1230506"/>
              <a:gd name="connsiteY0" fmla="*/ 8197 h 347436"/>
              <a:gd name="connsiteX1" fmla="*/ 70991 w 1230506"/>
              <a:gd name="connsiteY1" fmla="*/ 309 h 347436"/>
              <a:gd name="connsiteX2" fmla="*/ 268187 w 1230506"/>
              <a:gd name="connsiteY2" fmla="*/ 16086 h 347436"/>
              <a:gd name="connsiteX3" fmla="*/ 291851 w 1230506"/>
              <a:gd name="connsiteY3" fmla="*/ 31863 h 347436"/>
              <a:gd name="connsiteX4" fmla="*/ 323402 w 1230506"/>
              <a:gd name="connsiteY4" fmla="*/ 79193 h 347436"/>
              <a:gd name="connsiteX5" fmla="*/ 347066 w 1230506"/>
              <a:gd name="connsiteY5" fmla="*/ 110747 h 347436"/>
              <a:gd name="connsiteX6" fmla="*/ 354954 w 1230506"/>
              <a:gd name="connsiteY6" fmla="*/ 142301 h 347436"/>
              <a:gd name="connsiteX7" fmla="*/ 386505 w 1230506"/>
              <a:gd name="connsiteY7" fmla="*/ 189631 h 347436"/>
              <a:gd name="connsiteX8" fmla="*/ 402281 w 1230506"/>
              <a:gd name="connsiteY8" fmla="*/ 213297 h 347436"/>
              <a:gd name="connsiteX9" fmla="*/ 449608 w 1230506"/>
              <a:gd name="connsiteY9" fmla="*/ 236962 h 347436"/>
              <a:gd name="connsiteX10" fmla="*/ 638917 w 1230506"/>
              <a:gd name="connsiteY10" fmla="*/ 252739 h 347436"/>
              <a:gd name="connsiteX11" fmla="*/ 702019 w 1230506"/>
              <a:gd name="connsiteY11" fmla="*/ 229073 h 347436"/>
              <a:gd name="connsiteX12" fmla="*/ 725683 w 1230506"/>
              <a:gd name="connsiteY12" fmla="*/ 221185 h 347436"/>
              <a:gd name="connsiteX13" fmla="*/ 812449 w 1230506"/>
              <a:gd name="connsiteY13" fmla="*/ 197520 h 347436"/>
              <a:gd name="connsiteX14" fmla="*/ 844001 w 1230506"/>
              <a:gd name="connsiteY14" fmla="*/ 205408 h 347436"/>
              <a:gd name="connsiteX15" fmla="*/ 891328 w 1230506"/>
              <a:gd name="connsiteY15" fmla="*/ 221185 h 347436"/>
              <a:gd name="connsiteX16" fmla="*/ 922880 w 1230506"/>
              <a:gd name="connsiteY16" fmla="*/ 244850 h 347436"/>
              <a:gd name="connsiteX17" fmla="*/ 1033310 w 1230506"/>
              <a:gd name="connsiteY17" fmla="*/ 292181 h 347436"/>
              <a:gd name="connsiteX18" fmla="*/ 1064861 w 1230506"/>
              <a:gd name="connsiteY18" fmla="*/ 307958 h 347436"/>
              <a:gd name="connsiteX19" fmla="*/ 1175291 w 1230506"/>
              <a:gd name="connsiteY19" fmla="*/ 339511 h 347436"/>
              <a:gd name="connsiteX20" fmla="*/ 1230506 w 1230506"/>
              <a:gd name="connsiteY20" fmla="*/ 347400 h 34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0506" h="347436">
                <a:moveTo>
                  <a:pt x="0" y="8197"/>
                </a:moveTo>
                <a:cubicBezTo>
                  <a:pt x="23664" y="5568"/>
                  <a:pt x="47182" y="309"/>
                  <a:pt x="70991" y="309"/>
                </a:cubicBezTo>
                <a:cubicBezTo>
                  <a:pt x="213855" y="309"/>
                  <a:pt x="189601" y="-3564"/>
                  <a:pt x="268187" y="16086"/>
                </a:cubicBezTo>
                <a:cubicBezTo>
                  <a:pt x="276075" y="21345"/>
                  <a:pt x="285608" y="24728"/>
                  <a:pt x="291851" y="31863"/>
                </a:cubicBezTo>
                <a:cubicBezTo>
                  <a:pt x="304336" y="46133"/>
                  <a:pt x="312529" y="63659"/>
                  <a:pt x="323402" y="79193"/>
                </a:cubicBezTo>
                <a:cubicBezTo>
                  <a:pt x="330941" y="89964"/>
                  <a:pt x="339178" y="100229"/>
                  <a:pt x="347066" y="110747"/>
                </a:cubicBezTo>
                <a:cubicBezTo>
                  <a:pt x="349695" y="121265"/>
                  <a:pt x="350106" y="132604"/>
                  <a:pt x="354954" y="142301"/>
                </a:cubicBezTo>
                <a:cubicBezTo>
                  <a:pt x="363433" y="159260"/>
                  <a:pt x="375988" y="173854"/>
                  <a:pt x="386505" y="189631"/>
                </a:cubicBezTo>
                <a:cubicBezTo>
                  <a:pt x="391764" y="197520"/>
                  <a:pt x="394393" y="208038"/>
                  <a:pt x="402281" y="213297"/>
                </a:cubicBezTo>
                <a:cubicBezTo>
                  <a:pt x="417967" y="223755"/>
                  <a:pt x="430015" y="234785"/>
                  <a:pt x="449608" y="236962"/>
                </a:cubicBezTo>
                <a:cubicBezTo>
                  <a:pt x="512542" y="243955"/>
                  <a:pt x="575814" y="247480"/>
                  <a:pt x="638917" y="252739"/>
                </a:cubicBezTo>
                <a:cubicBezTo>
                  <a:pt x="715013" y="237517"/>
                  <a:pt x="647854" y="256157"/>
                  <a:pt x="702019" y="229073"/>
                </a:cubicBezTo>
                <a:cubicBezTo>
                  <a:pt x="709456" y="225354"/>
                  <a:pt x="717661" y="223373"/>
                  <a:pt x="725683" y="221185"/>
                </a:cubicBezTo>
                <a:cubicBezTo>
                  <a:pt x="823535" y="194497"/>
                  <a:pt x="757985" y="215675"/>
                  <a:pt x="812449" y="197520"/>
                </a:cubicBezTo>
                <a:cubicBezTo>
                  <a:pt x="822966" y="200149"/>
                  <a:pt x="833617" y="202293"/>
                  <a:pt x="844001" y="205408"/>
                </a:cubicBezTo>
                <a:cubicBezTo>
                  <a:pt x="859929" y="210187"/>
                  <a:pt x="891328" y="221185"/>
                  <a:pt x="891328" y="221185"/>
                </a:cubicBezTo>
                <a:cubicBezTo>
                  <a:pt x="901845" y="229073"/>
                  <a:pt x="911732" y="237882"/>
                  <a:pt x="922880" y="244850"/>
                </a:cubicBezTo>
                <a:cubicBezTo>
                  <a:pt x="952715" y="263498"/>
                  <a:pt x="1008646" y="279848"/>
                  <a:pt x="1033310" y="292181"/>
                </a:cubicBezTo>
                <a:cubicBezTo>
                  <a:pt x="1043827" y="297440"/>
                  <a:pt x="1053944" y="303591"/>
                  <a:pt x="1064861" y="307958"/>
                </a:cubicBezTo>
                <a:cubicBezTo>
                  <a:pt x="1099109" y="321658"/>
                  <a:pt x="1139926" y="331349"/>
                  <a:pt x="1175291" y="339511"/>
                </a:cubicBezTo>
                <a:cubicBezTo>
                  <a:pt x="1213944" y="348431"/>
                  <a:pt x="1203654" y="347400"/>
                  <a:pt x="1230506" y="3474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3626207" y="5474650"/>
            <a:ext cx="1143740" cy="181434"/>
          </a:xfrm>
          <a:custGeom>
            <a:avLst/>
            <a:gdLst>
              <a:gd name="connsiteX0" fmla="*/ 0 w 1143740"/>
              <a:gd name="connsiteY0" fmla="*/ 181434 h 181434"/>
              <a:gd name="connsiteX1" fmla="*/ 47327 w 1143740"/>
              <a:gd name="connsiteY1" fmla="*/ 165657 h 181434"/>
              <a:gd name="connsiteX2" fmla="*/ 78879 w 1143740"/>
              <a:gd name="connsiteY2" fmla="*/ 141992 h 181434"/>
              <a:gd name="connsiteX3" fmla="*/ 134094 w 1143740"/>
              <a:gd name="connsiteY3" fmla="*/ 110438 h 181434"/>
              <a:gd name="connsiteX4" fmla="*/ 173533 w 1143740"/>
              <a:gd name="connsiteY4" fmla="*/ 47331 h 181434"/>
              <a:gd name="connsiteX5" fmla="*/ 197197 w 1143740"/>
              <a:gd name="connsiteY5" fmla="*/ 23665 h 181434"/>
              <a:gd name="connsiteX6" fmla="*/ 331290 w 1143740"/>
              <a:gd name="connsiteY6" fmla="*/ 0 h 181434"/>
              <a:gd name="connsiteX7" fmla="*/ 465384 w 1143740"/>
              <a:gd name="connsiteY7" fmla="*/ 7889 h 181434"/>
              <a:gd name="connsiteX8" fmla="*/ 496935 w 1143740"/>
              <a:gd name="connsiteY8" fmla="*/ 23665 h 181434"/>
              <a:gd name="connsiteX9" fmla="*/ 575814 w 1143740"/>
              <a:gd name="connsiteY9" fmla="*/ 39442 h 181434"/>
              <a:gd name="connsiteX10" fmla="*/ 725683 w 1143740"/>
              <a:gd name="connsiteY10" fmla="*/ 47331 h 181434"/>
              <a:gd name="connsiteX11" fmla="*/ 930768 w 1143740"/>
              <a:gd name="connsiteY11" fmla="*/ 39442 h 181434"/>
              <a:gd name="connsiteX12" fmla="*/ 1017534 w 1143740"/>
              <a:gd name="connsiteY12" fmla="*/ 31554 h 181434"/>
              <a:gd name="connsiteX13" fmla="*/ 1056973 w 1143740"/>
              <a:gd name="connsiteY13" fmla="*/ 39442 h 181434"/>
              <a:gd name="connsiteX14" fmla="*/ 1104300 w 1143740"/>
              <a:gd name="connsiteY14" fmla="*/ 55219 h 181434"/>
              <a:gd name="connsiteX15" fmla="*/ 1143740 w 1143740"/>
              <a:gd name="connsiteY15" fmla="*/ 55219 h 1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740" h="181434">
                <a:moveTo>
                  <a:pt x="0" y="181434"/>
                </a:moveTo>
                <a:cubicBezTo>
                  <a:pt x="15776" y="176175"/>
                  <a:pt x="32454" y="173094"/>
                  <a:pt x="47327" y="165657"/>
                </a:cubicBezTo>
                <a:cubicBezTo>
                  <a:pt x="59086" y="159777"/>
                  <a:pt x="68181" y="149634"/>
                  <a:pt x="78879" y="141992"/>
                </a:cubicBezTo>
                <a:cubicBezTo>
                  <a:pt x="104897" y="123406"/>
                  <a:pt x="103277" y="125847"/>
                  <a:pt x="134094" y="110438"/>
                </a:cubicBezTo>
                <a:cubicBezTo>
                  <a:pt x="150254" y="78117"/>
                  <a:pt x="148958" y="76003"/>
                  <a:pt x="173533" y="47331"/>
                </a:cubicBezTo>
                <a:cubicBezTo>
                  <a:pt x="180793" y="38861"/>
                  <a:pt x="187445" y="29083"/>
                  <a:pt x="197197" y="23665"/>
                </a:cubicBezTo>
                <a:cubicBezTo>
                  <a:pt x="236261" y="1961"/>
                  <a:pt x="290510" y="3708"/>
                  <a:pt x="331290" y="0"/>
                </a:cubicBezTo>
                <a:cubicBezTo>
                  <a:pt x="375988" y="2630"/>
                  <a:pt x="421059" y="1556"/>
                  <a:pt x="465384" y="7889"/>
                </a:cubicBezTo>
                <a:cubicBezTo>
                  <a:pt x="477024" y="9552"/>
                  <a:pt x="485925" y="19536"/>
                  <a:pt x="496935" y="23665"/>
                </a:cubicBezTo>
                <a:cubicBezTo>
                  <a:pt x="512508" y="29505"/>
                  <a:pt x="564256" y="38517"/>
                  <a:pt x="575814" y="39442"/>
                </a:cubicBezTo>
                <a:cubicBezTo>
                  <a:pt x="625680" y="43432"/>
                  <a:pt x="675727" y="44701"/>
                  <a:pt x="725683" y="47331"/>
                </a:cubicBezTo>
                <a:lnTo>
                  <a:pt x="930768" y="39442"/>
                </a:lnTo>
                <a:cubicBezTo>
                  <a:pt x="959767" y="37874"/>
                  <a:pt x="988493" y="31554"/>
                  <a:pt x="1017534" y="31554"/>
                </a:cubicBezTo>
                <a:cubicBezTo>
                  <a:pt x="1030941" y="31554"/>
                  <a:pt x="1044039" y="35914"/>
                  <a:pt x="1056973" y="39442"/>
                </a:cubicBezTo>
                <a:cubicBezTo>
                  <a:pt x="1073016" y="43818"/>
                  <a:pt x="1087671" y="55219"/>
                  <a:pt x="1104300" y="55219"/>
                </a:cubicBezTo>
                <a:lnTo>
                  <a:pt x="1143740" y="55219"/>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a:off x="3610431" y="5324770"/>
            <a:ext cx="1159516" cy="307649"/>
          </a:xfrm>
          <a:custGeom>
            <a:avLst/>
            <a:gdLst>
              <a:gd name="connsiteX0" fmla="*/ 0 w 1159516"/>
              <a:gd name="connsiteY0" fmla="*/ 307649 h 307649"/>
              <a:gd name="connsiteX1" fmla="*/ 15776 w 1159516"/>
              <a:gd name="connsiteY1" fmla="*/ 260318 h 307649"/>
              <a:gd name="connsiteX2" fmla="*/ 94655 w 1159516"/>
              <a:gd name="connsiteY2" fmla="*/ 236653 h 307649"/>
              <a:gd name="connsiteX3" fmla="*/ 425945 w 1159516"/>
              <a:gd name="connsiteY3" fmla="*/ 236653 h 307649"/>
              <a:gd name="connsiteX4" fmla="*/ 481160 w 1159516"/>
              <a:gd name="connsiteY4" fmla="*/ 205099 h 307649"/>
              <a:gd name="connsiteX5" fmla="*/ 504823 w 1159516"/>
              <a:gd name="connsiteY5" fmla="*/ 181434 h 307649"/>
              <a:gd name="connsiteX6" fmla="*/ 528487 w 1159516"/>
              <a:gd name="connsiteY6" fmla="*/ 173545 h 307649"/>
              <a:gd name="connsiteX7" fmla="*/ 552151 w 1159516"/>
              <a:gd name="connsiteY7" fmla="*/ 157769 h 307649"/>
              <a:gd name="connsiteX8" fmla="*/ 607366 w 1159516"/>
              <a:gd name="connsiteY8" fmla="*/ 141992 h 307649"/>
              <a:gd name="connsiteX9" fmla="*/ 725683 w 1159516"/>
              <a:gd name="connsiteY9" fmla="*/ 118327 h 307649"/>
              <a:gd name="connsiteX10" fmla="*/ 796674 w 1159516"/>
              <a:gd name="connsiteY10" fmla="*/ 110438 h 307649"/>
              <a:gd name="connsiteX11" fmla="*/ 985983 w 1159516"/>
              <a:gd name="connsiteY11" fmla="*/ 94661 h 307649"/>
              <a:gd name="connsiteX12" fmla="*/ 1009646 w 1159516"/>
              <a:gd name="connsiteY12" fmla="*/ 78884 h 307649"/>
              <a:gd name="connsiteX13" fmla="*/ 1033310 w 1159516"/>
              <a:gd name="connsiteY13" fmla="*/ 70996 h 307649"/>
              <a:gd name="connsiteX14" fmla="*/ 1056974 w 1159516"/>
              <a:gd name="connsiteY14" fmla="*/ 55219 h 307649"/>
              <a:gd name="connsiteX15" fmla="*/ 1072749 w 1159516"/>
              <a:gd name="connsiteY15" fmla="*/ 31554 h 307649"/>
              <a:gd name="connsiteX16" fmla="*/ 1104301 w 1159516"/>
              <a:gd name="connsiteY16" fmla="*/ 15777 h 307649"/>
              <a:gd name="connsiteX17" fmla="*/ 1127964 w 1159516"/>
              <a:gd name="connsiteY17" fmla="*/ 7889 h 307649"/>
              <a:gd name="connsiteX18" fmla="*/ 1159516 w 1159516"/>
              <a:gd name="connsiteY18" fmla="*/ 0 h 30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9516" h="307649">
                <a:moveTo>
                  <a:pt x="0" y="307649"/>
                </a:moveTo>
                <a:cubicBezTo>
                  <a:pt x="5259" y="291872"/>
                  <a:pt x="5798" y="273623"/>
                  <a:pt x="15776" y="260318"/>
                </a:cubicBezTo>
                <a:cubicBezTo>
                  <a:pt x="28878" y="242847"/>
                  <a:pt x="80279" y="239049"/>
                  <a:pt x="94655" y="236653"/>
                </a:cubicBezTo>
                <a:cubicBezTo>
                  <a:pt x="201705" y="240935"/>
                  <a:pt x="317987" y="252076"/>
                  <a:pt x="425945" y="236653"/>
                </a:cubicBezTo>
                <a:cubicBezTo>
                  <a:pt x="435255" y="235323"/>
                  <a:pt x="472481" y="212332"/>
                  <a:pt x="481160" y="205099"/>
                </a:cubicBezTo>
                <a:cubicBezTo>
                  <a:pt x="489729" y="197957"/>
                  <a:pt x="495541" y="187622"/>
                  <a:pt x="504823" y="181434"/>
                </a:cubicBezTo>
                <a:cubicBezTo>
                  <a:pt x="511741" y="176822"/>
                  <a:pt x="521050" y="177264"/>
                  <a:pt x="528487" y="173545"/>
                </a:cubicBezTo>
                <a:cubicBezTo>
                  <a:pt x="536966" y="169305"/>
                  <a:pt x="543672" y="162009"/>
                  <a:pt x="552151" y="157769"/>
                </a:cubicBezTo>
                <a:cubicBezTo>
                  <a:pt x="563473" y="152108"/>
                  <a:pt x="597249" y="144521"/>
                  <a:pt x="607366" y="141992"/>
                </a:cubicBezTo>
                <a:cubicBezTo>
                  <a:pt x="658021" y="108218"/>
                  <a:pt x="619412" y="128449"/>
                  <a:pt x="725683" y="118327"/>
                </a:cubicBezTo>
                <a:cubicBezTo>
                  <a:pt x="749385" y="116069"/>
                  <a:pt x="773010" y="113068"/>
                  <a:pt x="796674" y="110438"/>
                </a:cubicBezTo>
                <a:cubicBezTo>
                  <a:pt x="882499" y="81830"/>
                  <a:pt x="747413" y="124485"/>
                  <a:pt x="985983" y="94661"/>
                </a:cubicBezTo>
                <a:cubicBezTo>
                  <a:pt x="995390" y="93485"/>
                  <a:pt x="1001167" y="83124"/>
                  <a:pt x="1009646" y="78884"/>
                </a:cubicBezTo>
                <a:cubicBezTo>
                  <a:pt x="1017083" y="75165"/>
                  <a:pt x="1025422" y="73625"/>
                  <a:pt x="1033310" y="70996"/>
                </a:cubicBezTo>
                <a:cubicBezTo>
                  <a:pt x="1041198" y="65737"/>
                  <a:pt x="1050271" y="61923"/>
                  <a:pt x="1056974" y="55219"/>
                </a:cubicBezTo>
                <a:cubicBezTo>
                  <a:pt x="1063677" y="48515"/>
                  <a:pt x="1065466" y="37623"/>
                  <a:pt x="1072749" y="31554"/>
                </a:cubicBezTo>
                <a:cubicBezTo>
                  <a:pt x="1081782" y="24026"/>
                  <a:pt x="1093493" y="20409"/>
                  <a:pt x="1104301" y="15777"/>
                </a:cubicBezTo>
                <a:cubicBezTo>
                  <a:pt x="1111943" y="12502"/>
                  <a:pt x="1119970" y="10173"/>
                  <a:pt x="1127964" y="7889"/>
                </a:cubicBezTo>
                <a:cubicBezTo>
                  <a:pt x="1138388" y="4910"/>
                  <a:pt x="1159516" y="0"/>
                  <a:pt x="1159516"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Freeform 65"/>
          <p:cNvSpPr/>
          <p:nvPr/>
        </p:nvSpPr>
        <p:spPr>
          <a:xfrm>
            <a:off x="3634095" y="5569311"/>
            <a:ext cx="1151627" cy="165673"/>
          </a:xfrm>
          <a:custGeom>
            <a:avLst/>
            <a:gdLst>
              <a:gd name="connsiteX0" fmla="*/ 0 w 1151627"/>
              <a:gd name="connsiteY0" fmla="*/ 47331 h 165673"/>
              <a:gd name="connsiteX1" fmla="*/ 63103 w 1151627"/>
              <a:gd name="connsiteY1" fmla="*/ 23666 h 165673"/>
              <a:gd name="connsiteX2" fmla="*/ 236636 w 1151627"/>
              <a:gd name="connsiteY2" fmla="*/ 0 h 165673"/>
              <a:gd name="connsiteX3" fmla="*/ 315514 w 1151627"/>
              <a:gd name="connsiteY3" fmla="*/ 7889 h 165673"/>
              <a:gd name="connsiteX4" fmla="*/ 370729 w 1151627"/>
              <a:gd name="connsiteY4" fmla="*/ 55219 h 165673"/>
              <a:gd name="connsiteX5" fmla="*/ 418057 w 1151627"/>
              <a:gd name="connsiteY5" fmla="*/ 86773 h 165673"/>
              <a:gd name="connsiteX6" fmla="*/ 473272 w 1151627"/>
              <a:gd name="connsiteY6" fmla="*/ 118327 h 165673"/>
              <a:gd name="connsiteX7" fmla="*/ 528487 w 1151627"/>
              <a:gd name="connsiteY7" fmla="*/ 134104 h 165673"/>
              <a:gd name="connsiteX8" fmla="*/ 741459 w 1151627"/>
              <a:gd name="connsiteY8" fmla="*/ 126215 h 165673"/>
              <a:gd name="connsiteX9" fmla="*/ 836113 w 1151627"/>
              <a:gd name="connsiteY9" fmla="*/ 118327 h 165673"/>
              <a:gd name="connsiteX10" fmla="*/ 930767 w 1151627"/>
              <a:gd name="connsiteY10" fmla="*/ 126215 h 165673"/>
              <a:gd name="connsiteX11" fmla="*/ 1033310 w 1151627"/>
              <a:gd name="connsiteY11" fmla="*/ 141992 h 165673"/>
              <a:gd name="connsiteX12" fmla="*/ 1080637 w 1151627"/>
              <a:gd name="connsiteY12" fmla="*/ 157769 h 165673"/>
              <a:gd name="connsiteX13" fmla="*/ 1151627 w 1151627"/>
              <a:gd name="connsiteY13" fmla="*/ 165657 h 16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1627" h="165673">
                <a:moveTo>
                  <a:pt x="0" y="47331"/>
                </a:moveTo>
                <a:cubicBezTo>
                  <a:pt x="21034" y="39443"/>
                  <a:pt x="41074" y="28072"/>
                  <a:pt x="63103" y="23666"/>
                </a:cubicBezTo>
                <a:cubicBezTo>
                  <a:pt x="120349" y="12216"/>
                  <a:pt x="236636" y="0"/>
                  <a:pt x="236636" y="0"/>
                </a:cubicBezTo>
                <a:cubicBezTo>
                  <a:pt x="262929" y="2630"/>
                  <a:pt x="289767" y="1947"/>
                  <a:pt x="315514" y="7889"/>
                </a:cubicBezTo>
                <a:cubicBezTo>
                  <a:pt x="332523" y="11815"/>
                  <a:pt x="362331" y="48501"/>
                  <a:pt x="370729" y="55219"/>
                </a:cubicBezTo>
                <a:cubicBezTo>
                  <a:pt x="385535" y="67064"/>
                  <a:pt x="402281" y="76255"/>
                  <a:pt x="418057" y="86773"/>
                </a:cubicBezTo>
                <a:cubicBezTo>
                  <a:pt x="441825" y="102619"/>
                  <a:pt x="445247" y="106315"/>
                  <a:pt x="473272" y="118327"/>
                </a:cubicBezTo>
                <a:cubicBezTo>
                  <a:pt x="489111" y="125116"/>
                  <a:pt x="512480" y="130102"/>
                  <a:pt x="528487" y="134104"/>
                </a:cubicBezTo>
                <a:lnTo>
                  <a:pt x="741459" y="126215"/>
                </a:lnTo>
                <a:cubicBezTo>
                  <a:pt x="773078" y="124593"/>
                  <a:pt x="804452" y="118327"/>
                  <a:pt x="836113" y="118327"/>
                </a:cubicBezTo>
                <a:cubicBezTo>
                  <a:pt x="867774" y="118327"/>
                  <a:pt x="899280" y="122900"/>
                  <a:pt x="930767" y="126215"/>
                </a:cubicBezTo>
                <a:cubicBezTo>
                  <a:pt x="958296" y="129113"/>
                  <a:pt x="1005080" y="137287"/>
                  <a:pt x="1033310" y="141992"/>
                </a:cubicBezTo>
                <a:cubicBezTo>
                  <a:pt x="1049086" y="147251"/>
                  <a:pt x="1064175" y="155417"/>
                  <a:pt x="1080637" y="157769"/>
                </a:cubicBezTo>
                <a:cubicBezTo>
                  <a:pt x="1141057" y="166401"/>
                  <a:pt x="1117260" y="165657"/>
                  <a:pt x="1151627" y="16565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Freeform 66"/>
          <p:cNvSpPr/>
          <p:nvPr/>
        </p:nvSpPr>
        <p:spPr>
          <a:xfrm>
            <a:off x="3596863" y="5099867"/>
            <a:ext cx="1167403" cy="512913"/>
          </a:xfrm>
          <a:custGeom>
            <a:avLst/>
            <a:gdLst>
              <a:gd name="connsiteX0" fmla="*/ 0 w 1167403"/>
              <a:gd name="connsiteY0" fmla="*/ 512913 h 512913"/>
              <a:gd name="connsiteX1" fmla="*/ 118318 w 1167403"/>
              <a:gd name="connsiteY1" fmla="*/ 449805 h 512913"/>
              <a:gd name="connsiteX2" fmla="*/ 149869 w 1167403"/>
              <a:gd name="connsiteY2" fmla="*/ 441917 h 512913"/>
              <a:gd name="connsiteX3" fmla="*/ 173533 w 1167403"/>
              <a:gd name="connsiteY3" fmla="*/ 434028 h 512913"/>
              <a:gd name="connsiteX4" fmla="*/ 212972 w 1167403"/>
              <a:gd name="connsiteY4" fmla="*/ 426140 h 512913"/>
              <a:gd name="connsiteX5" fmla="*/ 252411 w 1167403"/>
              <a:gd name="connsiteY5" fmla="*/ 434028 h 512913"/>
              <a:gd name="connsiteX6" fmla="*/ 283963 w 1167403"/>
              <a:gd name="connsiteY6" fmla="*/ 441917 h 512913"/>
              <a:gd name="connsiteX7" fmla="*/ 331290 w 1167403"/>
              <a:gd name="connsiteY7" fmla="*/ 434028 h 512913"/>
              <a:gd name="connsiteX8" fmla="*/ 362841 w 1167403"/>
              <a:gd name="connsiteY8" fmla="*/ 410363 h 512913"/>
              <a:gd name="connsiteX9" fmla="*/ 386505 w 1167403"/>
              <a:gd name="connsiteY9" fmla="*/ 402475 h 512913"/>
              <a:gd name="connsiteX10" fmla="*/ 425944 w 1167403"/>
              <a:gd name="connsiteY10" fmla="*/ 386698 h 512913"/>
              <a:gd name="connsiteX11" fmla="*/ 512711 w 1167403"/>
              <a:gd name="connsiteY11" fmla="*/ 347256 h 512913"/>
              <a:gd name="connsiteX12" fmla="*/ 567926 w 1167403"/>
              <a:gd name="connsiteY12" fmla="*/ 315702 h 512913"/>
              <a:gd name="connsiteX13" fmla="*/ 615253 w 1167403"/>
              <a:gd name="connsiteY13" fmla="*/ 284148 h 512913"/>
              <a:gd name="connsiteX14" fmla="*/ 631029 w 1167403"/>
              <a:gd name="connsiteY14" fmla="*/ 260483 h 512913"/>
              <a:gd name="connsiteX15" fmla="*/ 678356 w 1167403"/>
              <a:gd name="connsiteY15" fmla="*/ 236818 h 512913"/>
              <a:gd name="connsiteX16" fmla="*/ 717795 w 1167403"/>
              <a:gd name="connsiteY16" fmla="*/ 197376 h 512913"/>
              <a:gd name="connsiteX17" fmla="*/ 749346 w 1167403"/>
              <a:gd name="connsiteY17" fmla="*/ 165822 h 512913"/>
              <a:gd name="connsiteX18" fmla="*/ 773010 w 1167403"/>
              <a:gd name="connsiteY18" fmla="*/ 150045 h 512913"/>
              <a:gd name="connsiteX19" fmla="*/ 820337 w 1167403"/>
              <a:gd name="connsiteY19" fmla="*/ 102714 h 512913"/>
              <a:gd name="connsiteX20" fmla="*/ 883440 w 1167403"/>
              <a:gd name="connsiteY20" fmla="*/ 71161 h 512913"/>
              <a:gd name="connsiteX21" fmla="*/ 914992 w 1167403"/>
              <a:gd name="connsiteY21" fmla="*/ 63272 h 512913"/>
              <a:gd name="connsiteX22" fmla="*/ 970207 w 1167403"/>
              <a:gd name="connsiteY22" fmla="*/ 47495 h 512913"/>
              <a:gd name="connsiteX23" fmla="*/ 1025422 w 1167403"/>
              <a:gd name="connsiteY23" fmla="*/ 39607 h 512913"/>
              <a:gd name="connsiteX24" fmla="*/ 1056973 w 1167403"/>
              <a:gd name="connsiteY24" fmla="*/ 31719 h 512913"/>
              <a:gd name="connsiteX25" fmla="*/ 1127964 w 1167403"/>
              <a:gd name="connsiteY25" fmla="*/ 15942 h 512913"/>
              <a:gd name="connsiteX26" fmla="*/ 1167403 w 1167403"/>
              <a:gd name="connsiteY26" fmla="*/ 165 h 51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7403" h="512913">
                <a:moveTo>
                  <a:pt x="0" y="512913"/>
                </a:moveTo>
                <a:cubicBezTo>
                  <a:pt x="18100" y="502569"/>
                  <a:pt x="100082" y="454364"/>
                  <a:pt x="118318" y="449805"/>
                </a:cubicBezTo>
                <a:cubicBezTo>
                  <a:pt x="128835" y="447176"/>
                  <a:pt x="139445" y="444895"/>
                  <a:pt x="149869" y="441917"/>
                </a:cubicBezTo>
                <a:cubicBezTo>
                  <a:pt x="157864" y="439633"/>
                  <a:pt x="165467" y="436045"/>
                  <a:pt x="173533" y="434028"/>
                </a:cubicBezTo>
                <a:cubicBezTo>
                  <a:pt x="186539" y="430776"/>
                  <a:pt x="199826" y="428769"/>
                  <a:pt x="212972" y="426140"/>
                </a:cubicBezTo>
                <a:cubicBezTo>
                  <a:pt x="226118" y="428769"/>
                  <a:pt x="239324" y="431119"/>
                  <a:pt x="252411" y="434028"/>
                </a:cubicBezTo>
                <a:cubicBezTo>
                  <a:pt x="262994" y="436380"/>
                  <a:pt x="273122" y="441917"/>
                  <a:pt x="283963" y="441917"/>
                </a:cubicBezTo>
                <a:cubicBezTo>
                  <a:pt x="299956" y="441917"/>
                  <a:pt x="315514" y="436658"/>
                  <a:pt x="331290" y="434028"/>
                </a:cubicBezTo>
                <a:cubicBezTo>
                  <a:pt x="341807" y="426140"/>
                  <a:pt x="351427" y="416886"/>
                  <a:pt x="362841" y="410363"/>
                </a:cubicBezTo>
                <a:cubicBezTo>
                  <a:pt x="370060" y="406238"/>
                  <a:pt x="378720" y="405395"/>
                  <a:pt x="386505" y="402475"/>
                </a:cubicBezTo>
                <a:cubicBezTo>
                  <a:pt x="399763" y="397503"/>
                  <a:pt x="413514" y="393479"/>
                  <a:pt x="425944" y="386698"/>
                </a:cubicBezTo>
                <a:cubicBezTo>
                  <a:pt x="504945" y="343603"/>
                  <a:pt x="440170" y="361764"/>
                  <a:pt x="512711" y="347256"/>
                </a:cubicBezTo>
                <a:cubicBezTo>
                  <a:pt x="594557" y="292687"/>
                  <a:pt x="467862" y="375745"/>
                  <a:pt x="567926" y="315702"/>
                </a:cubicBezTo>
                <a:cubicBezTo>
                  <a:pt x="584184" y="305946"/>
                  <a:pt x="615253" y="284148"/>
                  <a:pt x="615253" y="284148"/>
                </a:cubicBezTo>
                <a:cubicBezTo>
                  <a:pt x="620512" y="276260"/>
                  <a:pt x="624326" y="267187"/>
                  <a:pt x="631029" y="260483"/>
                </a:cubicBezTo>
                <a:cubicBezTo>
                  <a:pt x="646321" y="245190"/>
                  <a:pt x="659108" y="243234"/>
                  <a:pt x="678356" y="236818"/>
                </a:cubicBezTo>
                <a:cubicBezTo>
                  <a:pt x="696855" y="181316"/>
                  <a:pt x="669059" y="246116"/>
                  <a:pt x="717795" y="197376"/>
                </a:cubicBezTo>
                <a:cubicBezTo>
                  <a:pt x="759863" y="155305"/>
                  <a:pt x="686247" y="186856"/>
                  <a:pt x="749346" y="165822"/>
                </a:cubicBezTo>
                <a:cubicBezTo>
                  <a:pt x="757234" y="160563"/>
                  <a:pt x="765925" y="156344"/>
                  <a:pt x="773010" y="150045"/>
                </a:cubicBezTo>
                <a:cubicBezTo>
                  <a:pt x="789685" y="135222"/>
                  <a:pt x="799171" y="109769"/>
                  <a:pt x="820337" y="102714"/>
                </a:cubicBezTo>
                <a:cubicBezTo>
                  <a:pt x="893894" y="78195"/>
                  <a:pt x="771693" y="120830"/>
                  <a:pt x="883440" y="71161"/>
                </a:cubicBezTo>
                <a:cubicBezTo>
                  <a:pt x="893347" y="66758"/>
                  <a:pt x="904568" y="66251"/>
                  <a:pt x="914992" y="63272"/>
                </a:cubicBezTo>
                <a:cubicBezTo>
                  <a:pt x="944552" y="54826"/>
                  <a:pt x="936311" y="53658"/>
                  <a:pt x="970207" y="47495"/>
                </a:cubicBezTo>
                <a:cubicBezTo>
                  <a:pt x="988499" y="44169"/>
                  <a:pt x="1007130" y="42933"/>
                  <a:pt x="1025422" y="39607"/>
                </a:cubicBezTo>
                <a:cubicBezTo>
                  <a:pt x="1036088" y="37668"/>
                  <a:pt x="1046343" y="33845"/>
                  <a:pt x="1056973" y="31719"/>
                </a:cubicBezTo>
                <a:cubicBezTo>
                  <a:pt x="1126383" y="17836"/>
                  <a:pt x="1081911" y="31293"/>
                  <a:pt x="1127964" y="15942"/>
                </a:cubicBezTo>
                <a:cubicBezTo>
                  <a:pt x="1156002" y="-2752"/>
                  <a:pt x="1142147" y="165"/>
                  <a:pt x="1167403" y="16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7"/>
          <p:cNvSpPr txBox="1"/>
          <p:nvPr/>
        </p:nvSpPr>
        <p:spPr>
          <a:xfrm>
            <a:off x="3596863" y="6167776"/>
            <a:ext cx="868885" cy="523220"/>
          </a:xfrm>
          <a:prstGeom prst="rect">
            <a:avLst/>
          </a:prstGeom>
          <a:noFill/>
        </p:spPr>
        <p:txBody>
          <a:bodyPr wrap="none" rtlCol="0">
            <a:spAutoFit/>
          </a:bodyPr>
          <a:lstStyle/>
          <a:p>
            <a:r>
              <a:rPr lang="en-US" sz="1400" dirty="0" smtClean="0"/>
              <a:t>forecast</a:t>
            </a:r>
          </a:p>
          <a:p>
            <a:r>
              <a:rPr lang="en-US" sz="1400" dirty="0" smtClean="0"/>
              <a:t>lead time</a:t>
            </a:r>
          </a:p>
        </p:txBody>
      </p:sp>
      <p:cxnSp>
        <p:nvCxnSpPr>
          <p:cNvPr id="69" name="Straight Arrow Connector 68"/>
          <p:cNvCxnSpPr/>
          <p:nvPr/>
        </p:nvCxnSpPr>
        <p:spPr>
          <a:xfrm>
            <a:off x="4299824" y="3752380"/>
            <a:ext cx="3628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5590988" y="3220460"/>
            <a:ext cx="3164535" cy="187940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We’d like to statistically</a:t>
            </a:r>
          </a:p>
          <a:p>
            <a:pPr algn="ctr"/>
            <a:r>
              <a:rPr lang="en-US" sz="2000" dirty="0" smtClean="0"/>
              <a:t>adjust the forecast guidance before our customers use it </a:t>
            </a:r>
          </a:p>
          <a:p>
            <a:pPr algn="ctr"/>
            <a:r>
              <a:rPr lang="en-US" sz="2000" dirty="0" smtClean="0"/>
              <a:t>to make decisions.</a:t>
            </a:r>
            <a:endParaRPr lang="en-US" sz="2000" dirty="0"/>
          </a:p>
        </p:txBody>
      </p:sp>
    </p:spTree>
    <p:extLst>
      <p:ext uri="{BB962C8B-B14F-4D97-AF65-F5344CB8AC3E}">
        <p14:creationId xmlns:p14="http://schemas.microsoft.com/office/powerpoint/2010/main" val="3716159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55" y="145818"/>
            <a:ext cx="8800056" cy="805362"/>
          </a:xfrm>
        </p:spPr>
        <p:txBody>
          <a:bodyPr>
            <a:noAutofit/>
          </a:bodyPr>
          <a:lstStyle/>
          <a:p>
            <a:r>
              <a:rPr lang="en-US" sz="2800" dirty="0" smtClean="0"/>
              <a:t>MJO, analyzed and deterministic forecast, E. Indian Ocean</a:t>
            </a:r>
            <a:endParaRPr lang="en-US" sz="2800" dirty="0"/>
          </a:p>
        </p:txBody>
      </p:sp>
      <p:sp>
        <p:nvSpPr>
          <p:cNvPr id="6" name="TextBox 5"/>
          <p:cNvSpPr txBox="1"/>
          <p:nvPr/>
        </p:nvSpPr>
        <p:spPr>
          <a:xfrm>
            <a:off x="1023491" y="5399068"/>
            <a:ext cx="7393956" cy="840230"/>
          </a:xfrm>
          <a:prstGeom prst="rect">
            <a:avLst/>
          </a:prstGeom>
          <a:noFill/>
        </p:spPr>
        <p:txBody>
          <a:bodyPr wrap="square" rtlCol="0">
            <a:spAutoFit/>
          </a:bodyPr>
          <a:lstStyle/>
          <a:p>
            <a:pPr>
              <a:lnSpc>
                <a:spcPct val="70000"/>
              </a:lnSpc>
            </a:pPr>
            <a:endParaRPr lang="en-US" dirty="0"/>
          </a:p>
          <a:p>
            <a:r>
              <a:rPr lang="en-US" dirty="0" smtClean="0"/>
              <a:t>Dates selected (Dec-Jan-Feb 1985-2012) where initial state was inside purple</a:t>
            </a:r>
          </a:p>
          <a:p>
            <a:r>
              <a:rPr lang="en-US" dirty="0" smtClean="0"/>
              <a:t>circle.  Examine (RMM1, RMM2) phase plot for analyzed and forecast.</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40</a:t>
            </a:fld>
            <a:endParaRPr lang="en-US"/>
          </a:p>
        </p:txBody>
      </p:sp>
      <p:sp>
        <p:nvSpPr>
          <p:cNvPr id="8" name="Oval 7"/>
          <p:cNvSpPr/>
          <p:nvPr/>
        </p:nvSpPr>
        <p:spPr>
          <a:xfrm>
            <a:off x="7080105" y="3500744"/>
            <a:ext cx="464018" cy="464052"/>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3-05-31 at 1.04.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600" y="951180"/>
            <a:ext cx="4369354" cy="4358631"/>
          </a:xfrm>
          <a:prstGeom prst="rect">
            <a:avLst/>
          </a:prstGeom>
        </p:spPr>
      </p:pic>
      <p:pic>
        <p:nvPicPr>
          <p:cNvPr id="5" name="Picture 4" descr="Screen Shot 2013-05-31 at 1.03.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55" y="951180"/>
            <a:ext cx="4284934" cy="4358631"/>
          </a:xfrm>
          <a:prstGeom prst="rect">
            <a:avLst/>
          </a:prstGeom>
        </p:spPr>
      </p:pic>
    </p:spTree>
    <p:extLst>
      <p:ext uri="{BB962C8B-B14F-4D97-AF65-F5344CB8AC3E}">
        <p14:creationId xmlns:p14="http://schemas.microsoft.com/office/powerpoint/2010/main" val="261007061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F35564-EB55-E244-9EF3-03A5D779E29E}" type="slidenum">
              <a:rPr lang="en-US" smtClean="0"/>
              <a:t>41</a:t>
            </a:fld>
            <a:endParaRPr lang="en-US"/>
          </a:p>
        </p:txBody>
      </p:sp>
      <p:sp>
        <p:nvSpPr>
          <p:cNvPr id="7" name="TextBox 6"/>
          <p:cNvSpPr txBox="1"/>
          <p:nvPr/>
        </p:nvSpPr>
        <p:spPr>
          <a:xfrm>
            <a:off x="5714745" y="3054033"/>
            <a:ext cx="3060890" cy="3170099"/>
          </a:xfrm>
          <a:prstGeom prst="rect">
            <a:avLst/>
          </a:prstGeom>
          <a:noFill/>
        </p:spPr>
        <p:txBody>
          <a:bodyPr wrap="square" rtlCol="0">
            <a:spAutoFit/>
          </a:bodyPr>
          <a:lstStyle/>
          <a:p>
            <a:r>
              <a:rPr lang="en-US" sz="2000" dirty="0" smtClean="0"/>
              <a:t>PDF shows change relative to data from a day prior, analyzed and ensemble members.</a:t>
            </a:r>
          </a:p>
          <a:p>
            <a:endParaRPr lang="en-US" sz="2000" dirty="0" smtClean="0"/>
          </a:p>
          <a:p>
            <a:r>
              <a:rPr lang="en-US" sz="2000" dirty="0" smtClean="0"/>
              <a:t>MJO forecasts propagate more slowly than analyzed, and more so for OLR component than wind components.</a:t>
            </a:r>
            <a:endParaRPr lang="en-US" sz="2000" dirty="0"/>
          </a:p>
        </p:txBody>
      </p:sp>
      <p:sp>
        <p:nvSpPr>
          <p:cNvPr id="3" name="TextBox 2"/>
          <p:cNvSpPr txBox="1"/>
          <p:nvPr/>
        </p:nvSpPr>
        <p:spPr>
          <a:xfrm>
            <a:off x="5626907" y="219814"/>
            <a:ext cx="3219476" cy="1323439"/>
          </a:xfrm>
          <a:prstGeom prst="rect">
            <a:avLst/>
          </a:prstGeom>
          <a:noFill/>
        </p:spPr>
        <p:txBody>
          <a:bodyPr wrap="none" rtlCol="0">
            <a:spAutoFit/>
          </a:bodyPr>
          <a:lstStyle/>
          <a:p>
            <a:r>
              <a:rPr lang="en-US" sz="2000" dirty="0" smtClean="0"/>
              <a:t>Propagation characteristics </a:t>
            </a:r>
          </a:p>
          <a:p>
            <a:r>
              <a:rPr lang="en-US" sz="2000" dirty="0" smtClean="0"/>
              <a:t>of</a:t>
            </a:r>
            <a:r>
              <a:rPr lang="en-US" sz="2000" dirty="0"/>
              <a:t> </a:t>
            </a:r>
            <a:r>
              <a:rPr lang="en-US" sz="2000" dirty="0" smtClean="0"/>
              <a:t>MJO phase for strong MJO</a:t>
            </a:r>
          </a:p>
          <a:p>
            <a:r>
              <a:rPr lang="en-US" sz="2000" dirty="0" smtClean="0"/>
              <a:t>(magnitude &gt; 1.0, OLR </a:t>
            </a:r>
          </a:p>
          <a:p>
            <a:r>
              <a:rPr lang="en-US" sz="2000" dirty="0" smtClean="0"/>
              <a:t>magnitude &gt; 0.5, RMM2 &lt; 0)</a:t>
            </a:r>
            <a:endParaRPr lang="en-US" sz="2000" dirty="0"/>
          </a:p>
        </p:txBody>
      </p:sp>
      <p:pic>
        <p:nvPicPr>
          <p:cNvPr id="5" name="Picture 4" descr="Fig7_beanplot_dtheta_summar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77571817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62385" y="215490"/>
            <a:ext cx="3557470" cy="1938992"/>
          </a:xfrm>
          <a:prstGeom prst="rect">
            <a:avLst/>
          </a:prstGeom>
        </p:spPr>
        <p:txBody>
          <a:bodyPr wrap="square">
            <a:spAutoFit/>
          </a:bodyPr>
          <a:lstStyle/>
          <a:p>
            <a:r>
              <a:rPr lang="en-US" sz="2400" dirty="0" smtClean="0"/>
              <a:t>Propagation characteristics </a:t>
            </a:r>
            <a:endParaRPr lang="en-US" sz="2400" dirty="0"/>
          </a:p>
          <a:p>
            <a:r>
              <a:rPr lang="en-US" sz="2400" dirty="0"/>
              <a:t>of MJO </a:t>
            </a:r>
            <a:r>
              <a:rPr lang="en-US" sz="2400" dirty="0" smtClean="0"/>
              <a:t>magnitude </a:t>
            </a:r>
            <a:r>
              <a:rPr lang="en-US" sz="2400" dirty="0"/>
              <a:t>for strong </a:t>
            </a:r>
            <a:r>
              <a:rPr lang="en-US" sz="2400" dirty="0" smtClean="0"/>
              <a:t>MJO (</a:t>
            </a:r>
            <a:r>
              <a:rPr lang="en-US" sz="2400" dirty="0"/>
              <a:t>magnitude &gt; 1.0, OLR </a:t>
            </a:r>
            <a:r>
              <a:rPr lang="en-US" sz="2400" dirty="0" smtClean="0"/>
              <a:t>magnitude </a:t>
            </a:r>
            <a:r>
              <a:rPr lang="en-US" sz="2400" dirty="0"/>
              <a:t>&gt; 0.5, RMM2 &lt; 0)</a:t>
            </a:r>
          </a:p>
        </p:txBody>
      </p:sp>
      <p:sp>
        <p:nvSpPr>
          <p:cNvPr id="10" name="TextBox 9"/>
          <p:cNvSpPr txBox="1"/>
          <p:nvPr/>
        </p:nvSpPr>
        <p:spPr>
          <a:xfrm>
            <a:off x="5698464" y="3460039"/>
            <a:ext cx="3050460" cy="1477328"/>
          </a:xfrm>
          <a:prstGeom prst="rect">
            <a:avLst/>
          </a:prstGeom>
          <a:noFill/>
        </p:spPr>
        <p:txBody>
          <a:bodyPr wrap="none" rtlCol="0">
            <a:spAutoFit/>
          </a:bodyPr>
          <a:lstStyle/>
          <a:p>
            <a:r>
              <a:rPr lang="en-US" dirty="0" smtClean="0"/>
              <a:t>Forecast distribution is a bit</a:t>
            </a:r>
          </a:p>
          <a:p>
            <a:r>
              <a:rPr lang="en-US" dirty="0" smtClean="0"/>
              <a:t>more peaked, indicating that</a:t>
            </a:r>
          </a:p>
          <a:p>
            <a:r>
              <a:rPr lang="en-US" dirty="0" smtClean="0"/>
              <a:t>forecasts are more consistent</a:t>
            </a:r>
          </a:p>
          <a:p>
            <a:r>
              <a:rPr lang="en-US" dirty="0" smtClean="0"/>
              <a:t>in time in their magnitude</a:t>
            </a:r>
          </a:p>
          <a:p>
            <a:r>
              <a:rPr lang="en-US" dirty="0" smtClean="0"/>
              <a:t>than with analyzed conditions.</a:t>
            </a:r>
            <a:endParaRPr lang="en-US" dirty="0"/>
          </a:p>
        </p:txBody>
      </p:sp>
      <p:pic>
        <p:nvPicPr>
          <p:cNvPr id="4" name="Picture 3" descr="Fig8_beanplot_dmagnitude_summar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2" name="Slide Number Placeholder 1"/>
          <p:cNvSpPr>
            <a:spLocks noGrp="1"/>
          </p:cNvSpPr>
          <p:nvPr>
            <p:ph type="sldNum" sz="quarter" idx="12"/>
          </p:nvPr>
        </p:nvSpPr>
        <p:spPr/>
        <p:txBody>
          <a:bodyPr/>
          <a:lstStyle/>
          <a:p>
            <a:fld id="{4F596C0C-D53C-9C4D-82CB-C2886D962FE0}" type="slidenum">
              <a:rPr lang="en-US" smtClean="0"/>
              <a:t>42</a:t>
            </a:fld>
            <a:endParaRPr lang="en-US"/>
          </a:p>
        </p:txBody>
      </p:sp>
    </p:spTree>
    <p:extLst>
      <p:ext uri="{BB962C8B-B14F-4D97-AF65-F5344CB8AC3E}">
        <p14:creationId xmlns:p14="http://schemas.microsoft.com/office/powerpoint/2010/main" val="30350264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51" y="119954"/>
            <a:ext cx="8881463" cy="669749"/>
          </a:xfrm>
        </p:spPr>
        <p:txBody>
          <a:bodyPr>
            <a:noAutofit/>
          </a:bodyPr>
          <a:lstStyle/>
          <a:p>
            <a:r>
              <a:rPr lang="en-US" sz="3200" dirty="0" smtClean="0"/>
              <a:t>Rank histograms, RMM1 and RMM2 composited</a:t>
            </a:r>
            <a:endParaRPr lang="en-US" sz="3200" dirty="0"/>
          </a:p>
        </p:txBody>
      </p:sp>
      <p:sp>
        <p:nvSpPr>
          <p:cNvPr id="4" name="Slide Number Placeholder 3"/>
          <p:cNvSpPr>
            <a:spLocks noGrp="1"/>
          </p:cNvSpPr>
          <p:nvPr>
            <p:ph type="sldNum" sz="quarter" idx="12"/>
          </p:nvPr>
        </p:nvSpPr>
        <p:spPr/>
        <p:txBody>
          <a:bodyPr/>
          <a:lstStyle/>
          <a:p>
            <a:fld id="{79F35564-EB55-E244-9EF3-03A5D779E29E}" type="slidenum">
              <a:rPr lang="en-US" smtClean="0"/>
              <a:t>43</a:t>
            </a:fld>
            <a:endParaRPr lang="en-US" dirty="0"/>
          </a:p>
        </p:txBody>
      </p:sp>
      <p:sp>
        <p:nvSpPr>
          <p:cNvPr id="6" name="TextBox 5"/>
          <p:cNvSpPr txBox="1"/>
          <p:nvPr/>
        </p:nvSpPr>
        <p:spPr>
          <a:xfrm>
            <a:off x="441368" y="5782367"/>
            <a:ext cx="7712368" cy="923330"/>
          </a:xfrm>
          <a:prstGeom prst="rect">
            <a:avLst/>
          </a:prstGeom>
          <a:noFill/>
        </p:spPr>
        <p:txBody>
          <a:bodyPr wrap="none" rtlCol="0">
            <a:spAutoFit/>
          </a:bodyPr>
          <a:lstStyle/>
          <a:p>
            <a:pPr algn="ctr"/>
            <a:r>
              <a:rPr lang="en-US" dirty="0" smtClean="0"/>
              <a:t>GEFS reforecasts quickly develop insufficient spread and/or biased mean.</a:t>
            </a:r>
          </a:p>
          <a:p>
            <a:pPr algn="ctr"/>
            <a:r>
              <a:rPr lang="en-US" dirty="0" smtClean="0"/>
              <a:t>RMM most under-spread and/or biased at the medium range.  </a:t>
            </a:r>
          </a:p>
          <a:p>
            <a:pPr algn="ctr"/>
            <a:r>
              <a:rPr lang="en-US" dirty="0" smtClean="0"/>
              <a:t>Especially insufficient variety of forecasts of MJO magnitude, even at short leads.</a:t>
            </a:r>
            <a:endParaRPr lang="en-US" dirty="0"/>
          </a:p>
        </p:txBody>
      </p:sp>
      <p:pic>
        <p:nvPicPr>
          <p:cNvPr id="3" name="Picture 2" descr="Fig10_RMM12_rankhist_a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54" y="771906"/>
            <a:ext cx="7015929" cy="5067060"/>
          </a:xfrm>
          <a:prstGeom prst="rect">
            <a:avLst/>
          </a:prstGeom>
        </p:spPr>
      </p:pic>
    </p:spTree>
    <p:extLst>
      <p:ext uri="{BB962C8B-B14F-4D97-AF65-F5344CB8AC3E}">
        <p14:creationId xmlns:p14="http://schemas.microsoft.com/office/powerpoint/2010/main" val="14557386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226"/>
            <a:ext cx="8229600" cy="1143000"/>
          </a:xfrm>
        </p:spPr>
        <p:txBody>
          <a:bodyPr/>
          <a:lstStyle/>
          <a:p>
            <a:r>
              <a:rPr lang="en-US" dirty="0" smtClean="0"/>
              <a:t>MJO – blocking interactions</a:t>
            </a:r>
            <a:endParaRPr lang="en-US" dirty="0"/>
          </a:p>
        </p:txBody>
      </p:sp>
      <p:sp>
        <p:nvSpPr>
          <p:cNvPr id="4" name="Slide Number Placeholder 3"/>
          <p:cNvSpPr>
            <a:spLocks noGrp="1"/>
          </p:cNvSpPr>
          <p:nvPr>
            <p:ph type="sldNum" sz="quarter" idx="12"/>
          </p:nvPr>
        </p:nvSpPr>
        <p:spPr/>
        <p:txBody>
          <a:bodyPr/>
          <a:lstStyle/>
          <a:p>
            <a:fld id="{79F35564-EB55-E244-9EF3-03A5D779E29E}" type="slidenum">
              <a:rPr lang="en-US" smtClean="0"/>
              <a:t>44</a:t>
            </a:fld>
            <a:endParaRPr lang="en-US"/>
          </a:p>
        </p:txBody>
      </p:sp>
    </p:spTree>
    <p:extLst>
      <p:ext uri="{BB962C8B-B14F-4D97-AF65-F5344CB8AC3E}">
        <p14:creationId xmlns:p14="http://schemas.microsoft.com/office/powerpoint/2010/main" val="196118326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649"/>
            <a:ext cx="8229600" cy="856220"/>
          </a:xfrm>
        </p:spPr>
        <p:txBody>
          <a:bodyPr>
            <a:normAutofit fontScale="90000"/>
          </a:bodyPr>
          <a:lstStyle/>
          <a:p>
            <a:r>
              <a:rPr lang="en-US" dirty="0" smtClean="0"/>
              <a:t>My method of quantifying MJO phase</a:t>
            </a:r>
            <a:endParaRPr lang="en-US" dirty="0"/>
          </a:p>
        </p:txBody>
      </p:sp>
      <p:pic>
        <p:nvPicPr>
          <p:cNvPr id="4" name="Picture 3" descr="RMM12_memc00day0_WHdi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3125"/>
            <a:ext cx="5332429" cy="5332429"/>
          </a:xfrm>
          <a:prstGeom prst="rect">
            <a:avLst/>
          </a:prstGeom>
        </p:spPr>
      </p:pic>
      <p:sp>
        <p:nvSpPr>
          <p:cNvPr id="6" name="TextBox 5"/>
          <p:cNvSpPr txBox="1"/>
          <p:nvPr/>
        </p:nvSpPr>
        <p:spPr>
          <a:xfrm>
            <a:off x="5972782" y="1391198"/>
            <a:ext cx="3010367" cy="4801315"/>
          </a:xfrm>
          <a:prstGeom prst="rect">
            <a:avLst/>
          </a:prstGeom>
          <a:noFill/>
        </p:spPr>
        <p:txBody>
          <a:bodyPr wrap="square" rtlCol="0">
            <a:spAutoFit/>
          </a:bodyPr>
          <a:lstStyle/>
          <a:p>
            <a:r>
              <a:rPr lang="en-US" dirty="0" smtClean="0"/>
              <a:t>In subsequent </a:t>
            </a:r>
            <a:r>
              <a:rPr lang="en-US" dirty="0" smtClean="0"/>
              <a:t>plot </a:t>
            </a:r>
            <a:r>
              <a:rPr lang="en-US" dirty="0" smtClean="0"/>
              <a:t>you’ll see</a:t>
            </a:r>
          </a:p>
          <a:p>
            <a:r>
              <a:rPr lang="en-US" dirty="0" smtClean="0"/>
              <a:t>I refer to the phase of MJO by</a:t>
            </a:r>
          </a:p>
          <a:p>
            <a:r>
              <a:rPr lang="en-US" dirty="0" smtClean="0"/>
              <a:t>its angle from x axis, a </a:t>
            </a:r>
            <a:r>
              <a:rPr lang="en-US" dirty="0" err="1" smtClean="0"/>
              <a:t>θ</a:t>
            </a:r>
            <a:r>
              <a:rPr lang="en-US" dirty="0" smtClean="0"/>
              <a:t> in </a:t>
            </a:r>
          </a:p>
          <a:p>
            <a:r>
              <a:rPr lang="en-US" dirty="0" smtClean="0"/>
              <a:t>conventional polar coordinates.</a:t>
            </a:r>
          </a:p>
          <a:p>
            <a:endParaRPr lang="en-US" dirty="0"/>
          </a:p>
          <a:p>
            <a:r>
              <a:rPr lang="en-US" dirty="0" smtClean="0"/>
              <a:t>When examining statistics</a:t>
            </a:r>
          </a:p>
          <a:p>
            <a:r>
              <a:rPr lang="en-US" dirty="0" smtClean="0"/>
              <a:t>for </a:t>
            </a:r>
            <a:r>
              <a:rPr lang="en-US" dirty="0" err="1" smtClean="0"/>
              <a:t>θ</a:t>
            </a:r>
            <a:r>
              <a:rPr lang="en-US" dirty="0" smtClean="0"/>
              <a:t>=θ</a:t>
            </a:r>
            <a:r>
              <a:rPr lang="en-US" baseline="-25000" dirty="0" smtClean="0"/>
              <a:t>0</a:t>
            </a:r>
            <a:r>
              <a:rPr lang="en-US" dirty="0" smtClean="0"/>
              <a:t> , I use RMM 1/2 </a:t>
            </a:r>
          </a:p>
          <a:p>
            <a:r>
              <a:rPr lang="en-US" dirty="0" smtClean="0"/>
              <a:t>samples with associated  </a:t>
            </a:r>
          </a:p>
          <a:p>
            <a:r>
              <a:rPr lang="en-US" dirty="0" smtClean="0"/>
              <a:t>θ</a:t>
            </a:r>
            <a:r>
              <a:rPr lang="en-US" baseline="-25000" dirty="0" smtClean="0"/>
              <a:t>0</a:t>
            </a:r>
            <a:r>
              <a:rPr lang="en-US" dirty="0" smtClean="0"/>
              <a:t> +/- 22.5 degrees.</a:t>
            </a:r>
          </a:p>
          <a:p>
            <a:endParaRPr lang="en-US" dirty="0"/>
          </a:p>
          <a:p>
            <a:r>
              <a:rPr lang="en-US" dirty="0" smtClean="0"/>
              <a:t>Example below for θ</a:t>
            </a:r>
            <a:r>
              <a:rPr lang="en-US" baseline="-25000" dirty="0" smtClean="0"/>
              <a:t>0</a:t>
            </a:r>
            <a:r>
              <a:rPr lang="en-US" dirty="0" smtClean="0"/>
              <a:t>=-90</a:t>
            </a:r>
          </a:p>
          <a:p>
            <a:r>
              <a:rPr lang="en-US" dirty="0" smtClean="0"/>
              <a:t>uses samples in blue cone.</a:t>
            </a:r>
          </a:p>
          <a:p>
            <a:endParaRPr lang="en-US" dirty="0"/>
          </a:p>
          <a:p>
            <a:r>
              <a:rPr lang="en-US" dirty="0" smtClean="0"/>
              <a:t>A “strong” MJO is in the </a:t>
            </a:r>
          </a:p>
          <a:p>
            <a:r>
              <a:rPr lang="en-US" dirty="0" smtClean="0"/>
              <a:t>top 25% of RMM 1/2 </a:t>
            </a:r>
          </a:p>
          <a:p>
            <a:r>
              <a:rPr lang="en-US" dirty="0" smtClean="0"/>
              <a:t>amplitudes within the cone. </a:t>
            </a:r>
          </a:p>
        </p:txBody>
      </p:sp>
      <p:sp>
        <p:nvSpPr>
          <p:cNvPr id="7" name="TextBox 6"/>
          <p:cNvSpPr txBox="1"/>
          <p:nvPr/>
        </p:nvSpPr>
        <p:spPr>
          <a:xfrm>
            <a:off x="5201455" y="3666961"/>
            <a:ext cx="539368" cy="369332"/>
          </a:xfrm>
          <a:prstGeom prst="rect">
            <a:avLst/>
          </a:prstGeom>
          <a:noFill/>
        </p:spPr>
        <p:txBody>
          <a:bodyPr wrap="none" rtlCol="0">
            <a:spAutoFit/>
          </a:bodyPr>
          <a:lstStyle/>
          <a:p>
            <a:r>
              <a:rPr lang="en-US" dirty="0" err="1" smtClean="0"/>
              <a:t>θ</a:t>
            </a:r>
            <a:r>
              <a:rPr lang="en-US" dirty="0" smtClean="0"/>
              <a:t>=0</a:t>
            </a:r>
            <a:endParaRPr lang="en-US" dirty="0"/>
          </a:p>
        </p:txBody>
      </p:sp>
      <p:sp>
        <p:nvSpPr>
          <p:cNvPr id="8" name="TextBox 7"/>
          <p:cNvSpPr txBox="1"/>
          <p:nvPr/>
        </p:nvSpPr>
        <p:spPr>
          <a:xfrm>
            <a:off x="5201455" y="5985389"/>
            <a:ext cx="727032" cy="369332"/>
          </a:xfrm>
          <a:prstGeom prst="rect">
            <a:avLst/>
          </a:prstGeom>
          <a:noFill/>
        </p:spPr>
        <p:txBody>
          <a:bodyPr wrap="none" rtlCol="0">
            <a:spAutoFit/>
          </a:bodyPr>
          <a:lstStyle/>
          <a:p>
            <a:r>
              <a:rPr lang="en-US" dirty="0" err="1" smtClean="0"/>
              <a:t>θ</a:t>
            </a:r>
            <a:r>
              <a:rPr lang="en-US" dirty="0" smtClean="0"/>
              <a:t>=-45</a:t>
            </a:r>
            <a:endParaRPr lang="en-US" dirty="0"/>
          </a:p>
        </p:txBody>
      </p:sp>
      <p:sp>
        <p:nvSpPr>
          <p:cNvPr id="9" name="TextBox 8"/>
          <p:cNvSpPr txBox="1"/>
          <p:nvPr/>
        </p:nvSpPr>
        <p:spPr>
          <a:xfrm>
            <a:off x="2579124" y="6377179"/>
            <a:ext cx="727032" cy="369332"/>
          </a:xfrm>
          <a:prstGeom prst="rect">
            <a:avLst/>
          </a:prstGeom>
          <a:noFill/>
        </p:spPr>
        <p:txBody>
          <a:bodyPr wrap="none" rtlCol="0">
            <a:spAutoFit/>
          </a:bodyPr>
          <a:lstStyle/>
          <a:p>
            <a:r>
              <a:rPr lang="en-US" dirty="0" err="1" smtClean="0"/>
              <a:t>θ</a:t>
            </a:r>
            <a:r>
              <a:rPr lang="en-US" dirty="0" smtClean="0"/>
              <a:t>=-90</a:t>
            </a:r>
            <a:endParaRPr lang="en-US" dirty="0"/>
          </a:p>
        </p:txBody>
      </p:sp>
      <p:sp>
        <p:nvSpPr>
          <p:cNvPr id="10" name="TextBox 9"/>
          <p:cNvSpPr txBox="1"/>
          <p:nvPr/>
        </p:nvSpPr>
        <p:spPr>
          <a:xfrm>
            <a:off x="256700" y="6192513"/>
            <a:ext cx="844026" cy="369332"/>
          </a:xfrm>
          <a:prstGeom prst="rect">
            <a:avLst/>
          </a:prstGeom>
          <a:noFill/>
        </p:spPr>
        <p:txBody>
          <a:bodyPr wrap="none" rtlCol="0">
            <a:spAutoFit/>
          </a:bodyPr>
          <a:lstStyle/>
          <a:p>
            <a:r>
              <a:rPr lang="en-US" dirty="0" err="1" smtClean="0"/>
              <a:t>θ</a:t>
            </a:r>
            <a:r>
              <a:rPr lang="en-US" dirty="0" smtClean="0"/>
              <a:t>=-135</a:t>
            </a:r>
            <a:endParaRPr lang="en-US" dirty="0"/>
          </a:p>
        </p:txBody>
      </p:sp>
      <p:sp>
        <p:nvSpPr>
          <p:cNvPr id="12" name="Freeform 11"/>
          <p:cNvSpPr/>
          <p:nvPr/>
        </p:nvSpPr>
        <p:spPr>
          <a:xfrm>
            <a:off x="1815606" y="3871555"/>
            <a:ext cx="2205095" cy="2113834"/>
          </a:xfrm>
          <a:custGeom>
            <a:avLst/>
            <a:gdLst>
              <a:gd name="connsiteX0" fmla="*/ 2174554 w 4409995"/>
              <a:gd name="connsiteY0" fmla="*/ 0 h 2113834"/>
              <a:gd name="connsiteX1" fmla="*/ 0 w 4409995"/>
              <a:gd name="connsiteY1" fmla="*/ 2105135 h 2113834"/>
              <a:gd name="connsiteX2" fmla="*/ 4409995 w 4409995"/>
              <a:gd name="connsiteY2" fmla="*/ 2113834 h 2113834"/>
              <a:gd name="connsiteX3" fmla="*/ 2174554 w 4409995"/>
              <a:gd name="connsiteY3" fmla="*/ 0 h 2113834"/>
            </a:gdLst>
            <a:ahLst/>
            <a:cxnLst>
              <a:cxn ang="0">
                <a:pos x="connsiteX0" y="connsiteY0"/>
              </a:cxn>
              <a:cxn ang="0">
                <a:pos x="connsiteX1" y="connsiteY1"/>
              </a:cxn>
              <a:cxn ang="0">
                <a:pos x="connsiteX2" y="connsiteY2"/>
              </a:cxn>
              <a:cxn ang="0">
                <a:pos x="connsiteX3" y="connsiteY3"/>
              </a:cxn>
            </a:cxnLst>
            <a:rect l="l" t="t" r="r" b="b"/>
            <a:pathLst>
              <a:path w="4409995" h="2113834">
                <a:moveTo>
                  <a:pt x="2174554" y="0"/>
                </a:moveTo>
                <a:lnTo>
                  <a:pt x="0" y="2105135"/>
                </a:lnTo>
                <a:lnTo>
                  <a:pt x="4409995" y="2113834"/>
                </a:lnTo>
                <a:lnTo>
                  <a:pt x="2174554" y="0"/>
                </a:lnTo>
                <a:close/>
              </a:path>
            </a:pathLst>
          </a:custGeom>
          <a:gradFill flip="none" rotWithShape="1">
            <a:gsLst>
              <a:gs pos="0">
                <a:schemeClr val="accent1">
                  <a:tint val="100000"/>
                  <a:shade val="100000"/>
                  <a:satMod val="130000"/>
                  <a:alpha val="24000"/>
                </a:schemeClr>
              </a:gs>
              <a:gs pos="100000">
                <a:schemeClr val="accent1">
                  <a:tint val="50000"/>
                  <a:shade val="100000"/>
                  <a:satMod val="350000"/>
                  <a:alpha val="24000"/>
                </a:schemeClr>
              </a:gs>
            </a:gsLst>
            <a:lin ang="16200000" scaled="0"/>
            <a:tileRec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201455" y="1575382"/>
            <a:ext cx="771327" cy="369332"/>
          </a:xfrm>
          <a:prstGeom prst="rect">
            <a:avLst/>
          </a:prstGeom>
          <a:noFill/>
        </p:spPr>
        <p:txBody>
          <a:bodyPr wrap="none" rtlCol="0">
            <a:spAutoFit/>
          </a:bodyPr>
          <a:lstStyle/>
          <a:p>
            <a:r>
              <a:rPr lang="en-US" dirty="0" err="1" smtClean="0"/>
              <a:t>θ</a:t>
            </a:r>
            <a:r>
              <a:rPr lang="en-US" dirty="0" smtClean="0"/>
              <a:t>=+45</a:t>
            </a:r>
            <a:endParaRPr lang="en-US" dirty="0"/>
          </a:p>
        </p:txBody>
      </p:sp>
      <p:sp>
        <p:nvSpPr>
          <p:cNvPr id="13" name="Slide Number Placeholder 12"/>
          <p:cNvSpPr>
            <a:spLocks noGrp="1"/>
          </p:cNvSpPr>
          <p:nvPr>
            <p:ph type="sldNum" sz="quarter" idx="12"/>
          </p:nvPr>
        </p:nvSpPr>
        <p:spPr/>
        <p:txBody>
          <a:bodyPr/>
          <a:lstStyle/>
          <a:p>
            <a:fld id="{79F35564-EB55-E244-9EF3-03A5D779E29E}" type="slidenum">
              <a:rPr lang="en-US" smtClean="0"/>
              <a:t>45</a:t>
            </a:fld>
            <a:endParaRPr lang="en-US" dirty="0"/>
          </a:p>
        </p:txBody>
      </p:sp>
    </p:spTree>
    <p:extLst>
      <p:ext uri="{BB962C8B-B14F-4D97-AF65-F5344CB8AC3E}">
        <p14:creationId xmlns:p14="http://schemas.microsoft.com/office/powerpoint/2010/main" val="22283168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54" y="160660"/>
            <a:ext cx="8935142" cy="726738"/>
          </a:xfrm>
        </p:spPr>
        <p:txBody>
          <a:bodyPr>
            <a:noAutofit/>
          </a:bodyPr>
          <a:lstStyle/>
          <a:p>
            <a:r>
              <a:rPr lang="en-US" sz="3600" dirty="0" smtClean="0"/>
              <a:t>Blocking MJO relationship with strong MJOs</a:t>
            </a:r>
            <a:endParaRPr lang="en-US" sz="3600" dirty="0"/>
          </a:p>
        </p:txBody>
      </p:sp>
      <p:sp>
        <p:nvSpPr>
          <p:cNvPr id="4" name="Slide Number Placeholder 3"/>
          <p:cNvSpPr>
            <a:spLocks noGrp="1"/>
          </p:cNvSpPr>
          <p:nvPr>
            <p:ph type="sldNum" sz="quarter" idx="12"/>
          </p:nvPr>
        </p:nvSpPr>
        <p:spPr/>
        <p:txBody>
          <a:bodyPr/>
          <a:lstStyle/>
          <a:p>
            <a:fld id="{79F35564-EB55-E244-9EF3-03A5D779E29E}" type="slidenum">
              <a:rPr lang="en-US" smtClean="0"/>
              <a:t>46</a:t>
            </a:fld>
            <a:endParaRPr lang="en-US"/>
          </a:p>
        </p:txBody>
      </p:sp>
      <p:pic>
        <p:nvPicPr>
          <p:cNvPr id="6" name="Picture 5" descr="Fig13_blockfreq_diff_flon_ftheta_4pane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54" y="887398"/>
            <a:ext cx="5970602" cy="5970602"/>
          </a:xfrm>
          <a:prstGeom prst="rect">
            <a:avLst/>
          </a:prstGeom>
        </p:spPr>
      </p:pic>
      <p:sp>
        <p:nvSpPr>
          <p:cNvPr id="7" name="TextBox 6"/>
          <p:cNvSpPr txBox="1"/>
          <p:nvPr/>
        </p:nvSpPr>
        <p:spPr>
          <a:xfrm>
            <a:off x="6276451" y="1058365"/>
            <a:ext cx="2634856" cy="5047536"/>
          </a:xfrm>
          <a:prstGeom prst="rect">
            <a:avLst/>
          </a:prstGeom>
          <a:noFill/>
        </p:spPr>
        <p:txBody>
          <a:bodyPr wrap="none" rtlCol="0">
            <a:spAutoFit/>
          </a:bodyPr>
          <a:lstStyle/>
          <a:p>
            <a:r>
              <a:rPr lang="en-US" sz="1600" dirty="0" smtClean="0"/>
              <a:t>Top left panel shows, as the</a:t>
            </a:r>
          </a:p>
          <a:p>
            <a:r>
              <a:rPr lang="en-US" sz="1600" dirty="0" smtClean="0"/>
              <a:t>phase of a strong MJO varies</a:t>
            </a:r>
          </a:p>
          <a:p>
            <a:r>
              <a:rPr lang="en-US" sz="1600" dirty="0" smtClean="0"/>
              <a:t>along y axis, the change</a:t>
            </a:r>
          </a:p>
          <a:p>
            <a:r>
              <a:rPr lang="en-US" sz="1600" dirty="0" smtClean="0"/>
              <a:t>in blocking frequency from </a:t>
            </a:r>
          </a:p>
          <a:p>
            <a:r>
              <a:rPr lang="en-US" sz="1600" dirty="0" smtClean="0"/>
              <a:t>the overall climatological</a:t>
            </a:r>
          </a:p>
          <a:p>
            <a:r>
              <a:rPr lang="en-US" sz="1600" dirty="0" smtClean="0"/>
              <a:t>frequency for each given</a:t>
            </a:r>
          </a:p>
          <a:p>
            <a:r>
              <a:rPr lang="en-US" sz="1600" dirty="0" smtClean="0"/>
              <a:t>longitude (x axis).  Note, for</a:t>
            </a:r>
          </a:p>
          <a:p>
            <a:r>
              <a:rPr lang="en-US" sz="1600" dirty="0" smtClean="0"/>
              <a:t>example, that as the phase</a:t>
            </a:r>
          </a:p>
          <a:p>
            <a:r>
              <a:rPr lang="en-US" sz="1600" dirty="0" smtClean="0"/>
              <a:t>of the MJO goes from 0° </a:t>
            </a:r>
          </a:p>
          <a:p>
            <a:r>
              <a:rPr lang="en-US" sz="1600" dirty="0" smtClean="0"/>
              <a:t>(Maritime continent) to </a:t>
            </a:r>
          </a:p>
          <a:p>
            <a:r>
              <a:rPr lang="en-US" sz="1600" dirty="0" smtClean="0"/>
              <a:t>120°, Atlantic blocking </a:t>
            </a:r>
          </a:p>
          <a:p>
            <a:r>
              <a:rPr lang="en-US" sz="1600" dirty="0" smtClean="0"/>
              <a:t>frequency changes from</a:t>
            </a:r>
          </a:p>
          <a:p>
            <a:r>
              <a:rPr lang="en-US" sz="1600" dirty="0" smtClean="0"/>
              <a:t>suppressed to much more</a:t>
            </a:r>
          </a:p>
          <a:p>
            <a:r>
              <a:rPr lang="en-US" sz="1600" dirty="0" smtClean="0"/>
              <a:t>active than normal.  This</a:t>
            </a:r>
          </a:p>
          <a:p>
            <a:r>
              <a:rPr lang="en-US" sz="1600" dirty="0" smtClean="0"/>
              <a:t>pattern is largely replicable</a:t>
            </a:r>
          </a:p>
          <a:p>
            <a:r>
              <a:rPr lang="en-US" sz="1600" dirty="0" smtClean="0"/>
              <a:t>in day + 4 forecasts, but</a:t>
            </a:r>
          </a:p>
          <a:p>
            <a:r>
              <a:rPr lang="en-US" sz="1600" dirty="0" smtClean="0"/>
              <a:t>much less so in day + 8 and</a:t>
            </a:r>
          </a:p>
          <a:p>
            <a:r>
              <a:rPr lang="en-US" sz="1600" dirty="0" smtClean="0"/>
              <a:t>day +16 forecasts.  The GEFS</a:t>
            </a:r>
          </a:p>
          <a:p>
            <a:r>
              <a:rPr lang="en-US" sz="1600" dirty="0" smtClean="0"/>
              <a:t>is not replicating the blocking</a:t>
            </a:r>
          </a:p>
          <a:p>
            <a:r>
              <a:rPr lang="en-US" sz="1600" dirty="0" smtClean="0"/>
              <a:t>response to MJO forcing.</a:t>
            </a:r>
          </a:p>
        </p:txBody>
      </p:sp>
    </p:spTree>
    <p:extLst>
      <p:ext uri="{BB962C8B-B14F-4D97-AF65-F5344CB8AC3E}">
        <p14:creationId xmlns:p14="http://schemas.microsoft.com/office/powerpoint/2010/main" val="2198490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5675"/>
            <a:ext cx="8229600" cy="1143000"/>
          </a:xfrm>
        </p:spPr>
        <p:txBody>
          <a:bodyPr/>
          <a:lstStyle/>
          <a:p>
            <a:r>
              <a:rPr lang="en-US" dirty="0" smtClean="0"/>
              <a:t>Accessing reforecast data</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47</a:t>
            </a:fld>
            <a:endParaRPr lang="en-US"/>
          </a:p>
        </p:txBody>
      </p:sp>
    </p:spTree>
    <p:extLst>
      <p:ext uri="{BB962C8B-B14F-4D97-AF65-F5344CB8AC3E}">
        <p14:creationId xmlns:p14="http://schemas.microsoft.com/office/powerpoint/2010/main" val="2239631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915"/>
          </a:xfrm>
        </p:spPr>
        <p:txBody>
          <a:bodyPr>
            <a:normAutofit fontScale="90000"/>
          </a:bodyPr>
          <a:lstStyle/>
          <a:p>
            <a:r>
              <a:rPr lang="en-US" dirty="0" smtClean="0"/>
              <a:t>Data that is readily available from ESRL</a:t>
            </a:r>
            <a:endParaRPr lang="en-US" dirty="0"/>
          </a:p>
        </p:txBody>
      </p:sp>
      <p:pic>
        <p:nvPicPr>
          <p:cNvPr id="4" name="Picture 3"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281" y="7059148"/>
            <a:ext cx="9960621" cy="7799852"/>
          </a:xfrm>
          <a:prstGeom prst="rect">
            <a:avLst/>
          </a:prstGeom>
        </p:spPr>
      </p:pic>
      <p:pic>
        <p:nvPicPr>
          <p:cNvPr id="5" name="Picture 4"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81" y="7211548"/>
            <a:ext cx="9960621" cy="7799852"/>
          </a:xfrm>
          <a:prstGeom prst="rect">
            <a:avLst/>
          </a:prstGeom>
        </p:spPr>
      </p:pic>
      <p:pic>
        <p:nvPicPr>
          <p:cNvPr id="6" name="Picture 5"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081" y="7363948"/>
            <a:ext cx="9960621" cy="7799852"/>
          </a:xfrm>
          <a:prstGeom prst="rect">
            <a:avLst/>
          </a:prstGeom>
        </p:spPr>
      </p:pic>
      <p:pic>
        <p:nvPicPr>
          <p:cNvPr id="7" name="Picture 6"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481" y="7516348"/>
            <a:ext cx="9960621" cy="7799852"/>
          </a:xfrm>
          <a:prstGeom prst="rect">
            <a:avLst/>
          </a:prstGeom>
        </p:spPr>
      </p:pic>
      <p:pic>
        <p:nvPicPr>
          <p:cNvPr id="8" name="Picture 7"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054" y="1133056"/>
            <a:ext cx="6231218" cy="4882073"/>
          </a:xfrm>
          <a:prstGeom prst="rect">
            <a:avLst/>
          </a:prstGeom>
        </p:spPr>
      </p:pic>
      <p:sp>
        <p:nvSpPr>
          <p:cNvPr id="9" name="TextBox 8"/>
          <p:cNvSpPr txBox="1"/>
          <p:nvPr/>
        </p:nvSpPr>
        <p:spPr>
          <a:xfrm>
            <a:off x="1474054" y="6261882"/>
            <a:ext cx="2557110" cy="369332"/>
          </a:xfrm>
          <a:prstGeom prst="rect">
            <a:avLst/>
          </a:prstGeom>
          <a:noFill/>
        </p:spPr>
        <p:txBody>
          <a:bodyPr wrap="none" rtlCol="0">
            <a:spAutoFit/>
          </a:bodyPr>
          <a:lstStyle/>
          <a:p>
            <a:r>
              <a:rPr lang="en-US" dirty="0" smtClean="0"/>
              <a:t>Also: hurricane track files</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48</a:t>
            </a:fld>
            <a:endParaRPr lang="en-US"/>
          </a:p>
        </p:txBody>
      </p:sp>
    </p:spTree>
    <p:extLst>
      <p:ext uri="{BB962C8B-B14F-4D97-AF65-F5344CB8AC3E}">
        <p14:creationId xmlns:p14="http://schemas.microsoft.com/office/powerpoint/2010/main" val="11014581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915"/>
          </a:xfrm>
        </p:spPr>
        <p:txBody>
          <a:bodyPr>
            <a:normAutofit fontScale="90000"/>
          </a:bodyPr>
          <a:lstStyle/>
          <a:p>
            <a:r>
              <a:rPr lang="en-US" dirty="0" smtClean="0"/>
              <a:t>Data that is readily available from ESRL</a:t>
            </a:r>
            <a:endParaRPr lang="en-US" dirty="0"/>
          </a:p>
        </p:txBody>
      </p:sp>
      <p:pic>
        <p:nvPicPr>
          <p:cNvPr id="4" name="Picture 3"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281" y="7059148"/>
            <a:ext cx="9960621" cy="7799852"/>
          </a:xfrm>
          <a:prstGeom prst="rect">
            <a:avLst/>
          </a:prstGeom>
        </p:spPr>
      </p:pic>
      <p:pic>
        <p:nvPicPr>
          <p:cNvPr id="5" name="Picture 4"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81" y="7211548"/>
            <a:ext cx="9960621" cy="7799852"/>
          </a:xfrm>
          <a:prstGeom prst="rect">
            <a:avLst/>
          </a:prstGeom>
        </p:spPr>
      </p:pic>
      <p:pic>
        <p:nvPicPr>
          <p:cNvPr id="6" name="Picture 5"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081" y="7363948"/>
            <a:ext cx="9960621" cy="7799852"/>
          </a:xfrm>
          <a:prstGeom prst="rect">
            <a:avLst/>
          </a:prstGeom>
        </p:spPr>
      </p:pic>
      <p:pic>
        <p:nvPicPr>
          <p:cNvPr id="7" name="Picture 6"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481" y="7516348"/>
            <a:ext cx="9960621" cy="7799852"/>
          </a:xfrm>
          <a:prstGeom prst="rect">
            <a:avLst/>
          </a:prstGeom>
        </p:spPr>
      </p:pic>
      <p:pic>
        <p:nvPicPr>
          <p:cNvPr id="3" name="Picture 2" descr="Untitl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751" y="1203228"/>
            <a:ext cx="4411138" cy="5462801"/>
          </a:xfrm>
          <a:prstGeom prst="rect">
            <a:avLst/>
          </a:prstGeom>
        </p:spPr>
      </p:pic>
      <p:sp>
        <p:nvSpPr>
          <p:cNvPr id="8" name="Slide Number Placeholder 7"/>
          <p:cNvSpPr>
            <a:spLocks noGrp="1"/>
          </p:cNvSpPr>
          <p:nvPr>
            <p:ph type="sldNum" sz="quarter" idx="12"/>
          </p:nvPr>
        </p:nvSpPr>
        <p:spPr/>
        <p:txBody>
          <a:bodyPr/>
          <a:lstStyle/>
          <a:p>
            <a:fld id="{DC862565-2F34-2D47-B87A-6CC773EB7A2F}" type="slidenum">
              <a:rPr lang="en-US" smtClean="0"/>
              <a:t>49</a:t>
            </a:fld>
            <a:endParaRPr lang="en-US"/>
          </a:p>
        </p:txBody>
      </p:sp>
    </p:spTree>
    <p:extLst>
      <p:ext uri="{BB962C8B-B14F-4D97-AF65-F5344CB8AC3E}">
        <p14:creationId xmlns:p14="http://schemas.microsoft.com/office/powerpoint/2010/main" val="40723879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914"/>
            <a:ext cx="8229600" cy="1143000"/>
          </a:xfrm>
        </p:spPr>
        <p:txBody>
          <a:bodyPr>
            <a:noAutofit/>
          </a:bodyPr>
          <a:lstStyle/>
          <a:p>
            <a:r>
              <a:rPr lang="en-US" sz="3200" dirty="0" smtClean="0"/>
              <a:t>Statistical post-processing for rare events is challenging without a large training sample</a:t>
            </a:r>
            <a:endParaRPr lang="en-US" sz="3200" dirty="0"/>
          </a:p>
        </p:txBody>
      </p:sp>
      <p:graphicFrame>
        <p:nvGraphicFramePr>
          <p:cNvPr id="4" name="Object 2"/>
          <p:cNvGraphicFramePr>
            <a:graphicFrameLocks noChangeAspect="1"/>
          </p:cNvGraphicFramePr>
          <p:nvPr>
            <p:extLst>
              <p:ext uri="{D42A27DB-BD31-4B8C-83A1-F6EECF244321}">
                <p14:modId xmlns:p14="http://schemas.microsoft.com/office/powerpoint/2010/main" val="1325874928"/>
              </p:ext>
            </p:extLst>
          </p:nvPr>
        </p:nvGraphicFramePr>
        <p:xfrm>
          <a:off x="-1" y="1549746"/>
          <a:ext cx="8964439" cy="4137433"/>
        </p:xfrm>
        <a:graphic>
          <a:graphicData uri="http://schemas.openxmlformats.org/presentationml/2006/ole">
            <mc:AlternateContent xmlns:mc="http://schemas.openxmlformats.org/markup-compatibility/2006">
              <mc:Choice xmlns:v="urn:schemas-microsoft-com:vml" Requires="v">
                <p:oleObj spid="_x0000_s4113" name="Document" r:id="rId3" imgW="4852416" imgH="2240280" progId="Word.Document.8">
                  <p:embed/>
                </p:oleObj>
              </mc:Choice>
              <mc:Fallback>
                <p:oleObj name="Document" r:id="rId3" imgW="4852416" imgH="2240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49746"/>
                        <a:ext cx="8964439" cy="4137433"/>
                      </a:xfrm>
                      <a:prstGeom prst="rect">
                        <a:avLst/>
                      </a:prstGeom>
                      <a:noFill/>
                    </p:spPr>
                  </p:pic>
                </p:oleObj>
              </mc:Fallback>
            </mc:AlternateContent>
          </a:graphicData>
        </a:graphic>
      </p:graphicFrame>
      <p:sp>
        <p:nvSpPr>
          <p:cNvPr id="5" name="TextBox 4"/>
          <p:cNvSpPr txBox="1"/>
          <p:nvPr/>
        </p:nvSpPr>
        <p:spPr>
          <a:xfrm>
            <a:off x="266321" y="5689121"/>
            <a:ext cx="8621208" cy="923330"/>
          </a:xfrm>
          <a:prstGeom prst="rect">
            <a:avLst/>
          </a:prstGeom>
          <a:noFill/>
        </p:spPr>
        <p:txBody>
          <a:bodyPr wrap="none" rtlCol="0">
            <a:spAutoFit/>
          </a:bodyPr>
          <a:lstStyle/>
          <a:p>
            <a:r>
              <a:rPr lang="en-US" dirty="0" smtClean="0"/>
              <a:t>Say you want to statistically post-process your model precipitation forecast to improve it.</a:t>
            </a:r>
          </a:p>
          <a:p>
            <a:r>
              <a:rPr lang="en-US" dirty="0"/>
              <a:t>H</a:t>
            </a:r>
            <a:r>
              <a:rPr lang="en-US" dirty="0" smtClean="0"/>
              <a:t>eavy precipitation events like the one today are the ones you care about the most. How </a:t>
            </a:r>
          </a:p>
          <a:p>
            <a:r>
              <a:rPr lang="en-US" dirty="0" smtClean="0"/>
              <a:t>do you calibrate today’s forecast given past short sample of forecasts and observations?</a:t>
            </a:r>
            <a:endParaRPr lang="en-US" dirty="0"/>
          </a:p>
        </p:txBody>
      </p:sp>
      <p:sp>
        <p:nvSpPr>
          <p:cNvPr id="6" name="Slide Number Placeholder 5"/>
          <p:cNvSpPr>
            <a:spLocks noGrp="1"/>
          </p:cNvSpPr>
          <p:nvPr>
            <p:ph type="sldNum" sz="quarter" idx="12"/>
          </p:nvPr>
        </p:nvSpPr>
        <p:spPr/>
        <p:txBody>
          <a:bodyPr/>
          <a:lstStyle/>
          <a:p>
            <a:fld id="{FA4465CA-C827-DE4B-AFDB-C3B6AAA9923F}" type="slidenum">
              <a:rPr lang="en-US" smtClean="0"/>
              <a:t>5</a:t>
            </a:fld>
            <a:endParaRPr lang="en-US"/>
          </a:p>
        </p:txBody>
      </p:sp>
    </p:spTree>
    <p:extLst>
      <p:ext uri="{BB962C8B-B14F-4D97-AF65-F5344CB8AC3E}">
        <p14:creationId xmlns:p14="http://schemas.microsoft.com/office/powerpoint/2010/main" val="523559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7522"/>
          </a:xfrm>
        </p:spPr>
        <p:txBody>
          <a:bodyPr>
            <a:noAutofit/>
          </a:bodyPr>
          <a:lstStyle/>
          <a:p>
            <a:r>
              <a:rPr lang="en-US" sz="2800" dirty="0" err="1" smtClean="0"/>
              <a:t>esrl.noaa.gov</a:t>
            </a:r>
            <a:r>
              <a:rPr lang="en-US" sz="2800" dirty="0" smtClean="0"/>
              <a:t>/</a:t>
            </a:r>
            <a:r>
              <a:rPr lang="en-US" sz="2800" dirty="0" err="1" smtClean="0"/>
              <a:t>psd</a:t>
            </a:r>
            <a:r>
              <a:rPr lang="en-US" sz="2800" dirty="0" smtClean="0"/>
              <a:t>/forecasts/reforecast2/</a:t>
            </a:r>
            <a:r>
              <a:rPr lang="en-US" sz="2800" dirty="0" err="1" smtClean="0"/>
              <a:t>download.html</a:t>
            </a:r>
            <a:endParaRPr lang="en-US" sz="2800" dirty="0"/>
          </a:p>
        </p:txBody>
      </p:sp>
      <p:sp>
        <p:nvSpPr>
          <p:cNvPr id="3" name="Slide Number Placeholder 2"/>
          <p:cNvSpPr>
            <a:spLocks noGrp="1"/>
          </p:cNvSpPr>
          <p:nvPr>
            <p:ph type="sldNum" sz="quarter" idx="12"/>
          </p:nvPr>
        </p:nvSpPr>
        <p:spPr/>
        <p:txBody>
          <a:bodyPr/>
          <a:lstStyle/>
          <a:p>
            <a:fld id="{DC862565-2F34-2D47-B87A-6CC773EB7A2F}" type="slidenum">
              <a:rPr lang="en-US" smtClean="0"/>
              <a:t>50</a:t>
            </a:fld>
            <a:endParaRPr lang="en-US"/>
          </a:p>
        </p:txBody>
      </p:sp>
      <p:pic>
        <p:nvPicPr>
          <p:cNvPr id="5" name="Picture 4" descr="Screen Shot 2012-10-31 at 9.05.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18" y="537522"/>
            <a:ext cx="6631332" cy="6292761"/>
          </a:xfrm>
          <a:prstGeom prst="rect">
            <a:avLst/>
          </a:prstGeom>
        </p:spPr>
      </p:pic>
      <p:sp>
        <p:nvSpPr>
          <p:cNvPr id="6" name="TextBox 5"/>
          <p:cNvSpPr txBox="1"/>
          <p:nvPr/>
        </p:nvSpPr>
        <p:spPr>
          <a:xfrm>
            <a:off x="7200072" y="1297367"/>
            <a:ext cx="1385716" cy="2308324"/>
          </a:xfrm>
          <a:prstGeom prst="rect">
            <a:avLst/>
          </a:prstGeom>
          <a:noFill/>
        </p:spPr>
        <p:txBody>
          <a:bodyPr wrap="none" rtlCol="0">
            <a:spAutoFit/>
          </a:bodyPr>
          <a:lstStyle/>
          <a:p>
            <a:r>
              <a:rPr lang="en-US" dirty="0" smtClean="0"/>
              <a:t>Produces </a:t>
            </a:r>
          </a:p>
          <a:p>
            <a:r>
              <a:rPr lang="en-US" dirty="0" smtClean="0"/>
              <a:t>netCDF files.</a:t>
            </a:r>
          </a:p>
          <a:p>
            <a:endParaRPr lang="en-US" dirty="0"/>
          </a:p>
          <a:p>
            <a:r>
              <a:rPr lang="en-US" dirty="0" smtClean="0"/>
              <a:t>Also: direct</a:t>
            </a:r>
          </a:p>
          <a:p>
            <a:r>
              <a:rPr lang="en-US" dirty="0" smtClean="0"/>
              <a:t>ftp access to</a:t>
            </a:r>
          </a:p>
          <a:p>
            <a:r>
              <a:rPr lang="en-US" dirty="0" smtClean="0"/>
              <a:t>allow you to</a:t>
            </a:r>
          </a:p>
          <a:p>
            <a:r>
              <a:rPr lang="en-US" dirty="0" smtClean="0"/>
              <a:t>read the raw</a:t>
            </a:r>
          </a:p>
          <a:p>
            <a:r>
              <a:rPr lang="en-US" dirty="0" err="1" smtClean="0"/>
              <a:t>grib</a:t>
            </a:r>
            <a:r>
              <a:rPr lang="en-US" dirty="0" smtClean="0"/>
              <a:t> files.</a:t>
            </a:r>
            <a:endParaRPr lang="en-US" dirty="0"/>
          </a:p>
        </p:txBody>
      </p:sp>
    </p:spTree>
    <p:extLst>
      <p:ext uri="{BB962C8B-B14F-4D97-AF65-F5344CB8AC3E}">
        <p14:creationId xmlns:p14="http://schemas.microsoft.com/office/powerpoint/2010/main" val="3932346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ftp access is also easy.</a:t>
            </a:r>
            <a:endParaRPr lang="en-US" dirty="0"/>
          </a:p>
        </p:txBody>
      </p:sp>
      <p:sp>
        <p:nvSpPr>
          <p:cNvPr id="3" name="Content Placeholder 2"/>
          <p:cNvSpPr>
            <a:spLocks noGrp="1"/>
          </p:cNvSpPr>
          <p:nvPr>
            <p:ph idx="1"/>
          </p:nvPr>
        </p:nvSpPr>
        <p:spPr/>
        <p:txBody>
          <a:bodyPr>
            <a:normAutofit lnSpcReduction="10000"/>
          </a:bodyPr>
          <a:lstStyle/>
          <a:p>
            <a:r>
              <a:rPr lang="en-US" dirty="0" smtClean="0"/>
              <a:t>$ ftp –</a:t>
            </a:r>
            <a:r>
              <a:rPr lang="en-US" dirty="0" err="1" smtClean="0"/>
              <a:t>i</a:t>
            </a:r>
            <a:r>
              <a:rPr lang="en-US" dirty="0" smtClean="0"/>
              <a:t> </a:t>
            </a:r>
            <a:r>
              <a:rPr lang="en-US" dirty="0" smtClean="0">
                <a:hlinkClick r:id="rId2" action="ppaction://hlinkfile"/>
              </a:rPr>
              <a:t>ftp.cdc.noaa.gov</a:t>
            </a:r>
            <a:endParaRPr lang="en-US" dirty="0" smtClean="0"/>
          </a:p>
          <a:p>
            <a:r>
              <a:rPr lang="en-US" dirty="0" smtClean="0"/>
              <a:t>[user anonymous, pass=email address]</a:t>
            </a:r>
          </a:p>
          <a:p>
            <a:r>
              <a:rPr lang="en-US" dirty="0" smtClean="0"/>
              <a:t>cd /Projects/Reforecast2</a:t>
            </a:r>
          </a:p>
          <a:p>
            <a:r>
              <a:rPr lang="en-US" dirty="0" smtClean="0"/>
              <a:t>cd to YYYY/YYYYMM/YYYYMMDDHH of interest, e.g.,</a:t>
            </a:r>
          </a:p>
          <a:p>
            <a:pPr lvl="1"/>
            <a:r>
              <a:rPr lang="en-US" dirty="0" smtClean="0"/>
              <a:t>$ cd 2000</a:t>
            </a:r>
          </a:p>
          <a:p>
            <a:pPr lvl="1"/>
            <a:r>
              <a:rPr lang="en-US" dirty="0" smtClean="0"/>
              <a:t>$ cd 200001</a:t>
            </a:r>
          </a:p>
          <a:p>
            <a:pPr lvl="1"/>
            <a:r>
              <a:rPr lang="en-US" dirty="0" smtClean="0"/>
              <a:t>$ cd 2000010100</a:t>
            </a:r>
          </a:p>
          <a:p>
            <a:pPr lvl="1"/>
            <a:r>
              <a:rPr lang="en-US" dirty="0" smtClean="0"/>
              <a:t>$ </a:t>
            </a:r>
            <a:r>
              <a:rPr lang="en-US" dirty="0" err="1" smtClean="0"/>
              <a:t>ls</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51</a:t>
            </a:fld>
            <a:endParaRPr lang="en-US"/>
          </a:p>
        </p:txBody>
      </p:sp>
    </p:spTree>
    <p:extLst>
      <p:ext uri="{BB962C8B-B14F-4D97-AF65-F5344CB8AC3E}">
        <p14:creationId xmlns:p14="http://schemas.microsoft.com/office/powerpoint/2010/main" val="1311359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directory listing</a:t>
            </a:r>
            <a:endParaRPr lang="en-US" dirty="0"/>
          </a:p>
        </p:txBody>
      </p:sp>
      <p:sp>
        <p:nvSpPr>
          <p:cNvPr id="3" name="Content Placeholder 2"/>
          <p:cNvSpPr>
            <a:spLocks noGrp="1"/>
          </p:cNvSpPr>
          <p:nvPr>
            <p:ph idx="1"/>
          </p:nvPr>
        </p:nvSpPr>
        <p:spPr/>
        <p:txBody>
          <a:bodyPr>
            <a:normAutofit/>
          </a:bodyPr>
          <a:lstStyle/>
          <a:p>
            <a:r>
              <a:rPr lang="en-US" sz="1400" dirty="0">
                <a:latin typeface="Monaco"/>
                <a:cs typeface="Monaco"/>
              </a:rPr>
              <a:t>150 Here comes the directory listing.</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c00</a:t>
            </a:r>
          </a:p>
          <a:p>
            <a:r>
              <a:rPr lang="en-US" sz="1400" dirty="0" err="1">
                <a:latin typeface="Monaco"/>
                <a:cs typeface="Monaco"/>
              </a:rPr>
              <a:t>drwxrwxr</a:t>
            </a:r>
            <a:r>
              <a:rPr lang="en-US" sz="1400" dirty="0">
                <a:latin typeface="Monaco"/>
                <a:cs typeface="Monaco"/>
              </a:rPr>
              <a:t>-x    3 99       1201           80 Jun 27  2012 mean</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p01</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p02</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p03</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p04</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p05</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p06</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p07</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p08</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p09</a:t>
            </a:r>
          </a:p>
          <a:p>
            <a:r>
              <a:rPr lang="en-US" sz="1400" dirty="0" err="1">
                <a:latin typeface="Monaco"/>
                <a:cs typeface="Monaco"/>
              </a:rPr>
              <a:t>drwxr</a:t>
            </a:r>
            <a:r>
              <a:rPr lang="en-US" sz="1400" dirty="0">
                <a:latin typeface="Monaco"/>
                <a:cs typeface="Monaco"/>
              </a:rPr>
              <a:t>-</a:t>
            </a:r>
            <a:r>
              <a:rPr lang="en-US" sz="1400" dirty="0" err="1">
                <a:latin typeface="Monaco"/>
                <a:cs typeface="Monaco"/>
              </a:rPr>
              <a:t>xr</a:t>
            </a:r>
            <a:r>
              <a:rPr lang="en-US" sz="1400" dirty="0">
                <a:latin typeface="Monaco"/>
                <a:cs typeface="Monaco"/>
              </a:rPr>
              <a:t>-x    4 99       1201           80 Mar 11  2012 p10</a:t>
            </a:r>
          </a:p>
          <a:p>
            <a:r>
              <a:rPr lang="en-US" sz="1400" dirty="0" err="1">
                <a:latin typeface="Monaco"/>
                <a:cs typeface="Monaco"/>
              </a:rPr>
              <a:t>drwxrwxr</a:t>
            </a:r>
            <a:r>
              <a:rPr lang="en-US" sz="1400" dirty="0">
                <a:latin typeface="Monaco"/>
                <a:cs typeface="Monaco"/>
              </a:rPr>
              <a:t>-x    3 99       1201           80 Jun 27  2012 </a:t>
            </a:r>
            <a:r>
              <a:rPr lang="en-US" sz="1400" dirty="0" err="1">
                <a:latin typeface="Monaco"/>
                <a:cs typeface="Monaco"/>
              </a:rPr>
              <a:t>sprd</a:t>
            </a:r>
            <a:endParaRPr lang="en-US" sz="1400" dirty="0">
              <a:latin typeface="Monaco"/>
              <a:cs typeface="Monaco"/>
            </a:endParaRPr>
          </a:p>
          <a:p>
            <a:r>
              <a:rPr lang="en-US" sz="1400" dirty="0">
                <a:latin typeface="Monaco"/>
                <a:cs typeface="Monaco"/>
              </a:rPr>
              <a:t>226 Directory send OK.</a:t>
            </a:r>
          </a:p>
          <a:p>
            <a:r>
              <a:rPr lang="en-US" sz="1400" dirty="0">
                <a:latin typeface="Monaco"/>
                <a:cs typeface="Monaco"/>
              </a:rPr>
              <a:t>ftp&gt;</a:t>
            </a:r>
          </a:p>
        </p:txBody>
      </p:sp>
      <p:sp>
        <p:nvSpPr>
          <p:cNvPr id="4" name="Slide Number Placeholder 3"/>
          <p:cNvSpPr>
            <a:spLocks noGrp="1"/>
          </p:cNvSpPr>
          <p:nvPr>
            <p:ph type="sldNum" sz="quarter" idx="12"/>
          </p:nvPr>
        </p:nvSpPr>
        <p:spPr/>
        <p:txBody>
          <a:bodyPr/>
          <a:lstStyle/>
          <a:p>
            <a:fld id="{4F596C0C-D53C-9C4D-82CB-C2886D962FE0}" type="slidenum">
              <a:rPr lang="en-US" smtClean="0"/>
              <a:t>52</a:t>
            </a:fld>
            <a:endParaRPr lang="en-US"/>
          </a:p>
        </p:txBody>
      </p:sp>
      <p:sp>
        <p:nvSpPr>
          <p:cNvPr id="5" name="TextBox 4"/>
          <p:cNvSpPr txBox="1"/>
          <p:nvPr/>
        </p:nvSpPr>
        <p:spPr>
          <a:xfrm>
            <a:off x="1680114" y="5802997"/>
            <a:ext cx="6391782" cy="646331"/>
          </a:xfrm>
          <a:prstGeom prst="rect">
            <a:avLst/>
          </a:prstGeom>
          <a:noFill/>
        </p:spPr>
        <p:txBody>
          <a:bodyPr wrap="none" rtlCol="0">
            <a:spAutoFit/>
          </a:bodyPr>
          <a:lstStyle/>
          <a:p>
            <a:r>
              <a:rPr lang="en-US" dirty="0" smtClean="0">
                <a:solidFill>
                  <a:srgbClr val="FF0000"/>
                </a:solidFill>
              </a:rPr>
              <a:t>top level director listing, with subdirectories for each perturbation</a:t>
            </a:r>
          </a:p>
          <a:p>
            <a:r>
              <a:rPr lang="en-US" dirty="0" smtClean="0">
                <a:solidFill>
                  <a:srgbClr val="FF0000"/>
                </a:solidFill>
              </a:rPr>
              <a:t>number, the mean, and the spread</a:t>
            </a:r>
            <a:endParaRPr lang="en-US" dirty="0">
              <a:solidFill>
                <a:srgbClr val="FF0000"/>
              </a:solidFill>
            </a:endParaRPr>
          </a:p>
        </p:txBody>
      </p:sp>
    </p:spTree>
    <p:extLst>
      <p:ext uri="{BB962C8B-B14F-4D97-AF65-F5344CB8AC3E}">
        <p14:creationId xmlns:p14="http://schemas.microsoft.com/office/powerpoint/2010/main" val="3078103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directory listings</a:t>
            </a:r>
            <a:endParaRPr lang="en-US" dirty="0"/>
          </a:p>
        </p:txBody>
      </p:sp>
      <p:sp>
        <p:nvSpPr>
          <p:cNvPr id="3" name="Content Placeholder 2"/>
          <p:cNvSpPr>
            <a:spLocks noGrp="1"/>
          </p:cNvSpPr>
          <p:nvPr>
            <p:ph idx="1"/>
          </p:nvPr>
        </p:nvSpPr>
        <p:spPr/>
        <p:txBody>
          <a:bodyPr>
            <a:normAutofit fontScale="32500" lnSpcReduction="20000"/>
          </a:bodyPr>
          <a:lstStyle/>
          <a:p>
            <a:r>
              <a:rPr lang="en-US" dirty="0">
                <a:latin typeface="Monaco"/>
                <a:cs typeface="Monaco"/>
              </a:rPr>
              <a:t>ftp&gt; cd c00</a:t>
            </a:r>
          </a:p>
          <a:p>
            <a:r>
              <a:rPr lang="en-US" dirty="0">
                <a:latin typeface="Monaco"/>
                <a:cs typeface="Monaco"/>
              </a:rPr>
              <a:t>250 Directory successfully changed.</a:t>
            </a:r>
          </a:p>
          <a:p>
            <a:r>
              <a:rPr lang="en-US" dirty="0">
                <a:latin typeface="Monaco"/>
                <a:cs typeface="Monaco"/>
              </a:rPr>
              <a:t>ftp&gt; </a:t>
            </a:r>
            <a:r>
              <a:rPr lang="en-US" dirty="0" err="1">
                <a:latin typeface="Monaco"/>
                <a:cs typeface="Monaco"/>
              </a:rPr>
              <a:t>ls</a:t>
            </a:r>
            <a:endParaRPr lang="en-US" dirty="0">
              <a:latin typeface="Monaco"/>
              <a:cs typeface="Monaco"/>
            </a:endParaRPr>
          </a:p>
          <a:p>
            <a:r>
              <a:rPr lang="en-US" dirty="0">
                <a:latin typeface="Monaco"/>
                <a:cs typeface="Monaco"/>
              </a:rPr>
              <a:t>229 Entering Extended Passive Mode (|||53711|).</a:t>
            </a:r>
          </a:p>
          <a:p>
            <a:r>
              <a:rPr lang="en-US" dirty="0">
                <a:latin typeface="Monaco"/>
                <a:cs typeface="Monaco"/>
              </a:rPr>
              <a:t>150 Here comes the directory listing.</a:t>
            </a:r>
          </a:p>
          <a:p>
            <a:r>
              <a:rPr lang="en-US" dirty="0" err="1">
                <a:latin typeface="Monaco"/>
                <a:cs typeface="Monaco"/>
              </a:rPr>
              <a:t>drwxr</a:t>
            </a:r>
            <a:r>
              <a:rPr lang="en-US" dirty="0">
                <a:latin typeface="Monaco"/>
                <a:cs typeface="Monaco"/>
              </a:rPr>
              <a:t>-</a:t>
            </a:r>
            <a:r>
              <a:rPr lang="en-US" dirty="0" err="1">
                <a:latin typeface="Monaco"/>
                <a:cs typeface="Monaco"/>
              </a:rPr>
              <a:t>xr</a:t>
            </a:r>
            <a:r>
              <a:rPr lang="en-US" dirty="0">
                <a:latin typeface="Monaco"/>
                <a:cs typeface="Monaco"/>
              </a:rPr>
              <a:t>-x    2 99       1201        13312 Aug 13  2012 </a:t>
            </a:r>
            <a:r>
              <a:rPr lang="en-US" dirty="0" err="1">
                <a:latin typeface="Monaco"/>
                <a:cs typeface="Monaco"/>
              </a:rPr>
              <a:t>gaussian</a:t>
            </a:r>
            <a:endParaRPr lang="en-US" dirty="0">
              <a:latin typeface="Monaco"/>
              <a:cs typeface="Monaco"/>
            </a:endParaRPr>
          </a:p>
          <a:p>
            <a:r>
              <a:rPr lang="en-US" dirty="0" err="1">
                <a:latin typeface="Monaco"/>
                <a:cs typeface="Monaco"/>
              </a:rPr>
              <a:t>drwxr</a:t>
            </a:r>
            <a:r>
              <a:rPr lang="en-US" dirty="0">
                <a:latin typeface="Monaco"/>
                <a:cs typeface="Monaco"/>
              </a:rPr>
              <a:t>-</a:t>
            </a:r>
            <a:r>
              <a:rPr lang="en-US" dirty="0" err="1">
                <a:latin typeface="Monaco"/>
                <a:cs typeface="Monaco"/>
              </a:rPr>
              <a:t>xr</a:t>
            </a:r>
            <a:r>
              <a:rPr lang="en-US" dirty="0">
                <a:latin typeface="Monaco"/>
                <a:cs typeface="Monaco"/>
              </a:rPr>
              <a:t>-x    2 99       1201        21504 Aug 13  2012 </a:t>
            </a:r>
            <a:r>
              <a:rPr lang="en-US" dirty="0" err="1">
                <a:latin typeface="Monaco"/>
                <a:cs typeface="Monaco"/>
              </a:rPr>
              <a:t>latlon</a:t>
            </a:r>
            <a:endParaRPr lang="en-US" dirty="0">
              <a:latin typeface="Monaco"/>
              <a:cs typeface="Monaco"/>
            </a:endParaRPr>
          </a:p>
          <a:p>
            <a:r>
              <a:rPr lang="en-US" dirty="0">
                <a:latin typeface="Monaco"/>
                <a:cs typeface="Monaco"/>
              </a:rPr>
              <a:t>226 Directory send OK.</a:t>
            </a:r>
          </a:p>
          <a:p>
            <a:r>
              <a:rPr lang="en-US" dirty="0">
                <a:latin typeface="Monaco"/>
                <a:cs typeface="Monaco"/>
              </a:rPr>
              <a:t>ftp&gt; cd </a:t>
            </a:r>
            <a:r>
              <a:rPr lang="en-US" dirty="0" err="1">
                <a:latin typeface="Monaco"/>
                <a:cs typeface="Monaco"/>
              </a:rPr>
              <a:t>latlon</a:t>
            </a:r>
            <a:endParaRPr lang="en-US" dirty="0">
              <a:latin typeface="Monaco"/>
              <a:cs typeface="Monaco"/>
            </a:endParaRPr>
          </a:p>
          <a:p>
            <a:r>
              <a:rPr lang="en-US" dirty="0">
                <a:latin typeface="Monaco"/>
                <a:cs typeface="Monaco"/>
              </a:rPr>
              <a:t>250 Directory successfully changed.</a:t>
            </a:r>
          </a:p>
          <a:p>
            <a:r>
              <a:rPr lang="en-US" dirty="0">
                <a:latin typeface="Monaco"/>
                <a:cs typeface="Monaco"/>
              </a:rPr>
              <a:t>ftp&gt; </a:t>
            </a:r>
            <a:r>
              <a:rPr lang="en-US" dirty="0" err="1">
                <a:latin typeface="Monaco"/>
                <a:cs typeface="Monaco"/>
              </a:rPr>
              <a:t>ls</a:t>
            </a:r>
            <a:endParaRPr lang="en-US" dirty="0">
              <a:latin typeface="Monaco"/>
              <a:cs typeface="Monaco"/>
            </a:endParaRPr>
          </a:p>
          <a:p>
            <a:r>
              <a:rPr lang="en-US" dirty="0">
                <a:latin typeface="Monaco"/>
                <a:cs typeface="Monaco"/>
              </a:rPr>
              <a:t>229 Entering Extended Passive Mode (|||36968|).</a:t>
            </a:r>
          </a:p>
          <a:p>
            <a:r>
              <a:rPr lang="en-US" dirty="0">
                <a:latin typeface="Monaco"/>
                <a:cs typeface="Monaco"/>
              </a:rPr>
              <a:t>150 Here comes the directory listing.</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4236525 Mar 28  2012 apcp_sfc_2000010100_c00.grib2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3277 Aug 13  2012 apcp_sfc_2000010100_c00.grib2.inv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1547 Jun 11  2012 apcp_sfc_2000010100_c00.grib2.pyidx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3419759 Mar 28  2012 apcp_sfc_2000010100_c00_t190.grib2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2525 Aug 13  2012 apcp_sfc_2000010100_c00_t190.grib2.inv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1261 Jun 11  2012 apcp_sfc_2000010100_c00_t190.grib2.pyidx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4447215 Mar 28  2012 cape_sfc_2000010100_c00.grib2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2948 Aug 13  2012 cape_sfc_2000010100_c00.grib2.inv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1547 Jun 11  2012 cape_sfc_2000010100_c00.grib2.pyidx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3394508 Mar 28  2012 cape_sfc_2000010100_c00_t190.grib2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2252 Aug 13  2012 cape_sfc_2000010100_c00_t190.grib2.inv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1261 Jun 11  2012 cape_sfc_2000010100_c00_t190.grib2.pyidx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4683420 Mar 28  2012 cin_sfc_2000010100_c00.grib2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2905 Aug 13  2012 cin_sfc_2000010100_c00.grib2.inv</a:t>
            </a:r>
          </a:p>
        </p:txBody>
      </p:sp>
      <p:sp>
        <p:nvSpPr>
          <p:cNvPr id="4" name="Slide Number Placeholder 3"/>
          <p:cNvSpPr>
            <a:spLocks noGrp="1"/>
          </p:cNvSpPr>
          <p:nvPr>
            <p:ph type="sldNum" sz="quarter" idx="12"/>
          </p:nvPr>
        </p:nvSpPr>
        <p:spPr/>
        <p:txBody>
          <a:bodyPr/>
          <a:lstStyle/>
          <a:p>
            <a:fld id="{4F596C0C-D53C-9C4D-82CB-C2886D962FE0}" type="slidenum">
              <a:rPr lang="en-US" smtClean="0"/>
              <a:t>53</a:t>
            </a:fld>
            <a:endParaRPr lang="en-US"/>
          </a:p>
        </p:txBody>
      </p:sp>
      <p:cxnSp>
        <p:nvCxnSpPr>
          <p:cNvPr id="6" name="Straight Arrow Connector 5"/>
          <p:cNvCxnSpPr/>
          <p:nvPr/>
        </p:nvCxnSpPr>
        <p:spPr>
          <a:xfrm flipH="1">
            <a:off x="5789688" y="2066768"/>
            <a:ext cx="575814" cy="3707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057875" y="1417638"/>
            <a:ext cx="2911261" cy="646331"/>
          </a:xfrm>
          <a:prstGeom prst="rect">
            <a:avLst/>
          </a:prstGeom>
          <a:noFill/>
          <a:ln>
            <a:solidFill>
              <a:srgbClr val="FF0000"/>
            </a:solidFill>
          </a:ln>
        </p:spPr>
        <p:txBody>
          <a:bodyPr wrap="none" rtlCol="0">
            <a:spAutoFit/>
          </a:bodyPr>
          <a:lstStyle/>
          <a:p>
            <a:r>
              <a:rPr lang="en-US" dirty="0" smtClean="0">
                <a:solidFill>
                  <a:srgbClr val="FF0000"/>
                </a:solidFill>
              </a:rPr>
              <a:t>a select set of fields available</a:t>
            </a:r>
          </a:p>
          <a:p>
            <a:r>
              <a:rPr lang="en-US" dirty="0" smtClean="0">
                <a:solidFill>
                  <a:srgbClr val="FF0000"/>
                </a:solidFill>
              </a:rPr>
              <a:t>on original Gaussian grid</a:t>
            </a:r>
            <a:endParaRPr lang="en-US" dirty="0">
              <a:solidFill>
                <a:srgbClr val="FF0000"/>
              </a:solidFill>
            </a:endParaRPr>
          </a:p>
        </p:txBody>
      </p:sp>
      <p:cxnSp>
        <p:nvCxnSpPr>
          <p:cNvPr id="8" name="Straight Arrow Connector 7"/>
          <p:cNvCxnSpPr/>
          <p:nvPr/>
        </p:nvCxnSpPr>
        <p:spPr>
          <a:xfrm flipH="1" flipV="1">
            <a:off x="5624044" y="2650512"/>
            <a:ext cx="244523" cy="1025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68567" y="2524538"/>
            <a:ext cx="2774092" cy="646331"/>
          </a:xfrm>
          <a:prstGeom prst="rect">
            <a:avLst/>
          </a:prstGeom>
          <a:noFill/>
          <a:ln>
            <a:solidFill>
              <a:srgbClr val="FF0000"/>
            </a:solidFill>
          </a:ln>
        </p:spPr>
        <p:txBody>
          <a:bodyPr wrap="none" rtlCol="0">
            <a:spAutoFit/>
          </a:bodyPr>
          <a:lstStyle/>
          <a:p>
            <a:r>
              <a:rPr lang="en-US" dirty="0" smtClean="0">
                <a:solidFill>
                  <a:srgbClr val="FF0000"/>
                </a:solidFill>
              </a:rPr>
              <a:t>a larger set available on the</a:t>
            </a:r>
          </a:p>
          <a:p>
            <a:r>
              <a:rPr lang="en-US" dirty="0" smtClean="0">
                <a:solidFill>
                  <a:srgbClr val="FF0000"/>
                </a:solidFill>
              </a:rPr>
              <a:t>1-degree </a:t>
            </a:r>
            <a:r>
              <a:rPr lang="en-US" dirty="0" err="1" smtClean="0">
                <a:solidFill>
                  <a:srgbClr val="FF0000"/>
                </a:solidFill>
              </a:rPr>
              <a:t>lat</a:t>
            </a:r>
            <a:r>
              <a:rPr lang="en-US" dirty="0" smtClean="0">
                <a:solidFill>
                  <a:srgbClr val="FF0000"/>
                </a:solidFill>
              </a:rPr>
              <a:t>/</a:t>
            </a:r>
            <a:r>
              <a:rPr lang="en-US" dirty="0" err="1" smtClean="0">
                <a:solidFill>
                  <a:srgbClr val="FF0000"/>
                </a:solidFill>
              </a:rPr>
              <a:t>lon</a:t>
            </a:r>
            <a:r>
              <a:rPr lang="en-US" dirty="0" smtClean="0">
                <a:solidFill>
                  <a:srgbClr val="FF0000"/>
                </a:solidFill>
              </a:rPr>
              <a:t> grid</a:t>
            </a:r>
            <a:endParaRPr lang="en-US" dirty="0">
              <a:solidFill>
                <a:srgbClr val="FF0000"/>
              </a:solidFill>
            </a:endParaRPr>
          </a:p>
        </p:txBody>
      </p:sp>
    </p:spTree>
    <p:extLst>
      <p:ext uri="{BB962C8B-B14F-4D97-AF65-F5344CB8AC3E}">
        <p14:creationId xmlns:p14="http://schemas.microsoft.com/office/powerpoint/2010/main" val="2482019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directory listings</a:t>
            </a:r>
            <a:endParaRPr lang="en-US" dirty="0"/>
          </a:p>
        </p:txBody>
      </p:sp>
      <p:sp>
        <p:nvSpPr>
          <p:cNvPr id="3" name="Content Placeholder 2"/>
          <p:cNvSpPr>
            <a:spLocks noGrp="1"/>
          </p:cNvSpPr>
          <p:nvPr>
            <p:ph idx="1"/>
          </p:nvPr>
        </p:nvSpPr>
        <p:spPr/>
        <p:txBody>
          <a:bodyPr>
            <a:normAutofit fontScale="32500" lnSpcReduction="20000"/>
          </a:bodyPr>
          <a:lstStyle/>
          <a:p>
            <a:r>
              <a:rPr lang="en-US" dirty="0">
                <a:latin typeface="Monaco"/>
                <a:cs typeface="Monaco"/>
              </a:rPr>
              <a:t>ftp&gt; cd c00</a:t>
            </a:r>
          </a:p>
          <a:p>
            <a:r>
              <a:rPr lang="en-US" dirty="0">
                <a:latin typeface="Monaco"/>
                <a:cs typeface="Monaco"/>
              </a:rPr>
              <a:t>250 Directory successfully changed.</a:t>
            </a:r>
          </a:p>
          <a:p>
            <a:r>
              <a:rPr lang="en-US" dirty="0">
                <a:latin typeface="Monaco"/>
                <a:cs typeface="Monaco"/>
              </a:rPr>
              <a:t>ftp&gt; </a:t>
            </a:r>
            <a:r>
              <a:rPr lang="en-US" dirty="0" err="1">
                <a:latin typeface="Monaco"/>
                <a:cs typeface="Monaco"/>
              </a:rPr>
              <a:t>ls</a:t>
            </a:r>
            <a:endParaRPr lang="en-US" dirty="0">
              <a:latin typeface="Monaco"/>
              <a:cs typeface="Monaco"/>
            </a:endParaRPr>
          </a:p>
          <a:p>
            <a:r>
              <a:rPr lang="en-US" dirty="0">
                <a:latin typeface="Monaco"/>
                <a:cs typeface="Monaco"/>
              </a:rPr>
              <a:t>229 Entering Extended Passive Mode (|||53711|).</a:t>
            </a:r>
          </a:p>
          <a:p>
            <a:r>
              <a:rPr lang="en-US" dirty="0">
                <a:latin typeface="Monaco"/>
                <a:cs typeface="Monaco"/>
              </a:rPr>
              <a:t>150 Here comes the directory listing.</a:t>
            </a:r>
          </a:p>
          <a:p>
            <a:r>
              <a:rPr lang="en-US" dirty="0" err="1">
                <a:latin typeface="Monaco"/>
                <a:cs typeface="Monaco"/>
              </a:rPr>
              <a:t>drwxr</a:t>
            </a:r>
            <a:r>
              <a:rPr lang="en-US" dirty="0">
                <a:latin typeface="Monaco"/>
                <a:cs typeface="Monaco"/>
              </a:rPr>
              <a:t>-</a:t>
            </a:r>
            <a:r>
              <a:rPr lang="en-US" dirty="0" err="1">
                <a:latin typeface="Monaco"/>
                <a:cs typeface="Monaco"/>
              </a:rPr>
              <a:t>xr</a:t>
            </a:r>
            <a:r>
              <a:rPr lang="en-US" dirty="0">
                <a:latin typeface="Monaco"/>
                <a:cs typeface="Monaco"/>
              </a:rPr>
              <a:t>-x    2 99       1201        13312 Aug 13  2012 </a:t>
            </a:r>
            <a:r>
              <a:rPr lang="en-US" dirty="0" err="1">
                <a:latin typeface="Monaco"/>
                <a:cs typeface="Monaco"/>
              </a:rPr>
              <a:t>gaussian</a:t>
            </a:r>
            <a:endParaRPr lang="en-US" dirty="0">
              <a:latin typeface="Monaco"/>
              <a:cs typeface="Monaco"/>
            </a:endParaRPr>
          </a:p>
          <a:p>
            <a:r>
              <a:rPr lang="en-US" dirty="0" err="1">
                <a:latin typeface="Monaco"/>
                <a:cs typeface="Monaco"/>
              </a:rPr>
              <a:t>drwxr</a:t>
            </a:r>
            <a:r>
              <a:rPr lang="en-US" dirty="0">
                <a:latin typeface="Monaco"/>
                <a:cs typeface="Monaco"/>
              </a:rPr>
              <a:t>-</a:t>
            </a:r>
            <a:r>
              <a:rPr lang="en-US" dirty="0" err="1">
                <a:latin typeface="Monaco"/>
                <a:cs typeface="Monaco"/>
              </a:rPr>
              <a:t>xr</a:t>
            </a:r>
            <a:r>
              <a:rPr lang="en-US" dirty="0">
                <a:latin typeface="Monaco"/>
                <a:cs typeface="Monaco"/>
              </a:rPr>
              <a:t>-x    2 99       1201        21504 Aug 13  2012 </a:t>
            </a:r>
            <a:r>
              <a:rPr lang="en-US" dirty="0" err="1">
                <a:latin typeface="Monaco"/>
                <a:cs typeface="Monaco"/>
              </a:rPr>
              <a:t>latlon</a:t>
            </a:r>
            <a:endParaRPr lang="en-US" dirty="0">
              <a:latin typeface="Monaco"/>
              <a:cs typeface="Monaco"/>
            </a:endParaRPr>
          </a:p>
          <a:p>
            <a:r>
              <a:rPr lang="en-US" dirty="0">
                <a:latin typeface="Monaco"/>
                <a:cs typeface="Monaco"/>
              </a:rPr>
              <a:t>226 Directory send OK.</a:t>
            </a:r>
          </a:p>
          <a:p>
            <a:r>
              <a:rPr lang="en-US" dirty="0">
                <a:latin typeface="Monaco"/>
                <a:cs typeface="Monaco"/>
              </a:rPr>
              <a:t>ftp&gt; cd </a:t>
            </a:r>
            <a:r>
              <a:rPr lang="en-US" dirty="0" err="1">
                <a:latin typeface="Monaco"/>
                <a:cs typeface="Monaco"/>
              </a:rPr>
              <a:t>latlon</a:t>
            </a:r>
            <a:endParaRPr lang="en-US" dirty="0">
              <a:latin typeface="Monaco"/>
              <a:cs typeface="Monaco"/>
            </a:endParaRPr>
          </a:p>
          <a:p>
            <a:r>
              <a:rPr lang="en-US" dirty="0">
                <a:latin typeface="Monaco"/>
                <a:cs typeface="Monaco"/>
              </a:rPr>
              <a:t>250 Directory successfully changed.</a:t>
            </a:r>
          </a:p>
          <a:p>
            <a:r>
              <a:rPr lang="en-US" dirty="0">
                <a:latin typeface="Monaco"/>
                <a:cs typeface="Monaco"/>
              </a:rPr>
              <a:t>ftp&gt; </a:t>
            </a:r>
            <a:r>
              <a:rPr lang="en-US" dirty="0" err="1">
                <a:latin typeface="Monaco"/>
                <a:cs typeface="Monaco"/>
              </a:rPr>
              <a:t>ls</a:t>
            </a:r>
            <a:endParaRPr lang="en-US" dirty="0">
              <a:latin typeface="Monaco"/>
              <a:cs typeface="Monaco"/>
            </a:endParaRPr>
          </a:p>
          <a:p>
            <a:r>
              <a:rPr lang="en-US" dirty="0">
                <a:latin typeface="Monaco"/>
                <a:cs typeface="Monaco"/>
              </a:rPr>
              <a:t>229 Entering Extended Passive Mode (|||36968|).</a:t>
            </a:r>
          </a:p>
          <a:p>
            <a:r>
              <a:rPr lang="en-US" dirty="0">
                <a:latin typeface="Monaco"/>
                <a:cs typeface="Monaco"/>
              </a:rPr>
              <a:t>150 Here comes the directory listing.</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4236525 Mar 28  2012 apcp_sfc_2000010100_c00.grib2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3277 Aug 13  2012 apcp_sfc_2000010100_c00.grib2.inv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1547 Jun 11  2012 apcp_sfc_2000010100_c00.grib2.pyidx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3419759 Mar 28  2012 apcp_sfc_2000010100_c00_t190.grib2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2525 Aug 13  2012 apcp_sfc_2000010100_c00_t190.grib2.inv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1261 Jun 11  2012 apcp_sfc_2000010100_c00_t190.grib2.pyidx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4447215 Mar 28  2012 cape_sfc_2000010100_c00.grib2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2948 Aug 13  2012 cape_sfc_2000010100_c00.grib2.inv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1547 Jun 11  2012 cape_sfc_2000010100_c00.grib2.pyidx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3394508 Mar 28  2012 cape_sfc_2000010100_c00_t190.grib2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2252 Aug 13  2012 cape_sfc_2000010100_c00_t190.grib2.inv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1261 Jun 11  2012 cape_sfc_2000010100_c00_t190.grib2.pyidx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4683420 Mar 28  2012 cin_sfc_2000010100_c00.grib2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2905 Aug 13  2012 cin_sfc_2000010100_c00.grib2.inv</a:t>
            </a:r>
          </a:p>
        </p:txBody>
      </p:sp>
      <p:sp>
        <p:nvSpPr>
          <p:cNvPr id="4" name="Slide Number Placeholder 3"/>
          <p:cNvSpPr>
            <a:spLocks noGrp="1"/>
          </p:cNvSpPr>
          <p:nvPr>
            <p:ph type="sldNum" sz="quarter" idx="12"/>
          </p:nvPr>
        </p:nvSpPr>
        <p:spPr/>
        <p:txBody>
          <a:bodyPr/>
          <a:lstStyle/>
          <a:p>
            <a:fld id="{4F596C0C-D53C-9C4D-82CB-C2886D962FE0}" type="slidenum">
              <a:rPr lang="en-US" smtClean="0"/>
              <a:t>54</a:t>
            </a:fld>
            <a:endParaRPr lang="en-US"/>
          </a:p>
        </p:txBody>
      </p:sp>
      <p:sp>
        <p:nvSpPr>
          <p:cNvPr id="5" name="Rectangle 4"/>
          <p:cNvSpPr/>
          <p:nvPr/>
        </p:nvSpPr>
        <p:spPr>
          <a:xfrm>
            <a:off x="5103444" y="3565568"/>
            <a:ext cx="2413685" cy="205099"/>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103444" y="4041394"/>
            <a:ext cx="2689760" cy="205099"/>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522357" y="5884766"/>
            <a:ext cx="6637942" cy="646331"/>
          </a:xfrm>
          <a:prstGeom prst="rect">
            <a:avLst/>
          </a:prstGeom>
          <a:noFill/>
        </p:spPr>
        <p:txBody>
          <a:bodyPr wrap="none" rtlCol="0">
            <a:spAutoFit/>
          </a:bodyPr>
          <a:lstStyle/>
          <a:p>
            <a:r>
              <a:rPr lang="en-US" dirty="0" smtClean="0">
                <a:solidFill>
                  <a:srgbClr val="FF0000"/>
                </a:solidFill>
              </a:rPr>
              <a:t>these are the week +1 and week +2 </a:t>
            </a:r>
            <a:r>
              <a:rPr lang="en-US" dirty="0" err="1" smtClean="0">
                <a:solidFill>
                  <a:srgbClr val="FF0000"/>
                </a:solidFill>
              </a:rPr>
              <a:t>grib</a:t>
            </a:r>
            <a:r>
              <a:rPr lang="en-US" dirty="0" smtClean="0">
                <a:solidFill>
                  <a:srgbClr val="FF0000"/>
                </a:solidFill>
              </a:rPr>
              <a:t> files for accumulated </a:t>
            </a:r>
            <a:r>
              <a:rPr lang="en-US" dirty="0" err="1" smtClean="0">
                <a:solidFill>
                  <a:srgbClr val="FF0000"/>
                </a:solidFill>
              </a:rPr>
              <a:t>precip</a:t>
            </a:r>
            <a:r>
              <a:rPr lang="en-US" dirty="0" smtClean="0">
                <a:solidFill>
                  <a:srgbClr val="FF0000"/>
                </a:solidFill>
              </a:rPr>
              <a:t>.</a:t>
            </a:r>
          </a:p>
          <a:p>
            <a:r>
              <a:rPr lang="en-US" dirty="0" smtClean="0">
                <a:solidFill>
                  <a:srgbClr val="FF0000"/>
                </a:solidFill>
              </a:rPr>
              <a:t>other variables have other (hopefully obvious) names.</a:t>
            </a:r>
            <a:endParaRPr lang="en-US" dirty="0">
              <a:solidFill>
                <a:srgbClr val="FF0000"/>
              </a:solidFill>
            </a:endParaRPr>
          </a:p>
        </p:txBody>
      </p:sp>
    </p:spTree>
    <p:extLst>
      <p:ext uri="{BB962C8B-B14F-4D97-AF65-F5344CB8AC3E}">
        <p14:creationId xmlns:p14="http://schemas.microsoft.com/office/powerpoint/2010/main" val="3321055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directory listings</a:t>
            </a:r>
            <a:endParaRPr lang="en-US" dirty="0"/>
          </a:p>
        </p:txBody>
      </p:sp>
      <p:sp>
        <p:nvSpPr>
          <p:cNvPr id="3" name="Content Placeholder 2"/>
          <p:cNvSpPr>
            <a:spLocks noGrp="1"/>
          </p:cNvSpPr>
          <p:nvPr>
            <p:ph idx="1"/>
          </p:nvPr>
        </p:nvSpPr>
        <p:spPr/>
        <p:txBody>
          <a:bodyPr>
            <a:normAutofit fontScale="32500" lnSpcReduction="20000"/>
          </a:bodyPr>
          <a:lstStyle/>
          <a:p>
            <a:r>
              <a:rPr lang="en-US" dirty="0">
                <a:latin typeface="Monaco"/>
                <a:cs typeface="Monaco"/>
              </a:rPr>
              <a:t>ftp&gt; cd c00</a:t>
            </a:r>
          </a:p>
          <a:p>
            <a:r>
              <a:rPr lang="en-US" dirty="0">
                <a:latin typeface="Monaco"/>
                <a:cs typeface="Monaco"/>
              </a:rPr>
              <a:t>250 Directory successfully changed.</a:t>
            </a:r>
          </a:p>
          <a:p>
            <a:r>
              <a:rPr lang="en-US" dirty="0">
                <a:latin typeface="Monaco"/>
                <a:cs typeface="Monaco"/>
              </a:rPr>
              <a:t>ftp&gt; </a:t>
            </a:r>
            <a:r>
              <a:rPr lang="en-US" dirty="0" err="1">
                <a:latin typeface="Monaco"/>
                <a:cs typeface="Monaco"/>
              </a:rPr>
              <a:t>ls</a:t>
            </a:r>
            <a:endParaRPr lang="en-US" dirty="0">
              <a:latin typeface="Monaco"/>
              <a:cs typeface="Monaco"/>
            </a:endParaRPr>
          </a:p>
          <a:p>
            <a:r>
              <a:rPr lang="en-US" dirty="0">
                <a:latin typeface="Monaco"/>
                <a:cs typeface="Monaco"/>
              </a:rPr>
              <a:t>229 Entering Extended Passive Mode (|||53711|).</a:t>
            </a:r>
          </a:p>
          <a:p>
            <a:r>
              <a:rPr lang="en-US" dirty="0">
                <a:latin typeface="Monaco"/>
                <a:cs typeface="Monaco"/>
              </a:rPr>
              <a:t>150 Here comes the directory listing.</a:t>
            </a:r>
          </a:p>
          <a:p>
            <a:r>
              <a:rPr lang="en-US" dirty="0" err="1">
                <a:latin typeface="Monaco"/>
                <a:cs typeface="Monaco"/>
              </a:rPr>
              <a:t>drwxr</a:t>
            </a:r>
            <a:r>
              <a:rPr lang="en-US" dirty="0">
                <a:latin typeface="Monaco"/>
                <a:cs typeface="Monaco"/>
              </a:rPr>
              <a:t>-</a:t>
            </a:r>
            <a:r>
              <a:rPr lang="en-US" dirty="0" err="1">
                <a:latin typeface="Monaco"/>
                <a:cs typeface="Monaco"/>
              </a:rPr>
              <a:t>xr</a:t>
            </a:r>
            <a:r>
              <a:rPr lang="en-US" dirty="0">
                <a:latin typeface="Monaco"/>
                <a:cs typeface="Monaco"/>
              </a:rPr>
              <a:t>-x    2 99       1201        13312 Aug 13  2012 </a:t>
            </a:r>
            <a:r>
              <a:rPr lang="en-US" dirty="0" err="1">
                <a:latin typeface="Monaco"/>
                <a:cs typeface="Monaco"/>
              </a:rPr>
              <a:t>gaussian</a:t>
            </a:r>
            <a:endParaRPr lang="en-US" dirty="0">
              <a:latin typeface="Monaco"/>
              <a:cs typeface="Monaco"/>
            </a:endParaRPr>
          </a:p>
          <a:p>
            <a:r>
              <a:rPr lang="en-US" dirty="0" err="1">
                <a:latin typeface="Monaco"/>
                <a:cs typeface="Monaco"/>
              </a:rPr>
              <a:t>drwxr</a:t>
            </a:r>
            <a:r>
              <a:rPr lang="en-US" dirty="0">
                <a:latin typeface="Monaco"/>
                <a:cs typeface="Monaco"/>
              </a:rPr>
              <a:t>-</a:t>
            </a:r>
            <a:r>
              <a:rPr lang="en-US" dirty="0" err="1">
                <a:latin typeface="Monaco"/>
                <a:cs typeface="Monaco"/>
              </a:rPr>
              <a:t>xr</a:t>
            </a:r>
            <a:r>
              <a:rPr lang="en-US" dirty="0">
                <a:latin typeface="Monaco"/>
                <a:cs typeface="Monaco"/>
              </a:rPr>
              <a:t>-x    2 99       1201        21504 Aug 13  2012 </a:t>
            </a:r>
            <a:r>
              <a:rPr lang="en-US" dirty="0" err="1">
                <a:latin typeface="Monaco"/>
                <a:cs typeface="Monaco"/>
              </a:rPr>
              <a:t>latlon</a:t>
            </a:r>
            <a:endParaRPr lang="en-US" dirty="0">
              <a:latin typeface="Monaco"/>
              <a:cs typeface="Monaco"/>
            </a:endParaRPr>
          </a:p>
          <a:p>
            <a:r>
              <a:rPr lang="en-US" dirty="0">
                <a:latin typeface="Monaco"/>
                <a:cs typeface="Monaco"/>
              </a:rPr>
              <a:t>226 Directory send OK.</a:t>
            </a:r>
          </a:p>
          <a:p>
            <a:r>
              <a:rPr lang="en-US" dirty="0">
                <a:latin typeface="Monaco"/>
                <a:cs typeface="Monaco"/>
              </a:rPr>
              <a:t>ftp&gt; cd </a:t>
            </a:r>
            <a:r>
              <a:rPr lang="en-US" dirty="0" err="1">
                <a:latin typeface="Monaco"/>
                <a:cs typeface="Monaco"/>
              </a:rPr>
              <a:t>latlon</a:t>
            </a:r>
            <a:endParaRPr lang="en-US" dirty="0">
              <a:latin typeface="Monaco"/>
              <a:cs typeface="Monaco"/>
            </a:endParaRPr>
          </a:p>
          <a:p>
            <a:r>
              <a:rPr lang="en-US" dirty="0">
                <a:latin typeface="Monaco"/>
                <a:cs typeface="Monaco"/>
              </a:rPr>
              <a:t>250 Directory successfully changed.</a:t>
            </a:r>
          </a:p>
          <a:p>
            <a:r>
              <a:rPr lang="en-US" dirty="0">
                <a:latin typeface="Monaco"/>
                <a:cs typeface="Monaco"/>
              </a:rPr>
              <a:t>ftp&gt; </a:t>
            </a:r>
            <a:r>
              <a:rPr lang="en-US" dirty="0" err="1">
                <a:latin typeface="Monaco"/>
                <a:cs typeface="Monaco"/>
              </a:rPr>
              <a:t>ls</a:t>
            </a:r>
            <a:endParaRPr lang="en-US" dirty="0">
              <a:latin typeface="Monaco"/>
              <a:cs typeface="Monaco"/>
            </a:endParaRPr>
          </a:p>
          <a:p>
            <a:r>
              <a:rPr lang="en-US" dirty="0">
                <a:latin typeface="Monaco"/>
                <a:cs typeface="Monaco"/>
              </a:rPr>
              <a:t>229 Entering Extended Passive Mode (|||36968|).</a:t>
            </a:r>
          </a:p>
          <a:p>
            <a:r>
              <a:rPr lang="en-US" dirty="0">
                <a:latin typeface="Monaco"/>
                <a:cs typeface="Monaco"/>
              </a:rPr>
              <a:t>150 Here comes the directory listing.</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4236525 Mar 28  2012 apcp_sfc_2000010100_c00.grib2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3277 Aug 13  2012 apcp_sfc_2000010100_c00.grib2.inv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1547 Jun 11  2012 apcp_sfc_2000010100_c00.grib2.pyidx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3419759 Mar 28  2012 apcp_sfc_2000010100_c00_t190.grib2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2525 Aug 13  2012 apcp_sfc_2000010100_c00_t190.grib2.inv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1261 Jun 11  2012 apcp_sfc_2000010100_c00_t190.grib2.pyidx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4447215 Mar 28  2012 cape_sfc_2000010100_c00.grib2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2948 Aug 13  2012 cape_sfc_2000010100_c00.grib2.inv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1547 Jun 11  2012 cape_sfc_2000010100_c00.grib2.pyidx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3394508 Mar 28  2012 cape_sfc_2000010100_c00_t190.grib2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2252 Aug 13  2012 cape_sfc_2000010100_c00_t190.grib2.inv</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1261 Jun 11  2012 cape_sfc_2000010100_c00_t190.grib2.pyidx</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4683420 Mar 28  2012 cin_sfc_2000010100_c00.grib2</a:t>
            </a:r>
          </a:p>
          <a:p>
            <a:r>
              <a:rPr lang="en-US" dirty="0">
                <a:latin typeface="Monaco"/>
                <a:cs typeface="Monaco"/>
              </a:rPr>
              <a:t>-</a:t>
            </a:r>
            <a:r>
              <a:rPr lang="en-US" dirty="0" err="1">
                <a:latin typeface="Monaco"/>
                <a:cs typeface="Monaco"/>
              </a:rPr>
              <a:t>rw</a:t>
            </a:r>
            <a:r>
              <a:rPr lang="en-US" dirty="0">
                <a:latin typeface="Monaco"/>
                <a:cs typeface="Monaco"/>
              </a:rPr>
              <a:t>-</a:t>
            </a:r>
            <a:r>
              <a:rPr lang="en-US" dirty="0" err="1">
                <a:latin typeface="Monaco"/>
                <a:cs typeface="Monaco"/>
              </a:rPr>
              <a:t>rw</a:t>
            </a:r>
            <a:r>
              <a:rPr lang="en-US" dirty="0">
                <a:latin typeface="Monaco"/>
                <a:cs typeface="Monaco"/>
              </a:rPr>
              <a:t>-r--    1 99       1201         2905 Aug 13  2012 cin_sfc_2000010100_c00.grib2.inv</a:t>
            </a:r>
          </a:p>
        </p:txBody>
      </p:sp>
      <p:sp>
        <p:nvSpPr>
          <p:cNvPr id="4" name="Slide Number Placeholder 3"/>
          <p:cNvSpPr>
            <a:spLocks noGrp="1"/>
          </p:cNvSpPr>
          <p:nvPr>
            <p:ph type="sldNum" sz="quarter" idx="12"/>
          </p:nvPr>
        </p:nvSpPr>
        <p:spPr/>
        <p:txBody>
          <a:bodyPr/>
          <a:lstStyle/>
          <a:p>
            <a:fld id="{4F596C0C-D53C-9C4D-82CB-C2886D962FE0}" type="slidenum">
              <a:rPr lang="en-US" smtClean="0"/>
              <a:t>55</a:t>
            </a:fld>
            <a:endParaRPr lang="en-US"/>
          </a:p>
        </p:txBody>
      </p:sp>
      <p:sp>
        <p:nvSpPr>
          <p:cNvPr id="5" name="Rectangle 4"/>
          <p:cNvSpPr/>
          <p:nvPr/>
        </p:nvSpPr>
        <p:spPr>
          <a:xfrm>
            <a:off x="5103443" y="3770667"/>
            <a:ext cx="2784415" cy="315537"/>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103443" y="4204531"/>
            <a:ext cx="3170921" cy="323425"/>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522357" y="5884766"/>
            <a:ext cx="6583728" cy="646331"/>
          </a:xfrm>
          <a:prstGeom prst="rect">
            <a:avLst/>
          </a:prstGeom>
          <a:noFill/>
        </p:spPr>
        <p:txBody>
          <a:bodyPr wrap="none" rtlCol="0">
            <a:spAutoFit/>
          </a:bodyPr>
          <a:lstStyle/>
          <a:p>
            <a:r>
              <a:rPr lang="en-US" dirty="0" smtClean="0">
                <a:solidFill>
                  <a:srgbClr val="FF0000"/>
                </a:solidFill>
              </a:rPr>
              <a:t>these </a:t>
            </a:r>
            <a:r>
              <a:rPr lang="en-US" dirty="0" err="1" smtClean="0">
                <a:solidFill>
                  <a:srgbClr val="FF0000"/>
                </a:solidFill>
              </a:rPr>
              <a:t>precomputed</a:t>
            </a:r>
            <a:r>
              <a:rPr lang="en-US" dirty="0" smtClean="0">
                <a:solidFill>
                  <a:srgbClr val="FF0000"/>
                </a:solidFill>
              </a:rPr>
              <a:t> inventory files allow *much* faster loading with</a:t>
            </a:r>
          </a:p>
          <a:p>
            <a:r>
              <a:rPr lang="en-US" dirty="0" smtClean="0">
                <a:solidFill>
                  <a:srgbClr val="FF0000"/>
                </a:solidFill>
              </a:rPr>
              <a:t>wgrib2 or python. </a:t>
            </a:r>
          </a:p>
        </p:txBody>
      </p:sp>
    </p:spTree>
    <p:extLst>
      <p:ext uri="{BB962C8B-B14F-4D97-AF65-F5344CB8AC3E}">
        <p14:creationId xmlns:p14="http://schemas.microsoft.com/office/powerpoint/2010/main" val="2927117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files of interest</a:t>
            </a:r>
            <a:endParaRPr lang="en-US" dirty="0"/>
          </a:p>
        </p:txBody>
      </p:sp>
      <p:sp>
        <p:nvSpPr>
          <p:cNvPr id="3" name="Content Placeholder 2"/>
          <p:cNvSpPr>
            <a:spLocks noGrp="1"/>
          </p:cNvSpPr>
          <p:nvPr>
            <p:ph idx="1"/>
          </p:nvPr>
        </p:nvSpPr>
        <p:spPr/>
        <p:txBody>
          <a:bodyPr>
            <a:normAutofit fontScale="92500"/>
          </a:bodyPr>
          <a:lstStyle/>
          <a:p>
            <a:r>
              <a:rPr lang="en-US" dirty="0" smtClean="0"/>
              <a:t>in /Public/</a:t>
            </a:r>
            <a:r>
              <a:rPr lang="en-US" dirty="0" err="1" smtClean="0"/>
              <a:t>thamill</a:t>
            </a:r>
            <a:r>
              <a:rPr lang="en-US" dirty="0" smtClean="0"/>
              <a:t> you have </a:t>
            </a:r>
            <a:r>
              <a:rPr lang="en-US" dirty="0" err="1" smtClean="0"/>
              <a:t>netCDF</a:t>
            </a:r>
            <a:r>
              <a:rPr lang="en-US" dirty="0" smtClean="0"/>
              <a:t> files like</a:t>
            </a:r>
          </a:p>
          <a:p>
            <a:pPr marL="0" indent="0">
              <a:buNone/>
            </a:pPr>
            <a:r>
              <a:rPr lang="en-US" dirty="0" smtClean="0">
                <a:solidFill>
                  <a:srgbClr val="FF0000"/>
                </a:solidFill>
              </a:rPr>
              <a:t>refcstv2_precip_ccpa_BBB_to_EEE.nc</a:t>
            </a:r>
            <a:r>
              <a:rPr lang="en-US" dirty="0" smtClean="0"/>
              <a:t> where BBB is the beginning lead time in hours, EEE is the end lead time in hours.  These have 2002-2013 1/8-degree CCPA precipitation analyses and associated forecast information.</a:t>
            </a:r>
          </a:p>
          <a:p>
            <a:pPr marL="0" indent="0">
              <a:buNone/>
            </a:pPr>
            <a:endParaRPr lang="en-US" dirty="0"/>
          </a:p>
          <a:p>
            <a:pPr marL="0" indent="0">
              <a:buNone/>
            </a:pPr>
            <a:r>
              <a:rPr lang="en-US" dirty="0" smtClean="0"/>
              <a:t>(note, if you downloaded these files earlier, please download again, as I corrected some bugs)</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56</a:t>
            </a:fld>
            <a:endParaRPr lang="en-US"/>
          </a:p>
        </p:txBody>
      </p:sp>
    </p:spTree>
    <p:extLst>
      <p:ext uri="{BB962C8B-B14F-4D97-AF65-F5344CB8AC3E}">
        <p14:creationId xmlns:p14="http://schemas.microsoft.com/office/powerpoint/2010/main" val="1641220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2969"/>
          </a:xfrm>
        </p:spPr>
        <p:txBody>
          <a:bodyPr>
            <a:normAutofit fontScale="90000"/>
          </a:bodyPr>
          <a:lstStyle/>
          <a:p>
            <a:r>
              <a:rPr lang="en-US" dirty="0" smtClean="0"/>
              <a:t>Some </a:t>
            </a:r>
            <a:r>
              <a:rPr lang="en-US" dirty="0" err="1" smtClean="0"/>
              <a:t>netCDF</a:t>
            </a:r>
            <a:r>
              <a:rPr lang="en-US" dirty="0" smtClean="0"/>
              <a:t> file detail</a:t>
            </a:r>
            <a:endParaRPr lang="en-US" dirty="0"/>
          </a:p>
        </p:txBody>
      </p:sp>
      <p:sp>
        <p:nvSpPr>
          <p:cNvPr id="3" name="Content Placeholder 2"/>
          <p:cNvSpPr>
            <a:spLocks noGrp="1"/>
          </p:cNvSpPr>
          <p:nvPr>
            <p:ph idx="1"/>
          </p:nvPr>
        </p:nvSpPr>
        <p:spPr>
          <a:xfrm>
            <a:off x="294093" y="1018609"/>
            <a:ext cx="8590174" cy="5174236"/>
          </a:xfrm>
        </p:spPr>
        <p:txBody>
          <a:bodyPr>
            <a:noAutofit/>
          </a:bodyPr>
          <a:lstStyle/>
          <a:p>
            <a:r>
              <a:rPr lang="en-US" sz="1100" dirty="0"/>
              <a:t>[mac24:~/refcst2] </a:t>
            </a:r>
            <a:r>
              <a:rPr lang="en-US" sz="1100" dirty="0" err="1"/>
              <a:t>thamill</a:t>
            </a:r>
            <a:r>
              <a:rPr lang="en-US" sz="1100" dirty="0"/>
              <a:t>% </a:t>
            </a:r>
            <a:r>
              <a:rPr lang="en-US" sz="1600" dirty="0" err="1">
                <a:solidFill>
                  <a:srgbClr val="FF0000"/>
                </a:solidFill>
              </a:rPr>
              <a:t>ncdump</a:t>
            </a:r>
            <a:r>
              <a:rPr lang="en-US" sz="1600" dirty="0">
                <a:solidFill>
                  <a:srgbClr val="FF0000"/>
                </a:solidFill>
              </a:rPr>
              <a:t> -h /Rf2_tests/</a:t>
            </a:r>
            <a:r>
              <a:rPr lang="en-US" sz="1600" dirty="0" err="1">
                <a:solidFill>
                  <a:srgbClr val="FF0000"/>
                </a:solidFill>
              </a:rPr>
              <a:t>ccpa</a:t>
            </a:r>
            <a:r>
              <a:rPr lang="en-US" sz="1600" dirty="0">
                <a:solidFill>
                  <a:srgbClr val="FF0000"/>
                </a:solidFill>
              </a:rPr>
              <a:t>/</a:t>
            </a:r>
            <a:r>
              <a:rPr lang="en-US" sz="1600" dirty="0" err="1">
                <a:solidFill>
                  <a:srgbClr val="FF0000"/>
                </a:solidFill>
              </a:rPr>
              <a:t>netcdf</a:t>
            </a:r>
            <a:r>
              <a:rPr lang="en-US" sz="1600" dirty="0">
                <a:solidFill>
                  <a:srgbClr val="FF0000"/>
                </a:solidFill>
              </a:rPr>
              <a:t>/refcstv2_precip_ccpa_120_to_132.nc</a:t>
            </a:r>
          </a:p>
          <a:p>
            <a:r>
              <a:rPr lang="en-US" sz="1100" dirty="0" err="1"/>
              <a:t>netcdf</a:t>
            </a:r>
            <a:r>
              <a:rPr lang="en-US" sz="1100" dirty="0"/>
              <a:t> refcstv2_precip_ccpa_120_to_132 {</a:t>
            </a:r>
          </a:p>
          <a:p>
            <a:r>
              <a:rPr lang="en-US" sz="1100" dirty="0"/>
              <a:t>dimensions:</a:t>
            </a:r>
          </a:p>
          <a:p>
            <a:r>
              <a:rPr lang="en-US" sz="1100" dirty="0"/>
              <a:t>	</a:t>
            </a:r>
            <a:r>
              <a:rPr lang="en-US" sz="1100" dirty="0" err="1"/>
              <a:t>xa</a:t>
            </a:r>
            <a:r>
              <a:rPr lang="en-US" sz="1100" dirty="0"/>
              <a:t> = 464 ;</a:t>
            </a:r>
          </a:p>
          <a:p>
            <a:r>
              <a:rPr lang="en-US" sz="1100" dirty="0"/>
              <a:t>	</a:t>
            </a:r>
            <a:r>
              <a:rPr lang="en-US" sz="1100" dirty="0" err="1"/>
              <a:t>ya</a:t>
            </a:r>
            <a:r>
              <a:rPr lang="en-US" sz="1100" dirty="0"/>
              <a:t> = 224 ;</a:t>
            </a:r>
          </a:p>
          <a:p>
            <a:r>
              <a:rPr lang="en-US" sz="1100" dirty="0"/>
              <a:t>	</a:t>
            </a:r>
            <a:r>
              <a:rPr lang="en-US" sz="1100" dirty="0" err="1"/>
              <a:t>xf</a:t>
            </a:r>
            <a:r>
              <a:rPr lang="en-US" sz="1100" dirty="0"/>
              <a:t> = 128 ;</a:t>
            </a:r>
          </a:p>
          <a:p>
            <a:r>
              <a:rPr lang="en-US" sz="1100" dirty="0"/>
              <a:t>	</a:t>
            </a:r>
            <a:r>
              <a:rPr lang="en-US" sz="1100" dirty="0" err="1"/>
              <a:t>yf</a:t>
            </a:r>
            <a:r>
              <a:rPr lang="en-US" sz="1100" dirty="0"/>
              <a:t> = 61 ;</a:t>
            </a:r>
          </a:p>
          <a:p>
            <a:r>
              <a:rPr lang="en-US" sz="1100" dirty="0"/>
              <a:t>	time = UNLIMITED ; // (4228 currently)</a:t>
            </a:r>
          </a:p>
          <a:p>
            <a:r>
              <a:rPr lang="en-US" sz="1100" dirty="0"/>
              <a:t>	</a:t>
            </a:r>
            <a:r>
              <a:rPr lang="en-US" sz="1100" dirty="0" err="1"/>
              <a:t>ens</a:t>
            </a:r>
            <a:r>
              <a:rPr lang="en-US" sz="1100" dirty="0"/>
              <a:t> = 11 ;</a:t>
            </a:r>
          </a:p>
          <a:p>
            <a:r>
              <a:rPr lang="en-US" sz="1100" dirty="0"/>
              <a:t>variables:</a:t>
            </a:r>
          </a:p>
          <a:p>
            <a:r>
              <a:rPr lang="en-US" sz="1100" dirty="0"/>
              <a:t>	float </a:t>
            </a:r>
            <a:r>
              <a:rPr lang="en-US" sz="1100" dirty="0" err="1"/>
              <a:t>xa</a:t>
            </a:r>
            <a:r>
              <a:rPr lang="en-US" sz="1100" dirty="0"/>
              <a:t>(</a:t>
            </a:r>
            <a:r>
              <a:rPr lang="en-US" sz="1100" dirty="0" err="1"/>
              <a:t>xa</a:t>
            </a:r>
            <a:r>
              <a:rPr lang="en-US" sz="1100" dirty="0"/>
              <a:t>) ;</a:t>
            </a:r>
          </a:p>
          <a:p>
            <a:r>
              <a:rPr lang="en-US" sz="1100" dirty="0"/>
              <a:t>		</a:t>
            </a:r>
            <a:r>
              <a:rPr lang="en-US" sz="1100" dirty="0" err="1"/>
              <a:t>xa:long_name</a:t>
            </a:r>
            <a:r>
              <a:rPr lang="en-US" sz="1100" dirty="0"/>
              <a:t> = "eastward grid point number, </a:t>
            </a:r>
            <a:r>
              <a:rPr lang="en-US" sz="1100" dirty="0" err="1"/>
              <a:t>precip</a:t>
            </a:r>
            <a:r>
              <a:rPr lang="en-US" sz="1100" dirty="0"/>
              <a:t> analysis" ;</a:t>
            </a:r>
          </a:p>
          <a:p>
            <a:r>
              <a:rPr lang="en-US" sz="1100" dirty="0"/>
              <a:t>		</a:t>
            </a:r>
            <a:r>
              <a:rPr lang="en-US" sz="1100" dirty="0" err="1"/>
              <a:t>xa:units</a:t>
            </a:r>
            <a:r>
              <a:rPr lang="en-US" sz="1100" dirty="0"/>
              <a:t> = "n/a" ;</a:t>
            </a:r>
          </a:p>
          <a:p>
            <a:r>
              <a:rPr lang="en-US" sz="1100" dirty="0"/>
              <a:t>	float </a:t>
            </a:r>
            <a:r>
              <a:rPr lang="en-US" sz="1100" dirty="0" err="1"/>
              <a:t>ya</a:t>
            </a:r>
            <a:r>
              <a:rPr lang="en-US" sz="1100" dirty="0"/>
              <a:t>(</a:t>
            </a:r>
            <a:r>
              <a:rPr lang="en-US" sz="1100" dirty="0" err="1"/>
              <a:t>ya</a:t>
            </a:r>
            <a:r>
              <a:rPr lang="en-US" sz="1100" dirty="0"/>
              <a:t>) ;</a:t>
            </a:r>
          </a:p>
          <a:p>
            <a:r>
              <a:rPr lang="en-US" sz="1100" dirty="0"/>
              <a:t>		</a:t>
            </a:r>
            <a:r>
              <a:rPr lang="en-US" sz="1100" dirty="0" err="1"/>
              <a:t>ya:long_name</a:t>
            </a:r>
            <a:r>
              <a:rPr lang="en-US" sz="1100" dirty="0"/>
              <a:t> = "northward grid point number, </a:t>
            </a:r>
            <a:r>
              <a:rPr lang="en-US" sz="1100" dirty="0" err="1"/>
              <a:t>precip</a:t>
            </a:r>
            <a:r>
              <a:rPr lang="en-US" sz="1100" dirty="0"/>
              <a:t> analysis" ;</a:t>
            </a:r>
          </a:p>
          <a:p>
            <a:r>
              <a:rPr lang="en-US" sz="1100" dirty="0"/>
              <a:t>		</a:t>
            </a:r>
            <a:r>
              <a:rPr lang="en-US" sz="1100" dirty="0" err="1"/>
              <a:t>ya:units</a:t>
            </a:r>
            <a:r>
              <a:rPr lang="en-US" sz="1100" dirty="0"/>
              <a:t> = "n/a" ;</a:t>
            </a:r>
          </a:p>
          <a:p>
            <a:r>
              <a:rPr lang="en-US" sz="1100" dirty="0"/>
              <a:t>	float </a:t>
            </a:r>
            <a:r>
              <a:rPr lang="en-US" sz="1100" dirty="0" err="1"/>
              <a:t>xf</a:t>
            </a:r>
            <a:r>
              <a:rPr lang="en-US" sz="1100" dirty="0"/>
              <a:t>(</a:t>
            </a:r>
            <a:r>
              <a:rPr lang="en-US" sz="1100" dirty="0" err="1"/>
              <a:t>xf</a:t>
            </a:r>
            <a:r>
              <a:rPr lang="en-US" sz="1100" dirty="0"/>
              <a:t>) ;</a:t>
            </a:r>
          </a:p>
          <a:p>
            <a:r>
              <a:rPr lang="en-US" sz="1100" dirty="0"/>
              <a:t>		</a:t>
            </a:r>
            <a:r>
              <a:rPr lang="en-US" sz="1100" dirty="0" err="1"/>
              <a:t>xf:long_name</a:t>
            </a:r>
            <a:r>
              <a:rPr lang="en-US" sz="1100" dirty="0"/>
              <a:t> = "eastward grid point number, </a:t>
            </a:r>
            <a:r>
              <a:rPr lang="en-US" sz="1100" dirty="0" err="1"/>
              <a:t>precip</a:t>
            </a:r>
            <a:r>
              <a:rPr lang="en-US" sz="1100" dirty="0"/>
              <a:t> forecast" ;</a:t>
            </a:r>
          </a:p>
          <a:p>
            <a:r>
              <a:rPr lang="en-US" sz="1100" dirty="0"/>
              <a:t>		</a:t>
            </a:r>
            <a:r>
              <a:rPr lang="en-US" sz="1100" dirty="0" err="1"/>
              <a:t>xf:units</a:t>
            </a:r>
            <a:r>
              <a:rPr lang="en-US" sz="1100" dirty="0"/>
              <a:t> = "n/a" ;</a:t>
            </a:r>
          </a:p>
          <a:p>
            <a:r>
              <a:rPr lang="en-US" sz="1100" dirty="0"/>
              <a:t>	float </a:t>
            </a:r>
            <a:r>
              <a:rPr lang="en-US" sz="1100" dirty="0" err="1"/>
              <a:t>yf</a:t>
            </a:r>
            <a:r>
              <a:rPr lang="en-US" sz="1100" dirty="0"/>
              <a:t>(</a:t>
            </a:r>
            <a:r>
              <a:rPr lang="en-US" sz="1100" dirty="0" err="1"/>
              <a:t>yf</a:t>
            </a:r>
            <a:r>
              <a:rPr lang="en-US" sz="1100" dirty="0"/>
              <a:t>) ;</a:t>
            </a:r>
          </a:p>
          <a:p>
            <a:r>
              <a:rPr lang="en-US" sz="1100" dirty="0"/>
              <a:t>		</a:t>
            </a:r>
            <a:r>
              <a:rPr lang="en-US" sz="1100" dirty="0" err="1"/>
              <a:t>yf:long_name</a:t>
            </a:r>
            <a:r>
              <a:rPr lang="en-US" sz="1100" dirty="0"/>
              <a:t> = "northward grid point number, </a:t>
            </a:r>
            <a:r>
              <a:rPr lang="en-US" sz="1100" dirty="0" err="1"/>
              <a:t>precip</a:t>
            </a:r>
            <a:r>
              <a:rPr lang="en-US" sz="1100" dirty="0"/>
              <a:t> forecast" ;</a:t>
            </a:r>
          </a:p>
          <a:p>
            <a:r>
              <a:rPr lang="en-US" sz="1100" dirty="0"/>
              <a:t>		</a:t>
            </a:r>
            <a:r>
              <a:rPr lang="en-US" sz="1100" dirty="0" err="1"/>
              <a:t>yf:units</a:t>
            </a:r>
            <a:r>
              <a:rPr lang="en-US" sz="1100" dirty="0"/>
              <a:t> = "n/a" ;</a:t>
            </a:r>
          </a:p>
          <a:p>
            <a:r>
              <a:rPr lang="en-US" sz="1100" dirty="0"/>
              <a:t>	float time(time) ;</a:t>
            </a:r>
          </a:p>
          <a:p>
            <a:r>
              <a:rPr lang="en-US" sz="1100" dirty="0"/>
              <a:t>		</a:t>
            </a:r>
            <a:r>
              <a:rPr lang="en-US" sz="1100" dirty="0" err="1"/>
              <a:t>time:units</a:t>
            </a:r>
            <a:r>
              <a:rPr lang="en-US" sz="1100" dirty="0"/>
              <a:t> = "hours since 1-1-1 00:00:0.0" ;</a:t>
            </a:r>
          </a:p>
          <a:p>
            <a:r>
              <a:rPr lang="en-US" sz="1100" dirty="0"/>
              <a:t>	</a:t>
            </a:r>
            <a:r>
              <a:rPr lang="en-US" sz="1100" dirty="0" err="1"/>
              <a:t>int</a:t>
            </a:r>
            <a:r>
              <a:rPr lang="en-US" sz="1100" dirty="0"/>
              <a:t> </a:t>
            </a:r>
            <a:r>
              <a:rPr lang="en-US" sz="1100" dirty="0" err="1"/>
              <a:t>ensv</a:t>
            </a:r>
            <a:r>
              <a:rPr lang="en-US" sz="1100" dirty="0"/>
              <a:t>(</a:t>
            </a:r>
            <a:r>
              <a:rPr lang="en-US" sz="1100" dirty="0" err="1"/>
              <a:t>ens</a:t>
            </a:r>
            <a:r>
              <a:rPr lang="en-US" sz="1100" dirty="0"/>
              <a:t>) ;</a:t>
            </a:r>
          </a:p>
          <a:p>
            <a:r>
              <a:rPr lang="en-US" sz="1100" dirty="0"/>
              <a:t>		</a:t>
            </a:r>
            <a:r>
              <a:rPr lang="en-US" sz="1100" dirty="0" err="1"/>
              <a:t>ensv:long_name</a:t>
            </a:r>
            <a:r>
              <a:rPr lang="en-US" sz="1100" dirty="0"/>
              <a:t> = "Ensemble member number (control, </a:t>
            </a:r>
            <a:r>
              <a:rPr lang="en-US" sz="1100" dirty="0" err="1"/>
              <a:t>perts</a:t>
            </a:r>
            <a:r>
              <a:rPr lang="en-US" sz="1100" dirty="0"/>
              <a:t> 1-10)" ;</a:t>
            </a:r>
          </a:p>
          <a:p>
            <a:r>
              <a:rPr lang="en-US" sz="1100" dirty="0"/>
              <a:t>		</a:t>
            </a:r>
            <a:r>
              <a:rPr lang="en-US" sz="1100" dirty="0" err="1"/>
              <a:t>ensv:units</a:t>
            </a:r>
            <a:r>
              <a:rPr lang="en-US" sz="1100" dirty="0"/>
              <a:t> = " " ;</a:t>
            </a:r>
          </a:p>
        </p:txBody>
      </p:sp>
      <p:sp>
        <p:nvSpPr>
          <p:cNvPr id="4" name="Slide Number Placeholder 3"/>
          <p:cNvSpPr>
            <a:spLocks noGrp="1"/>
          </p:cNvSpPr>
          <p:nvPr>
            <p:ph type="sldNum" sz="quarter" idx="12"/>
          </p:nvPr>
        </p:nvSpPr>
        <p:spPr/>
        <p:txBody>
          <a:bodyPr/>
          <a:lstStyle/>
          <a:p>
            <a:fld id="{4F596C0C-D53C-9C4D-82CB-C2886D962FE0}" type="slidenum">
              <a:rPr lang="en-US" smtClean="0"/>
              <a:t>57</a:t>
            </a:fld>
            <a:endParaRPr lang="en-US"/>
          </a:p>
        </p:txBody>
      </p:sp>
      <p:sp>
        <p:nvSpPr>
          <p:cNvPr id="5" name="TextBox 4"/>
          <p:cNvSpPr txBox="1"/>
          <p:nvPr/>
        </p:nvSpPr>
        <p:spPr>
          <a:xfrm>
            <a:off x="1506285" y="1964219"/>
            <a:ext cx="5297131" cy="369332"/>
          </a:xfrm>
          <a:prstGeom prst="rect">
            <a:avLst/>
          </a:prstGeom>
          <a:noFill/>
        </p:spPr>
        <p:txBody>
          <a:bodyPr wrap="none" rtlCol="0">
            <a:spAutoFit/>
          </a:bodyPr>
          <a:lstStyle/>
          <a:p>
            <a:r>
              <a:rPr lang="en-US" dirty="0" smtClean="0"/>
              <a:t>grid dimensions of analysis (</a:t>
            </a:r>
            <a:r>
              <a:rPr lang="en-US" dirty="0" err="1" smtClean="0"/>
              <a:t>xa</a:t>
            </a:r>
            <a:r>
              <a:rPr lang="en-US" dirty="0" smtClean="0"/>
              <a:t>, </a:t>
            </a:r>
            <a:r>
              <a:rPr lang="en-US" dirty="0" err="1" smtClean="0"/>
              <a:t>ya</a:t>
            </a:r>
            <a:r>
              <a:rPr lang="en-US" dirty="0" smtClean="0"/>
              <a:t>) and forecast (</a:t>
            </a:r>
            <a:r>
              <a:rPr lang="en-US" dirty="0" err="1" smtClean="0"/>
              <a:t>xf</a:t>
            </a:r>
            <a:r>
              <a:rPr lang="en-US" dirty="0" smtClean="0"/>
              <a:t>, </a:t>
            </a:r>
            <a:r>
              <a:rPr lang="en-US" dirty="0" err="1" smtClean="0"/>
              <a:t>yf</a:t>
            </a:r>
            <a:r>
              <a:rPr lang="en-US" dirty="0" smtClean="0"/>
              <a:t>)</a:t>
            </a:r>
            <a:endParaRPr lang="en-US" dirty="0"/>
          </a:p>
        </p:txBody>
      </p:sp>
      <p:sp>
        <p:nvSpPr>
          <p:cNvPr id="6" name="TextBox 5"/>
          <p:cNvSpPr txBox="1"/>
          <p:nvPr/>
        </p:nvSpPr>
        <p:spPr>
          <a:xfrm>
            <a:off x="2977525" y="2427120"/>
            <a:ext cx="2397186" cy="369332"/>
          </a:xfrm>
          <a:prstGeom prst="rect">
            <a:avLst/>
          </a:prstGeom>
          <a:noFill/>
        </p:spPr>
        <p:txBody>
          <a:bodyPr wrap="none" rtlCol="0">
            <a:spAutoFit/>
          </a:bodyPr>
          <a:lstStyle/>
          <a:p>
            <a:r>
              <a:rPr lang="en-US" dirty="0" smtClean="0"/>
              <a:t>number of dates stored</a:t>
            </a:r>
            <a:endParaRPr lang="en-US" dirty="0"/>
          </a:p>
        </p:txBody>
      </p:sp>
      <p:sp>
        <p:nvSpPr>
          <p:cNvPr id="7" name="TextBox 6"/>
          <p:cNvSpPr txBox="1"/>
          <p:nvPr/>
        </p:nvSpPr>
        <p:spPr>
          <a:xfrm>
            <a:off x="1436077" y="2700592"/>
            <a:ext cx="3082895" cy="369332"/>
          </a:xfrm>
          <a:prstGeom prst="rect">
            <a:avLst/>
          </a:prstGeom>
          <a:noFill/>
        </p:spPr>
        <p:txBody>
          <a:bodyPr wrap="none" rtlCol="0">
            <a:spAutoFit/>
          </a:bodyPr>
          <a:lstStyle/>
          <a:p>
            <a:r>
              <a:rPr lang="en-US" dirty="0" smtClean="0"/>
              <a:t>number of ensemble members</a:t>
            </a:r>
            <a:endParaRPr lang="en-US" dirty="0"/>
          </a:p>
        </p:txBody>
      </p:sp>
    </p:spTree>
    <p:extLst>
      <p:ext uri="{BB962C8B-B14F-4D97-AF65-F5344CB8AC3E}">
        <p14:creationId xmlns:p14="http://schemas.microsoft.com/office/powerpoint/2010/main" val="2248778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t>
            </a:r>
            <a:r>
              <a:rPr lang="en-US" dirty="0" err="1" smtClean="0"/>
              <a:t>netCDF</a:t>
            </a:r>
            <a:r>
              <a:rPr lang="en-US" dirty="0" smtClean="0"/>
              <a:t> file detail</a:t>
            </a:r>
            <a:endParaRPr lang="en-US" dirty="0"/>
          </a:p>
        </p:txBody>
      </p:sp>
      <p:sp>
        <p:nvSpPr>
          <p:cNvPr id="3" name="Content Placeholder 2"/>
          <p:cNvSpPr>
            <a:spLocks noGrp="1"/>
          </p:cNvSpPr>
          <p:nvPr>
            <p:ph idx="1"/>
          </p:nvPr>
        </p:nvSpPr>
        <p:spPr>
          <a:xfrm>
            <a:off x="457200" y="1600200"/>
            <a:ext cx="8229600" cy="5121275"/>
          </a:xfrm>
        </p:spPr>
        <p:txBody>
          <a:bodyPr>
            <a:normAutofit fontScale="32500" lnSpcReduction="20000"/>
          </a:bodyPr>
          <a:lstStyle/>
          <a:p>
            <a:r>
              <a:rPr lang="en-US" dirty="0"/>
              <a:t>	float </a:t>
            </a:r>
            <a:r>
              <a:rPr lang="en-US" dirty="0" err="1"/>
              <a:t>lons_anal</a:t>
            </a:r>
            <a:r>
              <a:rPr lang="en-US" dirty="0"/>
              <a:t>(</a:t>
            </a:r>
            <a:r>
              <a:rPr lang="en-US" dirty="0" err="1"/>
              <a:t>ya</a:t>
            </a:r>
            <a:r>
              <a:rPr lang="en-US" dirty="0"/>
              <a:t>, </a:t>
            </a:r>
            <a:r>
              <a:rPr lang="en-US" dirty="0" err="1"/>
              <a:t>xa</a:t>
            </a:r>
            <a:r>
              <a:rPr lang="en-US" dirty="0"/>
              <a:t>) ;</a:t>
            </a:r>
          </a:p>
          <a:p>
            <a:r>
              <a:rPr lang="en-US" dirty="0"/>
              <a:t>		</a:t>
            </a:r>
            <a:r>
              <a:rPr lang="en-US" dirty="0" err="1"/>
              <a:t>lons_anal:long_name</a:t>
            </a:r>
            <a:r>
              <a:rPr lang="en-US" dirty="0"/>
              <a:t> = "longitude" ;</a:t>
            </a:r>
          </a:p>
          <a:p>
            <a:r>
              <a:rPr lang="en-US" dirty="0"/>
              <a:t>		</a:t>
            </a:r>
            <a:r>
              <a:rPr lang="en-US" dirty="0" err="1"/>
              <a:t>lons_anal:units</a:t>
            </a:r>
            <a:r>
              <a:rPr lang="en-US" dirty="0"/>
              <a:t> = "</a:t>
            </a:r>
            <a:r>
              <a:rPr lang="en-US" dirty="0" err="1"/>
              <a:t>degrees_east</a:t>
            </a:r>
            <a:r>
              <a:rPr lang="en-US" dirty="0"/>
              <a:t>" ;</a:t>
            </a:r>
          </a:p>
          <a:p>
            <a:r>
              <a:rPr lang="en-US" dirty="0"/>
              <a:t>	float </a:t>
            </a:r>
            <a:r>
              <a:rPr lang="en-US" dirty="0" err="1"/>
              <a:t>lats_anal</a:t>
            </a:r>
            <a:r>
              <a:rPr lang="en-US" dirty="0"/>
              <a:t>(</a:t>
            </a:r>
            <a:r>
              <a:rPr lang="en-US" dirty="0" err="1"/>
              <a:t>ya</a:t>
            </a:r>
            <a:r>
              <a:rPr lang="en-US" dirty="0"/>
              <a:t>, </a:t>
            </a:r>
            <a:r>
              <a:rPr lang="en-US" dirty="0" err="1"/>
              <a:t>xa</a:t>
            </a:r>
            <a:r>
              <a:rPr lang="en-US" dirty="0"/>
              <a:t>) ;</a:t>
            </a:r>
          </a:p>
          <a:p>
            <a:r>
              <a:rPr lang="en-US" dirty="0"/>
              <a:t>		</a:t>
            </a:r>
            <a:r>
              <a:rPr lang="en-US" dirty="0" err="1"/>
              <a:t>lats_anal:long_name</a:t>
            </a:r>
            <a:r>
              <a:rPr lang="en-US" dirty="0"/>
              <a:t> = "latitude" ;</a:t>
            </a:r>
          </a:p>
          <a:p>
            <a:r>
              <a:rPr lang="en-US" dirty="0"/>
              <a:t>		</a:t>
            </a:r>
            <a:r>
              <a:rPr lang="en-US" dirty="0" err="1"/>
              <a:t>lats_anal:units</a:t>
            </a:r>
            <a:r>
              <a:rPr lang="en-US" dirty="0"/>
              <a:t> = "</a:t>
            </a:r>
            <a:r>
              <a:rPr lang="en-US" dirty="0" err="1"/>
              <a:t>degrees_north</a:t>
            </a:r>
            <a:r>
              <a:rPr lang="en-US" dirty="0"/>
              <a:t>" ;</a:t>
            </a:r>
          </a:p>
          <a:p>
            <a:r>
              <a:rPr lang="en-US" dirty="0"/>
              <a:t>	float </a:t>
            </a:r>
            <a:r>
              <a:rPr lang="en-US" dirty="0" err="1"/>
              <a:t>lons_fcst</a:t>
            </a:r>
            <a:r>
              <a:rPr lang="en-US" dirty="0"/>
              <a:t>(</a:t>
            </a:r>
            <a:r>
              <a:rPr lang="en-US" dirty="0" err="1"/>
              <a:t>yf</a:t>
            </a:r>
            <a:r>
              <a:rPr lang="en-US" dirty="0"/>
              <a:t>, </a:t>
            </a:r>
            <a:r>
              <a:rPr lang="en-US" dirty="0" err="1"/>
              <a:t>xf</a:t>
            </a:r>
            <a:r>
              <a:rPr lang="en-US" dirty="0"/>
              <a:t>) ;</a:t>
            </a:r>
          </a:p>
          <a:p>
            <a:r>
              <a:rPr lang="en-US" dirty="0"/>
              <a:t>		</a:t>
            </a:r>
            <a:r>
              <a:rPr lang="en-US" dirty="0" err="1"/>
              <a:t>lons_fcst:long_name</a:t>
            </a:r>
            <a:r>
              <a:rPr lang="en-US" dirty="0"/>
              <a:t> = "longitude" ;</a:t>
            </a:r>
          </a:p>
          <a:p>
            <a:r>
              <a:rPr lang="en-US" dirty="0"/>
              <a:t>		</a:t>
            </a:r>
            <a:r>
              <a:rPr lang="en-US" dirty="0" err="1"/>
              <a:t>lons_fcst:units</a:t>
            </a:r>
            <a:r>
              <a:rPr lang="en-US" dirty="0"/>
              <a:t> = "</a:t>
            </a:r>
            <a:r>
              <a:rPr lang="en-US" dirty="0" err="1"/>
              <a:t>degrees_east</a:t>
            </a:r>
            <a:r>
              <a:rPr lang="en-US" dirty="0"/>
              <a:t>" ;</a:t>
            </a:r>
          </a:p>
          <a:p>
            <a:r>
              <a:rPr lang="en-US" dirty="0"/>
              <a:t>	float </a:t>
            </a:r>
            <a:r>
              <a:rPr lang="en-US" dirty="0" err="1"/>
              <a:t>lats_fcst</a:t>
            </a:r>
            <a:r>
              <a:rPr lang="en-US" dirty="0"/>
              <a:t>(</a:t>
            </a:r>
            <a:r>
              <a:rPr lang="en-US" dirty="0" err="1"/>
              <a:t>yf</a:t>
            </a:r>
            <a:r>
              <a:rPr lang="en-US" dirty="0"/>
              <a:t>, </a:t>
            </a:r>
            <a:r>
              <a:rPr lang="en-US" dirty="0" err="1"/>
              <a:t>xf</a:t>
            </a:r>
            <a:r>
              <a:rPr lang="en-US" dirty="0"/>
              <a:t>) ;</a:t>
            </a:r>
          </a:p>
          <a:p>
            <a:r>
              <a:rPr lang="en-US" dirty="0"/>
              <a:t>		</a:t>
            </a:r>
            <a:r>
              <a:rPr lang="en-US" dirty="0" err="1"/>
              <a:t>lats_fcst:long_name</a:t>
            </a:r>
            <a:r>
              <a:rPr lang="en-US" dirty="0"/>
              <a:t> = "latitude" ;</a:t>
            </a:r>
          </a:p>
          <a:p>
            <a:r>
              <a:rPr lang="en-US" dirty="0"/>
              <a:t>		</a:t>
            </a:r>
            <a:r>
              <a:rPr lang="en-US" dirty="0" err="1"/>
              <a:t>lats_fcst:units</a:t>
            </a:r>
            <a:r>
              <a:rPr lang="en-US" dirty="0"/>
              <a:t> = "</a:t>
            </a:r>
            <a:r>
              <a:rPr lang="en-US" dirty="0" err="1"/>
              <a:t>degrees_north</a:t>
            </a:r>
            <a:r>
              <a:rPr lang="en-US" dirty="0"/>
              <a:t>" ;</a:t>
            </a:r>
          </a:p>
          <a:p>
            <a:r>
              <a:rPr lang="en-US" dirty="0"/>
              <a:t>	</a:t>
            </a:r>
            <a:r>
              <a:rPr lang="en-US" dirty="0" err="1"/>
              <a:t>int</a:t>
            </a:r>
            <a:r>
              <a:rPr lang="en-US" dirty="0"/>
              <a:t> </a:t>
            </a:r>
            <a:r>
              <a:rPr lang="en-US" dirty="0" err="1"/>
              <a:t>yyyymmddhh_init</a:t>
            </a:r>
            <a:r>
              <a:rPr lang="en-US" dirty="0"/>
              <a:t>(time) ;</a:t>
            </a:r>
          </a:p>
          <a:p>
            <a:r>
              <a:rPr lang="en-US" dirty="0"/>
              <a:t>		</a:t>
            </a:r>
            <a:r>
              <a:rPr lang="en-US" dirty="0" err="1"/>
              <a:t>yyyymmddhh_init:longname</a:t>
            </a:r>
            <a:r>
              <a:rPr lang="en-US" dirty="0"/>
              <a:t> = "Initial condition date/time in </a:t>
            </a:r>
            <a:r>
              <a:rPr lang="en-US" dirty="0" err="1"/>
              <a:t>yyyymmddhh</a:t>
            </a:r>
            <a:r>
              <a:rPr lang="en-US" dirty="0"/>
              <a:t> format" ;</a:t>
            </a:r>
          </a:p>
          <a:p>
            <a:r>
              <a:rPr lang="en-US" dirty="0"/>
              <a:t>	</a:t>
            </a:r>
            <a:r>
              <a:rPr lang="en-US" dirty="0" err="1"/>
              <a:t>int</a:t>
            </a:r>
            <a:r>
              <a:rPr lang="en-US" dirty="0"/>
              <a:t> </a:t>
            </a:r>
            <a:r>
              <a:rPr lang="en-US" dirty="0" err="1"/>
              <a:t>yyyymmddhh_fcstb</a:t>
            </a:r>
            <a:r>
              <a:rPr lang="en-US" dirty="0"/>
              <a:t>(time) ;</a:t>
            </a:r>
          </a:p>
          <a:p>
            <a:r>
              <a:rPr lang="en-US" dirty="0"/>
              <a:t>		</a:t>
            </a:r>
            <a:r>
              <a:rPr lang="en-US" dirty="0" err="1"/>
              <a:t>yyyymmddhh_fcstb:longname</a:t>
            </a:r>
            <a:r>
              <a:rPr lang="en-US" dirty="0"/>
              <a:t> = "Forecast valid date/time in </a:t>
            </a:r>
            <a:r>
              <a:rPr lang="en-US" dirty="0" err="1"/>
              <a:t>yyyymmddhh</a:t>
            </a:r>
            <a:r>
              <a:rPr lang="en-US" dirty="0"/>
              <a:t> format" ;</a:t>
            </a:r>
          </a:p>
          <a:p>
            <a:r>
              <a:rPr lang="en-US" dirty="0"/>
              <a:t>	</a:t>
            </a:r>
            <a:r>
              <a:rPr lang="en-US" dirty="0" err="1"/>
              <a:t>int</a:t>
            </a:r>
            <a:r>
              <a:rPr lang="en-US" dirty="0"/>
              <a:t> </a:t>
            </a:r>
            <a:r>
              <a:rPr lang="en-US" dirty="0" err="1"/>
              <a:t>yyyymmddhh_fcste</a:t>
            </a:r>
            <a:r>
              <a:rPr lang="en-US" dirty="0"/>
              <a:t>(time) ;</a:t>
            </a:r>
          </a:p>
          <a:p>
            <a:r>
              <a:rPr lang="en-US" dirty="0"/>
              <a:t>		</a:t>
            </a:r>
            <a:r>
              <a:rPr lang="en-US" dirty="0" err="1"/>
              <a:t>yyyymmddhh_fcste:longname</a:t>
            </a:r>
            <a:r>
              <a:rPr lang="en-US" dirty="0"/>
              <a:t> = "Forecast valid date/time in </a:t>
            </a:r>
            <a:r>
              <a:rPr lang="en-US" dirty="0" err="1"/>
              <a:t>yyyymmddhh</a:t>
            </a:r>
            <a:r>
              <a:rPr lang="en-US" dirty="0"/>
              <a:t> format" ;</a:t>
            </a:r>
          </a:p>
          <a:p>
            <a:r>
              <a:rPr lang="en-US" dirty="0"/>
              <a:t>	float </a:t>
            </a:r>
            <a:r>
              <a:rPr lang="en-US" dirty="0" err="1"/>
              <a:t>apcp_anal</a:t>
            </a:r>
            <a:r>
              <a:rPr lang="en-US" dirty="0"/>
              <a:t>(time, </a:t>
            </a:r>
            <a:r>
              <a:rPr lang="en-US" dirty="0" err="1"/>
              <a:t>ya</a:t>
            </a:r>
            <a:r>
              <a:rPr lang="en-US" dirty="0"/>
              <a:t>, </a:t>
            </a:r>
            <a:r>
              <a:rPr lang="en-US" dirty="0" err="1"/>
              <a:t>xa</a:t>
            </a:r>
            <a:r>
              <a:rPr lang="en-US" dirty="0"/>
              <a:t>) ;</a:t>
            </a:r>
          </a:p>
          <a:p>
            <a:r>
              <a:rPr lang="en-US" dirty="0"/>
              <a:t>		</a:t>
            </a:r>
            <a:r>
              <a:rPr lang="en-US" dirty="0" err="1"/>
              <a:t>apcp_anal:least_significant_digit</a:t>
            </a:r>
            <a:r>
              <a:rPr lang="en-US" dirty="0"/>
              <a:t> = 2 ;</a:t>
            </a:r>
          </a:p>
          <a:p>
            <a:r>
              <a:rPr lang="en-US" dirty="0"/>
              <a:t>		</a:t>
            </a:r>
            <a:r>
              <a:rPr lang="en-US" dirty="0" err="1"/>
              <a:t>apcp_anal:units</a:t>
            </a:r>
            <a:r>
              <a:rPr lang="en-US" dirty="0"/>
              <a:t> = "mm" ;</a:t>
            </a:r>
          </a:p>
          <a:p>
            <a:r>
              <a:rPr lang="en-US" dirty="0"/>
              <a:t>		</a:t>
            </a:r>
            <a:r>
              <a:rPr lang="en-US" dirty="0" err="1"/>
              <a:t>apcp_anal:long_name</a:t>
            </a:r>
            <a:r>
              <a:rPr lang="en-US" dirty="0"/>
              <a:t> = "Analyzed Accumulated Precipitation from CCPA" ;</a:t>
            </a:r>
          </a:p>
          <a:p>
            <a:r>
              <a:rPr lang="en-US" dirty="0"/>
              <a:t>		</a:t>
            </a:r>
            <a:r>
              <a:rPr lang="en-US" dirty="0" err="1"/>
              <a:t>apcp_anal:valid_range</a:t>
            </a:r>
            <a:r>
              <a:rPr lang="en-US" dirty="0"/>
              <a:t> = 0., 1000. ;</a:t>
            </a:r>
          </a:p>
          <a:p>
            <a:r>
              <a:rPr lang="en-US" dirty="0"/>
              <a:t>		</a:t>
            </a:r>
            <a:r>
              <a:rPr lang="en-US" dirty="0" err="1"/>
              <a:t>apcp_anal:missing_value</a:t>
            </a:r>
            <a:r>
              <a:rPr lang="en-US" dirty="0"/>
              <a:t> = -99.99f ;</a:t>
            </a:r>
          </a:p>
          <a:p>
            <a:r>
              <a:rPr lang="en-US" dirty="0"/>
              <a:t>	float </a:t>
            </a:r>
            <a:r>
              <a:rPr lang="en-US" dirty="0" err="1"/>
              <a:t>apcp_fcst_ens</a:t>
            </a:r>
            <a:r>
              <a:rPr lang="en-US" dirty="0"/>
              <a:t>(time, </a:t>
            </a:r>
            <a:r>
              <a:rPr lang="en-US" dirty="0" err="1"/>
              <a:t>ens</a:t>
            </a:r>
            <a:r>
              <a:rPr lang="en-US" dirty="0"/>
              <a:t>, </a:t>
            </a:r>
            <a:r>
              <a:rPr lang="en-US" dirty="0" err="1"/>
              <a:t>yf</a:t>
            </a:r>
            <a:r>
              <a:rPr lang="en-US" dirty="0"/>
              <a:t>, </a:t>
            </a:r>
            <a:r>
              <a:rPr lang="en-US" dirty="0" err="1"/>
              <a:t>xf</a:t>
            </a:r>
            <a:r>
              <a:rPr lang="en-US" dirty="0"/>
              <a:t>) ;</a:t>
            </a:r>
          </a:p>
          <a:p>
            <a:r>
              <a:rPr lang="en-US" dirty="0"/>
              <a:t>		</a:t>
            </a:r>
            <a:r>
              <a:rPr lang="en-US" dirty="0" err="1"/>
              <a:t>apcp_fcst_ens:least_significant_digit</a:t>
            </a:r>
            <a:r>
              <a:rPr lang="en-US" dirty="0"/>
              <a:t> = 2 ;</a:t>
            </a:r>
          </a:p>
          <a:p>
            <a:r>
              <a:rPr lang="en-US" dirty="0"/>
              <a:t>		</a:t>
            </a:r>
            <a:r>
              <a:rPr lang="en-US" dirty="0" err="1"/>
              <a:t>apcp_fcst_ens:units</a:t>
            </a:r>
            <a:r>
              <a:rPr lang="en-US" dirty="0"/>
              <a:t> = "mm" ;</a:t>
            </a:r>
          </a:p>
          <a:p>
            <a:r>
              <a:rPr lang="en-US" dirty="0"/>
              <a:t>		</a:t>
            </a:r>
            <a:r>
              <a:rPr lang="en-US" dirty="0" err="1"/>
              <a:t>apcp_fcst_ens:long_name</a:t>
            </a:r>
            <a:r>
              <a:rPr lang="en-US" dirty="0"/>
              <a:t> = "Ensemble member forecast accumulated precipitation" ;</a:t>
            </a:r>
          </a:p>
          <a:p>
            <a:r>
              <a:rPr lang="en-US" dirty="0"/>
              <a:t>		</a:t>
            </a:r>
            <a:r>
              <a:rPr lang="en-US" dirty="0" err="1"/>
              <a:t>apcp_fcst_ens:valid_range</a:t>
            </a:r>
            <a:r>
              <a:rPr lang="en-US" dirty="0"/>
              <a:t> = 0., 1000. ;</a:t>
            </a:r>
          </a:p>
          <a:p>
            <a:r>
              <a:rPr lang="en-US" dirty="0"/>
              <a:t>		</a:t>
            </a:r>
            <a:r>
              <a:rPr lang="en-US" dirty="0" err="1"/>
              <a:t>apcp_fcst_ens:missing_value</a:t>
            </a:r>
            <a:r>
              <a:rPr lang="en-US" dirty="0"/>
              <a:t> = -99.99f ;</a:t>
            </a:r>
          </a:p>
        </p:txBody>
      </p:sp>
      <p:sp>
        <p:nvSpPr>
          <p:cNvPr id="4" name="Slide Number Placeholder 3"/>
          <p:cNvSpPr>
            <a:spLocks noGrp="1"/>
          </p:cNvSpPr>
          <p:nvPr>
            <p:ph type="sldNum" sz="quarter" idx="12"/>
          </p:nvPr>
        </p:nvSpPr>
        <p:spPr/>
        <p:txBody>
          <a:bodyPr/>
          <a:lstStyle/>
          <a:p>
            <a:fld id="{4F596C0C-D53C-9C4D-82CB-C2886D962FE0}" type="slidenum">
              <a:rPr lang="en-US" smtClean="0"/>
              <a:t>58</a:t>
            </a:fld>
            <a:endParaRPr lang="en-US"/>
          </a:p>
        </p:txBody>
      </p:sp>
      <p:sp>
        <p:nvSpPr>
          <p:cNvPr id="5" name="TextBox 4"/>
          <p:cNvSpPr txBox="1"/>
          <p:nvPr/>
        </p:nvSpPr>
        <p:spPr>
          <a:xfrm>
            <a:off x="3375708" y="1514578"/>
            <a:ext cx="5570681" cy="923330"/>
          </a:xfrm>
          <a:prstGeom prst="rect">
            <a:avLst/>
          </a:prstGeom>
          <a:noFill/>
        </p:spPr>
        <p:txBody>
          <a:bodyPr wrap="none" rtlCol="0">
            <a:spAutoFit/>
          </a:bodyPr>
          <a:lstStyle/>
          <a:p>
            <a:r>
              <a:rPr lang="en-US" dirty="0" smtClean="0"/>
              <a:t>longitudes, latitudes of analysis grid; note that when you</a:t>
            </a:r>
          </a:p>
          <a:p>
            <a:r>
              <a:rPr lang="en-US" dirty="0" smtClean="0"/>
              <a:t>read this in via </a:t>
            </a:r>
            <a:r>
              <a:rPr lang="en-US" dirty="0" err="1" smtClean="0"/>
              <a:t>fortran</a:t>
            </a:r>
            <a:r>
              <a:rPr lang="en-US" dirty="0" smtClean="0"/>
              <a:t>, the internal (</a:t>
            </a:r>
            <a:r>
              <a:rPr lang="en-US" dirty="0" err="1" smtClean="0"/>
              <a:t>y,x</a:t>
            </a:r>
            <a:r>
              <a:rPr lang="en-US" dirty="0" smtClean="0"/>
              <a:t>) storage gets</a:t>
            </a:r>
          </a:p>
          <a:p>
            <a:r>
              <a:rPr lang="en-US" dirty="0" smtClean="0"/>
              <a:t>flipped to (</a:t>
            </a:r>
            <a:r>
              <a:rPr lang="en-US" dirty="0" err="1" smtClean="0"/>
              <a:t>x,y</a:t>
            </a:r>
            <a:r>
              <a:rPr lang="en-US" dirty="0" smtClean="0"/>
              <a:t>), but not so when you read it in via python.</a:t>
            </a:r>
            <a:endParaRPr lang="en-US" dirty="0"/>
          </a:p>
        </p:txBody>
      </p:sp>
      <p:sp>
        <p:nvSpPr>
          <p:cNvPr id="6" name="TextBox 5"/>
          <p:cNvSpPr txBox="1"/>
          <p:nvPr/>
        </p:nvSpPr>
        <p:spPr>
          <a:xfrm>
            <a:off x="3517985" y="2792503"/>
            <a:ext cx="3249608" cy="369332"/>
          </a:xfrm>
          <a:prstGeom prst="rect">
            <a:avLst/>
          </a:prstGeom>
          <a:noFill/>
        </p:spPr>
        <p:txBody>
          <a:bodyPr wrap="none" rtlCol="0">
            <a:spAutoFit/>
          </a:bodyPr>
          <a:lstStyle/>
          <a:p>
            <a:r>
              <a:rPr lang="en-US" dirty="0" smtClean="0"/>
              <a:t>longitudes, latitudes of forecasts</a:t>
            </a:r>
            <a:endParaRPr lang="en-US" dirty="0"/>
          </a:p>
        </p:txBody>
      </p:sp>
      <p:sp>
        <p:nvSpPr>
          <p:cNvPr id="7" name="TextBox 6"/>
          <p:cNvSpPr txBox="1"/>
          <p:nvPr/>
        </p:nvSpPr>
        <p:spPr>
          <a:xfrm>
            <a:off x="3644191" y="4425406"/>
            <a:ext cx="2236510" cy="369332"/>
          </a:xfrm>
          <a:prstGeom prst="rect">
            <a:avLst/>
          </a:prstGeom>
          <a:noFill/>
        </p:spPr>
        <p:txBody>
          <a:bodyPr wrap="none" rtlCol="0">
            <a:spAutoFit/>
          </a:bodyPr>
          <a:lstStyle/>
          <a:p>
            <a:r>
              <a:rPr lang="en-US" dirty="0" smtClean="0"/>
              <a:t>precipitation analyses</a:t>
            </a:r>
            <a:endParaRPr lang="en-US" dirty="0"/>
          </a:p>
        </p:txBody>
      </p:sp>
      <p:sp>
        <p:nvSpPr>
          <p:cNvPr id="8" name="TextBox 7"/>
          <p:cNvSpPr txBox="1"/>
          <p:nvPr/>
        </p:nvSpPr>
        <p:spPr>
          <a:xfrm>
            <a:off x="3746733" y="5314521"/>
            <a:ext cx="2201068" cy="369332"/>
          </a:xfrm>
          <a:prstGeom prst="rect">
            <a:avLst/>
          </a:prstGeom>
          <a:noFill/>
        </p:spPr>
        <p:txBody>
          <a:bodyPr wrap="none" rtlCol="0">
            <a:spAutoFit/>
          </a:bodyPr>
          <a:lstStyle/>
          <a:p>
            <a:r>
              <a:rPr lang="en-US" dirty="0" smtClean="0"/>
              <a:t>precipitation forecast</a:t>
            </a:r>
            <a:endParaRPr lang="en-US" dirty="0"/>
          </a:p>
        </p:txBody>
      </p:sp>
    </p:spTree>
    <p:extLst>
      <p:ext uri="{BB962C8B-B14F-4D97-AF65-F5344CB8AC3E}">
        <p14:creationId xmlns:p14="http://schemas.microsoft.com/office/powerpoint/2010/main" val="515722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t>
            </a:r>
            <a:r>
              <a:rPr lang="en-US" dirty="0" err="1" smtClean="0"/>
              <a:t>netCDF</a:t>
            </a:r>
            <a:r>
              <a:rPr lang="en-US" dirty="0" smtClean="0"/>
              <a:t> file detail</a:t>
            </a:r>
            <a:endParaRPr lang="en-US" dirty="0"/>
          </a:p>
        </p:txBody>
      </p:sp>
      <p:sp>
        <p:nvSpPr>
          <p:cNvPr id="3" name="Content Placeholder 2"/>
          <p:cNvSpPr>
            <a:spLocks noGrp="1"/>
          </p:cNvSpPr>
          <p:nvPr>
            <p:ph idx="1"/>
          </p:nvPr>
        </p:nvSpPr>
        <p:spPr>
          <a:xfrm>
            <a:off x="457200" y="1600200"/>
            <a:ext cx="8229600" cy="5121275"/>
          </a:xfrm>
        </p:spPr>
        <p:txBody>
          <a:bodyPr>
            <a:normAutofit fontScale="32500" lnSpcReduction="20000"/>
          </a:bodyPr>
          <a:lstStyle/>
          <a:p>
            <a:r>
              <a:rPr lang="en-US" dirty="0"/>
              <a:t>	float </a:t>
            </a:r>
            <a:r>
              <a:rPr lang="en-US" dirty="0" err="1"/>
              <a:t>pwat_fcst_mean</a:t>
            </a:r>
            <a:r>
              <a:rPr lang="en-US" dirty="0"/>
              <a:t>(time, </a:t>
            </a:r>
            <a:r>
              <a:rPr lang="en-US" dirty="0" err="1"/>
              <a:t>yf</a:t>
            </a:r>
            <a:r>
              <a:rPr lang="en-US" dirty="0"/>
              <a:t>, </a:t>
            </a:r>
            <a:r>
              <a:rPr lang="en-US" dirty="0" err="1"/>
              <a:t>xf</a:t>
            </a:r>
            <a:r>
              <a:rPr lang="en-US" dirty="0"/>
              <a:t>) ;</a:t>
            </a:r>
          </a:p>
          <a:p>
            <a:r>
              <a:rPr lang="en-US" dirty="0"/>
              <a:t>		</a:t>
            </a:r>
            <a:r>
              <a:rPr lang="en-US" dirty="0" err="1"/>
              <a:t>pwat_fcst_mean:least_significant_digit</a:t>
            </a:r>
            <a:r>
              <a:rPr lang="en-US" dirty="0"/>
              <a:t> = 2 ;</a:t>
            </a:r>
          </a:p>
          <a:p>
            <a:r>
              <a:rPr lang="en-US" dirty="0"/>
              <a:t>		</a:t>
            </a:r>
            <a:r>
              <a:rPr lang="en-US" dirty="0" err="1"/>
              <a:t>pwat_fcst_mean:units</a:t>
            </a:r>
            <a:r>
              <a:rPr lang="en-US" dirty="0"/>
              <a:t> = "mm" ;</a:t>
            </a:r>
          </a:p>
          <a:p>
            <a:r>
              <a:rPr lang="en-US" dirty="0"/>
              <a:t>		</a:t>
            </a:r>
            <a:r>
              <a:rPr lang="en-US" dirty="0" err="1"/>
              <a:t>pwat_fcst_mean:long_name</a:t>
            </a:r>
            <a:r>
              <a:rPr lang="en-US" dirty="0"/>
              <a:t> = "Ensemble </a:t>
            </a:r>
            <a:r>
              <a:rPr lang="en-US" dirty="0" err="1"/>
              <a:t>precipitable</a:t>
            </a:r>
            <a:r>
              <a:rPr lang="en-US" dirty="0"/>
              <a:t> water forecast mean, time averaged" ;</a:t>
            </a:r>
          </a:p>
          <a:p>
            <a:r>
              <a:rPr lang="en-US" dirty="0"/>
              <a:t>		</a:t>
            </a:r>
            <a:r>
              <a:rPr lang="en-US" dirty="0" err="1"/>
              <a:t>pwat_fcst_mean:valid_range</a:t>
            </a:r>
            <a:r>
              <a:rPr lang="en-US" dirty="0"/>
              <a:t> = 0., 1000. ;</a:t>
            </a:r>
          </a:p>
          <a:p>
            <a:r>
              <a:rPr lang="en-US" dirty="0"/>
              <a:t>		</a:t>
            </a:r>
            <a:r>
              <a:rPr lang="en-US" dirty="0" err="1"/>
              <a:t>pwat_fcst_mean:missing_value</a:t>
            </a:r>
            <a:r>
              <a:rPr lang="en-US" dirty="0"/>
              <a:t> = -99.99f ;</a:t>
            </a:r>
          </a:p>
          <a:p>
            <a:r>
              <a:rPr lang="en-US" dirty="0"/>
              <a:t>	float </a:t>
            </a:r>
            <a:r>
              <a:rPr lang="en-US" dirty="0" err="1"/>
              <a:t>CAPE_fcst_mean</a:t>
            </a:r>
            <a:r>
              <a:rPr lang="en-US" dirty="0"/>
              <a:t>(time, </a:t>
            </a:r>
            <a:r>
              <a:rPr lang="en-US" dirty="0" err="1"/>
              <a:t>yf</a:t>
            </a:r>
            <a:r>
              <a:rPr lang="en-US" dirty="0"/>
              <a:t>, </a:t>
            </a:r>
            <a:r>
              <a:rPr lang="en-US" dirty="0" err="1"/>
              <a:t>xf</a:t>
            </a:r>
            <a:r>
              <a:rPr lang="en-US" dirty="0"/>
              <a:t>) ;</a:t>
            </a:r>
          </a:p>
          <a:p>
            <a:r>
              <a:rPr lang="en-US" dirty="0"/>
              <a:t>		</a:t>
            </a:r>
            <a:r>
              <a:rPr lang="en-US" dirty="0" err="1"/>
              <a:t>CAPE_fcst_mean:least_significant_digit</a:t>
            </a:r>
            <a:r>
              <a:rPr lang="en-US" dirty="0"/>
              <a:t> = 2 ;</a:t>
            </a:r>
          </a:p>
          <a:p>
            <a:r>
              <a:rPr lang="en-US" dirty="0"/>
              <a:t>		</a:t>
            </a:r>
            <a:r>
              <a:rPr lang="en-US" dirty="0" err="1"/>
              <a:t>CAPE_fcst_mean:units</a:t>
            </a:r>
            <a:r>
              <a:rPr lang="en-US" dirty="0"/>
              <a:t> = "J/kg" ;</a:t>
            </a:r>
          </a:p>
          <a:p>
            <a:r>
              <a:rPr lang="en-US" dirty="0"/>
              <a:t>		</a:t>
            </a:r>
            <a:r>
              <a:rPr lang="en-US" dirty="0" err="1"/>
              <a:t>CAPE_fcst_mean:long_name</a:t>
            </a:r>
            <a:r>
              <a:rPr lang="en-US" dirty="0"/>
              <a:t> = "Ensemble CAPE (convective </a:t>
            </a:r>
            <a:r>
              <a:rPr lang="en-US" dirty="0" err="1"/>
              <a:t>availble</a:t>
            </a:r>
            <a:r>
              <a:rPr lang="en-US" dirty="0"/>
              <a:t> potential energy) forecast mean, time averaged" ;</a:t>
            </a:r>
          </a:p>
          <a:p>
            <a:r>
              <a:rPr lang="en-US" dirty="0"/>
              <a:t>		</a:t>
            </a:r>
            <a:r>
              <a:rPr lang="en-US" dirty="0" err="1"/>
              <a:t>CAPE_fcst_mean:valid_range</a:t>
            </a:r>
            <a:r>
              <a:rPr lang="en-US" dirty="0"/>
              <a:t> = 0., 7000. ;</a:t>
            </a:r>
          </a:p>
          <a:p>
            <a:r>
              <a:rPr lang="en-US" dirty="0"/>
              <a:t>		</a:t>
            </a:r>
            <a:r>
              <a:rPr lang="en-US" dirty="0" err="1"/>
              <a:t>CAPE_fcst_mean:missing_value</a:t>
            </a:r>
            <a:r>
              <a:rPr lang="en-US" dirty="0"/>
              <a:t> = -99.99f ;</a:t>
            </a:r>
          </a:p>
          <a:p>
            <a:r>
              <a:rPr lang="en-US" dirty="0"/>
              <a:t>	float </a:t>
            </a:r>
            <a:r>
              <a:rPr lang="en-US" dirty="0" err="1"/>
              <a:t>CIN_fcst_mean</a:t>
            </a:r>
            <a:r>
              <a:rPr lang="en-US" dirty="0"/>
              <a:t>(time, </a:t>
            </a:r>
            <a:r>
              <a:rPr lang="en-US" dirty="0" err="1"/>
              <a:t>yf</a:t>
            </a:r>
            <a:r>
              <a:rPr lang="en-US" dirty="0"/>
              <a:t>, </a:t>
            </a:r>
            <a:r>
              <a:rPr lang="en-US" dirty="0" err="1"/>
              <a:t>xf</a:t>
            </a:r>
            <a:r>
              <a:rPr lang="en-US" dirty="0"/>
              <a:t>) ;</a:t>
            </a:r>
          </a:p>
          <a:p>
            <a:r>
              <a:rPr lang="en-US" dirty="0"/>
              <a:t>		</a:t>
            </a:r>
            <a:r>
              <a:rPr lang="en-US" dirty="0" err="1"/>
              <a:t>CIN_fcst_mean:least_significant_digit</a:t>
            </a:r>
            <a:r>
              <a:rPr lang="en-US" dirty="0"/>
              <a:t> = 2 ;</a:t>
            </a:r>
          </a:p>
          <a:p>
            <a:r>
              <a:rPr lang="en-US" dirty="0"/>
              <a:t>		</a:t>
            </a:r>
            <a:r>
              <a:rPr lang="en-US" dirty="0" err="1"/>
              <a:t>CIN_fcst_mean:units</a:t>
            </a:r>
            <a:r>
              <a:rPr lang="en-US" dirty="0"/>
              <a:t> = "J/kg" ;</a:t>
            </a:r>
          </a:p>
          <a:p>
            <a:r>
              <a:rPr lang="en-US" dirty="0"/>
              <a:t>		</a:t>
            </a:r>
            <a:r>
              <a:rPr lang="en-US" dirty="0" err="1"/>
              <a:t>CIN_fcst_mean:long_name</a:t>
            </a:r>
            <a:r>
              <a:rPr lang="en-US" dirty="0"/>
              <a:t> = "Ensemble CIN (convective inhibition) forecast mean, time averaged" ;</a:t>
            </a:r>
          </a:p>
          <a:p>
            <a:r>
              <a:rPr lang="en-US" dirty="0"/>
              <a:t>		</a:t>
            </a:r>
            <a:r>
              <a:rPr lang="en-US" dirty="0" err="1"/>
              <a:t>CIN_fcst_mean:valid_range</a:t>
            </a:r>
            <a:r>
              <a:rPr lang="en-US" dirty="0"/>
              <a:t> = -3000, 3000 ;</a:t>
            </a:r>
          </a:p>
          <a:p>
            <a:r>
              <a:rPr lang="en-US" dirty="0"/>
              <a:t>		</a:t>
            </a:r>
            <a:r>
              <a:rPr lang="en-US" dirty="0" err="1"/>
              <a:t>CIN_fcst_mean:missing_value</a:t>
            </a:r>
            <a:r>
              <a:rPr lang="en-US" dirty="0"/>
              <a:t> = -9999.99f ;</a:t>
            </a:r>
          </a:p>
          <a:p>
            <a:r>
              <a:rPr lang="en-US" dirty="0"/>
              <a:t>	float T2m_fcst_mean(time, </a:t>
            </a:r>
            <a:r>
              <a:rPr lang="en-US" dirty="0" err="1"/>
              <a:t>yf</a:t>
            </a:r>
            <a:r>
              <a:rPr lang="en-US" dirty="0"/>
              <a:t>, </a:t>
            </a:r>
            <a:r>
              <a:rPr lang="en-US" dirty="0" err="1"/>
              <a:t>xf</a:t>
            </a:r>
            <a:r>
              <a:rPr lang="en-US" dirty="0"/>
              <a:t>) ;</a:t>
            </a:r>
          </a:p>
          <a:p>
            <a:r>
              <a:rPr lang="en-US" dirty="0"/>
              <a:t>		T2m_fcst_mean:least_significant_digit = 2 ;</a:t>
            </a:r>
          </a:p>
          <a:p>
            <a:r>
              <a:rPr lang="en-US" dirty="0"/>
              <a:t>		T2m_fcst_mean:units = "K" ;</a:t>
            </a:r>
          </a:p>
          <a:p>
            <a:r>
              <a:rPr lang="en-US" dirty="0"/>
              <a:t>		T2m_fcst_mean:long_name = "2-meter temperature forecast mean, time averaged" ;</a:t>
            </a:r>
          </a:p>
          <a:p>
            <a:r>
              <a:rPr lang="en-US" dirty="0"/>
              <a:t>		T2m_fcst_mean:valid_range = 200, 350 ;</a:t>
            </a:r>
          </a:p>
          <a:p>
            <a:r>
              <a:rPr lang="en-US" dirty="0"/>
              <a:t>		T2m_fcst_mean:missing_value = -9999.99f ;</a:t>
            </a:r>
          </a:p>
          <a:p>
            <a:r>
              <a:rPr lang="en-US" dirty="0"/>
              <a:t>	float </a:t>
            </a:r>
            <a:r>
              <a:rPr lang="en-US" dirty="0" err="1"/>
              <a:t>MSLP_fcst_mean</a:t>
            </a:r>
            <a:r>
              <a:rPr lang="en-US" dirty="0"/>
              <a:t>(time, </a:t>
            </a:r>
            <a:r>
              <a:rPr lang="en-US" dirty="0" err="1"/>
              <a:t>yf</a:t>
            </a:r>
            <a:r>
              <a:rPr lang="en-US" dirty="0"/>
              <a:t>, </a:t>
            </a:r>
            <a:r>
              <a:rPr lang="en-US" dirty="0" err="1"/>
              <a:t>xf</a:t>
            </a:r>
            <a:r>
              <a:rPr lang="en-US" dirty="0"/>
              <a:t>) ;</a:t>
            </a:r>
          </a:p>
          <a:p>
            <a:r>
              <a:rPr lang="en-US" dirty="0"/>
              <a:t>		</a:t>
            </a:r>
            <a:r>
              <a:rPr lang="en-US" dirty="0" err="1"/>
              <a:t>MSLP_fcst_mean:least_significant_digit</a:t>
            </a:r>
            <a:r>
              <a:rPr lang="en-US" dirty="0"/>
              <a:t> = 2 ;</a:t>
            </a:r>
          </a:p>
          <a:p>
            <a:r>
              <a:rPr lang="en-US" dirty="0"/>
              <a:t>		</a:t>
            </a:r>
            <a:r>
              <a:rPr lang="en-US" dirty="0" err="1"/>
              <a:t>MSLP_fcst_mean:units</a:t>
            </a:r>
            <a:r>
              <a:rPr lang="en-US" dirty="0"/>
              <a:t> = "Pa" ;</a:t>
            </a:r>
          </a:p>
          <a:p>
            <a:r>
              <a:rPr lang="en-US" dirty="0"/>
              <a:t>		</a:t>
            </a:r>
            <a:r>
              <a:rPr lang="en-US" dirty="0" err="1"/>
              <a:t>MSLP_fcst_mean:long_name</a:t>
            </a:r>
            <a:r>
              <a:rPr lang="en-US" dirty="0"/>
              <a:t> = "Mean sea-level pressure forecast mean, time averaged" ;</a:t>
            </a:r>
          </a:p>
          <a:p>
            <a:r>
              <a:rPr lang="en-US" dirty="0"/>
              <a:t>		</a:t>
            </a:r>
            <a:r>
              <a:rPr lang="en-US" dirty="0" err="1"/>
              <a:t>MSLP_fcst_mean:valid_range</a:t>
            </a:r>
            <a:r>
              <a:rPr lang="en-US" dirty="0"/>
              <a:t> = 85000., 108000. ;</a:t>
            </a:r>
          </a:p>
          <a:p>
            <a:r>
              <a:rPr lang="en-US" dirty="0"/>
              <a:t>		</a:t>
            </a:r>
            <a:r>
              <a:rPr lang="en-US" dirty="0" err="1"/>
              <a:t>MSLP_fcst_mean:missing_value</a:t>
            </a:r>
            <a:r>
              <a:rPr lang="en-US" dirty="0"/>
              <a:t> = -9999.99f ;</a:t>
            </a:r>
          </a:p>
        </p:txBody>
      </p:sp>
      <p:sp>
        <p:nvSpPr>
          <p:cNvPr id="4" name="Slide Number Placeholder 3"/>
          <p:cNvSpPr>
            <a:spLocks noGrp="1"/>
          </p:cNvSpPr>
          <p:nvPr>
            <p:ph type="sldNum" sz="quarter" idx="12"/>
          </p:nvPr>
        </p:nvSpPr>
        <p:spPr/>
        <p:txBody>
          <a:bodyPr/>
          <a:lstStyle/>
          <a:p>
            <a:fld id="{4F596C0C-D53C-9C4D-82CB-C2886D962FE0}" type="slidenum">
              <a:rPr lang="en-US" smtClean="0"/>
              <a:t>59</a:t>
            </a:fld>
            <a:endParaRPr lang="en-US"/>
          </a:p>
        </p:txBody>
      </p:sp>
    </p:spTree>
    <p:extLst>
      <p:ext uri="{BB962C8B-B14F-4D97-AF65-F5344CB8AC3E}">
        <p14:creationId xmlns:p14="http://schemas.microsoft.com/office/powerpoint/2010/main" val="3253873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678"/>
            <a:ext cx="8229600" cy="1143000"/>
          </a:xfrm>
        </p:spPr>
        <p:txBody>
          <a:bodyPr>
            <a:normAutofit fontScale="90000"/>
          </a:bodyPr>
          <a:lstStyle/>
          <a:p>
            <a:r>
              <a:rPr lang="en-US" dirty="0" smtClean="0"/>
              <a:t>2005 Rita official forecast</a:t>
            </a:r>
            <a:br>
              <a:rPr lang="en-US" dirty="0" smtClean="0"/>
            </a:br>
            <a:r>
              <a:rPr lang="en-US" dirty="0" smtClean="0"/>
              <a:t>(Houston, TX evacuated)</a:t>
            </a:r>
            <a:endParaRPr lang="en-US" dirty="0"/>
          </a:p>
        </p:txBody>
      </p:sp>
      <p:pic>
        <p:nvPicPr>
          <p:cNvPr id="4" name="Picture 3" descr="18.AL1805W.GIF"/>
          <p:cNvPicPr>
            <a:picLocks noChangeAspect="1"/>
          </p:cNvPicPr>
          <p:nvPr/>
        </p:nvPicPr>
        <p:blipFill>
          <a:blip r:embed="rId2"/>
          <a:stretch>
            <a:fillRect/>
          </a:stretch>
        </p:blipFill>
        <p:spPr>
          <a:xfrm>
            <a:off x="555016" y="1604392"/>
            <a:ext cx="6567009" cy="5253607"/>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6</a:t>
            </a:fld>
            <a:endParaRPr lang="en-US"/>
          </a:p>
        </p:txBody>
      </p:sp>
    </p:spTree>
    <p:extLst>
      <p:ext uri="{BB962C8B-B14F-4D97-AF65-F5344CB8AC3E}">
        <p14:creationId xmlns:p14="http://schemas.microsoft.com/office/powerpoint/2010/main" val="311412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home-grown software</a:t>
            </a:r>
            <a:endParaRPr lang="en-US" dirty="0"/>
          </a:p>
        </p:txBody>
      </p:sp>
      <p:sp>
        <p:nvSpPr>
          <p:cNvPr id="3" name="Content Placeholder 2"/>
          <p:cNvSpPr>
            <a:spLocks noGrp="1"/>
          </p:cNvSpPr>
          <p:nvPr>
            <p:ph idx="1"/>
          </p:nvPr>
        </p:nvSpPr>
        <p:spPr/>
        <p:txBody>
          <a:bodyPr/>
          <a:lstStyle/>
          <a:p>
            <a:r>
              <a:rPr lang="en-US" dirty="0" smtClean="0"/>
              <a:t>python script for computing threat scores based on information in these files.  Provide the beginning, ending lead times, a file name with a list of dates for end times of (24-h) forecast period, and it computes the threat scores.  </a:t>
            </a:r>
            <a:endParaRPr lang="en-US" dirty="0"/>
          </a:p>
          <a:p>
            <a:r>
              <a:rPr lang="en-US" dirty="0" smtClean="0"/>
              <a:t>analog </a:t>
            </a:r>
            <a:r>
              <a:rPr lang="en-US" dirty="0" err="1" smtClean="0"/>
              <a:t>precip</a:t>
            </a:r>
            <a:r>
              <a:rPr lang="en-US" dirty="0" smtClean="0"/>
              <a:t> forecast software using this 1/8-degree CCPA </a:t>
            </a:r>
            <a:r>
              <a:rPr lang="en-US" dirty="0" err="1" smtClean="0"/>
              <a:t>precip</a:t>
            </a:r>
            <a:r>
              <a:rPr lang="en-US" dirty="0" smtClean="0"/>
              <a:t>. analysis information.</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60</a:t>
            </a:fld>
            <a:endParaRPr lang="en-US"/>
          </a:p>
        </p:txBody>
      </p:sp>
    </p:spTree>
    <p:extLst>
      <p:ext uri="{BB962C8B-B14F-4D97-AF65-F5344CB8AC3E}">
        <p14:creationId xmlns:p14="http://schemas.microsoft.com/office/powerpoint/2010/main" val="4195187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0455"/>
          </a:xfrm>
        </p:spPr>
        <p:txBody>
          <a:bodyPr>
            <a:normAutofit fontScale="90000"/>
          </a:bodyPr>
          <a:lstStyle/>
          <a:p>
            <a:r>
              <a:rPr lang="en-US" dirty="0" smtClean="0"/>
              <a:t>Define BSS for evaluating blocking skill</a:t>
            </a:r>
            <a:endParaRPr lang="en-US" dirty="0"/>
          </a:p>
        </p:txBody>
      </p:sp>
      <p:sp>
        <p:nvSpPr>
          <p:cNvPr id="3" name="Content Placeholder 2"/>
          <p:cNvSpPr>
            <a:spLocks noGrp="1"/>
          </p:cNvSpPr>
          <p:nvPr>
            <p:ph idx="1"/>
          </p:nvPr>
        </p:nvSpPr>
        <p:spPr>
          <a:xfrm>
            <a:off x="400215" y="1234939"/>
            <a:ext cx="8229600" cy="4525963"/>
          </a:xfrm>
        </p:spPr>
        <p:txBody>
          <a:bodyPr/>
          <a:lstStyle/>
          <a:p>
            <a:r>
              <a:rPr lang="en-US" sz="2000" dirty="0" smtClean="0"/>
              <a:t>The blocking Brier Skill score is calculated after summing forecast and climatological Brier scores over the relevant longitudes in either the Pacific or Atlantic basins, respectively, then averaged. For example (Pac):</a:t>
            </a:r>
          </a:p>
        </p:txBody>
      </p:sp>
      <p:sp>
        <p:nvSpPr>
          <p:cNvPr id="4" name="Slide Number Placeholder 3"/>
          <p:cNvSpPr>
            <a:spLocks noGrp="1"/>
          </p:cNvSpPr>
          <p:nvPr>
            <p:ph type="sldNum" sz="quarter" idx="12"/>
          </p:nvPr>
        </p:nvSpPr>
        <p:spPr/>
        <p:txBody>
          <a:bodyPr/>
          <a:lstStyle/>
          <a:p>
            <a:fld id="{79F35564-EB55-E244-9EF3-03A5D779E29E}" type="slidenum">
              <a:rPr lang="en-US" smtClean="0"/>
              <a:t>61</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44631837"/>
              </p:ext>
            </p:extLst>
          </p:nvPr>
        </p:nvGraphicFramePr>
        <p:xfrm>
          <a:off x="1011238" y="2347913"/>
          <a:ext cx="6964362" cy="4244975"/>
        </p:xfrm>
        <a:graphic>
          <a:graphicData uri="http://schemas.openxmlformats.org/presentationml/2006/ole">
            <mc:AlternateContent xmlns:mc="http://schemas.openxmlformats.org/markup-compatibility/2006">
              <mc:Choice xmlns:v="urn:schemas-microsoft-com:vml" Requires="v">
                <p:oleObj spid="_x0000_s1027" name="Equation" r:id="rId3" imgW="4229100" imgH="2578100" progId="Equation.DSMT4">
                  <p:embed/>
                </p:oleObj>
              </mc:Choice>
              <mc:Fallback>
                <p:oleObj name="Equation" r:id="rId3" imgW="4229100" imgH="2578100" progId="Equation.DSMT4">
                  <p:embed/>
                  <p:pic>
                    <p:nvPicPr>
                      <p:cNvPr id="0" name=""/>
                      <p:cNvPicPr/>
                      <p:nvPr/>
                    </p:nvPicPr>
                    <p:blipFill>
                      <a:blip r:embed="rId4"/>
                      <a:stretch>
                        <a:fillRect/>
                      </a:stretch>
                    </p:blipFill>
                    <p:spPr>
                      <a:xfrm>
                        <a:off x="1011238" y="2347913"/>
                        <a:ext cx="6964362" cy="4244975"/>
                      </a:xfrm>
                      <a:prstGeom prst="rect">
                        <a:avLst/>
                      </a:prstGeom>
                    </p:spPr>
                  </p:pic>
                </p:oleObj>
              </mc:Fallback>
            </mc:AlternateContent>
          </a:graphicData>
        </a:graphic>
      </p:graphicFrame>
    </p:spTree>
    <p:extLst>
      <p:ext uri="{BB962C8B-B14F-4D97-AF65-F5344CB8AC3E}">
        <p14:creationId xmlns:p14="http://schemas.microsoft.com/office/powerpoint/2010/main" val="314750154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5676"/>
            <a:ext cx="8229600" cy="1143000"/>
          </a:xfrm>
        </p:spPr>
        <p:txBody>
          <a:bodyPr/>
          <a:lstStyle/>
          <a:p>
            <a:r>
              <a:rPr lang="en-US" dirty="0" smtClean="0"/>
              <a:t>Supplementary slides</a:t>
            </a:r>
            <a:endParaRPr lang="en-US" dirty="0"/>
          </a:p>
        </p:txBody>
      </p:sp>
      <p:sp>
        <p:nvSpPr>
          <p:cNvPr id="4" name="Slide Number Placeholder 3"/>
          <p:cNvSpPr>
            <a:spLocks noGrp="1"/>
          </p:cNvSpPr>
          <p:nvPr>
            <p:ph type="sldNum" sz="quarter" idx="12"/>
          </p:nvPr>
        </p:nvSpPr>
        <p:spPr/>
        <p:txBody>
          <a:bodyPr/>
          <a:lstStyle/>
          <a:p>
            <a:fld id="{4F596C0C-D53C-9C4D-82CB-C2886D962FE0}" type="slidenum">
              <a:rPr lang="en-US" smtClean="0"/>
              <a:t>62</a:t>
            </a:fld>
            <a:endParaRPr lang="en-US"/>
          </a:p>
        </p:txBody>
      </p:sp>
    </p:spTree>
    <p:extLst>
      <p:ext uri="{BB962C8B-B14F-4D97-AF65-F5344CB8AC3E}">
        <p14:creationId xmlns:p14="http://schemas.microsoft.com/office/powerpoint/2010/main" val="1057409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Computing the CRPSS of </a:t>
            </a:r>
            <a:br>
              <a:rPr lang="en-US" dirty="0" smtClean="0"/>
            </a:br>
            <a:r>
              <a:rPr lang="en-US" dirty="0" smtClean="0"/>
              <a:t>GEFS RMM1 and RMM2 forecasts</a:t>
            </a:r>
            <a:endParaRPr lang="en-US" dirty="0"/>
          </a:p>
        </p:txBody>
      </p:sp>
      <p:sp>
        <p:nvSpPr>
          <p:cNvPr id="3" name="Content Placeholder 2"/>
          <p:cNvSpPr>
            <a:spLocks noGrp="1"/>
          </p:cNvSpPr>
          <p:nvPr>
            <p:ph idx="1"/>
          </p:nvPr>
        </p:nvSpPr>
        <p:spPr>
          <a:xfrm>
            <a:off x="375793" y="1830387"/>
            <a:ext cx="8407982" cy="4525963"/>
          </a:xfrm>
        </p:spPr>
        <p:txBody>
          <a:bodyPr>
            <a:normAutofit lnSpcReduction="10000"/>
          </a:bodyPr>
          <a:lstStyle/>
          <a:p>
            <a:r>
              <a:rPr lang="en-US" dirty="0" smtClean="0"/>
              <a:t>CRPSS = 1 – CRPS(forecast) / CRPS(climatology)</a:t>
            </a:r>
          </a:p>
          <a:p>
            <a:endParaRPr lang="en-US" dirty="0"/>
          </a:p>
          <a:p>
            <a:endParaRPr lang="en-US" dirty="0" smtClean="0"/>
          </a:p>
          <a:p>
            <a:endParaRPr lang="en-US" dirty="0"/>
          </a:p>
          <a:p>
            <a:endParaRPr lang="en-US" dirty="0"/>
          </a:p>
          <a:p>
            <a:endParaRPr lang="en-US" dirty="0" smtClean="0"/>
          </a:p>
          <a:p>
            <a:r>
              <a:rPr lang="en-US" dirty="0" err="1" smtClean="0">
                <a:latin typeface="Times New Roman"/>
                <a:cs typeface="Times New Roman"/>
              </a:rPr>
              <a:t>Φ</a:t>
            </a:r>
            <a:r>
              <a:rPr lang="en-US" dirty="0" smtClean="0">
                <a:latin typeface="Times New Roman"/>
                <a:cs typeface="Times New Roman"/>
              </a:rPr>
              <a:t>(</a:t>
            </a:r>
            <a:r>
              <a:rPr lang="en-US" b="1" baseline="30000" dirty="0" smtClean="0">
                <a:latin typeface="Times New Roman"/>
                <a:cs typeface="Times New Roman"/>
              </a:rPr>
              <a:t>.</a:t>
            </a:r>
            <a:r>
              <a:rPr lang="en-US" dirty="0" smtClean="0">
                <a:latin typeface="Times New Roman"/>
                <a:cs typeface="Times New Roman"/>
              </a:rPr>
              <a:t>)</a:t>
            </a:r>
            <a:r>
              <a:rPr lang="en-US" dirty="0" smtClean="0"/>
              <a:t> estimated from normal distribution fit to sample mean and standard deviation. </a:t>
            </a:r>
          </a:p>
        </p:txBody>
      </p:sp>
      <p:sp>
        <p:nvSpPr>
          <p:cNvPr id="4" name="Slide Number Placeholder 3"/>
          <p:cNvSpPr>
            <a:spLocks noGrp="1"/>
          </p:cNvSpPr>
          <p:nvPr>
            <p:ph type="sldNum" sz="quarter" idx="12"/>
          </p:nvPr>
        </p:nvSpPr>
        <p:spPr/>
        <p:txBody>
          <a:bodyPr/>
          <a:lstStyle/>
          <a:p>
            <a:fld id="{79F35564-EB55-E244-9EF3-03A5D779E29E}" type="slidenum">
              <a:rPr lang="en-US" smtClean="0"/>
              <a:t>63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032947785"/>
              </p:ext>
            </p:extLst>
          </p:nvPr>
        </p:nvGraphicFramePr>
        <p:xfrm>
          <a:off x="1199210" y="2557956"/>
          <a:ext cx="6376987" cy="2208212"/>
        </p:xfrm>
        <a:graphic>
          <a:graphicData uri="http://schemas.openxmlformats.org/presentationml/2006/ole">
            <mc:AlternateContent xmlns:mc="http://schemas.openxmlformats.org/markup-compatibility/2006">
              <mc:Choice xmlns:v="urn:schemas-microsoft-com:vml" Requires="v">
                <p:oleObj spid="_x0000_s5123" name="Equation" r:id="rId3" imgW="4254500" imgH="1473200" progId="Equation.DSMT4">
                  <p:embed/>
                </p:oleObj>
              </mc:Choice>
              <mc:Fallback>
                <p:oleObj name="Equation" r:id="rId3" imgW="4254500" imgH="1473200" progId="Equation.DSMT4">
                  <p:embed/>
                  <p:pic>
                    <p:nvPicPr>
                      <p:cNvPr id="0" name=""/>
                      <p:cNvPicPr/>
                      <p:nvPr/>
                    </p:nvPicPr>
                    <p:blipFill>
                      <a:blip r:embed="rId4"/>
                      <a:stretch>
                        <a:fillRect/>
                      </a:stretch>
                    </p:blipFill>
                    <p:spPr>
                      <a:xfrm>
                        <a:off x="1199210" y="2557956"/>
                        <a:ext cx="6376987" cy="2208212"/>
                      </a:xfrm>
                      <a:prstGeom prst="rect">
                        <a:avLst/>
                      </a:prstGeom>
                    </p:spPr>
                  </p:pic>
                </p:oleObj>
              </mc:Fallback>
            </mc:AlternateContent>
          </a:graphicData>
        </a:graphic>
      </p:graphicFrame>
    </p:spTree>
    <p:extLst>
      <p:ext uri="{BB962C8B-B14F-4D97-AF65-F5344CB8AC3E}">
        <p14:creationId xmlns:p14="http://schemas.microsoft.com/office/powerpoint/2010/main" val="383852613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969" y="227658"/>
            <a:ext cx="4229970" cy="1987517"/>
          </a:xfrm>
        </p:spPr>
        <p:txBody>
          <a:bodyPr>
            <a:noAutofit/>
          </a:bodyPr>
          <a:lstStyle/>
          <a:p>
            <a:r>
              <a:rPr lang="en-US" sz="3600" dirty="0" smtClean="0"/>
              <a:t>Blocking computation method:</a:t>
            </a:r>
            <a:r>
              <a:rPr lang="en-US" sz="3600" dirty="0"/>
              <a:t> </a:t>
            </a:r>
            <a:r>
              <a:rPr lang="en-US" sz="3600" dirty="0" smtClean="0"/>
              <a:t>follows Tibaldi and Molteni, 1990 </a:t>
            </a:r>
            <a:r>
              <a:rPr lang="en-US" sz="3600" i="1" dirty="0" smtClean="0"/>
              <a:t>Tellus</a:t>
            </a:r>
            <a:endParaRPr lang="en-US" sz="3600" i="1" dirty="0"/>
          </a:p>
        </p:txBody>
      </p:sp>
      <p:sp>
        <p:nvSpPr>
          <p:cNvPr id="4" name="Slide Number Placeholder 3"/>
          <p:cNvSpPr>
            <a:spLocks noGrp="1"/>
          </p:cNvSpPr>
          <p:nvPr>
            <p:ph type="sldNum" sz="quarter" idx="12"/>
          </p:nvPr>
        </p:nvSpPr>
        <p:spPr/>
        <p:txBody>
          <a:bodyPr/>
          <a:lstStyle/>
          <a:p>
            <a:fld id="{79F35564-EB55-E244-9EF3-03A5D779E29E}" type="slidenum">
              <a:rPr lang="en-US" smtClean="0"/>
              <a:t>64</a:t>
            </a:fld>
            <a:endParaRPr lang="en-US" dirty="0"/>
          </a:p>
        </p:txBody>
      </p:sp>
      <p:pic>
        <p:nvPicPr>
          <p:cNvPr id="11" name="Picture 10" descr="Screen Shot 2012-08-06 at 8.57.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71" y="204282"/>
            <a:ext cx="3982152" cy="6584126"/>
          </a:xfrm>
          <a:prstGeom prst="rect">
            <a:avLst/>
          </a:prstGeom>
        </p:spPr>
      </p:pic>
      <p:sp>
        <p:nvSpPr>
          <p:cNvPr id="3" name="Rectangle 2"/>
          <p:cNvSpPr/>
          <p:nvPr/>
        </p:nvSpPr>
        <p:spPr>
          <a:xfrm>
            <a:off x="163871" y="126756"/>
            <a:ext cx="3859161" cy="1053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717294" y="5410237"/>
            <a:ext cx="3969506" cy="1200329"/>
          </a:xfrm>
          <a:prstGeom prst="rect">
            <a:avLst/>
          </a:prstGeom>
          <a:noFill/>
        </p:spPr>
        <p:txBody>
          <a:bodyPr wrap="none" rtlCol="0">
            <a:spAutoFit/>
          </a:bodyPr>
          <a:lstStyle/>
          <a:p>
            <a:r>
              <a:rPr lang="en-US" dirty="0" smtClean="0"/>
              <a:t>There are alternatives, such as PV-based</a:t>
            </a:r>
          </a:p>
          <a:p>
            <a:r>
              <a:rPr lang="en-US" dirty="0" smtClean="0"/>
              <a:t>index by Pelly and Hoskins.  While these</a:t>
            </a:r>
          </a:p>
          <a:p>
            <a:r>
              <a:rPr lang="en-US" dirty="0" smtClean="0"/>
              <a:t>may have some advantages, this old</a:t>
            </a:r>
          </a:p>
          <a:p>
            <a:r>
              <a:rPr lang="en-US" dirty="0" smtClean="0"/>
              <a:t>standard used hereafter.</a:t>
            </a:r>
            <a:endParaRPr lang="en-US" dirty="0"/>
          </a:p>
        </p:txBody>
      </p:sp>
      <p:pic>
        <p:nvPicPr>
          <p:cNvPr id="7" name="Picture 6" descr="Screen Shot 2012-08-06 at 8.48.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482" y="2372013"/>
            <a:ext cx="3302222" cy="2748844"/>
          </a:xfrm>
          <a:prstGeom prst="rect">
            <a:avLst/>
          </a:prstGeom>
        </p:spPr>
      </p:pic>
    </p:spTree>
    <p:extLst>
      <p:ext uri="{BB962C8B-B14F-4D97-AF65-F5344CB8AC3E}">
        <p14:creationId xmlns:p14="http://schemas.microsoft.com/office/powerpoint/2010/main" val="60628345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MJO task force data</a:t>
            </a:r>
            <a:endParaRPr lang="en-US" dirty="0"/>
          </a:p>
        </p:txBody>
      </p:sp>
      <p:sp>
        <p:nvSpPr>
          <p:cNvPr id="4" name="Slide Number Placeholder 3"/>
          <p:cNvSpPr>
            <a:spLocks noGrp="1"/>
          </p:cNvSpPr>
          <p:nvPr>
            <p:ph type="sldNum" sz="quarter" idx="12"/>
          </p:nvPr>
        </p:nvSpPr>
        <p:spPr/>
        <p:txBody>
          <a:bodyPr/>
          <a:lstStyle/>
          <a:p>
            <a:fld id="{79F35564-EB55-E244-9EF3-03A5D779E29E}" type="slidenum">
              <a:rPr lang="en-US" smtClean="0"/>
              <a:t>65</a:t>
            </a:fld>
            <a:endParaRPr lang="en-US"/>
          </a:p>
        </p:txBody>
      </p:sp>
      <p:pic>
        <p:nvPicPr>
          <p:cNvPr id="5"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2322"/>
            <a:ext cx="91059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443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366"/>
            <a:ext cx="8229600" cy="645325"/>
          </a:xfrm>
        </p:spPr>
        <p:txBody>
          <a:bodyPr>
            <a:noAutofit/>
          </a:bodyPr>
          <a:lstStyle/>
          <a:p>
            <a:r>
              <a:rPr lang="en-US" sz="4000" dirty="0" smtClean="0"/>
              <a:t>MJO deterministic verification metrics</a:t>
            </a:r>
            <a:endParaRPr lang="en-US" sz="4000" dirty="0"/>
          </a:p>
        </p:txBody>
      </p:sp>
      <p:sp>
        <p:nvSpPr>
          <p:cNvPr id="4" name="Slide Number Placeholder 3"/>
          <p:cNvSpPr>
            <a:spLocks noGrp="1"/>
          </p:cNvSpPr>
          <p:nvPr>
            <p:ph type="sldNum" sz="quarter" idx="12"/>
          </p:nvPr>
        </p:nvSpPr>
        <p:spPr/>
        <p:txBody>
          <a:bodyPr/>
          <a:lstStyle/>
          <a:p>
            <a:fld id="{79F35564-EB55-E244-9EF3-03A5D779E29E}" type="slidenum">
              <a:rPr lang="en-US" smtClean="0"/>
              <a:t>66</a:t>
            </a:fld>
            <a:endParaRPr lang="en-US"/>
          </a:p>
        </p:txBody>
      </p:sp>
      <p:pic>
        <p:nvPicPr>
          <p:cNvPr id="5" name="Picture 4" descr="Screen Shot 2012-10-04 at 3.25.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304" y="978010"/>
            <a:ext cx="6154341" cy="1877997"/>
          </a:xfrm>
          <a:prstGeom prst="rect">
            <a:avLst/>
          </a:prstGeom>
        </p:spPr>
      </p:pic>
      <p:pic>
        <p:nvPicPr>
          <p:cNvPr id="6" name="Picture 5" descr="Screen Shot 2012-10-04 at 3.26.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176" y="2929278"/>
            <a:ext cx="4420380" cy="2081629"/>
          </a:xfrm>
          <a:prstGeom prst="rect">
            <a:avLst/>
          </a:prstGeom>
        </p:spPr>
      </p:pic>
      <p:pic>
        <p:nvPicPr>
          <p:cNvPr id="7" name="Picture 6" descr="Screen Shot 2012-10-04 at 3.26.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787" y="5173052"/>
            <a:ext cx="6081076" cy="1032281"/>
          </a:xfrm>
          <a:prstGeom prst="rect">
            <a:avLst/>
          </a:prstGeom>
        </p:spPr>
      </p:pic>
      <p:sp>
        <p:nvSpPr>
          <p:cNvPr id="8" name="TextBox 7"/>
          <p:cNvSpPr txBox="1"/>
          <p:nvPr/>
        </p:nvSpPr>
        <p:spPr>
          <a:xfrm>
            <a:off x="73267" y="6356350"/>
            <a:ext cx="3126990" cy="369332"/>
          </a:xfrm>
          <a:prstGeom prst="rect">
            <a:avLst/>
          </a:prstGeom>
          <a:noFill/>
        </p:spPr>
        <p:txBody>
          <a:bodyPr wrap="none" rtlCol="0">
            <a:spAutoFit/>
          </a:bodyPr>
          <a:lstStyle/>
          <a:p>
            <a:r>
              <a:rPr lang="en-US" dirty="0" smtClean="0"/>
              <a:t>from Lin et al., Nov 2008 </a:t>
            </a:r>
            <a:r>
              <a:rPr lang="en-US" i="1" dirty="0" smtClean="0"/>
              <a:t>MWR</a:t>
            </a:r>
            <a:r>
              <a:rPr lang="en-US" dirty="0" smtClean="0"/>
              <a:t>. </a:t>
            </a:r>
            <a:endParaRPr lang="en-US" dirty="0"/>
          </a:p>
        </p:txBody>
      </p:sp>
    </p:spTree>
    <p:extLst>
      <p:ext uri="{BB962C8B-B14F-4D97-AF65-F5344CB8AC3E}">
        <p14:creationId xmlns:p14="http://schemas.microsoft.com/office/powerpoint/2010/main" val="176061210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5852" y="159854"/>
            <a:ext cx="3663299" cy="2290667"/>
          </a:xfrm>
        </p:spPr>
        <p:txBody>
          <a:bodyPr>
            <a:normAutofit/>
          </a:bodyPr>
          <a:lstStyle/>
          <a:p>
            <a:r>
              <a:rPr lang="en-US" sz="3600" dirty="0" smtClean="0"/>
              <a:t>Bi-variate </a:t>
            </a:r>
            <a:br>
              <a:rPr lang="en-US" sz="3600" dirty="0" smtClean="0"/>
            </a:br>
            <a:r>
              <a:rPr lang="en-US" sz="3600" dirty="0" smtClean="0"/>
              <a:t>RMM1 and RMM2</a:t>
            </a:r>
            <a:br>
              <a:rPr lang="en-US" sz="3600" dirty="0" smtClean="0"/>
            </a:br>
            <a:r>
              <a:rPr lang="en-US" sz="3600" dirty="0" smtClean="0"/>
              <a:t>correlation </a:t>
            </a:r>
            <a:br>
              <a:rPr lang="en-US" sz="3600" dirty="0" smtClean="0"/>
            </a:br>
            <a:r>
              <a:rPr lang="en-US" sz="3600" dirty="0" smtClean="0"/>
              <a:t>and RMSE</a:t>
            </a:r>
            <a:endParaRPr lang="en-US" sz="3600" dirty="0"/>
          </a:p>
        </p:txBody>
      </p:sp>
      <p:sp>
        <p:nvSpPr>
          <p:cNvPr id="4" name="Slide Number Placeholder 3"/>
          <p:cNvSpPr>
            <a:spLocks noGrp="1"/>
          </p:cNvSpPr>
          <p:nvPr>
            <p:ph type="sldNum" sz="quarter" idx="12"/>
          </p:nvPr>
        </p:nvSpPr>
        <p:spPr/>
        <p:txBody>
          <a:bodyPr/>
          <a:lstStyle/>
          <a:p>
            <a:fld id="{79F35564-EB55-E244-9EF3-03A5D779E29E}" type="slidenum">
              <a:rPr lang="en-US" smtClean="0"/>
              <a:t>67</a:t>
            </a:fld>
            <a:endParaRPr lang="en-US"/>
          </a:p>
        </p:txBody>
      </p:sp>
      <p:sp>
        <p:nvSpPr>
          <p:cNvPr id="6" name="TextBox 5"/>
          <p:cNvSpPr txBox="1"/>
          <p:nvPr/>
        </p:nvSpPr>
        <p:spPr>
          <a:xfrm>
            <a:off x="5053419" y="5121037"/>
            <a:ext cx="2999561" cy="1600438"/>
          </a:xfrm>
          <a:prstGeom prst="rect">
            <a:avLst/>
          </a:prstGeom>
          <a:noFill/>
        </p:spPr>
        <p:txBody>
          <a:bodyPr wrap="square" rtlCol="0">
            <a:spAutoFit/>
          </a:bodyPr>
          <a:lstStyle/>
          <a:p>
            <a:r>
              <a:rPr lang="en-US" sz="2000" dirty="0" smtClean="0"/>
              <a:t>Low amplitude: √(RMM1</a:t>
            </a:r>
            <a:r>
              <a:rPr lang="en-US" sz="2000" baseline="30000" dirty="0" smtClean="0"/>
              <a:t>2</a:t>
            </a:r>
            <a:r>
              <a:rPr lang="en-US" sz="2000" dirty="0" smtClean="0"/>
              <a:t>+RMM2</a:t>
            </a:r>
            <a:r>
              <a:rPr lang="en-US" sz="2000" baseline="30000" dirty="0" smtClean="0"/>
              <a:t>2</a:t>
            </a:r>
            <a:r>
              <a:rPr lang="en-US" sz="2000" dirty="0" smtClean="0"/>
              <a:t>) &lt; 1</a:t>
            </a:r>
          </a:p>
          <a:p>
            <a:r>
              <a:rPr lang="en-US" sz="2000" dirty="0" smtClean="0"/>
              <a:t>High amplitude: </a:t>
            </a:r>
            <a:r>
              <a:rPr lang="en-US" sz="2000" dirty="0"/>
              <a:t>√</a:t>
            </a:r>
            <a:r>
              <a:rPr lang="en-US" sz="2000" dirty="0" smtClean="0"/>
              <a:t>(</a:t>
            </a:r>
            <a:r>
              <a:rPr lang="en-US" sz="2000" dirty="0"/>
              <a:t>RMM1</a:t>
            </a:r>
            <a:r>
              <a:rPr lang="en-US" sz="2000" baseline="30000" dirty="0"/>
              <a:t>2</a:t>
            </a:r>
            <a:r>
              <a:rPr lang="en-US" sz="2000" dirty="0"/>
              <a:t>+</a:t>
            </a:r>
            <a:r>
              <a:rPr lang="en-US" sz="2000" dirty="0" smtClean="0"/>
              <a:t>RMM2</a:t>
            </a:r>
            <a:r>
              <a:rPr lang="en-US" sz="2000" baseline="30000" dirty="0" smtClean="0"/>
              <a:t>2</a:t>
            </a:r>
            <a:r>
              <a:rPr lang="en-US" sz="2000" dirty="0"/>
              <a:t>) </a:t>
            </a:r>
            <a:r>
              <a:rPr lang="en-US" sz="2000" dirty="0" smtClean="0"/>
              <a:t>≥ 1</a:t>
            </a:r>
            <a:endParaRPr lang="en-US" sz="2000" dirty="0"/>
          </a:p>
          <a:p>
            <a:endParaRPr lang="en-US" dirty="0"/>
          </a:p>
        </p:txBody>
      </p:sp>
      <p:pic>
        <p:nvPicPr>
          <p:cNvPr id="3" name="Picture 2" descr="Fig12_RMM12_skillscores_comboplo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spTree>
    <p:extLst>
      <p:ext uri="{BB962C8B-B14F-4D97-AF65-F5344CB8AC3E}">
        <p14:creationId xmlns:p14="http://schemas.microsoft.com/office/powerpoint/2010/main" val="274464833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Object 2"/>
          <p:cNvGraphicFramePr>
            <a:graphicFrameLocks noChangeAspect="1"/>
          </p:cNvGraphicFramePr>
          <p:nvPr>
            <p:extLst>
              <p:ext uri="{D42A27DB-BD31-4B8C-83A1-F6EECF244321}">
                <p14:modId xmlns:p14="http://schemas.microsoft.com/office/powerpoint/2010/main" val="4153409682"/>
              </p:ext>
            </p:extLst>
          </p:nvPr>
        </p:nvGraphicFramePr>
        <p:xfrm>
          <a:off x="198438" y="822325"/>
          <a:ext cx="8229600" cy="5756275"/>
        </p:xfrm>
        <a:graphic>
          <a:graphicData uri="http://schemas.openxmlformats.org/presentationml/2006/ole">
            <mc:AlternateContent xmlns:mc="http://schemas.openxmlformats.org/markup-compatibility/2006">
              <mc:Choice xmlns:v="urn:schemas-microsoft-com:vml" Requires="v">
                <p:oleObj spid="_x0000_s6147" name="Worksheet" r:id="rId3" imgW="11696700" imgH="7915275" progId="Excel.Sheet.8">
                  <p:embed/>
                </p:oleObj>
              </mc:Choice>
              <mc:Fallback>
                <p:oleObj name="Worksheet" r:id="rId3" imgW="11696700" imgH="7915275"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8" y="822325"/>
                        <a:ext cx="8229600" cy="575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457200" y="116935"/>
            <a:ext cx="8229600" cy="771181"/>
          </a:xfrm>
        </p:spPr>
        <p:txBody>
          <a:bodyPr>
            <a:normAutofit/>
          </a:bodyPr>
          <a:lstStyle/>
          <a:p>
            <a:r>
              <a:rPr lang="en-US" sz="3600" dirty="0" smtClean="0"/>
              <a:t>Comparing against MJO task force data…</a:t>
            </a:r>
            <a:endParaRPr lang="en-US" sz="3600" dirty="0"/>
          </a:p>
        </p:txBody>
      </p:sp>
      <p:sp>
        <p:nvSpPr>
          <p:cNvPr id="4" name="Slide Number Placeholder 3"/>
          <p:cNvSpPr>
            <a:spLocks noGrp="1"/>
          </p:cNvSpPr>
          <p:nvPr>
            <p:ph type="sldNum" sz="quarter" idx="12"/>
          </p:nvPr>
        </p:nvSpPr>
        <p:spPr/>
        <p:txBody>
          <a:bodyPr/>
          <a:lstStyle/>
          <a:p>
            <a:fld id="{79F35564-EB55-E244-9EF3-03A5D779E29E}" type="slidenum">
              <a:rPr lang="en-US" smtClean="0"/>
              <a:t>68</a:t>
            </a:fld>
            <a:endParaRPr lang="en-US"/>
          </a:p>
        </p:txBody>
      </p:sp>
      <p:cxnSp>
        <p:nvCxnSpPr>
          <p:cNvPr id="7" name="Straight Connector 6"/>
          <p:cNvCxnSpPr/>
          <p:nvPr/>
        </p:nvCxnSpPr>
        <p:spPr>
          <a:xfrm>
            <a:off x="1398114" y="1886564"/>
            <a:ext cx="477010" cy="25975"/>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875124" y="1912539"/>
            <a:ext cx="448904" cy="90069"/>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324027" y="2003427"/>
            <a:ext cx="451404" cy="113260"/>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775431" y="2116687"/>
            <a:ext cx="471659" cy="124144"/>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247090" y="2240831"/>
            <a:ext cx="435910" cy="147631"/>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683000" y="2388462"/>
            <a:ext cx="507408" cy="208688"/>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190408" y="2597150"/>
            <a:ext cx="349716" cy="171450"/>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591050" y="2768600"/>
            <a:ext cx="473075" cy="158750"/>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064125" y="2927350"/>
            <a:ext cx="419100" cy="145584"/>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483225" y="3072934"/>
            <a:ext cx="435037" cy="171118"/>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18262" y="3244052"/>
            <a:ext cx="476913" cy="201315"/>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395175" y="3445367"/>
            <a:ext cx="505014" cy="201315"/>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900189" y="3646682"/>
            <a:ext cx="776456" cy="301833"/>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85806" y="6387317"/>
            <a:ext cx="517525" cy="0"/>
          </a:xfrm>
          <a:prstGeom prst="line">
            <a:avLst/>
          </a:prstGeom>
          <a:ln w="57150" cmpd="sng">
            <a:solidFill>
              <a:srgbClr val="00E502"/>
            </a:solidFill>
            <a:prstDash val="dash"/>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267732" y="6171684"/>
            <a:ext cx="1747406" cy="369332"/>
          </a:xfrm>
          <a:prstGeom prst="rect">
            <a:avLst/>
          </a:prstGeom>
          <a:noFill/>
        </p:spPr>
        <p:txBody>
          <a:bodyPr wrap="none" rtlCol="0">
            <a:spAutoFit/>
          </a:bodyPr>
          <a:lstStyle/>
          <a:p>
            <a:r>
              <a:rPr lang="en-US" b="1" dirty="0" smtClean="0">
                <a:solidFill>
                  <a:srgbClr val="00E502"/>
                </a:solidFill>
              </a:rPr>
              <a:t>GEFS reforecast</a:t>
            </a:r>
            <a:endParaRPr lang="en-US" b="1" dirty="0">
              <a:solidFill>
                <a:srgbClr val="00E502"/>
              </a:solidFill>
            </a:endParaRPr>
          </a:p>
        </p:txBody>
      </p:sp>
      <p:sp>
        <p:nvSpPr>
          <p:cNvPr id="69" name="TextBox 68"/>
          <p:cNvSpPr txBox="1"/>
          <p:nvPr/>
        </p:nvSpPr>
        <p:spPr>
          <a:xfrm>
            <a:off x="5918262" y="6459741"/>
            <a:ext cx="1905540" cy="369332"/>
          </a:xfrm>
          <a:prstGeom prst="rect">
            <a:avLst/>
          </a:prstGeom>
          <a:noFill/>
        </p:spPr>
        <p:txBody>
          <a:bodyPr wrap="none" rtlCol="0">
            <a:spAutoFit/>
          </a:bodyPr>
          <a:lstStyle/>
          <a:p>
            <a:r>
              <a:rPr lang="en-US" dirty="0" smtClean="0"/>
              <a:t>c/o Jon Gottschalk</a:t>
            </a:r>
            <a:endParaRPr lang="en-US" dirty="0"/>
          </a:p>
        </p:txBody>
      </p:sp>
      <p:sp>
        <p:nvSpPr>
          <p:cNvPr id="70" name="TextBox 69"/>
          <p:cNvSpPr txBox="1"/>
          <p:nvPr/>
        </p:nvSpPr>
        <p:spPr>
          <a:xfrm>
            <a:off x="5099002" y="1878423"/>
            <a:ext cx="2497048" cy="369332"/>
          </a:xfrm>
          <a:prstGeom prst="rect">
            <a:avLst/>
          </a:prstGeom>
          <a:noFill/>
        </p:spPr>
        <p:txBody>
          <a:bodyPr wrap="none" rtlCol="0">
            <a:spAutoFit/>
          </a:bodyPr>
          <a:lstStyle/>
          <a:p>
            <a:r>
              <a:rPr lang="en-US" dirty="0" smtClean="0"/>
              <a:t>Nov 2008-Dec 2010 data</a:t>
            </a:r>
            <a:endParaRPr lang="en-US" dirty="0"/>
          </a:p>
        </p:txBody>
      </p:sp>
    </p:spTree>
    <p:extLst>
      <p:ext uri="{BB962C8B-B14F-4D97-AF65-F5344CB8AC3E}">
        <p14:creationId xmlns:p14="http://schemas.microsoft.com/office/powerpoint/2010/main" val="403051054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F35564-EB55-E244-9EF3-03A5D779E29E}" type="slidenum">
              <a:rPr lang="en-US" smtClean="0"/>
              <a:t>69</a:t>
            </a:fld>
            <a:endParaRPr lang="en-US"/>
          </a:p>
        </p:txBody>
      </p:sp>
      <p:sp>
        <p:nvSpPr>
          <p:cNvPr id="8" name="TextBox 7"/>
          <p:cNvSpPr txBox="1"/>
          <p:nvPr/>
        </p:nvSpPr>
        <p:spPr>
          <a:xfrm>
            <a:off x="707492" y="228653"/>
            <a:ext cx="7716475" cy="646331"/>
          </a:xfrm>
          <a:prstGeom prst="rect">
            <a:avLst/>
          </a:prstGeom>
          <a:noFill/>
        </p:spPr>
        <p:txBody>
          <a:bodyPr wrap="none" rtlCol="0">
            <a:spAutoFit/>
          </a:bodyPr>
          <a:lstStyle/>
          <a:p>
            <a:r>
              <a:rPr lang="en-US" sz="3600" dirty="0" smtClean="0"/>
              <a:t>Probabilistic forecast verification: CRPSS</a:t>
            </a:r>
            <a:endParaRPr lang="en-US" sz="3600" dirty="0"/>
          </a:p>
        </p:txBody>
      </p:sp>
      <p:pic>
        <p:nvPicPr>
          <p:cNvPr id="3" name="Picture 2" descr="Fig11_RMM12_skillscores_DJ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6658"/>
            <a:ext cx="6203914" cy="4652936"/>
          </a:xfrm>
          <a:prstGeom prst="rect">
            <a:avLst/>
          </a:prstGeom>
        </p:spPr>
      </p:pic>
      <p:sp>
        <p:nvSpPr>
          <p:cNvPr id="7" name="TextBox 6"/>
          <p:cNvSpPr txBox="1"/>
          <p:nvPr/>
        </p:nvSpPr>
        <p:spPr>
          <a:xfrm>
            <a:off x="5975247" y="1164201"/>
            <a:ext cx="2932427" cy="4801315"/>
          </a:xfrm>
          <a:prstGeom prst="rect">
            <a:avLst/>
          </a:prstGeom>
          <a:noFill/>
        </p:spPr>
        <p:txBody>
          <a:bodyPr wrap="square" rtlCol="0">
            <a:spAutoFit/>
          </a:bodyPr>
          <a:lstStyle/>
          <a:p>
            <a:r>
              <a:rPr lang="en-US" dirty="0" smtClean="0"/>
              <a:t>Method for computing CRPSS discussed in supplementary slides.  References are </a:t>
            </a:r>
          </a:p>
          <a:p>
            <a:r>
              <a:rPr lang="en-US" dirty="0" smtClean="0"/>
              <a:t>climatology and a regression</a:t>
            </a:r>
          </a:p>
          <a:p>
            <a:r>
              <a:rPr lang="en-US" dirty="0" smtClean="0"/>
              <a:t>model based on lagged persistence using day 0, -5, -10, -15, -20, and -25 RMM1 and RMM2 values.  </a:t>
            </a:r>
          </a:p>
          <a:p>
            <a:endParaRPr lang="en-US" dirty="0"/>
          </a:p>
          <a:p>
            <a:r>
              <a:rPr lang="en-US" dirty="0" smtClean="0"/>
              <a:t>The extremely high skill of</a:t>
            </a:r>
          </a:p>
          <a:p>
            <a:r>
              <a:rPr lang="en-US" dirty="0" smtClean="0"/>
              <a:t>the perfect-model scenario</a:t>
            </a:r>
          </a:p>
          <a:p>
            <a:r>
              <a:rPr lang="en-US" dirty="0" smtClean="0"/>
              <a:t>likely exaggerates the best</a:t>
            </a:r>
          </a:p>
          <a:p>
            <a:r>
              <a:rPr lang="en-US" dirty="0" smtClean="0"/>
              <a:t>case; as seen in rank histograms, there is undue</a:t>
            </a:r>
          </a:p>
          <a:p>
            <a:r>
              <a:rPr lang="en-US" dirty="0" smtClean="0"/>
              <a:t>consistency among ensemble</a:t>
            </a:r>
          </a:p>
          <a:p>
            <a:r>
              <a:rPr lang="en-US" dirty="0" smtClean="0"/>
              <a:t>members.  This inflates</a:t>
            </a:r>
          </a:p>
          <a:p>
            <a:r>
              <a:rPr lang="en-US" dirty="0" smtClean="0"/>
              <a:t>perfect-model skill.</a:t>
            </a:r>
            <a:endParaRPr lang="en-US" dirty="0"/>
          </a:p>
        </p:txBody>
      </p:sp>
    </p:spTree>
    <p:extLst>
      <p:ext uri="{BB962C8B-B14F-4D97-AF65-F5344CB8AC3E}">
        <p14:creationId xmlns:p14="http://schemas.microsoft.com/office/powerpoint/2010/main" val="9011025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678"/>
            <a:ext cx="8229600" cy="1143000"/>
          </a:xfrm>
        </p:spPr>
        <p:txBody>
          <a:bodyPr>
            <a:normAutofit fontScale="90000"/>
          </a:bodyPr>
          <a:lstStyle/>
          <a:p>
            <a:r>
              <a:rPr lang="en-US" dirty="0" smtClean="0"/>
              <a:t>2005 Rita official forecast</a:t>
            </a:r>
            <a:br>
              <a:rPr lang="en-US" dirty="0" smtClean="0"/>
            </a:br>
            <a:r>
              <a:rPr lang="en-US" dirty="0" smtClean="0"/>
              <a:t>(Houston, TX evacuated)</a:t>
            </a:r>
            <a:endParaRPr lang="en-US" dirty="0"/>
          </a:p>
        </p:txBody>
      </p:sp>
      <p:pic>
        <p:nvPicPr>
          <p:cNvPr id="4" name="Picture 3" descr="18.AL1805W.GIF"/>
          <p:cNvPicPr>
            <a:picLocks noChangeAspect="1"/>
          </p:cNvPicPr>
          <p:nvPr/>
        </p:nvPicPr>
        <p:blipFill>
          <a:blip r:embed="rId2"/>
          <a:stretch>
            <a:fillRect/>
          </a:stretch>
        </p:blipFill>
        <p:spPr>
          <a:xfrm>
            <a:off x="555016" y="1604392"/>
            <a:ext cx="6567009" cy="5253607"/>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7</a:t>
            </a:fld>
            <a:endParaRPr lang="en-US"/>
          </a:p>
        </p:txBody>
      </p:sp>
      <p:sp>
        <p:nvSpPr>
          <p:cNvPr id="5" name="Rounded Rectangle 4"/>
          <p:cNvSpPr/>
          <p:nvPr/>
        </p:nvSpPr>
        <p:spPr>
          <a:xfrm>
            <a:off x="4444888" y="2503019"/>
            <a:ext cx="4408078" cy="2301032"/>
          </a:xfrm>
          <a:prstGeom prst="round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Is the model guidance for Rita</a:t>
            </a:r>
          </a:p>
          <a:p>
            <a:pPr algn="ctr"/>
            <a:r>
              <a:rPr lang="en-US" dirty="0" smtClean="0">
                <a:solidFill>
                  <a:schemeClr val="tx1"/>
                </a:solidFill>
              </a:rPr>
              <a:t>biased too far east or west?</a:t>
            </a:r>
          </a:p>
          <a:p>
            <a:pPr algn="ctr"/>
            <a:r>
              <a:rPr lang="en-US" dirty="0" smtClean="0">
                <a:solidFill>
                  <a:schemeClr val="tx1"/>
                </a:solidFill>
              </a:rPr>
              <a:t>Is the model guidance producing storms that are systematically less intense</a:t>
            </a:r>
          </a:p>
          <a:p>
            <a:pPr algn="ctr"/>
            <a:r>
              <a:rPr lang="en-US" dirty="0" smtClean="0">
                <a:solidFill>
                  <a:schemeClr val="tx1"/>
                </a:solidFill>
              </a:rPr>
              <a:t>than they should be?  Does the model</a:t>
            </a:r>
          </a:p>
          <a:p>
            <a:pPr algn="ctr"/>
            <a:r>
              <a:rPr lang="en-US" dirty="0" smtClean="0">
                <a:solidFill>
                  <a:schemeClr val="tx1"/>
                </a:solidFill>
              </a:rPr>
              <a:t>spin up too many hurricanes in the Caribbean?</a:t>
            </a:r>
            <a:r>
              <a:rPr lang="en-US" dirty="0">
                <a:solidFill>
                  <a:schemeClr val="tx1"/>
                </a:solidFill>
              </a:rPr>
              <a:t> </a:t>
            </a:r>
            <a:r>
              <a:rPr lang="en-US" dirty="0" smtClean="0">
                <a:solidFill>
                  <a:schemeClr val="tx1"/>
                </a:solidFill>
              </a:rPr>
              <a:t>How will you generate </a:t>
            </a:r>
          </a:p>
          <a:p>
            <a:pPr algn="ctr"/>
            <a:r>
              <a:rPr lang="en-US" dirty="0" smtClean="0">
                <a:solidFill>
                  <a:schemeClr val="tx1"/>
                </a:solidFill>
              </a:rPr>
              <a:t>enough samples to know?</a:t>
            </a:r>
            <a:endParaRPr lang="en-US" dirty="0">
              <a:solidFill>
                <a:schemeClr val="tx1"/>
              </a:solidFill>
            </a:endParaRPr>
          </a:p>
        </p:txBody>
      </p:sp>
    </p:spTree>
    <p:extLst>
      <p:ext uri="{BB962C8B-B14F-4D97-AF65-F5344CB8AC3E}">
        <p14:creationId xmlns:p14="http://schemas.microsoft.com/office/powerpoint/2010/main" val="3283096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F35564-EB55-E244-9EF3-03A5D779E29E}" type="slidenum">
              <a:rPr lang="en-US" smtClean="0"/>
              <a:t>70</a:t>
            </a:fld>
            <a:endParaRPr lang="en-US"/>
          </a:p>
        </p:txBody>
      </p:sp>
      <p:pic>
        <p:nvPicPr>
          <p:cNvPr id="5" name="Picture 4" descr="Z500_strong_MJO_DJF_theta-9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27" y="927606"/>
            <a:ext cx="7305884" cy="5930394"/>
          </a:xfrm>
          <a:prstGeom prst="rect">
            <a:avLst/>
          </a:prstGeom>
        </p:spPr>
      </p:pic>
      <p:sp>
        <p:nvSpPr>
          <p:cNvPr id="2" name="Title 1"/>
          <p:cNvSpPr>
            <a:spLocks noGrp="1"/>
          </p:cNvSpPr>
          <p:nvPr>
            <p:ph type="title"/>
          </p:nvPr>
        </p:nvSpPr>
        <p:spPr>
          <a:xfrm>
            <a:off x="441061" y="241420"/>
            <a:ext cx="8229600" cy="620901"/>
          </a:xfrm>
        </p:spPr>
        <p:txBody>
          <a:bodyPr>
            <a:noAutofit/>
          </a:bodyPr>
          <a:lstStyle/>
          <a:p>
            <a:r>
              <a:rPr lang="en-US" sz="3200" dirty="0" smtClean="0"/>
              <a:t>Z500 anomalies under strong </a:t>
            </a:r>
            <a:br>
              <a:rPr lang="en-US" sz="3200" dirty="0" smtClean="0"/>
            </a:br>
            <a:r>
              <a:rPr lang="en-US" sz="3200" dirty="0" smtClean="0"/>
              <a:t>(6-day lagged) Indian Ocean MJO</a:t>
            </a:r>
            <a:endParaRPr lang="en-US" sz="3200" dirty="0"/>
          </a:p>
        </p:txBody>
      </p:sp>
    </p:spTree>
    <p:extLst>
      <p:ext uri="{BB962C8B-B14F-4D97-AF65-F5344CB8AC3E}">
        <p14:creationId xmlns:p14="http://schemas.microsoft.com/office/powerpoint/2010/main" val="40993133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8790" y="73238"/>
            <a:ext cx="3959705" cy="3216236"/>
          </a:xfrm>
        </p:spPr>
        <p:txBody>
          <a:bodyPr>
            <a:normAutofit fontScale="90000"/>
          </a:bodyPr>
          <a:lstStyle/>
          <a:p>
            <a:r>
              <a:rPr lang="en-US" sz="3600" dirty="0" smtClean="0"/>
              <a:t>Need sufficient samples to understand whether the forecast model can predict low-frequency modes of variability.</a:t>
            </a:r>
            <a:endParaRPr lang="en-US" sz="3600" dirty="0"/>
          </a:p>
        </p:txBody>
      </p:sp>
      <p:sp>
        <p:nvSpPr>
          <p:cNvPr id="4" name="Slide Number Placeholder 3"/>
          <p:cNvSpPr>
            <a:spLocks noGrp="1"/>
          </p:cNvSpPr>
          <p:nvPr>
            <p:ph type="sldNum" sz="quarter" idx="12"/>
          </p:nvPr>
        </p:nvSpPr>
        <p:spPr/>
        <p:txBody>
          <a:bodyPr/>
          <a:lstStyle/>
          <a:p>
            <a:fld id="{79F35564-EB55-E244-9EF3-03A5D779E29E}" type="slidenum">
              <a:rPr lang="en-US" smtClean="0"/>
              <a:t>8</a:t>
            </a:fld>
            <a:endParaRPr lang="en-US" dirty="0"/>
          </a:p>
        </p:txBody>
      </p:sp>
      <p:sp>
        <p:nvSpPr>
          <p:cNvPr id="7" name="TextBox 6"/>
          <p:cNvSpPr txBox="1"/>
          <p:nvPr/>
        </p:nvSpPr>
        <p:spPr>
          <a:xfrm>
            <a:off x="5158659" y="3470907"/>
            <a:ext cx="3809836" cy="2862323"/>
          </a:xfrm>
          <a:prstGeom prst="rect">
            <a:avLst/>
          </a:prstGeom>
          <a:noFill/>
        </p:spPr>
        <p:txBody>
          <a:bodyPr wrap="square" rtlCol="0">
            <a:spAutoFit/>
          </a:bodyPr>
          <a:lstStyle/>
          <a:p>
            <a:r>
              <a:rPr lang="en-US" dirty="0" smtClean="0"/>
              <a:t>The atmosphere suppresses blocking subsequent to an active Indian-Ocean Madden-Julian Oscillation (MJO) during the Northern Hemisphere winter.  Does the forecast model suppress blocking as well?  How can one detect that with only a season or so of past forecasts and with both blocking and strong MJOs happening infrequently?</a:t>
            </a:r>
            <a:endParaRPr lang="en-US" dirty="0"/>
          </a:p>
        </p:txBody>
      </p:sp>
      <p:pic>
        <p:nvPicPr>
          <p:cNvPr id="6" name="Picture 5" descr="Fig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7" y="98984"/>
            <a:ext cx="4990226" cy="6615937"/>
          </a:xfrm>
          <a:prstGeom prst="rect">
            <a:avLst/>
          </a:prstGeom>
        </p:spPr>
      </p:pic>
    </p:spTree>
    <p:extLst>
      <p:ext uri="{BB962C8B-B14F-4D97-AF65-F5344CB8AC3E}">
        <p14:creationId xmlns:p14="http://schemas.microsoft.com/office/powerpoint/2010/main" val="13041146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Reforecasts (hindcasts)</a:t>
            </a:r>
            <a:endParaRPr lang="en-US" dirty="0"/>
          </a:p>
        </p:txBody>
      </p:sp>
      <p:sp>
        <p:nvSpPr>
          <p:cNvPr id="3" name="Content Placeholder 2"/>
          <p:cNvSpPr>
            <a:spLocks noGrp="1"/>
          </p:cNvSpPr>
          <p:nvPr>
            <p:ph idx="1"/>
          </p:nvPr>
        </p:nvSpPr>
        <p:spPr/>
        <p:txBody>
          <a:bodyPr>
            <a:normAutofit/>
          </a:bodyPr>
          <a:lstStyle/>
          <a:p>
            <a:r>
              <a:rPr lang="en-US" dirty="0" smtClean="0"/>
              <a:t>Numerical simulations of the past weather (or climate) using the same forecast model and assimilation system that (ideally) is used operationally.  </a:t>
            </a:r>
          </a:p>
          <a:p>
            <a:pPr lvl="1"/>
            <a:r>
              <a:rPr lang="en-US" dirty="0" smtClean="0"/>
              <a:t>Common with climate, uncommon with weather models.</a:t>
            </a:r>
          </a:p>
        </p:txBody>
      </p:sp>
      <p:sp>
        <p:nvSpPr>
          <p:cNvPr id="4" name="Slide Number Placeholder 3"/>
          <p:cNvSpPr>
            <a:spLocks noGrp="1"/>
          </p:cNvSpPr>
          <p:nvPr>
            <p:ph type="sldNum" sz="quarter" idx="12"/>
          </p:nvPr>
        </p:nvSpPr>
        <p:spPr/>
        <p:txBody>
          <a:bodyPr/>
          <a:lstStyle/>
          <a:p>
            <a:fld id="{4F596C0C-D53C-9C4D-82CB-C2886D962FE0}" type="slidenum">
              <a:rPr lang="en-US" smtClean="0"/>
              <a:t>9</a:t>
            </a:fld>
            <a:endParaRPr lang="en-US"/>
          </a:p>
        </p:txBody>
      </p:sp>
    </p:spTree>
    <p:extLst>
      <p:ext uri="{BB962C8B-B14F-4D97-AF65-F5344CB8AC3E}">
        <p14:creationId xmlns:p14="http://schemas.microsoft.com/office/powerpoint/2010/main" val="1145688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392</TotalTime>
  <Words>4280</Words>
  <Application>Microsoft Macintosh PowerPoint</Application>
  <PresentationFormat>On-screen Show (4:3)</PresentationFormat>
  <Paragraphs>691</Paragraphs>
  <Slides>70</Slides>
  <Notes>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70</vt:i4>
      </vt:variant>
    </vt:vector>
  </HeadingPairs>
  <TitlesOfParts>
    <vt:vector size="74" baseType="lpstr">
      <vt:lpstr>Office Theme</vt:lpstr>
      <vt:lpstr>Document</vt:lpstr>
      <vt:lpstr>MathType 6.0 Equation</vt:lpstr>
      <vt:lpstr>Microsoft Excel 97 - 2004 Worksheet</vt:lpstr>
      <vt:lpstr>Reforecasts: what are they good for? Using multi-decadal reforecasts from the NCEP Global Ensemble Forecast System.</vt:lpstr>
      <vt:lpstr>What’s to be covered here</vt:lpstr>
      <vt:lpstr>Ensemble simulations of the weather and climate commonly have systematic errors.</vt:lpstr>
      <vt:lpstr>Ensemble simulations of the weather and climate commonly have systematic errors.</vt:lpstr>
      <vt:lpstr>Statistical post-processing for rare events is challenging without a large training sample</vt:lpstr>
      <vt:lpstr>2005 Rita official forecast (Houston, TX evacuated)</vt:lpstr>
      <vt:lpstr>2005 Rita official forecast (Houston, TX evacuated)</vt:lpstr>
      <vt:lpstr>Need sufficient samples to understand whether the forecast model can predict low-frequency modes of variability.</vt:lpstr>
      <vt:lpstr>Reforecasts (hindcasts)</vt:lpstr>
      <vt:lpstr>GEFS reforecast v2 details</vt:lpstr>
      <vt:lpstr>A few characteristics  of the raw reforecasts</vt:lpstr>
      <vt:lpstr>PowerPoint Presentation</vt:lpstr>
      <vt:lpstr>Tropical cyclone track error and spread</vt:lpstr>
      <vt:lpstr>Daily  rainfall climatology</vt:lpstr>
      <vt:lpstr>Application: statistical post-processing using reforecasts</vt:lpstr>
      <vt:lpstr>PowerPoint Presentation</vt:lpstr>
      <vt:lpstr>Reliability, &gt; 10 mm precipitation 24 h-1</vt:lpstr>
      <vt:lpstr>Precipitation reforecast skill</vt:lpstr>
      <vt:lpstr>Example: recent forecast graphics</vt:lpstr>
      <vt:lpstr>Example: recent forecast graphics</vt:lpstr>
      <vt:lpstr>Example: recent forecast graphics</vt:lpstr>
      <vt:lpstr>Example: post-processed  2-meter temperature forecasts</vt:lpstr>
      <vt:lpstr>Extreme forecast index</vt:lpstr>
      <vt:lpstr>Application: extended-range tornado forecasting</vt:lpstr>
      <vt:lpstr>Application: providing  initial and lateral boundary  conditions to permit WRF retrospective forecasts</vt:lpstr>
      <vt:lpstr>PowerPoint Presentation</vt:lpstr>
      <vt:lpstr>Some notes running WRF using data from this archive ( from http://www.esrl.noaa.gov/psd/forecasts/reforecast2/README.GEFS_Reforecast2.pdf )</vt:lpstr>
      <vt:lpstr>Demo: WRF ARW Regional Reforecast  of Hurricane Rita (2005)</vt:lpstr>
      <vt:lpstr>Details of reforecast with WRF ARW v3.4 using GEFS for initial, boundary conditions</vt:lpstr>
      <vt:lpstr>WRF-ARW reforecast ensemble results</vt:lpstr>
      <vt:lpstr>PowerPoint Presentation</vt:lpstr>
      <vt:lpstr>What else can one do with reforecasts?  Here we use them to examine the ability of the forecast model to skillfully predict low-frequency modes of variability and longer-lead forecasts (where large sample sizes are helpful).  Specifically, the MJO and blocking, and their interactions.</vt:lpstr>
      <vt:lpstr>PowerPoint Presentation</vt:lpstr>
      <vt:lpstr>Questions </vt:lpstr>
      <vt:lpstr>Blocking frequency and inter-annual variability</vt:lpstr>
      <vt:lpstr>Blocking skill in GEFS reforecasts</vt:lpstr>
      <vt:lpstr>Blocking skill by half decade</vt:lpstr>
      <vt:lpstr>Reliability diagrams</vt:lpstr>
      <vt:lpstr>MJO diagnostics</vt:lpstr>
      <vt:lpstr>MJO, analyzed and deterministic forecast, E. Indian Ocean</vt:lpstr>
      <vt:lpstr>PowerPoint Presentation</vt:lpstr>
      <vt:lpstr>PowerPoint Presentation</vt:lpstr>
      <vt:lpstr>Rank histograms, RMM1 and RMM2 composited</vt:lpstr>
      <vt:lpstr>MJO – blocking interactions</vt:lpstr>
      <vt:lpstr>My method of quantifying MJO phase</vt:lpstr>
      <vt:lpstr>Blocking MJO relationship with strong MJOs</vt:lpstr>
      <vt:lpstr>Accessing reforecast data</vt:lpstr>
      <vt:lpstr>Data that is readily available from ESRL</vt:lpstr>
      <vt:lpstr>Data that is readily available from ESRL</vt:lpstr>
      <vt:lpstr>esrl.noaa.gov/psd/forecasts/reforecast2/download.html</vt:lpstr>
      <vt:lpstr>ftp access is also easy.</vt:lpstr>
      <vt:lpstr>directory listing</vt:lpstr>
      <vt:lpstr>more directory listings</vt:lpstr>
      <vt:lpstr>more directory listings</vt:lpstr>
      <vt:lpstr>more directory listings</vt:lpstr>
      <vt:lpstr>Other files of interest</vt:lpstr>
      <vt:lpstr>Some netCDF file detail</vt:lpstr>
      <vt:lpstr>more netCDF file detail</vt:lpstr>
      <vt:lpstr>more netCDF file detail</vt:lpstr>
      <vt:lpstr>Other home-grown software</vt:lpstr>
      <vt:lpstr>Define BSS for evaluating blocking skill</vt:lpstr>
      <vt:lpstr>Supplementary slides</vt:lpstr>
      <vt:lpstr>Computing the CRPSS of  GEFS RMM1 and RMM2 forecasts</vt:lpstr>
      <vt:lpstr>Blocking computation method: follows Tibaldi and Molteni, 1990 Tellus</vt:lpstr>
      <vt:lpstr>MJO task force data</vt:lpstr>
      <vt:lpstr>MJO deterministic verification metrics</vt:lpstr>
      <vt:lpstr>Bi-variate  RMM1 and RMM2 correlation  and RMSE</vt:lpstr>
      <vt:lpstr>Comparing against MJO task force data…</vt:lpstr>
      <vt:lpstr>PowerPoint Presentation</vt:lpstr>
      <vt:lpstr>Z500 anomalies under strong  (6-day lagged) Indian Ocean MJO</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Reforecasts: what are they good for? Lessons in using the multi-decadal reforecasts from the  NCEP Global Ensemble Forecast System. </dc:title>
  <dc:creator>Tom Hamill</dc:creator>
  <cp:lastModifiedBy>Tom Hamill</cp:lastModifiedBy>
  <cp:revision>27</cp:revision>
  <dcterms:created xsi:type="dcterms:W3CDTF">2012-10-31T14:27:12Z</dcterms:created>
  <dcterms:modified xsi:type="dcterms:W3CDTF">2013-09-16T16:21:01Z</dcterms:modified>
</cp:coreProperties>
</file>