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56" r:id="rId2"/>
    <p:sldId id="269" r:id="rId3"/>
    <p:sldId id="270" r:id="rId4"/>
    <p:sldId id="271" r:id="rId5"/>
    <p:sldId id="273" r:id="rId6"/>
    <p:sldId id="272" r:id="rId7"/>
    <p:sldId id="274" r:id="rId8"/>
    <p:sldId id="275" r:id="rId9"/>
    <p:sldId id="276" r:id="rId10"/>
    <p:sldId id="277" r:id="rId11"/>
    <p:sldId id="258" r:id="rId12"/>
    <p:sldId id="259" r:id="rId13"/>
    <p:sldId id="261" r:id="rId14"/>
    <p:sldId id="262" r:id="rId15"/>
    <p:sldId id="265" r:id="rId16"/>
    <p:sldId id="268" r:id="rId17"/>
    <p:sldId id="266" r:id="rId18"/>
    <p:sldId id="267" r:id="rId19"/>
    <p:sldId id="279" r:id="rId20"/>
    <p:sldId id="278" r:id="rId21"/>
    <p:sldId id="280"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9" d="100"/>
          <a:sy n="119" d="100"/>
        </p:scale>
        <p:origin x="-32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F3E594-99FC-2F45-95B1-D00E0F10900F}" type="datetimeFigureOut">
              <a:rPr lang="en-US" smtClean="0"/>
              <a:t>1/21/11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0D0FBF-443D-004C-9C11-C2C1965F3B14}" type="slidenum">
              <a:rPr lang="en-US" smtClean="0"/>
              <a:t>‹#›</a:t>
            </a:fld>
            <a:endParaRPr lang="en-US"/>
          </a:p>
        </p:txBody>
      </p:sp>
    </p:spTree>
    <p:extLst>
      <p:ext uri="{BB962C8B-B14F-4D97-AF65-F5344CB8AC3E}">
        <p14:creationId xmlns:p14="http://schemas.microsoft.com/office/powerpoint/2010/main" val="30554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F8CEA6-DA59-D048-9488-3EA32D7D9F57}" type="datetimeFigureOut">
              <a:rPr lang="en-US" smtClean="0"/>
              <a:t>1/21/11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CFC6D7-B27E-0645-8C08-38B5E4E37A66}" type="slidenum">
              <a:rPr lang="en-US" smtClean="0"/>
              <a:t>‹#›</a:t>
            </a:fld>
            <a:endParaRPr lang="en-US"/>
          </a:p>
        </p:txBody>
      </p:sp>
    </p:spTree>
    <p:extLst>
      <p:ext uri="{BB962C8B-B14F-4D97-AF65-F5344CB8AC3E}">
        <p14:creationId xmlns:p14="http://schemas.microsoft.com/office/powerpoint/2010/main" val="125216444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335E594-8343-E14B-A039-7BD57DABD65F}" type="slidenum">
              <a:rPr lang="en-US" sz="1200"/>
              <a:pPr/>
              <a:t>6</a:t>
            </a:fld>
            <a:endParaRPr lang="en-US" sz="120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655BF89-3B2C-3B45-90A7-F03B8163B56A}" type="slidenum">
              <a:rPr lang="en-US" sz="1200"/>
              <a:pPr/>
              <a:t>8</a:t>
            </a:fld>
            <a:endParaRPr lang="en-US" sz="1200"/>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F9D5C1-26DB-7546-A90B-163839FE96BC}" type="datetime1">
              <a:rPr lang="en-US" smtClean="0"/>
              <a:t>1/21/11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465CA-C827-DE4B-AFDB-C3B6AAA9923F}" type="slidenum">
              <a:rPr lang="en-US" smtClean="0"/>
              <a:t>‹#›</a:t>
            </a:fld>
            <a:endParaRPr lang="en-US"/>
          </a:p>
        </p:txBody>
      </p:sp>
    </p:spTree>
    <p:extLst>
      <p:ext uri="{BB962C8B-B14F-4D97-AF65-F5344CB8AC3E}">
        <p14:creationId xmlns:p14="http://schemas.microsoft.com/office/powerpoint/2010/main" val="1798666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C481D-E99F-5A4D-9E73-CC1987F8DD93}" type="datetime1">
              <a:rPr lang="en-US" smtClean="0"/>
              <a:t>1/21/11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465CA-C827-DE4B-AFDB-C3B6AAA9923F}" type="slidenum">
              <a:rPr lang="en-US" smtClean="0"/>
              <a:t>‹#›</a:t>
            </a:fld>
            <a:endParaRPr lang="en-US"/>
          </a:p>
        </p:txBody>
      </p:sp>
    </p:spTree>
    <p:extLst>
      <p:ext uri="{BB962C8B-B14F-4D97-AF65-F5344CB8AC3E}">
        <p14:creationId xmlns:p14="http://schemas.microsoft.com/office/powerpoint/2010/main" val="262011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4E1D2C-3FCA-7B47-9C49-5043123B349C}" type="datetime1">
              <a:rPr lang="en-US" smtClean="0"/>
              <a:t>1/21/11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465CA-C827-DE4B-AFDB-C3B6AAA9923F}" type="slidenum">
              <a:rPr lang="en-US" smtClean="0"/>
              <a:t>‹#›</a:t>
            </a:fld>
            <a:endParaRPr lang="en-US"/>
          </a:p>
        </p:txBody>
      </p:sp>
    </p:spTree>
    <p:extLst>
      <p:ext uri="{BB962C8B-B14F-4D97-AF65-F5344CB8AC3E}">
        <p14:creationId xmlns:p14="http://schemas.microsoft.com/office/powerpoint/2010/main" val="1979396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10294E-8352-AC46-BF17-5A9BC792788A}" type="datetime1">
              <a:rPr lang="en-US" smtClean="0"/>
              <a:t>1/21/11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465CA-C827-DE4B-AFDB-C3B6AAA9923F}" type="slidenum">
              <a:rPr lang="en-US" smtClean="0"/>
              <a:t>‹#›</a:t>
            </a:fld>
            <a:endParaRPr lang="en-US"/>
          </a:p>
        </p:txBody>
      </p:sp>
    </p:spTree>
    <p:extLst>
      <p:ext uri="{BB962C8B-B14F-4D97-AF65-F5344CB8AC3E}">
        <p14:creationId xmlns:p14="http://schemas.microsoft.com/office/powerpoint/2010/main" val="258928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D9A44-01B7-1341-A2B1-052AE07FE2B8}" type="datetime1">
              <a:rPr lang="en-US" smtClean="0"/>
              <a:t>1/21/11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465CA-C827-DE4B-AFDB-C3B6AAA9923F}" type="slidenum">
              <a:rPr lang="en-US" smtClean="0"/>
              <a:t>‹#›</a:t>
            </a:fld>
            <a:endParaRPr lang="en-US"/>
          </a:p>
        </p:txBody>
      </p:sp>
    </p:spTree>
    <p:extLst>
      <p:ext uri="{BB962C8B-B14F-4D97-AF65-F5344CB8AC3E}">
        <p14:creationId xmlns:p14="http://schemas.microsoft.com/office/powerpoint/2010/main" val="2150536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793111-BDC3-0A40-AA37-314281C0EEB3}" type="datetime1">
              <a:rPr lang="en-US" smtClean="0"/>
              <a:t>1/21/11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465CA-C827-DE4B-AFDB-C3B6AAA9923F}" type="slidenum">
              <a:rPr lang="en-US" smtClean="0"/>
              <a:t>‹#›</a:t>
            </a:fld>
            <a:endParaRPr lang="en-US"/>
          </a:p>
        </p:txBody>
      </p:sp>
    </p:spTree>
    <p:extLst>
      <p:ext uri="{BB962C8B-B14F-4D97-AF65-F5344CB8AC3E}">
        <p14:creationId xmlns:p14="http://schemas.microsoft.com/office/powerpoint/2010/main" val="81478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566F3B-2C93-D445-8148-0E14ADCAF231}" type="datetime1">
              <a:rPr lang="en-US" smtClean="0"/>
              <a:t>1/21/11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4465CA-C827-DE4B-AFDB-C3B6AAA9923F}" type="slidenum">
              <a:rPr lang="en-US" smtClean="0"/>
              <a:t>‹#›</a:t>
            </a:fld>
            <a:endParaRPr lang="en-US"/>
          </a:p>
        </p:txBody>
      </p:sp>
    </p:spTree>
    <p:extLst>
      <p:ext uri="{BB962C8B-B14F-4D97-AF65-F5344CB8AC3E}">
        <p14:creationId xmlns:p14="http://schemas.microsoft.com/office/powerpoint/2010/main" val="933775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EF2813-1B1C-0645-BAAD-EACC9C2BB246}" type="datetime1">
              <a:rPr lang="en-US" smtClean="0"/>
              <a:t>1/21/11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4465CA-C827-DE4B-AFDB-C3B6AAA9923F}" type="slidenum">
              <a:rPr lang="en-US" smtClean="0"/>
              <a:t>‹#›</a:t>
            </a:fld>
            <a:endParaRPr lang="en-US"/>
          </a:p>
        </p:txBody>
      </p:sp>
    </p:spTree>
    <p:extLst>
      <p:ext uri="{BB962C8B-B14F-4D97-AF65-F5344CB8AC3E}">
        <p14:creationId xmlns:p14="http://schemas.microsoft.com/office/powerpoint/2010/main" val="318081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E467C-E14C-9E47-A02A-44E0F287FC5A}" type="datetime1">
              <a:rPr lang="en-US" smtClean="0"/>
              <a:t>1/21/11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4465CA-C827-DE4B-AFDB-C3B6AAA9923F}" type="slidenum">
              <a:rPr lang="en-US" smtClean="0"/>
              <a:t>‹#›</a:t>
            </a:fld>
            <a:endParaRPr lang="en-US"/>
          </a:p>
        </p:txBody>
      </p:sp>
    </p:spTree>
    <p:extLst>
      <p:ext uri="{BB962C8B-B14F-4D97-AF65-F5344CB8AC3E}">
        <p14:creationId xmlns:p14="http://schemas.microsoft.com/office/powerpoint/2010/main" val="2132848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FFB68A-E68E-1140-905E-5B162B4820DA}" type="datetime1">
              <a:rPr lang="en-US" smtClean="0"/>
              <a:t>1/21/11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465CA-C827-DE4B-AFDB-C3B6AAA9923F}" type="slidenum">
              <a:rPr lang="en-US" smtClean="0"/>
              <a:t>‹#›</a:t>
            </a:fld>
            <a:endParaRPr lang="en-US"/>
          </a:p>
        </p:txBody>
      </p:sp>
    </p:spTree>
    <p:extLst>
      <p:ext uri="{BB962C8B-B14F-4D97-AF65-F5344CB8AC3E}">
        <p14:creationId xmlns:p14="http://schemas.microsoft.com/office/powerpoint/2010/main" val="2835205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FCBAA6-67DD-9447-A136-FD0C1E605F86}" type="datetime1">
              <a:rPr lang="en-US" smtClean="0"/>
              <a:t>1/21/11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465CA-C827-DE4B-AFDB-C3B6AAA9923F}" type="slidenum">
              <a:rPr lang="en-US" smtClean="0"/>
              <a:t>‹#›</a:t>
            </a:fld>
            <a:endParaRPr lang="en-US"/>
          </a:p>
        </p:txBody>
      </p:sp>
    </p:spTree>
    <p:extLst>
      <p:ext uri="{BB962C8B-B14F-4D97-AF65-F5344CB8AC3E}">
        <p14:creationId xmlns:p14="http://schemas.microsoft.com/office/powerpoint/2010/main" val="41911034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C183F-D381-3542-A9A9-826E97DC8EF5}" type="datetime1">
              <a:rPr lang="en-US" smtClean="0"/>
              <a:t>1/21/11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4465CA-C827-DE4B-AFDB-C3B6AAA9923F}" type="slidenum">
              <a:rPr lang="en-US" smtClean="0"/>
              <a:t>‹#›</a:t>
            </a:fld>
            <a:endParaRPr lang="en-US"/>
          </a:p>
        </p:txBody>
      </p:sp>
    </p:spTree>
    <p:extLst>
      <p:ext uri="{BB962C8B-B14F-4D97-AF65-F5344CB8AC3E}">
        <p14:creationId xmlns:p14="http://schemas.microsoft.com/office/powerpoint/2010/main" val="1678480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9" Type="http://schemas.openxmlformats.org/officeDocument/2006/relationships/image" Target="../media/image13.png"/><Relationship Id="rId20" Type="http://schemas.openxmlformats.org/officeDocument/2006/relationships/image" Target="../media/image24.png"/><Relationship Id="rId21" Type="http://schemas.openxmlformats.org/officeDocument/2006/relationships/image" Target="../media/image25.png"/><Relationship Id="rId22" Type="http://schemas.openxmlformats.org/officeDocument/2006/relationships/image" Target="../media/image26.png"/><Relationship Id="rId23" Type="http://schemas.openxmlformats.org/officeDocument/2006/relationships/image" Target="../media/image27.png"/><Relationship Id="rId24" Type="http://schemas.openxmlformats.org/officeDocument/2006/relationships/image" Target="../media/image28.png"/><Relationship Id="rId25" Type="http://schemas.openxmlformats.org/officeDocument/2006/relationships/image" Target="../media/image29.png"/><Relationship Id="rId26" Type="http://schemas.openxmlformats.org/officeDocument/2006/relationships/image" Target="../media/image30.png"/><Relationship Id="rId27" Type="http://schemas.openxmlformats.org/officeDocument/2006/relationships/image" Target="../media/image31.png"/><Relationship Id="rId10" Type="http://schemas.openxmlformats.org/officeDocument/2006/relationships/image" Target="../media/image14.png"/><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 Id="rId16" Type="http://schemas.openxmlformats.org/officeDocument/2006/relationships/image" Target="../media/image20.png"/><Relationship Id="rId17" Type="http://schemas.openxmlformats.org/officeDocument/2006/relationships/image" Target="../media/image21.png"/><Relationship Id="rId18" Type="http://schemas.openxmlformats.org/officeDocument/2006/relationships/image" Target="../media/image22.png"/><Relationship Id="rId19"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49102"/>
            <a:ext cx="7772400" cy="1470025"/>
          </a:xfrm>
        </p:spPr>
        <p:txBody>
          <a:bodyPr>
            <a:noAutofit/>
          </a:bodyPr>
          <a:lstStyle/>
          <a:p>
            <a:r>
              <a:rPr lang="en-US" dirty="0" smtClean="0"/>
              <a:t>A new multi-decadal global ensemble reforecast data set using the NCEP GFS</a:t>
            </a:r>
            <a:endParaRPr lang="en-US" dirty="0"/>
          </a:p>
        </p:txBody>
      </p:sp>
      <p:sp>
        <p:nvSpPr>
          <p:cNvPr id="3" name="Subtitle 2"/>
          <p:cNvSpPr>
            <a:spLocks noGrp="1"/>
          </p:cNvSpPr>
          <p:nvPr>
            <p:ph type="subTitle" idx="1"/>
          </p:nvPr>
        </p:nvSpPr>
        <p:spPr>
          <a:xfrm>
            <a:off x="1371600" y="4278418"/>
            <a:ext cx="6400800" cy="1752600"/>
          </a:xfrm>
        </p:spPr>
        <p:txBody>
          <a:bodyPr/>
          <a:lstStyle/>
          <a:p>
            <a:r>
              <a:rPr lang="en-US" dirty="0" smtClean="0"/>
              <a:t>Tom Hamill, Jeff Whitaker, </a:t>
            </a:r>
          </a:p>
          <a:p>
            <a:r>
              <a:rPr lang="en-US" dirty="0" smtClean="0"/>
              <a:t>and Gary Bates</a:t>
            </a:r>
          </a:p>
          <a:p>
            <a:r>
              <a:rPr lang="en-US" dirty="0" smtClean="0"/>
              <a:t>NOAA ESRL Physical Sciences Division</a:t>
            </a:r>
            <a:endParaRPr lang="en-US" dirty="0"/>
          </a:p>
        </p:txBody>
      </p:sp>
      <p:pic>
        <p:nvPicPr>
          <p:cNvPr id="4" name="Picture 4" descr="dsrc_globe"/>
          <p:cNvPicPr>
            <a:picLocks noChangeAspect="1" noChangeArrowheads="1"/>
          </p:cNvPicPr>
          <p:nvPr/>
        </p:nvPicPr>
        <p:blipFill>
          <a:blip r:embed="rId2"/>
          <a:srcRect/>
          <a:stretch>
            <a:fillRect/>
          </a:stretch>
        </p:blipFill>
        <p:spPr bwMode="auto">
          <a:xfrm>
            <a:off x="6536429" y="146438"/>
            <a:ext cx="2365138" cy="1646564"/>
          </a:xfrm>
          <a:prstGeom prst="rect">
            <a:avLst/>
          </a:prstGeom>
          <a:noFill/>
          <a:ln w="9525">
            <a:noFill/>
            <a:miter lim="800000"/>
            <a:headEnd/>
            <a:tailEnd/>
          </a:ln>
        </p:spPr>
      </p:pic>
      <p:sp>
        <p:nvSpPr>
          <p:cNvPr id="5" name="Rectangle 5"/>
          <p:cNvSpPr>
            <a:spLocks noChangeArrowheads="1"/>
          </p:cNvSpPr>
          <p:nvPr/>
        </p:nvSpPr>
        <p:spPr bwMode="auto">
          <a:xfrm>
            <a:off x="7822434" y="146437"/>
            <a:ext cx="1250037" cy="400110"/>
          </a:xfrm>
          <a:prstGeom prst="rect">
            <a:avLst/>
          </a:prstGeom>
          <a:noFill/>
          <a:ln w="9525">
            <a:noFill/>
            <a:miter lim="800000"/>
            <a:headEnd/>
            <a:tailEnd/>
          </a:ln>
        </p:spPr>
        <p:txBody>
          <a:bodyPr wrap="none">
            <a:prstTxWarp prst="textNoShape">
              <a:avLst/>
            </a:prstTxWarp>
            <a:spAutoFit/>
          </a:bodyPr>
          <a:lstStyle/>
          <a:p>
            <a:r>
              <a:rPr lang="en-US" sz="1000" dirty="0">
                <a:solidFill>
                  <a:srgbClr val="AD7A3A"/>
                </a:solidFill>
                <a:latin typeface="Calibri"/>
              </a:rPr>
              <a:t>NOAA Earth System</a:t>
            </a:r>
          </a:p>
          <a:p>
            <a:r>
              <a:rPr lang="en-US" sz="1000" dirty="0">
                <a:solidFill>
                  <a:srgbClr val="AD7A3A"/>
                </a:solidFill>
                <a:latin typeface="Calibri"/>
              </a:rPr>
              <a:t>Research Laboratory</a:t>
            </a:r>
          </a:p>
        </p:txBody>
      </p:sp>
      <p:pic>
        <p:nvPicPr>
          <p:cNvPr id="6" name="Picture 5" descr="NOAA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40" y="56031"/>
            <a:ext cx="1602619" cy="1625663"/>
          </a:xfrm>
          <a:prstGeom prst="rect">
            <a:avLst/>
          </a:prstGeom>
        </p:spPr>
      </p:pic>
      <p:sp>
        <p:nvSpPr>
          <p:cNvPr id="7" name="TextBox 6"/>
          <p:cNvSpPr txBox="1"/>
          <p:nvPr/>
        </p:nvSpPr>
        <p:spPr>
          <a:xfrm>
            <a:off x="1489995" y="6436586"/>
            <a:ext cx="6159274" cy="307777"/>
          </a:xfrm>
          <a:prstGeom prst="rect">
            <a:avLst/>
          </a:prstGeom>
          <a:noFill/>
        </p:spPr>
        <p:txBody>
          <a:bodyPr wrap="none" rtlCol="0">
            <a:spAutoFit/>
          </a:bodyPr>
          <a:lstStyle/>
          <a:p>
            <a:r>
              <a:rPr lang="en-US" sz="1400" dirty="0" smtClean="0">
                <a:solidFill>
                  <a:schemeClr val="bg1">
                    <a:lumMod val="75000"/>
                  </a:schemeClr>
                </a:solidFill>
              </a:rPr>
              <a:t>Presentation at 91</a:t>
            </a:r>
            <a:r>
              <a:rPr lang="en-US" sz="1400" baseline="30000" dirty="0" smtClean="0">
                <a:solidFill>
                  <a:schemeClr val="bg1">
                    <a:lumMod val="75000"/>
                  </a:schemeClr>
                </a:solidFill>
              </a:rPr>
              <a:t>st</a:t>
            </a:r>
            <a:r>
              <a:rPr lang="en-US" sz="1400" dirty="0" smtClean="0">
                <a:solidFill>
                  <a:schemeClr val="bg1">
                    <a:lumMod val="75000"/>
                  </a:schemeClr>
                </a:solidFill>
              </a:rPr>
              <a:t> AMS Annual 2011, Seattle, WA, 25th Hydrometeorology Conf. </a:t>
            </a:r>
            <a:endParaRPr lang="en-US" sz="1400" dirty="0">
              <a:solidFill>
                <a:schemeClr val="bg1">
                  <a:lumMod val="75000"/>
                </a:schemeClr>
              </a:solidFill>
            </a:endParaRPr>
          </a:p>
        </p:txBody>
      </p:sp>
      <p:sp>
        <p:nvSpPr>
          <p:cNvPr id="8" name="Slide Number Placeholder 7"/>
          <p:cNvSpPr>
            <a:spLocks noGrp="1"/>
          </p:cNvSpPr>
          <p:nvPr>
            <p:ph type="sldNum" sz="quarter" idx="12"/>
          </p:nvPr>
        </p:nvSpPr>
        <p:spPr/>
        <p:txBody>
          <a:bodyPr/>
          <a:lstStyle/>
          <a:p>
            <a:fld id="{FA4465CA-C827-DE4B-AFDB-C3B6AAA9923F}" type="slidenum">
              <a:rPr lang="en-US" smtClean="0"/>
              <a:t>1</a:t>
            </a:fld>
            <a:endParaRPr lang="en-US"/>
          </a:p>
        </p:txBody>
      </p:sp>
    </p:spTree>
    <p:extLst>
      <p:ext uri="{BB962C8B-B14F-4D97-AF65-F5344CB8AC3E}">
        <p14:creationId xmlns:p14="http://schemas.microsoft.com/office/powerpoint/2010/main" val="1431392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889" y="185070"/>
            <a:ext cx="4407772" cy="1705135"/>
          </a:xfrm>
        </p:spPr>
        <p:txBody>
          <a:bodyPr>
            <a:normAutofit/>
          </a:bodyPr>
          <a:lstStyle/>
          <a:p>
            <a:r>
              <a:rPr lang="en-US" dirty="0" smtClean="0"/>
              <a:t>Proposal </a:t>
            </a:r>
            <a:br>
              <a:rPr lang="en-US" dirty="0" smtClean="0"/>
            </a:br>
            <a:r>
              <a:rPr lang="en-US" sz="2700" dirty="0" smtClean="0"/>
              <a:t>(supercomputer grants to </a:t>
            </a:r>
            <a:br>
              <a:rPr lang="en-US" sz="2700" dirty="0" smtClean="0"/>
            </a:br>
            <a:r>
              <a:rPr lang="en-US" sz="2700" dirty="0" smtClean="0"/>
              <a:t>renewable-energy proposals)</a:t>
            </a:r>
            <a:endParaRPr lang="en-US" sz="2700" dirty="0"/>
          </a:p>
        </p:txBody>
      </p:sp>
      <p:sp>
        <p:nvSpPr>
          <p:cNvPr id="3" name="Content Placeholder 2"/>
          <p:cNvSpPr>
            <a:spLocks noGrp="1"/>
          </p:cNvSpPr>
          <p:nvPr>
            <p:ph idx="1"/>
          </p:nvPr>
        </p:nvSpPr>
        <p:spPr>
          <a:xfrm>
            <a:off x="690644" y="2375301"/>
            <a:ext cx="7647975" cy="3741452"/>
          </a:xfrm>
        </p:spPr>
        <p:txBody>
          <a:bodyPr>
            <a:normAutofit lnSpcReduction="10000"/>
          </a:bodyPr>
          <a:lstStyle/>
          <a:p>
            <a:r>
              <a:rPr lang="en-US" sz="2800" dirty="0" smtClean="0"/>
              <a:t>Give us the supercomputer cycles, and we’ll generate a new reforecast database with a version of the GFS that will be operational in 2011.</a:t>
            </a:r>
          </a:p>
          <a:p>
            <a:r>
              <a:rPr lang="en-US" sz="2800" dirty="0" smtClean="0"/>
              <a:t>We’ll demonstrate long-lead, probabilistic solar-energy potential, wind-energy potential, hydro forecasts.</a:t>
            </a:r>
          </a:p>
          <a:p>
            <a:r>
              <a:rPr lang="en-US" sz="2800" dirty="0" smtClean="0"/>
              <a:t>The database will be freely available for your use.</a:t>
            </a:r>
          </a:p>
        </p:txBody>
      </p:sp>
      <p:pic>
        <p:nvPicPr>
          <p:cNvPr id="5" name="Picture 4" descr="Screen shot 2011-01-21 at 8.44.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9024" y="546025"/>
            <a:ext cx="3741418" cy="1041530"/>
          </a:xfrm>
          <a:prstGeom prst="rect">
            <a:avLst/>
          </a:prstGeom>
        </p:spPr>
      </p:pic>
      <p:sp>
        <p:nvSpPr>
          <p:cNvPr id="6" name="Slide Number Placeholder 5"/>
          <p:cNvSpPr>
            <a:spLocks noGrp="1"/>
          </p:cNvSpPr>
          <p:nvPr>
            <p:ph type="sldNum" sz="quarter" idx="12"/>
          </p:nvPr>
        </p:nvSpPr>
        <p:spPr/>
        <p:txBody>
          <a:bodyPr/>
          <a:lstStyle/>
          <a:p>
            <a:fld id="{FA4465CA-C827-DE4B-AFDB-C3B6AAA9923F}" type="slidenum">
              <a:rPr lang="en-US" smtClean="0"/>
              <a:t>10</a:t>
            </a:fld>
            <a:endParaRPr lang="en-US"/>
          </a:p>
        </p:txBody>
      </p:sp>
    </p:spTree>
    <p:extLst>
      <p:ext uri="{BB962C8B-B14F-4D97-AF65-F5344CB8AC3E}">
        <p14:creationId xmlns:p14="http://schemas.microsoft.com/office/powerpoint/2010/main" val="388940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4867"/>
            <a:ext cx="8229600" cy="1143000"/>
          </a:xfrm>
        </p:spPr>
        <p:txBody>
          <a:bodyPr>
            <a:normAutofit fontScale="90000"/>
          </a:bodyPr>
          <a:lstStyle/>
          <a:p>
            <a:r>
              <a:rPr lang="en-US" dirty="0" smtClean="0"/>
              <a:t>What we have been granted by DOE,</a:t>
            </a:r>
            <a:br>
              <a:rPr lang="en-US" dirty="0" smtClean="0"/>
            </a:br>
            <a:r>
              <a:rPr lang="en-US" dirty="0" smtClean="0"/>
              <a:t>and what’s expected of us</a:t>
            </a:r>
            <a:endParaRPr lang="en-US" dirty="0"/>
          </a:p>
        </p:txBody>
      </p:sp>
      <p:sp>
        <p:nvSpPr>
          <p:cNvPr id="3" name="Content Placeholder 2"/>
          <p:cNvSpPr>
            <a:spLocks noGrp="1"/>
          </p:cNvSpPr>
          <p:nvPr>
            <p:ph idx="1"/>
          </p:nvPr>
        </p:nvSpPr>
        <p:spPr>
          <a:xfrm>
            <a:off x="457200" y="1989667"/>
            <a:ext cx="8229600" cy="4525963"/>
          </a:xfrm>
        </p:spPr>
        <p:txBody>
          <a:bodyPr>
            <a:normAutofit lnSpcReduction="10000"/>
          </a:bodyPr>
          <a:lstStyle/>
          <a:p>
            <a:r>
              <a:rPr lang="en-US" dirty="0" smtClean="0">
                <a:solidFill>
                  <a:srgbClr val="FF0000"/>
                </a:solidFill>
              </a:rPr>
              <a:t>14.5 M CPU hours </a:t>
            </a:r>
            <a:r>
              <a:rPr lang="en-US" dirty="0" smtClean="0"/>
              <a:t>(</a:t>
            </a:r>
            <a:r>
              <a:rPr lang="en-US" dirty="0" err="1" smtClean="0"/>
              <a:t>CPUh</a:t>
            </a:r>
            <a:r>
              <a:rPr lang="en-US" dirty="0" smtClean="0"/>
              <a:t>) on “Franklin” supercomputer at Lawrence Berkeley lab, all to be </a:t>
            </a:r>
            <a:r>
              <a:rPr lang="en-US" dirty="0" smtClean="0">
                <a:solidFill>
                  <a:srgbClr val="FF0000"/>
                </a:solidFill>
              </a:rPr>
              <a:t>used before June 2011</a:t>
            </a:r>
            <a:r>
              <a:rPr lang="en-US" dirty="0" smtClean="0"/>
              <a:t>.</a:t>
            </a:r>
          </a:p>
          <a:p>
            <a:pPr lvl="1"/>
            <a:r>
              <a:rPr lang="en-US" dirty="0" smtClean="0"/>
              <a:t>some of those cycles (10%) needed for generating initial conditions, too.</a:t>
            </a:r>
          </a:p>
          <a:p>
            <a:r>
              <a:rPr lang="en-US" dirty="0" smtClean="0"/>
              <a:t>We are expected to make this data set available to the community by late 2011, and to demo those experimental wind, solar, and hydro forecasts.</a:t>
            </a:r>
          </a:p>
          <a:p>
            <a:endParaRPr lang="en-US" dirty="0"/>
          </a:p>
        </p:txBody>
      </p:sp>
      <p:sp>
        <p:nvSpPr>
          <p:cNvPr id="4" name="Slide Number Placeholder 3"/>
          <p:cNvSpPr>
            <a:spLocks noGrp="1"/>
          </p:cNvSpPr>
          <p:nvPr>
            <p:ph type="sldNum" sz="quarter" idx="12"/>
          </p:nvPr>
        </p:nvSpPr>
        <p:spPr/>
        <p:txBody>
          <a:bodyPr/>
          <a:lstStyle/>
          <a:p>
            <a:fld id="{2183A5A5-421E-B84D-B842-3B6454191453}" type="slidenum">
              <a:rPr lang="en-US" smtClean="0"/>
              <a:pPr/>
              <a:t>11</a:t>
            </a:fld>
            <a:endParaRPr lang="en-US"/>
          </a:p>
        </p:txBody>
      </p:sp>
    </p:spTree>
    <p:extLst>
      <p:ext uri="{BB962C8B-B14F-4D97-AF65-F5344CB8AC3E}">
        <p14:creationId xmlns:p14="http://schemas.microsoft.com/office/powerpoint/2010/main" val="19889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a:t>
            </a:r>
            <a:endParaRPr lang="en-US" dirty="0"/>
          </a:p>
        </p:txBody>
      </p:sp>
      <p:sp>
        <p:nvSpPr>
          <p:cNvPr id="3" name="Content Placeholder 2"/>
          <p:cNvSpPr>
            <a:spLocks noGrp="1"/>
          </p:cNvSpPr>
          <p:nvPr>
            <p:ph idx="1"/>
          </p:nvPr>
        </p:nvSpPr>
        <p:spPr/>
        <p:txBody>
          <a:bodyPr>
            <a:normAutofit lnSpcReduction="10000"/>
          </a:bodyPr>
          <a:lstStyle/>
          <a:p>
            <a:r>
              <a:rPr lang="en-US" dirty="0" smtClean="0"/>
              <a:t>Reforecasts will be computed with a (smaller-ensemble) version of the GEFS that will be operational in 2011.</a:t>
            </a:r>
          </a:p>
          <a:p>
            <a:r>
              <a:rPr lang="en-US" dirty="0" smtClean="0"/>
              <a:t>We hope that GEFS will remain in this configuration, or will be changed only slightly, for several years thereafter.</a:t>
            </a:r>
          </a:p>
          <a:p>
            <a:r>
              <a:rPr lang="en-US" dirty="0" smtClean="0"/>
              <a:t>Once GEFS changes, either EMC or ESRL will continue to run the reforecast version until a next-generation reforecast is in place.</a:t>
            </a:r>
            <a:endParaRPr lang="en-US" dirty="0"/>
          </a:p>
        </p:txBody>
      </p:sp>
      <p:sp>
        <p:nvSpPr>
          <p:cNvPr id="4" name="Slide Number Placeholder 3"/>
          <p:cNvSpPr>
            <a:spLocks noGrp="1"/>
          </p:cNvSpPr>
          <p:nvPr>
            <p:ph type="sldNum" sz="quarter" idx="12"/>
          </p:nvPr>
        </p:nvSpPr>
        <p:spPr/>
        <p:txBody>
          <a:bodyPr/>
          <a:lstStyle/>
          <a:p>
            <a:fld id="{2183A5A5-421E-B84D-B842-3B6454191453}" type="slidenum">
              <a:rPr lang="en-US" smtClean="0"/>
              <a:pPr/>
              <a:t>12</a:t>
            </a:fld>
            <a:endParaRPr lang="en-US"/>
          </a:p>
        </p:txBody>
      </p:sp>
    </p:spTree>
    <p:extLst>
      <p:ext uri="{BB962C8B-B14F-4D97-AF65-F5344CB8AC3E}">
        <p14:creationId xmlns:p14="http://schemas.microsoft.com/office/powerpoint/2010/main" val="788850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Anticipated configuration</a:t>
            </a:r>
            <a:endParaRPr lang="en-US" sz="4800" dirty="0"/>
          </a:p>
        </p:txBody>
      </p:sp>
      <p:sp>
        <p:nvSpPr>
          <p:cNvPr id="3" name="Content Placeholder 2"/>
          <p:cNvSpPr>
            <a:spLocks noGrp="1"/>
          </p:cNvSpPr>
          <p:nvPr>
            <p:ph idx="1"/>
          </p:nvPr>
        </p:nvSpPr>
        <p:spPr>
          <a:xfrm>
            <a:off x="457200" y="1830387"/>
            <a:ext cx="8229600" cy="4525963"/>
          </a:xfrm>
        </p:spPr>
        <p:txBody>
          <a:bodyPr>
            <a:normAutofit fontScale="85000" lnSpcReduction="20000"/>
          </a:bodyPr>
          <a:lstStyle/>
          <a:p>
            <a:pPr>
              <a:spcAft>
                <a:spcPts val="600"/>
              </a:spcAft>
            </a:pPr>
            <a:r>
              <a:rPr lang="en-US" sz="3789" dirty="0" smtClean="0"/>
              <a:t>At 00Z, full 10-member forecast, every day, for last 30 years out to 16 days. T254L42 to day 8,  T190L42 from days 7.5 to day 16. CFSR initial conditions (GSI). Mimics operational configuration in late 2011.</a:t>
            </a:r>
            <a:endParaRPr lang="en-US" sz="3200" dirty="0" smtClean="0"/>
          </a:p>
          <a:p>
            <a:r>
              <a:rPr lang="en-US" sz="3600" dirty="0" smtClean="0"/>
              <a:t>If, at the end of DOE grant, there are extra CPU cycles, they may be devoted to:</a:t>
            </a:r>
            <a:endParaRPr lang="en-US" sz="3600" dirty="0"/>
          </a:p>
          <a:p>
            <a:pPr lvl="1"/>
            <a:r>
              <a:rPr lang="en-US" dirty="0" smtClean="0"/>
              <a:t>running some 45-day reforecasts at T126 for the sake of comparison against CFSR reforecasts, with coupled ocean model (it’d be nice to have a few spare cycles to do this).</a:t>
            </a:r>
          </a:p>
          <a:p>
            <a:pPr lvl="1"/>
            <a:r>
              <a:rPr lang="en-US" dirty="0" smtClean="0"/>
              <a:t>adding a small number of reforecasts for the 12Z cycle.</a:t>
            </a:r>
          </a:p>
        </p:txBody>
      </p:sp>
      <p:sp>
        <p:nvSpPr>
          <p:cNvPr id="4" name="Slide Number Placeholder 3"/>
          <p:cNvSpPr>
            <a:spLocks noGrp="1"/>
          </p:cNvSpPr>
          <p:nvPr>
            <p:ph type="sldNum" sz="quarter" idx="12"/>
          </p:nvPr>
        </p:nvSpPr>
        <p:spPr/>
        <p:txBody>
          <a:bodyPr/>
          <a:lstStyle/>
          <a:p>
            <a:fld id="{2183A5A5-421E-B84D-B842-3B6454191453}" type="slidenum">
              <a:rPr lang="en-US" smtClean="0"/>
              <a:pPr/>
              <a:t>13</a:t>
            </a:fld>
            <a:endParaRPr lang="en-US"/>
          </a:p>
        </p:txBody>
      </p:sp>
    </p:spTree>
    <p:extLst>
      <p:ext uri="{BB962C8B-B14F-4D97-AF65-F5344CB8AC3E}">
        <p14:creationId xmlns:p14="http://schemas.microsoft.com/office/powerpoint/2010/main" val="1168466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33" y="0"/>
            <a:ext cx="8763000" cy="1143000"/>
          </a:xfrm>
        </p:spPr>
        <p:txBody>
          <a:bodyPr>
            <a:noAutofit/>
          </a:bodyPr>
          <a:lstStyle/>
          <a:p>
            <a:r>
              <a:rPr lang="en-US" sz="4800" dirty="0"/>
              <a:t>S</a:t>
            </a:r>
            <a:r>
              <a:rPr lang="en-US" sz="4800" dirty="0" smtClean="0"/>
              <a:t>torage of data</a:t>
            </a:r>
            <a:endParaRPr lang="en-US" sz="4800" dirty="0"/>
          </a:p>
        </p:txBody>
      </p:sp>
      <p:sp>
        <p:nvSpPr>
          <p:cNvPr id="3" name="Content Placeholder 2"/>
          <p:cNvSpPr>
            <a:spLocks noGrp="1"/>
          </p:cNvSpPr>
          <p:nvPr>
            <p:ph idx="1"/>
          </p:nvPr>
        </p:nvSpPr>
        <p:spPr>
          <a:xfrm>
            <a:off x="338667" y="1040276"/>
            <a:ext cx="8348133" cy="4525963"/>
          </a:xfrm>
        </p:spPr>
        <p:txBody>
          <a:bodyPr>
            <a:noAutofit/>
          </a:bodyPr>
          <a:lstStyle/>
          <a:p>
            <a:r>
              <a:rPr lang="en-US" sz="2800" dirty="0" smtClean="0"/>
              <a:t>Storing of “important” agreed-upon subset of data ~= 130 TB.   Which fields described in a subsequent slide.</a:t>
            </a:r>
          </a:p>
          <a:p>
            <a:pPr lvl="1"/>
            <a:r>
              <a:rPr lang="en-US" sz="2000" dirty="0" smtClean="0"/>
              <a:t>ESRL / PSD is purchasing ~ 200 TB of storage and server capability for this data set.  Cost ~ $160K</a:t>
            </a:r>
            <a:r>
              <a:rPr lang="en-US" sz="2000" dirty="0"/>
              <a:t> </a:t>
            </a:r>
            <a:r>
              <a:rPr lang="en-US" sz="2000" dirty="0" smtClean="0"/>
              <a:t>for hardware.  Hopefully procurement finished in several months.</a:t>
            </a:r>
          </a:p>
          <a:p>
            <a:pPr lvl="1"/>
            <a:r>
              <a:rPr lang="en-US" sz="2000" dirty="0" smtClean="0"/>
              <a:t>Will design software to serve this out to you in several manners (http, ftp, </a:t>
            </a:r>
            <a:r>
              <a:rPr lang="en-US" sz="2000" dirty="0" err="1" smtClean="0"/>
              <a:t>OPeNDAP</a:t>
            </a:r>
            <a:r>
              <a:rPr lang="en-US" sz="2000" dirty="0" smtClean="0"/>
              <a:t>, etc.).</a:t>
            </a:r>
          </a:p>
          <a:p>
            <a:pPr lvl="1"/>
            <a:r>
              <a:rPr lang="en-US" sz="2000" dirty="0" smtClean="0"/>
              <a:t>Back this up to tape.</a:t>
            </a:r>
            <a:endParaRPr lang="en-US" dirty="0"/>
          </a:p>
          <a:p>
            <a:r>
              <a:rPr lang="en-US" sz="2800" dirty="0" smtClean="0"/>
              <a:t>Storing full 00Z reforecasts and initial conditions ~=778 TB.</a:t>
            </a:r>
          </a:p>
          <a:p>
            <a:pPr lvl="1"/>
            <a:r>
              <a:rPr lang="en-US" sz="2000" dirty="0"/>
              <a:t>U</a:t>
            </a:r>
            <a:r>
              <a:rPr lang="en-US" sz="2000" dirty="0" smtClean="0"/>
              <a:t>seful for LBC’s to run regional reforecasts, or if more fields added to “important” subset. </a:t>
            </a:r>
          </a:p>
          <a:p>
            <a:pPr lvl="1"/>
            <a:r>
              <a:rPr lang="en-US" sz="2000" dirty="0" smtClean="0"/>
              <a:t>NCDC / NGDC our only realistic storage solution. </a:t>
            </a:r>
            <a:r>
              <a:rPr lang="en-US" sz="2000" dirty="0"/>
              <a:t>T</a:t>
            </a:r>
            <a:r>
              <a:rPr lang="en-US" sz="2000" dirty="0" smtClean="0"/>
              <a:t>hey may want funds we don’t have.</a:t>
            </a:r>
          </a:p>
          <a:p>
            <a:pPr lvl="1"/>
            <a:r>
              <a:rPr lang="en-US" sz="2000" dirty="0" smtClean="0"/>
              <a:t>Likely we will likely save the initial conditions but not the forecasts.  </a:t>
            </a:r>
            <a:endParaRPr lang="en-US" sz="1800" dirty="0" smtClean="0"/>
          </a:p>
          <a:p>
            <a:endParaRPr lang="en-US" sz="2000" dirty="0" smtClean="0"/>
          </a:p>
          <a:p>
            <a:endParaRPr lang="en-US" sz="2000" dirty="0" smtClean="0"/>
          </a:p>
        </p:txBody>
      </p:sp>
      <p:sp>
        <p:nvSpPr>
          <p:cNvPr id="4" name="Slide Number Placeholder 3"/>
          <p:cNvSpPr>
            <a:spLocks noGrp="1"/>
          </p:cNvSpPr>
          <p:nvPr>
            <p:ph type="sldNum" sz="quarter" idx="12"/>
          </p:nvPr>
        </p:nvSpPr>
        <p:spPr/>
        <p:txBody>
          <a:bodyPr/>
          <a:lstStyle/>
          <a:p>
            <a:fld id="{2183A5A5-421E-B84D-B842-3B6454191453}" type="slidenum">
              <a:rPr lang="en-US" smtClean="0"/>
              <a:pPr/>
              <a:t>14</a:t>
            </a:fld>
            <a:endParaRPr lang="en-US" dirty="0"/>
          </a:p>
        </p:txBody>
      </p:sp>
    </p:spTree>
    <p:extLst>
      <p:ext uri="{BB962C8B-B14F-4D97-AF65-F5344CB8AC3E}">
        <p14:creationId xmlns:p14="http://schemas.microsoft.com/office/powerpoint/2010/main" val="2575748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fields for “fast” archive</a:t>
            </a:r>
            <a:endParaRPr lang="en-US" dirty="0"/>
          </a:p>
        </p:txBody>
      </p:sp>
      <p:sp>
        <p:nvSpPr>
          <p:cNvPr id="3" name="Content Placeholder 2"/>
          <p:cNvSpPr>
            <a:spLocks noGrp="1"/>
          </p:cNvSpPr>
          <p:nvPr>
            <p:ph idx="1"/>
          </p:nvPr>
        </p:nvSpPr>
        <p:spPr>
          <a:xfrm>
            <a:off x="457200" y="1595070"/>
            <a:ext cx="8229600" cy="4525963"/>
          </a:xfrm>
        </p:spPr>
        <p:txBody>
          <a:bodyPr>
            <a:noAutofit/>
          </a:bodyPr>
          <a:lstStyle/>
          <a:p>
            <a:r>
              <a:rPr lang="en-US" sz="2800" dirty="0" smtClean="0"/>
              <a:t>Mean and every member</a:t>
            </a:r>
          </a:p>
          <a:p>
            <a:r>
              <a:rPr lang="en-US" sz="2800" dirty="0" smtClean="0"/>
              <a:t>“Fast” archive will be on disk, readily accessible</a:t>
            </a:r>
          </a:p>
          <a:p>
            <a:r>
              <a:rPr lang="en-US" sz="2800" dirty="0" smtClean="0"/>
              <a:t>Mandatory level data: </a:t>
            </a:r>
          </a:p>
          <a:p>
            <a:pPr lvl="1"/>
            <a:r>
              <a:rPr lang="en-US" sz="2400" dirty="0" err="1" smtClean="0"/>
              <a:t>Geopotential</a:t>
            </a:r>
            <a:r>
              <a:rPr lang="en-US" sz="2400" dirty="0" smtClean="0"/>
              <a:t> height, temperature, u, v, at 1000, 925, 850, 700, 500, 300, 250, 200, </a:t>
            </a:r>
            <a:r>
              <a:rPr lang="en-US" sz="2400" dirty="0" smtClean="0">
                <a:solidFill>
                  <a:schemeClr val="tx2">
                    <a:lumMod val="60000"/>
                    <a:lumOff val="40000"/>
                  </a:schemeClr>
                </a:solidFill>
              </a:rPr>
              <a:t>100, 50, and 10</a:t>
            </a:r>
            <a:r>
              <a:rPr lang="en-US" sz="2400" dirty="0" smtClean="0"/>
              <a:t> hPa. </a:t>
            </a:r>
          </a:p>
          <a:p>
            <a:pPr lvl="1"/>
            <a:r>
              <a:rPr lang="en-US" sz="2400" dirty="0"/>
              <a:t>S</a:t>
            </a:r>
            <a:r>
              <a:rPr lang="en-US" sz="2400" dirty="0" smtClean="0"/>
              <a:t>pecific humidity at 1000, 925, 850, 700, 500, 300, 250, 200</a:t>
            </a:r>
          </a:p>
          <a:p>
            <a:r>
              <a:rPr lang="en-US" sz="2800" dirty="0" smtClean="0">
                <a:solidFill>
                  <a:srgbClr val="000000"/>
                </a:solidFill>
              </a:rPr>
              <a:t>PV (K m</a:t>
            </a:r>
            <a:r>
              <a:rPr lang="en-US" sz="2800" baseline="30000" dirty="0" smtClean="0">
                <a:solidFill>
                  <a:srgbClr val="000000"/>
                </a:solidFill>
              </a:rPr>
              <a:t>2</a:t>
            </a:r>
            <a:r>
              <a:rPr lang="en-US" sz="2800" dirty="0" smtClean="0">
                <a:solidFill>
                  <a:srgbClr val="000000"/>
                </a:solidFill>
              </a:rPr>
              <a:t> kg</a:t>
            </a:r>
            <a:r>
              <a:rPr lang="en-US" sz="2800" baseline="30000" dirty="0" smtClean="0">
                <a:solidFill>
                  <a:srgbClr val="000000"/>
                </a:solidFill>
              </a:rPr>
              <a:t>-1</a:t>
            </a:r>
            <a:r>
              <a:rPr lang="en-US" sz="2800" dirty="0" smtClean="0">
                <a:solidFill>
                  <a:srgbClr val="000000"/>
                </a:solidFill>
              </a:rPr>
              <a:t> s</a:t>
            </a:r>
            <a:r>
              <a:rPr lang="en-US" sz="2800" baseline="30000" dirty="0" smtClean="0">
                <a:solidFill>
                  <a:srgbClr val="000000"/>
                </a:solidFill>
              </a:rPr>
              <a:t>-1 </a:t>
            </a:r>
            <a:r>
              <a:rPr lang="en-US" sz="2800" dirty="0" smtClean="0">
                <a:solidFill>
                  <a:srgbClr val="000000"/>
                </a:solidFill>
              </a:rPr>
              <a:t>) on </a:t>
            </a:r>
            <a:r>
              <a:rPr lang="en-US" sz="2800" dirty="0" err="1" smtClean="0">
                <a:solidFill>
                  <a:srgbClr val="000000"/>
                </a:solidFill>
              </a:rPr>
              <a:t>θ</a:t>
            </a:r>
            <a:r>
              <a:rPr lang="en-US" sz="2800" dirty="0" smtClean="0">
                <a:solidFill>
                  <a:srgbClr val="000000"/>
                </a:solidFill>
              </a:rPr>
              <a:t> = 320K surface.</a:t>
            </a:r>
          </a:p>
          <a:p>
            <a:r>
              <a:rPr lang="en-US" sz="2800" dirty="0" smtClean="0">
                <a:solidFill>
                  <a:srgbClr val="000000"/>
                </a:solidFill>
              </a:rPr>
              <a:t>Wind components, potential temperature on 2 PVU surface.</a:t>
            </a:r>
          </a:p>
        </p:txBody>
      </p:sp>
      <p:sp>
        <p:nvSpPr>
          <p:cNvPr id="4" name="Slide Number Placeholder 3"/>
          <p:cNvSpPr>
            <a:spLocks noGrp="1"/>
          </p:cNvSpPr>
          <p:nvPr>
            <p:ph type="sldNum" sz="quarter" idx="12"/>
          </p:nvPr>
        </p:nvSpPr>
        <p:spPr/>
        <p:txBody>
          <a:bodyPr/>
          <a:lstStyle/>
          <a:p>
            <a:fld id="{2183A5A5-421E-B84D-B842-3B6454191453}" type="slidenum">
              <a:rPr lang="en-US" smtClean="0"/>
              <a:pPr/>
              <a:t>15</a:t>
            </a:fld>
            <a:endParaRPr lang="en-US"/>
          </a:p>
        </p:txBody>
      </p:sp>
    </p:spTree>
    <p:extLst>
      <p:ext uri="{BB962C8B-B14F-4D97-AF65-F5344CB8AC3E}">
        <p14:creationId xmlns:p14="http://schemas.microsoft.com/office/powerpoint/2010/main" val="322042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Fixed fields to save once</a:t>
            </a:r>
            <a:endParaRPr lang="en-US" dirty="0"/>
          </a:p>
        </p:txBody>
      </p:sp>
      <p:sp>
        <p:nvSpPr>
          <p:cNvPr id="3" name="Content Placeholder 2"/>
          <p:cNvSpPr>
            <a:spLocks noGrp="1"/>
          </p:cNvSpPr>
          <p:nvPr>
            <p:ph idx="1"/>
          </p:nvPr>
        </p:nvSpPr>
        <p:spPr>
          <a:xfrm>
            <a:off x="1149927" y="1773382"/>
            <a:ext cx="5477163" cy="3502891"/>
          </a:xfrm>
        </p:spPr>
        <p:txBody>
          <a:bodyPr>
            <a:normAutofit/>
          </a:bodyPr>
          <a:lstStyle/>
          <a:p>
            <a:pPr lvl="1"/>
            <a:r>
              <a:rPr lang="en-US" sz="3200" dirty="0" smtClean="0"/>
              <a:t> field capacity</a:t>
            </a:r>
          </a:p>
          <a:p>
            <a:pPr lvl="1"/>
            <a:r>
              <a:rPr lang="en-US" sz="3200" dirty="0" smtClean="0"/>
              <a:t> wilting point</a:t>
            </a:r>
          </a:p>
          <a:p>
            <a:pPr lvl="1"/>
            <a:r>
              <a:rPr lang="en-US" sz="3200" dirty="0" smtClean="0"/>
              <a:t> land-sea mask </a:t>
            </a:r>
          </a:p>
          <a:p>
            <a:pPr lvl="1"/>
            <a:r>
              <a:rPr lang="en-US" sz="3200" dirty="0" smtClean="0"/>
              <a:t> terrain height</a:t>
            </a:r>
          </a:p>
          <a:p>
            <a:endParaRPr lang="en-US" dirty="0"/>
          </a:p>
        </p:txBody>
      </p:sp>
      <p:sp>
        <p:nvSpPr>
          <p:cNvPr id="4" name="Slide Number Placeholder 3"/>
          <p:cNvSpPr>
            <a:spLocks noGrp="1"/>
          </p:cNvSpPr>
          <p:nvPr>
            <p:ph type="sldNum" sz="quarter" idx="12"/>
          </p:nvPr>
        </p:nvSpPr>
        <p:spPr/>
        <p:txBody>
          <a:bodyPr/>
          <a:lstStyle/>
          <a:p>
            <a:fld id="{FA4465CA-C827-DE4B-AFDB-C3B6AAA9923F}" type="slidenum">
              <a:rPr lang="en-US" smtClean="0"/>
              <a:t>16</a:t>
            </a:fld>
            <a:endParaRPr lang="en-US"/>
          </a:p>
        </p:txBody>
      </p:sp>
    </p:spTree>
    <p:extLst>
      <p:ext uri="{BB962C8B-B14F-4D97-AF65-F5344CB8AC3E}">
        <p14:creationId xmlns:p14="http://schemas.microsoft.com/office/powerpoint/2010/main" val="1332111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67" y="0"/>
            <a:ext cx="8754533" cy="812800"/>
          </a:xfrm>
        </p:spPr>
        <p:txBody>
          <a:bodyPr>
            <a:noAutofit/>
          </a:bodyPr>
          <a:lstStyle/>
          <a:p>
            <a:r>
              <a:rPr lang="en-US" sz="3600" dirty="0" smtClean="0"/>
              <a:t>Proposed single-level fields  for “fast” archive</a:t>
            </a:r>
            <a:endParaRPr lang="en-US" sz="3600" dirty="0"/>
          </a:p>
        </p:txBody>
      </p:sp>
      <p:sp>
        <p:nvSpPr>
          <p:cNvPr id="3" name="Content Placeholder 2"/>
          <p:cNvSpPr>
            <a:spLocks noGrp="1"/>
          </p:cNvSpPr>
          <p:nvPr>
            <p:ph idx="1"/>
          </p:nvPr>
        </p:nvSpPr>
        <p:spPr>
          <a:xfrm>
            <a:off x="457200" y="524933"/>
            <a:ext cx="8229600" cy="4525963"/>
          </a:xfrm>
        </p:spPr>
        <p:txBody>
          <a:bodyPr>
            <a:noAutofit/>
          </a:bodyPr>
          <a:lstStyle/>
          <a:p>
            <a:pPr>
              <a:buNone/>
            </a:pPr>
            <a:endParaRPr lang="en-US" sz="1200" dirty="0" smtClean="0"/>
          </a:p>
          <a:p>
            <a:r>
              <a:rPr lang="en-US" sz="1200" dirty="0" smtClean="0"/>
              <a:t>Surface pressure (Pa)  </a:t>
            </a:r>
          </a:p>
          <a:p>
            <a:r>
              <a:rPr lang="en-US" sz="1200" dirty="0" smtClean="0"/>
              <a:t>Sea-level pressure (Pa)</a:t>
            </a:r>
          </a:p>
          <a:p>
            <a:r>
              <a:rPr lang="en-US" sz="1200" dirty="0" smtClean="0"/>
              <a:t>Surface (2-m) temperature (K)</a:t>
            </a:r>
          </a:p>
          <a:p>
            <a:r>
              <a:rPr lang="en-US" sz="1200" dirty="0" smtClean="0"/>
              <a:t>Skin temperature (K)</a:t>
            </a:r>
          </a:p>
          <a:p>
            <a:r>
              <a:rPr lang="en-US" sz="1200" dirty="0" smtClean="0"/>
              <a:t>Maximum temperature since last storage time (K)</a:t>
            </a:r>
            <a:endParaRPr lang="en-US" sz="1200" dirty="0" smtClean="0">
              <a:solidFill>
                <a:srgbClr val="FF0000"/>
              </a:solidFill>
            </a:endParaRPr>
          </a:p>
          <a:p>
            <a:r>
              <a:rPr lang="en-US" sz="1200" dirty="0" smtClean="0"/>
              <a:t>Minimum temperature since last storage time (K)</a:t>
            </a:r>
          </a:p>
          <a:p>
            <a:r>
              <a:rPr lang="en-US" sz="1200" dirty="0" smtClean="0"/>
              <a:t>Soil temperature (0-10 cm; K)</a:t>
            </a:r>
            <a:endParaRPr lang="en-US" sz="1200" dirty="0" smtClean="0">
              <a:solidFill>
                <a:srgbClr val="FF0000"/>
              </a:solidFill>
            </a:endParaRPr>
          </a:p>
          <a:p>
            <a:r>
              <a:rPr lang="en-US" sz="1200" dirty="0" smtClean="0"/>
              <a:t>Volumetric soil moisture content (proportion, 0-10 cm) </a:t>
            </a:r>
            <a:r>
              <a:rPr lang="en-US" sz="1200" dirty="0" smtClean="0">
                <a:solidFill>
                  <a:srgbClr val="FF0000"/>
                </a:solidFill>
              </a:rPr>
              <a:t>–</a:t>
            </a:r>
          </a:p>
          <a:p>
            <a:r>
              <a:rPr lang="en-US" sz="1200" dirty="0" smtClean="0"/>
              <a:t>Total accumulated precipitation since beginning of integration (kg/m</a:t>
            </a:r>
            <a:r>
              <a:rPr lang="en-US" sz="1200" baseline="30000" dirty="0" smtClean="0"/>
              <a:t>2</a:t>
            </a:r>
            <a:r>
              <a:rPr lang="en-US" sz="1200" dirty="0" smtClean="0"/>
              <a:t>)</a:t>
            </a:r>
          </a:p>
          <a:p>
            <a:r>
              <a:rPr lang="en-US" sz="1200" dirty="0" err="1" smtClean="0"/>
              <a:t>Precipitable</a:t>
            </a:r>
            <a:r>
              <a:rPr lang="en-US" sz="1200" dirty="0" smtClean="0"/>
              <a:t> water (kg/m</a:t>
            </a:r>
            <a:r>
              <a:rPr lang="en-US" sz="1200" baseline="30000" dirty="0" smtClean="0"/>
              <a:t>2</a:t>
            </a:r>
            <a:r>
              <a:rPr lang="en-US" sz="1200" dirty="0" smtClean="0"/>
              <a:t>, vapor only, no condensate)</a:t>
            </a:r>
          </a:p>
          <a:p>
            <a:r>
              <a:rPr lang="en-US" sz="1200" dirty="0" smtClean="0"/>
              <a:t>Specific humidity at 2-m AGL (kg/kg; instantaneous) –</a:t>
            </a:r>
          </a:p>
          <a:p>
            <a:r>
              <a:rPr lang="en-US" sz="1200" dirty="0" smtClean="0"/>
              <a:t>Water equivalent of accumulated snow depth (kg/m</a:t>
            </a:r>
            <a:r>
              <a:rPr lang="en-US" sz="1200" baseline="30000" dirty="0" smtClean="0"/>
              <a:t>2</a:t>
            </a:r>
            <a:r>
              <a:rPr lang="en-US" sz="1200" dirty="0" smtClean="0"/>
              <a:t>) –</a:t>
            </a:r>
          </a:p>
          <a:p>
            <a:r>
              <a:rPr lang="en-US" sz="1200" dirty="0" smtClean="0"/>
              <a:t>CAPE (J/kg) </a:t>
            </a:r>
          </a:p>
          <a:p>
            <a:r>
              <a:rPr lang="en-US" sz="1200" dirty="0" smtClean="0"/>
              <a:t>CIN (J/kg)</a:t>
            </a:r>
          </a:p>
          <a:p>
            <a:r>
              <a:rPr lang="en-US" sz="1200" dirty="0" smtClean="0"/>
              <a:t>Total cloud cover (%) </a:t>
            </a:r>
          </a:p>
          <a:p>
            <a:r>
              <a:rPr lang="en-US" sz="1200" dirty="0" smtClean="0"/>
              <a:t>10-m </a:t>
            </a:r>
            <a:r>
              <a:rPr lang="en-US" sz="1200" dirty="0" err="1" smtClean="0"/>
              <a:t>u</a:t>
            </a:r>
            <a:r>
              <a:rPr lang="en-US" sz="1200" dirty="0" smtClean="0"/>
              <a:t>- and </a:t>
            </a:r>
            <a:r>
              <a:rPr lang="en-US" sz="1200" dirty="0" err="1" smtClean="0"/>
              <a:t>v</a:t>
            </a:r>
            <a:r>
              <a:rPr lang="en-US" sz="1200" dirty="0" smtClean="0"/>
              <a:t>-wind component (</a:t>
            </a:r>
            <a:r>
              <a:rPr lang="en-US" sz="1200" dirty="0" err="1" smtClean="0"/>
              <a:t>m/s</a:t>
            </a:r>
            <a:r>
              <a:rPr lang="en-US" sz="1200" dirty="0" smtClean="0"/>
              <a:t>)</a:t>
            </a:r>
          </a:p>
          <a:p>
            <a:r>
              <a:rPr lang="en-US" sz="1200" dirty="0" smtClean="0"/>
              <a:t>80-m </a:t>
            </a:r>
            <a:r>
              <a:rPr lang="en-US" sz="1200" dirty="0" err="1" smtClean="0"/>
              <a:t>u</a:t>
            </a:r>
            <a:r>
              <a:rPr lang="en-US" sz="1200" dirty="0" smtClean="0"/>
              <a:t>- and </a:t>
            </a:r>
            <a:r>
              <a:rPr lang="en-US" sz="1200" dirty="0" err="1" smtClean="0"/>
              <a:t>v</a:t>
            </a:r>
            <a:r>
              <a:rPr lang="en-US" sz="1200" dirty="0" smtClean="0"/>
              <a:t>-wind component (</a:t>
            </a:r>
            <a:r>
              <a:rPr lang="en-US" sz="1200" dirty="0" err="1" smtClean="0"/>
              <a:t>m/s</a:t>
            </a:r>
            <a:r>
              <a:rPr lang="en-US" sz="1200" dirty="0" smtClean="0"/>
              <a:t>)</a:t>
            </a:r>
          </a:p>
          <a:p>
            <a:r>
              <a:rPr lang="en-US" sz="1200" dirty="0" smtClean="0">
                <a:solidFill>
                  <a:srgbClr val="000000"/>
                </a:solidFill>
              </a:rPr>
              <a:t>Sunshine duration (min)</a:t>
            </a:r>
          </a:p>
          <a:p>
            <a:r>
              <a:rPr lang="en-US" sz="1200" dirty="0" smtClean="0">
                <a:solidFill>
                  <a:srgbClr val="000000"/>
                </a:solidFill>
              </a:rPr>
              <a:t>Snow depth water equivalent (kg/m</a:t>
            </a:r>
            <a:r>
              <a:rPr lang="en-US" sz="1200" baseline="30000" dirty="0" smtClean="0">
                <a:solidFill>
                  <a:srgbClr val="000000"/>
                </a:solidFill>
              </a:rPr>
              <a:t>2</a:t>
            </a:r>
            <a:r>
              <a:rPr lang="en-US" sz="1200" dirty="0" smtClean="0">
                <a:solidFill>
                  <a:srgbClr val="000000"/>
                </a:solidFill>
              </a:rPr>
              <a:t>)</a:t>
            </a:r>
          </a:p>
          <a:p>
            <a:r>
              <a:rPr lang="en-US" sz="1200" dirty="0" smtClean="0">
                <a:solidFill>
                  <a:srgbClr val="000000"/>
                </a:solidFill>
              </a:rPr>
              <a:t>Runoff</a:t>
            </a:r>
          </a:p>
          <a:p>
            <a:r>
              <a:rPr lang="en-US" sz="1200" dirty="0" smtClean="0">
                <a:solidFill>
                  <a:srgbClr val="000000"/>
                </a:solidFill>
              </a:rPr>
              <a:t>Solid precipitation</a:t>
            </a:r>
          </a:p>
          <a:p>
            <a:r>
              <a:rPr lang="en-US" sz="1200" dirty="0" smtClean="0">
                <a:solidFill>
                  <a:srgbClr val="000000"/>
                </a:solidFill>
              </a:rPr>
              <a:t>Liquid precipitation</a:t>
            </a:r>
          </a:p>
          <a:p>
            <a:r>
              <a:rPr lang="en-US" sz="1200" dirty="0" smtClean="0">
                <a:solidFill>
                  <a:srgbClr val="000000"/>
                </a:solidFill>
              </a:rPr>
              <a:t>Vertical velocity (850 hPa)</a:t>
            </a:r>
          </a:p>
          <a:p>
            <a:r>
              <a:rPr lang="en-US" sz="1200" dirty="0" err="1" smtClean="0">
                <a:solidFill>
                  <a:srgbClr val="000000"/>
                </a:solidFill>
              </a:rPr>
              <a:t>Geopotential</a:t>
            </a:r>
            <a:r>
              <a:rPr lang="en-US" sz="1200" dirty="0" smtClean="0">
                <a:solidFill>
                  <a:srgbClr val="000000"/>
                </a:solidFill>
              </a:rPr>
              <a:t> height of surface</a:t>
            </a:r>
          </a:p>
          <a:p>
            <a:r>
              <a:rPr lang="en-US" sz="1200" dirty="0" smtClean="0">
                <a:solidFill>
                  <a:srgbClr val="000000"/>
                </a:solidFill>
              </a:rPr>
              <a:t>Wind power (=windspeed</a:t>
            </a:r>
            <a:r>
              <a:rPr lang="en-US" sz="1200" baseline="30000" dirty="0" smtClean="0">
                <a:solidFill>
                  <a:srgbClr val="000000"/>
                </a:solidFill>
              </a:rPr>
              <a:t>3</a:t>
            </a:r>
            <a:r>
              <a:rPr lang="en-US" sz="1200" dirty="0" smtClean="0">
                <a:solidFill>
                  <a:srgbClr val="000000"/>
                </a:solidFill>
              </a:rPr>
              <a:t> at 80 m*density)</a:t>
            </a:r>
          </a:p>
        </p:txBody>
      </p:sp>
      <p:sp>
        <p:nvSpPr>
          <p:cNvPr id="5" name="Slide Number Placeholder 4"/>
          <p:cNvSpPr>
            <a:spLocks noGrp="1"/>
          </p:cNvSpPr>
          <p:nvPr>
            <p:ph type="sldNum" sz="quarter" idx="12"/>
          </p:nvPr>
        </p:nvSpPr>
        <p:spPr/>
        <p:txBody>
          <a:bodyPr/>
          <a:lstStyle/>
          <a:p>
            <a:fld id="{2183A5A5-421E-B84D-B842-3B6454191453}" type="slidenum">
              <a:rPr lang="en-US" smtClean="0"/>
              <a:pPr/>
              <a:t>17</a:t>
            </a:fld>
            <a:endParaRPr lang="en-US" dirty="0"/>
          </a:p>
        </p:txBody>
      </p:sp>
    </p:spTree>
    <p:extLst>
      <p:ext uri="{BB962C8B-B14F-4D97-AF65-F5344CB8AC3E}">
        <p14:creationId xmlns:p14="http://schemas.microsoft.com/office/powerpoint/2010/main" val="4232240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4867"/>
            <a:ext cx="8229600" cy="1143000"/>
          </a:xfrm>
        </p:spPr>
        <p:txBody>
          <a:bodyPr/>
          <a:lstStyle/>
          <a:p>
            <a:r>
              <a:rPr lang="en-US" dirty="0" smtClean="0"/>
              <a:t>Proposed fields for “fast” archive</a:t>
            </a:r>
            <a:endParaRPr lang="en-US" dirty="0"/>
          </a:p>
        </p:txBody>
      </p:sp>
      <p:sp>
        <p:nvSpPr>
          <p:cNvPr id="3" name="Content Placeholder 2"/>
          <p:cNvSpPr>
            <a:spLocks noGrp="1"/>
          </p:cNvSpPr>
          <p:nvPr>
            <p:ph idx="1"/>
          </p:nvPr>
        </p:nvSpPr>
        <p:spPr>
          <a:xfrm>
            <a:off x="457200" y="1417638"/>
            <a:ext cx="8229600" cy="4525963"/>
          </a:xfrm>
        </p:spPr>
        <p:txBody>
          <a:bodyPr>
            <a:noAutofit/>
          </a:bodyPr>
          <a:lstStyle/>
          <a:p>
            <a:endParaRPr lang="en-US" sz="2800" dirty="0" smtClean="0"/>
          </a:p>
          <a:p>
            <a:r>
              <a:rPr lang="en-US" sz="2800" dirty="0" smtClean="0"/>
              <a:t>Fluxes (W/m</a:t>
            </a:r>
            <a:r>
              <a:rPr lang="en-US" sz="2800" baseline="30000" dirty="0" smtClean="0"/>
              <a:t>2</a:t>
            </a:r>
            <a:r>
              <a:rPr lang="en-US" sz="2800" dirty="0" smtClean="0"/>
              <a:t> ; </a:t>
            </a:r>
            <a:r>
              <a:rPr lang="en-US" sz="2800" dirty="0" smtClean="0">
                <a:solidFill>
                  <a:srgbClr val="FF0000"/>
                </a:solidFill>
              </a:rPr>
              <a:t> </a:t>
            </a:r>
            <a:r>
              <a:rPr lang="en-US" sz="2800" dirty="0" smtClean="0"/>
              <a:t>average since last archive time)</a:t>
            </a:r>
          </a:p>
          <a:p>
            <a:pPr lvl="1"/>
            <a:r>
              <a:rPr lang="en-US" sz="2000" dirty="0" smtClean="0"/>
              <a:t>sensible heat net flux at surface</a:t>
            </a:r>
          </a:p>
          <a:p>
            <a:pPr lvl="1"/>
            <a:r>
              <a:rPr lang="en-US" sz="2000" dirty="0" smtClean="0"/>
              <a:t>latent heat net flux at surface</a:t>
            </a:r>
          </a:p>
          <a:p>
            <a:pPr lvl="1"/>
            <a:r>
              <a:rPr lang="en-US" sz="2000" dirty="0" smtClean="0"/>
              <a:t>downward long-wave radiation flux at surface</a:t>
            </a:r>
          </a:p>
          <a:p>
            <a:pPr lvl="1"/>
            <a:r>
              <a:rPr lang="en-US" sz="2000" dirty="0" smtClean="0"/>
              <a:t>upward long-wave radiation flux at surface</a:t>
            </a:r>
          </a:p>
          <a:p>
            <a:pPr lvl="1"/>
            <a:r>
              <a:rPr lang="en-US" sz="2000" dirty="0" smtClean="0"/>
              <a:t>upward short-wave radiation at surface</a:t>
            </a:r>
          </a:p>
          <a:p>
            <a:pPr lvl="1"/>
            <a:r>
              <a:rPr lang="en-US" sz="2000" dirty="0" smtClean="0"/>
              <a:t>downward short-wave radiation flux at surface</a:t>
            </a:r>
          </a:p>
          <a:p>
            <a:pPr lvl="1"/>
            <a:r>
              <a:rPr lang="en-US" sz="2000" dirty="0" smtClean="0"/>
              <a:t>upward long-wave radiation at nominal top</a:t>
            </a:r>
          </a:p>
          <a:p>
            <a:pPr lvl="1"/>
            <a:r>
              <a:rPr lang="en-US" sz="2000" dirty="0" smtClean="0">
                <a:solidFill>
                  <a:srgbClr val="000000"/>
                </a:solidFill>
              </a:rPr>
              <a:t>ground heat flux.</a:t>
            </a:r>
          </a:p>
          <a:p>
            <a:pPr lvl="1"/>
            <a:endParaRPr lang="en-US" sz="2000" dirty="0" smtClean="0"/>
          </a:p>
        </p:txBody>
      </p:sp>
      <p:sp>
        <p:nvSpPr>
          <p:cNvPr id="4" name="Slide Number Placeholder 3"/>
          <p:cNvSpPr>
            <a:spLocks noGrp="1"/>
          </p:cNvSpPr>
          <p:nvPr>
            <p:ph type="sldNum" sz="quarter" idx="12"/>
          </p:nvPr>
        </p:nvSpPr>
        <p:spPr/>
        <p:txBody>
          <a:bodyPr/>
          <a:lstStyle/>
          <a:p>
            <a:fld id="{2183A5A5-421E-B84D-B842-3B6454191453}" type="slidenum">
              <a:rPr lang="en-US" smtClean="0"/>
              <a:pPr/>
              <a:t>18</a:t>
            </a:fld>
            <a:endParaRPr lang="en-US"/>
          </a:p>
        </p:txBody>
      </p:sp>
    </p:spTree>
    <p:extLst>
      <p:ext uri="{BB962C8B-B14F-4D97-AF65-F5344CB8AC3E}">
        <p14:creationId xmlns:p14="http://schemas.microsoft.com/office/powerpoint/2010/main" val="4197124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are now</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200 TB storage &amp; server procurement underway, delivered in months.</a:t>
            </a:r>
          </a:p>
          <a:p>
            <a:r>
              <a:rPr lang="en-US" dirty="0" smtClean="0"/>
              <a:t>Control run mostly done, to 8 days.  Awaiting remaining 25% or so of CFSR initial conditions from NCDC.</a:t>
            </a:r>
          </a:p>
          <a:p>
            <a:r>
              <a:rPr lang="en-US" dirty="0" smtClean="0"/>
              <a:t>Software for generating perturbations mostly ported.</a:t>
            </a:r>
          </a:p>
          <a:p>
            <a:r>
              <a:rPr lang="en-US" dirty="0" smtClean="0"/>
              <a:t>Having trouble getting “throughput” on DOE computers.</a:t>
            </a:r>
          </a:p>
          <a:p>
            <a:pPr lvl="1"/>
            <a:r>
              <a:rPr lang="en-US" dirty="0" smtClean="0"/>
              <a:t>Will get some boosting in priority, but…</a:t>
            </a:r>
          </a:p>
          <a:p>
            <a:pPr lvl="1"/>
            <a:r>
              <a:rPr lang="en-US" dirty="0" smtClean="0"/>
              <a:t>Still may not be able to use all cycles by June, so hopefully carry them over and complete reforecast in June-December timeframe.</a:t>
            </a:r>
            <a:endParaRPr lang="en-US" dirty="0"/>
          </a:p>
        </p:txBody>
      </p:sp>
      <p:sp>
        <p:nvSpPr>
          <p:cNvPr id="4" name="Slide Number Placeholder 3"/>
          <p:cNvSpPr>
            <a:spLocks noGrp="1"/>
          </p:cNvSpPr>
          <p:nvPr>
            <p:ph type="sldNum" sz="quarter" idx="12"/>
          </p:nvPr>
        </p:nvSpPr>
        <p:spPr/>
        <p:txBody>
          <a:bodyPr/>
          <a:lstStyle/>
          <a:p>
            <a:fld id="{FA4465CA-C827-DE4B-AFDB-C3B6AAA9923F}" type="slidenum">
              <a:rPr lang="en-US" smtClean="0"/>
              <a:t>19</a:t>
            </a:fld>
            <a:endParaRPr lang="en-US"/>
          </a:p>
        </p:txBody>
      </p:sp>
    </p:spTree>
    <p:extLst>
      <p:ext uri="{BB962C8B-B14F-4D97-AF65-F5344CB8AC3E}">
        <p14:creationId xmlns:p14="http://schemas.microsoft.com/office/powerpoint/2010/main" val="41656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ydroflowch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268" y="0"/>
            <a:ext cx="3914872" cy="6858000"/>
          </a:xfrm>
          <a:prstGeom prst="rect">
            <a:avLst/>
          </a:prstGeom>
        </p:spPr>
      </p:pic>
      <p:sp>
        <p:nvSpPr>
          <p:cNvPr id="7" name="Rectangle 6"/>
          <p:cNvSpPr/>
          <p:nvPr/>
        </p:nvSpPr>
        <p:spPr>
          <a:xfrm>
            <a:off x="490268" y="896502"/>
            <a:ext cx="1788145" cy="71393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187797" y="234779"/>
            <a:ext cx="3457245" cy="1384995"/>
          </a:xfrm>
          <a:prstGeom prst="rect">
            <a:avLst/>
          </a:prstGeom>
          <a:noFill/>
        </p:spPr>
        <p:txBody>
          <a:bodyPr wrap="square" rtlCol="0">
            <a:spAutoFit/>
          </a:bodyPr>
          <a:lstStyle/>
          <a:p>
            <a:r>
              <a:rPr lang="en-US" sz="2800" dirty="0" smtClean="0"/>
              <a:t>HEPEX’s envisioned </a:t>
            </a:r>
          </a:p>
          <a:p>
            <a:r>
              <a:rPr lang="en-US" sz="2800" dirty="0" smtClean="0"/>
              <a:t>hydrologic ensemble prediction system</a:t>
            </a:r>
            <a:endParaRPr lang="en-US" sz="2800" dirty="0"/>
          </a:p>
        </p:txBody>
      </p:sp>
      <p:sp>
        <p:nvSpPr>
          <p:cNvPr id="6" name="TextBox 5"/>
          <p:cNvSpPr txBox="1"/>
          <p:nvPr/>
        </p:nvSpPr>
        <p:spPr>
          <a:xfrm>
            <a:off x="5101642" y="2145043"/>
            <a:ext cx="3626639" cy="923330"/>
          </a:xfrm>
          <a:prstGeom prst="rect">
            <a:avLst/>
          </a:prstGeom>
          <a:noFill/>
        </p:spPr>
        <p:txBody>
          <a:bodyPr wrap="none" rtlCol="0">
            <a:spAutoFit/>
          </a:bodyPr>
          <a:lstStyle/>
          <a:p>
            <a:r>
              <a:rPr lang="en-US" dirty="0" smtClean="0"/>
              <a:t>Our focus is the box in red.</a:t>
            </a:r>
          </a:p>
          <a:p>
            <a:r>
              <a:rPr lang="en-US" dirty="0" smtClean="0"/>
              <a:t>Why meteorological pre-processing?</a:t>
            </a:r>
          </a:p>
          <a:p>
            <a:r>
              <a:rPr lang="en-US" dirty="0" smtClean="0"/>
              <a:t>What data sets are needed?</a:t>
            </a:r>
            <a:endParaRPr lang="en-US" dirty="0"/>
          </a:p>
        </p:txBody>
      </p:sp>
      <p:sp>
        <p:nvSpPr>
          <p:cNvPr id="8" name="TextBox 7"/>
          <p:cNvSpPr txBox="1"/>
          <p:nvPr/>
        </p:nvSpPr>
        <p:spPr>
          <a:xfrm>
            <a:off x="5187797" y="6167061"/>
            <a:ext cx="2597185" cy="523220"/>
          </a:xfrm>
          <a:prstGeom prst="rect">
            <a:avLst/>
          </a:prstGeom>
          <a:noFill/>
        </p:spPr>
        <p:txBody>
          <a:bodyPr wrap="none" rtlCol="0">
            <a:spAutoFit/>
          </a:bodyPr>
          <a:lstStyle/>
          <a:p>
            <a:r>
              <a:rPr lang="en-US" sz="1400" dirty="0" smtClean="0"/>
              <a:t>from </a:t>
            </a:r>
            <a:r>
              <a:rPr lang="en-US" sz="1400" dirty="0" err="1" smtClean="0"/>
              <a:t>Schaake</a:t>
            </a:r>
            <a:r>
              <a:rPr lang="en-US" sz="1400" dirty="0" smtClean="0"/>
              <a:t> et al., </a:t>
            </a:r>
            <a:r>
              <a:rPr lang="en-US" sz="1400" i="1" dirty="0" smtClean="0"/>
              <a:t>BAMS</a:t>
            </a:r>
            <a:r>
              <a:rPr lang="en-US" sz="1400" dirty="0" smtClean="0"/>
              <a:t>, 2007.</a:t>
            </a:r>
          </a:p>
          <a:p>
            <a:r>
              <a:rPr lang="en-US" sz="1400" dirty="0"/>
              <a:t>see also DOI: 10.1002/asl.267</a:t>
            </a:r>
          </a:p>
        </p:txBody>
      </p:sp>
      <p:sp>
        <p:nvSpPr>
          <p:cNvPr id="9" name="Slide Number Placeholder 8"/>
          <p:cNvSpPr>
            <a:spLocks noGrp="1"/>
          </p:cNvSpPr>
          <p:nvPr>
            <p:ph type="sldNum" sz="quarter" idx="12"/>
          </p:nvPr>
        </p:nvSpPr>
        <p:spPr/>
        <p:txBody>
          <a:bodyPr/>
          <a:lstStyle/>
          <a:p>
            <a:fld id="{FA4465CA-C827-DE4B-AFDB-C3B6AAA9923F}" type="slidenum">
              <a:rPr lang="en-US" smtClean="0"/>
              <a:t>2</a:t>
            </a:fld>
            <a:endParaRPr lang="en-US"/>
          </a:p>
        </p:txBody>
      </p:sp>
    </p:spTree>
    <p:extLst>
      <p:ext uri="{BB962C8B-B14F-4D97-AF65-F5344CB8AC3E}">
        <p14:creationId xmlns:p14="http://schemas.microsoft.com/office/powerpoint/2010/main" val="1376958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Prepare!</a:t>
            </a:r>
            <a:endParaRPr lang="en-US" dirty="0"/>
          </a:p>
        </p:txBody>
      </p:sp>
      <p:sp>
        <p:nvSpPr>
          <p:cNvPr id="3" name="Content Placeholder 2"/>
          <p:cNvSpPr>
            <a:spLocks noGrp="1"/>
          </p:cNvSpPr>
          <p:nvPr>
            <p:ph idx="1"/>
          </p:nvPr>
        </p:nvSpPr>
        <p:spPr/>
        <p:txBody>
          <a:bodyPr/>
          <a:lstStyle/>
          <a:p>
            <a:r>
              <a:rPr lang="en-US" dirty="0" smtClean="0"/>
              <a:t>Should you wish to get some of this data, be aware that storing even a subset of this data will probably require several TB, e.g., storing all fields in a rectangle covering N America will require 15 TB storage.</a:t>
            </a:r>
            <a:endParaRPr lang="en-US" dirty="0"/>
          </a:p>
        </p:txBody>
      </p:sp>
      <p:sp>
        <p:nvSpPr>
          <p:cNvPr id="4" name="Slide Number Placeholder 3"/>
          <p:cNvSpPr>
            <a:spLocks noGrp="1"/>
          </p:cNvSpPr>
          <p:nvPr>
            <p:ph type="sldNum" sz="quarter" idx="12"/>
          </p:nvPr>
        </p:nvSpPr>
        <p:spPr/>
        <p:txBody>
          <a:bodyPr/>
          <a:lstStyle/>
          <a:p>
            <a:fld id="{FA4465CA-C827-DE4B-AFDB-C3B6AAA9923F}" type="slidenum">
              <a:rPr lang="en-US" smtClean="0"/>
              <a:t>20</a:t>
            </a:fld>
            <a:endParaRPr lang="en-US"/>
          </a:p>
        </p:txBody>
      </p:sp>
    </p:spTree>
    <p:extLst>
      <p:ext uri="{BB962C8B-B14F-4D97-AF65-F5344CB8AC3E}">
        <p14:creationId xmlns:p14="http://schemas.microsoft.com/office/powerpoint/2010/main" val="3512371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Complete reforecast database with modern model has long been on hydrologists’ wish list.</a:t>
            </a:r>
          </a:p>
          <a:p>
            <a:r>
              <a:rPr lang="en-US" dirty="0"/>
              <a:t>W</a:t>
            </a:r>
            <a:r>
              <a:rPr lang="en-US" dirty="0" smtClean="0"/>
              <a:t>ithin a year, we expect to have that for you.</a:t>
            </a:r>
          </a:p>
          <a:p>
            <a:r>
              <a:rPr lang="en-US" dirty="0" smtClean="0"/>
              <a:t>We intend to make it easy for you to access this data for your R&amp;D.</a:t>
            </a:r>
          </a:p>
          <a:p>
            <a:r>
              <a:rPr lang="en-US" dirty="0" smtClean="0"/>
              <a:t>We hope this data set will spur many advances in hydrologic prediction and ensemble weather forecasting.</a:t>
            </a:r>
          </a:p>
        </p:txBody>
      </p:sp>
      <p:sp>
        <p:nvSpPr>
          <p:cNvPr id="4" name="Slide Number Placeholder 3"/>
          <p:cNvSpPr>
            <a:spLocks noGrp="1"/>
          </p:cNvSpPr>
          <p:nvPr>
            <p:ph type="sldNum" sz="quarter" idx="12"/>
          </p:nvPr>
        </p:nvSpPr>
        <p:spPr/>
        <p:txBody>
          <a:bodyPr/>
          <a:lstStyle/>
          <a:p>
            <a:fld id="{FA4465CA-C827-DE4B-AFDB-C3B6AAA9923F}" type="slidenum">
              <a:rPr lang="en-US" smtClean="0"/>
              <a:t>21</a:t>
            </a:fld>
            <a:endParaRPr lang="en-US"/>
          </a:p>
        </p:txBody>
      </p:sp>
    </p:spTree>
    <p:extLst>
      <p:ext uri="{BB962C8B-B14F-4D97-AF65-F5344CB8AC3E}">
        <p14:creationId xmlns:p14="http://schemas.microsoft.com/office/powerpoint/2010/main" val="2481932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meteorological pre-processing?</a:t>
            </a:r>
            <a:endParaRPr lang="en-US" dirty="0"/>
          </a:p>
        </p:txBody>
      </p:sp>
      <p:pic>
        <p:nvPicPr>
          <p:cNvPr id="4" name="Picture 3" descr="Screen shot 2011-01-21 at 8.2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5900"/>
            <a:ext cx="9144000" cy="3866670"/>
          </a:xfrm>
          <a:prstGeom prst="rect">
            <a:avLst/>
          </a:prstGeom>
        </p:spPr>
      </p:pic>
      <p:sp>
        <p:nvSpPr>
          <p:cNvPr id="5" name="TextBox 4"/>
          <p:cNvSpPr txBox="1"/>
          <p:nvPr/>
        </p:nvSpPr>
        <p:spPr>
          <a:xfrm>
            <a:off x="292389" y="5533820"/>
            <a:ext cx="8645328" cy="923330"/>
          </a:xfrm>
          <a:prstGeom prst="rect">
            <a:avLst/>
          </a:prstGeom>
          <a:noFill/>
        </p:spPr>
        <p:txBody>
          <a:bodyPr wrap="none" rtlCol="0">
            <a:spAutoFit/>
          </a:bodyPr>
          <a:lstStyle/>
          <a:p>
            <a:r>
              <a:rPr lang="en-US" dirty="0" smtClean="0"/>
              <a:t>Even ensemble prediction systems such as the ECMWF system typically do not yet provide</a:t>
            </a:r>
          </a:p>
          <a:p>
            <a:r>
              <a:rPr lang="en-US" dirty="0" smtClean="0"/>
              <a:t>highly reliable probabilities.   Model imperfections, limited size ensemble, imperfect</a:t>
            </a:r>
          </a:p>
          <a:p>
            <a:r>
              <a:rPr lang="en-US" dirty="0" smtClean="0"/>
              <a:t>method of initialization (and imperfect observations) all contribute.</a:t>
            </a:r>
            <a:endParaRPr lang="en-US" dirty="0"/>
          </a:p>
        </p:txBody>
      </p:sp>
      <p:sp>
        <p:nvSpPr>
          <p:cNvPr id="6" name="TextBox 5"/>
          <p:cNvSpPr txBox="1"/>
          <p:nvPr/>
        </p:nvSpPr>
        <p:spPr>
          <a:xfrm>
            <a:off x="999140" y="1417638"/>
            <a:ext cx="1951075" cy="338554"/>
          </a:xfrm>
          <a:prstGeom prst="rect">
            <a:avLst/>
          </a:prstGeom>
          <a:noFill/>
        </p:spPr>
        <p:txBody>
          <a:bodyPr wrap="none" rtlCol="0">
            <a:spAutoFit/>
          </a:bodyPr>
          <a:lstStyle/>
          <a:p>
            <a:r>
              <a:rPr lang="en-US" sz="1600" dirty="0" smtClean="0"/>
              <a:t>1-day forecast, 5 mm</a:t>
            </a:r>
            <a:endParaRPr lang="en-US" sz="1600" dirty="0"/>
          </a:p>
        </p:txBody>
      </p:sp>
      <p:sp>
        <p:nvSpPr>
          <p:cNvPr id="7" name="TextBox 6"/>
          <p:cNvSpPr txBox="1"/>
          <p:nvPr/>
        </p:nvSpPr>
        <p:spPr>
          <a:xfrm>
            <a:off x="4027569" y="1418799"/>
            <a:ext cx="1951075" cy="338554"/>
          </a:xfrm>
          <a:prstGeom prst="rect">
            <a:avLst/>
          </a:prstGeom>
          <a:noFill/>
        </p:spPr>
        <p:txBody>
          <a:bodyPr wrap="none" rtlCol="0">
            <a:spAutoFit/>
          </a:bodyPr>
          <a:lstStyle/>
          <a:p>
            <a:r>
              <a:rPr lang="en-US" sz="1600" dirty="0" smtClean="0"/>
              <a:t>3-day forecast, 5 mm</a:t>
            </a:r>
            <a:endParaRPr lang="en-US" sz="1600" dirty="0"/>
          </a:p>
        </p:txBody>
      </p:sp>
      <p:sp>
        <p:nvSpPr>
          <p:cNvPr id="8" name="TextBox 7"/>
          <p:cNvSpPr txBox="1"/>
          <p:nvPr/>
        </p:nvSpPr>
        <p:spPr>
          <a:xfrm>
            <a:off x="7051490" y="1418799"/>
            <a:ext cx="1951075" cy="338554"/>
          </a:xfrm>
          <a:prstGeom prst="rect">
            <a:avLst/>
          </a:prstGeom>
          <a:noFill/>
        </p:spPr>
        <p:txBody>
          <a:bodyPr wrap="none" rtlCol="0">
            <a:spAutoFit/>
          </a:bodyPr>
          <a:lstStyle/>
          <a:p>
            <a:r>
              <a:rPr lang="en-US" sz="1600" dirty="0" smtClean="0"/>
              <a:t>5-day forecast, 5 mm</a:t>
            </a:r>
            <a:endParaRPr lang="en-US" sz="1600" dirty="0"/>
          </a:p>
        </p:txBody>
      </p:sp>
      <p:sp>
        <p:nvSpPr>
          <p:cNvPr id="9" name="Slide Number Placeholder 8"/>
          <p:cNvSpPr>
            <a:spLocks noGrp="1"/>
          </p:cNvSpPr>
          <p:nvPr>
            <p:ph type="sldNum" sz="quarter" idx="12"/>
          </p:nvPr>
        </p:nvSpPr>
        <p:spPr/>
        <p:txBody>
          <a:bodyPr/>
          <a:lstStyle/>
          <a:p>
            <a:fld id="{FA4465CA-C827-DE4B-AFDB-C3B6AAA9923F}" type="slidenum">
              <a:rPr lang="en-US" smtClean="0"/>
              <a:t>3</a:t>
            </a:fld>
            <a:endParaRPr lang="en-US"/>
          </a:p>
        </p:txBody>
      </p:sp>
    </p:spTree>
    <p:extLst>
      <p:ext uri="{BB962C8B-B14F-4D97-AF65-F5344CB8AC3E}">
        <p14:creationId xmlns:p14="http://schemas.microsoft.com/office/powerpoint/2010/main" val="3030380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914"/>
            <a:ext cx="8229600" cy="1143000"/>
          </a:xfrm>
        </p:spPr>
        <p:txBody>
          <a:bodyPr>
            <a:noAutofit/>
          </a:bodyPr>
          <a:lstStyle/>
          <a:p>
            <a:r>
              <a:rPr lang="en-US" sz="3600" dirty="0" smtClean="0"/>
              <a:t>Making reliable forecasts for rare events complicated w/o large training sample</a:t>
            </a:r>
            <a:endParaRPr lang="en-US" sz="3600" dirty="0"/>
          </a:p>
        </p:txBody>
      </p:sp>
      <p:graphicFrame>
        <p:nvGraphicFramePr>
          <p:cNvPr id="4" name="Object 2"/>
          <p:cNvGraphicFramePr>
            <a:graphicFrameLocks noChangeAspect="1"/>
          </p:cNvGraphicFramePr>
          <p:nvPr>
            <p:extLst>
              <p:ext uri="{D42A27DB-BD31-4B8C-83A1-F6EECF244321}">
                <p14:modId xmlns:p14="http://schemas.microsoft.com/office/powerpoint/2010/main" val="2659851332"/>
              </p:ext>
            </p:extLst>
          </p:nvPr>
        </p:nvGraphicFramePr>
        <p:xfrm>
          <a:off x="-1" y="1549746"/>
          <a:ext cx="8964439" cy="4137433"/>
        </p:xfrm>
        <a:graphic>
          <a:graphicData uri="http://schemas.openxmlformats.org/presentationml/2006/ole">
            <mc:AlternateContent xmlns:mc="http://schemas.openxmlformats.org/markup-compatibility/2006">
              <mc:Choice xmlns:v="urn:schemas-microsoft-com:vml" Requires="v">
                <p:oleObj spid="_x0000_s1029" name="Document" r:id="rId3" imgW="4852416" imgH="2240280" progId="Word.Document.8">
                  <p:embed/>
                </p:oleObj>
              </mc:Choice>
              <mc:Fallback>
                <p:oleObj name="Document" r:id="rId3" imgW="4852416" imgH="22402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49746"/>
                        <a:ext cx="8964439" cy="4137433"/>
                      </a:xfrm>
                      <a:prstGeom prst="rect">
                        <a:avLst/>
                      </a:prstGeom>
                      <a:noFill/>
                    </p:spPr>
                  </p:pic>
                </p:oleObj>
              </mc:Fallback>
            </mc:AlternateContent>
          </a:graphicData>
        </a:graphic>
      </p:graphicFrame>
      <p:sp>
        <p:nvSpPr>
          <p:cNvPr id="5" name="TextBox 4"/>
          <p:cNvSpPr txBox="1"/>
          <p:nvPr/>
        </p:nvSpPr>
        <p:spPr>
          <a:xfrm>
            <a:off x="597617" y="5808581"/>
            <a:ext cx="8008735" cy="646331"/>
          </a:xfrm>
          <a:prstGeom prst="rect">
            <a:avLst/>
          </a:prstGeom>
          <a:noFill/>
        </p:spPr>
        <p:txBody>
          <a:bodyPr wrap="none" rtlCol="0">
            <a:spAutoFit/>
          </a:bodyPr>
          <a:lstStyle/>
          <a:p>
            <a:r>
              <a:rPr lang="en-US" dirty="0" smtClean="0"/>
              <a:t>A heavy </a:t>
            </a:r>
            <a:r>
              <a:rPr lang="en-US" dirty="0" err="1" smtClean="0"/>
              <a:t>precip</a:t>
            </a:r>
            <a:r>
              <a:rPr lang="en-US" dirty="0" smtClean="0"/>
              <a:t> event like the one today are the ones you care about the most. How </a:t>
            </a:r>
          </a:p>
          <a:p>
            <a:r>
              <a:rPr lang="en-US" dirty="0" smtClean="0"/>
              <a:t>to calibrate today’s forecast given past short sample of forecasts and observations?</a:t>
            </a:r>
            <a:endParaRPr lang="en-US" dirty="0"/>
          </a:p>
        </p:txBody>
      </p:sp>
      <p:sp>
        <p:nvSpPr>
          <p:cNvPr id="6" name="Slide Number Placeholder 5"/>
          <p:cNvSpPr>
            <a:spLocks noGrp="1"/>
          </p:cNvSpPr>
          <p:nvPr>
            <p:ph type="sldNum" sz="quarter" idx="12"/>
          </p:nvPr>
        </p:nvSpPr>
        <p:spPr/>
        <p:txBody>
          <a:bodyPr/>
          <a:lstStyle/>
          <a:p>
            <a:fld id="{FA4465CA-C827-DE4B-AFDB-C3B6AAA9923F}" type="slidenum">
              <a:rPr lang="en-US" smtClean="0"/>
              <a:t>4</a:t>
            </a:fld>
            <a:endParaRPr lang="en-US"/>
          </a:p>
        </p:txBody>
      </p:sp>
    </p:spTree>
    <p:extLst>
      <p:ext uri="{BB962C8B-B14F-4D97-AF65-F5344CB8AC3E}">
        <p14:creationId xmlns:p14="http://schemas.microsoft.com/office/powerpoint/2010/main" val="1193766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ms_refcst_cov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56938" y="768994"/>
            <a:ext cx="6767132" cy="5229147"/>
          </a:xfrm>
          <a:prstGeom prst="rect">
            <a:avLst/>
          </a:prstGeom>
        </p:spPr>
      </p:pic>
      <p:sp>
        <p:nvSpPr>
          <p:cNvPr id="5" name="TextBox 4"/>
          <p:cNvSpPr txBox="1"/>
          <p:nvPr/>
        </p:nvSpPr>
        <p:spPr>
          <a:xfrm>
            <a:off x="5453251" y="532298"/>
            <a:ext cx="3493264" cy="3970318"/>
          </a:xfrm>
          <a:prstGeom prst="rect">
            <a:avLst/>
          </a:prstGeom>
          <a:noFill/>
        </p:spPr>
        <p:txBody>
          <a:bodyPr wrap="none" rtlCol="0">
            <a:spAutoFit/>
          </a:bodyPr>
          <a:lstStyle/>
          <a:p>
            <a:r>
              <a:rPr lang="en-US" dirty="0" smtClean="0"/>
              <a:t>We created a “reforecast”</a:t>
            </a:r>
          </a:p>
          <a:p>
            <a:r>
              <a:rPr lang="en-US" dirty="0" smtClean="0"/>
              <a:t>data set ~ 8 years ago with</a:t>
            </a:r>
          </a:p>
          <a:p>
            <a:r>
              <a:rPr lang="en-US" dirty="0" smtClean="0"/>
              <a:t>a 1998 version of the NCEP</a:t>
            </a:r>
          </a:p>
          <a:p>
            <a:r>
              <a:rPr lang="en-US" dirty="0" smtClean="0"/>
              <a:t>GFS ensemble prediction</a:t>
            </a:r>
          </a:p>
          <a:p>
            <a:r>
              <a:rPr lang="en-US" dirty="0" smtClean="0"/>
              <a:t>system. </a:t>
            </a:r>
          </a:p>
          <a:p>
            <a:endParaRPr lang="en-US" dirty="0"/>
          </a:p>
          <a:p>
            <a:r>
              <a:rPr lang="en-US" dirty="0" smtClean="0"/>
              <a:t>15 members, 15-day forecasts,</a:t>
            </a:r>
          </a:p>
          <a:p>
            <a:r>
              <a:rPr lang="en-US" dirty="0" smtClean="0"/>
              <a:t>every day 1979 to current.</a:t>
            </a:r>
          </a:p>
          <a:p>
            <a:endParaRPr lang="en-US" dirty="0"/>
          </a:p>
          <a:p>
            <a:r>
              <a:rPr lang="en-US" dirty="0" smtClean="0"/>
              <a:t>However:</a:t>
            </a:r>
          </a:p>
          <a:p>
            <a:endParaRPr lang="en-US" dirty="0"/>
          </a:p>
          <a:p>
            <a:pPr marL="342900" indent="-342900">
              <a:buAutoNum type="arabicParenBoth"/>
            </a:pPr>
            <a:r>
              <a:rPr lang="en-US" dirty="0" smtClean="0"/>
              <a:t>only a few select fields archived</a:t>
            </a:r>
            <a:endParaRPr lang="en-US" dirty="0"/>
          </a:p>
          <a:p>
            <a:pPr marL="342900" indent="-342900">
              <a:buAutoNum type="arabicParenBoth"/>
            </a:pPr>
            <a:r>
              <a:rPr lang="en-US" dirty="0" smtClean="0"/>
              <a:t>models improved greatly since</a:t>
            </a:r>
          </a:p>
          <a:p>
            <a:r>
              <a:rPr lang="en-US" dirty="0" smtClean="0"/>
              <a:t>then.</a:t>
            </a:r>
          </a:p>
        </p:txBody>
      </p:sp>
      <p:sp>
        <p:nvSpPr>
          <p:cNvPr id="6" name="Slide Number Placeholder 5"/>
          <p:cNvSpPr>
            <a:spLocks noGrp="1"/>
          </p:cNvSpPr>
          <p:nvPr>
            <p:ph type="sldNum" sz="quarter" idx="12"/>
          </p:nvPr>
        </p:nvSpPr>
        <p:spPr/>
        <p:txBody>
          <a:bodyPr/>
          <a:lstStyle/>
          <a:p>
            <a:fld id="{FA4465CA-C827-DE4B-AFDB-C3B6AAA9923F}" type="slidenum">
              <a:rPr lang="en-US" smtClean="0"/>
              <a:t>5</a:t>
            </a:fld>
            <a:endParaRPr lang="en-US"/>
          </a:p>
        </p:txBody>
      </p:sp>
    </p:spTree>
    <p:extLst>
      <p:ext uri="{BB962C8B-B14F-4D97-AF65-F5344CB8AC3E}">
        <p14:creationId xmlns:p14="http://schemas.microsoft.com/office/powerpoint/2010/main" val="3035494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26358F4-3CD9-6A4E-8D75-0A8BD40E9846}" type="slidenum">
              <a:rPr lang="en-US" sz="1400">
                <a:latin typeface="Calibri" charset="0"/>
              </a:rPr>
              <a:pPr/>
              <a:t>6</a:t>
            </a:fld>
            <a:endParaRPr lang="en-US" sz="1400">
              <a:latin typeface="Calibri" charset="0"/>
            </a:endParaRPr>
          </a:p>
        </p:txBody>
      </p:sp>
      <p:pic>
        <p:nvPicPr>
          <p:cNvPr id="32771" name="Picture 2" descr="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60463"/>
            <a:ext cx="28194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descr="analog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762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analog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7526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descr="analog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7432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descr="analog_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7338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7" descr="analog_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7244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8" descr="analog_0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5715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9" descr="analog_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17526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0" descr="analog_0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27432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1" descr="analog_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37338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2" descr="analog_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47244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3" descr="analog_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5715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14" descr="analog_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762000"/>
            <a:ext cx="142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15" descr="analog_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9800" y="17526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16" descr="analog_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9800" y="27432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17" descr="analog_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9800" y="37338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18" descr="analog_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19800" y="5715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8" name="Picture 19" descr="analog_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43800" y="762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9" name="Picture 20" descr="analog_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43800" y="17526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0" name="Picture 21" descr="analog_2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43800" y="27432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1" name="Picture 22" descr="analog_2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3800" y="3733800"/>
            <a:ext cx="1447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2" name="Picture 23" descr="analog_2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43800" y="4724400"/>
            <a:ext cx="14478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3" name="Picture 24" descr="analog_2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543800" y="5715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4" name="Rectangle 25"/>
          <p:cNvSpPr>
            <a:spLocks noChangeArrowheads="1"/>
          </p:cNvSpPr>
          <p:nvPr/>
        </p:nvSpPr>
        <p:spPr bwMode="auto">
          <a:xfrm>
            <a:off x="76200" y="152400"/>
            <a:ext cx="9067800" cy="461665"/>
          </a:xfrm>
          <a:prstGeom prst="rect">
            <a:avLst/>
          </a:prstGeom>
          <a:noFill/>
          <a:ln w="9525">
            <a:noFill/>
            <a:miter lim="800000"/>
            <a:headEnd/>
            <a:tailEnd/>
          </a:ln>
        </p:spPr>
        <p:txBody>
          <a:bodyPr>
            <a:spAutoFit/>
          </a:bodyPr>
          <a:lstStyle/>
          <a:p>
            <a:pPr algn="ctr"/>
            <a:r>
              <a:rPr lang="en-US" sz="2400" dirty="0">
                <a:latin typeface="Calibri" charset="0"/>
              </a:rPr>
              <a:t>An example of a statistical correction technique using those reforecasts</a:t>
            </a:r>
            <a:endParaRPr lang="en-US" sz="6000" dirty="0">
              <a:latin typeface="Calibri" charset="0"/>
            </a:endParaRPr>
          </a:p>
        </p:txBody>
      </p:sp>
      <p:sp>
        <p:nvSpPr>
          <p:cNvPr id="32795" name="Rectangle 26"/>
          <p:cNvSpPr>
            <a:spLocks noChangeArrowheads="1"/>
          </p:cNvSpPr>
          <p:nvPr/>
        </p:nvSpPr>
        <p:spPr bwMode="auto">
          <a:xfrm>
            <a:off x="152400" y="3365500"/>
            <a:ext cx="25146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300">
                <a:latin typeface="Calibri" charset="0"/>
              </a:rPr>
              <a:t>For each pair (e.g. red box), on the left are old forecasts that are somewhat similar to this day</a:t>
            </a:r>
            <a:r>
              <a:rPr lang="ja-JP" altLang="en-US" sz="1300">
                <a:latin typeface="Calibri" charset="0"/>
              </a:rPr>
              <a:t>’</a:t>
            </a:r>
            <a:r>
              <a:rPr lang="en-US" sz="1300">
                <a:latin typeface="Calibri" charset="0"/>
              </a:rPr>
              <a:t>s ensemble-mean forecast.  The boxed data on the right, the analyzed precipitation for the same dates as the chosen analog forecasts, can be used to</a:t>
            </a:r>
          </a:p>
          <a:p>
            <a:pPr>
              <a:spcAft>
                <a:spcPts val="600"/>
              </a:spcAft>
            </a:pPr>
            <a:r>
              <a:rPr lang="en-US" sz="1300">
                <a:latin typeface="Calibri" charset="0"/>
              </a:rPr>
              <a:t>statistically adjust and downscale the forecast.</a:t>
            </a:r>
          </a:p>
          <a:p>
            <a:r>
              <a:rPr lang="en-US" sz="1300">
                <a:latin typeface="Calibri" charset="0"/>
              </a:rPr>
              <a:t>Analog approaches like this</a:t>
            </a:r>
          </a:p>
          <a:p>
            <a:r>
              <a:rPr lang="en-US" sz="1300">
                <a:latin typeface="Calibri" charset="0"/>
              </a:rPr>
              <a:t>may be particularly useful for</a:t>
            </a:r>
          </a:p>
          <a:p>
            <a:r>
              <a:rPr lang="en-US" sz="1300">
                <a:latin typeface="Calibri" charset="0"/>
              </a:rPr>
              <a:t>hydrologic ensemble applications, where an ensemble of weather realizations is needed as inputs to a hydrologic ensemble streamflow system. </a:t>
            </a:r>
          </a:p>
        </p:txBody>
      </p:sp>
      <p:sp>
        <p:nvSpPr>
          <p:cNvPr id="48156" name="Line 27"/>
          <p:cNvSpPr>
            <a:spLocks noChangeShapeType="1"/>
          </p:cNvSpPr>
          <p:nvPr/>
        </p:nvSpPr>
        <p:spPr bwMode="auto">
          <a:xfrm flipV="1">
            <a:off x="2667000" y="3810000"/>
            <a:ext cx="228600" cy="0"/>
          </a:xfrm>
          <a:prstGeom prst="line">
            <a:avLst/>
          </a:prstGeom>
          <a:noFill/>
          <a:ln w="9525">
            <a:solidFill>
              <a:schemeClr val="tx1"/>
            </a:solidFill>
            <a:round/>
            <a:headEnd/>
            <a:tailEnd type="triangle" w="med" len="med"/>
          </a:ln>
        </p:spPr>
        <p:txBody>
          <a:bodyPr wrap="none" anchor="ctr"/>
          <a:lstStyle/>
          <a:p>
            <a:pPr>
              <a:defRPr/>
            </a:pPr>
            <a:endParaRPr lang="en-US">
              <a:latin typeface="+mj-lt"/>
              <a:ea typeface="ＭＳ Ｐゴシック" charset="-128"/>
              <a:cs typeface="ＭＳ Ｐゴシック" charset="-128"/>
            </a:endParaRPr>
          </a:p>
        </p:txBody>
      </p:sp>
      <p:pic>
        <p:nvPicPr>
          <p:cNvPr id="32797" name="Picture 28" descr="analog_0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95800" y="762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8" name="Picture 29" descr="analog_1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19800" y="47244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9" name="Rectangle 30"/>
          <p:cNvSpPr>
            <a:spLocks noChangeArrowheads="1"/>
          </p:cNvSpPr>
          <p:nvPr/>
        </p:nvSpPr>
        <p:spPr bwMode="auto">
          <a:xfrm>
            <a:off x="3657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0" name="Rectangle 31"/>
          <p:cNvSpPr>
            <a:spLocks noChangeArrowheads="1"/>
          </p:cNvSpPr>
          <p:nvPr/>
        </p:nvSpPr>
        <p:spPr bwMode="auto">
          <a:xfrm>
            <a:off x="3657600" y="18288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1" name="Rectangle 32"/>
          <p:cNvSpPr>
            <a:spLocks noChangeArrowheads="1"/>
          </p:cNvSpPr>
          <p:nvPr/>
        </p:nvSpPr>
        <p:spPr bwMode="auto">
          <a:xfrm>
            <a:off x="3657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2" name="Rectangle 33"/>
          <p:cNvSpPr>
            <a:spLocks noChangeArrowheads="1"/>
          </p:cNvSpPr>
          <p:nvPr/>
        </p:nvSpPr>
        <p:spPr bwMode="auto">
          <a:xfrm>
            <a:off x="3657600" y="28194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3" name="Rectangle 34"/>
          <p:cNvSpPr>
            <a:spLocks noChangeArrowheads="1"/>
          </p:cNvSpPr>
          <p:nvPr/>
        </p:nvSpPr>
        <p:spPr bwMode="auto">
          <a:xfrm>
            <a:off x="3657600" y="38100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4" name="Rectangle 35"/>
          <p:cNvSpPr>
            <a:spLocks noChangeArrowheads="1"/>
          </p:cNvSpPr>
          <p:nvPr/>
        </p:nvSpPr>
        <p:spPr bwMode="auto">
          <a:xfrm>
            <a:off x="3657600" y="5791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5" name="Rectangle 36"/>
          <p:cNvSpPr>
            <a:spLocks noChangeArrowheads="1"/>
          </p:cNvSpPr>
          <p:nvPr/>
        </p:nvSpPr>
        <p:spPr bwMode="auto">
          <a:xfrm>
            <a:off x="3657600" y="48006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6" name="Rectangle 37"/>
          <p:cNvSpPr>
            <a:spLocks noChangeArrowheads="1"/>
          </p:cNvSpPr>
          <p:nvPr/>
        </p:nvSpPr>
        <p:spPr bwMode="auto">
          <a:xfrm>
            <a:off x="5181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7" name="Rectangle 38"/>
          <p:cNvSpPr>
            <a:spLocks noChangeArrowheads="1"/>
          </p:cNvSpPr>
          <p:nvPr/>
        </p:nvSpPr>
        <p:spPr bwMode="auto">
          <a:xfrm>
            <a:off x="5181600" y="18288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8" name="Rectangle 39"/>
          <p:cNvSpPr>
            <a:spLocks noChangeArrowheads="1"/>
          </p:cNvSpPr>
          <p:nvPr/>
        </p:nvSpPr>
        <p:spPr bwMode="auto">
          <a:xfrm>
            <a:off x="5181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9" name="Rectangle 40"/>
          <p:cNvSpPr>
            <a:spLocks noChangeArrowheads="1"/>
          </p:cNvSpPr>
          <p:nvPr/>
        </p:nvSpPr>
        <p:spPr bwMode="auto">
          <a:xfrm>
            <a:off x="5181600" y="28194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0" name="Rectangle 41"/>
          <p:cNvSpPr>
            <a:spLocks noChangeArrowheads="1"/>
          </p:cNvSpPr>
          <p:nvPr/>
        </p:nvSpPr>
        <p:spPr bwMode="auto">
          <a:xfrm>
            <a:off x="5181600" y="38100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1" name="Rectangle 42"/>
          <p:cNvSpPr>
            <a:spLocks noChangeArrowheads="1"/>
          </p:cNvSpPr>
          <p:nvPr/>
        </p:nvSpPr>
        <p:spPr bwMode="auto">
          <a:xfrm>
            <a:off x="5181600" y="5791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2" name="Rectangle 43"/>
          <p:cNvSpPr>
            <a:spLocks noChangeArrowheads="1"/>
          </p:cNvSpPr>
          <p:nvPr/>
        </p:nvSpPr>
        <p:spPr bwMode="auto">
          <a:xfrm>
            <a:off x="5181600" y="48006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3" name="Rectangle 44"/>
          <p:cNvSpPr>
            <a:spLocks noChangeArrowheads="1"/>
          </p:cNvSpPr>
          <p:nvPr/>
        </p:nvSpPr>
        <p:spPr bwMode="auto">
          <a:xfrm>
            <a:off x="6705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4" name="Rectangle 45"/>
          <p:cNvSpPr>
            <a:spLocks noChangeArrowheads="1"/>
          </p:cNvSpPr>
          <p:nvPr/>
        </p:nvSpPr>
        <p:spPr bwMode="auto">
          <a:xfrm>
            <a:off x="6705600" y="18288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5" name="Rectangle 46"/>
          <p:cNvSpPr>
            <a:spLocks noChangeArrowheads="1"/>
          </p:cNvSpPr>
          <p:nvPr/>
        </p:nvSpPr>
        <p:spPr bwMode="auto">
          <a:xfrm>
            <a:off x="6705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6" name="Rectangle 47"/>
          <p:cNvSpPr>
            <a:spLocks noChangeArrowheads="1"/>
          </p:cNvSpPr>
          <p:nvPr/>
        </p:nvSpPr>
        <p:spPr bwMode="auto">
          <a:xfrm>
            <a:off x="6705600" y="28194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7" name="Rectangle 48"/>
          <p:cNvSpPr>
            <a:spLocks noChangeArrowheads="1"/>
          </p:cNvSpPr>
          <p:nvPr/>
        </p:nvSpPr>
        <p:spPr bwMode="auto">
          <a:xfrm>
            <a:off x="6705600" y="38100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8" name="Rectangle 49"/>
          <p:cNvSpPr>
            <a:spLocks noChangeArrowheads="1"/>
          </p:cNvSpPr>
          <p:nvPr/>
        </p:nvSpPr>
        <p:spPr bwMode="auto">
          <a:xfrm>
            <a:off x="6705600" y="5791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9" name="Rectangle 50"/>
          <p:cNvSpPr>
            <a:spLocks noChangeArrowheads="1"/>
          </p:cNvSpPr>
          <p:nvPr/>
        </p:nvSpPr>
        <p:spPr bwMode="auto">
          <a:xfrm>
            <a:off x="6705600" y="48006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0" name="Rectangle 51"/>
          <p:cNvSpPr>
            <a:spLocks noChangeArrowheads="1"/>
          </p:cNvSpPr>
          <p:nvPr/>
        </p:nvSpPr>
        <p:spPr bwMode="auto">
          <a:xfrm>
            <a:off x="8229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1" name="Rectangle 52"/>
          <p:cNvSpPr>
            <a:spLocks noChangeArrowheads="1"/>
          </p:cNvSpPr>
          <p:nvPr/>
        </p:nvSpPr>
        <p:spPr bwMode="auto">
          <a:xfrm>
            <a:off x="8229600" y="18288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2" name="Rectangle 53"/>
          <p:cNvSpPr>
            <a:spLocks noChangeArrowheads="1"/>
          </p:cNvSpPr>
          <p:nvPr/>
        </p:nvSpPr>
        <p:spPr bwMode="auto">
          <a:xfrm>
            <a:off x="8229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3" name="Rectangle 54"/>
          <p:cNvSpPr>
            <a:spLocks noChangeArrowheads="1"/>
          </p:cNvSpPr>
          <p:nvPr/>
        </p:nvSpPr>
        <p:spPr bwMode="auto">
          <a:xfrm>
            <a:off x="8229600" y="28194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4" name="Rectangle 55"/>
          <p:cNvSpPr>
            <a:spLocks noChangeArrowheads="1"/>
          </p:cNvSpPr>
          <p:nvPr/>
        </p:nvSpPr>
        <p:spPr bwMode="auto">
          <a:xfrm>
            <a:off x="8229600" y="38100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5" name="Rectangle 56"/>
          <p:cNvSpPr>
            <a:spLocks noChangeArrowheads="1"/>
          </p:cNvSpPr>
          <p:nvPr/>
        </p:nvSpPr>
        <p:spPr bwMode="auto">
          <a:xfrm>
            <a:off x="8229600" y="5791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6" name="Rectangle 57"/>
          <p:cNvSpPr>
            <a:spLocks noChangeArrowheads="1"/>
          </p:cNvSpPr>
          <p:nvPr/>
        </p:nvSpPr>
        <p:spPr bwMode="auto">
          <a:xfrm>
            <a:off x="8229600" y="48006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59" name="TextBox 58"/>
          <p:cNvSpPr txBox="1"/>
          <p:nvPr/>
        </p:nvSpPr>
        <p:spPr>
          <a:xfrm>
            <a:off x="28575" y="822325"/>
            <a:ext cx="2943225" cy="369888"/>
          </a:xfrm>
          <a:prstGeom prst="rect">
            <a:avLst/>
          </a:prstGeom>
          <a:noFill/>
        </p:spPr>
        <p:txBody>
          <a:bodyPr wrap="none">
            <a:spAutoFit/>
          </a:bodyPr>
          <a:lstStyle/>
          <a:p>
            <a:pPr>
              <a:defRPr/>
            </a:pPr>
            <a:r>
              <a:rPr lang="en-US" sz="1800" dirty="0">
                <a:latin typeface="+mj-lt"/>
                <a:ea typeface="ＭＳ Ｐゴシック" charset="-128"/>
                <a:cs typeface="ＭＳ Ｐゴシック" charset="-128"/>
              </a:rPr>
              <a:t>Today’s forecast (&amp; observed)</a:t>
            </a:r>
          </a:p>
        </p:txBody>
      </p:sp>
      <p:sp>
        <p:nvSpPr>
          <p:cNvPr id="60" name="Rectangle 59"/>
          <p:cNvSpPr/>
          <p:nvPr/>
        </p:nvSpPr>
        <p:spPr>
          <a:xfrm>
            <a:off x="2895600" y="762000"/>
            <a:ext cx="1701800" cy="10668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mj-lt"/>
            </a:endParaRPr>
          </a:p>
        </p:txBody>
      </p:sp>
      <p:sp>
        <p:nvSpPr>
          <p:cNvPr id="61" name="Line 27"/>
          <p:cNvSpPr>
            <a:spLocks noChangeShapeType="1"/>
          </p:cNvSpPr>
          <p:nvPr/>
        </p:nvSpPr>
        <p:spPr bwMode="auto">
          <a:xfrm>
            <a:off x="592138" y="1192213"/>
            <a:ext cx="0" cy="153987"/>
          </a:xfrm>
          <a:prstGeom prst="line">
            <a:avLst/>
          </a:prstGeom>
          <a:noFill/>
          <a:ln w="9525">
            <a:solidFill>
              <a:schemeClr val="tx1"/>
            </a:solidFill>
            <a:round/>
            <a:headEnd/>
            <a:tailEnd type="triangle" w="med" len="med"/>
          </a:ln>
        </p:spPr>
        <p:txBody>
          <a:bodyPr wrap="none" anchor="ctr"/>
          <a:lstStyle/>
          <a:p>
            <a:pPr>
              <a:defRPr/>
            </a:pPr>
            <a:endParaRPr lang="en-US">
              <a:latin typeface="+mj-lt"/>
              <a:ea typeface="ＭＳ Ｐゴシック" charset="-128"/>
              <a:cs typeface="ＭＳ Ｐゴシック" charset="-128"/>
            </a:endParaRPr>
          </a:p>
        </p:txBody>
      </p:sp>
    </p:spTree>
    <p:extLst>
      <p:ext uri="{BB962C8B-B14F-4D97-AF65-F5344CB8AC3E}">
        <p14:creationId xmlns:p14="http://schemas.microsoft.com/office/powerpoint/2010/main" val="3228299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36762AC-F00B-7549-9E5E-3A5A5E6CD80B}" type="slidenum">
              <a:rPr lang="en-US" sz="1400"/>
              <a:pPr/>
              <a:t>7</a:t>
            </a:fld>
            <a:endParaRPr lang="en-US" sz="1400"/>
          </a:p>
        </p:txBody>
      </p:sp>
      <p:sp>
        <p:nvSpPr>
          <p:cNvPr id="34819" name="Rectangle 2"/>
          <p:cNvSpPr>
            <a:spLocks noGrp="1" noChangeArrowheads="1"/>
          </p:cNvSpPr>
          <p:nvPr>
            <p:ph type="title"/>
          </p:nvPr>
        </p:nvSpPr>
        <p:spPr>
          <a:xfrm>
            <a:off x="228600" y="0"/>
            <a:ext cx="8610600" cy="609600"/>
          </a:xfrm>
        </p:spPr>
        <p:txBody>
          <a:bodyPr>
            <a:normAutofit/>
          </a:bodyPr>
          <a:lstStyle/>
          <a:p>
            <a:pPr eaLnBrk="1" hangingPunct="1"/>
            <a:r>
              <a:rPr lang="en-US" sz="3200">
                <a:latin typeface="Calibri" charset="0"/>
                <a:ea typeface="ＭＳ Ｐゴシック" charset="0"/>
                <a:cs typeface="ＭＳ Ｐゴシック" charset="0"/>
              </a:rPr>
              <a:t>Downscaled analog probability forecasts</a:t>
            </a:r>
            <a:endParaRPr lang="en-US" sz="4000">
              <a:latin typeface="Calibri" charset="0"/>
              <a:ea typeface="ＭＳ Ｐゴシック" charset="0"/>
              <a:cs typeface="ＭＳ Ｐゴシック" charset="0"/>
            </a:endParaRPr>
          </a:p>
        </p:txBody>
      </p:sp>
      <p:pic>
        <p:nvPicPr>
          <p:cNvPr id="34820" name="Picture 4" descr="M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609600"/>
            <a:ext cx="40386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8"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241800"/>
            <a:ext cx="81534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024063" y="3719513"/>
            <a:ext cx="5305425" cy="400050"/>
          </a:xfrm>
          <a:prstGeom prst="rect">
            <a:avLst/>
          </a:prstGeom>
          <a:noFill/>
        </p:spPr>
        <p:txBody>
          <a:bodyPr wrap="none">
            <a:spAutoFit/>
          </a:bodyPr>
          <a:lstStyle/>
          <a:p>
            <a:pPr>
              <a:defRPr/>
            </a:pPr>
            <a:r>
              <a:rPr lang="en-US" sz="2000" dirty="0">
                <a:latin typeface="+mj-lt"/>
                <a:ea typeface="ＭＳ Ｐゴシック" charset="-128"/>
                <a:cs typeface="ＭＳ Ｐゴシック" charset="-128"/>
              </a:rPr>
              <a:t>Statistically adjusted analog forecast probabilities</a:t>
            </a:r>
          </a:p>
        </p:txBody>
      </p:sp>
    </p:spTree>
    <p:extLst>
      <p:ext uri="{BB962C8B-B14F-4D97-AF65-F5344CB8AC3E}">
        <p14:creationId xmlns:p14="http://schemas.microsoft.com/office/powerpoint/2010/main" val="15867257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xfrm>
            <a:off x="6291263" y="6248400"/>
            <a:ext cx="1905000" cy="457200"/>
          </a:xfrm>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E198E91-415F-CA48-8513-E176551E303E}" type="slidenum">
              <a:rPr lang="en-US" sz="1400">
                <a:latin typeface="Calibri" charset="0"/>
              </a:rPr>
              <a:pPr/>
              <a:t>8</a:t>
            </a:fld>
            <a:endParaRPr lang="en-US" sz="1400">
              <a:latin typeface="Calibri" charset="0"/>
            </a:endParaRPr>
          </a:p>
        </p:txBody>
      </p:sp>
      <p:pic>
        <p:nvPicPr>
          <p:cNvPr id="35843" name="Picture 2" descr="Fig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228600"/>
            <a:ext cx="283368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descr="Fig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956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4"/>
          <p:cNvSpPr>
            <a:spLocks noChangeArrowheads="1"/>
          </p:cNvSpPr>
          <p:nvPr/>
        </p:nvSpPr>
        <p:spPr bwMode="auto">
          <a:xfrm>
            <a:off x="3132138" y="5054600"/>
            <a:ext cx="54086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Calibri" charset="0"/>
              </a:rPr>
              <a:t>Probabilistic forecast skill verified over 25 years of forecasts across </a:t>
            </a:r>
          </a:p>
          <a:p>
            <a:r>
              <a:rPr lang="en-US" sz="1400">
                <a:latin typeface="Calibri" charset="0"/>
              </a:rPr>
              <a:t>the US; see Hamill and Whitaker, Monthly Weather Review, 2006. </a:t>
            </a:r>
          </a:p>
          <a:p>
            <a:r>
              <a:rPr lang="en-US" sz="1400">
                <a:latin typeface="Calibri" charset="0"/>
              </a:rPr>
              <a:t>On left is skill from unprocessed ensemble from 1998 GFS ensemble </a:t>
            </a:r>
          </a:p>
          <a:p>
            <a:r>
              <a:rPr lang="en-US" sz="1400">
                <a:latin typeface="Calibri" charset="0"/>
              </a:rPr>
              <a:t>forecast system. Above is after statistical post-processing using reforecasts.  The large model biases make the ensemble forecasts</a:t>
            </a:r>
          </a:p>
          <a:p>
            <a:r>
              <a:rPr lang="en-US" sz="1400">
                <a:latin typeface="Calibri" charset="0"/>
              </a:rPr>
              <a:t>without statistical correction less useful than climatology.  After</a:t>
            </a:r>
          </a:p>
          <a:p>
            <a:r>
              <a:rPr lang="en-US" sz="1400">
                <a:latin typeface="Calibri" charset="0"/>
              </a:rPr>
              <a:t>correction, there is consistently more skill than climatology.</a:t>
            </a:r>
          </a:p>
        </p:txBody>
      </p:sp>
      <p:sp>
        <p:nvSpPr>
          <p:cNvPr id="6" name="Rectangle 5"/>
          <p:cNvSpPr/>
          <p:nvPr/>
        </p:nvSpPr>
        <p:spPr>
          <a:xfrm>
            <a:off x="6324600" y="304800"/>
            <a:ext cx="2376488" cy="1570038"/>
          </a:xfrm>
          <a:prstGeom prst="rect">
            <a:avLst/>
          </a:prstGeom>
        </p:spPr>
        <p:txBody>
          <a:bodyPr>
            <a:spAutoFit/>
          </a:bodyPr>
          <a:lstStyle/>
          <a:p>
            <a:pPr algn="ctr">
              <a:defRPr/>
            </a:pPr>
            <a:r>
              <a:rPr lang="en-US" sz="3200" dirty="0">
                <a:latin typeface="+mj-lt"/>
                <a:ea typeface="ＭＳ Ｐゴシック" charset="-128"/>
                <a:cs typeface="ＭＳ Ｐゴシック" charset="-128"/>
              </a:rPr>
              <a:t>Does this</a:t>
            </a:r>
          </a:p>
          <a:p>
            <a:pPr algn="ctr">
              <a:defRPr/>
            </a:pPr>
            <a:r>
              <a:rPr lang="en-US" sz="3200" dirty="0">
                <a:latin typeface="+mj-lt"/>
                <a:ea typeface="ＭＳ Ｐゴシック" charset="-128"/>
                <a:cs typeface="ＭＳ Ｐゴシック" charset="-128"/>
              </a:rPr>
              <a:t>improve the </a:t>
            </a:r>
          </a:p>
          <a:p>
            <a:pPr algn="ctr">
              <a:defRPr/>
            </a:pPr>
            <a:r>
              <a:rPr lang="en-US" sz="3200" dirty="0">
                <a:latin typeface="+mj-lt"/>
                <a:ea typeface="ＭＳ Ｐゴシック" charset="-128"/>
                <a:cs typeface="ＭＳ Ｐゴシック" charset="-128"/>
              </a:rPr>
              <a:t>forecast?</a:t>
            </a:r>
          </a:p>
        </p:txBody>
      </p:sp>
      <p:sp>
        <p:nvSpPr>
          <p:cNvPr id="7" name="TextBox 6"/>
          <p:cNvSpPr txBox="1"/>
          <p:nvPr/>
        </p:nvSpPr>
        <p:spPr>
          <a:xfrm>
            <a:off x="5965825" y="2427288"/>
            <a:ext cx="2841625" cy="1570037"/>
          </a:xfrm>
          <a:prstGeom prst="rect">
            <a:avLst/>
          </a:prstGeom>
          <a:noFill/>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Calibri" charset="0"/>
              </a:rPr>
              <a:t>Yes, statistical correction </a:t>
            </a:r>
          </a:p>
          <a:p>
            <a:r>
              <a:rPr lang="en-US" sz="1800">
                <a:latin typeface="Calibri" charset="0"/>
              </a:rPr>
              <a:t>techniques like these </a:t>
            </a:r>
          </a:p>
          <a:p>
            <a:r>
              <a:rPr lang="en-US" sz="1800">
                <a:latin typeface="Calibri" charset="0"/>
              </a:rPr>
              <a:t>have produced dramatically</a:t>
            </a:r>
          </a:p>
          <a:p>
            <a:r>
              <a:rPr lang="en-US" sz="1800">
                <a:latin typeface="Calibri" charset="0"/>
              </a:rPr>
              <a:t>improved forecast guidance. </a:t>
            </a:r>
          </a:p>
          <a:p>
            <a:endParaRPr lang="en-US" b="1">
              <a:latin typeface="Calibri" charset="0"/>
            </a:endParaRPr>
          </a:p>
        </p:txBody>
      </p:sp>
      <p:cxnSp>
        <p:nvCxnSpPr>
          <p:cNvPr id="9" name="Straight Arrow Connector 8"/>
          <p:cNvCxnSpPr/>
          <p:nvPr/>
        </p:nvCxnSpPr>
        <p:spPr>
          <a:xfrm rot="10800000" flipV="1">
            <a:off x="2760663" y="1676400"/>
            <a:ext cx="371475" cy="7938"/>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rot="10800000" flipV="1">
            <a:off x="2760663" y="4165600"/>
            <a:ext cx="371475" cy="7938"/>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545595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560"/>
            <a:ext cx="8229600" cy="1143000"/>
          </a:xfrm>
        </p:spPr>
        <p:txBody>
          <a:bodyPr>
            <a:normAutofit fontScale="90000"/>
          </a:bodyPr>
          <a:lstStyle/>
          <a:p>
            <a:r>
              <a:rPr lang="en-US" dirty="0" smtClean="0"/>
              <a:t>Reforecast skill improved </a:t>
            </a:r>
            <a:br>
              <a:rPr lang="en-US" dirty="0" smtClean="0"/>
            </a:br>
            <a:r>
              <a:rPr lang="en-US" dirty="0" smtClean="0"/>
              <a:t>with newer models</a:t>
            </a:r>
            <a:endParaRPr lang="en-US" dirty="0"/>
          </a:p>
        </p:txBody>
      </p:sp>
      <p:pic>
        <p:nvPicPr>
          <p:cNvPr id="4" name="Picture 7"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859" y="1417639"/>
            <a:ext cx="7347667" cy="496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10001" y="6380616"/>
            <a:ext cx="6276077" cy="369332"/>
          </a:xfrm>
          <a:prstGeom prst="rect">
            <a:avLst/>
          </a:prstGeom>
          <a:noFill/>
        </p:spPr>
        <p:txBody>
          <a:bodyPr wrap="none" rtlCol="0">
            <a:spAutoFit/>
          </a:bodyPr>
          <a:lstStyle/>
          <a:p>
            <a:r>
              <a:rPr lang="en-US" dirty="0" smtClean="0"/>
              <a:t>Our 1998 T62 GFS reforecast and ECMWF’s 2005 T255 reforecast</a:t>
            </a:r>
            <a:endParaRPr lang="en-US" dirty="0"/>
          </a:p>
        </p:txBody>
      </p:sp>
      <p:sp>
        <p:nvSpPr>
          <p:cNvPr id="6" name="Slide Number Placeholder 5"/>
          <p:cNvSpPr>
            <a:spLocks noGrp="1"/>
          </p:cNvSpPr>
          <p:nvPr>
            <p:ph type="sldNum" sz="quarter" idx="12"/>
          </p:nvPr>
        </p:nvSpPr>
        <p:spPr/>
        <p:txBody>
          <a:bodyPr/>
          <a:lstStyle/>
          <a:p>
            <a:fld id="{FA4465CA-C827-DE4B-AFDB-C3B6AAA9923F}" type="slidenum">
              <a:rPr lang="en-US" smtClean="0"/>
              <a:t>9</a:t>
            </a:fld>
            <a:endParaRPr lang="en-US"/>
          </a:p>
        </p:txBody>
      </p:sp>
    </p:spTree>
    <p:extLst>
      <p:ext uri="{BB962C8B-B14F-4D97-AF65-F5344CB8AC3E}">
        <p14:creationId xmlns:p14="http://schemas.microsoft.com/office/powerpoint/2010/main" val="2747271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7340</TotalTime>
  <Words>1585</Words>
  <Application>Microsoft Macintosh PowerPoint</Application>
  <PresentationFormat>On-screen Show (4:3)</PresentationFormat>
  <Paragraphs>176</Paragraphs>
  <Slides>21</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Theme</vt:lpstr>
      <vt:lpstr>Document</vt:lpstr>
      <vt:lpstr>A new multi-decadal global ensemble reforecast data set using the NCEP GFS</vt:lpstr>
      <vt:lpstr>PowerPoint Presentation</vt:lpstr>
      <vt:lpstr>Why meteorological pre-processing?</vt:lpstr>
      <vt:lpstr>Making reliable forecasts for rare events complicated w/o large training sample</vt:lpstr>
      <vt:lpstr>PowerPoint Presentation</vt:lpstr>
      <vt:lpstr>PowerPoint Presentation</vt:lpstr>
      <vt:lpstr>Downscaled analog probability forecasts</vt:lpstr>
      <vt:lpstr>PowerPoint Presentation</vt:lpstr>
      <vt:lpstr>Reforecast skill improved  with newer models</vt:lpstr>
      <vt:lpstr>Proposal  (supercomputer grants to  renewable-energy proposals)</vt:lpstr>
      <vt:lpstr>What we have been granted by DOE, and what’s expected of us</vt:lpstr>
      <vt:lpstr>Principles</vt:lpstr>
      <vt:lpstr>Anticipated configuration</vt:lpstr>
      <vt:lpstr>Storage of data</vt:lpstr>
      <vt:lpstr>Proposed fields for “fast” archive</vt:lpstr>
      <vt:lpstr>Fixed fields to save once</vt:lpstr>
      <vt:lpstr>Proposed single-level fields  for “fast” archive</vt:lpstr>
      <vt:lpstr>Proposed fields for “fast” archive</vt:lpstr>
      <vt:lpstr>Where we are now</vt:lpstr>
      <vt:lpstr>Prepare!</vt:lpstr>
      <vt:lpstr>Conclusions</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multi-decadal global ensemble reforecast data set using the NCEP GFS</dc:title>
  <dc:creator>Tom Hamill</dc:creator>
  <cp:lastModifiedBy>Tom Hamill</cp:lastModifiedBy>
  <cp:revision>10</cp:revision>
  <dcterms:created xsi:type="dcterms:W3CDTF">2011-01-13T20:53:35Z</dcterms:created>
  <dcterms:modified xsi:type="dcterms:W3CDTF">2011-01-21T21:02:48Z</dcterms:modified>
</cp:coreProperties>
</file>