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256" r:id="rId2"/>
    <p:sldId id="292" r:id="rId3"/>
    <p:sldId id="300" r:id="rId4"/>
    <p:sldId id="284" r:id="rId5"/>
    <p:sldId id="306" r:id="rId6"/>
    <p:sldId id="307" r:id="rId7"/>
    <p:sldId id="309" r:id="rId8"/>
    <p:sldId id="311" r:id="rId9"/>
    <p:sldId id="313" r:id="rId10"/>
    <p:sldId id="317" r:id="rId11"/>
    <p:sldId id="319" r:id="rId12"/>
    <p:sldId id="327" r:id="rId13"/>
    <p:sldId id="314" r:id="rId14"/>
    <p:sldId id="301" r:id="rId15"/>
    <p:sldId id="288" r:id="rId16"/>
    <p:sldId id="289" r:id="rId17"/>
    <p:sldId id="291" r:id="rId18"/>
    <p:sldId id="258" r:id="rId19"/>
    <p:sldId id="277" r:id="rId20"/>
    <p:sldId id="302" r:id="rId21"/>
    <p:sldId id="275" r:id="rId22"/>
    <p:sldId id="276" r:id="rId23"/>
    <p:sldId id="297" r:id="rId24"/>
    <p:sldId id="279" r:id="rId25"/>
    <p:sldId id="259" r:id="rId26"/>
    <p:sldId id="285" r:id="rId27"/>
    <p:sldId id="286" r:id="rId28"/>
    <p:sldId id="282" r:id="rId29"/>
    <p:sldId id="260" r:id="rId30"/>
    <p:sldId id="295" r:id="rId31"/>
    <p:sldId id="261" r:id="rId32"/>
    <p:sldId id="271" r:id="rId33"/>
    <p:sldId id="272" r:id="rId34"/>
    <p:sldId id="296" r:id="rId35"/>
    <p:sldId id="264" r:id="rId36"/>
    <p:sldId id="265" r:id="rId37"/>
    <p:sldId id="303" r:id="rId38"/>
    <p:sldId id="268" r:id="rId39"/>
    <p:sldId id="329" r:id="rId40"/>
    <p:sldId id="335" r:id="rId41"/>
    <p:sldId id="328" r:id="rId42"/>
    <p:sldId id="330" r:id="rId43"/>
    <p:sldId id="331" r:id="rId44"/>
    <p:sldId id="332" r:id="rId45"/>
    <p:sldId id="333" r:id="rId46"/>
    <p:sldId id="334" r:id="rId47"/>
    <p:sldId id="299" r:id="rId48"/>
    <p:sldId id="336" r:id="rId49"/>
    <p:sldId id="304" r:id="rId50"/>
    <p:sldId id="293" r:id="rId51"/>
    <p:sldId id="294" r:id="rId52"/>
    <p:sldId id="262" r:id="rId53"/>
    <p:sldId id="267" r:id="rId54"/>
    <p:sldId id="287" r:id="rId55"/>
    <p:sldId id="269"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8"/>
    <p:restoredTop sz="94646"/>
  </p:normalViewPr>
  <p:slideViewPr>
    <p:cSldViewPr snapToGrid="0" snapToObjects="1">
      <p:cViewPr varScale="1">
        <p:scale>
          <a:sx n="199" d="100"/>
          <a:sy n="199" d="100"/>
        </p:scale>
        <p:origin x="208" y="3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7775145051201798E-2"/>
          <c:y val="2.7212058051567099E-2"/>
          <c:w val="0.85114495902532294"/>
          <c:h val="0.901582908754053"/>
        </c:manualLayout>
      </c:layout>
      <c:lineChart>
        <c:grouping val="standard"/>
        <c:varyColors val="0"/>
        <c:ser>
          <c:idx val="0"/>
          <c:order val="0"/>
          <c:tx>
            <c:strRef>
              <c:f>spread_error_new!$A$2</c:f>
              <c:strCache>
                <c:ptCount val="1"/>
                <c:pt idx="0">
                  <c:v>AEMP</c:v>
                </c:pt>
              </c:strCache>
            </c:strRef>
          </c:tx>
          <c:spPr>
            <a:ln>
              <a:solidFill>
                <a:schemeClr val="tx1"/>
              </a:solidFill>
            </a:ln>
          </c:spPr>
          <c:marker>
            <c:symbol val="none"/>
          </c:marker>
          <c:cat>
            <c:numRef>
              <c:f>spread_error_new!$B$1:$K$1</c:f>
              <c:numCache>
                <c:formatCode>General</c:formatCode>
                <c:ptCount val="10"/>
                <c:pt idx="0">
                  <c:v>0</c:v>
                </c:pt>
                <c:pt idx="1">
                  <c:v>12</c:v>
                </c:pt>
                <c:pt idx="2">
                  <c:v>24</c:v>
                </c:pt>
                <c:pt idx="3">
                  <c:v>36</c:v>
                </c:pt>
                <c:pt idx="4">
                  <c:v>48</c:v>
                </c:pt>
                <c:pt idx="5">
                  <c:v>72</c:v>
                </c:pt>
                <c:pt idx="6">
                  <c:v>96</c:v>
                </c:pt>
                <c:pt idx="7">
                  <c:v>120</c:v>
                </c:pt>
                <c:pt idx="8">
                  <c:v>144</c:v>
                </c:pt>
                <c:pt idx="9">
                  <c:v>168</c:v>
                </c:pt>
              </c:numCache>
            </c:numRef>
          </c:cat>
          <c:val>
            <c:numRef>
              <c:f>spread_error_new!$B$2:$K$2</c:f>
              <c:numCache>
                <c:formatCode>General</c:formatCode>
                <c:ptCount val="10"/>
                <c:pt idx="0">
                  <c:v>12.4</c:v>
                </c:pt>
                <c:pt idx="1">
                  <c:v>23.6</c:v>
                </c:pt>
                <c:pt idx="2">
                  <c:v>36.700000000000003</c:v>
                </c:pt>
                <c:pt idx="3">
                  <c:v>49.8</c:v>
                </c:pt>
                <c:pt idx="4">
                  <c:v>65.8</c:v>
                </c:pt>
                <c:pt idx="5">
                  <c:v>102.2</c:v>
                </c:pt>
                <c:pt idx="6">
                  <c:v>144.4</c:v>
                </c:pt>
                <c:pt idx="7">
                  <c:v>186.2</c:v>
                </c:pt>
                <c:pt idx="8">
                  <c:v>240.2</c:v>
                </c:pt>
                <c:pt idx="9">
                  <c:v>289.60000000000002</c:v>
                </c:pt>
              </c:numCache>
            </c:numRef>
          </c:val>
          <c:smooth val="0"/>
          <c:extLst>
            <c:ext xmlns:c16="http://schemas.microsoft.com/office/drawing/2014/chart" uri="{C3380CC4-5D6E-409C-BE32-E72D297353CC}">
              <c16:uniqueId val="{00000000-6ED2-46A0-9857-F5E782AE500C}"/>
            </c:ext>
          </c:extLst>
        </c:ser>
        <c:ser>
          <c:idx val="1"/>
          <c:order val="1"/>
          <c:tx>
            <c:strRef>
              <c:f>spread_error_new!$A$3</c:f>
              <c:strCache>
                <c:ptCount val="1"/>
                <c:pt idx="0">
                  <c:v>AESD</c:v>
                </c:pt>
              </c:strCache>
            </c:strRef>
          </c:tx>
          <c:spPr>
            <a:ln>
              <a:solidFill>
                <a:schemeClr val="tx1"/>
              </a:solidFill>
              <a:prstDash val="dash"/>
            </a:ln>
          </c:spPr>
          <c:marker>
            <c:symbol val="none"/>
          </c:marker>
          <c:cat>
            <c:numRef>
              <c:f>spread_error_new!$B$1:$K$1</c:f>
              <c:numCache>
                <c:formatCode>General</c:formatCode>
                <c:ptCount val="10"/>
                <c:pt idx="0">
                  <c:v>0</c:v>
                </c:pt>
                <c:pt idx="1">
                  <c:v>12</c:v>
                </c:pt>
                <c:pt idx="2">
                  <c:v>24</c:v>
                </c:pt>
                <c:pt idx="3">
                  <c:v>36</c:v>
                </c:pt>
                <c:pt idx="4">
                  <c:v>48</c:v>
                </c:pt>
                <c:pt idx="5">
                  <c:v>72</c:v>
                </c:pt>
                <c:pt idx="6">
                  <c:v>96</c:v>
                </c:pt>
                <c:pt idx="7">
                  <c:v>120</c:v>
                </c:pt>
                <c:pt idx="8">
                  <c:v>144</c:v>
                </c:pt>
                <c:pt idx="9">
                  <c:v>168</c:v>
                </c:pt>
              </c:numCache>
            </c:numRef>
          </c:cat>
          <c:val>
            <c:numRef>
              <c:f>spread_error_new!$B$3:$K$3</c:f>
              <c:numCache>
                <c:formatCode>General</c:formatCode>
                <c:ptCount val="10"/>
                <c:pt idx="0">
                  <c:v>4.3</c:v>
                </c:pt>
                <c:pt idx="1">
                  <c:v>20.6</c:v>
                </c:pt>
                <c:pt idx="2">
                  <c:v>33.1</c:v>
                </c:pt>
                <c:pt idx="3">
                  <c:v>44.2</c:v>
                </c:pt>
                <c:pt idx="4">
                  <c:v>54.8</c:v>
                </c:pt>
                <c:pt idx="5">
                  <c:v>77.099999999999994</c:v>
                </c:pt>
                <c:pt idx="6">
                  <c:v>101.9</c:v>
                </c:pt>
                <c:pt idx="7">
                  <c:v>129.69999999999999</c:v>
                </c:pt>
                <c:pt idx="8">
                  <c:v>163.9</c:v>
                </c:pt>
                <c:pt idx="9">
                  <c:v>203.2</c:v>
                </c:pt>
              </c:numCache>
            </c:numRef>
          </c:val>
          <c:smooth val="0"/>
          <c:extLst>
            <c:ext xmlns:c16="http://schemas.microsoft.com/office/drawing/2014/chart" uri="{C3380CC4-5D6E-409C-BE32-E72D297353CC}">
              <c16:uniqueId val="{00000001-6ED2-46A0-9857-F5E782AE500C}"/>
            </c:ext>
          </c:extLst>
        </c:ser>
        <c:ser>
          <c:idx val="2"/>
          <c:order val="2"/>
          <c:tx>
            <c:strRef>
              <c:f>spread_error_new!$A$4</c:f>
              <c:strCache>
                <c:ptCount val="1"/>
                <c:pt idx="0">
                  <c:v>RETR</c:v>
                </c:pt>
              </c:strCache>
            </c:strRef>
          </c:tx>
          <c:spPr>
            <a:ln cmpd="sng">
              <a:solidFill>
                <a:srgbClr val="C00000"/>
              </a:solidFill>
            </a:ln>
          </c:spPr>
          <c:marker>
            <c:symbol val="none"/>
          </c:marker>
          <c:cat>
            <c:numRef>
              <c:f>spread_error_new!$B$1:$K$1</c:f>
              <c:numCache>
                <c:formatCode>General</c:formatCode>
                <c:ptCount val="10"/>
                <c:pt idx="0">
                  <c:v>0</c:v>
                </c:pt>
                <c:pt idx="1">
                  <c:v>12</c:v>
                </c:pt>
                <c:pt idx="2">
                  <c:v>24</c:v>
                </c:pt>
                <c:pt idx="3">
                  <c:v>36</c:v>
                </c:pt>
                <c:pt idx="4">
                  <c:v>48</c:v>
                </c:pt>
                <c:pt idx="5">
                  <c:v>72</c:v>
                </c:pt>
                <c:pt idx="6">
                  <c:v>96</c:v>
                </c:pt>
                <c:pt idx="7">
                  <c:v>120</c:v>
                </c:pt>
                <c:pt idx="8">
                  <c:v>144</c:v>
                </c:pt>
                <c:pt idx="9">
                  <c:v>168</c:v>
                </c:pt>
              </c:numCache>
            </c:numRef>
          </c:cat>
          <c:val>
            <c:numRef>
              <c:f>spread_error_new!$B$4:$K$4</c:f>
              <c:numCache>
                <c:formatCode>General</c:formatCode>
                <c:ptCount val="10"/>
                <c:pt idx="0">
                  <c:v>15.4</c:v>
                </c:pt>
                <c:pt idx="1">
                  <c:v>22.4</c:v>
                </c:pt>
                <c:pt idx="2">
                  <c:v>33</c:v>
                </c:pt>
                <c:pt idx="3">
                  <c:v>45.6</c:v>
                </c:pt>
                <c:pt idx="4">
                  <c:v>60.1</c:v>
                </c:pt>
                <c:pt idx="5">
                  <c:v>93.5</c:v>
                </c:pt>
                <c:pt idx="6">
                  <c:v>132.5</c:v>
                </c:pt>
                <c:pt idx="7">
                  <c:v>173.3</c:v>
                </c:pt>
                <c:pt idx="8">
                  <c:v>226.5</c:v>
                </c:pt>
                <c:pt idx="9">
                  <c:v>288.60000000000002</c:v>
                </c:pt>
              </c:numCache>
            </c:numRef>
          </c:val>
          <c:smooth val="0"/>
          <c:extLst>
            <c:ext xmlns:c16="http://schemas.microsoft.com/office/drawing/2014/chart" uri="{C3380CC4-5D6E-409C-BE32-E72D297353CC}">
              <c16:uniqueId val="{00000002-6ED2-46A0-9857-F5E782AE500C}"/>
            </c:ext>
          </c:extLst>
        </c:ser>
        <c:ser>
          <c:idx val="3"/>
          <c:order val="3"/>
          <c:tx>
            <c:strRef>
              <c:f>spread_error_new!$A$5</c:f>
              <c:strCache>
                <c:ptCount val="1"/>
                <c:pt idx="0">
                  <c:v>RESD</c:v>
                </c:pt>
              </c:strCache>
            </c:strRef>
          </c:tx>
          <c:spPr>
            <a:ln>
              <a:solidFill>
                <a:srgbClr val="C00000"/>
              </a:solidFill>
              <a:prstDash val="dash"/>
            </a:ln>
          </c:spPr>
          <c:marker>
            <c:symbol val="none"/>
          </c:marker>
          <c:cat>
            <c:numRef>
              <c:f>spread_error_new!$B$1:$K$1</c:f>
              <c:numCache>
                <c:formatCode>General</c:formatCode>
                <c:ptCount val="10"/>
                <c:pt idx="0">
                  <c:v>0</c:v>
                </c:pt>
                <c:pt idx="1">
                  <c:v>12</c:v>
                </c:pt>
                <c:pt idx="2">
                  <c:v>24</c:v>
                </c:pt>
                <c:pt idx="3">
                  <c:v>36</c:v>
                </c:pt>
                <c:pt idx="4">
                  <c:v>48</c:v>
                </c:pt>
                <c:pt idx="5">
                  <c:v>72</c:v>
                </c:pt>
                <c:pt idx="6">
                  <c:v>96</c:v>
                </c:pt>
                <c:pt idx="7">
                  <c:v>120</c:v>
                </c:pt>
                <c:pt idx="8">
                  <c:v>144</c:v>
                </c:pt>
                <c:pt idx="9">
                  <c:v>168</c:v>
                </c:pt>
              </c:numCache>
            </c:numRef>
          </c:cat>
          <c:val>
            <c:numRef>
              <c:f>spread_error_new!$B$5:$K$5</c:f>
              <c:numCache>
                <c:formatCode>General</c:formatCode>
                <c:ptCount val="10"/>
                <c:pt idx="0">
                  <c:v>12.1</c:v>
                </c:pt>
                <c:pt idx="1">
                  <c:v>22</c:v>
                </c:pt>
                <c:pt idx="2">
                  <c:v>32.9</c:v>
                </c:pt>
                <c:pt idx="3">
                  <c:v>45.5</c:v>
                </c:pt>
                <c:pt idx="4">
                  <c:v>60.1</c:v>
                </c:pt>
                <c:pt idx="5">
                  <c:v>94.9</c:v>
                </c:pt>
                <c:pt idx="6">
                  <c:v>135.4</c:v>
                </c:pt>
                <c:pt idx="7">
                  <c:v>179.1</c:v>
                </c:pt>
                <c:pt idx="8">
                  <c:v>232.7</c:v>
                </c:pt>
                <c:pt idx="9">
                  <c:v>289.2</c:v>
                </c:pt>
              </c:numCache>
            </c:numRef>
          </c:val>
          <c:smooth val="0"/>
          <c:extLst>
            <c:ext xmlns:c16="http://schemas.microsoft.com/office/drawing/2014/chart" uri="{C3380CC4-5D6E-409C-BE32-E72D297353CC}">
              <c16:uniqueId val="{00000003-6ED2-46A0-9857-F5E782AE500C}"/>
            </c:ext>
          </c:extLst>
        </c:ser>
        <c:dLbls>
          <c:showLegendKey val="0"/>
          <c:showVal val="0"/>
          <c:showCatName val="0"/>
          <c:showSerName val="0"/>
          <c:showPercent val="0"/>
          <c:showBubbleSize val="0"/>
        </c:dLbls>
        <c:smooth val="0"/>
        <c:axId val="2045419480"/>
        <c:axId val="2128483832"/>
      </c:lineChart>
      <c:catAx>
        <c:axId val="2045419480"/>
        <c:scaling>
          <c:orientation val="minMax"/>
        </c:scaling>
        <c:delete val="0"/>
        <c:axPos val="b"/>
        <c:numFmt formatCode="General" sourceLinked="1"/>
        <c:majorTickMark val="out"/>
        <c:minorTickMark val="none"/>
        <c:tickLblPos val="nextTo"/>
        <c:crossAx val="2128483832"/>
        <c:crosses val="autoZero"/>
        <c:auto val="1"/>
        <c:lblAlgn val="ctr"/>
        <c:lblOffset val="100"/>
        <c:noMultiLvlLbl val="0"/>
      </c:catAx>
      <c:valAx>
        <c:axId val="2128483832"/>
        <c:scaling>
          <c:orientation val="minMax"/>
        </c:scaling>
        <c:delete val="0"/>
        <c:axPos val="l"/>
        <c:majorGridlines/>
        <c:numFmt formatCode="General" sourceLinked="1"/>
        <c:majorTickMark val="out"/>
        <c:minorTickMark val="none"/>
        <c:tickLblPos val="nextTo"/>
        <c:crossAx val="2045419480"/>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8405545775849802E-2"/>
          <c:y val="5.7644261669235898E-2"/>
          <c:w val="0.93302771940774298"/>
          <c:h val="0.86431054979147803"/>
        </c:manualLayout>
      </c:layout>
      <c:lineChart>
        <c:grouping val="standard"/>
        <c:varyColors val="0"/>
        <c:ser>
          <c:idx val="0"/>
          <c:order val="0"/>
          <c:tx>
            <c:strRef>
              <c:f>spread_error_new!$A$8</c:f>
              <c:strCache>
                <c:ptCount val="1"/>
                <c:pt idx="0">
                  <c:v>AEMP</c:v>
                </c:pt>
              </c:strCache>
            </c:strRef>
          </c:tx>
          <c:spPr>
            <a:ln cmpd="sng">
              <a:solidFill>
                <a:schemeClr val="tx1"/>
              </a:solidFill>
            </a:ln>
          </c:spPr>
          <c:marker>
            <c:symbol val="none"/>
          </c:marker>
          <c:cat>
            <c:numRef>
              <c:f>spread_error_new!$B$1:$K$1</c:f>
              <c:numCache>
                <c:formatCode>General</c:formatCode>
                <c:ptCount val="10"/>
                <c:pt idx="0">
                  <c:v>0</c:v>
                </c:pt>
                <c:pt idx="1">
                  <c:v>12</c:v>
                </c:pt>
                <c:pt idx="2">
                  <c:v>24</c:v>
                </c:pt>
                <c:pt idx="3">
                  <c:v>36</c:v>
                </c:pt>
                <c:pt idx="4">
                  <c:v>48</c:v>
                </c:pt>
                <c:pt idx="5">
                  <c:v>72</c:v>
                </c:pt>
                <c:pt idx="6">
                  <c:v>96</c:v>
                </c:pt>
                <c:pt idx="7">
                  <c:v>120</c:v>
                </c:pt>
                <c:pt idx="8">
                  <c:v>144</c:v>
                </c:pt>
                <c:pt idx="9">
                  <c:v>168</c:v>
                </c:pt>
              </c:numCache>
            </c:numRef>
          </c:cat>
          <c:val>
            <c:numRef>
              <c:f>spread_error_new!$B$8:$K$8</c:f>
              <c:numCache>
                <c:formatCode>General</c:formatCode>
                <c:ptCount val="10"/>
                <c:pt idx="0">
                  <c:v>12.2</c:v>
                </c:pt>
                <c:pt idx="1">
                  <c:v>23.1</c:v>
                </c:pt>
                <c:pt idx="2">
                  <c:v>34.5</c:v>
                </c:pt>
                <c:pt idx="3">
                  <c:v>47.9</c:v>
                </c:pt>
                <c:pt idx="4">
                  <c:v>62.1</c:v>
                </c:pt>
                <c:pt idx="5">
                  <c:v>98.5</c:v>
                </c:pt>
                <c:pt idx="6">
                  <c:v>147.80000000000001</c:v>
                </c:pt>
                <c:pt idx="7">
                  <c:v>203.5</c:v>
                </c:pt>
                <c:pt idx="8">
                  <c:v>264.60000000000002</c:v>
                </c:pt>
                <c:pt idx="9">
                  <c:v>346.1</c:v>
                </c:pt>
              </c:numCache>
            </c:numRef>
          </c:val>
          <c:smooth val="0"/>
          <c:extLst>
            <c:ext xmlns:c16="http://schemas.microsoft.com/office/drawing/2014/chart" uri="{C3380CC4-5D6E-409C-BE32-E72D297353CC}">
              <c16:uniqueId val="{00000000-C709-433E-A300-7073BBEF68FD}"/>
            </c:ext>
          </c:extLst>
        </c:ser>
        <c:ser>
          <c:idx val="1"/>
          <c:order val="1"/>
          <c:tx>
            <c:strRef>
              <c:f>spread_error_new!$A$9</c:f>
              <c:strCache>
                <c:ptCount val="1"/>
                <c:pt idx="0">
                  <c:v>AESD</c:v>
                </c:pt>
              </c:strCache>
            </c:strRef>
          </c:tx>
          <c:spPr>
            <a:ln>
              <a:solidFill>
                <a:schemeClr val="tx1"/>
              </a:solidFill>
              <a:prstDash val="dash"/>
            </a:ln>
          </c:spPr>
          <c:marker>
            <c:symbol val="none"/>
          </c:marker>
          <c:cat>
            <c:numRef>
              <c:f>spread_error_new!$B$1:$K$1</c:f>
              <c:numCache>
                <c:formatCode>General</c:formatCode>
                <c:ptCount val="10"/>
                <c:pt idx="0">
                  <c:v>0</c:v>
                </c:pt>
                <c:pt idx="1">
                  <c:v>12</c:v>
                </c:pt>
                <c:pt idx="2">
                  <c:v>24</c:v>
                </c:pt>
                <c:pt idx="3">
                  <c:v>36</c:v>
                </c:pt>
                <c:pt idx="4">
                  <c:v>48</c:v>
                </c:pt>
                <c:pt idx="5">
                  <c:v>72</c:v>
                </c:pt>
                <c:pt idx="6">
                  <c:v>96</c:v>
                </c:pt>
                <c:pt idx="7">
                  <c:v>120</c:v>
                </c:pt>
                <c:pt idx="8">
                  <c:v>144</c:v>
                </c:pt>
                <c:pt idx="9">
                  <c:v>168</c:v>
                </c:pt>
              </c:numCache>
            </c:numRef>
          </c:cat>
          <c:val>
            <c:numRef>
              <c:f>spread_error_new!$B$9:$K$9</c:f>
              <c:numCache>
                <c:formatCode>General</c:formatCode>
                <c:ptCount val="10"/>
                <c:pt idx="0">
                  <c:v>3.6</c:v>
                </c:pt>
                <c:pt idx="1">
                  <c:v>19.600000000000001</c:v>
                </c:pt>
                <c:pt idx="2">
                  <c:v>32</c:v>
                </c:pt>
                <c:pt idx="3">
                  <c:v>43.1</c:v>
                </c:pt>
                <c:pt idx="4">
                  <c:v>54.5</c:v>
                </c:pt>
                <c:pt idx="5">
                  <c:v>78.3</c:v>
                </c:pt>
                <c:pt idx="6">
                  <c:v>104</c:v>
                </c:pt>
                <c:pt idx="7">
                  <c:v>139.69999999999999</c:v>
                </c:pt>
                <c:pt idx="8">
                  <c:v>186</c:v>
                </c:pt>
                <c:pt idx="9">
                  <c:v>251.2</c:v>
                </c:pt>
              </c:numCache>
            </c:numRef>
          </c:val>
          <c:smooth val="0"/>
          <c:extLst>
            <c:ext xmlns:c16="http://schemas.microsoft.com/office/drawing/2014/chart" uri="{C3380CC4-5D6E-409C-BE32-E72D297353CC}">
              <c16:uniqueId val="{00000001-C709-433E-A300-7073BBEF68FD}"/>
            </c:ext>
          </c:extLst>
        </c:ser>
        <c:ser>
          <c:idx val="2"/>
          <c:order val="2"/>
          <c:tx>
            <c:strRef>
              <c:f>spread_error_new!$A$10</c:f>
              <c:strCache>
                <c:ptCount val="1"/>
                <c:pt idx="0">
                  <c:v>RETR</c:v>
                </c:pt>
              </c:strCache>
            </c:strRef>
          </c:tx>
          <c:spPr>
            <a:ln cmpd="sng">
              <a:solidFill>
                <a:srgbClr val="C00000"/>
              </a:solidFill>
            </a:ln>
          </c:spPr>
          <c:marker>
            <c:symbol val="none"/>
          </c:marker>
          <c:cat>
            <c:numRef>
              <c:f>spread_error_new!$B$1:$K$1</c:f>
              <c:numCache>
                <c:formatCode>General</c:formatCode>
                <c:ptCount val="10"/>
                <c:pt idx="0">
                  <c:v>0</c:v>
                </c:pt>
                <c:pt idx="1">
                  <c:v>12</c:v>
                </c:pt>
                <c:pt idx="2">
                  <c:v>24</c:v>
                </c:pt>
                <c:pt idx="3">
                  <c:v>36</c:v>
                </c:pt>
                <c:pt idx="4">
                  <c:v>48</c:v>
                </c:pt>
                <c:pt idx="5">
                  <c:v>72</c:v>
                </c:pt>
                <c:pt idx="6">
                  <c:v>96</c:v>
                </c:pt>
                <c:pt idx="7">
                  <c:v>120</c:v>
                </c:pt>
                <c:pt idx="8">
                  <c:v>144</c:v>
                </c:pt>
                <c:pt idx="9">
                  <c:v>168</c:v>
                </c:pt>
              </c:numCache>
            </c:numRef>
          </c:cat>
          <c:val>
            <c:numRef>
              <c:f>spread_error_new!$B$10:$K$10</c:f>
              <c:numCache>
                <c:formatCode>General</c:formatCode>
                <c:ptCount val="10"/>
                <c:pt idx="0">
                  <c:v>14.9</c:v>
                </c:pt>
                <c:pt idx="1">
                  <c:v>22</c:v>
                </c:pt>
                <c:pt idx="2">
                  <c:v>31.7</c:v>
                </c:pt>
                <c:pt idx="3">
                  <c:v>44.1</c:v>
                </c:pt>
                <c:pt idx="4">
                  <c:v>57.3</c:v>
                </c:pt>
                <c:pt idx="5">
                  <c:v>92.1</c:v>
                </c:pt>
                <c:pt idx="6">
                  <c:v>135.80000000000001</c:v>
                </c:pt>
                <c:pt idx="7">
                  <c:v>182.8</c:v>
                </c:pt>
                <c:pt idx="8">
                  <c:v>244.9</c:v>
                </c:pt>
                <c:pt idx="9">
                  <c:v>319</c:v>
                </c:pt>
              </c:numCache>
            </c:numRef>
          </c:val>
          <c:smooth val="0"/>
          <c:extLst>
            <c:ext xmlns:c16="http://schemas.microsoft.com/office/drawing/2014/chart" uri="{C3380CC4-5D6E-409C-BE32-E72D297353CC}">
              <c16:uniqueId val="{00000002-C709-433E-A300-7073BBEF68FD}"/>
            </c:ext>
          </c:extLst>
        </c:ser>
        <c:ser>
          <c:idx val="3"/>
          <c:order val="3"/>
          <c:tx>
            <c:strRef>
              <c:f>spread_error_new!$A$11</c:f>
              <c:strCache>
                <c:ptCount val="1"/>
                <c:pt idx="0">
                  <c:v>RESD</c:v>
                </c:pt>
              </c:strCache>
            </c:strRef>
          </c:tx>
          <c:spPr>
            <a:ln>
              <a:solidFill>
                <a:srgbClr val="C00000"/>
              </a:solidFill>
              <a:prstDash val="dash"/>
            </a:ln>
          </c:spPr>
          <c:marker>
            <c:symbol val="none"/>
          </c:marker>
          <c:cat>
            <c:numRef>
              <c:f>spread_error_new!$B$1:$K$1</c:f>
              <c:numCache>
                <c:formatCode>General</c:formatCode>
                <c:ptCount val="10"/>
                <c:pt idx="0">
                  <c:v>0</c:v>
                </c:pt>
                <c:pt idx="1">
                  <c:v>12</c:v>
                </c:pt>
                <c:pt idx="2">
                  <c:v>24</c:v>
                </c:pt>
                <c:pt idx="3">
                  <c:v>36</c:v>
                </c:pt>
                <c:pt idx="4">
                  <c:v>48</c:v>
                </c:pt>
                <c:pt idx="5">
                  <c:v>72</c:v>
                </c:pt>
                <c:pt idx="6">
                  <c:v>96</c:v>
                </c:pt>
                <c:pt idx="7">
                  <c:v>120</c:v>
                </c:pt>
                <c:pt idx="8">
                  <c:v>144</c:v>
                </c:pt>
                <c:pt idx="9">
                  <c:v>168</c:v>
                </c:pt>
              </c:numCache>
            </c:numRef>
          </c:cat>
          <c:val>
            <c:numRef>
              <c:f>spread_error_new!$B$11:$K$11</c:f>
              <c:numCache>
                <c:formatCode>General</c:formatCode>
                <c:ptCount val="10"/>
                <c:pt idx="0">
                  <c:v>11.1</c:v>
                </c:pt>
                <c:pt idx="1">
                  <c:v>20.9</c:v>
                </c:pt>
                <c:pt idx="2">
                  <c:v>31.6</c:v>
                </c:pt>
                <c:pt idx="3">
                  <c:v>44.8</c:v>
                </c:pt>
                <c:pt idx="4">
                  <c:v>59.9</c:v>
                </c:pt>
                <c:pt idx="5">
                  <c:v>94.6</c:v>
                </c:pt>
                <c:pt idx="6">
                  <c:v>135.1</c:v>
                </c:pt>
                <c:pt idx="7">
                  <c:v>182.9</c:v>
                </c:pt>
                <c:pt idx="8">
                  <c:v>249.5</c:v>
                </c:pt>
                <c:pt idx="9">
                  <c:v>338.1</c:v>
                </c:pt>
              </c:numCache>
            </c:numRef>
          </c:val>
          <c:smooth val="0"/>
          <c:extLst>
            <c:ext xmlns:c16="http://schemas.microsoft.com/office/drawing/2014/chart" uri="{C3380CC4-5D6E-409C-BE32-E72D297353CC}">
              <c16:uniqueId val="{00000003-C709-433E-A300-7073BBEF68FD}"/>
            </c:ext>
          </c:extLst>
        </c:ser>
        <c:dLbls>
          <c:showLegendKey val="0"/>
          <c:showVal val="0"/>
          <c:showCatName val="0"/>
          <c:showSerName val="0"/>
          <c:showPercent val="0"/>
          <c:showBubbleSize val="0"/>
        </c:dLbls>
        <c:smooth val="0"/>
        <c:axId val="-2132238808"/>
        <c:axId val="-2132235688"/>
      </c:lineChart>
      <c:catAx>
        <c:axId val="-2132238808"/>
        <c:scaling>
          <c:orientation val="minMax"/>
        </c:scaling>
        <c:delete val="0"/>
        <c:axPos val="b"/>
        <c:numFmt formatCode="General" sourceLinked="1"/>
        <c:majorTickMark val="out"/>
        <c:minorTickMark val="none"/>
        <c:tickLblPos val="nextTo"/>
        <c:crossAx val="-2132235688"/>
        <c:crosses val="autoZero"/>
        <c:auto val="1"/>
        <c:lblAlgn val="ctr"/>
        <c:lblOffset val="100"/>
        <c:noMultiLvlLbl val="0"/>
      </c:catAx>
      <c:valAx>
        <c:axId val="-2132235688"/>
        <c:scaling>
          <c:orientation val="minMax"/>
          <c:max val="350"/>
        </c:scaling>
        <c:delete val="1"/>
        <c:axPos val="l"/>
        <c:majorGridlines/>
        <c:numFmt formatCode="General" sourceLinked="1"/>
        <c:majorTickMark val="out"/>
        <c:minorTickMark val="none"/>
        <c:tickLblPos val="nextTo"/>
        <c:crossAx val="-2132238808"/>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7162868999758601E-2"/>
          <c:y val="3.46817380437116E-2"/>
          <c:w val="0.92341168653917904"/>
          <c:h val="0.896990955190759"/>
        </c:manualLayout>
      </c:layout>
      <c:lineChart>
        <c:grouping val="standard"/>
        <c:varyColors val="0"/>
        <c:ser>
          <c:idx val="0"/>
          <c:order val="0"/>
          <c:tx>
            <c:strRef>
              <c:f>spread_error_new!$A$14</c:f>
              <c:strCache>
                <c:ptCount val="1"/>
                <c:pt idx="0">
                  <c:v>AEMP</c:v>
                </c:pt>
              </c:strCache>
            </c:strRef>
          </c:tx>
          <c:spPr>
            <a:ln cmpd="sng">
              <a:solidFill>
                <a:schemeClr val="tx1"/>
              </a:solidFill>
            </a:ln>
          </c:spPr>
          <c:marker>
            <c:symbol val="none"/>
          </c:marker>
          <c:cat>
            <c:numRef>
              <c:f>spread_error_new!$B$1:$K$1</c:f>
              <c:numCache>
                <c:formatCode>General</c:formatCode>
                <c:ptCount val="10"/>
                <c:pt idx="0">
                  <c:v>0</c:v>
                </c:pt>
                <c:pt idx="1">
                  <c:v>12</c:v>
                </c:pt>
                <c:pt idx="2">
                  <c:v>24</c:v>
                </c:pt>
                <c:pt idx="3">
                  <c:v>36</c:v>
                </c:pt>
                <c:pt idx="4">
                  <c:v>48</c:v>
                </c:pt>
                <c:pt idx="5">
                  <c:v>72</c:v>
                </c:pt>
                <c:pt idx="6">
                  <c:v>96</c:v>
                </c:pt>
                <c:pt idx="7">
                  <c:v>120</c:v>
                </c:pt>
                <c:pt idx="8">
                  <c:v>144</c:v>
                </c:pt>
                <c:pt idx="9">
                  <c:v>168</c:v>
                </c:pt>
              </c:numCache>
            </c:numRef>
          </c:cat>
          <c:val>
            <c:numRef>
              <c:f>spread_error_new!$B$14:$K$14</c:f>
              <c:numCache>
                <c:formatCode>General</c:formatCode>
                <c:ptCount val="10"/>
                <c:pt idx="0">
                  <c:v>18.3</c:v>
                </c:pt>
                <c:pt idx="1">
                  <c:v>29.2</c:v>
                </c:pt>
                <c:pt idx="2">
                  <c:v>42.6</c:v>
                </c:pt>
                <c:pt idx="3">
                  <c:v>57</c:v>
                </c:pt>
                <c:pt idx="4">
                  <c:v>73</c:v>
                </c:pt>
                <c:pt idx="5">
                  <c:v>113.9</c:v>
                </c:pt>
                <c:pt idx="6">
                  <c:v>159.4</c:v>
                </c:pt>
                <c:pt idx="7">
                  <c:v>202.3</c:v>
                </c:pt>
                <c:pt idx="8">
                  <c:v>252.3</c:v>
                </c:pt>
                <c:pt idx="9">
                  <c:v>325.5</c:v>
                </c:pt>
              </c:numCache>
            </c:numRef>
          </c:val>
          <c:smooth val="0"/>
          <c:extLst>
            <c:ext xmlns:c16="http://schemas.microsoft.com/office/drawing/2014/chart" uri="{C3380CC4-5D6E-409C-BE32-E72D297353CC}">
              <c16:uniqueId val="{00000000-C401-4AE3-BA8C-9E22226C5831}"/>
            </c:ext>
          </c:extLst>
        </c:ser>
        <c:ser>
          <c:idx val="1"/>
          <c:order val="1"/>
          <c:tx>
            <c:strRef>
              <c:f>spread_error_new!$A$15</c:f>
              <c:strCache>
                <c:ptCount val="1"/>
                <c:pt idx="0">
                  <c:v>AESD</c:v>
                </c:pt>
              </c:strCache>
            </c:strRef>
          </c:tx>
          <c:spPr>
            <a:ln>
              <a:solidFill>
                <a:schemeClr val="tx1"/>
              </a:solidFill>
              <a:prstDash val="dash"/>
            </a:ln>
          </c:spPr>
          <c:marker>
            <c:symbol val="none"/>
          </c:marker>
          <c:cat>
            <c:numRef>
              <c:f>spread_error_new!$B$1:$K$1</c:f>
              <c:numCache>
                <c:formatCode>General</c:formatCode>
                <c:ptCount val="10"/>
                <c:pt idx="0">
                  <c:v>0</c:v>
                </c:pt>
                <c:pt idx="1">
                  <c:v>12</c:v>
                </c:pt>
                <c:pt idx="2">
                  <c:v>24</c:v>
                </c:pt>
                <c:pt idx="3">
                  <c:v>36</c:v>
                </c:pt>
                <c:pt idx="4">
                  <c:v>48</c:v>
                </c:pt>
                <c:pt idx="5">
                  <c:v>72</c:v>
                </c:pt>
                <c:pt idx="6">
                  <c:v>96</c:v>
                </c:pt>
                <c:pt idx="7">
                  <c:v>120</c:v>
                </c:pt>
                <c:pt idx="8">
                  <c:v>144</c:v>
                </c:pt>
                <c:pt idx="9">
                  <c:v>168</c:v>
                </c:pt>
              </c:numCache>
            </c:numRef>
          </c:cat>
          <c:val>
            <c:numRef>
              <c:f>spread_error_new!$B$15:$K$15</c:f>
              <c:numCache>
                <c:formatCode>General</c:formatCode>
                <c:ptCount val="10"/>
                <c:pt idx="0">
                  <c:v>4.5999999999999996</c:v>
                </c:pt>
                <c:pt idx="1">
                  <c:v>20.2</c:v>
                </c:pt>
                <c:pt idx="2">
                  <c:v>31.3</c:v>
                </c:pt>
                <c:pt idx="3">
                  <c:v>41.3</c:v>
                </c:pt>
                <c:pt idx="4">
                  <c:v>52.2</c:v>
                </c:pt>
                <c:pt idx="5">
                  <c:v>77.5</c:v>
                </c:pt>
                <c:pt idx="6">
                  <c:v>108.5</c:v>
                </c:pt>
                <c:pt idx="7">
                  <c:v>143.4</c:v>
                </c:pt>
                <c:pt idx="8">
                  <c:v>182.6</c:v>
                </c:pt>
                <c:pt idx="9">
                  <c:v>223.4</c:v>
                </c:pt>
              </c:numCache>
            </c:numRef>
          </c:val>
          <c:smooth val="0"/>
          <c:extLst>
            <c:ext xmlns:c16="http://schemas.microsoft.com/office/drawing/2014/chart" uri="{C3380CC4-5D6E-409C-BE32-E72D297353CC}">
              <c16:uniqueId val="{00000001-C401-4AE3-BA8C-9E22226C5831}"/>
            </c:ext>
          </c:extLst>
        </c:ser>
        <c:ser>
          <c:idx val="2"/>
          <c:order val="2"/>
          <c:tx>
            <c:strRef>
              <c:f>spread_error_new!$A$16</c:f>
              <c:strCache>
                <c:ptCount val="1"/>
                <c:pt idx="0">
                  <c:v>RETR</c:v>
                </c:pt>
              </c:strCache>
            </c:strRef>
          </c:tx>
          <c:spPr>
            <a:ln cmpd="sng">
              <a:solidFill>
                <a:srgbClr val="C00000"/>
              </a:solidFill>
            </a:ln>
          </c:spPr>
          <c:marker>
            <c:symbol val="none"/>
          </c:marker>
          <c:cat>
            <c:numRef>
              <c:f>spread_error_new!$B$1:$K$1</c:f>
              <c:numCache>
                <c:formatCode>General</c:formatCode>
                <c:ptCount val="10"/>
                <c:pt idx="0">
                  <c:v>0</c:v>
                </c:pt>
                <c:pt idx="1">
                  <c:v>12</c:v>
                </c:pt>
                <c:pt idx="2">
                  <c:v>24</c:v>
                </c:pt>
                <c:pt idx="3">
                  <c:v>36</c:v>
                </c:pt>
                <c:pt idx="4">
                  <c:v>48</c:v>
                </c:pt>
                <c:pt idx="5">
                  <c:v>72</c:v>
                </c:pt>
                <c:pt idx="6">
                  <c:v>96</c:v>
                </c:pt>
                <c:pt idx="7">
                  <c:v>120</c:v>
                </c:pt>
                <c:pt idx="8">
                  <c:v>144</c:v>
                </c:pt>
                <c:pt idx="9">
                  <c:v>168</c:v>
                </c:pt>
              </c:numCache>
            </c:numRef>
          </c:cat>
          <c:val>
            <c:numRef>
              <c:f>spread_error_new!$B$16:$K$16</c:f>
              <c:numCache>
                <c:formatCode>General</c:formatCode>
                <c:ptCount val="10"/>
                <c:pt idx="0">
                  <c:v>18.100000000000001</c:v>
                </c:pt>
                <c:pt idx="1">
                  <c:v>27.8</c:v>
                </c:pt>
                <c:pt idx="2">
                  <c:v>40.5</c:v>
                </c:pt>
                <c:pt idx="3">
                  <c:v>56.3</c:v>
                </c:pt>
                <c:pt idx="4">
                  <c:v>72.5</c:v>
                </c:pt>
                <c:pt idx="5">
                  <c:v>110.8</c:v>
                </c:pt>
                <c:pt idx="6">
                  <c:v>154.4</c:v>
                </c:pt>
                <c:pt idx="7">
                  <c:v>199.7</c:v>
                </c:pt>
                <c:pt idx="8">
                  <c:v>235.6</c:v>
                </c:pt>
                <c:pt idx="9">
                  <c:v>283.8</c:v>
                </c:pt>
              </c:numCache>
            </c:numRef>
          </c:val>
          <c:smooth val="0"/>
          <c:extLst>
            <c:ext xmlns:c16="http://schemas.microsoft.com/office/drawing/2014/chart" uri="{C3380CC4-5D6E-409C-BE32-E72D297353CC}">
              <c16:uniqueId val="{00000002-C401-4AE3-BA8C-9E22226C5831}"/>
            </c:ext>
          </c:extLst>
        </c:ser>
        <c:ser>
          <c:idx val="3"/>
          <c:order val="3"/>
          <c:tx>
            <c:strRef>
              <c:f>spread_error_new!$A$17</c:f>
              <c:strCache>
                <c:ptCount val="1"/>
                <c:pt idx="0">
                  <c:v>RESD</c:v>
                </c:pt>
              </c:strCache>
            </c:strRef>
          </c:tx>
          <c:spPr>
            <a:ln>
              <a:solidFill>
                <a:srgbClr val="C00000"/>
              </a:solidFill>
              <a:prstDash val="dash"/>
            </a:ln>
          </c:spPr>
          <c:marker>
            <c:symbol val="none"/>
          </c:marker>
          <c:cat>
            <c:numRef>
              <c:f>spread_error_new!$B$1:$K$1</c:f>
              <c:numCache>
                <c:formatCode>General</c:formatCode>
                <c:ptCount val="10"/>
                <c:pt idx="0">
                  <c:v>0</c:v>
                </c:pt>
                <c:pt idx="1">
                  <c:v>12</c:v>
                </c:pt>
                <c:pt idx="2">
                  <c:v>24</c:v>
                </c:pt>
                <c:pt idx="3">
                  <c:v>36</c:v>
                </c:pt>
                <c:pt idx="4">
                  <c:v>48</c:v>
                </c:pt>
                <c:pt idx="5">
                  <c:v>72</c:v>
                </c:pt>
                <c:pt idx="6">
                  <c:v>96</c:v>
                </c:pt>
                <c:pt idx="7">
                  <c:v>120</c:v>
                </c:pt>
                <c:pt idx="8">
                  <c:v>144</c:v>
                </c:pt>
                <c:pt idx="9">
                  <c:v>168</c:v>
                </c:pt>
              </c:numCache>
            </c:numRef>
          </c:cat>
          <c:val>
            <c:numRef>
              <c:f>spread_error_new!$B$17:$K$17</c:f>
              <c:numCache>
                <c:formatCode>General</c:formatCode>
                <c:ptCount val="10"/>
                <c:pt idx="0">
                  <c:v>12.4</c:v>
                </c:pt>
                <c:pt idx="1">
                  <c:v>23.3</c:v>
                </c:pt>
                <c:pt idx="2">
                  <c:v>34.6</c:v>
                </c:pt>
                <c:pt idx="3">
                  <c:v>48</c:v>
                </c:pt>
                <c:pt idx="4">
                  <c:v>63.6</c:v>
                </c:pt>
                <c:pt idx="5">
                  <c:v>101.8</c:v>
                </c:pt>
                <c:pt idx="6">
                  <c:v>146.30000000000001</c:v>
                </c:pt>
                <c:pt idx="7">
                  <c:v>194.7</c:v>
                </c:pt>
                <c:pt idx="8">
                  <c:v>252</c:v>
                </c:pt>
                <c:pt idx="9">
                  <c:v>314.10000000000002</c:v>
                </c:pt>
              </c:numCache>
            </c:numRef>
          </c:val>
          <c:smooth val="0"/>
          <c:extLst>
            <c:ext xmlns:c16="http://schemas.microsoft.com/office/drawing/2014/chart" uri="{C3380CC4-5D6E-409C-BE32-E72D297353CC}">
              <c16:uniqueId val="{00000003-C401-4AE3-BA8C-9E22226C5831}"/>
            </c:ext>
          </c:extLst>
        </c:ser>
        <c:dLbls>
          <c:showLegendKey val="0"/>
          <c:showVal val="0"/>
          <c:showCatName val="0"/>
          <c:showSerName val="0"/>
          <c:showPercent val="0"/>
          <c:showBubbleSize val="0"/>
        </c:dLbls>
        <c:smooth val="0"/>
        <c:axId val="-2132185736"/>
        <c:axId val="-2132182616"/>
      </c:lineChart>
      <c:catAx>
        <c:axId val="-2132185736"/>
        <c:scaling>
          <c:orientation val="minMax"/>
        </c:scaling>
        <c:delete val="0"/>
        <c:axPos val="b"/>
        <c:numFmt formatCode="General" sourceLinked="1"/>
        <c:majorTickMark val="out"/>
        <c:minorTickMark val="none"/>
        <c:tickLblPos val="nextTo"/>
        <c:crossAx val="-2132182616"/>
        <c:crosses val="autoZero"/>
        <c:auto val="1"/>
        <c:lblAlgn val="ctr"/>
        <c:lblOffset val="100"/>
        <c:noMultiLvlLbl val="0"/>
      </c:catAx>
      <c:valAx>
        <c:axId val="-2132182616"/>
        <c:scaling>
          <c:orientation val="minMax"/>
        </c:scaling>
        <c:delete val="1"/>
        <c:axPos val="l"/>
        <c:majorGridlines/>
        <c:numFmt formatCode="General" sourceLinked="1"/>
        <c:majorTickMark val="out"/>
        <c:minorTickMark val="none"/>
        <c:tickLblPos val="nextTo"/>
        <c:crossAx val="-2132185736"/>
        <c:crosses val="autoZero"/>
        <c:crossBetween val="between"/>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1AF44D-1F06-7A46-A97F-7E18F41FC917}" type="datetimeFigureOut">
              <a:rPr lang="en-US" smtClean="0"/>
              <a:t>8/31/20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CEADDE-9E4E-8C48-85D0-8B0FDD4C7FF7}" type="slidenum">
              <a:rPr lang="en-US" smtClean="0"/>
              <a:t>‹#›</a:t>
            </a:fld>
            <a:endParaRPr lang="en-US"/>
          </a:p>
        </p:txBody>
      </p:sp>
    </p:spTree>
    <p:extLst>
      <p:ext uri="{BB962C8B-B14F-4D97-AF65-F5344CB8AC3E}">
        <p14:creationId xmlns:p14="http://schemas.microsoft.com/office/powerpoint/2010/main" val="4169429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6:notes"/>
          <p:cNvSpPr txBox="1">
            <a:spLocks noGrp="1"/>
          </p:cNvSpPr>
          <p:nvPr>
            <p:ph type="body" idx="1"/>
          </p:nvPr>
        </p:nvSpPr>
        <p:spPr>
          <a:xfrm>
            <a:off x="702628" y="4423331"/>
            <a:ext cx="5621020" cy="4190524"/>
          </a:xfrm>
          <a:prstGeom prst="rect">
            <a:avLst/>
          </a:prstGeom>
          <a:noFill/>
          <a:ln>
            <a:noFill/>
          </a:ln>
        </p:spPr>
        <p:txBody>
          <a:bodyPr spcFirstLastPara="1" wrap="square" lIns="93350" tIns="46675" rIns="93350" bIns="46675" anchor="t" anchorCtr="0">
            <a:noAutofit/>
          </a:bodyPr>
          <a:lstStyle/>
          <a:p>
            <a:pPr marL="0" lvl="0" indent="0" algn="l" rtl="0">
              <a:lnSpc>
                <a:spcPct val="100000"/>
              </a:lnSpc>
              <a:spcBef>
                <a:spcPts val="0"/>
              </a:spcBef>
              <a:spcAft>
                <a:spcPts val="0"/>
              </a:spcAft>
              <a:buSzPts val="1400"/>
              <a:buNone/>
            </a:pPr>
            <a:endParaRPr/>
          </a:p>
        </p:txBody>
      </p:sp>
      <p:sp>
        <p:nvSpPr>
          <p:cNvPr id="214" name="Google Shape;214;p16: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09054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CEADDE-9E4E-8C48-85D0-8B0FDD4C7FF7}" type="slidenum">
              <a:rPr lang="en-US" smtClean="0"/>
              <a:t>24</a:t>
            </a:fld>
            <a:endParaRPr lang="en-US"/>
          </a:p>
        </p:txBody>
      </p:sp>
    </p:spTree>
    <p:extLst>
      <p:ext uri="{BB962C8B-B14F-4D97-AF65-F5344CB8AC3E}">
        <p14:creationId xmlns:p14="http://schemas.microsoft.com/office/powerpoint/2010/main" val="1011859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Evaporation rate can be calculated from the latent heat flux divided by</a:t>
            </a:r>
          </a:p>
          <a:p>
            <a:r>
              <a:rPr lang="en-US" dirty="0"/>
              <a:t>            # the latent heat of evaporation of water (</a:t>
            </a:r>
            <a:r>
              <a:rPr lang="en-US" dirty="0" err="1"/>
              <a:t>Lwater</a:t>
            </a:r>
            <a:r>
              <a:rPr lang="en-US" dirty="0"/>
              <a:t>).</a:t>
            </a:r>
          </a:p>
          <a:p>
            <a:r>
              <a:rPr lang="en-US" dirty="0"/>
              <a:t>            # E = (latent heat flux)/</a:t>
            </a:r>
            <a:r>
              <a:rPr lang="en-US" dirty="0" err="1"/>
              <a:t>Lwater</a:t>
            </a:r>
            <a:r>
              <a:rPr lang="en-US" dirty="0"/>
              <a:t> , where latent heat flux</a:t>
            </a:r>
          </a:p>
          <a:p>
            <a:r>
              <a:rPr lang="en-US" dirty="0"/>
              <a:t>            # read in from </a:t>
            </a:r>
            <a:r>
              <a:rPr lang="en-US" dirty="0" err="1"/>
              <a:t>netCDF</a:t>
            </a:r>
            <a:r>
              <a:rPr lang="en-US" dirty="0"/>
              <a:t> file.</a:t>
            </a:r>
          </a:p>
          <a:p>
            <a:r>
              <a:rPr lang="en-US" dirty="0"/>
              <a:t>            #</a:t>
            </a:r>
          </a:p>
          <a:p>
            <a:r>
              <a:rPr lang="en-US" dirty="0"/>
              <a:t>            # Do the units work out?</a:t>
            </a:r>
          </a:p>
          <a:p>
            <a:r>
              <a:rPr lang="en-US" dirty="0"/>
              <a:t>            #</a:t>
            </a:r>
          </a:p>
          <a:p>
            <a:r>
              <a:rPr lang="en-US" dirty="0"/>
              <a:t>            # Numerator's units: evaporative heat flux units: W/m**2</a:t>
            </a:r>
          </a:p>
          <a:p>
            <a:r>
              <a:rPr lang="en-US" dirty="0"/>
              <a:t>            # 1 W = 1 J/s = 1 Nm/s = 1 kg*m**2/s**3 , so evaporative heat flux</a:t>
            </a:r>
          </a:p>
          <a:p>
            <a:r>
              <a:rPr lang="en-US" dirty="0"/>
              <a:t>            # units are (kg m**2/s**3)*(1/m**2) = kg/s**3</a:t>
            </a:r>
          </a:p>
          <a:p>
            <a:r>
              <a:rPr lang="en-US" dirty="0"/>
              <a:t>            #</a:t>
            </a:r>
          </a:p>
          <a:p>
            <a:r>
              <a:rPr lang="en-US" dirty="0"/>
              <a:t>            # Denominator's units: </a:t>
            </a:r>
            <a:r>
              <a:rPr lang="en-US" dirty="0" err="1"/>
              <a:t>Lwater</a:t>
            </a:r>
            <a:r>
              <a:rPr lang="en-US" dirty="0"/>
              <a:t> as calculated there has units of</a:t>
            </a:r>
          </a:p>
          <a:p>
            <a:r>
              <a:rPr lang="en-US" dirty="0"/>
              <a:t>            # J/gm = (kg*m**2/s**2)/ gm.  Hence multiply by 0.001 kg/gm</a:t>
            </a:r>
          </a:p>
          <a:p>
            <a:r>
              <a:rPr lang="en-US" dirty="0"/>
              <a:t>            # to get expressed in m**2/s**2 .</a:t>
            </a:r>
          </a:p>
          <a:p>
            <a:r>
              <a:rPr lang="en-US" dirty="0"/>
              <a:t>            #</a:t>
            </a:r>
          </a:p>
          <a:p>
            <a:r>
              <a:rPr lang="en-US" dirty="0"/>
              <a:t>            # So, the final units are (kg/s**3) / (m**2/s**2) =</a:t>
            </a:r>
          </a:p>
          <a:p>
            <a:r>
              <a:rPr lang="en-US" dirty="0"/>
              <a:t>            #   kg/s**3 * s**2/m**2 = kg/(m**2 s)</a:t>
            </a:r>
          </a:p>
          <a:p>
            <a:r>
              <a:rPr lang="en-US" dirty="0"/>
              <a:t>            #</a:t>
            </a:r>
          </a:p>
          <a:p>
            <a:r>
              <a:rPr lang="en-US" dirty="0"/>
              <a:t>            # which coincides with the precipitation rate units in the </a:t>
            </a:r>
            <a:r>
              <a:rPr lang="en-US" dirty="0" err="1"/>
              <a:t>grib</a:t>
            </a:r>
            <a:r>
              <a:rPr lang="en-US" dirty="0"/>
              <a:t> table</a:t>
            </a:r>
          </a:p>
          <a:p>
            <a:r>
              <a:rPr lang="en-US" dirty="0"/>
              <a:t>            # https://</a:t>
            </a:r>
            <a:r>
              <a:rPr lang="en-US" dirty="0" err="1"/>
              <a:t>www.nco.ncep.noaa.gov</a:t>
            </a:r>
            <a:r>
              <a:rPr lang="en-US" dirty="0"/>
              <a:t>/</a:t>
            </a:r>
            <a:r>
              <a:rPr lang="en-US" dirty="0" err="1"/>
              <a:t>pmb</a:t>
            </a:r>
            <a:r>
              <a:rPr lang="en-US" dirty="0"/>
              <a:t>/docs/on388/table2.html</a:t>
            </a:r>
          </a:p>
        </p:txBody>
      </p:sp>
      <p:sp>
        <p:nvSpPr>
          <p:cNvPr id="4" name="Slide Number Placeholder 3"/>
          <p:cNvSpPr>
            <a:spLocks noGrp="1"/>
          </p:cNvSpPr>
          <p:nvPr>
            <p:ph type="sldNum" sz="quarter" idx="5"/>
          </p:nvPr>
        </p:nvSpPr>
        <p:spPr/>
        <p:txBody>
          <a:bodyPr/>
          <a:lstStyle/>
          <a:p>
            <a:fld id="{2ACEADDE-9E4E-8C48-85D0-8B0FDD4C7FF7}" type="slidenum">
              <a:rPr lang="en-US" smtClean="0"/>
              <a:t>25</a:t>
            </a:fld>
            <a:endParaRPr lang="en-US"/>
          </a:p>
        </p:txBody>
      </p:sp>
    </p:spTree>
    <p:extLst>
      <p:ext uri="{BB962C8B-B14F-4D97-AF65-F5344CB8AC3E}">
        <p14:creationId xmlns:p14="http://schemas.microsoft.com/office/powerpoint/2010/main" val="1445299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7:notes"/>
          <p:cNvSpPr txBox="1">
            <a:spLocks noGrp="1"/>
          </p:cNvSpPr>
          <p:nvPr>
            <p:ph type="body" idx="1"/>
          </p:nvPr>
        </p:nvSpPr>
        <p:spPr>
          <a:xfrm>
            <a:off x="702628" y="4423331"/>
            <a:ext cx="5621020" cy="4190524"/>
          </a:xfrm>
          <a:prstGeom prst="rect">
            <a:avLst/>
          </a:prstGeom>
          <a:noFill/>
          <a:ln>
            <a:noFill/>
          </a:ln>
        </p:spPr>
        <p:txBody>
          <a:bodyPr spcFirstLastPara="1" wrap="square" lIns="93350" tIns="46675" rIns="93350" bIns="46675" anchor="t" anchorCtr="0">
            <a:noAutofit/>
          </a:bodyPr>
          <a:lstStyle/>
          <a:p>
            <a:pPr marL="0" lvl="0" indent="0" algn="l" rtl="0">
              <a:lnSpc>
                <a:spcPct val="100000"/>
              </a:lnSpc>
              <a:spcBef>
                <a:spcPts val="0"/>
              </a:spcBef>
              <a:spcAft>
                <a:spcPts val="0"/>
              </a:spcAft>
              <a:buSzPts val="1400"/>
              <a:buNone/>
            </a:pPr>
            <a:endParaRPr/>
          </a:p>
        </p:txBody>
      </p:sp>
      <p:sp>
        <p:nvSpPr>
          <p:cNvPr id="220" name="Google Shape;220;p17: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17406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0:notes"/>
          <p:cNvSpPr txBox="1">
            <a:spLocks noGrp="1"/>
          </p:cNvSpPr>
          <p:nvPr>
            <p:ph type="body" idx="1"/>
          </p:nvPr>
        </p:nvSpPr>
        <p:spPr>
          <a:xfrm>
            <a:off x="702628" y="4423331"/>
            <a:ext cx="5621020" cy="4190524"/>
          </a:xfrm>
          <a:prstGeom prst="rect">
            <a:avLst/>
          </a:prstGeom>
          <a:noFill/>
          <a:ln>
            <a:noFill/>
          </a:ln>
        </p:spPr>
        <p:txBody>
          <a:bodyPr spcFirstLastPara="1" wrap="square" lIns="93350" tIns="46675" rIns="93350" bIns="46675" anchor="t" anchorCtr="0">
            <a:noAutofit/>
          </a:bodyPr>
          <a:lstStyle/>
          <a:p>
            <a:pPr marL="0" lvl="0" indent="0" algn="l" rtl="0">
              <a:lnSpc>
                <a:spcPct val="100000"/>
              </a:lnSpc>
              <a:spcBef>
                <a:spcPts val="0"/>
              </a:spcBef>
              <a:spcAft>
                <a:spcPts val="0"/>
              </a:spcAft>
              <a:buSzPts val="1400"/>
              <a:buNone/>
            </a:pPr>
            <a:endParaRPr/>
          </a:p>
        </p:txBody>
      </p:sp>
      <p:sp>
        <p:nvSpPr>
          <p:cNvPr id="282" name="Google Shape;282;p20: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64057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22:notes"/>
          <p:cNvSpPr txBox="1">
            <a:spLocks noGrp="1"/>
          </p:cNvSpPr>
          <p:nvPr>
            <p:ph type="body" idx="1"/>
          </p:nvPr>
        </p:nvSpPr>
        <p:spPr>
          <a:xfrm>
            <a:off x="702628" y="4423331"/>
            <a:ext cx="5621020" cy="4190524"/>
          </a:xfrm>
          <a:prstGeom prst="rect">
            <a:avLst/>
          </a:prstGeom>
          <a:noFill/>
          <a:ln>
            <a:noFill/>
          </a:ln>
        </p:spPr>
        <p:txBody>
          <a:bodyPr spcFirstLastPara="1" wrap="square" lIns="93350" tIns="46675" rIns="93350" bIns="46675" anchor="t" anchorCtr="0">
            <a:noAutofit/>
          </a:bodyPr>
          <a:lstStyle/>
          <a:p>
            <a:pPr marL="0" lvl="0" indent="0" algn="l" rtl="0">
              <a:lnSpc>
                <a:spcPct val="100000"/>
              </a:lnSpc>
              <a:spcBef>
                <a:spcPts val="0"/>
              </a:spcBef>
              <a:spcAft>
                <a:spcPts val="0"/>
              </a:spcAft>
              <a:buSzPts val="1400"/>
              <a:buNone/>
            </a:pPr>
            <a:endParaRPr/>
          </a:p>
        </p:txBody>
      </p:sp>
      <p:sp>
        <p:nvSpPr>
          <p:cNvPr id="351" name="Google Shape;351;p22: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33354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24:notes"/>
          <p:cNvSpPr txBox="1">
            <a:spLocks noGrp="1"/>
          </p:cNvSpPr>
          <p:nvPr>
            <p:ph type="body" idx="1"/>
          </p:nvPr>
        </p:nvSpPr>
        <p:spPr>
          <a:xfrm>
            <a:off x="702628" y="4423331"/>
            <a:ext cx="5621020" cy="4190524"/>
          </a:xfrm>
          <a:prstGeom prst="rect">
            <a:avLst/>
          </a:prstGeom>
          <a:noFill/>
          <a:ln>
            <a:noFill/>
          </a:ln>
        </p:spPr>
        <p:txBody>
          <a:bodyPr spcFirstLastPara="1" wrap="square" lIns="93350" tIns="46675" rIns="93350" bIns="46675" anchor="t" anchorCtr="0">
            <a:noAutofit/>
          </a:bodyPr>
          <a:lstStyle/>
          <a:p>
            <a:pPr marL="0" lvl="0" indent="0" algn="l" rtl="0">
              <a:lnSpc>
                <a:spcPct val="100000"/>
              </a:lnSpc>
              <a:spcBef>
                <a:spcPts val="0"/>
              </a:spcBef>
              <a:spcAft>
                <a:spcPts val="0"/>
              </a:spcAft>
              <a:buSzPts val="1400"/>
              <a:buNone/>
            </a:pPr>
            <a:endParaRPr/>
          </a:p>
        </p:txBody>
      </p:sp>
      <p:sp>
        <p:nvSpPr>
          <p:cNvPr id="381" name="Google Shape;381;p24: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5272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84a5f67d05_0_0:notes"/>
          <p:cNvSpPr txBox="1">
            <a:spLocks noGrp="1"/>
          </p:cNvSpPr>
          <p:nvPr>
            <p:ph type="body" idx="1"/>
          </p:nvPr>
        </p:nvSpPr>
        <p:spPr>
          <a:xfrm>
            <a:off x="694690" y="4437221"/>
            <a:ext cx="5557500" cy="363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457" name="Google Shape;457;g84a5f67d05_0_0:notes"/>
          <p:cNvSpPr>
            <a:spLocks noGrp="1" noRot="1" noChangeAspect="1"/>
          </p:cNvSpPr>
          <p:nvPr>
            <p:ph type="sldImg" idx="2"/>
          </p:nvPr>
        </p:nvSpPr>
        <p:spPr>
          <a:xfrm>
            <a:off x="708025" y="1152525"/>
            <a:ext cx="5530850" cy="3111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55028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52:notes"/>
          <p:cNvSpPr txBox="1">
            <a:spLocks noGrp="1"/>
          </p:cNvSpPr>
          <p:nvPr>
            <p:ph type="body" idx="1"/>
          </p:nvPr>
        </p:nvSpPr>
        <p:spPr>
          <a:xfrm>
            <a:off x="694690" y="4437221"/>
            <a:ext cx="5557500" cy="363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494" name="Google Shape;494;p52:notes"/>
          <p:cNvSpPr>
            <a:spLocks noGrp="1" noRot="1" noChangeAspect="1"/>
          </p:cNvSpPr>
          <p:nvPr>
            <p:ph type="sldImg" idx="2"/>
          </p:nvPr>
        </p:nvSpPr>
        <p:spPr>
          <a:xfrm>
            <a:off x="708025" y="1152525"/>
            <a:ext cx="5530850" cy="3111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01833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37:notes"/>
          <p:cNvSpPr txBox="1">
            <a:spLocks noGrp="1"/>
          </p:cNvSpPr>
          <p:nvPr>
            <p:ph type="body" idx="1"/>
          </p:nvPr>
        </p:nvSpPr>
        <p:spPr>
          <a:xfrm>
            <a:off x="702628" y="4423331"/>
            <a:ext cx="5621020" cy="4190524"/>
          </a:xfrm>
          <a:prstGeom prst="rect">
            <a:avLst/>
          </a:prstGeom>
          <a:noFill/>
          <a:ln>
            <a:noFill/>
          </a:ln>
        </p:spPr>
        <p:txBody>
          <a:bodyPr spcFirstLastPara="1" wrap="square" lIns="93350" tIns="46675" rIns="93350" bIns="46675" anchor="t" anchorCtr="0">
            <a:noAutofit/>
          </a:bodyPr>
          <a:lstStyle/>
          <a:p>
            <a:pPr marL="0" lvl="0" indent="0" algn="l" rtl="0">
              <a:lnSpc>
                <a:spcPct val="100000"/>
              </a:lnSpc>
              <a:spcBef>
                <a:spcPts val="0"/>
              </a:spcBef>
              <a:spcAft>
                <a:spcPts val="0"/>
              </a:spcAft>
              <a:buSzPts val="1400"/>
              <a:buNone/>
            </a:pPr>
            <a:endParaRPr/>
          </a:p>
        </p:txBody>
      </p:sp>
      <p:sp>
        <p:nvSpPr>
          <p:cNvPr id="584" name="Google Shape;584;p37: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79037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26:notes"/>
          <p:cNvSpPr txBox="1">
            <a:spLocks noGrp="1"/>
          </p:cNvSpPr>
          <p:nvPr>
            <p:ph type="body" idx="1"/>
          </p:nvPr>
        </p:nvSpPr>
        <p:spPr>
          <a:xfrm>
            <a:off x="702628" y="4423331"/>
            <a:ext cx="5621020" cy="4190524"/>
          </a:xfrm>
          <a:prstGeom prst="rect">
            <a:avLst/>
          </a:prstGeom>
          <a:noFill/>
          <a:ln>
            <a:noFill/>
          </a:ln>
        </p:spPr>
        <p:txBody>
          <a:bodyPr spcFirstLastPara="1" wrap="square" lIns="93350" tIns="46675" rIns="93350" bIns="46675" anchor="t" anchorCtr="0">
            <a:noAutofit/>
          </a:bodyPr>
          <a:lstStyle/>
          <a:p>
            <a:pPr marL="0" lvl="0" indent="0" algn="l" rtl="0">
              <a:lnSpc>
                <a:spcPct val="100000"/>
              </a:lnSpc>
              <a:spcBef>
                <a:spcPts val="0"/>
              </a:spcBef>
              <a:spcAft>
                <a:spcPts val="0"/>
              </a:spcAft>
              <a:buSzPts val="1400"/>
              <a:buNone/>
            </a:pPr>
            <a:endParaRPr/>
          </a:p>
        </p:txBody>
      </p:sp>
      <p:sp>
        <p:nvSpPr>
          <p:cNvPr id="393" name="Google Shape;393;p26: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5009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116FA-7BC6-D640-A62F-DA86C7D3A9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46F1C6-7D60-9B4D-9F72-D7CB64A462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5E773C-E6AB-7C43-9772-6F2BC1051D56}"/>
              </a:ext>
            </a:extLst>
          </p:cNvPr>
          <p:cNvSpPr>
            <a:spLocks noGrp="1"/>
          </p:cNvSpPr>
          <p:nvPr>
            <p:ph type="dt" sz="half" idx="10"/>
          </p:nvPr>
        </p:nvSpPr>
        <p:spPr/>
        <p:txBody>
          <a:bodyPr/>
          <a:lstStyle/>
          <a:p>
            <a:fld id="{D6943DD6-E60E-564A-B39C-7FFF58D7D98B}" type="datetime1">
              <a:rPr lang="en-US" smtClean="0"/>
              <a:t>8/31/20</a:t>
            </a:fld>
            <a:endParaRPr lang="en-US"/>
          </a:p>
        </p:txBody>
      </p:sp>
      <p:sp>
        <p:nvSpPr>
          <p:cNvPr id="5" name="Footer Placeholder 4">
            <a:extLst>
              <a:ext uri="{FF2B5EF4-FFF2-40B4-BE49-F238E27FC236}">
                <a16:creationId xmlns:a16="http://schemas.microsoft.com/office/drawing/2014/main" id="{11C57F1E-15D1-5A4E-BA04-57CDF72D5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05C375-EB4A-4546-9CF6-531A7C5803A1}"/>
              </a:ext>
            </a:extLst>
          </p:cNvPr>
          <p:cNvSpPr>
            <a:spLocks noGrp="1"/>
          </p:cNvSpPr>
          <p:nvPr>
            <p:ph type="sldNum" sz="quarter" idx="12"/>
          </p:nvPr>
        </p:nvSpPr>
        <p:spPr/>
        <p:txBody>
          <a:bodyPr/>
          <a:lstStyle/>
          <a:p>
            <a:fld id="{A60B82A8-BE49-0048-A7C2-AC7DDEDB95D6}" type="slidenum">
              <a:rPr lang="en-US" smtClean="0"/>
              <a:t>‹#›</a:t>
            </a:fld>
            <a:endParaRPr lang="en-US"/>
          </a:p>
        </p:txBody>
      </p:sp>
    </p:spTree>
    <p:extLst>
      <p:ext uri="{BB962C8B-B14F-4D97-AF65-F5344CB8AC3E}">
        <p14:creationId xmlns:p14="http://schemas.microsoft.com/office/powerpoint/2010/main" val="2625501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29A8D-04B8-3D41-A7DA-C12514B2D9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0A8D32-7C94-5F47-97AB-A3D501254EA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254FF4-CE02-9442-9867-84891BE632A6}"/>
              </a:ext>
            </a:extLst>
          </p:cNvPr>
          <p:cNvSpPr>
            <a:spLocks noGrp="1"/>
          </p:cNvSpPr>
          <p:nvPr>
            <p:ph type="dt" sz="half" idx="10"/>
          </p:nvPr>
        </p:nvSpPr>
        <p:spPr/>
        <p:txBody>
          <a:bodyPr/>
          <a:lstStyle/>
          <a:p>
            <a:fld id="{5CB81950-7821-CA41-A086-1231DA375777}" type="datetime1">
              <a:rPr lang="en-US" smtClean="0"/>
              <a:t>8/31/20</a:t>
            </a:fld>
            <a:endParaRPr lang="en-US"/>
          </a:p>
        </p:txBody>
      </p:sp>
      <p:sp>
        <p:nvSpPr>
          <p:cNvPr id="5" name="Footer Placeholder 4">
            <a:extLst>
              <a:ext uri="{FF2B5EF4-FFF2-40B4-BE49-F238E27FC236}">
                <a16:creationId xmlns:a16="http://schemas.microsoft.com/office/drawing/2014/main" id="{650A5920-3B35-E84E-B2F1-BD493EC197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604F5A-EE56-6D4C-B259-CDEBD6BC6A05}"/>
              </a:ext>
            </a:extLst>
          </p:cNvPr>
          <p:cNvSpPr>
            <a:spLocks noGrp="1"/>
          </p:cNvSpPr>
          <p:nvPr>
            <p:ph type="sldNum" sz="quarter" idx="12"/>
          </p:nvPr>
        </p:nvSpPr>
        <p:spPr/>
        <p:txBody>
          <a:bodyPr/>
          <a:lstStyle/>
          <a:p>
            <a:fld id="{A60B82A8-BE49-0048-A7C2-AC7DDEDB95D6}" type="slidenum">
              <a:rPr lang="en-US" smtClean="0"/>
              <a:t>‹#›</a:t>
            </a:fld>
            <a:endParaRPr lang="en-US"/>
          </a:p>
        </p:txBody>
      </p:sp>
    </p:spTree>
    <p:extLst>
      <p:ext uri="{BB962C8B-B14F-4D97-AF65-F5344CB8AC3E}">
        <p14:creationId xmlns:p14="http://schemas.microsoft.com/office/powerpoint/2010/main" val="1992199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66A7D4-4802-F148-8B68-8AFBD6448B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28589D-6149-5B47-A5F8-D72DB71507B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737718-2F56-1143-ABF7-BE029B1C8507}"/>
              </a:ext>
            </a:extLst>
          </p:cNvPr>
          <p:cNvSpPr>
            <a:spLocks noGrp="1"/>
          </p:cNvSpPr>
          <p:nvPr>
            <p:ph type="dt" sz="half" idx="10"/>
          </p:nvPr>
        </p:nvSpPr>
        <p:spPr/>
        <p:txBody>
          <a:bodyPr/>
          <a:lstStyle/>
          <a:p>
            <a:fld id="{877018FD-20A6-0B43-80E2-2B50B6A6BF47}" type="datetime1">
              <a:rPr lang="en-US" smtClean="0"/>
              <a:t>8/31/20</a:t>
            </a:fld>
            <a:endParaRPr lang="en-US"/>
          </a:p>
        </p:txBody>
      </p:sp>
      <p:sp>
        <p:nvSpPr>
          <p:cNvPr id="5" name="Footer Placeholder 4">
            <a:extLst>
              <a:ext uri="{FF2B5EF4-FFF2-40B4-BE49-F238E27FC236}">
                <a16:creationId xmlns:a16="http://schemas.microsoft.com/office/drawing/2014/main" id="{FCE23795-3A0D-564B-AA41-D2B3245720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09F1AD-0A23-1C46-8CC3-CF6DEF87F51E}"/>
              </a:ext>
            </a:extLst>
          </p:cNvPr>
          <p:cNvSpPr>
            <a:spLocks noGrp="1"/>
          </p:cNvSpPr>
          <p:nvPr>
            <p:ph type="sldNum" sz="quarter" idx="12"/>
          </p:nvPr>
        </p:nvSpPr>
        <p:spPr/>
        <p:txBody>
          <a:bodyPr/>
          <a:lstStyle/>
          <a:p>
            <a:fld id="{A60B82A8-BE49-0048-A7C2-AC7DDEDB95D6}" type="slidenum">
              <a:rPr lang="en-US" smtClean="0"/>
              <a:t>‹#›</a:t>
            </a:fld>
            <a:endParaRPr lang="en-US"/>
          </a:p>
        </p:txBody>
      </p:sp>
    </p:spTree>
    <p:extLst>
      <p:ext uri="{BB962C8B-B14F-4D97-AF65-F5344CB8AC3E}">
        <p14:creationId xmlns:p14="http://schemas.microsoft.com/office/powerpoint/2010/main" val="6057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195DF-80A0-0545-A1A7-19F8EBCEB4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4542A7-382B-894E-B185-25302211415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EEE8C-96C1-E542-8784-C6BD92130E9D}"/>
              </a:ext>
            </a:extLst>
          </p:cNvPr>
          <p:cNvSpPr>
            <a:spLocks noGrp="1"/>
          </p:cNvSpPr>
          <p:nvPr>
            <p:ph type="dt" sz="half" idx="10"/>
          </p:nvPr>
        </p:nvSpPr>
        <p:spPr/>
        <p:txBody>
          <a:bodyPr/>
          <a:lstStyle/>
          <a:p>
            <a:fld id="{04513AFE-D96E-8747-ABF6-B5FF5B47C5D5}" type="datetime1">
              <a:rPr lang="en-US" smtClean="0"/>
              <a:t>8/31/20</a:t>
            </a:fld>
            <a:endParaRPr lang="en-US"/>
          </a:p>
        </p:txBody>
      </p:sp>
      <p:sp>
        <p:nvSpPr>
          <p:cNvPr id="5" name="Footer Placeholder 4">
            <a:extLst>
              <a:ext uri="{FF2B5EF4-FFF2-40B4-BE49-F238E27FC236}">
                <a16:creationId xmlns:a16="http://schemas.microsoft.com/office/drawing/2014/main" id="{BBB4AAF4-C277-254C-909C-C454CC7614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4637BF-F9FC-C144-A294-972CBD9002C2}"/>
              </a:ext>
            </a:extLst>
          </p:cNvPr>
          <p:cNvSpPr>
            <a:spLocks noGrp="1"/>
          </p:cNvSpPr>
          <p:nvPr>
            <p:ph type="sldNum" sz="quarter" idx="12"/>
          </p:nvPr>
        </p:nvSpPr>
        <p:spPr/>
        <p:txBody>
          <a:bodyPr/>
          <a:lstStyle/>
          <a:p>
            <a:fld id="{A60B82A8-BE49-0048-A7C2-AC7DDEDB95D6}" type="slidenum">
              <a:rPr lang="en-US" smtClean="0"/>
              <a:t>‹#›</a:t>
            </a:fld>
            <a:endParaRPr lang="en-US"/>
          </a:p>
        </p:txBody>
      </p:sp>
    </p:spTree>
    <p:extLst>
      <p:ext uri="{BB962C8B-B14F-4D97-AF65-F5344CB8AC3E}">
        <p14:creationId xmlns:p14="http://schemas.microsoft.com/office/powerpoint/2010/main" val="1032527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0EBD4-703B-214B-BB52-F7AC24E021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D583B0-F07E-9D47-A5A1-35769FC15D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9E9A692-5C0B-444D-99A0-769AAD2D7FB5}"/>
              </a:ext>
            </a:extLst>
          </p:cNvPr>
          <p:cNvSpPr>
            <a:spLocks noGrp="1"/>
          </p:cNvSpPr>
          <p:nvPr>
            <p:ph type="dt" sz="half" idx="10"/>
          </p:nvPr>
        </p:nvSpPr>
        <p:spPr/>
        <p:txBody>
          <a:bodyPr/>
          <a:lstStyle/>
          <a:p>
            <a:fld id="{7B188861-9DD3-A44E-87B6-04CC6F559B23}" type="datetime1">
              <a:rPr lang="en-US" smtClean="0"/>
              <a:t>8/31/20</a:t>
            </a:fld>
            <a:endParaRPr lang="en-US"/>
          </a:p>
        </p:txBody>
      </p:sp>
      <p:sp>
        <p:nvSpPr>
          <p:cNvPr id="5" name="Footer Placeholder 4">
            <a:extLst>
              <a:ext uri="{FF2B5EF4-FFF2-40B4-BE49-F238E27FC236}">
                <a16:creationId xmlns:a16="http://schemas.microsoft.com/office/drawing/2014/main" id="{5D1B7E05-98E1-9E40-A2DC-8ED3F9DC18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A8C827-BF05-D143-ACF9-87914BE6F2D0}"/>
              </a:ext>
            </a:extLst>
          </p:cNvPr>
          <p:cNvSpPr>
            <a:spLocks noGrp="1"/>
          </p:cNvSpPr>
          <p:nvPr>
            <p:ph type="sldNum" sz="quarter" idx="12"/>
          </p:nvPr>
        </p:nvSpPr>
        <p:spPr/>
        <p:txBody>
          <a:bodyPr/>
          <a:lstStyle/>
          <a:p>
            <a:fld id="{A60B82A8-BE49-0048-A7C2-AC7DDEDB95D6}" type="slidenum">
              <a:rPr lang="en-US" smtClean="0"/>
              <a:t>‹#›</a:t>
            </a:fld>
            <a:endParaRPr lang="en-US"/>
          </a:p>
        </p:txBody>
      </p:sp>
    </p:spTree>
    <p:extLst>
      <p:ext uri="{BB962C8B-B14F-4D97-AF65-F5344CB8AC3E}">
        <p14:creationId xmlns:p14="http://schemas.microsoft.com/office/powerpoint/2010/main" val="2453663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3492C-D917-6C4E-8175-5543EA0BC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2CF3B5-E2ED-8B41-A890-B542C253654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0F2408-D307-D141-AABB-07AA0641483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77CE97-1430-1641-911C-B51F7A8E77CF}"/>
              </a:ext>
            </a:extLst>
          </p:cNvPr>
          <p:cNvSpPr>
            <a:spLocks noGrp="1"/>
          </p:cNvSpPr>
          <p:nvPr>
            <p:ph type="dt" sz="half" idx="10"/>
          </p:nvPr>
        </p:nvSpPr>
        <p:spPr/>
        <p:txBody>
          <a:bodyPr/>
          <a:lstStyle/>
          <a:p>
            <a:fld id="{ABAF7CB5-CE0E-4C4D-B561-E9CB8E28C538}" type="datetime1">
              <a:rPr lang="en-US" smtClean="0"/>
              <a:t>8/31/20</a:t>
            </a:fld>
            <a:endParaRPr lang="en-US"/>
          </a:p>
        </p:txBody>
      </p:sp>
      <p:sp>
        <p:nvSpPr>
          <p:cNvPr id="6" name="Footer Placeholder 5">
            <a:extLst>
              <a:ext uri="{FF2B5EF4-FFF2-40B4-BE49-F238E27FC236}">
                <a16:creationId xmlns:a16="http://schemas.microsoft.com/office/drawing/2014/main" id="{724B1E84-B590-DD4C-91C2-9624C2AD80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04FF16-672E-E542-8300-3533B205C327}"/>
              </a:ext>
            </a:extLst>
          </p:cNvPr>
          <p:cNvSpPr>
            <a:spLocks noGrp="1"/>
          </p:cNvSpPr>
          <p:nvPr>
            <p:ph type="sldNum" sz="quarter" idx="12"/>
          </p:nvPr>
        </p:nvSpPr>
        <p:spPr/>
        <p:txBody>
          <a:bodyPr/>
          <a:lstStyle/>
          <a:p>
            <a:fld id="{A60B82A8-BE49-0048-A7C2-AC7DDEDB95D6}" type="slidenum">
              <a:rPr lang="en-US" smtClean="0"/>
              <a:t>‹#›</a:t>
            </a:fld>
            <a:endParaRPr lang="en-US"/>
          </a:p>
        </p:txBody>
      </p:sp>
    </p:spTree>
    <p:extLst>
      <p:ext uri="{BB962C8B-B14F-4D97-AF65-F5344CB8AC3E}">
        <p14:creationId xmlns:p14="http://schemas.microsoft.com/office/powerpoint/2010/main" val="2845269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69820-8348-F547-8DD4-60A90015DD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31758E-3EC1-9540-A202-A1A07BF86B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9AE7038-EFC2-8A4E-8BAC-030B0E1A575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CC3AD2-A2AA-CE49-84F8-43A227EB41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8A4F138-B5E2-B243-A8D4-6E3480B36ED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A1DF0-0D9D-624A-A487-701A46EDCA82}"/>
              </a:ext>
            </a:extLst>
          </p:cNvPr>
          <p:cNvSpPr>
            <a:spLocks noGrp="1"/>
          </p:cNvSpPr>
          <p:nvPr>
            <p:ph type="dt" sz="half" idx="10"/>
          </p:nvPr>
        </p:nvSpPr>
        <p:spPr/>
        <p:txBody>
          <a:bodyPr/>
          <a:lstStyle/>
          <a:p>
            <a:fld id="{1EB06F58-8516-D749-84E3-82CD3CBEC7EE}" type="datetime1">
              <a:rPr lang="en-US" smtClean="0"/>
              <a:t>8/31/20</a:t>
            </a:fld>
            <a:endParaRPr lang="en-US"/>
          </a:p>
        </p:txBody>
      </p:sp>
      <p:sp>
        <p:nvSpPr>
          <p:cNvPr id="8" name="Footer Placeholder 7">
            <a:extLst>
              <a:ext uri="{FF2B5EF4-FFF2-40B4-BE49-F238E27FC236}">
                <a16:creationId xmlns:a16="http://schemas.microsoft.com/office/drawing/2014/main" id="{22FB4ECF-E5D3-9C4D-959E-74B845DA22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A7FDB9-C72F-C645-AF47-7015D7B07ED9}"/>
              </a:ext>
            </a:extLst>
          </p:cNvPr>
          <p:cNvSpPr>
            <a:spLocks noGrp="1"/>
          </p:cNvSpPr>
          <p:nvPr>
            <p:ph type="sldNum" sz="quarter" idx="12"/>
          </p:nvPr>
        </p:nvSpPr>
        <p:spPr/>
        <p:txBody>
          <a:bodyPr/>
          <a:lstStyle/>
          <a:p>
            <a:fld id="{A60B82A8-BE49-0048-A7C2-AC7DDEDB95D6}" type="slidenum">
              <a:rPr lang="en-US" smtClean="0"/>
              <a:t>‹#›</a:t>
            </a:fld>
            <a:endParaRPr lang="en-US"/>
          </a:p>
        </p:txBody>
      </p:sp>
    </p:spTree>
    <p:extLst>
      <p:ext uri="{BB962C8B-B14F-4D97-AF65-F5344CB8AC3E}">
        <p14:creationId xmlns:p14="http://schemas.microsoft.com/office/powerpoint/2010/main" val="2915577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B2173-A330-F441-8D69-16A3D61A53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663B9E-2F48-BA47-BB15-01B01AA7AF5A}"/>
              </a:ext>
            </a:extLst>
          </p:cNvPr>
          <p:cNvSpPr>
            <a:spLocks noGrp="1"/>
          </p:cNvSpPr>
          <p:nvPr>
            <p:ph type="dt" sz="half" idx="10"/>
          </p:nvPr>
        </p:nvSpPr>
        <p:spPr/>
        <p:txBody>
          <a:bodyPr/>
          <a:lstStyle/>
          <a:p>
            <a:fld id="{86FD1AE8-5555-FF4C-A29A-2FC8981CD6C2}" type="datetime1">
              <a:rPr lang="en-US" smtClean="0"/>
              <a:t>8/31/20</a:t>
            </a:fld>
            <a:endParaRPr lang="en-US"/>
          </a:p>
        </p:txBody>
      </p:sp>
      <p:sp>
        <p:nvSpPr>
          <p:cNvPr id="4" name="Footer Placeholder 3">
            <a:extLst>
              <a:ext uri="{FF2B5EF4-FFF2-40B4-BE49-F238E27FC236}">
                <a16:creationId xmlns:a16="http://schemas.microsoft.com/office/drawing/2014/main" id="{860D9C1E-8422-3240-B149-8F25EF5788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6AF4AC-E0ED-BB4A-A7CF-6071DF869BED}"/>
              </a:ext>
            </a:extLst>
          </p:cNvPr>
          <p:cNvSpPr>
            <a:spLocks noGrp="1"/>
          </p:cNvSpPr>
          <p:nvPr>
            <p:ph type="sldNum" sz="quarter" idx="12"/>
          </p:nvPr>
        </p:nvSpPr>
        <p:spPr/>
        <p:txBody>
          <a:bodyPr/>
          <a:lstStyle/>
          <a:p>
            <a:fld id="{A60B82A8-BE49-0048-A7C2-AC7DDEDB95D6}" type="slidenum">
              <a:rPr lang="en-US" smtClean="0"/>
              <a:t>‹#›</a:t>
            </a:fld>
            <a:endParaRPr lang="en-US"/>
          </a:p>
        </p:txBody>
      </p:sp>
    </p:spTree>
    <p:extLst>
      <p:ext uri="{BB962C8B-B14F-4D97-AF65-F5344CB8AC3E}">
        <p14:creationId xmlns:p14="http://schemas.microsoft.com/office/powerpoint/2010/main" val="3710381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077046-3433-5244-B8A9-C34B0DDEC62F}"/>
              </a:ext>
            </a:extLst>
          </p:cNvPr>
          <p:cNvSpPr>
            <a:spLocks noGrp="1"/>
          </p:cNvSpPr>
          <p:nvPr>
            <p:ph type="dt" sz="half" idx="10"/>
          </p:nvPr>
        </p:nvSpPr>
        <p:spPr/>
        <p:txBody>
          <a:bodyPr/>
          <a:lstStyle/>
          <a:p>
            <a:fld id="{AA634DD1-288C-774F-A36D-21F841526080}" type="datetime1">
              <a:rPr lang="en-US" smtClean="0"/>
              <a:t>8/31/20</a:t>
            </a:fld>
            <a:endParaRPr lang="en-US"/>
          </a:p>
        </p:txBody>
      </p:sp>
      <p:sp>
        <p:nvSpPr>
          <p:cNvPr id="3" name="Footer Placeholder 2">
            <a:extLst>
              <a:ext uri="{FF2B5EF4-FFF2-40B4-BE49-F238E27FC236}">
                <a16:creationId xmlns:a16="http://schemas.microsoft.com/office/drawing/2014/main" id="{08179C2C-8878-3E4F-9721-0EDD4AEFA3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6B782B-5512-4C44-94C3-85352A4BE526}"/>
              </a:ext>
            </a:extLst>
          </p:cNvPr>
          <p:cNvSpPr>
            <a:spLocks noGrp="1"/>
          </p:cNvSpPr>
          <p:nvPr>
            <p:ph type="sldNum" sz="quarter" idx="12"/>
          </p:nvPr>
        </p:nvSpPr>
        <p:spPr/>
        <p:txBody>
          <a:bodyPr/>
          <a:lstStyle/>
          <a:p>
            <a:fld id="{A60B82A8-BE49-0048-A7C2-AC7DDEDB95D6}" type="slidenum">
              <a:rPr lang="en-US" smtClean="0"/>
              <a:t>‹#›</a:t>
            </a:fld>
            <a:endParaRPr lang="en-US"/>
          </a:p>
        </p:txBody>
      </p:sp>
    </p:spTree>
    <p:extLst>
      <p:ext uri="{BB962C8B-B14F-4D97-AF65-F5344CB8AC3E}">
        <p14:creationId xmlns:p14="http://schemas.microsoft.com/office/powerpoint/2010/main" val="2864200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AB9EA-A285-5E4A-80E3-7DC3E987BF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E9C669-3C29-314E-94E5-06D1EBB818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C2D47F-7664-AE4C-A47B-12345DC3FF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D32F629-ECB3-0843-BB08-FDF8C93758ED}"/>
              </a:ext>
            </a:extLst>
          </p:cNvPr>
          <p:cNvSpPr>
            <a:spLocks noGrp="1"/>
          </p:cNvSpPr>
          <p:nvPr>
            <p:ph type="dt" sz="half" idx="10"/>
          </p:nvPr>
        </p:nvSpPr>
        <p:spPr/>
        <p:txBody>
          <a:bodyPr/>
          <a:lstStyle/>
          <a:p>
            <a:fld id="{4ACF83B1-CE5F-E043-8664-9BEDB183DA41}" type="datetime1">
              <a:rPr lang="en-US" smtClean="0"/>
              <a:t>8/31/20</a:t>
            </a:fld>
            <a:endParaRPr lang="en-US"/>
          </a:p>
        </p:txBody>
      </p:sp>
      <p:sp>
        <p:nvSpPr>
          <p:cNvPr id="6" name="Footer Placeholder 5">
            <a:extLst>
              <a:ext uri="{FF2B5EF4-FFF2-40B4-BE49-F238E27FC236}">
                <a16:creationId xmlns:a16="http://schemas.microsoft.com/office/drawing/2014/main" id="{9DE5F76D-0CC7-AE4C-A309-88FBEB8CE6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A2B8F0-6EB5-9644-B25E-64A3C29D9A9B}"/>
              </a:ext>
            </a:extLst>
          </p:cNvPr>
          <p:cNvSpPr>
            <a:spLocks noGrp="1"/>
          </p:cNvSpPr>
          <p:nvPr>
            <p:ph type="sldNum" sz="quarter" idx="12"/>
          </p:nvPr>
        </p:nvSpPr>
        <p:spPr/>
        <p:txBody>
          <a:bodyPr/>
          <a:lstStyle/>
          <a:p>
            <a:fld id="{A60B82A8-BE49-0048-A7C2-AC7DDEDB95D6}" type="slidenum">
              <a:rPr lang="en-US" smtClean="0"/>
              <a:t>‹#›</a:t>
            </a:fld>
            <a:endParaRPr lang="en-US"/>
          </a:p>
        </p:txBody>
      </p:sp>
    </p:spTree>
    <p:extLst>
      <p:ext uri="{BB962C8B-B14F-4D97-AF65-F5344CB8AC3E}">
        <p14:creationId xmlns:p14="http://schemas.microsoft.com/office/powerpoint/2010/main" val="2474650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5FE81-B36F-7B4E-A0FF-858B7CDC2F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B3E2E6-489F-1843-BC68-EBADE6F0FE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F07546-739E-8E42-9BB1-B62CEB4E6E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A2D5E2A-DE70-0A47-ACC3-12C5EAC98DDF}"/>
              </a:ext>
            </a:extLst>
          </p:cNvPr>
          <p:cNvSpPr>
            <a:spLocks noGrp="1"/>
          </p:cNvSpPr>
          <p:nvPr>
            <p:ph type="dt" sz="half" idx="10"/>
          </p:nvPr>
        </p:nvSpPr>
        <p:spPr/>
        <p:txBody>
          <a:bodyPr/>
          <a:lstStyle/>
          <a:p>
            <a:fld id="{A1512E30-CE96-F044-935C-72CAB4F7A58C}" type="datetime1">
              <a:rPr lang="en-US" smtClean="0"/>
              <a:t>8/31/20</a:t>
            </a:fld>
            <a:endParaRPr lang="en-US"/>
          </a:p>
        </p:txBody>
      </p:sp>
      <p:sp>
        <p:nvSpPr>
          <p:cNvPr id="6" name="Footer Placeholder 5">
            <a:extLst>
              <a:ext uri="{FF2B5EF4-FFF2-40B4-BE49-F238E27FC236}">
                <a16:creationId xmlns:a16="http://schemas.microsoft.com/office/drawing/2014/main" id="{7F3FF4CB-BF31-A740-8B77-B742DA4A16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EF7AE4-B01E-A74D-8483-6CE539614376}"/>
              </a:ext>
            </a:extLst>
          </p:cNvPr>
          <p:cNvSpPr>
            <a:spLocks noGrp="1"/>
          </p:cNvSpPr>
          <p:nvPr>
            <p:ph type="sldNum" sz="quarter" idx="12"/>
          </p:nvPr>
        </p:nvSpPr>
        <p:spPr/>
        <p:txBody>
          <a:bodyPr/>
          <a:lstStyle/>
          <a:p>
            <a:fld id="{A60B82A8-BE49-0048-A7C2-AC7DDEDB95D6}" type="slidenum">
              <a:rPr lang="en-US" smtClean="0"/>
              <a:t>‹#›</a:t>
            </a:fld>
            <a:endParaRPr lang="en-US"/>
          </a:p>
        </p:txBody>
      </p:sp>
    </p:spTree>
    <p:extLst>
      <p:ext uri="{BB962C8B-B14F-4D97-AF65-F5344CB8AC3E}">
        <p14:creationId xmlns:p14="http://schemas.microsoft.com/office/powerpoint/2010/main" val="185166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A934CE-D6C4-5B4D-942E-8D4FE903C6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EC8DDC-05D5-0843-A446-C7477EC72A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E1ABEA-255E-9841-95C2-48D56398B4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972108-B7D4-3245-AB97-8C21EEE38663}" type="datetime1">
              <a:rPr lang="en-US" smtClean="0"/>
              <a:t>8/31/20</a:t>
            </a:fld>
            <a:endParaRPr lang="en-US"/>
          </a:p>
        </p:txBody>
      </p:sp>
      <p:sp>
        <p:nvSpPr>
          <p:cNvPr id="5" name="Footer Placeholder 4">
            <a:extLst>
              <a:ext uri="{FF2B5EF4-FFF2-40B4-BE49-F238E27FC236}">
                <a16:creationId xmlns:a16="http://schemas.microsoft.com/office/drawing/2014/main" id="{1252F769-8398-8B40-87E8-9B4389BF79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C318CE-9681-0348-8E3C-1E94D43D0A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0B82A8-BE49-0048-A7C2-AC7DDEDB95D6}" type="slidenum">
              <a:rPr lang="en-US" smtClean="0"/>
              <a:t>‹#›</a:t>
            </a:fld>
            <a:endParaRPr lang="en-US"/>
          </a:p>
        </p:txBody>
      </p:sp>
    </p:spTree>
    <p:extLst>
      <p:ext uri="{BB962C8B-B14F-4D97-AF65-F5344CB8AC3E}">
        <p14:creationId xmlns:p14="http://schemas.microsoft.com/office/powerpoint/2010/main" val="28082188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hyperlink" Target="https://www.emc.ncep.noaa.gov/users/meg/gefsv12/pptx/MEG_3-12-20_GEFSv12_stats.pptx" TargetMode="External"/><Relationship Id="rId13" Type="http://schemas.openxmlformats.org/officeDocument/2006/relationships/hyperlink" Target="https://www.emc.ncep.noaa.gov/users/meg/gefsv12/pptx/MEG_4-02-20_GEFSv12_LowSkillCases.pptx" TargetMode="External"/><Relationship Id="rId18" Type="http://schemas.openxmlformats.org/officeDocument/2006/relationships/hyperlink" Target="https://www.emc.ncep.noaa.gov/users/meg/gefsv12/pptx/MEG_4-30-20_GEFSv12_WxFieldEval.pptx" TargetMode="External"/><Relationship Id="rId3" Type="http://schemas.openxmlformats.org/officeDocument/2006/relationships/hyperlink" Target="https://www.emc.ncep.noaa.gov/users/meg/gefsv12/verif/" TargetMode="External"/><Relationship Id="rId21" Type="http://schemas.openxmlformats.org/officeDocument/2006/relationships/hyperlink" Target="https://www.emc.ncep.noaa.gov/users/meg/gefsv12/pptx/MEG_5-14-20_GEFSv12_CPC_eval.pptx" TargetMode="External"/><Relationship Id="rId7" Type="http://schemas.openxmlformats.org/officeDocument/2006/relationships/hyperlink" Target="https://www.emc.ncep.noaa.gov/users/meg/gefsv12/pptx/MEG_2-27-20_GEFSv12_webpages.pptx" TargetMode="External"/><Relationship Id="rId12" Type="http://schemas.openxmlformats.org/officeDocument/2006/relationships/hyperlink" Target="https://www.emc.ncep.noaa.gov/users/meg/gefsv12/pptx/MEG_4-02-20_GEFSv12_SevereWx.pptx" TargetMode="External"/><Relationship Id="rId17" Type="http://schemas.openxmlformats.org/officeDocument/2006/relationships/hyperlink" Target="https://www.emc.ncep.noaa.gov/users/meg/gefsv12/pptx/MEG_4-30-20_GEFSv12_Waves_Aerosols.pptx" TargetMode="External"/><Relationship Id="rId2" Type="http://schemas.openxmlformats.org/officeDocument/2006/relationships/notesSlide" Target="../notesSlides/notesSlide9.xml"/><Relationship Id="rId16" Type="http://schemas.openxmlformats.org/officeDocument/2006/relationships/hyperlink" Target="https://www.emc.ncep.noaa.gov/users/meg/gefsv12/pptx/MEG_4-23-20_GEFSv12_Overview.pptx" TargetMode="External"/><Relationship Id="rId20" Type="http://schemas.openxmlformats.org/officeDocument/2006/relationships/hyperlink" Target="https://www.emc.ncep.noaa.gov/users/meg/gefsv12/pptx/NCEP_OD_Brief_5-05-20_GEFSv12.pptx" TargetMode="External"/><Relationship Id="rId1" Type="http://schemas.openxmlformats.org/officeDocument/2006/relationships/slideLayout" Target="../slideLayouts/slideLayout2.xml"/><Relationship Id="rId6" Type="http://schemas.openxmlformats.org/officeDocument/2006/relationships/hyperlink" Target="https://www.emc.ncep.noaa.gov/users/meg/gefsv12/pptx/MEG_2-27-20_GEFSv12_Kickoff.pptx" TargetMode="External"/><Relationship Id="rId11" Type="http://schemas.openxmlformats.org/officeDocument/2006/relationships/hyperlink" Target="https://www.emc.ncep.noaa.gov/users/meg/gefsv12/pptx/MEG_3-26-20_GEFSv12_TCs.pptx" TargetMode="External"/><Relationship Id="rId5" Type="http://schemas.openxmlformats.org/officeDocument/2006/relationships/hyperlink" Target="https://www.gfdl.noaa.gov/fv3/" TargetMode="External"/><Relationship Id="rId15" Type="http://schemas.openxmlformats.org/officeDocument/2006/relationships/hyperlink" Target="https://www.emc.ncep.noaa.gov/users/meg/gefsv12/pptx/MEG_4-16-20_GEFSv12_SOOs.pptx" TargetMode="External"/><Relationship Id="rId10" Type="http://schemas.openxmlformats.org/officeDocument/2006/relationships/hyperlink" Target="https://www.emc.ncep.noaa.gov/users/meg/gefsv12/pptx/MEG_3-19-20_GEFSv12_winterstorms.pptx" TargetMode="External"/><Relationship Id="rId19" Type="http://schemas.openxmlformats.org/officeDocument/2006/relationships/hyperlink" Target="https://docs.google.com/presentation/d/1Lrs0DlP5WRP8vEK8qsbTgIpgIcpEftTr/edit#slide=id.p1" TargetMode="External"/><Relationship Id="rId4" Type="http://schemas.openxmlformats.org/officeDocument/2006/relationships/hyperlink" Target="https://www.emc.ncep.noaa.gov/users/meg/gefsv12/" TargetMode="External"/><Relationship Id="rId9" Type="http://schemas.openxmlformats.org/officeDocument/2006/relationships/hyperlink" Target="https://www.emc.ncep.noaa.gov/users/meg/gefsv12/pptx/MEG_3-12-20_GEFSv12_QPFcases.pptx" TargetMode="External"/><Relationship Id="rId14" Type="http://schemas.openxmlformats.org/officeDocument/2006/relationships/hyperlink" Target="https://www.emc.ncep.noaa.gov/users/meg/gefsv12/pptx/MEG_4-02-20_GEFSv12_Temps.pptx"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hyperlink" Target="https://psl.noaa.gov/people/tom.hamill/Analog-CCPA-MWRexpedited-Hamill-AppB-v2.pdf" TargetMode="External"/><Relationship Id="rId5" Type="http://schemas.openxmlformats.org/officeDocument/2006/relationships/hyperlink" Target="https://psl.noaa.gov/people/tom.hamill/Analog-CCPA-MWRexpedited-Hamill-AppA-v2.pdf" TargetMode="External"/><Relationship Id="rId4" Type="http://schemas.openxmlformats.org/officeDocument/2006/relationships/hyperlink" Target="http://journals.ametsoc.org/doi/pdf/10.1175/MWR-D-15-0004.1"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journals.ametsoc.org/doi/abs/10.1175/MWR-D-16-0321.1"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hyperlink" Target="http://journals.ametsoc.org/doi/pdf/10.1175/MWR-D-17-0067.1"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cds.climate.copernicus.eu/cdsapp#!/search?type=dataset&amp;keywords=((%20%22Product%20type:%20Reanalysis%22%20))"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journals.ametsoc.org/bams/article/91/8/1015/59882/The-NCEP-Climate-Forecast-System-Reanalysis"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journals.ametsoc.org/bams/article/91/8/1015/59882/The-NCEP-Climate-Forecast-System-Reanalysis"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gmao.gsfc.nasa.gov/pubs/docs/Molod488.pdf"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journals.ametsoc.org/jhm/article/7/4/590/5538/GLACE-The-Global-Land-Atmosphere-Coupling"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journals.ametsoc.org/doi/pdf/10.1175/JCLI-D-16-0338.1"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chart" Target="../charts/chart3.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83DEF-907B-4F4B-838C-A7D3A8A028D1}"/>
              </a:ext>
            </a:extLst>
          </p:cNvPr>
          <p:cNvSpPr>
            <a:spLocks noGrp="1"/>
          </p:cNvSpPr>
          <p:nvPr>
            <p:ph type="ctrTitle"/>
          </p:nvPr>
        </p:nvSpPr>
        <p:spPr>
          <a:xfrm>
            <a:off x="1333410" y="1308100"/>
            <a:ext cx="9144000" cy="2387600"/>
          </a:xfrm>
        </p:spPr>
        <p:txBody>
          <a:bodyPr>
            <a:normAutofit/>
          </a:bodyPr>
          <a:lstStyle/>
          <a:p>
            <a:r>
              <a:rPr lang="en-US" sz="5400" b="1" dirty="0"/>
              <a:t>The GEFS v12 and its </a:t>
            </a:r>
            <a:br>
              <a:rPr lang="en-US" sz="5400" b="1" dirty="0"/>
            </a:br>
            <a:r>
              <a:rPr lang="en-US" sz="5400" b="1" dirty="0" err="1"/>
              <a:t>reanalyses</a:t>
            </a:r>
            <a:r>
              <a:rPr lang="en-US" sz="5400" b="1" dirty="0"/>
              <a:t> and reforecasts</a:t>
            </a:r>
          </a:p>
        </p:txBody>
      </p:sp>
      <p:sp>
        <p:nvSpPr>
          <p:cNvPr id="3" name="Subtitle 2">
            <a:extLst>
              <a:ext uri="{FF2B5EF4-FFF2-40B4-BE49-F238E27FC236}">
                <a16:creationId xmlns:a16="http://schemas.microsoft.com/office/drawing/2014/main" id="{D05A8272-3ACE-1D45-907E-2321A822EAC3}"/>
              </a:ext>
            </a:extLst>
          </p:cNvPr>
          <p:cNvSpPr>
            <a:spLocks noGrp="1"/>
          </p:cNvSpPr>
          <p:nvPr>
            <p:ph type="subTitle" idx="1"/>
          </p:nvPr>
        </p:nvSpPr>
        <p:spPr>
          <a:xfrm>
            <a:off x="312512" y="4265613"/>
            <a:ext cx="11586949" cy="2455862"/>
          </a:xfrm>
        </p:spPr>
        <p:txBody>
          <a:bodyPr>
            <a:normAutofit fontScale="62500" lnSpcReduction="20000"/>
          </a:bodyPr>
          <a:lstStyle/>
          <a:p>
            <a:endParaRPr lang="en-US" dirty="0"/>
          </a:p>
          <a:p>
            <a:r>
              <a:rPr lang="en-US" sz="3100" dirty="0"/>
              <a:t>Jeff Whitaker, Anna </a:t>
            </a:r>
            <a:r>
              <a:rPr lang="en-US" sz="3100" dirty="0" err="1"/>
              <a:t>Shlyaeva</a:t>
            </a:r>
            <a:r>
              <a:rPr lang="en-US" sz="3100" dirty="0"/>
              <a:t>, Gary Bates, Sherrie Fredrick, Phil </a:t>
            </a:r>
            <a:r>
              <a:rPr lang="en-US" sz="3100" dirty="0" err="1"/>
              <a:t>Pegion</a:t>
            </a:r>
            <a:r>
              <a:rPr lang="en-US" sz="3100" dirty="0"/>
              <a:t>, Clara Draper, Maria </a:t>
            </a:r>
            <a:r>
              <a:rPr lang="en-US" sz="3100" dirty="0" err="1"/>
              <a:t>Gehne</a:t>
            </a:r>
            <a:r>
              <a:rPr lang="en-US" sz="3100" dirty="0"/>
              <a:t>, Lisa Bengtsson, Jian-Wen Bao, </a:t>
            </a:r>
            <a:r>
              <a:rPr lang="en-US" sz="3100" dirty="0">
                <a:solidFill>
                  <a:srgbClr val="FF0000"/>
                </a:solidFill>
              </a:rPr>
              <a:t>Tom Hamill </a:t>
            </a:r>
          </a:p>
          <a:p>
            <a:r>
              <a:rPr lang="en-US" sz="2800" i="1" dirty="0">
                <a:solidFill>
                  <a:schemeClr val="bg1">
                    <a:lumMod val="50000"/>
                  </a:schemeClr>
                </a:solidFill>
              </a:rPr>
              <a:t>NOAA Physical Sciences Laboratory, Boulder CO</a:t>
            </a:r>
          </a:p>
          <a:p>
            <a:endParaRPr lang="en-US" sz="2800" i="1" dirty="0">
              <a:solidFill>
                <a:schemeClr val="bg1">
                  <a:lumMod val="50000"/>
                </a:schemeClr>
              </a:solidFill>
            </a:endParaRPr>
          </a:p>
          <a:p>
            <a:r>
              <a:rPr lang="en-US" sz="2800" dirty="0"/>
              <a:t>Vijay </a:t>
            </a:r>
            <a:r>
              <a:rPr lang="en-US" sz="2800" dirty="0" err="1"/>
              <a:t>Tallapragada</a:t>
            </a:r>
            <a:r>
              <a:rPr lang="en-US" sz="2800" dirty="0"/>
              <a:t>, </a:t>
            </a:r>
            <a:r>
              <a:rPr lang="en-US" sz="2800" dirty="0" err="1"/>
              <a:t>Yuejian</a:t>
            </a:r>
            <a:r>
              <a:rPr lang="en-US" sz="2800" dirty="0"/>
              <a:t> Zhu, Walter </a:t>
            </a:r>
            <a:r>
              <a:rPr lang="en-US" sz="2800" dirty="0" err="1"/>
              <a:t>Kolczynski</a:t>
            </a:r>
            <a:r>
              <a:rPr lang="en-US" sz="2800" dirty="0"/>
              <a:t>, </a:t>
            </a:r>
            <a:r>
              <a:rPr lang="en-US" sz="2800" dirty="0" err="1"/>
              <a:t>Dingchen</a:t>
            </a:r>
            <a:r>
              <a:rPr lang="en-US" sz="2800" dirty="0"/>
              <a:t> </a:t>
            </a:r>
            <a:r>
              <a:rPr lang="en-US" sz="2800" dirty="0" err="1"/>
              <a:t>Hou</a:t>
            </a:r>
            <a:r>
              <a:rPr lang="en-US" sz="2800" dirty="0"/>
              <a:t>, Kate Zhou, Eric </a:t>
            </a:r>
            <a:r>
              <a:rPr lang="en-US" sz="2800" dirty="0" err="1"/>
              <a:t>Sinsky</a:t>
            </a:r>
            <a:r>
              <a:rPr lang="en-US" sz="2800" dirty="0"/>
              <a:t>, Jack </a:t>
            </a:r>
            <a:r>
              <a:rPr lang="en-US" sz="2800" dirty="0" err="1"/>
              <a:t>Woollen</a:t>
            </a:r>
            <a:r>
              <a:rPr lang="en-US" sz="2800" dirty="0"/>
              <a:t>, and others</a:t>
            </a:r>
          </a:p>
          <a:p>
            <a:r>
              <a:rPr lang="en-US" sz="2800" i="1" dirty="0">
                <a:solidFill>
                  <a:schemeClr val="bg1">
                    <a:lumMod val="50000"/>
                  </a:schemeClr>
                </a:solidFill>
              </a:rPr>
              <a:t>NCEP Environmental Modeling Center, College Park, MD </a:t>
            </a:r>
            <a:r>
              <a:rPr lang="en-US" sz="2800" dirty="0">
                <a:solidFill>
                  <a:schemeClr val="bg1">
                    <a:lumMod val="50000"/>
                  </a:schemeClr>
                </a:solidFill>
              </a:rPr>
              <a:t>(+CPC colleagues)</a:t>
            </a:r>
          </a:p>
          <a:p>
            <a:r>
              <a:rPr lang="en-US" sz="2800" dirty="0"/>
              <a:t>26 August 2020</a:t>
            </a:r>
          </a:p>
        </p:txBody>
      </p:sp>
      <p:sp>
        <p:nvSpPr>
          <p:cNvPr id="4" name="Slide Number Placeholder 3">
            <a:extLst>
              <a:ext uri="{FF2B5EF4-FFF2-40B4-BE49-F238E27FC236}">
                <a16:creationId xmlns:a16="http://schemas.microsoft.com/office/drawing/2014/main" id="{8950F15B-D7DA-7541-A98F-5D9C4084A87A}"/>
              </a:ext>
            </a:extLst>
          </p:cNvPr>
          <p:cNvSpPr>
            <a:spLocks noGrp="1"/>
          </p:cNvSpPr>
          <p:nvPr>
            <p:ph type="sldNum" sz="quarter" idx="12"/>
          </p:nvPr>
        </p:nvSpPr>
        <p:spPr/>
        <p:txBody>
          <a:bodyPr/>
          <a:lstStyle/>
          <a:p>
            <a:fld id="{A60B82A8-BE49-0048-A7C2-AC7DDEDB95D6}" type="slidenum">
              <a:rPr lang="en-US" smtClean="0"/>
              <a:t>1</a:t>
            </a:fld>
            <a:endParaRPr lang="en-US"/>
          </a:p>
        </p:txBody>
      </p:sp>
      <p:pic>
        <p:nvPicPr>
          <p:cNvPr id="4098" name="Picture 2" descr="File:NOAA logo.svg - Wikimedia Commons">
            <a:extLst>
              <a:ext uri="{FF2B5EF4-FFF2-40B4-BE49-F238E27FC236}">
                <a16:creationId xmlns:a16="http://schemas.microsoft.com/office/drawing/2014/main" id="{F3947098-C31E-714D-A9DC-80CD1A6FE9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6267" y="181070"/>
            <a:ext cx="1878286" cy="18782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428C2FC-4C1E-E141-8BD6-573A93DEE113}"/>
              </a:ext>
            </a:extLst>
          </p:cNvPr>
          <p:cNvSpPr txBox="1"/>
          <p:nvPr/>
        </p:nvSpPr>
        <p:spPr>
          <a:xfrm>
            <a:off x="2492199" y="3760259"/>
            <a:ext cx="6826421" cy="646331"/>
          </a:xfrm>
          <a:prstGeom prst="rect">
            <a:avLst/>
          </a:prstGeom>
          <a:noFill/>
        </p:spPr>
        <p:txBody>
          <a:bodyPr wrap="none" rtlCol="0">
            <a:spAutoFit/>
          </a:bodyPr>
          <a:lstStyle/>
          <a:p>
            <a:r>
              <a:rPr lang="en-US" dirty="0">
                <a:solidFill>
                  <a:srgbClr val="FF0000"/>
                </a:solidFill>
              </a:rPr>
              <a:t>this briefing is on google drive, linked via </a:t>
            </a:r>
            <a:r>
              <a:rPr lang="en-US" b="1" dirty="0">
                <a:solidFill>
                  <a:srgbClr val="FF0000"/>
                </a:solidFill>
              </a:rPr>
              <a:t>https://</a:t>
            </a:r>
            <a:r>
              <a:rPr lang="en-US" b="1" dirty="0" err="1">
                <a:solidFill>
                  <a:srgbClr val="FF0000"/>
                </a:solidFill>
              </a:rPr>
              <a:t>tinyurl.com</a:t>
            </a:r>
            <a:r>
              <a:rPr lang="en-US" b="1" dirty="0">
                <a:solidFill>
                  <a:srgbClr val="FF0000"/>
                </a:solidFill>
              </a:rPr>
              <a:t>/y3bulsmt</a:t>
            </a:r>
            <a:endParaRPr lang="en-US" dirty="0">
              <a:solidFill>
                <a:srgbClr val="FF0000"/>
              </a:solidFill>
            </a:endParaRPr>
          </a:p>
          <a:p>
            <a:endParaRPr lang="en-US" dirty="0"/>
          </a:p>
        </p:txBody>
      </p:sp>
    </p:spTree>
    <p:extLst>
      <p:ext uri="{BB962C8B-B14F-4D97-AF65-F5344CB8AC3E}">
        <p14:creationId xmlns:p14="http://schemas.microsoft.com/office/powerpoint/2010/main" val="2104416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g84a5f67d05_0_0"/>
          <p:cNvSpPr txBox="1"/>
          <p:nvPr/>
        </p:nvSpPr>
        <p:spPr>
          <a:xfrm>
            <a:off x="729495" y="298779"/>
            <a:ext cx="10515600" cy="548800"/>
          </a:xfrm>
          <a:prstGeom prst="rect">
            <a:avLst/>
          </a:prstGeom>
          <a:noFill/>
          <a:ln>
            <a:noFill/>
          </a:ln>
        </p:spPr>
        <p:txBody>
          <a:bodyPr spcFirstLastPara="1" wrap="square" lIns="121900" tIns="60933" rIns="121900" bIns="60933" anchor="t" anchorCtr="0">
            <a:noAutofit/>
          </a:bodyPr>
          <a:lstStyle/>
          <a:p>
            <a:pPr algn="ctr">
              <a:lnSpc>
                <a:spcPct val="90000"/>
              </a:lnSpc>
            </a:pPr>
            <a:r>
              <a:rPr lang="en-US" sz="3333" dirty="0">
                <a:latin typeface="Calibri"/>
                <a:ea typeface="Calibri"/>
                <a:cs typeface="Calibri"/>
                <a:sym typeface="Calibri"/>
              </a:rPr>
              <a:t>35 day-forecasts: QBO zonal winds at 50 </a:t>
            </a:r>
            <a:r>
              <a:rPr lang="en-US" sz="3333" dirty="0" err="1">
                <a:latin typeface="Calibri"/>
                <a:ea typeface="Calibri"/>
                <a:cs typeface="Calibri"/>
                <a:sym typeface="Calibri"/>
              </a:rPr>
              <a:t>hPa</a:t>
            </a:r>
            <a:endParaRPr sz="3333" dirty="0">
              <a:latin typeface="Calibri"/>
              <a:ea typeface="Calibri"/>
              <a:cs typeface="Calibri"/>
              <a:sym typeface="Calibri"/>
            </a:endParaRPr>
          </a:p>
        </p:txBody>
      </p:sp>
      <p:sp>
        <p:nvSpPr>
          <p:cNvPr id="460" name="Google Shape;460;g84a5f67d05_0_0"/>
          <p:cNvSpPr txBox="1"/>
          <p:nvPr/>
        </p:nvSpPr>
        <p:spPr>
          <a:xfrm>
            <a:off x="8824650" y="1417320"/>
            <a:ext cx="3143542" cy="1323200"/>
          </a:xfrm>
          <a:prstGeom prst="rect">
            <a:avLst/>
          </a:prstGeom>
          <a:noFill/>
          <a:ln w="9525" cap="flat" cmpd="sng">
            <a:noFill/>
            <a:prstDash val="solid"/>
            <a:round/>
            <a:headEnd type="none" w="sm" len="sm"/>
            <a:tailEnd type="none" w="sm" len="sm"/>
          </a:ln>
        </p:spPr>
        <p:txBody>
          <a:bodyPr spcFirstLastPara="1" wrap="square" lIns="121900" tIns="60933" rIns="121900" bIns="60933" anchor="t" anchorCtr="0">
            <a:noAutofit/>
          </a:bodyPr>
          <a:lstStyle/>
          <a:p>
            <a:pPr>
              <a:buClr>
                <a:srgbClr val="000000"/>
              </a:buClr>
              <a:buSzPts val="1600"/>
            </a:pPr>
            <a:r>
              <a:rPr lang="en-US" sz="2133" dirty="0">
                <a:solidFill>
                  <a:schemeClr val="dk1"/>
                </a:solidFill>
                <a:ea typeface="Times New Roman"/>
                <a:cs typeface="Times New Roman"/>
                <a:sym typeface="Times New Roman"/>
              </a:rPr>
              <a:t>Notes:</a:t>
            </a:r>
            <a:endParaRPr sz="1867" dirty="0">
              <a:solidFill>
                <a:srgbClr val="000000"/>
              </a:solidFill>
              <a:ea typeface="Arial"/>
              <a:cs typeface="Arial"/>
              <a:sym typeface="Arial"/>
            </a:endParaRPr>
          </a:p>
          <a:p>
            <a:pPr marL="222244" indent="-222244">
              <a:buClr>
                <a:schemeClr val="dk1"/>
              </a:buClr>
              <a:buSzPts val="1600"/>
              <a:buFont typeface="Arial"/>
              <a:buChar char="•"/>
            </a:pPr>
            <a:r>
              <a:rPr lang="en-US" sz="2133" dirty="0">
                <a:ea typeface="Times New Roman"/>
                <a:cs typeface="Times New Roman"/>
                <a:sym typeface="Times New Roman"/>
              </a:rPr>
              <a:t>Retention of QBO structure is good.  Some S2S models relax their QBO winds to easterlies by 35 days </a:t>
            </a:r>
          </a:p>
          <a:p>
            <a:pPr marL="222244" indent="-222244">
              <a:buClr>
                <a:schemeClr val="dk1"/>
              </a:buClr>
              <a:buSzPts val="1600"/>
              <a:buFont typeface="Arial"/>
              <a:buChar char="•"/>
            </a:pPr>
            <a:r>
              <a:rPr lang="en-US" sz="2133" dirty="0">
                <a:solidFill>
                  <a:schemeClr val="dk1"/>
                </a:solidFill>
                <a:ea typeface="Times New Roman"/>
                <a:cs typeface="Times New Roman"/>
                <a:sym typeface="Times New Roman"/>
              </a:rPr>
              <a:t>Westerlies become more under forecast with time, which did not happen at 10 </a:t>
            </a:r>
            <a:r>
              <a:rPr lang="en-US" sz="2133" dirty="0" err="1">
                <a:solidFill>
                  <a:schemeClr val="dk1"/>
                </a:solidFill>
                <a:ea typeface="Times New Roman"/>
                <a:cs typeface="Times New Roman"/>
                <a:sym typeface="Times New Roman"/>
              </a:rPr>
              <a:t>hPa</a:t>
            </a:r>
            <a:r>
              <a:rPr lang="en-US" sz="2133" dirty="0">
                <a:solidFill>
                  <a:schemeClr val="dk1"/>
                </a:solidFill>
                <a:ea typeface="Times New Roman"/>
                <a:cs typeface="Times New Roman"/>
                <a:sym typeface="Times New Roman"/>
              </a:rPr>
              <a:t>.</a:t>
            </a:r>
            <a:endParaRPr sz="1867" dirty="0">
              <a:solidFill>
                <a:srgbClr val="000000"/>
              </a:solidFill>
              <a:ea typeface="Arial"/>
              <a:cs typeface="Arial"/>
              <a:sym typeface="Arial"/>
            </a:endParaRPr>
          </a:p>
          <a:p>
            <a:pPr marL="222244" indent="-222244">
              <a:buClr>
                <a:schemeClr val="dk1"/>
              </a:buClr>
              <a:buSzPts val="1600"/>
              <a:buFont typeface="Arial"/>
              <a:buChar char="•"/>
            </a:pPr>
            <a:r>
              <a:rPr lang="en-US" sz="2133" dirty="0">
                <a:solidFill>
                  <a:schemeClr val="dk1"/>
                </a:solidFill>
                <a:ea typeface="Times New Roman"/>
                <a:cs typeface="Times New Roman"/>
                <a:sym typeface="Times New Roman"/>
              </a:rPr>
              <a:t>Easterlies also become more under-forecast with time.</a:t>
            </a:r>
            <a:endParaRPr sz="2133" dirty="0">
              <a:solidFill>
                <a:schemeClr val="dk1"/>
              </a:solidFill>
              <a:ea typeface="Times New Roman"/>
              <a:cs typeface="Times New Roman"/>
              <a:sym typeface="Times New Roman"/>
            </a:endParaRPr>
          </a:p>
        </p:txBody>
      </p:sp>
      <p:pic>
        <p:nvPicPr>
          <p:cNvPr id="461" name="Google Shape;461;g84a5f67d05_0_0"/>
          <p:cNvPicPr preferRelativeResize="0"/>
          <p:nvPr/>
        </p:nvPicPr>
        <p:blipFill rotWithShape="1">
          <a:blip r:embed="rId3">
            <a:alphaModFix/>
          </a:blip>
          <a:srcRect/>
          <a:stretch/>
        </p:blipFill>
        <p:spPr>
          <a:xfrm>
            <a:off x="121934" y="3883519"/>
            <a:ext cx="8435568" cy="2285996"/>
          </a:xfrm>
          <a:prstGeom prst="rect">
            <a:avLst/>
          </a:prstGeom>
          <a:noFill/>
          <a:ln>
            <a:noFill/>
          </a:ln>
        </p:spPr>
      </p:pic>
      <p:pic>
        <p:nvPicPr>
          <p:cNvPr id="462" name="Google Shape;462;g84a5f67d05_0_0"/>
          <p:cNvPicPr preferRelativeResize="0"/>
          <p:nvPr/>
        </p:nvPicPr>
        <p:blipFill rotWithShape="1">
          <a:blip r:embed="rId4">
            <a:alphaModFix/>
          </a:blip>
          <a:srcRect/>
          <a:stretch/>
        </p:blipFill>
        <p:spPr>
          <a:xfrm>
            <a:off x="131959" y="1280493"/>
            <a:ext cx="8425543" cy="2285997"/>
          </a:xfrm>
          <a:prstGeom prst="rect">
            <a:avLst/>
          </a:prstGeom>
          <a:noFill/>
          <a:ln>
            <a:noFill/>
          </a:ln>
        </p:spPr>
      </p:pic>
      <p:sp>
        <p:nvSpPr>
          <p:cNvPr id="463" name="Google Shape;463;g84a5f67d05_0_0"/>
          <p:cNvSpPr txBox="1"/>
          <p:nvPr/>
        </p:nvSpPr>
        <p:spPr>
          <a:xfrm>
            <a:off x="479584" y="3232890"/>
            <a:ext cx="699200" cy="276800"/>
          </a:xfrm>
          <a:prstGeom prst="rect">
            <a:avLst/>
          </a:prstGeom>
          <a:noFill/>
          <a:ln>
            <a:noFill/>
          </a:ln>
        </p:spPr>
        <p:txBody>
          <a:bodyPr spcFirstLastPara="1" wrap="square" lIns="121900" tIns="60933" rIns="121900" bIns="60933" anchor="t" anchorCtr="0">
            <a:noAutofit/>
          </a:bodyPr>
          <a:lstStyle/>
          <a:p>
            <a:pPr>
              <a:buClr>
                <a:srgbClr val="000000"/>
              </a:buClr>
              <a:buSzPts val="1200"/>
            </a:pPr>
            <a:r>
              <a:rPr lang="en-US" sz="1600" b="1">
                <a:solidFill>
                  <a:schemeClr val="dk1"/>
                </a:solidFill>
                <a:latin typeface="Arial"/>
                <a:ea typeface="Arial"/>
                <a:cs typeface="Arial"/>
                <a:sym typeface="Arial"/>
              </a:rPr>
              <a:t>2000</a:t>
            </a:r>
            <a:endParaRPr sz="1600" b="1">
              <a:solidFill>
                <a:schemeClr val="dk1"/>
              </a:solidFill>
              <a:latin typeface="Arial"/>
              <a:ea typeface="Arial"/>
              <a:cs typeface="Arial"/>
              <a:sym typeface="Arial"/>
            </a:endParaRPr>
          </a:p>
        </p:txBody>
      </p:sp>
      <p:sp>
        <p:nvSpPr>
          <p:cNvPr id="464" name="Google Shape;464;g84a5f67d05_0_0"/>
          <p:cNvSpPr txBox="1"/>
          <p:nvPr/>
        </p:nvSpPr>
        <p:spPr>
          <a:xfrm>
            <a:off x="2253998" y="3235569"/>
            <a:ext cx="699200" cy="276800"/>
          </a:xfrm>
          <a:prstGeom prst="rect">
            <a:avLst/>
          </a:prstGeom>
          <a:noFill/>
          <a:ln>
            <a:noFill/>
          </a:ln>
        </p:spPr>
        <p:txBody>
          <a:bodyPr spcFirstLastPara="1" wrap="square" lIns="121900" tIns="60933" rIns="121900" bIns="60933" anchor="t" anchorCtr="0">
            <a:noAutofit/>
          </a:bodyPr>
          <a:lstStyle/>
          <a:p>
            <a:pPr>
              <a:buClr>
                <a:srgbClr val="000000"/>
              </a:buClr>
              <a:buSzPts val="1200"/>
            </a:pPr>
            <a:r>
              <a:rPr lang="en-US" sz="1600" b="1">
                <a:solidFill>
                  <a:schemeClr val="dk1"/>
                </a:solidFill>
                <a:latin typeface="Arial"/>
                <a:ea typeface="Arial"/>
                <a:cs typeface="Arial"/>
                <a:sym typeface="Arial"/>
              </a:rPr>
              <a:t>2005</a:t>
            </a:r>
            <a:endParaRPr sz="1600" b="1">
              <a:solidFill>
                <a:schemeClr val="dk1"/>
              </a:solidFill>
              <a:latin typeface="Arial"/>
              <a:ea typeface="Arial"/>
              <a:cs typeface="Arial"/>
              <a:sym typeface="Arial"/>
            </a:endParaRPr>
          </a:p>
        </p:txBody>
      </p:sp>
      <p:sp>
        <p:nvSpPr>
          <p:cNvPr id="465" name="Google Shape;465;g84a5f67d05_0_0"/>
          <p:cNvSpPr txBox="1"/>
          <p:nvPr/>
        </p:nvSpPr>
        <p:spPr>
          <a:xfrm>
            <a:off x="4288346" y="3232890"/>
            <a:ext cx="699200" cy="276800"/>
          </a:xfrm>
          <a:prstGeom prst="rect">
            <a:avLst/>
          </a:prstGeom>
          <a:noFill/>
          <a:ln>
            <a:noFill/>
          </a:ln>
        </p:spPr>
        <p:txBody>
          <a:bodyPr spcFirstLastPara="1" wrap="square" lIns="121900" tIns="60933" rIns="121900" bIns="60933" anchor="t" anchorCtr="0">
            <a:noAutofit/>
          </a:bodyPr>
          <a:lstStyle/>
          <a:p>
            <a:pPr>
              <a:buClr>
                <a:srgbClr val="000000"/>
              </a:buClr>
              <a:buSzPts val="1200"/>
            </a:pPr>
            <a:r>
              <a:rPr lang="en-US" sz="1600" b="1">
                <a:solidFill>
                  <a:schemeClr val="dk1"/>
                </a:solidFill>
                <a:latin typeface="Arial"/>
                <a:ea typeface="Arial"/>
                <a:cs typeface="Arial"/>
                <a:sym typeface="Arial"/>
              </a:rPr>
              <a:t>2010</a:t>
            </a:r>
            <a:endParaRPr sz="1600" b="1">
              <a:solidFill>
                <a:schemeClr val="dk1"/>
              </a:solidFill>
              <a:latin typeface="Arial"/>
              <a:ea typeface="Arial"/>
              <a:cs typeface="Arial"/>
              <a:sym typeface="Arial"/>
            </a:endParaRPr>
          </a:p>
        </p:txBody>
      </p:sp>
      <p:sp>
        <p:nvSpPr>
          <p:cNvPr id="466" name="Google Shape;466;g84a5f67d05_0_0"/>
          <p:cNvSpPr txBox="1"/>
          <p:nvPr/>
        </p:nvSpPr>
        <p:spPr>
          <a:xfrm>
            <a:off x="7940724" y="3232889"/>
            <a:ext cx="699200" cy="276800"/>
          </a:xfrm>
          <a:prstGeom prst="rect">
            <a:avLst/>
          </a:prstGeom>
          <a:noFill/>
          <a:ln>
            <a:noFill/>
          </a:ln>
        </p:spPr>
        <p:txBody>
          <a:bodyPr spcFirstLastPara="1" wrap="square" lIns="121900" tIns="60933" rIns="121900" bIns="60933" anchor="t" anchorCtr="0">
            <a:noAutofit/>
          </a:bodyPr>
          <a:lstStyle/>
          <a:p>
            <a:pPr>
              <a:buClr>
                <a:srgbClr val="000000"/>
              </a:buClr>
              <a:buSzPts val="1200"/>
            </a:pPr>
            <a:r>
              <a:rPr lang="en-US" sz="1600" b="1">
                <a:solidFill>
                  <a:schemeClr val="dk1"/>
                </a:solidFill>
                <a:latin typeface="Arial"/>
                <a:ea typeface="Arial"/>
                <a:cs typeface="Arial"/>
                <a:sym typeface="Arial"/>
              </a:rPr>
              <a:t>2020</a:t>
            </a:r>
            <a:endParaRPr sz="1600" b="1">
              <a:solidFill>
                <a:schemeClr val="dk1"/>
              </a:solidFill>
              <a:latin typeface="Arial"/>
              <a:ea typeface="Arial"/>
              <a:cs typeface="Arial"/>
              <a:sym typeface="Arial"/>
            </a:endParaRPr>
          </a:p>
        </p:txBody>
      </p:sp>
      <p:sp>
        <p:nvSpPr>
          <p:cNvPr id="467" name="Google Shape;467;g84a5f67d05_0_0"/>
          <p:cNvSpPr txBox="1"/>
          <p:nvPr/>
        </p:nvSpPr>
        <p:spPr>
          <a:xfrm>
            <a:off x="6141928" y="3232889"/>
            <a:ext cx="699200" cy="276800"/>
          </a:xfrm>
          <a:prstGeom prst="rect">
            <a:avLst/>
          </a:prstGeom>
          <a:noFill/>
          <a:ln>
            <a:noFill/>
          </a:ln>
        </p:spPr>
        <p:txBody>
          <a:bodyPr spcFirstLastPara="1" wrap="square" lIns="121900" tIns="60933" rIns="121900" bIns="60933" anchor="t" anchorCtr="0">
            <a:noAutofit/>
          </a:bodyPr>
          <a:lstStyle/>
          <a:p>
            <a:pPr>
              <a:buClr>
                <a:srgbClr val="000000"/>
              </a:buClr>
              <a:buSzPts val="1200"/>
            </a:pPr>
            <a:r>
              <a:rPr lang="en-US" sz="1600" b="1">
                <a:solidFill>
                  <a:schemeClr val="dk1"/>
                </a:solidFill>
                <a:latin typeface="Arial"/>
                <a:ea typeface="Arial"/>
                <a:cs typeface="Arial"/>
                <a:sym typeface="Arial"/>
              </a:rPr>
              <a:t>2015</a:t>
            </a:r>
            <a:endParaRPr sz="1600" b="1">
              <a:solidFill>
                <a:schemeClr val="dk1"/>
              </a:solidFill>
              <a:latin typeface="Arial"/>
              <a:ea typeface="Arial"/>
              <a:cs typeface="Arial"/>
              <a:sym typeface="Arial"/>
            </a:endParaRPr>
          </a:p>
        </p:txBody>
      </p:sp>
      <p:sp>
        <p:nvSpPr>
          <p:cNvPr id="468" name="Google Shape;468;g84a5f67d05_0_0"/>
          <p:cNvSpPr txBox="1"/>
          <p:nvPr/>
        </p:nvSpPr>
        <p:spPr>
          <a:xfrm>
            <a:off x="428852" y="5843208"/>
            <a:ext cx="699200" cy="276800"/>
          </a:xfrm>
          <a:prstGeom prst="rect">
            <a:avLst/>
          </a:prstGeom>
          <a:noFill/>
          <a:ln>
            <a:noFill/>
          </a:ln>
        </p:spPr>
        <p:txBody>
          <a:bodyPr spcFirstLastPara="1" wrap="square" lIns="121900" tIns="60933" rIns="121900" bIns="60933" anchor="t" anchorCtr="0">
            <a:noAutofit/>
          </a:bodyPr>
          <a:lstStyle/>
          <a:p>
            <a:pPr>
              <a:buClr>
                <a:srgbClr val="000000"/>
              </a:buClr>
              <a:buSzPts val="1200"/>
            </a:pPr>
            <a:r>
              <a:rPr lang="en-US" sz="1600" b="1">
                <a:solidFill>
                  <a:schemeClr val="dk1"/>
                </a:solidFill>
                <a:latin typeface="Arial"/>
                <a:ea typeface="Arial"/>
                <a:cs typeface="Arial"/>
                <a:sym typeface="Arial"/>
              </a:rPr>
              <a:t>2000</a:t>
            </a:r>
            <a:endParaRPr sz="1600" b="1">
              <a:solidFill>
                <a:schemeClr val="dk1"/>
              </a:solidFill>
              <a:latin typeface="Arial"/>
              <a:ea typeface="Arial"/>
              <a:cs typeface="Arial"/>
              <a:sym typeface="Arial"/>
            </a:endParaRPr>
          </a:p>
        </p:txBody>
      </p:sp>
      <p:sp>
        <p:nvSpPr>
          <p:cNvPr id="469" name="Google Shape;469;g84a5f67d05_0_0"/>
          <p:cNvSpPr txBox="1"/>
          <p:nvPr/>
        </p:nvSpPr>
        <p:spPr>
          <a:xfrm>
            <a:off x="2324335" y="5843208"/>
            <a:ext cx="699200" cy="276800"/>
          </a:xfrm>
          <a:prstGeom prst="rect">
            <a:avLst/>
          </a:prstGeom>
          <a:noFill/>
          <a:ln>
            <a:noFill/>
          </a:ln>
        </p:spPr>
        <p:txBody>
          <a:bodyPr spcFirstLastPara="1" wrap="square" lIns="121900" tIns="60933" rIns="121900" bIns="60933" anchor="t" anchorCtr="0">
            <a:noAutofit/>
          </a:bodyPr>
          <a:lstStyle/>
          <a:p>
            <a:pPr>
              <a:buClr>
                <a:srgbClr val="000000"/>
              </a:buClr>
              <a:buSzPts val="1200"/>
            </a:pPr>
            <a:r>
              <a:rPr lang="en-US" sz="1600" b="1">
                <a:solidFill>
                  <a:schemeClr val="dk1"/>
                </a:solidFill>
                <a:latin typeface="Arial"/>
                <a:ea typeface="Arial"/>
                <a:cs typeface="Arial"/>
                <a:sym typeface="Arial"/>
              </a:rPr>
              <a:t>2005</a:t>
            </a:r>
            <a:endParaRPr sz="1600" b="1">
              <a:solidFill>
                <a:schemeClr val="dk1"/>
              </a:solidFill>
              <a:latin typeface="Arial"/>
              <a:ea typeface="Arial"/>
              <a:cs typeface="Arial"/>
              <a:sym typeface="Arial"/>
            </a:endParaRPr>
          </a:p>
        </p:txBody>
      </p:sp>
      <p:sp>
        <p:nvSpPr>
          <p:cNvPr id="470" name="Google Shape;470;g84a5f67d05_0_0"/>
          <p:cNvSpPr txBox="1"/>
          <p:nvPr/>
        </p:nvSpPr>
        <p:spPr>
          <a:xfrm>
            <a:off x="4358684" y="5843208"/>
            <a:ext cx="699200" cy="276800"/>
          </a:xfrm>
          <a:prstGeom prst="rect">
            <a:avLst/>
          </a:prstGeom>
          <a:noFill/>
          <a:ln>
            <a:noFill/>
          </a:ln>
        </p:spPr>
        <p:txBody>
          <a:bodyPr spcFirstLastPara="1" wrap="square" lIns="121900" tIns="60933" rIns="121900" bIns="60933" anchor="t" anchorCtr="0">
            <a:noAutofit/>
          </a:bodyPr>
          <a:lstStyle/>
          <a:p>
            <a:pPr>
              <a:buClr>
                <a:srgbClr val="000000"/>
              </a:buClr>
              <a:buSzPts val="1200"/>
            </a:pPr>
            <a:r>
              <a:rPr lang="en-US" sz="1600" b="1">
                <a:solidFill>
                  <a:schemeClr val="dk1"/>
                </a:solidFill>
                <a:latin typeface="Arial"/>
                <a:ea typeface="Arial"/>
                <a:cs typeface="Arial"/>
                <a:sym typeface="Arial"/>
              </a:rPr>
              <a:t>2010</a:t>
            </a:r>
            <a:endParaRPr sz="1600" b="1">
              <a:solidFill>
                <a:schemeClr val="dk1"/>
              </a:solidFill>
              <a:latin typeface="Arial"/>
              <a:ea typeface="Arial"/>
              <a:cs typeface="Arial"/>
              <a:sym typeface="Arial"/>
            </a:endParaRPr>
          </a:p>
        </p:txBody>
      </p:sp>
      <p:sp>
        <p:nvSpPr>
          <p:cNvPr id="471" name="Google Shape;471;g84a5f67d05_0_0"/>
          <p:cNvSpPr txBox="1"/>
          <p:nvPr/>
        </p:nvSpPr>
        <p:spPr>
          <a:xfrm>
            <a:off x="8011060" y="5840529"/>
            <a:ext cx="699200" cy="276800"/>
          </a:xfrm>
          <a:prstGeom prst="rect">
            <a:avLst/>
          </a:prstGeom>
          <a:noFill/>
          <a:ln>
            <a:noFill/>
          </a:ln>
        </p:spPr>
        <p:txBody>
          <a:bodyPr spcFirstLastPara="1" wrap="square" lIns="121900" tIns="60933" rIns="121900" bIns="60933" anchor="t" anchorCtr="0">
            <a:noAutofit/>
          </a:bodyPr>
          <a:lstStyle/>
          <a:p>
            <a:pPr>
              <a:buClr>
                <a:srgbClr val="000000"/>
              </a:buClr>
              <a:buSzPts val="1200"/>
            </a:pPr>
            <a:r>
              <a:rPr lang="en-US" sz="1600" b="1">
                <a:solidFill>
                  <a:schemeClr val="dk1"/>
                </a:solidFill>
                <a:latin typeface="Arial"/>
                <a:ea typeface="Arial"/>
                <a:cs typeface="Arial"/>
                <a:sym typeface="Arial"/>
              </a:rPr>
              <a:t>2020</a:t>
            </a:r>
            <a:endParaRPr sz="1600" b="1">
              <a:solidFill>
                <a:schemeClr val="dk1"/>
              </a:solidFill>
              <a:latin typeface="Arial"/>
              <a:ea typeface="Arial"/>
              <a:cs typeface="Arial"/>
              <a:sym typeface="Arial"/>
            </a:endParaRPr>
          </a:p>
        </p:txBody>
      </p:sp>
      <p:sp>
        <p:nvSpPr>
          <p:cNvPr id="472" name="Google Shape;472;g84a5f67d05_0_0"/>
          <p:cNvSpPr txBox="1"/>
          <p:nvPr/>
        </p:nvSpPr>
        <p:spPr>
          <a:xfrm>
            <a:off x="6212264" y="5843208"/>
            <a:ext cx="699200" cy="276800"/>
          </a:xfrm>
          <a:prstGeom prst="rect">
            <a:avLst/>
          </a:prstGeom>
          <a:noFill/>
          <a:ln>
            <a:noFill/>
          </a:ln>
        </p:spPr>
        <p:txBody>
          <a:bodyPr spcFirstLastPara="1" wrap="square" lIns="121900" tIns="60933" rIns="121900" bIns="60933" anchor="t" anchorCtr="0">
            <a:noAutofit/>
          </a:bodyPr>
          <a:lstStyle/>
          <a:p>
            <a:pPr>
              <a:buClr>
                <a:srgbClr val="000000"/>
              </a:buClr>
              <a:buSzPts val="1200"/>
            </a:pPr>
            <a:r>
              <a:rPr lang="en-US" sz="1600" b="1">
                <a:solidFill>
                  <a:schemeClr val="dk1"/>
                </a:solidFill>
                <a:latin typeface="Arial"/>
                <a:ea typeface="Arial"/>
                <a:cs typeface="Arial"/>
                <a:sym typeface="Arial"/>
              </a:rPr>
              <a:t>2015</a:t>
            </a:r>
            <a:endParaRPr sz="1600" b="1">
              <a:solidFill>
                <a:schemeClr val="dk1"/>
              </a:solidFill>
              <a:latin typeface="Arial"/>
              <a:ea typeface="Arial"/>
              <a:cs typeface="Arial"/>
              <a:sym typeface="Arial"/>
            </a:endParaRPr>
          </a:p>
        </p:txBody>
      </p:sp>
      <p:sp>
        <p:nvSpPr>
          <p:cNvPr id="474" name="Google Shape;474;g84a5f67d05_0_0"/>
          <p:cNvSpPr txBox="1">
            <a:spLocks noGrp="1"/>
          </p:cNvSpPr>
          <p:nvPr>
            <p:ph type="sldNum" idx="12"/>
          </p:nvPr>
        </p:nvSpPr>
        <p:spPr>
          <a:xfrm>
            <a:off x="9347200" y="6492784"/>
            <a:ext cx="2844800" cy="365200"/>
          </a:xfrm>
          <a:prstGeom prst="rect">
            <a:avLst/>
          </a:prstGeom>
          <a:noFill/>
          <a:ln>
            <a:noFill/>
          </a:ln>
        </p:spPr>
        <p:txBody>
          <a:bodyPr spcFirstLastPara="1" vert="horz" wrap="square" lIns="121900" tIns="60933" rIns="121900" bIns="60933" rtlCol="0" anchor="ctr" anchorCtr="0">
            <a:noAutofit/>
          </a:bodyPr>
          <a:lstStyle/>
          <a:p>
            <a:pPr>
              <a:buClr>
                <a:srgbClr val="000000"/>
              </a:buClr>
              <a:buSzPts val="1200"/>
            </a:pPr>
            <a:fld id="{00000000-1234-1234-1234-123412341234}" type="slidenum">
              <a:rPr lang="en-US"/>
              <a:pPr>
                <a:buClr>
                  <a:srgbClr val="000000"/>
                </a:buClr>
                <a:buSzPts val="1200"/>
              </a:pPr>
              <a:t>10</a:t>
            </a:fld>
            <a:endParaRPr/>
          </a:p>
        </p:txBody>
      </p:sp>
    </p:spTree>
    <p:extLst>
      <p:ext uri="{BB962C8B-B14F-4D97-AF65-F5344CB8AC3E}">
        <p14:creationId xmlns:p14="http://schemas.microsoft.com/office/powerpoint/2010/main" val="1691606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pic>
        <p:nvPicPr>
          <p:cNvPr id="496" name="Google Shape;496;p52"/>
          <p:cNvPicPr preferRelativeResize="0"/>
          <p:nvPr/>
        </p:nvPicPr>
        <p:blipFill rotWithShape="1">
          <a:blip r:embed="rId3">
            <a:alphaModFix/>
          </a:blip>
          <a:srcRect/>
          <a:stretch/>
        </p:blipFill>
        <p:spPr>
          <a:xfrm>
            <a:off x="6781800" y="1094865"/>
            <a:ext cx="4114800" cy="5486400"/>
          </a:xfrm>
          <a:prstGeom prst="rect">
            <a:avLst/>
          </a:prstGeom>
          <a:noFill/>
          <a:ln>
            <a:noFill/>
          </a:ln>
        </p:spPr>
      </p:pic>
      <p:pic>
        <p:nvPicPr>
          <p:cNvPr id="497" name="Google Shape;497;p52"/>
          <p:cNvPicPr preferRelativeResize="0"/>
          <p:nvPr/>
        </p:nvPicPr>
        <p:blipFill rotWithShape="1">
          <a:blip r:embed="rId4">
            <a:alphaModFix/>
          </a:blip>
          <a:srcRect/>
          <a:stretch/>
        </p:blipFill>
        <p:spPr>
          <a:xfrm>
            <a:off x="1295400" y="1094865"/>
            <a:ext cx="4114800" cy="5486400"/>
          </a:xfrm>
          <a:prstGeom prst="rect">
            <a:avLst/>
          </a:prstGeom>
          <a:noFill/>
          <a:ln>
            <a:noFill/>
          </a:ln>
        </p:spPr>
      </p:pic>
      <p:sp>
        <p:nvSpPr>
          <p:cNvPr id="498" name="Google Shape;498;p52"/>
          <p:cNvSpPr txBox="1"/>
          <p:nvPr/>
        </p:nvSpPr>
        <p:spPr>
          <a:xfrm>
            <a:off x="1376219" y="0"/>
            <a:ext cx="9520381" cy="646000"/>
          </a:xfrm>
          <a:prstGeom prst="rect">
            <a:avLst/>
          </a:prstGeom>
          <a:noFill/>
          <a:ln>
            <a:noFill/>
          </a:ln>
        </p:spPr>
        <p:txBody>
          <a:bodyPr spcFirstLastPara="1" wrap="square" lIns="121900" tIns="60933" rIns="121900" bIns="60933" anchor="t" anchorCtr="0">
            <a:noAutofit/>
          </a:bodyPr>
          <a:lstStyle/>
          <a:p>
            <a:pPr algn="ctr">
              <a:lnSpc>
                <a:spcPct val="90000"/>
              </a:lnSpc>
            </a:pPr>
            <a:r>
              <a:rPr lang="en-US" sz="3333" dirty="0">
                <a:latin typeface="Calibri"/>
                <a:ea typeface="Calibri"/>
                <a:cs typeface="Calibri"/>
                <a:sym typeface="Calibri"/>
              </a:rPr>
              <a:t>10 </a:t>
            </a:r>
            <a:r>
              <a:rPr lang="en-US" sz="3333" dirty="0" err="1">
                <a:latin typeface="Calibri"/>
                <a:ea typeface="Calibri"/>
                <a:cs typeface="Calibri"/>
                <a:sym typeface="Calibri"/>
              </a:rPr>
              <a:t>hPa</a:t>
            </a:r>
            <a:r>
              <a:rPr lang="en-US" sz="3333" dirty="0">
                <a:latin typeface="Calibri"/>
                <a:ea typeface="Calibri"/>
                <a:cs typeface="Calibri"/>
                <a:sym typeface="Calibri"/>
              </a:rPr>
              <a:t> temperature forecast errors</a:t>
            </a:r>
            <a:endParaRPr sz="3333" dirty="0">
              <a:latin typeface="Calibri"/>
              <a:ea typeface="Calibri"/>
              <a:cs typeface="Calibri"/>
              <a:sym typeface="Calibri"/>
            </a:endParaRPr>
          </a:p>
          <a:p>
            <a:pPr algn="ctr">
              <a:buClr>
                <a:srgbClr val="000000"/>
              </a:buClr>
              <a:buSzPts val="1400"/>
            </a:pPr>
            <a:r>
              <a:rPr lang="en-US" sz="1867" i="1" dirty="0">
                <a:latin typeface="Arial"/>
                <a:ea typeface="Arial"/>
                <a:cs typeface="Arial"/>
                <a:sym typeface="Arial"/>
              </a:rPr>
              <a:t>30 day errors ending Nov 30, 2019</a:t>
            </a:r>
            <a:endParaRPr sz="1867" i="1" dirty="0">
              <a:latin typeface="Arial"/>
              <a:ea typeface="Arial"/>
              <a:cs typeface="Arial"/>
              <a:sym typeface="Arial"/>
            </a:endParaRPr>
          </a:p>
        </p:txBody>
      </p:sp>
      <p:sp>
        <p:nvSpPr>
          <p:cNvPr id="499" name="Google Shape;499;p52"/>
          <p:cNvSpPr txBox="1"/>
          <p:nvPr/>
        </p:nvSpPr>
        <p:spPr>
          <a:xfrm>
            <a:off x="2646555" y="633460"/>
            <a:ext cx="1315600" cy="369200"/>
          </a:xfrm>
          <a:prstGeom prst="rect">
            <a:avLst/>
          </a:prstGeom>
          <a:noFill/>
          <a:ln>
            <a:noFill/>
          </a:ln>
        </p:spPr>
        <p:txBody>
          <a:bodyPr spcFirstLastPara="1" wrap="square" lIns="121900" tIns="60933" rIns="121900" bIns="60933" anchor="t" anchorCtr="0">
            <a:noAutofit/>
          </a:bodyPr>
          <a:lstStyle/>
          <a:p>
            <a:pPr>
              <a:buClr>
                <a:srgbClr val="000000"/>
              </a:buClr>
              <a:buSzPts val="1800"/>
            </a:pPr>
            <a:r>
              <a:rPr lang="en-US" sz="2400">
                <a:solidFill>
                  <a:schemeClr val="dk1"/>
                </a:solidFill>
                <a:latin typeface="Calibri"/>
                <a:ea typeface="Calibri"/>
                <a:cs typeface="Calibri"/>
                <a:sym typeface="Calibri"/>
              </a:rPr>
              <a:t>GEFSv11</a:t>
            </a:r>
            <a:endParaRPr sz="2400">
              <a:solidFill>
                <a:schemeClr val="dk1"/>
              </a:solidFill>
              <a:latin typeface="Calibri"/>
              <a:ea typeface="Calibri"/>
              <a:cs typeface="Calibri"/>
              <a:sym typeface="Calibri"/>
            </a:endParaRPr>
          </a:p>
        </p:txBody>
      </p:sp>
      <p:sp>
        <p:nvSpPr>
          <p:cNvPr id="500" name="Google Shape;500;p52"/>
          <p:cNvSpPr txBox="1"/>
          <p:nvPr/>
        </p:nvSpPr>
        <p:spPr>
          <a:xfrm>
            <a:off x="7742580" y="633460"/>
            <a:ext cx="2066800" cy="369200"/>
          </a:xfrm>
          <a:prstGeom prst="rect">
            <a:avLst/>
          </a:prstGeom>
          <a:noFill/>
          <a:ln>
            <a:noFill/>
          </a:ln>
        </p:spPr>
        <p:txBody>
          <a:bodyPr spcFirstLastPara="1" wrap="square" lIns="121900" tIns="60933" rIns="121900" bIns="60933" anchor="t" anchorCtr="0">
            <a:noAutofit/>
          </a:bodyPr>
          <a:lstStyle/>
          <a:p>
            <a:pPr>
              <a:buClr>
                <a:srgbClr val="000000"/>
              </a:buClr>
              <a:buSzPts val="1800"/>
            </a:pPr>
            <a:r>
              <a:rPr lang="en-US" sz="2400">
                <a:solidFill>
                  <a:schemeClr val="dk1"/>
                </a:solidFill>
                <a:latin typeface="Calibri"/>
                <a:ea typeface="Calibri"/>
                <a:cs typeface="Calibri"/>
                <a:sym typeface="Calibri"/>
              </a:rPr>
              <a:t>GEFSv12 Retro</a:t>
            </a:r>
            <a:endParaRPr sz="2400">
              <a:solidFill>
                <a:schemeClr val="dk1"/>
              </a:solidFill>
              <a:latin typeface="Calibri"/>
              <a:ea typeface="Calibri"/>
              <a:cs typeface="Calibri"/>
              <a:sym typeface="Calibri"/>
            </a:endParaRPr>
          </a:p>
        </p:txBody>
      </p:sp>
      <p:sp>
        <p:nvSpPr>
          <p:cNvPr id="501" name="Google Shape;501;p52"/>
          <p:cNvSpPr txBox="1">
            <a:spLocks noGrp="1"/>
          </p:cNvSpPr>
          <p:nvPr>
            <p:ph type="sldNum" idx="12"/>
          </p:nvPr>
        </p:nvSpPr>
        <p:spPr>
          <a:xfrm>
            <a:off x="9347200" y="6492784"/>
            <a:ext cx="2844800" cy="365200"/>
          </a:xfrm>
          <a:prstGeom prst="rect">
            <a:avLst/>
          </a:prstGeom>
          <a:noFill/>
          <a:ln>
            <a:noFill/>
          </a:ln>
        </p:spPr>
        <p:txBody>
          <a:bodyPr spcFirstLastPara="1" vert="horz" wrap="square" lIns="121900" tIns="60933" rIns="121900" bIns="60933" rtlCol="0" anchor="ctr" anchorCtr="0">
            <a:noAutofit/>
          </a:bodyPr>
          <a:lstStyle/>
          <a:p>
            <a:pPr>
              <a:buClr>
                <a:srgbClr val="000000"/>
              </a:buClr>
              <a:buSzPts val="1200"/>
            </a:pPr>
            <a:fld id="{00000000-1234-1234-1234-123412341234}" type="slidenum">
              <a:rPr lang="en-US"/>
              <a:pPr>
                <a:buClr>
                  <a:srgbClr val="000000"/>
                </a:buClr>
                <a:buSzPts val="1200"/>
              </a:pPr>
              <a:t>11</a:t>
            </a:fld>
            <a:endParaRPr/>
          </a:p>
        </p:txBody>
      </p:sp>
    </p:spTree>
    <p:extLst>
      <p:ext uri="{BB962C8B-B14F-4D97-AF65-F5344CB8AC3E}">
        <p14:creationId xmlns:p14="http://schemas.microsoft.com/office/powerpoint/2010/main" val="944934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37" descr="https://www.emc.ncep.noaa.gov/gc_wmb/wli/Fig_MJO_BC_1989_1999/19yr/mjo_enmeanOLR_FV3_BC_2000_2016.png"/>
          <p:cNvPicPr preferRelativeResize="0"/>
          <p:nvPr/>
        </p:nvPicPr>
        <p:blipFill rotWithShape="1">
          <a:blip r:embed="rId3">
            <a:alphaModFix/>
          </a:blip>
          <a:srcRect t="11032" b="29900"/>
          <a:stretch/>
        </p:blipFill>
        <p:spPr>
          <a:xfrm>
            <a:off x="6471385" y="4725859"/>
            <a:ext cx="4473584" cy="1981659"/>
          </a:xfrm>
          <a:prstGeom prst="rect">
            <a:avLst/>
          </a:prstGeom>
          <a:noFill/>
          <a:ln>
            <a:noFill/>
          </a:ln>
        </p:spPr>
      </p:pic>
      <p:pic>
        <p:nvPicPr>
          <p:cNvPr id="587" name="Google Shape;587;p37" descr="https://www.emc.ncep.noaa.gov/gc_wmb/wli/Fig_MJO_BC_1989_1999/19yr/mjo_enmeanU850_FV3_BC_2000_2016.png"/>
          <p:cNvPicPr preferRelativeResize="0"/>
          <p:nvPr/>
        </p:nvPicPr>
        <p:blipFill rotWithShape="1">
          <a:blip r:embed="rId4">
            <a:alphaModFix/>
          </a:blip>
          <a:srcRect t="10528" b="29472"/>
          <a:stretch/>
        </p:blipFill>
        <p:spPr>
          <a:xfrm>
            <a:off x="6417799" y="2707152"/>
            <a:ext cx="4473584" cy="2013113"/>
          </a:xfrm>
          <a:prstGeom prst="rect">
            <a:avLst/>
          </a:prstGeom>
          <a:noFill/>
          <a:ln>
            <a:noFill/>
          </a:ln>
        </p:spPr>
      </p:pic>
      <p:pic>
        <p:nvPicPr>
          <p:cNvPr id="588" name="Google Shape;588;p37" descr="https://www.emc.ncep.noaa.gov/gc_wmb/wli/Fig_MJO_BC_1989_1999/19yr/mjo_enmeanU200_FV3_BC_2000_2016.png"/>
          <p:cNvPicPr preferRelativeResize="0"/>
          <p:nvPr/>
        </p:nvPicPr>
        <p:blipFill rotWithShape="1">
          <a:blip r:embed="rId5">
            <a:alphaModFix/>
          </a:blip>
          <a:srcRect t="9591" b="30405"/>
          <a:stretch/>
        </p:blipFill>
        <p:spPr>
          <a:xfrm>
            <a:off x="6452346" y="741392"/>
            <a:ext cx="4406887" cy="1983099"/>
          </a:xfrm>
          <a:prstGeom prst="rect">
            <a:avLst/>
          </a:prstGeom>
          <a:noFill/>
          <a:ln>
            <a:noFill/>
          </a:ln>
        </p:spPr>
      </p:pic>
      <p:pic>
        <p:nvPicPr>
          <p:cNvPr id="589" name="Google Shape;589;p37" descr="https://www.emc.ncep.noaa.gov/gc_wmb/wli/Fig_MJO_BC_1989_1999/19yr/mjo_skill_FV3_SubX_BC_2000_2016.enmean_RMM12.png"/>
          <p:cNvPicPr preferRelativeResize="0"/>
          <p:nvPr/>
        </p:nvPicPr>
        <p:blipFill rotWithShape="1">
          <a:blip r:embed="rId6">
            <a:alphaModFix/>
          </a:blip>
          <a:srcRect t="17492" b="17821"/>
          <a:stretch/>
        </p:blipFill>
        <p:spPr>
          <a:xfrm>
            <a:off x="1" y="2132827"/>
            <a:ext cx="6141049" cy="2990243"/>
          </a:xfrm>
          <a:prstGeom prst="rect">
            <a:avLst/>
          </a:prstGeom>
          <a:noFill/>
          <a:ln>
            <a:noFill/>
          </a:ln>
        </p:spPr>
      </p:pic>
      <p:sp>
        <p:nvSpPr>
          <p:cNvPr id="590" name="Google Shape;590;p37"/>
          <p:cNvSpPr txBox="1">
            <a:spLocks noGrp="1"/>
          </p:cNvSpPr>
          <p:nvPr>
            <p:ph type="title"/>
          </p:nvPr>
        </p:nvSpPr>
        <p:spPr>
          <a:xfrm>
            <a:off x="578721" y="-20256"/>
            <a:ext cx="10620611" cy="838200"/>
          </a:xfrm>
          <a:prstGeom prst="rect">
            <a:avLst/>
          </a:prstGeom>
          <a:noFill/>
          <a:ln>
            <a:noFill/>
          </a:ln>
        </p:spPr>
        <p:txBody>
          <a:bodyPr spcFirstLastPara="1" vert="horz" wrap="square" lIns="121900" tIns="60933" rIns="121900" bIns="60933" rtlCol="0" anchor="ctr" anchorCtr="0">
            <a:normAutofit fontScale="90000"/>
          </a:bodyPr>
          <a:lstStyle/>
          <a:p>
            <a:pPr algn="ctr">
              <a:spcBef>
                <a:spcPts val="0"/>
              </a:spcBef>
              <a:buClr>
                <a:srgbClr val="0000FF"/>
              </a:buClr>
              <a:buSzPts val="3600"/>
            </a:pPr>
            <a:r>
              <a:rPr lang="en-US" sz="3333" b="1" dirty="0"/>
              <a:t>MJO skill comparison 2000-2016</a:t>
            </a:r>
            <a:r>
              <a:rPr lang="en-US" sz="3333" dirty="0"/>
              <a:t>, </a:t>
            </a:r>
            <a:r>
              <a:rPr lang="en-US" sz="3600" dirty="0">
                <a:latin typeface="Calibri"/>
                <a:ea typeface="Calibri"/>
                <a:cs typeface="Calibri"/>
                <a:sym typeface="Calibri"/>
              </a:rPr>
              <a:t> GEFSv12 reforecast  vs. </a:t>
            </a:r>
            <a:r>
              <a:rPr lang="en-US" sz="3600" dirty="0" err="1">
                <a:latin typeface="Calibri"/>
                <a:ea typeface="Calibri"/>
                <a:cs typeface="Calibri"/>
                <a:sym typeface="Calibri"/>
              </a:rPr>
              <a:t>SubX</a:t>
            </a:r>
            <a:endParaRPr sz="3333" dirty="0"/>
          </a:p>
        </p:txBody>
      </p:sp>
      <p:sp>
        <p:nvSpPr>
          <p:cNvPr id="591" name="Google Shape;591;p37"/>
          <p:cNvSpPr txBox="1">
            <a:spLocks noGrp="1"/>
          </p:cNvSpPr>
          <p:nvPr>
            <p:ph type="sldNum" idx="12"/>
          </p:nvPr>
        </p:nvSpPr>
        <p:spPr>
          <a:xfrm>
            <a:off x="9448800" y="6467882"/>
            <a:ext cx="2743200" cy="365125"/>
          </a:xfrm>
          <a:prstGeom prst="rect">
            <a:avLst/>
          </a:prstGeom>
          <a:noFill/>
          <a:ln>
            <a:noFill/>
          </a:ln>
        </p:spPr>
        <p:txBody>
          <a:bodyPr spcFirstLastPara="1" vert="horz" wrap="square" lIns="121900" tIns="60933" rIns="121900" bIns="60933" rtlCol="0" anchor="ctr" anchorCtr="0">
            <a:noAutofit/>
          </a:bodyPr>
          <a:lstStyle/>
          <a:p>
            <a:pPr>
              <a:buSzPts val="1200"/>
            </a:pPr>
            <a:fld id="{00000000-1234-1234-1234-123412341234}" type="slidenum">
              <a:rPr lang="en-US"/>
              <a:pPr>
                <a:buSzPts val="1200"/>
              </a:pPr>
              <a:t>12</a:t>
            </a:fld>
            <a:endParaRPr/>
          </a:p>
        </p:txBody>
      </p:sp>
      <p:sp>
        <p:nvSpPr>
          <p:cNvPr id="592" name="Google Shape;592;p37"/>
          <p:cNvSpPr txBox="1"/>
          <p:nvPr/>
        </p:nvSpPr>
        <p:spPr>
          <a:xfrm>
            <a:off x="292033" y="5181601"/>
            <a:ext cx="6016000" cy="1107749"/>
          </a:xfrm>
          <a:prstGeom prst="rect">
            <a:avLst/>
          </a:prstGeom>
          <a:noFill/>
          <a:ln>
            <a:noFill/>
          </a:ln>
        </p:spPr>
        <p:txBody>
          <a:bodyPr spcFirstLastPara="1" wrap="square" lIns="121900" tIns="60933" rIns="121900" bIns="60933" anchor="t" anchorCtr="0">
            <a:spAutoFit/>
          </a:bodyPr>
          <a:lstStyle/>
          <a:p>
            <a:pPr marL="380990" indent="-380990">
              <a:buClr>
                <a:schemeClr val="dk1"/>
              </a:buClr>
              <a:buSzPts val="1600"/>
              <a:buFont typeface="Calibri"/>
              <a:buChar char="‒"/>
            </a:pPr>
            <a:r>
              <a:rPr lang="en-US" sz="2133" i="1">
                <a:solidFill>
                  <a:schemeClr val="dk1"/>
                </a:solidFill>
                <a:latin typeface="Calibri"/>
                <a:ea typeface="Calibri"/>
                <a:cs typeface="Calibri"/>
                <a:sym typeface="Calibri"/>
              </a:rPr>
              <a:t>For MJO RMM skill (bias corrected), GEFSv12 (23+ days) &gt; SubX GEFS for ~ 2 days</a:t>
            </a:r>
            <a:endParaRPr sz="1867">
              <a:solidFill>
                <a:srgbClr val="000000"/>
              </a:solidFill>
              <a:latin typeface="Arial"/>
              <a:ea typeface="Arial"/>
              <a:cs typeface="Arial"/>
              <a:sym typeface="Arial"/>
            </a:endParaRPr>
          </a:p>
          <a:p>
            <a:pPr marL="380990" indent="-380990">
              <a:buClr>
                <a:schemeClr val="dk1"/>
              </a:buClr>
              <a:buSzPts val="1600"/>
              <a:buFont typeface="Calibri"/>
              <a:buChar char="‒"/>
            </a:pPr>
            <a:r>
              <a:rPr lang="en-US" sz="2133" i="1">
                <a:solidFill>
                  <a:schemeClr val="dk1"/>
                </a:solidFill>
                <a:latin typeface="Calibri"/>
                <a:ea typeface="Calibri"/>
                <a:cs typeface="Calibri"/>
                <a:sym typeface="Calibri"/>
              </a:rPr>
              <a:t>For MJO components skill, GEFSv12 &gt; SubX GEFS </a:t>
            </a:r>
            <a:endParaRPr sz="1867">
              <a:solidFill>
                <a:srgbClr val="000000"/>
              </a:solidFill>
              <a:latin typeface="Arial"/>
              <a:ea typeface="Arial"/>
              <a:cs typeface="Arial"/>
              <a:sym typeface="Arial"/>
            </a:endParaRPr>
          </a:p>
        </p:txBody>
      </p:sp>
      <p:sp>
        <p:nvSpPr>
          <p:cNvPr id="593" name="Google Shape;593;p37"/>
          <p:cNvSpPr txBox="1"/>
          <p:nvPr/>
        </p:nvSpPr>
        <p:spPr>
          <a:xfrm>
            <a:off x="2020435" y="1648951"/>
            <a:ext cx="2540000" cy="492388"/>
          </a:xfrm>
          <a:prstGeom prst="rect">
            <a:avLst/>
          </a:prstGeom>
          <a:noFill/>
          <a:ln>
            <a:noFill/>
          </a:ln>
        </p:spPr>
        <p:txBody>
          <a:bodyPr spcFirstLastPara="1" wrap="square" lIns="121900" tIns="60933" rIns="121900" bIns="60933" anchor="t" anchorCtr="0">
            <a:spAutoFit/>
          </a:bodyPr>
          <a:lstStyle/>
          <a:p>
            <a:pPr algn="ctr">
              <a:buClr>
                <a:srgbClr val="000000"/>
              </a:buClr>
              <a:buSzPts val="1800"/>
            </a:pPr>
            <a:r>
              <a:rPr lang="en-US" sz="2400" b="1">
                <a:solidFill>
                  <a:schemeClr val="dk1"/>
                </a:solidFill>
                <a:latin typeface="Calibri"/>
                <a:ea typeface="Calibri"/>
                <a:cs typeface="Calibri"/>
                <a:sym typeface="Calibri"/>
              </a:rPr>
              <a:t>MJO RMMs ACC</a:t>
            </a:r>
            <a:endParaRPr sz="1867">
              <a:solidFill>
                <a:srgbClr val="000000"/>
              </a:solidFill>
              <a:latin typeface="Arial"/>
              <a:ea typeface="Arial"/>
              <a:cs typeface="Arial"/>
              <a:sym typeface="Arial"/>
            </a:endParaRPr>
          </a:p>
        </p:txBody>
      </p:sp>
      <p:sp>
        <p:nvSpPr>
          <p:cNvPr id="594" name="Google Shape;594;p37"/>
          <p:cNvSpPr txBox="1"/>
          <p:nvPr/>
        </p:nvSpPr>
        <p:spPr>
          <a:xfrm rot="5400000">
            <a:off x="9691209" y="3315820"/>
            <a:ext cx="2772668" cy="492388"/>
          </a:xfrm>
          <a:prstGeom prst="rect">
            <a:avLst/>
          </a:prstGeom>
          <a:noFill/>
          <a:ln>
            <a:noFill/>
          </a:ln>
        </p:spPr>
        <p:txBody>
          <a:bodyPr spcFirstLastPara="1" wrap="square" lIns="121900" tIns="60933" rIns="121900" bIns="60933" anchor="t" anchorCtr="0">
            <a:spAutoFit/>
          </a:bodyPr>
          <a:lstStyle/>
          <a:p>
            <a:pPr>
              <a:buClr>
                <a:srgbClr val="000000"/>
              </a:buClr>
              <a:buSzPts val="1800"/>
            </a:pPr>
            <a:r>
              <a:rPr lang="en-US" sz="2400" b="1">
                <a:solidFill>
                  <a:schemeClr val="dk1"/>
                </a:solidFill>
                <a:latin typeface="Calibri"/>
                <a:ea typeface="Calibri"/>
                <a:cs typeface="Calibri"/>
                <a:sym typeface="Calibri"/>
              </a:rPr>
              <a:t>MJO Components</a:t>
            </a:r>
            <a:endParaRPr sz="1867">
              <a:solidFill>
                <a:srgbClr val="000000"/>
              </a:solidFill>
              <a:latin typeface="Arial"/>
              <a:ea typeface="Arial"/>
              <a:cs typeface="Arial"/>
              <a:sym typeface="Arial"/>
            </a:endParaRPr>
          </a:p>
        </p:txBody>
      </p:sp>
      <p:sp>
        <p:nvSpPr>
          <p:cNvPr id="595" name="Google Shape;595;p37"/>
          <p:cNvSpPr txBox="1"/>
          <p:nvPr/>
        </p:nvSpPr>
        <p:spPr>
          <a:xfrm>
            <a:off x="7215887" y="5950456"/>
            <a:ext cx="819151" cy="410379"/>
          </a:xfrm>
          <a:prstGeom prst="rect">
            <a:avLst/>
          </a:prstGeom>
          <a:solidFill>
            <a:srgbClr val="F2F2F2"/>
          </a:solidFill>
          <a:ln>
            <a:noFill/>
          </a:ln>
        </p:spPr>
        <p:txBody>
          <a:bodyPr spcFirstLastPara="1" wrap="square" lIns="121900" tIns="60933" rIns="121900" bIns="60933" anchor="t" anchorCtr="0">
            <a:spAutoFit/>
          </a:bodyPr>
          <a:lstStyle/>
          <a:p>
            <a:pPr algn="ctr">
              <a:buClr>
                <a:srgbClr val="000000"/>
              </a:buClr>
              <a:buSzPts val="1400"/>
            </a:pPr>
            <a:r>
              <a:rPr lang="en-US" sz="1867" b="1">
                <a:solidFill>
                  <a:schemeClr val="dk1"/>
                </a:solidFill>
                <a:latin typeface="Calibri"/>
                <a:ea typeface="Calibri"/>
                <a:cs typeface="Calibri"/>
                <a:sym typeface="Calibri"/>
              </a:rPr>
              <a:t>OLR</a:t>
            </a:r>
            <a:endParaRPr sz="1867">
              <a:solidFill>
                <a:srgbClr val="000000"/>
              </a:solidFill>
              <a:latin typeface="Arial"/>
              <a:ea typeface="Arial"/>
              <a:cs typeface="Arial"/>
              <a:sym typeface="Arial"/>
            </a:endParaRPr>
          </a:p>
        </p:txBody>
      </p:sp>
      <p:sp>
        <p:nvSpPr>
          <p:cNvPr id="596" name="Google Shape;596;p37"/>
          <p:cNvSpPr txBox="1"/>
          <p:nvPr/>
        </p:nvSpPr>
        <p:spPr>
          <a:xfrm>
            <a:off x="7182307" y="1987784"/>
            <a:ext cx="853003" cy="410379"/>
          </a:xfrm>
          <a:prstGeom prst="rect">
            <a:avLst/>
          </a:prstGeom>
          <a:solidFill>
            <a:srgbClr val="F2F2F2"/>
          </a:solidFill>
          <a:ln>
            <a:noFill/>
          </a:ln>
        </p:spPr>
        <p:txBody>
          <a:bodyPr spcFirstLastPara="1" wrap="square" lIns="121900" tIns="60933" rIns="121900" bIns="60933" anchor="t" anchorCtr="0">
            <a:spAutoFit/>
          </a:bodyPr>
          <a:lstStyle/>
          <a:p>
            <a:pPr algn="ctr">
              <a:buClr>
                <a:srgbClr val="000000"/>
              </a:buClr>
              <a:buSzPts val="1400"/>
            </a:pPr>
            <a:r>
              <a:rPr lang="en-US" sz="1867" b="1">
                <a:solidFill>
                  <a:schemeClr val="dk1"/>
                </a:solidFill>
                <a:latin typeface="Calibri"/>
                <a:ea typeface="Calibri"/>
                <a:cs typeface="Calibri"/>
                <a:sym typeface="Calibri"/>
              </a:rPr>
              <a:t>U200</a:t>
            </a:r>
            <a:endParaRPr sz="1867">
              <a:solidFill>
                <a:srgbClr val="000000"/>
              </a:solidFill>
              <a:latin typeface="Arial"/>
              <a:ea typeface="Arial"/>
              <a:cs typeface="Arial"/>
              <a:sym typeface="Arial"/>
            </a:endParaRPr>
          </a:p>
        </p:txBody>
      </p:sp>
      <p:sp>
        <p:nvSpPr>
          <p:cNvPr id="597" name="Google Shape;597;p37"/>
          <p:cNvSpPr txBox="1"/>
          <p:nvPr/>
        </p:nvSpPr>
        <p:spPr>
          <a:xfrm>
            <a:off x="7157567" y="3939501"/>
            <a:ext cx="856375" cy="410379"/>
          </a:xfrm>
          <a:prstGeom prst="rect">
            <a:avLst/>
          </a:prstGeom>
          <a:solidFill>
            <a:srgbClr val="F2F2F2"/>
          </a:solidFill>
          <a:ln>
            <a:noFill/>
          </a:ln>
        </p:spPr>
        <p:txBody>
          <a:bodyPr spcFirstLastPara="1" wrap="square" lIns="121900" tIns="60933" rIns="121900" bIns="60933" anchor="t" anchorCtr="0">
            <a:spAutoFit/>
          </a:bodyPr>
          <a:lstStyle/>
          <a:p>
            <a:pPr algn="ctr">
              <a:buClr>
                <a:srgbClr val="000000"/>
              </a:buClr>
              <a:buSzPts val="1400"/>
            </a:pPr>
            <a:r>
              <a:rPr lang="en-US" sz="1867" b="1">
                <a:solidFill>
                  <a:schemeClr val="dk1"/>
                </a:solidFill>
                <a:latin typeface="Calibri"/>
                <a:ea typeface="Calibri"/>
                <a:cs typeface="Calibri"/>
                <a:sym typeface="Calibri"/>
              </a:rPr>
              <a:t>U850</a:t>
            </a:r>
            <a:endParaRPr sz="1867">
              <a:solidFill>
                <a:srgbClr val="000000"/>
              </a:solidFill>
              <a:latin typeface="Arial"/>
              <a:ea typeface="Arial"/>
              <a:cs typeface="Arial"/>
              <a:sym typeface="Arial"/>
            </a:endParaRPr>
          </a:p>
        </p:txBody>
      </p:sp>
      <p:cxnSp>
        <p:nvCxnSpPr>
          <p:cNvPr id="599" name="Google Shape;599;p37"/>
          <p:cNvCxnSpPr/>
          <p:nvPr/>
        </p:nvCxnSpPr>
        <p:spPr>
          <a:xfrm>
            <a:off x="4154345" y="2578539"/>
            <a:ext cx="14592" cy="2019363"/>
          </a:xfrm>
          <a:prstGeom prst="straightConnector1">
            <a:avLst/>
          </a:prstGeom>
          <a:noFill/>
          <a:ln w="12700" cap="flat" cmpd="sng">
            <a:solidFill>
              <a:srgbClr val="0000FF"/>
            </a:solidFill>
            <a:prstDash val="dash"/>
            <a:miter lim="800000"/>
            <a:headEnd type="none" w="sm" len="sm"/>
            <a:tailEnd type="none" w="sm" len="sm"/>
          </a:ln>
        </p:spPr>
      </p:cxnSp>
      <p:sp>
        <p:nvSpPr>
          <p:cNvPr id="600" name="Google Shape;600;p37"/>
          <p:cNvSpPr txBox="1"/>
          <p:nvPr/>
        </p:nvSpPr>
        <p:spPr>
          <a:xfrm>
            <a:off x="4314400" y="3276400"/>
            <a:ext cx="856400" cy="302400"/>
          </a:xfrm>
          <a:prstGeom prst="rect">
            <a:avLst/>
          </a:prstGeom>
          <a:noFill/>
          <a:ln>
            <a:noFill/>
          </a:ln>
        </p:spPr>
        <p:txBody>
          <a:bodyPr spcFirstLastPara="1" wrap="square" lIns="0" tIns="0" rIns="0" bIns="0" anchor="t" anchorCtr="0">
            <a:noAutofit/>
          </a:bodyPr>
          <a:lstStyle/>
          <a:p>
            <a:pPr>
              <a:buClr>
                <a:srgbClr val="000000"/>
              </a:buClr>
              <a:buSzPts val="1400"/>
            </a:pPr>
            <a:r>
              <a:rPr lang="en-US" sz="1867">
                <a:solidFill>
                  <a:srgbClr val="FF0000"/>
                </a:solidFill>
                <a:latin typeface="Calibri"/>
                <a:ea typeface="Calibri"/>
                <a:cs typeface="Calibri"/>
                <a:sym typeface="Calibri"/>
              </a:rPr>
              <a:t>23 days</a:t>
            </a:r>
            <a:endParaRPr sz="1867">
              <a:solidFill>
                <a:srgbClr val="FF0000"/>
              </a:solidFill>
              <a:latin typeface="Calibri"/>
              <a:ea typeface="Calibri"/>
              <a:cs typeface="Calibri"/>
              <a:sym typeface="Calibri"/>
            </a:endParaRPr>
          </a:p>
        </p:txBody>
      </p:sp>
      <p:sp>
        <p:nvSpPr>
          <p:cNvPr id="601" name="Google Shape;601;p37"/>
          <p:cNvSpPr txBox="1"/>
          <p:nvPr/>
        </p:nvSpPr>
        <p:spPr>
          <a:xfrm>
            <a:off x="4663267" y="2896900"/>
            <a:ext cx="856400" cy="302400"/>
          </a:xfrm>
          <a:prstGeom prst="rect">
            <a:avLst/>
          </a:prstGeom>
          <a:noFill/>
          <a:ln>
            <a:noFill/>
          </a:ln>
        </p:spPr>
        <p:txBody>
          <a:bodyPr spcFirstLastPara="1" wrap="square" lIns="0" tIns="0" rIns="0" bIns="0" anchor="t" anchorCtr="0">
            <a:noAutofit/>
          </a:bodyPr>
          <a:lstStyle/>
          <a:p>
            <a:pPr>
              <a:buClr>
                <a:srgbClr val="000000"/>
              </a:buClr>
              <a:buSzPts val="1400"/>
            </a:pPr>
            <a:r>
              <a:rPr lang="en-US" sz="1867">
                <a:solidFill>
                  <a:srgbClr val="FF0000"/>
                </a:solidFill>
                <a:highlight>
                  <a:srgbClr val="FFFFFF"/>
                </a:highlight>
                <a:latin typeface="Calibri"/>
                <a:ea typeface="Calibri"/>
                <a:cs typeface="Calibri"/>
                <a:sym typeface="Calibri"/>
              </a:rPr>
              <a:t>GEFSv12</a:t>
            </a:r>
            <a:endParaRPr sz="1867">
              <a:solidFill>
                <a:srgbClr val="FF0000"/>
              </a:solidFill>
              <a:highlight>
                <a:srgbClr val="FFFFFF"/>
              </a:highlight>
              <a:latin typeface="Calibri"/>
              <a:ea typeface="Calibri"/>
              <a:cs typeface="Calibri"/>
              <a:sym typeface="Calibri"/>
            </a:endParaRPr>
          </a:p>
        </p:txBody>
      </p:sp>
    </p:spTree>
    <p:extLst>
      <p:ext uri="{BB962C8B-B14F-4D97-AF65-F5344CB8AC3E}">
        <p14:creationId xmlns:p14="http://schemas.microsoft.com/office/powerpoint/2010/main" val="35911964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26"/>
          <p:cNvSpPr txBox="1">
            <a:spLocks noGrp="1"/>
          </p:cNvSpPr>
          <p:nvPr>
            <p:ph type="title"/>
          </p:nvPr>
        </p:nvSpPr>
        <p:spPr>
          <a:xfrm>
            <a:off x="750615" y="130109"/>
            <a:ext cx="10515600" cy="710400"/>
          </a:xfrm>
          <a:prstGeom prst="rect">
            <a:avLst/>
          </a:prstGeom>
          <a:noFill/>
          <a:ln>
            <a:noFill/>
          </a:ln>
        </p:spPr>
        <p:txBody>
          <a:bodyPr spcFirstLastPara="1" vert="horz" wrap="square" lIns="121900" tIns="60933" rIns="121900" bIns="60933" rtlCol="0" anchor="t" anchorCtr="0">
            <a:normAutofit fontScale="90000"/>
          </a:bodyPr>
          <a:lstStyle/>
          <a:p>
            <a:pPr algn="ctr">
              <a:lnSpc>
                <a:spcPct val="100000"/>
              </a:lnSpc>
              <a:spcBef>
                <a:spcPts val="0"/>
              </a:spcBef>
              <a:buClr>
                <a:srgbClr val="000000"/>
              </a:buClr>
              <a:buSzPts val="1800"/>
            </a:pPr>
            <a:r>
              <a:rPr lang="en-US" sz="4000" b="1" dirty="0"/>
              <a:t>More evaluations</a:t>
            </a:r>
            <a:endParaRPr sz="4000" b="1" dirty="0"/>
          </a:p>
        </p:txBody>
      </p:sp>
      <p:sp>
        <p:nvSpPr>
          <p:cNvPr id="396" name="Google Shape;396;p26"/>
          <p:cNvSpPr txBox="1">
            <a:spLocks noGrp="1"/>
          </p:cNvSpPr>
          <p:nvPr>
            <p:ph type="body" idx="1"/>
          </p:nvPr>
        </p:nvSpPr>
        <p:spPr>
          <a:xfrm>
            <a:off x="168200" y="840509"/>
            <a:ext cx="11811200" cy="5515224"/>
          </a:xfrm>
          <a:prstGeom prst="rect">
            <a:avLst/>
          </a:prstGeom>
          <a:noFill/>
          <a:ln>
            <a:noFill/>
          </a:ln>
        </p:spPr>
        <p:txBody>
          <a:bodyPr spcFirstLastPara="1" vert="horz" wrap="square" lIns="121900" tIns="60933" rIns="121900" bIns="60933" rtlCol="0" anchor="t" anchorCtr="0">
            <a:normAutofit/>
          </a:bodyPr>
          <a:lstStyle/>
          <a:p>
            <a:pPr marL="304792" indent="-304792">
              <a:lnSpc>
                <a:spcPct val="60000"/>
              </a:lnSpc>
              <a:spcBef>
                <a:spcPts val="0"/>
              </a:spcBef>
              <a:buClr>
                <a:schemeClr val="dk1"/>
              </a:buClr>
              <a:buSzPts val="1540"/>
            </a:pPr>
            <a:r>
              <a:rPr lang="en-US" sz="2000" b="1" dirty="0"/>
              <a:t>GEFS retrospective verification (includes 45 specific case studies selected by MEG)</a:t>
            </a:r>
            <a:endParaRPr sz="2400" b="1" dirty="0"/>
          </a:p>
          <a:p>
            <a:pPr marL="914377" lvl="1" indent="-304792">
              <a:lnSpc>
                <a:spcPct val="60000"/>
              </a:lnSpc>
              <a:spcBef>
                <a:spcPts val="667"/>
              </a:spcBef>
              <a:buClr>
                <a:schemeClr val="dk1"/>
              </a:buClr>
              <a:buSzPts val="1320"/>
            </a:pPr>
            <a:r>
              <a:rPr lang="en-US" sz="1600" u="sng" dirty="0">
                <a:solidFill>
                  <a:schemeClr val="hlink"/>
                </a:solidFill>
                <a:hlinkClick r:id="rId3"/>
              </a:rPr>
              <a:t>https://www.emc.ncep.noaa.gov/users/meg/gefsv12/verif/</a:t>
            </a:r>
            <a:endParaRPr sz="1600" dirty="0"/>
          </a:p>
          <a:p>
            <a:pPr marL="304792" indent="-304792">
              <a:lnSpc>
                <a:spcPct val="60000"/>
              </a:lnSpc>
              <a:spcBef>
                <a:spcPts val="1333"/>
              </a:spcBef>
              <a:buClr>
                <a:schemeClr val="dk1"/>
              </a:buClr>
              <a:buSzPts val="1540"/>
            </a:pPr>
            <a:r>
              <a:rPr lang="en-US" sz="2000" b="1" dirty="0"/>
              <a:t>Presentations</a:t>
            </a:r>
            <a:r>
              <a:rPr lang="en-US" sz="2000" dirty="0"/>
              <a:t>: </a:t>
            </a:r>
            <a:r>
              <a:rPr lang="en-US" sz="2000" u="sng" dirty="0">
                <a:solidFill>
                  <a:schemeClr val="hlink"/>
                </a:solidFill>
                <a:hlinkClick r:id="rId4"/>
              </a:rPr>
              <a:t>https://www.emc.ncep.noaa.gov/users/meg/gefsv12/</a:t>
            </a:r>
            <a:endParaRPr sz="2000" dirty="0"/>
          </a:p>
          <a:p>
            <a:pPr marL="1219170" lvl="1" indent="-416548">
              <a:spcBef>
                <a:spcPts val="0"/>
              </a:spcBef>
              <a:buSzPts val="1320"/>
            </a:pPr>
            <a:r>
              <a:rPr lang="en-US" sz="1600" u="sng" dirty="0">
                <a:solidFill>
                  <a:schemeClr val="hlink"/>
                </a:solidFill>
                <a:hlinkClick r:id="rId5"/>
              </a:rPr>
              <a:t>FV3 Dynamical Core Information</a:t>
            </a:r>
            <a:r>
              <a:rPr lang="en-US" sz="1600" dirty="0"/>
              <a:t> - Developed by GFDL</a:t>
            </a:r>
            <a:endParaRPr sz="1600" dirty="0"/>
          </a:p>
          <a:p>
            <a:pPr marL="1219170" lvl="1" indent="-416548">
              <a:spcBef>
                <a:spcPts val="0"/>
              </a:spcBef>
              <a:buSzPts val="1320"/>
            </a:pPr>
            <a:r>
              <a:rPr lang="en-US" sz="1600" u="sng" dirty="0">
                <a:solidFill>
                  <a:schemeClr val="hlink"/>
                </a:solidFill>
                <a:hlinkClick r:id="rId6"/>
              </a:rPr>
              <a:t>Kickoff to the GEFSv12 Official Evaluation</a:t>
            </a:r>
            <a:r>
              <a:rPr lang="en-US" sz="1600" dirty="0"/>
              <a:t> - Presented by Geoff Manikin (2/27/20 MEG Meeting)</a:t>
            </a:r>
            <a:endParaRPr sz="1600" dirty="0"/>
          </a:p>
          <a:p>
            <a:pPr marL="1219170" lvl="1" indent="-416548">
              <a:spcBef>
                <a:spcPts val="0"/>
              </a:spcBef>
              <a:buSzPts val="1320"/>
            </a:pPr>
            <a:r>
              <a:rPr lang="en-US" sz="1600" u="sng" dirty="0">
                <a:solidFill>
                  <a:schemeClr val="hlink"/>
                </a:solidFill>
                <a:hlinkClick r:id="rId7"/>
              </a:rPr>
              <a:t>GEFSv12 Official Evaluation Webpages</a:t>
            </a:r>
            <a:r>
              <a:rPr lang="en-US" sz="1600" dirty="0"/>
              <a:t> - Presented by Alicia Bentley (2/27/20 MEG Meeting)</a:t>
            </a:r>
            <a:endParaRPr sz="1600" dirty="0"/>
          </a:p>
          <a:p>
            <a:pPr marL="1219170" lvl="1" indent="-416548">
              <a:spcBef>
                <a:spcPts val="0"/>
              </a:spcBef>
              <a:buSzPts val="1320"/>
            </a:pPr>
            <a:r>
              <a:rPr lang="en-US" sz="1600" u="sng" dirty="0">
                <a:solidFill>
                  <a:schemeClr val="hlink"/>
                </a:solidFill>
                <a:hlinkClick r:id="rId8"/>
              </a:rPr>
              <a:t>Overview of GEFSv12 Verification Statistics</a:t>
            </a:r>
            <a:r>
              <a:rPr lang="en-US" sz="1600" dirty="0"/>
              <a:t> - Presented by Alicia Bentley (3/12/20 MEG Meeting)</a:t>
            </a:r>
            <a:endParaRPr sz="1600" dirty="0"/>
          </a:p>
          <a:p>
            <a:pPr marL="1219170" lvl="1" indent="-416548">
              <a:spcBef>
                <a:spcPts val="0"/>
              </a:spcBef>
              <a:buSzPts val="1320"/>
            </a:pPr>
            <a:r>
              <a:rPr lang="en-US" sz="1600" u="sng" dirty="0">
                <a:solidFill>
                  <a:schemeClr val="hlink"/>
                </a:solidFill>
                <a:hlinkClick r:id="rId9"/>
              </a:rPr>
              <a:t>GEFSv12 Retrospective Case Studies: Excessive QPF</a:t>
            </a:r>
            <a:r>
              <a:rPr lang="en-US" sz="1600" dirty="0"/>
              <a:t> - Presented by Shannon Shields (3/12/20 MEG Meeting)</a:t>
            </a:r>
            <a:endParaRPr sz="1600" dirty="0"/>
          </a:p>
          <a:p>
            <a:pPr marL="1219170" lvl="1" indent="-416548">
              <a:spcBef>
                <a:spcPts val="0"/>
              </a:spcBef>
              <a:buSzPts val="1320"/>
            </a:pPr>
            <a:r>
              <a:rPr lang="en-US" sz="1600" u="sng" dirty="0">
                <a:solidFill>
                  <a:schemeClr val="hlink"/>
                </a:solidFill>
                <a:hlinkClick r:id="rId10"/>
              </a:rPr>
              <a:t>GEFSv12 Retrospective Case Studies: Winter Storms</a:t>
            </a:r>
            <a:r>
              <a:rPr lang="en-US" sz="1600" dirty="0"/>
              <a:t> - Presented by Alicia Bentley (3/19/20 MEG Meeting)</a:t>
            </a:r>
            <a:endParaRPr sz="1600" dirty="0"/>
          </a:p>
          <a:p>
            <a:pPr marL="1219170" lvl="1" indent="-416548">
              <a:spcBef>
                <a:spcPts val="0"/>
              </a:spcBef>
              <a:buSzPts val="1320"/>
            </a:pPr>
            <a:r>
              <a:rPr lang="en-US" sz="1600" u="sng" dirty="0">
                <a:solidFill>
                  <a:schemeClr val="hlink"/>
                </a:solidFill>
                <a:hlinkClick r:id="rId11"/>
              </a:rPr>
              <a:t>GEFSv12 Retrospective Case Studies: Tropical Cyclones</a:t>
            </a:r>
            <a:r>
              <a:rPr lang="en-US" sz="1600" dirty="0"/>
              <a:t> - Presented by Shannon Shields/Alicia Bentley (3/26/20 MEG Meeting)</a:t>
            </a:r>
            <a:endParaRPr sz="1600" dirty="0"/>
          </a:p>
          <a:p>
            <a:pPr marL="1219170" lvl="1" indent="-416548">
              <a:spcBef>
                <a:spcPts val="0"/>
              </a:spcBef>
              <a:buSzPts val="1320"/>
            </a:pPr>
            <a:r>
              <a:rPr lang="en-US" sz="1600" u="sng" dirty="0">
                <a:solidFill>
                  <a:schemeClr val="hlink"/>
                </a:solidFill>
                <a:hlinkClick r:id="rId12"/>
              </a:rPr>
              <a:t>GEFSv12 Retrospective Case Studies: Severe Weather</a:t>
            </a:r>
            <a:r>
              <a:rPr lang="en-US" sz="1600" dirty="0"/>
              <a:t> - Presented by Logan Dawson (4/2/20 MEG Meeting)</a:t>
            </a:r>
            <a:endParaRPr sz="1600" dirty="0"/>
          </a:p>
          <a:p>
            <a:pPr marL="1219170" lvl="1" indent="-416548">
              <a:spcBef>
                <a:spcPts val="0"/>
              </a:spcBef>
              <a:buSzPts val="1320"/>
            </a:pPr>
            <a:r>
              <a:rPr lang="en-US" sz="1600" u="sng" dirty="0">
                <a:solidFill>
                  <a:schemeClr val="hlink"/>
                </a:solidFill>
                <a:hlinkClick r:id="rId13"/>
              </a:rPr>
              <a:t>GEFSv12 Retrospective Case Studies: Low Skill/Dropouts</a:t>
            </a:r>
            <a:r>
              <a:rPr lang="en-US" sz="1600" dirty="0"/>
              <a:t> - Presented by Shannon Shields (4/2/20 MEG Meeting)</a:t>
            </a:r>
            <a:endParaRPr sz="1600" dirty="0"/>
          </a:p>
          <a:p>
            <a:pPr marL="1219170" lvl="1" indent="-416548">
              <a:spcBef>
                <a:spcPts val="0"/>
              </a:spcBef>
              <a:buSzPts val="1320"/>
            </a:pPr>
            <a:r>
              <a:rPr lang="en-US" sz="1600" u="sng" dirty="0">
                <a:solidFill>
                  <a:schemeClr val="hlink"/>
                </a:solidFill>
                <a:hlinkClick r:id="rId14"/>
              </a:rPr>
              <a:t>GEFSv12 Retrospective Case Studies: Cold-Air Outbreaks</a:t>
            </a:r>
            <a:r>
              <a:rPr lang="en-US" sz="1600" dirty="0"/>
              <a:t> - Presented by Geoff Manikin (4/2/20 MEG Meeting)</a:t>
            </a:r>
            <a:endParaRPr sz="1600" dirty="0"/>
          </a:p>
          <a:p>
            <a:pPr marL="1219170" lvl="1" indent="-416548">
              <a:spcBef>
                <a:spcPts val="0"/>
              </a:spcBef>
              <a:buSzPts val="1320"/>
            </a:pPr>
            <a:r>
              <a:rPr lang="en-US" sz="1600" u="sng" dirty="0">
                <a:solidFill>
                  <a:schemeClr val="hlink"/>
                </a:solidFill>
                <a:hlinkClick r:id="rId15"/>
              </a:rPr>
              <a:t>GEFSv12 SOO Team Evaluation Overview</a:t>
            </a:r>
            <a:r>
              <a:rPr lang="en-US" sz="1600" dirty="0"/>
              <a:t> - Presented by NWS SOO Team (4/16/20 MEG Meeting)</a:t>
            </a:r>
            <a:endParaRPr sz="1600" dirty="0"/>
          </a:p>
          <a:p>
            <a:pPr marL="1219170" lvl="1" indent="-416548">
              <a:spcBef>
                <a:spcPts val="0"/>
              </a:spcBef>
              <a:buSzPts val="1320"/>
            </a:pPr>
            <a:r>
              <a:rPr lang="en-US" sz="1600" u="sng" dirty="0">
                <a:solidFill>
                  <a:schemeClr val="hlink"/>
                </a:solidFill>
                <a:hlinkClick r:id="rId16"/>
              </a:rPr>
              <a:t>The MEG GEFSv12 Evaluation Overview</a:t>
            </a:r>
            <a:r>
              <a:rPr lang="en-US" sz="1600" dirty="0"/>
              <a:t> - Presented by Alicia Bentley/Geoff Manikin (4/23/20 MEG Meeting)</a:t>
            </a:r>
            <a:endParaRPr sz="2000" dirty="0"/>
          </a:p>
          <a:p>
            <a:pPr marL="1219170" lvl="1" indent="-416548">
              <a:spcBef>
                <a:spcPts val="0"/>
              </a:spcBef>
              <a:buSzPts val="1320"/>
            </a:pPr>
            <a:r>
              <a:rPr lang="en-US" sz="1600" u="sng" dirty="0">
                <a:solidFill>
                  <a:schemeClr val="hlink"/>
                </a:solidFill>
                <a:hlinkClick r:id="rId17"/>
              </a:rPr>
              <a:t>GEFS v12 Field Evaluations (Waves/Aerosols/Weeks 2-4) </a:t>
            </a:r>
            <a:r>
              <a:rPr lang="en-US" sz="1600" dirty="0"/>
              <a:t>– Presented by Henrique Alves/Deanna Spindler/Jeff  McQueen/Shannon Shields (4/30/20 MEG Meeting)</a:t>
            </a:r>
            <a:endParaRPr sz="1600" dirty="0"/>
          </a:p>
          <a:p>
            <a:pPr marL="1219170" lvl="1" indent="-416548">
              <a:spcBef>
                <a:spcPts val="0"/>
              </a:spcBef>
              <a:buSzPts val="1320"/>
            </a:pPr>
            <a:r>
              <a:rPr lang="en-US" sz="1600" u="sng" dirty="0">
                <a:solidFill>
                  <a:schemeClr val="hlink"/>
                </a:solidFill>
                <a:hlinkClick r:id="rId18"/>
              </a:rPr>
              <a:t>GEFS v12 Field Evaluations (Days 1-10 Weather</a:t>
            </a:r>
            <a:r>
              <a:rPr lang="en-US" sz="1600" dirty="0"/>
              <a:t>)- Presented by Alicia Bentley (4/30/20 MEG Meeting)</a:t>
            </a:r>
            <a:endParaRPr sz="1600" dirty="0"/>
          </a:p>
          <a:p>
            <a:pPr marL="1219170" lvl="1" indent="-416548">
              <a:spcBef>
                <a:spcPts val="0"/>
              </a:spcBef>
              <a:buSzPts val="1320"/>
            </a:pPr>
            <a:r>
              <a:rPr lang="en-US" sz="1600" u="sng" dirty="0">
                <a:solidFill>
                  <a:schemeClr val="hlink"/>
                </a:solidFill>
                <a:hlinkClick r:id="rId19"/>
              </a:rPr>
              <a:t>GEFS v12 EMC CCB</a:t>
            </a:r>
            <a:r>
              <a:rPr lang="en-US" sz="1600" dirty="0"/>
              <a:t> - Presented by </a:t>
            </a:r>
            <a:r>
              <a:rPr lang="en-US" sz="1600" dirty="0" err="1"/>
              <a:t>Yuejian</a:t>
            </a:r>
            <a:r>
              <a:rPr lang="en-US" sz="1600" dirty="0"/>
              <a:t> Zhu and Geoff Manikin (5/1/20)</a:t>
            </a:r>
            <a:endParaRPr sz="2000" dirty="0"/>
          </a:p>
          <a:p>
            <a:pPr marL="1219170" lvl="1" indent="-416548">
              <a:spcBef>
                <a:spcPts val="0"/>
              </a:spcBef>
              <a:buSzPts val="1320"/>
            </a:pPr>
            <a:r>
              <a:rPr lang="en-US" sz="1600" u="sng" dirty="0">
                <a:solidFill>
                  <a:schemeClr val="hlink"/>
                </a:solidFill>
                <a:hlinkClick r:id="rId20"/>
              </a:rPr>
              <a:t>GEFS v12 NCEP OD Brief </a:t>
            </a:r>
            <a:r>
              <a:rPr lang="en-US" sz="1600" dirty="0"/>
              <a:t>– Presented by Vijay </a:t>
            </a:r>
            <a:r>
              <a:rPr lang="en-US" sz="1600" dirty="0" err="1"/>
              <a:t>Tallapragada</a:t>
            </a:r>
            <a:r>
              <a:rPr lang="en-US" sz="1600" dirty="0"/>
              <a:t> and Geoff Manikin (5/5/20)</a:t>
            </a:r>
            <a:endParaRPr sz="2000" dirty="0"/>
          </a:p>
          <a:p>
            <a:pPr marL="1219170" lvl="1" indent="-416548">
              <a:spcBef>
                <a:spcPts val="0"/>
              </a:spcBef>
              <a:buSzPts val="1320"/>
            </a:pPr>
            <a:r>
              <a:rPr lang="en-US" sz="1600" u="sng" dirty="0">
                <a:solidFill>
                  <a:schemeClr val="hlink"/>
                </a:solidFill>
                <a:hlinkClick r:id="rId21"/>
              </a:rPr>
              <a:t>GEFS v12 Weeks 3&amp;4 CPC Evaluation </a:t>
            </a:r>
            <a:r>
              <a:rPr lang="en-US" sz="1600" dirty="0"/>
              <a:t>– Presented by Matthew </a:t>
            </a:r>
            <a:r>
              <a:rPr lang="en-US" sz="1600" dirty="0" err="1"/>
              <a:t>Rosencrans</a:t>
            </a:r>
            <a:r>
              <a:rPr lang="en-US" sz="1600" dirty="0"/>
              <a:t> (5/14/20)</a:t>
            </a:r>
            <a:endParaRPr sz="1600" dirty="0"/>
          </a:p>
        </p:txBody>
      </p:sp>
      <p:sp>
        <p:nvSpPr>
          <p:cNvPr id="397" name="Google Shape;397;p26"/>
          <p:cNvSpPr txBox="1">
            <a:spLocks noGrp="1"/>
          </p:cNvSpPr>
          <p:nvPr>
            <p:ph type="sldNum" idx="12"/>
          </p:nvPr>
        </p:nvSpPr>
        <p:spPr>
          <a:xfrm>
            <a:off x="9448800" y="6485843"/>
            <a:ext cx="2743200" cy="365125"/>
          </a:xfrm>
          <a:prstGeom prst="rect">
            <a:avLst/>
          </a:prstGeom>
          <a:noFill/>
          <a:ln>
            <a:noFill/>
          </a:ln>
        </p:spPr>
        <p:txBody>
          <a:bodyPr spcFirstLastPara="1" vert="horz" wrap="square" lIns="121900" tIns="60933" rIns="121900" bIns="60933" rtlCol="0" anchor="ctr" anchorCtr="0">
            <a:noAutofit/>
          </a:bodyPr>
          <a:lstStyle/>
          <a:p>
            <a:pPr>
              <a:buSzPts val="1200"/>
            </a:pPr>
            <a:fld id="{00000000-1234-1234-1234-123412341234}" type="slidenum">
              <a:rPr lang="en-US"/>
              <a:pPr>
                <a:buSzPts val="1200"/>
              </a:pPr>
              <a:t>13</a:t>
            </a:fld>
            <a:endParaRPr/>
          </a:p>
        </p:txBody>
      </p:sp>
    </p:spTree>
    <p:extLst>
      <p:ext uri="{BB962C8B-B14F-4D97-AF65-F5344CB8AC3E}">
        <p14:creationId xmlns:p14="http://schemas.microsoft.com/office/powerpoint/2010/main" val="2166743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E3A72-A2C0-8C43-AF24-A23EB7041515}"/>
              </a:ext>
            </a:extLst>
          </p:cNvPr>
          <p:cNvSpPr>
            <a:spLocks noGrp="1"/>
          </p:cNvSpPr>
          <p:nvPr>
            <p:ph type="title"/>
          </p:nvPr>
        </p:nvSpPr>
        <p:spPr>
          <a:xfrm>
            <a:off x="1113302" y="2488778"/>
            <a:ext cx="10515600" cy="1325563"/>
          </a:xfrm>
        </p:spPr>
        <p:txBody>
          <a:bodyPr>
            <a:normAutofit/>
          </a:bodyPr>
          <a:lstStyle/>
          <a:p>
            <a:r>
              <a:rPr lang="en-US" b="1" dirty="0"/>
              <a:t>2. Why bother with generating reforecasts?  </a:t>
            </a:r>
            <a:br>
              <a:rPr lang="en-US" b="1" dirty="0"/>
            </a:br>
            <a:r>
              <a:rPr lang="en-US" b="1" dirty="0"/>
              <a:t>Why a new reanalysis this time, too?</a:t>
            </a:r>
          </a:p>
        </p:txBody>
      </p:sp>
      <p:sp>
        <p:nvSpPr>
          <p:cNvPr id="4" name="Slide Number Placeholder 3">
            <a:extLst>
              <a:ext uri="{FF2B5EF4-FFF2-40B4-BE49-F238E27FC236}">
                <a16:creationId xmlns:a16="http://schemas.microsoft.com/office/drawing/2014/main" id="{1268D963-DF10-3F47-9EEE-E60328513E6A}"/>
              </a:ext>
            </a:extLst>
          </p:cNvPr>
          <p:cNvSpPr>
            <a:spLocks noGrp="1"/>
          </p:cNvSpPr>
          <p:nvPr>
            <p:ph type="sldNum" sz="quarter" idx="12"/>
          </p:nvPr>
        </p:nvSpPr>
        <p:spPr/>
        <p:txBody>
          <a:bodyPr/>
          <a:lstStyle/>
          <a:p>
            <a:fld id="{A60B82A8-BE49-0048-A7C2-AC7DDEDB95D6}" type="slidenum">
              <a:rPr lang="en-US" smtClean="0"/>
              <a:t>14</a:t>
            </a:fld>
            <a:endParaRPr lang="en-US"/>
          </a:p>
        </p:txBody>
      </p:sp>
    </p:spTree>
    <p:extLst>
      <p:ext uri="{BB962C8B-B14F-4D97-AF65-F5344CB8AC3E}">
        <p14:creationId xmlns:p14="http://schemas.microsoft.com/office/powerpoint/2010/main" val="514014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41EF4-EBB8-0945-B7EB-CCF11CEE2FD0}"/>
              </a:ext>
            </a:extLst>
          </p:cNvPr>
          <p:cNvSpPr>
            <a:spLocks noGrp="1"/>
          </p:cNvSpPr>
          <p:nvPr>
            <p:ph type="title"/>
          </p:nvPr>
        </p:nvSpPr>
        <p:spPr>
          <a:xfrm>
            <a:off x="549919" y="192476"/>
            <a:ext cx="10803881" cy="1325563"/>
          </a:xfrm>
        </p:spPr>
        <p:txBody>
          <a:bodyPr>
            <a:normAutofit fontScale="90000"/>
          </a:bodyPr>
          <a:lstStyle/>
          <a:p>
            <a:r>
              <a:rPr lang="en-US" b="1" dirty="0"/>
              <a:t>Reanalysis and reforecasting as part of an integrated UFS prediction system especially for S2S.</a:t>
            </a:r>
          </a:p>
        </p:txBody>
      </p:sp>
      <p:sp>
        <p:nvSpPr>
          <p:cNvPr id="4" name="Slide Number Placeholder 3">
            <a:extLst>
              <a:ext uri="{FF2B5EF4-FFF2-40B4-BE49-F238E27FC236}">
                <a16:creationId xmlns:a16="http://schemas.microsoft.com/office/drawing/2014/main" id="{1029C006-94A4-164B-91F5-5249EBABEEA9}"/>
              </a:ext>
            </a:extLst>
          </p:cNvPr>
          <p:cNvSpPr>
            <a:spLocks noGrp="1"/>
          </p:cNvSpPr>
          <p:nvPr>
            <p:ph type="sldNum" sz="quarter" idx="12"/>
          </p:nvPr>
        </p:nvSpPr>
        <p:spPr/>
        <p:txBody>
          <a:bodyPr/>
          <a:lstStyle/>
          <a:p>
            <a:fld id="{A60B82A8-BE49-0048-A7C2-AC7DDEDB95D6}" type="slidenum">
              <a:rPr lang="en-US" smtClean="0"/>
              <a:t>15</a:t>
            </a:fld>
            <a:endParaRPr lang="en-US" dirty="0"/>
          </a:p>
        </p:txBody>
      </p:sp>
      <p:pic>
        <p:nvPicPr>
          <p:cNvPr id="7" name="Picture 6">
            <a:extLst>
              <a:ext uri="{FF2B5EF4-FFF2-40B4-BE49-F238E27FC236}">
                <a16:creationId xmlns:a16="http://schemas.microsoft.com/office/drawing/2014/main" id="{AC66DF8C-CCDB-3440-874C-8AE5DAA39493}"/>
              </a:ext>
            </a:extLst>
          </p:cNvPr>
          <p:cNvPicPr>
            <a:picLocks noChangeAspect="1"/>
          </p:cNvPicPr>
          <p:nvPr/>
        </p:nvPicPr>
        <p:blipFill>
          <a:blip r:embed="rId2"/>
          <a:stretch>
            <a:fillRect/>
          </a:stretch>
        </p:blipFill>
        <p:spPr>
          <a:xfrm>
            <a:off x="673100" y="2056981"/>
            <a:ext cx="10845800" cy="3898900"/>
          </a:xfrm>
          <a:prstGeom prst="rect">
            <a:avLst/>
          </a:prstGeom>
        </p:spPr>
      </p:pic>
      <p:sp>
        <p:nvSpPr>
          <p:cNvPr id="3" name="TextBox 2">
            <a:extLst>
              <a:ext uri="{FF2B5EF4-FFF2-40B4-BE49-F238E27FC236}">
                <a16:creationId xmlns:a16="http://schemas.microsoft.com/office/drawing/2014/main" id="{D472F5E5-7A84-6347-94F7-3B663DC042C5}"/>
              </a:ext>
            </a:extLst>
          </p:cNvPr>
          <p:cNvSpPr txBox="1"/>
          <p:nvPr/>
        </p:nvSpPr>
        <p:spPr>
          <a:xfrm>
            <a:off x="2313115" y="6310157"/>
            <a:ext cx="7849713" cy="369332"/>
          </a:xfrm>
          <a:prstGeom prst="rect">
            <a:avLst/>
          </a:prstGeom>
          <a:noFill/>
        </p:spPr>
        <p:txBody>
          <a:bodyPr wrap="none" rtlCol="0">
            <a:spAutoFit/>
          </a:bodyPr>
          <a:lstStyle/>
          <a:p>
            <a:r>
              <a:rPr lang="en-US" dirty="0"/>
              <a:t>ECMWF, and now the NWS, CPC, National Water Center now agree this is integral.</a:t>
            </a:r>
          </a:p>
        </p:txBody>
      </p:sp>
      <p:sp>
        <p:nvSpPr>
          <p:cNvPr id="5" name="TextBox 4">
            <a:extLst>
              <a:ext uri="{FF2B5EF4-FFF2-40B4-BE49-F238E27FC236}">
                <a16:creationId xmlns:a16="http://schemas.microsoft.com/office/drawing/2014/main" id="{915067A6-4023-3347-9B29-E626B34CA183}"/>
              </a:ext>
            </a:extLst>
          </p:cNvPr>
          <p:cNvSpPr txBox="1"/>
          <p:nvPr/>
        </p:nvSpPr>
        <p:spPr>
          <a:xfrm>
            <a:off x="685485" y="1602696"/>
            <a:ext cx="10842520" cy="307777"/>
          </a:xfrm>
          <a:prstGeom prst="rect">
            <a:avLst/>
          </a:prstGeom>
          <a:noFill/>
        </p:spPr>
        <p:txBody>
          <a:bodyPr wrap="none" rtlCol="0">
            <a:spAutoFit/>
          </a:bodyPr>
          <a:lstStyle/>
          <a:p>
            <a:r>
              <a:rPr lang="en-US" sz="1400" dirty="0"/>
              <a:t>Experience shows that the long time series from reforecasts aids postprocessing of </a:t>
            </a:r>
            <a:r>
              <a:rPr lang="en-US" sz="1400" b="1" dirty="0"/>
              <a:t>rare events</a:t>
            </a:r>
            <a:r>
              <a:rPr lang="en-US" sz="1400" dirty="0"/>
              <a:t>, </a:t>
            </a:r>
            <a:r>
              <a:rPr lang="en-US" sz="1400" b="1" dirty="0"/>
              <a:t>longer-lead forecasts </a:t>
            </a:r>
            <a:r>
              <a:rPr lang="en-US" sz="1400" dirty="0"/>
              <a:t>with smaller signals to detect.</a:t>
            </a:r>
          </a:p>
        </p:txBody>
      </p:sp>
    </p:spTree>
    <p:extLst>
      <p:ext uri="{BB962C8B-B14F-4D97-AF65-F5344CB8AC3E}">
        <p14:creationId xmlns:p14="http://schemas.microsoft.com/office/powerpoint/2010/main" val="16441481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F02F1-F701-104C-90CA-0E7304984CC8}"/>
              </a:ext>
            </a:extLst>
          </p:cNvPr>
          <p:cNvSpPr>
            <a:spLocks noGrp="1"/>
          </p:cNvSpPr>
          <p:nvPr>
            <p:ph type="title"/>
          </p:nvPr>
        </p:nvSpPr>
        <p:spPr>
          <a:xfrm>
            <a:off x="6478019" y="267489"/>
            <a:ext cx="5311589" cy="2606676"/>
          </a:xfrm>
        </p:spPr>
        <p:txBody>
          <a:bodyPr>
            <a:normAutofit/>
          </a:bodyPr>
          <a:lstStyle/>
          <a:p>
            <a:r>
              <a:rPr lang="en-US" sz="4000" b="1" dirty="0"/>
              <a:t>Example: precipitation forecast improvement with reforecast-based postprocessing.</a:t>
            </a:r>
          </a:p>
        </p:txBody>
      </p:sp>
      <p:sp>
        <p:nvSpPr>
          <p:cNvPr id="4" name="Slide Number Placeholder 3">
            <a:extLst>
              <a:ext uri="{FF2B5EF4-FFF2-40B4-BE49-F238E27FC236}">
                <a16:creationId xmlns:a16="http://schemas.microsoft.com/office/drawing/2014/main" id="{6D20C017-7D02-4949-829A-DF84D9DC98F3}"/>
              </a:ext>
            </a:extLst>
          </p:cNvPr>
          <p:cNvSpPr>
            <a:spLocks noGrp="1"/>
          </p:cNvSpPr>
          <p:nvPr>
            <p:ph type="sldNum" sz="quarter" idx="12"/>
          </p:nvPr>
        </p:nvSpPr>
        <p:spPr/>
        <p:txBody>
          <a:bodyPr/>
          <a:lstStyle/>
          <a:p>
            <a:fld id="{A60B82A8-BE49-0048-A7C2-AC7DDEDB95D6}" type="slidenum">
              <a:rPr lang="en-US" smtClean="0"/>
              <a:t>16</a:t>
            </a:fld>
            <a:endParaRPr lang="en-US" dirty="0"/>
          </a:p>
        </p:txBody>
      </p:sp>
      <p:sp>
        <p:nvSpPr>
          <p:cNvPr id="6" name="TextBox 5">
            <a:extLst>
              <a:ext uri="{FF2B5EF4-FFF2-40B4-BE49-F238E27FC236}">
                <a16:creationId xmlns:a16="http://schemas.microsoft.com/office/drawing/2014/main" id="{3EBCC608-3E87-2343-80D5-25C1B727B1BC}"/>
              </a:ext>
            </a:extLst>
          </p:cNvPr>
          <p:cNvSpPr txBox="1"/>
          <p:nvPr/>
        </p:nvSpPr>
        <p:spPr>
          <a:xfrm>
            <a:off x="6435860" y="3438263"/>
            <a:ext cx="5177120" cy="2246769"/>
          </a:xfrm>
          <a:prstGeom prst="rect">
            <a:avLst/>
          </a:prstGeom>
          <a:noFill/>
        </p:spPr>
        <p:txBody>
          <a:bodyPr wrap="square" rtlCol="0">
            <a:spAutoFit/>
          </a:bodyPr>
          <a:lstStyle/>
          <a:p>
            <a:r>
              <a:rPr lang="en-US" sz="2000" dirty="0"/>
              <a:t>Postprocessing of heavy precipitation  is compared against the skill of the raw ensemble with GEFS v10 for forecasts from days 0-8. </a:t>
            </a:r>
          </a:p>
          <a:p>
            <a:endParaRPr lang="en-US" sz="2000" dirty="0"/>
          </a:p>
          <a:p>
            <a:r>
              <a:rPr lang="en-US" sz="2000" dirty="0"/>
              <a:t>Yet more skill improvement may be possible with improved GEFSv12 and more sophisticated machine-learning procedures.</a:t>
            </a:r>
          </a:p>
        </p:txBody>
      </p:sp>
      <p:pic>
        <p:nvPicPr>
          <p:cNvPr id="8" name="Picture 7">
            <a:extLst>
              <a:ext uri="{FF2B5EF4-FFF2-40B4-BE49-F238E27FC236}">
                <a16:creationId xmlns:a16="http://schemas.microsoft.com/office/drawing/2014/main" id="{0316AED6-4740-574F-AF4A-0B24181D2039}"/>
              </a:ext>
            </a:extLst>
          </p:cNvPr>
          <p:cNvPicPr>
            <a:picLocks noChangeAspect="1"/>
          </p:cNvPicPr>
          <p:nvPr/>
        </p:nvPicPr>
        <p:blipFill>
          <a:blip r:embed="rId2"/>
          <a:stretch>
            <a:fillRect/>
          </a:stretch>
        </p:blipFill>
        <p:spPr>
          <a:xfrm>
            <a:off x="2836827" y="1981677"/>
            <a:ext cx="2974371" cy="4093859"/>
          </a:xfrm>
          <a:prstGeom prst="rect">
            <a:avLst/>
          </a:prstGeom>
        </p:spPr>
      </p:pic>
      <p:pic>
        <p:nvPicPr>
          <p:cNvPr id="10" name="Picture 9">
            <a:extLst>
              <a:ext uri="{FF2B5EF4-FFF2-40B4-BE49-F238E27FC236}">
                <a16:creationId xmlns:a16="http://schemas.microsoft.com/office/drawing/2014/main" id="{E9B3C4CF-D0F5-0A4D-AEC8-C69921D66B96}"/>
              </a:ext>
            </a:extLst>
          </p:cNvPr>
          <p:cNvPicPr>
            <a:picLocks noChangeAspect="1"/>
          </p:cNvPicPr>
          <p:nvPr/>
        </p:nvPicPr>
        <p:blipFill>
          <a:blip r:embed="rId3"/>
          <a:stretch>
            <a:fillRect/>
          </a:stretch>
        </p:blipFill>
        <p:spPr>
          <a:xfrm>
            <a:off x="159558" y="1957245"/>
            <a:ext cx="2677269" cy="4142721"/>
          </a:xfrm>
          <a:prstGeom prst="rect">
            <a:avLst/>
          </a:prstGeom>
        </p:spPr>
      </p:pic>
      <p:sp>
        <p:nvSpPr>
          <p:cNvPr id="11" name="TextBox 10">
            <a:extLst>
              <a:ext uri="{FF2B5EF4-FFF2-40B4-BE49-F238E27FC236}">
                <a16:creationId xmlns:a16="http://schemas.microsoft.com/office/drawing/2014/main" id="{A249B6C2-7154-1244-96ED-7197781221D0}"/>
              </a:ext>
            </a:extLst>
          </p:cNvPr>
          <p:cNvSpPr txBox="1"/>
          <p:nvPr/>
        </p:nvSpPr>
        <p:spPr>
          <a:xfrm>
            <a:off x="530492" y="1326229"/>
            <a:ext cx="2088329" cy="646331"/>
          </a:xfrm>
          <a:prstGeom prst="rect">
            <a:avLst/>
          </a:prstGeom>
          <a:noFill/>
        </p:spPr>
        <p:txBody>
          <a:bodyPr wrap="none" rtlCol="0">
            <a:spAutoFit/>
          </a:bodyPr>
          <a:lstStyle/>
          <a:p>
            <a:pPr algn="ctr"/>
            <a:r>
              <a:rPr lang="en-US" dirty="0"/>
              <a:t>GEFS v10 raw,</a:t>
            </a:r>
          </a:p>
          <a:p>
            <a:pPr algn="ctr"/>
            <a:r>
              <a:rPr lang="en-US" dirty="0"/>
              <a:t>&gt; 25 mm/12 h event</a:t>
            </a:r>
          </a:p>
        </p:txBody>
      </p:sp>
      <p:sp>
        <p:nvSpPr>
          <p:cNvPr id="12" name="TextBox 11">
            <a:extLst>
              <a:ext uri="{FF2B5EF4-FFF2-40B4-BE49-F238E27FC236}">
                <a16:creationId xmlns:a16="http://schemas.microsoft.com/office/drawing/2014/main" id="{3BE41991-EEDA-4542-8301-DD31C78D6C21}"/>
              </a:ext>
            </a:extLst>
          </p:cNvPr>
          <p:cNvSpPr txBox="1"/>
          <p:nvPr/>
        </p:nvSpPr>
        <p:spPr>
          <a:xfrm>
            <a:off x="3293076" y="1336272"/>
            <a:ext cx="2510688" cy="646331"/>
          </a:xfrm>
          <a:prstGeom prst="rect">
            <a:avLst/>
          </a:prstGeom>
          <a:noFill/>
        </p:spPr>
        <p:txBody>
          <a:bodyPr wrap="none" rtlCol="0">
            <a:spAutoFit/>
          </a:bodyPr>
          <a:lstStyle/>
          <a:p>
            <a:pPr algn="ctr"/>
            <a:r>
              <a:rPr lang="en-US" dirty="0"/>
              <a:t>GEFS v10 postprocessed,</a:t>
            </a:r>
          </a:p>
          <a:p>
            <a:pPr algn="ctr"/>
            <a:r>
              <a:rPr lang="en-US" dirty="0"/>
              <a:t>&gt; 25 mm/12 h event</a:t>
            </a:r>
          </a:p>
        </p:txBody>
      </p:sp>
      <p:sp>
        <p:nvSpPr>
          <p:cNvPr id="13" name="TextBox 12">
            <a:extLst>
              <a:ext uri="{FF2B5EF4-FFF2-40B4-BE49-F238E27FC236}">
                <a16:creationId xmlns:a16="http://schemas.microsoft.com/office/drawing/2014/main" id="{74D541C3-B581-0749-ADBF-66C88764BA5A}"/>
              </a:ext>
            </a:extLst>
          </p:cNvPr>
          <p:cNvSpPr txBox="1"/>
          <p:nvPr/>
        </p:nvSpPr>
        <p:spPr>
          <a:xfrm>
            <a:off x="202424" y="6351939"/>
            <a:ext cx="9474132" cy="461665"/>
          </a:xfrm>
          <a:prstGeom prst="rect">
            <a:avLst/>
          </a:prstGeom>
          <a:noFill/>
        </p:spPr>
        <p:txBody>
          <a:bodyPr wrap="none" rtlCol="0">
            <a:spAutoFit/>
          </a:bodyPr>
          <a:lstStyle/>
          <a:p>
            <a:r>
              <a:rPr lang="en-US" sz="1200" dirty="0"/>
              <a:t>Ref: Hamill, T. M., M. </a:t>
            </a:r>
            <a:r>
              <a:rPr lang="en-US" sz="1200" dirty="0" err="1"/>
              <a:t>Scheuerer</a:t>
            </a:r>
            <a:r>
              <a:rPr lang="en-US" sz="1200" dirty="0"/>
              <a:t>, and G. T. Bates, 2015: </a:t>
            </a:r>
            <a:r>
              <a:rPr lang="en-US" sz="1200" dirty="0">
                <a:hlinkClick r:id="rId4"/>
              </a:rPr>
              <a:t>Analog probabilistic precipitation forecasts using GEFS Reforecasts and Climatology-Calibrated </a:t>
            </a:r>
          </a:p>
          <a:p>
            <a:r>
              <a:rPr lang="en-US" sz="1200" dirty="0">
                <a:hlinkClick r:id="rId4"/>
              </a:rPr>
              <a:t>Precipitation Analyses. </a:t>
            </a:r>
            <a:r>
              <a:rPr lang="en-US" sz="1200" dirty="0"/>
              <a:t> </a:t>
            </a:r>
            <a:r>
              <a:rPr lang="en-US" sz="1200" i="1" dirty="0"/>
              <a:t>Mon. </a:t>
            </a:r>
            <a:r>
              <a:rPr lang="en-US" sz="1200" i="1" dirty="0" err="1"/>
              <a:t>Wea</a:t>
            </a:r>
            <a:r>
              <a:rPr lang="en-US" sz="1200" i="1" dirty="0"/>
              <a:t>. Rev.</a:t>
            </a:r>
            <a:r>
              <a:rPr lang="en-US" sz="1200" dirty="0"/>
              <a:t>, </a:t>
            </a:r>
            <a:r>
              <a:rPr lang="en-US" sz="1200" b="1" dirty="0"/>
              <a:t>143</a:t>
            </a:r>
            <a:r>
              <a:rPr lang="en-US" sz="1200" dirty="0"/>
              <a:t>, 3300-3309.  Also: online </a:t>
            </a:r>
            <a:r>
              <a:rPr lang="en-US" sz="1200" dirty="0">
                <a:hlinkClick r:id="rId5"/>
              </a:rPr>
              <a:t>appendix A</a:t>
            </a:r>
            <a:r>
              <a:rPr lang="en-US" sz="1200" dirty="0"/>
              <a:t> and </a:t>
            </a:r>
            <a:r>
              <a:rPr lang="en-US" sz="1200" dirty="0">
                <a:hlinkClick r:id="rId6"/>
              </a:rPr>
              <a:t>appendix B</a:t>
            </a:r>
            <a:r>
              <a:rPr lang="en-US" sz="1200" dirty="0"/>
              <a:t>.</a:t>
            </a:r>
          </a:p>
        </p:txBody>
      </p:sp>
      <p:sp>
        <p:nvSpPr>
          <p:cNvPr id="3" name="TextBox 2">
            <a:extLst>
              <a:ext uri="{FF2B5EF4-FFF2-40B4-BE49-F238E27FC236}">
                <a16:creationId xmlns:a16="http://schemas.microsoft.com/office/drawing/2014/main" id="{F4A59988-D4F4-3F4D-A497-9185E6D2DB4D}"/>
              </a:ext>
            </a:extLst>
          </p:cNvPr>
          <p:cNvSpPr txBox="1"/>
          <p:nvPr/>
        </p:nvSpPr>
        <p:spPr>
          <a:xfrm>
            <a:off x="696990" y="690596"/>
            <a:ext cx="4859985" cy="369332"/>
          </a:xfrm>
          <a:prstGeom prst="rect">
            <a:avLst/>
          </a:prstGeom>
          <a:noFill/>
        </p:spPr>
        <p:txBody>
          <a:bodyPr wrap="none" rtlCol="0">
            <a:spAutoFit/>
          </a:bodyPr>
          <a:lstStyle/>
          <a:p>
            <a:r>
              <a:rPr lang="en-US" dirty="0"/>
              <a:t>Brier skill scores (1=perfect, 0=skill of climatology)</a:t>
            </a:r>
          </a:p>
        </p:txBody>
      </p:sp>
    </p:spTree>
    <p:extLst>
      <p:ext uri="{BB962C8B-B14F-4D97-AF65-F5344CB8AC3E}">
        <p14:creationId xmlns:p14="http://schemas.microsoft.com/office/powerpoint/2010/main" val="526116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87A06-EE98-5943-A382-C23EC1DE19A5}"/>
              </a:ext>
            </a:extLst>
          </p:cNvPr>
          <p:cNvSpPr>
            <a:spLocks noGrp="1"/>
          </p:cNvSpPr>
          <p:nvPr>
            <p:ph type="title"/>
          </p:nvPr>
        </p:nvSpPr>
        <p:spPr>
          <a:xfrm>
            <a:off x="396427" y="109630"/>
            <a:ext cx="11399145" cy="1325563"/>
          </a:xfrm>
        </p:spPr>
        <p:txBody>
          <a:bodyPr>
            <a:normAutofit fontScale="90000"/>
          </a:bodyPr>
          <a:lstStyle/>
          <a:p>
            <a:r>
              <a:rPr lang="en-US" b="1" dirty="0"/>
              <a:t>More challenging postprocessing applications will benefit from the additional data saved with GEFSv12</a:t>
            </a:r>
          </a:p>
        </p:txBody>
      </p:sp>
      <p:sp>
        <p:nvSpPr>
          <p:cNvPr id="3" name="Content Placeholder 2">
            <a:extLst>
              <a:ext uri="{FF2B5EF4-FFF2-40B4-BE49-F238E27FC236}">
                <a16:creationId xmlns:a16="http://schemas.microsoft.com/office/drawing/2014/main" id="{F77459C5-9259-AE43-8C28-BB321E5C623A}"/>
              </a:ext>
            </a:extLst>
          </p:cNvPr>
          <p:cNvSpPr>
            <a:spLocks noGrp="1"/>
          </p:cNvSpPr>
          <p:nvPr>
            <p:ph idx="1"/>
          </p:nvPr>
        </p:nvSpPr>
        <p:spPr>
          <a:xfrm>
            <a:off x="515470" y="1785362"/>
            <a:ext cx="11398624" cy="4351338"/>
          </a:xfrm>
        </p:spPr>
        <p:txBody>
          <a:bodyPr>
            <a:normAutofit/>
          </a:bodyPr>
          <a:lstStyle/>
          <a:p>
            <a:r>
              <a:rPr lang="en-US" sz="2400" dirty="0"/>
              <a:t>Lower-tropospheric high vertical resolution GEFSv12 data will be available over a 20-year period for improved precipitation type forecasts, for example.  This study used limited training data.   This hampers postprocessed product quality for rare events.</a:t>
            </a:r>
          </a:p>
        </p:txBody>
      </p:sp>
      <p:sp>
        <p:nvSpPr>
          <p:cNvPr id="4" name="Slide Number Placeholder 3">
            <a:extLst>
              <a:ext uri="{FF2B5EF4-FFF2-40B4-BE49-F238E27FC236}">
                <a16:creationId xmlns:a16="http://schemas.microsoft.com/office/drawing/2014/main" id="{925F9EDC-35D6-D747-B5AF-7C36223E3231}"/>
              </a:ext>
            </a:extLst>
          </p:cNvPr>
          <p:cNvSpPr>
            <a:spLocks noGrp="1"/>
          </p:cNvSpPr>
          <p:nvPr>
            <p:ph type="sldNum" sz="quarter" idx="12"/>
          </p:nvPr>
        </p:nvSpPr>
        <p:spPr/>
        <p:txBody>
          <a:bodyPr/>
          <a:lstStyle/>
          <a:p>
            <a:fld id="{A60B82A8-BE49-0048-A7C2-AC7DDEDB95D6}" type="slidenum">
              <a:rPr lang="en-US" smtClean="0"/>
              <a:t>17</a:t>
            </a:fld>
            <a:endParaRPr lang="en-US"/>
          </a:p>
        </p:txBody>
      </p:sp>
      <p:pic>
        <p:nvPicPr>
          <p:cNvPr id="3074" name="Picture 2" descr="Approximate vertical wet-bulb temperature profiles reconstructed from GEFS forecasts fields at initialization time. For each of the 5 precipitation types of interest, 30 profiles are depicted that were randomly sampled from locations/dates where that precipitation type was reported.">
            <a:extLst>
              <a:ext uri="{FF2B5EF4-FFF2-40B4-BE49-F238E27FC236}">
                <a16:creationId xmlns:a16="http://schemas.microsoft.com/office/drawing/2014/main" id="{46ED6748-0C23-174D-BAC1-6365E81145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361" y="3046923"/>
            <a:ext cx="11658601" cy="288428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44CE14E-FA52-9E4B-8C48-20A1BB234788}"/>
              </a:ext>
            </a:extLst>
          </p:cNvPr>
          <p:cNvSpPr txBox="1"/>
          <p:nvPr/>
        </p:nvSpPr>
        <p:spPr>
          <a:xfrm>
            <a:off x="156361" y="6211669"/>
            <a:ext cx="10561417" cy="584775"/>
          </a:xfrm>
          <a:prstGeom prst="rect">
            <a:avLst/>
          </a:prstGeom>
          <a:noFill/>
        </p:spPr>
        <p:txBody>
          <a:bodyPr wrap="none" rtlCol="0">
            <a:spAutoFit/>
          </a:bodyPr>
          <a:lstStyle/>
          <a:p>
            <a:r>
              <a:rPr lang="en-US" sz="1600" dirty="0"/>
              <a:t>Ref: </a:t>
            </a:r>
            <a:r>
              <a:rPr lang="en-US" sz="1600" dirty="0" err="1"/>
              <a:t>Scheuerer</a:t>
            </a:r>
            <a:r>
              <a:rPr lang="en-US" sz="1600" dirty="0"/>
              <a:t>, M., S. Gregory, T. M. Hamill, and P. E. Shafer, 2016:  </a:t>
            </a:r>
            <a:r>
              <a:rPr lang="en-US" sz="1600" dirty="0">
                <a:hlinkClick r:id="rId3"/>
              </a:rPr>
              <a:t>Probabilistic precipitation type forecasting based on GEFS </a:t>
            </a:r>
          </a:p>
          <a:p>
            <a:r>
              <a:rPr lang="en-US" sz="1600" dirty="0">
                <a:hlinkClick r:id="rId3"/>
              </a:rPr>
              <a:t>ensemble forecasts of vertical temperature profiles.</a:t>
            </a:r>
            <a:r>
              <a:rPr lang="en-US" sz="1600" dirty="0"/>
              <a:t>  </a:t>
            </a:r>
            <a:r>
              <a:rPr lang="en-US" sz="1600" i="1" dirty="0"/>
              <a:t>Mon. </a:t>
            </a:r>
            <a:r>
              <a:rPr lang="en-US" sz="1600" i="1" dirty="0" err="1"/>
              <a:t>Wea</a:t>
            </a:r>
            <a:r>
              <a:rPr lang="en-US" sz="1600" i="1" dirty="0"/>
              <a:t>. Rev.</a:t>
            </a:r>
            <a:r>
              <a:rPr lang="en-US" sz="1600" dirty="0"/>
              <a:t>, </a:t>
            </a:r>
            <a:r>
              <a:rPr lang="en-US" sz="1600" b="1" dirty="0"/>
              <a:t>145</a:t>
            </a:r>
            <a:r>
              <a:rPr lang="en-US" sz="1600" dirty="0"/>
              <a:t>, 1401-1412. </a:t>
            </a:r>
          </a:p>
        </p:txBody>
      </p:sp>
    </p:spTree>
    <p:extLst>
      <p:ext uri="{BB962C8B-B14F-4D97-AF65-F5344CB8AC3E}">
        <p14:creationId xmlns:p14="http://schemas.microsoft.com/office/powerpoint/2010/main" val="459587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19C47-0C68-EE4D-B5DB-440627B71077}"/>
              </a:ext>
            </a:extLst>
          </p:cNvPr>
          <p:cNvSpPr>
            <a:spLocks noGrp="1"/>
          </p:cNvSpPr>
          <p:nvPr>
            <p:ph type="title"/>
          </p:nvPr>
        </p:nvSpPr>
        <p:spPr>
          <a:xfrm>
            <a:off x="583810" y="185429"/>
            <a:ext cx="11738210" cy="1089602"/>
          </a:xfrm>
        </p:spPr>
        <p:txBody>
          <a:bodyPr>
            <a:normAutofit/>
          </a:bodyPr>
          <a:lstStyle/>
          <a:p>
            <a:r>
              <a:rPr lang="en-US" sz="3200" b="1" dirty="0"/>
              <a:t>Modern </a:t>
            </a:r>
            <a:r>
              <a:rPr lang="en-US" sz="3200" b="1" dirty="0" err="1"/>
              <a:t>reanalyses</a:t>
            </a:r>
            <a:r>
              <a:rPr lang="en-US" sz="3200" b="1" dirty="0"/>
              <a:t> are computationally expensive and </a:t>
            </a:r>
            <a:br>
              <a:rPr lang="en-US" sz="3200" b="1" dirty="0"/>
            </a:br>
            <a:r>
              <a:rPr lang="en-US" sz="3200" b="1" dirty="0"/>
              <a:t>difficult to produce.  Why should we regularly perform them?</a:t>
            </a:r>
          </a:p>
        </p:txBody>
      </p:sp>
      <p:sp>
        <p:nvSpPr>
          <p:cNvPr id="4" name="TextBox 3">
            <a:extLst>
              <a:ext uri="{FF2B5EF4-FFF2-40B4-BE49-F238E27FC236}">
                <a16:creationId xmlns:a16="http://schemas.microsoft.com/office/drawing/2014/main" id="{E540BB7A-447B-EE4E-815F-6EF47395C12A}"/>
              </a:ext>
            </a:extLst>
          </p:cNvPr>
          <p:cNvSpPr txBox="1"/>
          <p:nvPr/>
        </p:nvSpPr>
        <p:spPr>
          <a:xfrm>
            <a:off x="271124" y="6538912"/>
            <a:ext cx="10831323" cy="261610"/>
          </a:xfrm>
          <a:prstGeom prst="rect">
            <a:avLst/>
          </a:prstGeom>
          <a:noFill/>
        </p:spPr>
        <p:txBody>
          <a:bodyPr wrap="square" rtlCol="0">
            <a:spAutoFit/>
          </a:bodyPr>
          <a:lstStyle/>
          <a:p>
            <a:r>
              <a:rPr lang="en-US" sz="1100" dirty="0"/>
              <a:t>Hamill, T. M., 2017: </a:t>
            </a:r>
            <a:r>
              <a:rPr lang="en-US" sz="1100" dirty="0">
                <a:hlinkClick r:id="rId2"/>
              </a:rPr>
              <a:t> Changes in the systematic errors of global reforecasts due to an evolving data assimilation system.</a:t>
            </a:r>
            <a:r>
              <a:rPr lang="en-US" sz="1100" dirty="0"/>
              <a:t>  </a:t>
            </a:r>
            <a:r>
              <a:rPr lang="en-US" sz="1100" i="1" dirty="0"/>
              <a:t>Mon. </a:t>
            </a:r>
            <a:r>
              <a:rPr lang="en-US" sz="1100" i="1" dirty="0" err="1"/>
              <a:t>Wea</a:t>
            </a:r>
            <a:r>
              <a:rPr lang="en-US" sz="1100" i="1" dirty="0"/>
              <a:t>. Rev., </a:t>
            </a:r>
            <a:r>
              <a:rPr lang="en-US" sz="1100" b="1" dirty="0"/>
              <a:t>145</a:t>
            </a:r>
            <a:r>
              <a:rPr lang="en-US" sz="1100" dirty="0"/>
              <a:t>, 2479-2485.</a:t>
            </a:r>
          </a:p>
        </p:txBody>
      </p:sp>
      <p:sp>
        <p:nvSpPr>
          <p:cNvPr id="9" name="TextBox 8">
            <a:extLst>
              <a:ext uri="{FF2B5EF4-FFF2-40B4-BE49-F238E27FC236}">
                <a16:creationId xmlns:a16="http://schemas.microsoft.com/office/drawing/2014/main" id="{A8B04C36-EF7D-1449-9A4D-F70377364105}"/>
              </a:ext>
            </a:extLst>
          </p:cNvPr>
          <p:cNvSpPr txBox="1"/>
          <p:nvPr/>
        </p:nvSpPr>
        <p:spPr>
          <a:xfrm>
            <a:off x="271124" y="5525353"/>
            <a:ext cx="11699203" cy="830997"/>
          </a:xfrm>
          <a:prstGeom prst="rect">
            <a:avLst/>
          </a:prstGeom>
          <a:noFill/>
        </p:spPr>
        <p:txBody>
          <a:bodyPr wrap="square" rtlCol="0">
            <a:spAutoFit/>
          </a:bodyPr>
          <a:lstStyle/>
          <a:p>
            <a:r>
              <a:rPr lang="en-US" sz="1600" dirty="0" err="1"/>
              <a:t>Reanalyses</a:t>
            </a:r>
            <a:r>
              <a:rPr lang="en-US" sz="1600" dirty="0"/>
              <a:t> commonly exhibit the systematic errors of the background forecasts. Until systematic errors in the analyses are reduced to a negligible level and don’t change from one system version to the next, the </a:t>
            </a:r>
            <a:r>
              <a:rPr lang="en-US" sz="1600" dirty="0" err="1"/>
              <a:t>reanalyses</a:t>
            </a:r>
            <a:r>
              <a:rPr lang="en-US" sz="1600" dirty="0"/>
              <a:t> used to initialize the reforecasts will be a source of inconsistency between the reforecast and the real-time forecast, especially at early forecast leads.  This degrades statistical postprocessing.</a:t>
            </a:r>
          </a:p>
        </p:txBody>
      </p:sp>
      <p:sp>
        <p:nvSpPr>
          <p:cNvPr id="10" name="Slide Number Placeholder 9">
            <a:extLst>
              <a:ext uri="{FF2B5EF4-FFF2-40B4-BE49-F238E27FC236}">
                <a16:creationId xmlns:a16="http://schemas.microsoft.com/office/drawing/2014/main" id="{238AD2D2-F0E8-044A-B161-861EB37B91D6}"/>
              </a:ext>
            </a:extLst>
          </p:cNvPr>
          <p:cNvSpPr>
            <a:spLocks noGrp="1"/>
          </p:cNvSpPr>
          <p:nvPr>
            <p:ph type="sldNum" sz="quarter" idx="12"/>
          </p:nvPr>
        </p:nvSpPr>
        <p:spPr/>
        <p:txBody>
          <a:bodyPr/>
          <a:lstStyle/>
          <a:p>
            <a:fld id="{E47D2297-2509-664F-A691-BFF323E65109}" type="slidenum">
              <a:rPr lang="en-US" smtClean="0"/>
              <a:t>18</a:t>
            </a:fld>
            <a:endParaRPr lang="en-US"/>
          </a:p>
        </p:txBody>
      </p:sp>
      <p:pic>
        <p:nvPicPr>
          <p:cNvPr id="5" name="Picture 4">
            <a:extLst>
              <a:ext uri="{FF2B5EF4-FFF2-40B4-BE49-F238E27FC236}">
                <a16:creationId xmlns:a16="http://schemas.microsoft.com/office/drawing/2014/main" id="{DCE2DE2C-BF2F-6648-BE59-3BB8D07365A6}"/>
              </a:ext>
            </a:extLst>
          </p:cNvPr>
          <p:cNvPicPr>
            <a:picLocks noChangeAspect="1"/>
          </p:cNvPicPr>
          <p:nvPr/>
        </p:nvPicPr>
        <p:blipFill>
          <a:blip r:embed="rId3"/>
          <a:stretch>
            <a:fillRect/>
          </a:stretch>
        </p:blipFill>
        <p:spPr>
          <a:xfrm>
            <a:off x="1604996" y="1309547"/>
            <a:ext cx="8293545" cy="4146773"/>
          </a:xfrm>
          <a:prstGeom prst="rect">
            <a:avLst/>
          </a:prstGeom>
        </p:spPr>
      </p:pic>
      <p:sp>
        <p:nvSpPr>
          <p:cNvPr id="7" name="TextBox 6">
            <a:extLst>
              <a:ext uri="{FF2B5EF4-FFF2-40B4-BE49-F238E27FC236}">
                <a16:creationId xmlns:a16="http://schemas.microsoft.com/office/drawing/2014/main" id="{DF790737-C056-3048-AF03-BBBC9113730B}"/>
              </a:ext>
            </a:extLst>
          </p:cNvPr>
          <p:cNvSpPr txBox="1"/>
          <p:nvPr/>
        </p:nvSpPr>
        <p:spPr>
          <a:xfrm>
            <a:off x="8549320" y="1301846"/>
            <a:ext cx="849976" cy="369332"/>
          </a:xfrm>
          <a:prstGeom prst="rect">
            <a:avLst/>
          </a:prstGeom>
          <a:noFill/>
        </p:spPr>
        <p:txBody>
          <a:bodyPr wrap="none" rtlCol="0">
            <a:spAutoFit/>
          </a:bodyPr>
          <a:lstStyle/>
          <a:p>
            <a:r>
              <a:rPr lang="en-US" dirty="0">
                <a:latin typeface="+mj-lt"/>
              </a:rPr>
              <a:t>00 UTC</a:t>
            </a:r>
          </a:p>
        </p:txBody>
      </p:sp>
    </p:spTree>
    <p:extLst>
      <p:ext uri="{BB962C8B-B14F-4D97-AF65-F5344CB8AC3E}">
        <p14:creationId xmlns:p14="http://schemas.microsoft.com/office/powerpoint/2010/main" val="25779993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1EE0F-FE6F-BD45-AA9E-39326168131F}"/>
              </a:ext>
            </a:extLst>
          </p:cNvPr>
          <p:cNvSpPr>
            <a:spLocks noGrp="1"/>
          </p:cNvSpPr>
          <p:nvPr>
            <p:ph type="title"/>
          </p:nvPr>
        </p:nvSpPr>
        <p:spPr>
          <a:xfrm>
            <a:off x="838200" y="363337"/>
            <a:ext cx="10515600" cy="1325563"/>
          </a:xfrm>
        </p:spPr>
        <p:txBody>
          <a:bodyPr/>
          <a:lstStyle/>
          <a:p>
            <a:r>
              <a:rPr lang="en-US" b="1" dirty="0"/>
              <a:t>This reanalysis was optimized for </a:t>
            </a:r>
            <a:br>
              <a:rPr lang="en-US" b="1" dirty="0"/>
            </a:br>
            <a:r>
              <a:rPr lang="en-US" b="1" i="1" dirty="0"/>
              <a:t>reforecast initialization. </a:t>
            </a:r>
            <a:r>
              <a:rPr lang="en-US" b="1" dirty="0"/>
              <a:t>Other users: </a:t>
            </a:r>
            <a:r>
              <a:rPr lang="en-US" b="1" dirty="0">
                <a:sym typeface="Wingdings" pitchFamily="2" charset="2"/>
              </a:rPr>
              <a:t> ERA5.</a:t>
            </a:r>
            <a:endParaRPr lang="en-US" b="1" dirty="0"/>
          </a:p>
        </p:txBody>
      </p:sp>
      <p:sp>
        <p:nvSpPr>
          <p:cNvPr id="3" name="Content Placeholder 2">
            <a:extLst>
              <a:ext uri="{FF2B5EF4-FFF2-40B4-BE49-F238E27FC236}">
                <a16:creationId xmlns:a16="http://schemas.microsoft.com/office/drawing/2014/main" id="{6D9B6D6E-70C4-A548-BA1D-666296EC453C}"/>
              </a:ext>
            </a:extLst>
          </p:cNvPr>
          <p:cNvSpPr>
            <a:spLocks noGrp="1"/>
          </p:cNvSpPr>
          <p:nvPr>
            <p:ph idx="1"/>
          </p:nvPr>
        </p:nvSpPr>
        <p:spPr>
          <a:xfrm>
            <a:off x="838200" y="2005011"/>
            <a:ext cx="10515600" cy="4606803"/>
          </a:xfrm>
        </p:spPr>
        <p:txBody>
          <a:bodyPr>
            <a:normAutofit fontScale="92500" lnSpcReduction="10000"/>
          </a:bodyPr>
          <a:lstStyle/>
          <a:p>
            <a:r>
              <a:rPr lang="en-US" dirty="0"/>
              <a:t>The goal was not to produce a reanalysis that was tuned to be optimally accurate in its own right, but to </a:t>
            </a:r>
            <a:r>
              <a:rPr lang="en-US" i="1" dirty="0"/>
              <a:t>produce a reanalysis that was as consistent as practical with the eventual operational analysis system used with GEFSv12</a:t>
            </a:r>
            <a:r>
              <a:rPr lang="en-US" dirty="0"/>
              <a:t>.   Consistency &gt; absolute accuracy, bias.</a:t>
            </a:r>
          </a:p>
          <a:p>
            <a:pPr lvl="1"/>
            <a:r>
              <a:rPr lang="en-US" dirty="0"/>
              <a:t>Challenge: observation network has changed much over the last 20 years.  Operational DA system generally optimized for current data, not for a changing one used in reanalysis.  </a:t>
            </a:r>
          </a:p>
          <a:p>
            <a:r>
              <a:rPr lang="en-US" dirty="0"/>
              <a:t>If you seek reanalysis data for model verification, climate variability analysis, and other applications, ECMWF/Copernicus </a:t>
            </a:r>
            <a:r>
              <a:rPr lang="en-US" dirty="0">
                <a:hlinkClick r:id="rId2"/>
              </a:rPr>
              <a:t>ERA5</a:t>
            </a:r>
            <a:r>
              <a:rPr lang="en-US" dirty="0"/>
              <a:t> is probably a better choice.</a:t>
            </a:r>
          </a:p>
          <a:p>
            <a:r>
              <a:rPr lang="en-US" dirty="0"/>
              <a:t>In the future, with decreases in UFS systematic error and better coupling of analyses between state components, one NOAA reanalysis may serve multiple purposes.</a:t>
            </a:r>
          </a:p>
        </p:txBody>
      </p:sp>
      <p:sp>
        <p:nvSpPr>
          <p:cNvPr id="4" name="Slide Number Placeholder 3">
            <a:extLst>
              <a:ext uri="{FF2B5EF4-FFF2-40B4-BE49-F238E27FC236}">
                <a16:creationId xmlns:a16="http://schemas.microsoft.com/office/drawing/2014/main" id="{D898219B-DCCA-7B4E-B615-6629DD57E3E8}"/>
              </a:ext>
            </a:extLst>
          </p:cNvPr>
          <p:cNvSpPr>
            <a:spLocks noGrp="1"/>
          </p:cNvSpPr>
          <p:nvPr>
            <p:ph type="sldNum" sz="quarter" idx="12"/>
          </p:nvPr>
        </p:nvSpPr>
        <p:spPr/>
        <p:txBody>
          <a:bodyPr/>
          <a:lstStyle/>
          <a:p>
            <a:fld id="{A60B82A8-BE49-0048-A7C2-AC7DDEDB95D6}" type="slidenum">
              <a:rPr lang="en-US" smtClean="0"/>
              <a:t>19</a:t>
            </a:fld>
            <a:endParaRPr lang="en-US"/>
          </a:p>
        </p:txBody>
      </p:sp>
    </p:spTree>
    <p:extLst>
      <p:ext uri="{BB962C8B-B14F-4D97-AF65-F5344CB8AC3E}">
        <p14:creationId xmlns:p14="http://schemas.microsoft.com/office/powerpoint/2010/main" val="1851971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45AC-F5D9-1A41-A540-B4E4B546186D}"/>
              </a:ext>
            </a:extLst>
          </p:cNvPr>
          <p:cNvSpPr>
            <a:spLocks noGrp="1"/>
          </p:cNvSpPr>
          <p:nvPr>
            <p:ph type="title"/>
          </p:nvPr>
        </p:nvSpPr>
        <p:spPr/>
        <p:txBody>
          <a:bodyPr/>
          <a:lstStyle/>
          <a:p>
            <a:r>
              <a:rPr lang="en-US" b="1" dirty="0"/>
              <a:t>Outline</a:t>
            </a:r>
          </a:p>
        </p:txBody>
      </p:sp>
      <p:sp>
        <p:nvSpPr>
          <p:cNvPr id="3" name="Content Placeholder 2">
            <a:extLst>
              <a:ext uri="{FF2B5EF4-FFF2-40B4-BE49-F238E27FC236}">
                <a16:creationId xmlns:a16="http://schemas.microsoft.com/office/drawing/2014/main" id="{0C0810D7-3F59-3048-85D8-7C9EB291B03A}"/>
              </a:ext>
            </a:extLst>
          </p:cNvPr>
          <p:cNvSpPr>
            <a:spLocks noGrp="1"/>
          </p:cNvSpPr>
          <p:nvPr>
            <p:ph idx="1"/>
          </p:nvPr>
        </p:nvSpPr>
        <p:spPr/>
        <p:txBody>
          <a:bodyPr>
            <a:normAutofit fontScale="92500" lnSpcReduction="10000"/>
          </a:bodyPr>
          <a:lstStyle/>
          <a:p>
            <a:r>
              <a:rPr lang="en-US" sz="3200" dirty="0"/>
              <a:t>1. Review of major changes with GEFS v12, and comparisons of systems in recent years.</a:t>
            </a:r>
          </a:p>
          <a:p>
            <a:r>
              <a:rPr lang="en-US" sz="3200" dirty="0"/>
              <a:t>2. Why the large time and effort to generate the reforecasts?  Why a new reanalysis this time, too?</a:t>
            </a:r>
          </a:p>
          <a:p>
            <a:r>
              <a:rPr lang="en-US" sz="3200" dirty="0"/>
              <a:t>3. Reanalysis characteristics relative to previous generation </a:t>
            </a:r>
            <a:r>
              <a:rPr lang="en-US" sz="3200" dirty="0">
                <a:hlinkClick r:id="rId2"/>
              </a:rPr>
              <a:t>Climate Forecast System Reanalysis</a:t>
            </a:r>
            <a:r>
              <a:rPr lang="en-US" sz="3200" dirty="0"/>
              <a:t>:</a:t>
            </a:r>
          </a:p>
          <a:p>
            <a:pPr lvl="1"/>
            <a:r>
              <a:rPr lang="en-US" sz="2800" dirty="0"/>
              <a:t>Fits to observations.</a:t>
            </a:r>
          </a:p>
          <a:p>
            <a:pPr lvl="1"/>
            <a:r>
              <a:rPr lang="en-US" sz="2800" dirty="0"/>
              <a:t>Skills of GFS-FV3 forecasts from the two </a:t>
            </a:r>
            <a:r>
              <a:rPr lang="en-US" sz="2800" dirty="0" err="1"/>
              <a:t>reanalyses</a:t>
            </a:r>
            <a:r>
              <a:rPr lang="en-US" sz="2800" dirty="0"/>
              <a:t>.</a:t>
            </a:r>
          </a:p>
          <a:p>
            <a:r>
              <a:rPr lang="en-US" sz="3200" dirty="0"/>
              <a:t>4. </a:t>
            </a:r>
            <a:r>
              <a:rPr lang="en-US" sz="3200" dirty="0">
                <a:solidFill>
                  <a:srgbClr val="FF0000"/>
                </a:solidFill>
              </a:rPr>
              <a:t>Accessing GEFS v12 data.</a:t>
            </a:r>
          </a:p>
          <a:p>
            <a:r>
              <a:rPr lang="en-US" sz="3200" dirty="0"/>
              <a:t>5. Looking to the future: GEFS v13 and beyond</a:t>
            </a:r>
          </a:p>
          <a:p>
            <a:endParaRPr lang="en-US" dirty="0"/>
          </a:p>
        </p:txBody>
      </p:sp>
      <p:sp>
        <p:nvSpPr>
          <p:cNvPr id="4" name="Slide Number Placeholder 3">
            <a:extLst>
              <a:ext uri="{FF2B5EF4-FFF2-40B4-BE49-F238E27FC236}">
                <a16:creationId xmlns:a16="http://schemas.microsoft.com/office/drawing/2014/main" id="{DDF7EE4B-10BB-E64B-A458-0D30B3E9918D}"/>
              </a:ext>
            </a:extLst>
          </p:cNvPr>
          <p:cNvSpPr>
            <a:spLocks noGrp="1"/>
          </p:cNvSpPr>
          <p:nvPr>
            <p:ph type="sldNum" sz="quarter" idx="12"/>
          </p:nvPr>
        </p:nvSpPr>
        <p:spPr/>
        <p:txBody>
          <a:bodyPr/>
          <a:lstStyle/>
          <a:p>
            <a:fld id="{A60B82A8-BE49-0048-A7C2-AC7DDEDB95D6}" type="slidenum">
              <a:rPr lang="en-US" smtClean="0"/>
              <a:t>2</a:t>
            </a:fld>
            <a:endParaRPr lang="en-US"/>
          </a:p>
        </p:txBody>
      </p:sp>
    </p:spTree>
    <p:extLst>
      <p:ext uri="{BB962C8B-B14F-4D97-AF65-F5344CB8AC3E}">
        <p14:creationId xmlns:p14="http://schemas.microsoft.com/office/powerpoint/2010/main" val="10366472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3E217-CA25-D743-A97E-45CE93532DE7}"/>
              </a:ext>
            </a:extLst>
          </p:cNvPr>
          <p:cNvSpPr>
            <a:spLocks noGrp="1"/>
          </p:cNvSpPr>
          <p:nvPr>
            <p:ph type="title"/>
          </p:nvPr>
        </p:nvSpPr>
        <p:spPr>
          <a:xfrm>
            <a:off x="838200" y="2056958"/>
            <a:ext cx="10515600" cy="1325563"/>
          </a:xfrm>
        </p:spPr>
        <p:txBody>
          <a:bodyPr>
            <a:normAutofit fontScale="90000"/>
          </a:bodyPr>
          <a:lstStyle/>
          <a:p>
            <a:r>
              <a:rPr lang="en-US" b="1" dirty="0"/>
              <a:t>3. Reanalysis characteristics relative to previous- generation </a:t>
            </a:r>
            <a:r>
              <a:rPr lang="en-US" b="1" u="sng" dirty="0">
                <a:hlinkClick r:id="rId2"/>
              </a:rPr>
              <a:t>Climate Forecast System Reanalysis</a:t>
            </a:r>
            <a:endParaRPr lang="en-US" b="1" dirty="0"/>
          </a:p>
        </p:txBody>
      </p:sp>
      <p:sp>
        <p:nvSpPr>
          <p:cNvPr id="4" name="Slide Number Placeholder 3">
            <a:extLst>
              <a:ext uri="{FF2B5EF4-FFF2-40B4-BE49-F238E27FC236}">
                <a16:creationId xmlns:a16="http://schemas.microsoft.com/office/drawing/2014/main" id="{094150D8-C313-4F47-A944-630583638468}"/>
              </a:ext>
            </a:extLst>
          </p:cNvPr>
          <p:cNvSpPr>
            <a:spLocks noGrp="1"/>
          </p:cNvSpPr>
          <p:nvPr>
            <p:ph type="sldNum" sz="quarter" idx="12"/>
          </p:nvPr>
        </p:nvSpPr>
        <p:spPr/>
        <p:txBody>
          <a:bodyPr/>
          <a:lstStyle/>
          <a:p>
            <a:fld id="{A60B82A8-BE49-0048-A7C2-AC7DDEDB95D6}" type="slidenum">
              <a:rPr lang="en-US" smtClean="0"/>
              <a:t>20</a:t>
            </a:fld>
            <a:endParaRPr lang="en-US"/>
          </a:p>
        </p:txBody>
      </p:sp>
    </p:spTree>
    <p:extLst>
      <p:ext uri="{BB962C8B-B14F-4D97-AF65-F5344CB8AC3E}">
        <p14:creationId xmlns:p14="http://schemas.microsoft.com/office/powerpoint/2010/main" val="1238617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9CA53-47D3-7B4B-B2DC-D536A72A83EF}"/>
              </a:ext>
            </a:extLst>
          </p:cNvPr>
          <p:cNvSpPr>
            <a:spLocks noGrp="1"/>
          </p:cNvSpPr>
          <p:nvPr>
            <p:ph type="title"/>
          </p:nvPr>
        </p:nvSpPr>
        <p:spPr>
          <a:xfrm>
            <a:off x="7148792" y="392421"/>
            <a:ext cx="4670169" cy="2214301"/>
          </a:xfrm>
        </p:spPr>
        <p:txBody>
          <a:bodyPr>
            <a:normAutofit fontScale="90000"/>
          </a:bodyPr>
          <a:lstStyle/>
          <a:p>
            <a:r>
              <a:rPr lang="en-US" b="1" dirty="0"/>
              <a:t>Major differences, GEFS v12 vs. previous-generation CFSR reanalysis </a:t>
            </a:r>
          </a:p>
        </p:txBody>
      </p:sp>
      <p:sp>
        <p:nvSpPr>
          <p:cNvPr id="4" name="Slide Number Placeholder 3">
            <a:extLst>
              <a:ext uri="{FF2B5EF4-FFF2-40B4-BE49-F238E27FC236}">
                <a16:creationId xmlns:a16="http://schemas.microsoft.com/office/drawing/2014/main" id="{148D52E1-A41B-5C4F-A858-0A2B75F08B04}"/>
              </a:ext>
            </a:extLst>
          </p:cNvPr>
          <p:cNvSpPr>
            <a:spLocks noGrp="1"/>
          </p:cNvSpPr>
          <p:nvPr>
            <p:ph type="sldNum" sz="quarter" idx="12"/>
          </p:nvPr>
        </p:nvSpPr>
        <p:spPr/>
        <p:txBody>
          <a:bodyPr/>
          <a:lstStyle/>
          <a:p>
            <a:fld id="{A60B82A8-BE49-0048-A7C2-AC7DDEDB95D6}" type="slidenum">
              <a:rPr lang="en-US" smtClean="0"/>
              <a:t>21</a:t>
            </a:fld>
            <a:endParaRPr lang="en-US"/>
          </a:p>
        </p:txBody>
      </p:sp>
      <p:graphicFrame>
        <p:nvGraphicFramePr>
          <p:cNvPr id="5" name="Table 4">
            <a:extLst>
              <a:ext uri="{FF2B5EF4-FFF2-40B4-BE49-F238E27FC236}">
                <a16:creationId xmlns:a16="http://schemas.microsoft.com/office/drawing/2014/main" id="{2112ACB3-7B89-884E-8E72-82F3BDC4278F}"/>
              </a:ext>
            </a:extLst>
          </p:cNvPr>
          <p:cNvGraphicFramePr>
            <a:graphicFrameLocks noGrp="1"/>
          </p:cNvGraphicFramePr>
          <p:nvPr>
            <p:extLst>
              <p:ext uri="{D42A27DB-BD31-4B8C-83A1-F6EECF244321}">
                <p14:modId xmlns:p14="http://schemas.microsoft.com/office/powerpoint/2010/main" val="2710131329"/>
              </p:ext>
            </p:extLst>
          </p:nvPr>
        </p:nvGraphicFramePr>
        <p:xfrm>
          <a:off x="418135" y="140869"/>
          <a:ext cx="6315174" cy="6642925"/>
        </p:xfrm>
        <a:graphic>
          <a:graphicData uri="http://schemas.openxmlformats.org/drawingml/2006/table">
            <a:tbl>
              <a:tblPr/>
              <a:tblGrid>
                <a:gridCol w="2105058">
                  <a:extLst>
                    <a:ext uri="{9D8B030D-6E8A-4147-A177-3AD203B41FA5}">
                      <a16:colId xmlns:a16="http://schemas.microsoft.com/office/drawing/2014/main" val="530145567"/>
                    </a:ext>
                  </a:extLst>
                </a:gridCol>
                <a:gridCol w="2105058">
                  <a:extLst>
                    <a:ext uri="{9D8B030D-6E8A-4147-A177-3AD203B41FA5}">
                      <a16:colId xmlns:a16="http://schemas.microsoft.com/office/drawing/2014/main" val="2466321635"/>
                    </a:ext>
                  </a:extLst>
                </a:gridCol>
                <a:gridCol w="2105058">
                  <a:extLst>
                    <a:ext uri="{9D8B030D-6E8A-4147-A177-3AD203B41FA5}">
                      <a16:colId xmlns:a16="http://schemas.microsoft.com/office/drawing/2014/main" val="1598394143"/>
                    </a:ext>
                  </a:extLst>
                </a:gridCol>
              </a:tblGrid>
              <a:tr h="286758">
                <a:tc>
                  <a:txBody>
                    <a:bodyPr/>
                    <a:lstStyle/>
                    <a:p>
                      <a:pPr rtl="0" fontAlgn="t">
                        <a:spcBef>
                          <a:spcPts val="0"/>
                        </a:spcBef>
                        <a:spcAft>
                          <a:spcPts val="0"/>
                        </a:spcAft>
                      </a:pPr>
                      <a:r>
                        <a:rPr lang="en-US" sz="1200" b="1" i="0" u="none" strike="noStrike" dirty="0">
                          <a:solidFill>
                            <a:srgbClr val="000000"/>
                          </a:solidFill>
                          <a:effectLst/>
                          <a:latin typeface="+mn-lt"/>
                        </a:rPr>
                        <a:t>Aspect changed </a:t>
                      </a:r>
                      <a:endParaRPr lang="en-US" sz="1200" dirty="0">
                        <a:effectLst/>
                        <a:latin typeface="+mn-lt"/>
                      </a:endParaRPr>
                    </a:p>
                  </a:txBody>
                  <a:tcPr marL="43168" marR="43168" marT="43168" marB="431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200" b="1" i="0" u="none" strike="noStrike">
                          <a:solidFill>
                            <a:srgbClr val="000000"/>
                          </a:solidFill>
                          <a:effectLst/>
                          <a:latin typeface="+mn-lt"/>
                        </a:rPr>
                        <a:t>CFSR configuration</a:t>
                      </a:r>
                      <a:endParaRPr lang="en-US" sz="1200">
                        <a:effectLst/>
                        <a:latin typeface="+mn-lt"/>
                      </a:endParaRPr>
                    </a:p>
                  </a:txBody>
                  <a:tcPr marL="43168" marR="43168" marT="43168" marB="431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200" b="1" i="0" u="none" strike="noStrike" dirty="0">
                          <a:solidFill>
                            <a:srgbClr val="000000"/>
                          </a:solidFill>
                          <a:effectLst/>
                          <a:latin typeface="+mn-lt"/>
                        </a:rPr>
                        <a:t>GEFS v12 configuration</a:t>
                      </a:r>
                      <a:endParaRPr lang="en-US" sz="1200" dirty="0">
                        <a:effectLst/>
                        <a:latin typeface="+mn-lt"/>
                      </a:endParaRPr>
                    </a:p>
                  </a:txBody>
                  <a:tcPr marL="43168" marR="43168" marT="43168" marB="431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8342122"/>
                  </a:ext>
                </a:extLst>
              </a:tr>
              <a:tr h="286758">
                <a:tc>
                  <a:txBody>
                    <a:bodyPr/>
                    <a:lstStyle/>
                    <a:p>
                      <a:pPr rtl="0" fontAlgn="t">
                        <a:spcBef>
                          <a:spcPts val="0"/>
                        </a:spcBef>
                        <a:spcAft>
                          <a:spcPts val="0"/>
                        </a:spcAft>
                      </a:pPr>
                      <a:r>
                        <a:rPr lang="en-US" sz="1000" b="0" i="0" u="none" strike="noStrike">
                          <a:solidFill>
                            <a:srgbClr val="000000"/>
                          </a:solidFill>
                          <a:effectLst/>
                          <a:latin typeface="+mn-lt"/>
                        </a:rPr>
                        <a:t>Period of record</a:t>
                      </a:r>
                      <a:endParaRPr lang="en-US" sz="1000">
                        <a:effectLst/>
                        <a:latin typeface="+mn-lt"/>
                      </a:endParaRPr>
                    </a:p>
                  </a:txBody>
                  <a:tcPr marL="43168" marR="43168" marT="43168" marB="431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000" b="0" i="0" u="none" strike="noStrike">
                          <a:solidFill>
                            <a:srgbClr val="000000"/>
                          </a:solidFill>
                          <a:effectLst/>
                          <a:latin typeface="+mn-lt"/>
                        </a:rPr>
                        <a:t>1978-current</a:t>
                      </a:r>
                      <a:endParaRPr lang="en-US" sz="1000">
                        <a:effectLst/>
                        <a:latin typeface="+mn-lt"/>
                      </a:endParaRPr>
                    </a:p>
                  </a:txBody>
                  <a:tcPr marL="43168" marR="43168" marT="43168" marB="431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000" b="0" i="0" u="none" strike="noStrike">
                          <a:solidFill>
                            <a:srgbClr val="000000"/>
                          </a:solidFill>
                          <a:effectLst/>
                          <a:latin typeface="+mn-lt"/>
                        </a:rPr>
                        <a:t>2000 - 2020</a:t>
                      </a:r>
                      <a:endParaRPr lang="en-US" sz="1000">
                        <a:effectLst/>
                        <a:latin typeface="+mn-lt"/>
                      </a:endParaRPr>
                    </a:p>
                  </a:txBody>
                  <a:tcPr marL="43168" marR="43168" marT="43168" marB="431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3268620"/>
                  </a:ext>
                </a:extLst>
              </a:tr>
              <a:tr h="603742">
                <a:tc>
                  <a:txBody>
                    <a:bodyPr/>
                    <a:lstStyle/>
                    <a:p>
                      <a:pPr rtl="0" fontAlgn="t">
                        <a:spcBef>
                          <a:spcPts val="0"/>
                        </a:spcBef>
                        <a:spcAft>
                          <a:spcPts val="0"/>
                        </a:spcAft>
                      </a:pPr>
                      <a:r>
                        <a:rPr lang="en-US" sz="1000" b="0" i="0" u="none" strike="noStrike">
                          <a:solidFill>
                            <a:srgbClr val="000000"/>
                          </a:solidFill>
                          <a:effectLst/>
                          <a:latin typeface="+mn-lt"/>
                        </a:rPr>
                        <a:t>Atmospheric dynamical core and control forecast grid spacing</a:t>
                      </a:r>
                      <a:endParaRPr lang="en-US" sz="1000">
                        <a:effectLst/>
                        <a:latin typeface="+mn-lt"/>
                      </a:endParaRPr>
                    </a:p>
                  </a:txBody>
                  <a:tcPr marL="43168" marR="43168" marT="43168" marB="431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000" b="0" i="0" u="none" strike="noStrike">
                          <a:solidFill>
                            <a:srgbClr val="000000"/>
                          </a:solidFill>
                          <a:effectLst/>
                          <a:latin typeface="+mn-lt"/>
                        </a:rPr>
                        <a:t>Spectral, T382L64 (~ 38 km grid)</a:t>
                      </a:r>
                      <a:endParaRPr lang="en-US" sz="1000">
                        <a:effectLst/>
                        <a:latin typeface="+mn-lt"/>
                      </a:endParaRPr>
                    </a:p>
                  </a:txBody>
                  <a:tcPr marL="43168" marR="43168" marT="43168" marB="431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000" b="0" i="0" u="none" strike="noStrike" dirty="0">
                          <a:solidFill>
                            <a:srgbClr val="000000"/>
                          </a:solidFill>
                          <a:effectLst/>
                          <a:latin typeface="+mn-lt"/>
                        </a:rPr>
                        <a:t>FV3 (Lin 2004, Putman and Lin 2007), C384L64 (~ 25 km grid)</a:t>
                      </a:r>
                      <a:endParaRPr lang="en-US" sz="1000" dirty="0">
                        <a:effectLst/>
                        <a:latin typeface="+mn-lt"/>
                      </a:endParaRPr>
                    </a:p>
                  </a:txBody>
                  <a:tcPr marL="43168" marR="43168" marT="43168" marB="431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0980195"/>
                  </a:ext>
                </a:extLst>
              </a:tr>
              <a:tr h="445251">
                <a:tc>
                  <a:txBody>
                    <a:bodyPr/>
                    <a:lstStyle/>
                    <a:p>
                      <a:pPr rtl="0" fontAlgn="t">
                        <a:spcBef>
                          <a:spcPts val="0"/>
                        </a:spcBef>
                        <a:spcAft>
                          <a:spcPts val="0"/>
                        </a:spcAft>
                      </a:pPr>
                      <a:r>
                        <a:rPr lang="en-US" sz="1000" b="0" i="0" u="none" strike="noStrike">
                          <a:solidFill>
                            <a:srgbClr val="000000"/>
                          </a:solidFill>
                          <a:effectLst/>
                          <a:latin typeface="+mn-lt"/>
                        </a:rPr>
                        <a:t>Microphysical parameterization </a:t>
                      </a:r>
                      <a:endParaRPr lang="en-US" sz="1000">
                        <a:effectLst/>
                        <a:latin typeface="+mn-lt"/>
                      </a:endParaRPr>
                    </a:p>
                  </a:txBody>
                  <a:tcPr marL="43168" marR="43168" marT="43168" marB="431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000" b="0" i="0" u="none" strike="noStrike">
                          <a:solidFill>
                            <a:srgbClr val="000000"/>
                          </a:solidFill>
                          <a:effectLst/>
                          <a:latin typeface="+mn-lt"/>
                        </a:rPr>
                        <a:t>Zhao-Carr (Zhao and Carr 1997)</a:t>
                      </a:r>
                      <a:endParaRPr lang="en-US" sz="1000">
                        <a:effectLst/>
                        <a:latin typeface="+mn-lt"/>
                      </a:endParaRPr>
                    </a:p>
                  </a:txBody>
                  <a:tcPr marL="43168" marR="43168" marT="43168" marB="431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000" b="0" i="0" u="none" strike="noStrike">
                          <a:solidFill>
                            <a:srgbClr val="000000"/>
                          </a:solidFill>
                          <a:effectLst/>
                          <a:latin typeface="+mn-lt"/>
                        </a:rPr>
                        <a:t>GFDL (Phillips and Donner 2006, Zhou et al. 2019)</a:t>
                      </a:r>
                      <a:endParaRPr lang="en-US" sz="1000">
                        <a:effectLst/>
                        <a:latin typeface="+mn-lt"/>
                      </a:endParaRPr>
                    </a:p>
                  </a:txBody>
                  <a:tcPr marL="43168" marR="43168" marT="43168" marB="431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1743760"/>
                  </a:ext>
                </a:extLst>
              </a:tr>
              <a:tr h="286758">
                <a:tc>
                  <a:txBody>
                    <a:bodyPr/>
                    <a:lstStyle/>
                    <a:p>
                      <a:pPr rtl="0" fontAlgn="t">
                        <a:spcBef>
                          <a:spcPts val="0"/>
                        </a:spcBef>
                        <a:spcAft>
                          <a:spcPts val="0"/>
                        </a:spcAft>
                      </a:pPr>
                      <a:r>
                        <a:rPr lang="en-US" sz="1000" b="0" i="0" u="none" strike="noStrike">
                          <a:solidFill>
                            <a:srgbClr val="000000"/>
                          </a:solidFill>
                          <a:effectLst/>
                          <a:latin typeface="+mn-lt"/>
                        </a:rPr>
                        <a:t>Other parameterizations</a:t>
                      </a:r>
                      <a:endParaRPr lang="en-US" sz="1000">
                        <a:effectLst/>
                        <a:latin typeface="+mn-lt"/>
                      </a:endParaRPr>
                    </a:p>
                  </a:txBody>
                  <a:tcPr marL="43168" marR="43168" marT="43168" marB="431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000" b="0" i="0" u="none" strike="noStrike">
                          <a:solidFill>
                            <a:srgbClr val="000000"/>
                          </a:solidFill>
                          <a:effectLst/>
                          <a:latin typeface="+mn-lt"/>
                        </a:rPr>
                        <a:t>Saha et al. (2010) </a:t>
                      </a:r>
                      <a:endParaRPr lang="en-US" sz="1000">
                        <a:effectLst/>
                        <a:latin typeface="+mn-lt"/>
                      </a:endParaRPr>
                    </a:p>
                  </a:txBody>
                  <a:tcPr marL="43168" marR="43168" marT="43168" marB="431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000" b="0" i="0" u="none" strike="noStrike">
                          <a:solidFill>
                            <a:srgbClr val="000000"/>
                          </a:solidFill>
                          <a:effectLst/>
                          <a:latin typeface="+mn-lt"/>
                        </a:rPr>
                        <a:t>GFSv15 (2020)</a:t>
                      </a:r>
                      <a:endParaRPr lang="en-US" sz="1000">
                        <a:effectLst/>
                        <a:latin typeface="+mn-lt"/>
                      </a:endParaRPr>
                    </a:p>
                  </a:txBody>
                  <a:tcPr marL="43168" marR="43168" marT="43168" marB="431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5533479"/>
                  </a:ext>
                </a:extLst>
              </a:tr>
              <a:tr h="365014">
                <a:tc>
                  <a:txBody>
                    <a:bodyPr/>
                    <a:lstStyle/>
                    <a:p>
                      <a:pPr rtl="0" fontAlgn="t">
                        <a:spcBef>
                          <a:spcPts val="0"/>
                        </a:spcBef>
                        <a:spcAft>
                          <a:spcPts val="0"/>
                        </a:spcAft>
                      </a:pPr>
                      <a:r>
                        <a:rPr lang="en-US" sz="1000" b="0" i="0" u="none" strike="noStrike">
                          <a:solidFill>
                            <a:srgbClr val="000000"/>
                          </a:solidFill>
                          <a:effectLst/>
                          <a:latin typeface="+mn-lt"/>
                        </a:rPr>
                        <a:t>Atmospheric data assimilation methodology</a:t>
                      </a:r>
                      <a:endParaRPr lang="en-US" sz="1000">
                        <a:effectLst/>
                        <a:latin typeface="+mn-lt"/>
                      </a:endParaRPr>
                    </a:p>
                  </a:txBody>
                  <a:tcPr marL="43168" marR="43168" marT="43168" marB="431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000" b="0" i="0" u="none" strike="noStrike" dirty="0">
                          <a:solidFill>
                            <a:srgbClr val="000000"/>
                          </a:solidFill>
                          <a:effectLst/>
                          <a:latin typeface="+mn-lt"/>
                        </a:rPr>
                        <a:t>3D-Var through 2011 (Parrish and </a:t>
                      </a:r>
                      <a:r>
                        <a:rPr lang="en-US" sz="1000" b="0" i="0" u="none" strike="noStrike" dirty="0" err="1">
                          <a:solidFill>
                            <a:srgbClr val="000000"/>
                          </a:solidFill>
                          <a:effectLst/>
                          <a:latin typeface="+mn-lt"/>
                        </a:rPr>
                        <a:t>Derber</a:t>
                      </a:r>
                      <a:r>
                        <a:rPr lang="en-US" sz="1000" b="0" i="0" u="none" strike="noStrike" dirty="0">
                          <a:solidFill>
                            <a:srgbClr val="000000"/>
                          </a:solidFill>
                          <a:effectLst/>
                          <a:latin typeface="+mn-lt"/>
                        </a:rPr>
                        <a:t> 1992, Kleist et al. 2009)</a:t>
                      </a:r>
                      <a:endParaRPr lang="en-US" sz="1000" dirty="0">
                        <a:effectLst/>
                        <a:latin typeface="+mn-lt"/>
                      </a:endParaRPr>
                    </a:p>
                  </a:txBody>
                  <a:tcPr marL="43168" marR="43168" marT="43168" marB="431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000" dirty="0">
                          <a:effectLst/>
                          <a:latin typeface="+mn-lt"/>
                        </a:rPr>
                        <a:t>Hybrid </a:t>
                      </a:r>
                      <a:r>
                        <a:rPr lang="en-US" sz="1000" dirty="0" err="1">
                          <a:effectLst/>
                          <a:latin typeface="+mn-lt"/>
                        </a:rPr>
                        <a:t>En</a:t>
                      </a:r>
                      <a:r>
                        <a:rPr lang="en-US" sz="1000" dirty="0">
                          <a:effectLst/>
                          <a:latin typeface="+mn-lt"/>
                        </a:rPr>
                        <a:t>-Var C384.  (2x lower than</a:t>
                      </a:r>
                    </a:p>
                    <a:p>
                      <a:pPr rtl="0" fontAlgn="t">
                        <a:spcBef>
                          <a:spcPts val="0"/>
                        </a:spcBef>
                        <a:spcAft>
                          <a:spcPts val="0"/>
                        </a:spcAft>
                      </a:pPr>
                      <a:r>
                        <a:rPr lang="en-US" sz="1000" dirty="0">
                          <a:effectLst/>
                          <a:latin typeface="+mn-lt"/>
                        </a:rPr>
                        <a:t>operational GFS analysis)</a:t>
                      </a:r>
                    </a:p>
                  </a:txBody>
                  <a:tcPr marL="43168" marR="43168" marT="43168" marB="431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2058512"/>
                  </a:ext>
                </a:extLst>
              </a:tr>
              <a:tr h="920725">
                <a:tc>
                  <a:txBody>
                    <a:bodyPr/>
                    <a:lstStyle/>
                    <a:p>
                      <a:pPr rtl="0" fontAlgn="t">
                        <a:spcBef>
                          <a:spcPts val="0"/>
                        </a:spcBef>
                        <a:spcAft>
                          <a:spcPts val="0"/>
                        </a:spcAft>
                      </a:pPr>
                      <a:r>
                        <a:rPr lang="en-US" sz="1000" b="0" i="0" u="none" strike="noStrike">
                          <a:solidFill>
                            <a:srgbClr val="000000"/>
                          </a:solidFill>
                          <a:effectLst/>
                          <a:latin typeface="+mn-lt"/>
                        </a:rPr>
                        <a:t>Ensemble usage in data assimilation</a:t>
                      </a:r>
                      <a:endParaRPr lang="en-US" sz="1000">
                        <a:effectLst/>
                        <a:latin typeface="+mn-lt"/>
                      </a:endParaRPr>
                    </a:p>
                  </a:txBody>
                  <a:tcPr marL="43168" marR="43168" marT="43168" marB="431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000" b="0" i="0" u="none" strike="noStrike" dirty="0">
                          <a:solidFill>
                            <a:srgbClr val="000000"/>
                          </a:solidFill>
                          <a:effectLst/>
                          <a:latin typeface="+mn-lt"/>
                        </a:rPr>
                        <a:t>None through 2011, then following operations</a:t>
                      </a:r>
                      <a:endParaRPr lang="en-US" sz="1000" dirty="0">
                        <a:effectLst/>
                        <a:latin typeface="+mn-lt"/>
                      </a:endParaRPr>
                    </a:p>
                  </a:txBody>
                  <a:tcPr marL="43168" marR="43168" marT="43168" marB="431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000" b="0" i="0" u="none" strike="noStrike" dirty="0">
                          <a:solidFill>
                            <a:srgbClr val="000000"/>
                          </a:solidFill>
                          <a:effectLst/>
                          <a:latin typeface="+mn-lt"/>
                        </a:rPr>
                        <a:t>80-member </a:t>
                      </a:r>
                      <a:r>
                        <a:rPr lang="en-US" sz="1000" b="0" i="0" u="none" strike="noStrike" dirty="0" err="1">
                          <a:solidFill>
                            <a:srgbClr val="000000"/>
                          </a:solidFill>
                          <a:effectLst/>
                          <a:latin typeface="+mn-lt"/>
                        </a:rPr>
                        <a:t>EnKF</a:t>
                      </a:r>
                      <a:r>
                        <a:rPr lang="en-US" sz="1000" b="0" i="0" u="none" strike="noStrike" dirty="0">
                          <a:solidFill>
                            <a:srgbClr val="000000"/>
                          </a:solidFill>
                          <a:effectLst/>
                          <a:latin typeface="+mn-lt"/>
                        </a:rPr>
                        <a:t> at C128L64 (~ 75 km)  to provide background- error covariances  (3x lower than operational GEFS analysis)</a:t>
                      </a:r>
                      <a:endParaRPr lang="en-US" sz="1000" dirty="0">
                        <a:effectLst/>
                        <a:latin typeface="+mn-lt"/>
                      </a:endParaRPr>
                    </a:p>
                  </a:txBody>
                  <a:tcPr marL="43168" marR="43168" marT="43168" marB="431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9496264"/>
                  </a:ext>
                </a:extLst>
              </a:tr>
              <a:tr h="812140">
                <a:tc>
                  <a:txBody>
                    <a:bodyPr/>
                    <a:lstStyle/>
                    <a:p>
                      <a:pPr rtl="0" fontAlgn="t">
                        <a:spcBef>
                          <a:spcPts val="0"/>
                        </a:spcBef>
                        <a:spcAft>
                          <a:spcPts val="0"/>
                        </a:spcAft>
                      </a:pPr>
                      <a:r>
                        <a:rPr lang="en-US" sz="1000" b="0" i="0" u="none" strike="noStrike">
                          <a:solidFill>
                            <a:srgbClr val="000000"/>
                          </a:solidFill>
                          <a:effectLst/>
                          <a:latin typeface="+mn-lt"/>
                        </a:rPr>
                        <a:t>Ensemble stochastic physics</a:t>
                      </a:r>
                      <a:endParaRPr lang="en-US" sz="1000">
                        <a:effectLst/>
                        <a:latin typeface="+mn-lt"/>
                      </a:endParaRPr>
                    </a:p>
                  </a:txBody>
                  <a:tcPr marL="43168" marR="43168" marT="43168" marB="431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000" b="0" i="0" u="none" strike="noStrike" dirty="0">
                          <a:solidFill>
                            <a:srgbClr val="000000"/>
                          </a:solidFill>
                          <a:effectLst/>
                          <a:latin typeface="+mn-lt"/>
                        </a:rPr>
                        <a:t>None (single control member for data assimilation)</a:t>
                      </a:r>
                      <a:endParaRPr lang="en-US" sz="1000" dirty="0">
                        <a:effectLst/>
                        <a:latin typeface="+mn-lt"/>
                      </a:endParaRPr>
                    </a:p>
                  </a:txBody>
                  <a:tcPr marL="43168" marR="43168" marT="43168" marB="431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000" b="0" i="0" u="none" strike="noStrike">
                          <a:solidFill>
                            <a:srgbClr val="000000"/>
                          </a:solidFill>
                          <a:effectLst/>
                          <a:latin typeface="+mn-lt"/>
                        </a:rPr>
                        <a:t>Stochastically perturbed physical tendencies (SPPT), stochastic boundary-layer relative humidity (SHUM), and stochastic kinetic-energy backsctatter (SKEB) [this paper]</a:t>
                      </a:r>
                      <a:endParaRPr lang="en-US" sz="1000">
                        <a:effectLst/>
                        <a:latin typeface="+mn-lt"/>
                      </a:endParaRPr>
                    </a:p>
                  </a:txBody>
                  <a:tcPr marL="43168" marR="43168" marT="43168" marB="431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1467068"/>
                  </a:ext>
                </a:extLst>
              </a:tr>
              <a:tr h="762234">
                <a:tc>
                  <a:txBody>
                    <a:bodyPr/>
                    <a:lstStyle/>
                    <a:p>
                      <a:pPr rtl="0" fontAlgn="t">
                        <a:spcBef>
                          <a:spcPts val="0"/>
                        </a:spcBef>
                        <a:spcAft>
                          <a:spcPts val="0"/>
                        </a:spcAft>
                      </a:pPr>
                      <a:r>
                        <a:rPr lang="en-US" sz="1000" b="0" i="0" u="none" strike="noStrike">
                          <a:solidFill>
                            <a:srgbClr val="000000"/>
                          </a:solidFill>
                          <a:effectLst/>
                          <a:latin typeface="+mn-lt"/>
                        </a:rPr>
                        <a:t>Snow updates</a:t>
                      </a:r>
                      <a:endParaRPr lang="en-US" sz="1000">
                        <a:effectLst/>
                        <a:latin typeface="+mn-lt"/>
                      </a:endParaRPr>
                    </a:p>
                  </a:txBody>
                  <a:tcPr marL="43168" marR="43168" marT="43168" marB="431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000" b="0" i="0" u="none" strike="noStrike">
                          <a:solidFill>
                            <a:srgbClr val="000000"/>
                          </a:solidFill>
                          <a:effectLst/>
                          <a:latin typeface="+mn-lt"/>
                        </a:rPr>
                        <a:t>SNODEP (Kiess and Kopp, 1997) before 1997, NESDIS IMS (Helfrich et al. 2007) thereafter.  Updated 4x daily.</a:t>
                      </a:r>
                      <a:endParaRPr lang="en-US" sz="1000">
                        <a:effectLst/>
                        <a:latin typeface="+mn-lt"/>
                      </a:endParaRPr>
                    </a:p>
                  </a:txBody>
                  <a:tcPr marL="43168" marR="43168" marT="43168" marB="431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000" b="0" i="0" u="none" strike="noStrike">
                          <a:solidFill>
                            <a:srgbClr val="000000"/>
                          </a:solidFill>
                          <a:effectLst/>
                          <a:latin typeface="+mn-lt"/>
                        </a:rPr>
                        <a:t>NESDIS IMS (Helfrich et al. 2007).  Updated only at 00 UTC, otherwise climatology for other 3 cycles (a bug).</a:t>
                      </a:r>
                      <a:endParaRPr lang="en-US" sz="1000">
                        <a:effectLst/>
                        <a:latin typeface="+mn-lt"/>
                      </a:endParaRPr>
                    </a:p>
                  </a:txBody>
                  <a:tcPr marL="43168" marR="43168" marT="43168" marB="431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3822987"/>
                  </a:ext>
                </a:extLst>
              </a:tr>
              <a:tr h="603742">
                <a:tc>
                  <a:txBody>
                    <a:bodyPr/>
                    <a:lstStyle/>
                    <a:p>
                      <a:pPr rtl="0" fontAlgn="t">
                        <a:spcBef>
                          <a:spcPts val="0"/>
                        </a:spcBef>
                        <a:spcAft>
                          <a:spcPts val="0"/>
                        </a:spcAft>
                      </a:pPr>
                      <a:r>
                        <a:rPr lang="en-US" sz="1000" b="0" i="0" u="none" strike="noStrike">
                          <a:solidFill>
                            <a:srgbClr val="000000"/>
                          </a:solidFill>
                          <a:effectLst/>
                          <a:latin typeface="+mn-lt"/>
                        </a:rPr>
                        <a:t>Land-surface analysis</a:t>
                      </a:r>
                      <a:endParaRPr lang="en-US" sz="1000">
                        <a:effectLst/>
                        <a:latin typeface="+mn-lt"/>
                      </a:endParaRPr>
                    </a:p>
                  </a:txBody>
                  <a:tcPr marL="43168" marR="43168" marT="43168" marB="431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000" b="0" i="0" u="none" strike="noStrike">
                          <a:solidFill>
                            <a:srgbClr val="000000"/>
                          </a:solidFill>
                          <a:effectLst/>
                          <a:latin typeface="+mn-lt"/>
                        </a:rPr>
                        <a:t>Separate land-surface analysis with analyzed forcings (Saha et al. 2010)</a:t>
                      </a:r>
                      <a:endParaRPr lang="en-US" sz="1000">
                        <a:effectLst/>
                        <a:latin typeface="+mn-lt"/>
                      </a:endParaRPr>
                    </a:p>
                  </a:txBody>
                  <a:tcPr marL="43168" marR="43168" marT="43168" marB="431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000" b="0" i="0" u="none" strike="noStrike">
                          <a:solidFill>
                            <a:srgbClr val="000000"/>
                          </a:solidFill>
                          <a:effectLst/>
                          <a:latin typeface="+mn-lt"/>
                        </a:rPr>
                        <a:t>Land-surface forcings directly from short-term forecasts.</a:t>
                      </a:r>
                      <a:endParaRPr lang="en-US" sz="1000">
                        <a:effectLst/>
                        <a:latin typeface="+mn-lt"/>
                      </a:endParaRPr>
                    </a:p>
                  </a:txBody>
                  <a:tcPr marL="43168" marR="43168" marT="43168" marB="431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9182378"/>
                  </a:ext>
                </a:extLst>
              </a:tr>
              <a:tr h="762234">
                <a:tc>
                  <a:txBody>
                    <a:bodyPr/>
                    <a:lstStyle/>
                    <a:p>
                      <a:pPr rtl="0" fontAlgn="t">
                        <a:spcBef>
                          <a:spcPts val="0"/>
                        </a:spcBef>
                        <a:spcAft>
                          <a:spcPts val="0"/>
                        </a:spcAft>
                      </a:pPr>
                      <a:r>
                        <a:rPr lang="en-US" sz="1000" b="0" i="0" u="none" strike="noStrike">
                          <a:solidFill>
                            <a:srgbClr val="000000"/>
                          </a:solidFill>
                          <a:effectLst/>
                          <a:latin typeface="+mn-lt"/>
                        </a:rPr>
                        <a:t>Ocean analysis </a:t>
                      </a:r>
                      <a:endParaRPr lang="en-US" sz="1000">
                        <a:effectLst/>
                        <a:latin typeface="+mn-lt"/>
                      </a:endParaRPr>
                    </a:p>
                  </a:txBody>
                  <a:tcPr marL="43168" marR="43168" marT="43168" marB="431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000" b="0" i="0" u="none" strike="noStrike">
                          <a:solidFill>
                            <a:srgbClr val="000000"/>
                          </a:solidFill>
                          <a:effectLst/>
                          <a:latin typeface="+mn-lt"/>
                        </a:rPr>
                        <a:t>SST via OI (Reynolds et al. 2007); rest of ocean state with 3D-Var using MOM4 ocean and weak coupling</a:t>
                      </a:r>
                      <a:endParaRPr lang="en-US" sz="1000">
                        <a:effectLst/>
                        <a:latin typeface="+mn-lt"/>
                      </a:endParaRPr>
                    </a:p>
                  </a:txBody>
                  <a:tcPr marL="43168" marR="43168" marT="43168" marB="431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000" b="0" i="0" u="none" strike="noStrike">
                          <a:solidFill>
                            <a:srgbClr val="000000"/>
                          </a:solidFill>
                          <a:effectLst/>
                          <a:latin typeface="+mn-lt"/>
                        </a:rPr>
                        <a:t>SST via OI (Reynolds et al. 2007).  No weak coupling in cycled DA, no full ocean analysis.</a:t>
                      </a:r>
                      <a:endParaRPr lang="en-US" sz="1000">
                        <a:effectLst/>
                        <a:latin typeface="+mn-lt"/>
                      </a:endParaRPr>
                    </a:p>
                  </a:txBody>
                  <a:tcPr marL="43168" marR="43168" marT="43168" marB="431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1283682"/>
                  </a:ext>
                </a:extLst>
              </a:tr>
              <a:tr h="445251">
                <a:tc>
                  <a:txBody>
                    <a:bodyPr/>
                    <a:lstStyle/>
                    <a:p>
                      <a:pPr rtl="0" fontAlgn="t">
                        <a:spcBef>
                          <a:spcPts val="0"/>
                        </a:spcBef>
                        <a:spcAft>
                          <a:spcPts val="0"/>
                        </a:spcAft>
                      </a:pPr>
                      <a:r>
                        <a:rPr lang="en-US" sz="1000" b="0" i="0" u="none" strike="noStrike">
                          <a:solidFill>
                            <a:srgbClr val="000000"/>
                          </a:solidFill>
                          <a:effectLst/>
                          <a:latin typeface="+mn-lt"/>
                        </a:rPr>
                        <a:t>Tropical cyclone processing </a:t>
                      </a:r>
                      <a:endParaRPr lang="en-US" sz="1000">
                        <a:effectLst/>
                        <a:latin typeface="+mn-lt"/>
                      </a:endParaRPr>
                    </a:p>
                  </a:txBody>
                  <a:tcPr marL="43168" marR="43168" marT="43168" marB="431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000" b="0" i="0" u="none" strike="noStrike">
                          <a:solidFill>
                            <a:srgbClr val="000000"/>
                          </a:solidFill>
                          <a:effectLst/>
                          <a:latin typeface="+mn-lt"/>
                        </a:rPr>
                        <a:t>Vortex relocation to observed position (Liu et al. 1999) </a:t>
                      </a:r>
                      <a:endParaRPr lang="en-US" sz="1000">
                        <a:effectLst/>
                        <a:latin typeface="+mn-lt"/>
                      </a:endParaRPr>
                    </a:p>
                  </a:txBody>
                  <a:tcPr marL="43168" marR="43168" marT="43168" marB="431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000" b="0" i="0" u="none" strike="noStrike" dirty="0">
                          <a:solidFill>
                            <a:srgbClr val="000000"/>
                          </a:solidFill>
                          <a:effectLst/>
                          <a:latin typeface="+mn-lt"/>
                        </a:rPr>
                        <a:t>Direct assimilation of central pressure, no relocation</a:t>
                      </a:r>
                      <a:endParaRPr lang="en-US" sz="1000" dirty="0">
                        <a:effectLst/>
                        <a:latin typeface="+mn-lt"/>
                      </a:endParaRPr>
                    </a:p>
                  </a:txBody>
                  <a:tcPr marL="43168" marR="43168" marT="43168" marB="431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2211050"/>
                  </a:ext>
                </a:extLst>
              </a:tr>
            </a:tbl>
          </a:graphicData>
        </a:graphic>
      </p:graphicFrame>
      <p:sp>
        <p:nvSpPr>
          <p:cNvPr id="6" name="Rectangle 1">
            <a:extLst>
              <a:ext uri="{FF2B5EF4-FFF2-40B4-BE49-F238E27FC236}">
                <a16:creationId xmlns:a16="http://schemas.microsoft.com/office/drawing/2014/main" id="{64E50503-8374-7B4B-8CB8-A706803A1664}"/>
              </a:ext>
            </a:extLst>
          </p:cNvPr>
          <p:cNvSpPr>
            <a:spLocks noChangeArrowheads="1"/>
          </p:cNvSpPr>
          <p:nvPr/>
        </p:nvSpPr>
        <p:spPr bwMode="auto">
          <a:xfrm>
            <a:off x="417513" y="-436740"/>
            <a:ext cx="1708028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17257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5A6D0D5-0BCF-E74A-A7EB-3D5B5943EDD7}"/>
              </a:ext>
            </a:extLst>
          </p:cNvPr>
          <p:cNvSpPr>
            <a:spLocks noGrp="1"/>
          </p:cNvSpPr>
          <p:nvPr>
            <p:ph type="sldNum" sz="quarter" idx="12"/>
          </p:nvPr>
        </p:nvSpPr>
        <p:spPr/>
        <p:txBody>
          <a:bodyPr/>
          <a:lstStyle/>
          <a:p>
            <a:fld id="{A60B82A8-BE49-0048-A7C2-AC7DDEDB95D6}" type="slidenum">
              <a:rPr lang="en-US" smtClean="0"/>
              <a:t>22</a:t>
            </a:fld>
            <a:endParaRPr lang="en-US"/>
          </a:p>
        </p:txBody>
      </p:sp>
      <p:pic>
        <p:nvPicPr>
          <p:cNvPr id="9218" name="Picture 2" descr="https://lh4.googleusercontent.com/FIw9bo4i7OAHGHYhnpLECi6-j2Q7jBJoiHQU7_1m7YN-jtrBFRlOMgn8iwMq-McqiqUJ9dWVk_ni5d8aqxNDJ8bdJbnyqVUg53utpg1d0cMjY8fgGQMJMmZcKbvHtDlp8mBonHce">
            <a:extLst>
              <a:ext uri="{FF2B5EF4-FFF2-40B4-BE49-F238E27FC236}">
                <a16:creationId xmlns:a16="http://schemas.microsoft.com/office/drawing/2014/main" id="{017CEE1A-1E1F-2740-990F-5A4D2D38C9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567" y="0"/>
            <a:ext cx="4556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BAFC392-EB83-364E-BA11-A49EE8771C05}"/>
              </a:ext>
            </a:extLst>
          </p:cNvPr>
          <p:cNvSpPr txBox="1"/>
          <p:nvPr/>
        </p:nvSpPr>
        <p:spPr>
          <a:xfrm>
            <a:off x="5163671" y="699246"/>
            <a:ext cx="6602505" cy="3046988"/>
          </a:xfrm>
          <a:prstGeom prst="rect">
            <a:avLst/>
          </a:prstGeom>
          <a:noFill/>
        </p:spPr>
        <p:txBody>
          <a:bodyPr wrap="square" rtlCol="0">
            <a:spAutoFit/>
          </a:bodyPr>
          <a:lstStyle/>
          <a:p>
            <a:r>
              <a:rPr lang="en-US" sz="2400" dirty="0"/>
              <a:t>64 vertical levels.   Depending on how you look at it, there’s either many vertical levels in the upper </a:t>
            </a:r>
          </a:p>
          <a:p>
            <a:r>
              <a:rPr lang="en-US" sz="2400" dirty="0"/>
              <a:t>stratosphere, or perhaps not quite enough.</a:t>
            </a:r>
          </a:p>
          <a:p>
            <a:endParaRPr lang="en-US" sz="2400" dirty="0"/>
          </a:p>
          <a:p>
            <a:r>
              <a:rPr lang="en-US" sz="2400" dirty="0"/>
              <a:t>These levels are often critical, for example for gravity-wave momentum deposition, and as a source of extended-range predictability (QBO, Arctic Oscillation, sudden stratospheric warmings).</a:t>
            </a:r>
          </a:p>
        </p:txBody>
      </p:sp>
    </p:spTree>
    <p:extLst>
      <p:ext uri="{BB962C8B-B14F-4D97-AF65-F5344CB8AC3E}">
        <p14:creationId xmlns:p14="http://schemas.microsoft.com/office/powerpoint/2010/main" val="3795371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D56CC-4861-F140-9821-07436907C75E}"/>
              </a:ext>
            </a:extLst>
          </p:cNvPr>
          <p:cNvSpPr>
            <a:spLocks noGrp="1"/>
          </p:cNvSpPr>
          <p:nvPr>
            <p:ph type="title"/>
          </p:nvPr>
        </p:nvSpPr>
        <p:spPr>
          <a:xfrm>
            <a:off x="389965" y="365125"/>
            <a:ext cx="11282082" cy="1325563"/>
          </a:xfrm>
        </p:spPr>
        <p:txBody>
          <a:bodyPr>
            <a:normAutofit fontScale="90000"/>
          </a:bodyPr>
          <a:lstStyle/>
          <a:p>
            <a:r>
              <a:rPr lang="en-US" b="1" dirty="0"/>
              <a:t>Major differences between the eventual real-time operational analysis and the reanalysis, + known bugs</a:t>
            </a:r>
          </a:p>
        </p:txBody>
      </p:sp>
      <p:sp>
        <p:nvSpPr>
          <p:cNvPr id="3" name="Content Placeholder 2">
            <a:extLst>
              <a:ext uri="{FF2B5EF4-FFF2-40B4-BE49-F238E27FC236}">
                <a16:creationId xmlns:a16="http://schemas.microsoft.com/office/drawing/2014/main" id="{9FFF65BA-3B6C-2342-BAAA-B5014CA363D8}"/>
              </a:ext>
            </a:extLst>
          </p:cNvPr>
          <p:cNvSpPr>
            <a:spLocks noGrp="1"/>
          </p:cNvSpPr>
          <p:nvPr>
            <p:ph idx="1"/>
          </p:nvPr>
        </p:nvSpPr>
        <p:spPr>
          <a:xfrm>
            <a:off x="838200" y="2005012"/>
            <a:ext cx="10515600" cy="4351338"/>
          </a:xfrm>
        </p:spPr>
        <p:txBody>
          <a:bodyPr>
            <a:normAutofit fontScale="92500" lnSpcReduction="20000"/>
          </a:bodyPr>
          <a:lstStyle/>
          <a:p>
            <a:r>
              <a:rPr lang="en-US" b="1" dirty="0"/>
              <a:t>Analysis resolution</a:t>
            </a:r>
            <a:r>
              <a:rPr lang="en-US" dirty="0"/>
              <a:t>: ½ of operations because of computational expense.</a:t>
            </a:r>
          </a:p>
          <a:p>
            <a:r>
              <a:rPr lang="en-US" b="1" dirty="0"/>
              <a:t>SST</a:t>
            </a:r>
            <a:r>
              <a:rPr lang="en-US" dirty="0"/>
              <a:t>:  OI in reanalysis vs. NSST in real-time (NSST had large biases in data-sparse cloudy regions early in reanalysis period).</a:t>
            </a:r>
          </a:p>
          <a:p>
            <a:r>
              <a:rPr lang="en-US" b="1" dirty="0"/>
              <a:t>Snow initialization</a:t>
            </a:r>
            <a:r>
              <a:rPr lang="en-US" dirty="0"/>
              <a:t>: only refreshed once per day, 00 UTC in reanalysis, while refreshed 4x/day in operations.    Addressed somewhat through a “</a:t>
            </a:r>
            <a:r>
              <a:rPr lang="en-US" dirty="0">
                <a:hlinkClick r:id="rId2"/>
              </a:rPr>
              <a:t>replay</a:t>
            </a:r>
            <a:r>
              <a:rPr lang="en-US" dirty="0"/>
              <a:t>” process.</a:t>
            </a:r>
          </a:p>
          <a:p>
            <a:r>
              <a:rPr lang="en-US" dirty="0"/>
              <a:t>Some velocity-azimuth-display (VAD) winds snuck in with QC problems during periods of bird migration.   Turned VAD off when discovered.  Too late to reprocess.</a:t>
            </a:r>
          </a:p>
          <a:p>
            <a:r>
              <a:rPr lang="en-US" dirty="0"/>
              <a:t>There are possibilities of finding more issues as more users look through the data. </a:t>
            </a:r>
          </a:p>
          <a:p>
            <a:r>
              <a:rPr lang="en-US" dirty="0"/>
              <a:t>A few others (pressure jumps) discussed in subsequent slides.</a:t>
            </a:r>
          </a:p>
        </p:txBody>
      </p:sp>
      <p:sp>
        <p:nvSpPr>
          <p:cNvPr id="4" name="Slide Number Placeholder 3">
            <a:extLst>
              <a:ext uri="{FF2B5EF4-FFF2-40B4-BE49-F238E27FC236}">
                <a16:creationId xmlns:a16="http://schemas.microsoft.com/office/drawing/2014/main" id="{8F7FC57F-E426-4849-B40B-8A524E5DF983}"/>
              </a:ext>
            </a:extLst>
          </p:cNvPr>
          <p:cNvSpPr>
            <a:spLocks noGrp="1"/>
          </p:cNvSpPr>
          <p:nvPr>
            <p:ph type="sldNum" sz="quarter" idx="12"/>
          </p:nvPr>
        </p:nvSpPr>
        <p:spPr/>
        <p:txBody>
          <a:bodyPr/>
          <a:lstStyle/>
          <a:p>
            <a:fld id="{A60B82A8-BE49-0048-A7C2-AC7DDEDB95D6}" type="slidenum">
              <a:rPr lang="en-US" smtClean="0"/>
              <a:t>23</a:t>
            </a:fld>
            <a:endParaRPr lang="en-US"/>
          </a:p>
        </p:txBody>
      </p:sp>
    </p:spTree>
    <p:extLst>
      <p:ext uri="{BB962C8B-B14F-4D97-AF65-F5344CB8AC3E}">
        <p14:creationId xmlns:p14="http://schemas.microsoft.com/office/powerpoint/2010/main" val="42182891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5A9E8-5640-AA4E-AF30-281D79EA9065}"/>
              </a:ext>
            </a:extLst>
          </p:cNvPr>
          <p:cNvSpPr>
            <a:spLocks noGrp="1"/>
          </p:cNvSpPr>
          <p:nvPr>
            <p:ph type="title"/>
          </p:nvPr>
        </p:nvSpPr>
        <p:spPr/>
        <p:txBody>
          <a:bodyPr/>
          <a:lstStyle/>
          <a:p>
            <a:r>
              <a:rPr lang="en-US" b="1" dirty="0"/>
              <a:t>Evaluation of the GEFSv12 </a:t>
            </a:r>
            <a:r>
              <a:rPr lang="en-US" b="1" dirty="0" err="1"/>
              <a:t>reanalyses</a:t>
            </a:r>
            <a:endParaRPr lang="en-US" b="1" dirty="0"/>
          </a:p>
        </p:txBody>
      </p:sp>
      <p:sp>
        <p:nvSpPr>
          <p:cNvPr id="3" name="Content Placeholder 2">
            <a:extLst>
              <a:ext uri="{FF2B5EF4-FFF2-40B4-BE49-F238E27FC236}">
                <a16:creationId xmlns:a16="http://schemas.microsoft.com/office/drawing/2014/main" id="{59A6D7E9-28A3-B249-BB2C-7EE5D5D41E68}"/>
              </a:ext>
            </a:extLst>
          </p:cNvPr>
          <p:cNvSpPr>
            <a:spLocks noGrp="1"/>
          </p:cNvSpPr>
          <p:nvPr>
            <p:ph idx="1"/>
          </p:nvPr>
        </p:nvSpPr>
        <p:spPr/>
        <p:txBody>
          <a:bodyPr/>
          <a:lstStyle/>
          <a:p>
            <a:r>
              <a:rPr lang="en-US" dirty="0"/>
              <a:t>Fit of short-term (background) forecasts to newly available observations as a metric for system improvement.</a:t>
            </a:r>
          </a:p>
          <a:p>
            <a:r>
              <a:rPr lang="en-US" dirty="0"/>
              <a:t>Deterministic “scout” runs with FV3 GFS from CFSR and GEFS v12 initial conditions, verified against independent (ECMWF) </a:t>
            </a:r>
            <a:r>
              <a:rPr lang="en-US" dirty="0" err="1"/>
              <a:t>reanalyses</a:t>
            </a:r>
            <a:r>
              <a:rPr lang="en-US" dirty="0"/>
              <a:t>.</a:t>
            </a:r>
          </a:p>
          <a:p>
            <a:r>
              <a:rPr lang="en-US" dirty="0"/>
              <a:t>Other various diagnostics (QBO, checking expected conservation properties).  </a:t>
            </a:r>
          </a:p>
          <a:p>
            <a:r>
              <a:rPr lang="en-US" dirty="0"/>
              <a:t>Ongoing: comparisons of skill during overlap period of GEFSv12 reforecast and GEFS retro.</a:t>
            </a:r>
          </a:p>
        </p:txBody>
      </p:sp>
      <p:sp>
        <p:nvSpPr>
          <p:cNvPr id="4" name="Slide Number Placeholder 3">
            <a:extLst>
              <a:ext uri="{FF2B5EF4-FFF2-40B4-BE49-F238E27FC236}">
                <a16:creationId xmlns:a16="http://schemas.microsoft.com/office/drawing/2014/main" id="{A06264F0-F113-6949-9A2E-8D8C186C5B43}"/>
              </a:ext>
            </a:extLst>
          </p:cNvPr>
          <p:cNvSpPr>
            <a:spLocks noGrp="1"/>
          </p:cNvSpPr>
          <p:nvPr>
            <p:ph type="sldNum" sz="quarter" idx="12"/>
          </p:nvPr>
        </p:nvSpPr>
        <p:spPr/>
        <p:txBody>
          <a:bodyPr/>
          <a:lstStyle/>
          <a:p>
            <a:fld id="{A60B82A8-BE49-0048-A7C2-AC7DDEDB95D6}" type="slidenum">
              <a:rPr lang="en-US" smtClean="0"/>
              <a:t>24</a:t>
            </a:fld>
            <a:endParaRPr lang="en-US"/>
          </a:p>
        </p:txBody>
      </p:sp>
    </p:spTree>
    <p:extLst>
      <p:ext uri="{BB962C8B-B14F-4D97-AF65-F5344CB8AC3E}">
        <p14:creationId xmlns:p14="http://schemas.microsoft.com/office/powerpoint/2010/main" val="33206620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lh5.googleusercontent.com/rzznmCc4lSP2yoAcw5gYfIoAg_sku52WeceF1zMm6BSC-6CW0G4IJEsbjxAdE_u3nWoH1xnkdCQNJmZgXgmSao09xGr4uUN0rMYl1gUQA9fMzicU0ombStpTQ3OujibOVVR3WDmC">
            <a:extLst>
              <a:ext uri="{FF2B5EF4-FFF2-40B4-BE49-F238E27FC236}">
                <a16:creationId xmlns:a16="http://schemas.microsoft.com/office/drawing/2014/main" id="{09D68AB8-96E9-0441-8409-1FA225811E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195"/>
            <a:ext cx="4953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D50B6B7-D70F-744E-BE37-8940986A77E1}"/>
              </a:ext>
            </a:extLst>
          </p:cNvPr>
          <p:cNvSpPr txBox="1"/>
          <p:nvPr/>
        </p:nvSpPr>
        <p:spPr>
          <a:xfrm>
            <a:off x="5455227" y="544483"/>
            <a:ext cx="6043353" cy="3416320"/>
          </a:xfrm>
          <a:prstGeom prst="rect">
            <a:avLst/>
          </a:prstGeom>
          <a:noFill/>
        </p:spPr>
        <p:txBody>
          <a:bodyPr wrap="square" rtlCol="0">
            <a:spAutoFit/>
          </a:bodyPr>
          <a:lstStyle/>
          <a:p>
            <a:r>
              <a:rPr lang="en-US" sz="3600" b="1" dirty="0">
                <a:latin typeface="+mj-lt"/>
              </a:rPr>
              <a:t>Conservation properties:</a:t>
            </a:r>
          </a:p>
          <a:p>
            <a:r>
              <a:rPr lang="en-US" sz="3600" b="1" dirty="0">
                <a:latin typeface="+mj-lt"/>
              </a:rPr>
              <a:t>analysis time series with</a:t>
            </a:r>
          </a:p>
          <a:p>
            <a:r>
              <a:rPr lang="en-US" sz="3600" b="1" dirty="0">
                <a:latin typeface="+mj-lt"/>
              </a:rPr>
              <a:t>dry-pressure jumps.</a:t>
            </a:r>
          </a:p>
          <a:p>
            <a:endParaRPr lang="en-US" sz="2800" dirty="0"/>
          </a:p>
          <a:p>
            <a:r>
              <a:rPr lang="en-US" sz="2000" dirty="0"/>
              <a:t>Dry pressure (removing contribution of variable water vapor) jumps ~ July 13-15 2006 and Oct 11-13 2009.  The first jump is understood (next few slides), the second not well understood.</a:t>
            </a:r>
          </a:p>
        </p:txBody>
      </p:sp>
      <p:sp>
        <p:nvSpPr>
          <p:cNvPr id="5" name="Slide Number Placeholder 4">
            <a:extLst>
              <a:ext uri="{FF2B5EF4-FFF2-40B4-BE49-F238E27FC236}">
                <a16:creationId xmlns:a16="http://schemas.microsoft.com/office/drawing/2014/main" id="{31DEC9B0-6348-A743-96C1-B57585029902}"/>
              </a:ext>
            </a:extLst>
          </p:cNvPr>
          <p:cNvSpPr>
            <a:spLocks noGrp="1"/>
          </p:cNvSpPr>
          <p:nvPr>
            <p:ph type="sldNum" sz="quarter" idx="12"/>
          </p:nvPr>
        </p:nvSpPr>
        <p:spPr/>
        <p:txBody>
          <a:bodyPr/>
          <a:lstStyle/>
          <a:p>
            <a:fld id="{A60B82A8-BE49-0048-A7C2-AC7DDEDB95D6}" type="slidenum">
              <a:rPr lang="en-US" smtClean="0"/>
              <a:t>25</a:t>
            </a:fld>
            <a:endParaRPr lang="en-US"/>
          </a:p>
        </p:txBody>
      </p:sp>
      <p:sp>
        <p:nvSpPr>
          <p:cNvPr id="6" name="Rectangle 5">
            <a:extLst>
              <a:ext uri="{FF2B5EF4-FFF2-40B4-BE49-F238E27FC236}">
                <a16:creationId xmlns:a16="http://schemas.microsoft.com/office/drawing/2014/main" id="{99523ADE-B286-BC4E-8D0F-6615890EE1A1}"/>
              </a:ext>
            </a:extLst>
          </p:cNvPr>
          <p:cNvSpPr/>
          <p:nvPr/>
        </p:nvSpPr>
        <p:spPr>
          <a:xfrm>
            <a:off x="0" y="0"/>
            <a:ext cx="4949825" cy="224443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19398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9DC3E-A27A-2143-AF0C-726F63525876}"/>
              </a:ext>
            </a:extLst>
          </p:cNvPr>
          <p:cNvSpPr>
            <a:spLocks noGrp="1"/>
          </p:cNvSpPr>
          <p:nvPr>
            <p:ph type="title"/>
          </p:nvPr>
        </p:nvSpPr>
        <p:spPr>
          <a:xfrm>
            <a:off x="524718" y="187704"/>
            <a:ext cx="11039901" cy="1325563"/>
          </a:xfrm>
        </p:spPr>
        <p:txBody>
          <a:bodyPr/>
          <a:lstStyle/>
          <a:p>
            <a:r>
              <a:rPr lang="en-US" b="1" dirty="0"/>
              <a:t>GPS radio occultations observation count during  pressure 2006 jump.</a:t>
            </a:r>
          </a:p>
        </p:txBody>
      </p:sp>
      <p:sp>
        <p:nvSpPr>
          <p:cNvPr id="4" name="Slide Number Placeholder 3">
            <a:extLst>
              <a:ext uri="{FF2B5EF4-FFF2-40B4-BE49-F238E27FC236}">
                <a16:creationId xmlns:a16="http://schemas.microsoft.com/office/drawing/2014/main" id="{EAD987A2-188E-3641-8AD9-B4A3F15B86A5}"/>
              </a:ext>
            </a:extLst>
          </p:cNvPr>
          <p:cNvSpPr>
            <a:spLocks noGrp="1"/>
          </p:cNvSpPr>
          <p:nvPr>
            <p:ph type="sldNum" sz="quarter" idx="12"/>
          </p:nvPr>
        </p:nvSpPr>
        <p:spPr/>
        <p:txBody>
          <a:bodyPr/>
          <a:lstStyle/>
          <a:p>
            <a:fld id="{A60B82A8-BE49-0048-A7C2-AC7DDEDB95D6}" type="slidenum">
              <a:rPr lang="en-US" smtClean="0"/>
              <a:t>26</a:t>
            </a:fld>
            <a:endParaRPr lang="en-US"/>
          </a:p>
        </p:txBody>
      </p:sp>
      <p:pic>
        <p:nvPicPr>
          <p:cNvPr id="6" name="Picture 5">
            <a:extLst>
              <a:ext uri="{FF2B5EF4-FFF2-40B4-BE49-F238E27FC236}">
                <a16:creationId xmlns:a16="http://schemas.microsoft.com/office/drawing/2014/main" id="{FE51911F-BD0C-E54C-BCFF-FD3717332DBE}"/>
              </a:ext>
            </a:extLst>
          </p:cNvPr>
          <p:cNvPicPr>
            <a:picLocks noChangeAspect="1"/>
          </p:cNvPicPr>
          <p:nvPr/>
        </p:nvPicPr>
        <p:blipFill>
          <a:blip r:embed="rId2"/>
          <a:stretch>
            <a:fillRect/>
          </a:stretch>
        </p:blipFill>
        <p:spPr>
          <a:xfrm>
            <a:off x="441669" y="1727044"/>
            <a:ext cx="11122950" cy="2900339"/>
          </a:xfrm>
          <a:prstGeom prst="rect">
            <a:avLst/>
          </a:prstGeom>
        </p:spPr>
      </p:pic>
      <p:pic>
        <p:nvPicPr>
          <p:cNvPr id="8" name="Picture 7">
            <a:extLst>
              <a:ext uri="{FF2B5EF4-FFF2-40B4-BE49-F238E27FC236}">
                <a16:creationId xmlns:a16="http://schemas.microsoft.com/office/drawing/2014/main" id="{08AAADB9-C4C9-EA49-BC00-30D01FEC8F9C}"/>
              </a:ext>
            </a:extLst>
          </p:cNvPr>
          <p:cNvPicPr>
            <a:picLocks noChangeAspect="1"/>
          </p:cNvPicPr>
          <p:nvPr/>
        </p:nvPicPr>
        <p:blipFill>
          <a:blip r:embed="rId3"/>
          <a:stretch>
            <a:fillRect/>
          </a:stretch>
        </p:blipFill>
        <p:spPr>
          <a:xfrm>
            <a:off x="1459186" y="4531517"/>
            <a:ext cx="6682486" cy="1016900"/>
          </a:xfrm>
          <a:prstGeom prst="rect">
            <a:avLst/>
          </a:prstGeom>
        </p:spPr>
      </p:pic>
      <p:sp>
        <p:nvSpPr>
          <p:cNvPr id="3" name="TextBox 2">
            <a:extLst>
              <a:ext uri="{FF2B5EF4-FFF2-40B4-BE49-F238E27FC236}">
                <a16:creationId xmlns:a16="http://schemas.microsoft.com/office/drawing/2014/main" id="{BCA14DDA-F02A-EA41-BC0D-A22D038B08EE}"/>
              </a:ext>
            </a:extLst>
          </p:cNvPr>
          <p:cNvSpPr txBox="1"/>
          <p:nvPr/>
        </p:nvSpPr>
        <p:spPr>
          <a:xfrm>
            <a:off x="441669" y="5647765"/>
            <a:ext cx="11154015" cy="923330"/>
          </a:xfrm>
          <a:prstGeom prst="rect">
            <a:avLst/>
          </a:prstGeom>
          <a:noFill/>
        </p:spPr>
        <p:txBody>
          <a:bodyPr wrap="none" rtlCol="0">
            <a:spAutoFit/>
          </a:bodyPr>
          <a:lstStyle/>
          <a:p>
            <a:r>
              <a:rPr lang="en-US" dirty="0"/>
              <a:t>The sudden advent of the assimilation of many more GPSRO observations during this period suggests that these</a:t>
            </a:r>
          </a:p>
          <a:p>
            <a:r>
              <a:rPr lang="en-US" dirty="0"/>
              <a:t>observations both directly affected the thermodynamic characteristics of the atmosphere (its integral reflected in the</a:t>
            </a:r>
          </a:p>
          <a:p>
            <a:r>
              <a:rPr lang="en-US" dirty="0"/>
              <a:t>surface pressure) and indirectly, by anchoring the satellite radiances (next slide).  c/o Anna </a:t>
            </a:r>
            <a:r>
              <a:rPr lang="en-US" dirty="0" err="1"/>
              <a:t>Shlyaeva</a:t>
            </a:r>
            <a:r>
              <a:rPr lang="en-US" dirty="0"/>
              <a:t>.</a:t>
            </a:r>
          </a:p>
        </p:txBody>
      </p:sp>
    </p:spTree>
    <p:extLst>
      <p:ext uri="{BB962C8B-B14F-4D97-AF65-F5344CB8AC3E}">
        <p14:creationId xmlns:p14="http://schemas.microsoft.com/office/powerpoint/2010/main" val="35190774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056DD-4597-3641-82F9-11EA9BEA264F}"/>
              </a:ext>
            </a:extLst>
          </p:cNvPr>
          <p:cNvSpPr>
            <a:spLocks noGrp="1"/>
          </p:cNvSpPr>
          <p:nvPr>
            <p:ph type="title"/>
          </p:nvPr>
        </p:nvSpPr>
        <p:spPr>
          <a:xfrm>
            <a:off x="838200" y="136525"/>
            <a:ext cx="10515600" cy="1325563"/>
          </a:xfrm>
        </p:spPr>
        <p:txBody>
          <a:bodyPr/>
          <a:lstStyle/>
          <a:p>
            <a:r>
              <a:rPr lang="en-US" b="1" dirty="0"/>
              <a:t>NOAA-15 AMSU-A channel 7 bias corrections</a:t>
            </a:r>
          </a:p>
        </p:txBody>
      </p:sp>
      <p:sp>
        <p:nvSpPr>
          <p:cNvPr id="4" name="Slide Number Placeholder 3">
            <a:extLst>
              <a:ext uri="{FF2B5EF4-FFF2-40B4-BE49-F238E27FC236}">
                <a16:creationId xmlns:a16="http://schemas.microsoft.com/office/drawing/2014/main" id="{925196ED-7684-2B40-BBB2-02CE98E3AAA1}"/>
              </a:ext>
            </a:extLst>
          </p:cNvPr>
          <p:cNvSpPr>
            <a:spLocks noGrp="1"/>
          </p:cNvSpPr>
          <p:nvPr>
            <p:ph type="sldNum" sz="quarter" idx="12"/>
          </p:nvPr>
        </p:nvSpPr>
        <p:spPr/>
        <p:txBody>
          <a:bodyPr/>
          <a:lstStyle/>
          <a:p>
            <a:fld id="{A60B82A8-BE49-0048-A7C2-AC7DDEDB95D6}" type="slidenum">
              <a:rPr lang="en-US" smtClean="0"/>
              <a:t>27</a:t>
            </a:fld>
            <a:endParaRPr lang="en-US"/>
          </a:p>
        </p:txBody>
      </p:sp>
      <p:pic>
        <p:nvPicPr>
          <p:cNvPr id="6" name="Picture 5">
            <a:extLst>
              <a:ext uri="{FF2B5EF4-FFF2-40B4-BE49-F238E27FC236}">
                <a16:creationId xmlns:a16="http://schemas.microsoft.com/office/drawing/2014/main" id="{22E87B0F-6A63-C440-B070-A6A0FCDA3E2B}"/>
              </a:ext>
            </a:extLst>
          </p:cNvPr>
          <p:cNvPicPr>
            <a:picLocks noChangeAspect="1"/>
          </p:cNvPicPr>
          <p:nvPr/>
        </p:nvPicPr>
        <p:blipFill>
          <a:blip r:embed="rId2"/>
          <a:stretch>
            <a:fillRect/>
          </a:stretch>
        </p:blipFill>
        <p:spPr>
          <a:xfrm>
            <a:off x="0" y="1462088"/>
            <a:ext cx="12192000" cy="3246167"/>
          </a:xfrm>
          <a:prstGeom prst="rect">
            <a:avLst/>
          </a:prstGeom>
        </p:spPr>
      </p:pic>
      <p:cxnSp>
        <p:nvCxnSpPr>
          <p:cNvPr id="8" name="Straight Connector 7">
            <a:extLst>
              <a:ext uri="{FF2B5EF4-FFF2-40B4-BE49-F238E27FC236}">
                <a16:creationId xmlns:a16="http://schemas.microsoft.com/office/drawing/2014/main" id="{6D22DA2A-50D5-DC4F-8D16-5F52F3AE263F}"/>
              </a:ext>
            </a:extLst>
          </p:cNvPr>
          <p:cNvCxnSpPr/>
          <p:nvPr/>
        </p:nvCxnSpPr>
        <p:spPr>
          <a:xfrm>
            <a:off x="4040340" y="4704244"/>
            <a:ext cx="155584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06A25CE-B4D4-C24C-B919-5BBE1044E533}"/>
              </a:ext>
            </a:extLst>
          </p:cNvPr>
          <p:cNvSpPr txBox="1"/>
          <p:nvPr/>
        </p:nvSpPr>
        <p:spPr>
          <a:xfrm>
            <a:off x="368541" y="5248988"/>
            <a:ext cx="11044526" cy="1200329"/>
          </a:xfrm>
          <a:prstGeom prst="rect">
            <a:avLst/>
          </a:prstGeom>
          <a:noFill/>
        </p:spPr>
        <p:txBody>
          <a:bodyPr wrap="square" rtlCol="0">
            <a:spAutoFit/>
          </a:bodyPr>
          <a:lstStyle/>
          <a:p>
            <a:r>
              <a:rPr lang="en-US" sz="2400" dirty="0"/>
              <a:t>When (unbiased) GPSRO observations became much more plentiful, it was possible to more effectively bias correct the AMSU-A satellite data.  Temperature corrections then caused the pressure jump.</a:t>
            </a:r>
          </a:p>
        </p:txBody>
      </p:sp>
      <p:sp>
        <p:nvSpPr>
          <p:cNvPr id="3" name="TextBox 2">
            <a:extLst>
              <a:ext uri="{FF2B5EF4-FFF2-40B4-BE49-F238E27FC236}">
                <a16:creationId xmlns:a16="http://schemas.microsoft.com/office/drawing/2014/main" id="{DD2779ED-A0EC-4844-95F5-2DC7C74EAC9F}"/>
              </a:ext>
            </a:extLst>
          </p:cNvPr>
          <p:cNvSpPr txBox="1"/>
          <p:nvPr/>
        </p:nvSpPr>
        <p:spPr>
          <a:xfrm>
            <a:off x="3778624" y="4813820"/>
            <a:ext cx="720069" cy="369332"/>
          </a:xfrm>
          <a:prstGeom prst="rect">
            <a:avLst/>
          </a:prstGeom>
          <a:noFill/>
        </p:spPr>
        <p:txBody>
          <a:bodyPr wrap="none" rtlCol="0">
            <a:spAutoFit/>
          </a:bodyPr>
          <a:lstStyle/>
          <a:p>
            <a:r>
              <a:rPr lang="en-US" dirty="0"/>
              <a:t>Jul 06</a:t>
            </a:r>
          </a:p>
        </p:txBody>
      </p:sp>
      <p:sp>
        <p:nvSpPr>
          <p:cNvPr id="5" name="TextBox 4">
            <a:extLst>
              <a:ext uri="{FF2B5EF4-FFF2-40B4-BE49-F238E27FC236}">
                <a16:creationId xmlns:a16="http://schemas.microsoft.com/office/drawing/2014/main" id="{E0612B28-8539-7A48-BF63-F699413A7EEA}"/>
              </a:ext>
            </a:extLst>
          </p:cNvPr>
          <p:cNvSpPr txBox="1"/>
          <p:nvPr/>
        </p:nvSpPr>
        <p:spPr>
          <a:xfrm>
            <a:off x="5178441" y="4805991"/>
            <a:ext cx="835485" cy="369332"/>
          </a:xfrm>
          <a:prstGeom prst="rect">
            <a:avLst/>
          </a:prstGeom>
          <a:noFill/>
        </p:spPr>
        <p:txBody>
          <a:bodyPr wrap="none" rtlCol="0">
            <a:spAutoFit/>
          </a:bodyPr>
          <a:lstStyle/>
          <a:p>
            <a:r>
              <a:rPr lang="en-US" dirty="0"/>
              <a:t>Aug 06</a:t>
            </a:r>
          </a:p>
        </p:txBody>
      </p:sp>
      <p:sp>
        <p:nvSpPr>
          <p:cNvPr id="7" name="TextBox 6">
            <a:extLst>
              <a:ext uri="{FF2B5EF4-FFF2-40B4-BE49-F238E27FC236}">
                <a16:creationId xmlns:a16="http://schemas.microsoft.com/office/drawing/2014/main" id="{94CEF5AD-326E-EE4A-9502-BB21F925ACA4}"/>
              </a:ext>
            </a:extLst>
          </p:cNvPr>
          <p:cNvSpPr txBox="1"/>
          <p:nvPr/>
        </p:nvSpPr>
        <p:spPr>
          <a:xfrm>
            <a:off x="6589059" y="4813820"/>
            <a:ext cx="814647" cy="369332"/>
          </a:xfrm>
          <a:prstGeom prst="rect">
            <a:avLst/>
          </a:prstGeom>
          <a:noFill/>
        </p:spPr>
        <p:txBody>
          <a:bodyPr wrap="none" rtlCol="0">
            <a:spAutoFit/>
          </a:bodyPr>
          <a:lstStyle/>
          <a:p>
            <a:r>
              <a:rPr lang="en-US" dirty="0"/>
              <a:t>Sep 06</a:t>
            </a:r>
          </a:p>
        </p:txBody>
      </p:sp>
      <p:sp>
        <p:nvSpPr>
          <p:cNvPr id="10" name="TextBox 9">
            <a:extLst>
              <a:ext uri="{FF2B5EF4-FFF2-40B4-BE49-F238E27FC236}">
                <a16:creationId xmlns:a16="http://schemas.microsoft.com/office/drawing/2014/main" id="{99412082-3901-1F48-ADF4-A1F486AB0E5C}"/>
              </a:ext>
            </a:extLst>
          </p:cNvPr>
          <p:cNvSpPr txBox="1"/>
          <p:nvPr/>
        </p:nvSpPr>
        <p:spPr>
          <a:xfrm>
            <a:off x="8037110" y="4813820"/>
            <a:ext cx="798617" cy="369332"/>
          </a:xfrm>
          <a:prstGeom prst="rect">
            <a:avLst/>
          </a:prstGeom>
          <a:noFill/>
        </p:spPr>
        <p:txBody>
          <a:bodyPr wrap="none" rtlCol="0">
            <a:spAutoFit/>
          </a:bodyPr>
          <a:lstStyle/>
          <a:p>
            <a:r>
              <a:rPr lang="en-US" dirty="0"/>
              <a:t>Oct 06</a:t>
            </a:r>
          </a:p>
        </p:txBody>
      </p:sp>
      <p:sp>
        <p:nvSpPr>
          <p:cNvPr id="11" name="TextBox 10">
            <a:extLst>
              <a:ext uri="{FF2B5EF4-FFF2-40B4-BE49-F238E27FC236}">
                <a16:creationId xmlns:a16="http://schemas.microsoft.com/office/drawing/2014/main" id="{6E4FABBD-03CE-FD40-8C48-79FC5DB84982}"/>
              </a:ext>
            </a:extLst>
          </p:cNvPr>
          <p:cNvSpPr txBox="1"/>
          <p:nvPr/>
        </p:nvSpPr>
        <p:spPr>
          <a:xfrm>
            <a:off x="2338942" y="4804196"/>
            <a:ext cx="788999" cy="369332"/>
          </a:xfrm>
          <a:prstGeom prst="rect">
            <a:avLst/>
          </a:prstGeom>
          <a:noFill/>
        </p:spPr>
        <p:txBody>
          <a:bodyPr wrap="none" rtlCol="0">
            <a:spAutoFit/>
          </a:bodyPr>
          <a:lstStyle/>
          <a:p>
            <a:r>
              <a:rPr lang="en-US" dirty="0"/>
              <a:t>Jun 06</a:t>
            </a:r>
          </a:p>
        </p:txBody>
      </p:sp>
      <p:sp>
        <p:nvSpPr>
          <p:cNvPr id="12" name="TextBox 11">
            <a:extLst>
              <a:ext uri="{FF2B5EF4-FFF2-40B4-BE49-F238E27FC236}">
                <a16:creationId xmlns:a16="http://schemas.microsoft.com/office/drawing/2014/main" id="{A50A64ED-C9CE-FB4B-83E0-B74896B1932D}"/>
              </a:ext>
            </a:extLst>
          </p:cNvPr>
          <p:cNvSpPr txBox="1"/>
          <p:nvPr/>
        </p:nvSpPr>
        <p:spPr>
          <a:xfrm>
            <a:off x="922523" y="4804196"/>
            <a:ext cx="879280" cy="369332"/>
          </a:xfrm>
          <a:prstGeom prst="rect">
            <a:avLst/>
          </a:prstGeom>
          <a:noFill/>
        </p:spPr>
        <p:txBody>
          <a:bodyPr wrap="none" rtlCol="0">
            <a:spAutoFit/>
          </a:bodyPr>
          <a:lstStyle/>
          <a:p>
            <a:r>
              <a:rPr lang="en-US" dirty="0"/>
              <a:t>May 06</a:t>
            </a:r>
          </a:p>
        </p:txBody>
      </p:sp>
    </p:spTree>
    <p:extLst>
      <p:ext uri="{BB962C8B-B14F-4D97-AF65-F5344CB8AC3E}">
        <p14:creationId xmlns:p14="http://schemas.microsoft.com/office/powerpoint/2010/main" val="16252688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50B6B7-D70F-744E-BE37-8940986A77E1}"/>
              </a:ext>
            </a:extLst>
          </p:cNvPr>
          <p:cNvSpPr txBox="1"/>
          <p:nvPr/>
        </p:nvSpPr>
        <p:spPr>
          <a:xfrm>
            <a:off x="5455227" y="544483"/>
            <a:ext cx="6043353" cy="4093428"/>
          </a:xfrm>
          <a:prstGeom prst="rect">
            <a:avLst/>
          </a:prstGeom>
          <a:noFill/>
        </p:spPr>
        <p:txBody>
          <a:bodyPr wrap="square" rtlCol="0">
            <a:spAutoFit/>
          </a:bodyPr>
          <a:lstStyle/>
          <a:p>
            <a:r>
              <a:rPr lang="en-US" sz="4000" b="1" dirty="0">
                <a:latin typeface="+mj-lt"/>
              </a:rPr>
              <a:t>Precipitation minus evaporation</a:t>
            </a:r>
          </a:p>
          <a:p>
            <a:endParaRPr lang="en-US" sz="2000" dirty="0"/>
          </a:p>
          <a:p>
            <a:pPr marL="342900" indent="-342900">
              <a:buAutoNum type="arabicPeriod" startAt="2"/>
            </a:pPr>
            <a:endParaRPr lang="en-US" sz="2000" dirty="0"/>
          </a:p>
          <a:p>
            <a:r>
              <a:rPr lang="en-US" sz="2000" dirty="0"/>
              <a:t>Water cycle appears balanced in the reanalysis to approximately 5%.  We’d expect complete closure, but assimilation of observations can affect one directly while not enforcing consistency of the other.</a:t>
            </a:r>
          </a:p>
          <a:p>
            <a:br>
              <a:rPr lang="en-US" sz="2000" dirty="0"/>
            </a:br>
            <a:r>
              <a:rPr lang="en-US" sz="2000" dirty="0"/>
              <a:t>This is similar in quality to MERRA (see supplemental slides) but less balanced than in MERRA-2.</a:t>
            </a:r>
          </a:p>
        </p:txBody>
      </p:sp>
      <p:sp>
        <p:nvSpPr>
          <p:cNvPr id="5" name="Slide Number Placeholder 4">
            <a:extLst>
              <a:ext uri="{FF2B5EF4-FFF2-40B4-BE49-F238E27FC236}">
                <a16:creationId xmlns:a16="http://schemas.microsoft.com/office/drawing/2014/main" id="{31DEC9B0-6348-A743-96C1-B57585029902}"/>
              </a:ext>
            </a:extLst>
          </p:cNvPr>
          <p:cNvSpPr>
            <a:spLocks noGrp="1"/>
          </p:cNvSpPr>
          <p:nvPr>
            <p:ph type="sldNum" sz="quarter" idx="12"/>
          </p:nvPr>
        </p:nvSpPr>
        <p:spPr/>
        <p:txBody>
          <a:bodyPr/>
          <a:lstStyle/>
          <a:p>
            <a:fld id="{A60B82A8-BE49-0048-A7C2-AC7DDEDB95D6}" type="slidenum">
              <a:rPr lang="en-US" smtClean="0"/>
              <a:t>28</a:t>
            </a:fld>
            <a:endParaRPr lang="en-US"/>
          </a:p>
        </p:txBody>
      </p:sp>
      <p:pic>
        <p:nvPicPr>
          <p:cNvPr id="1026" name="Picture 2" descr="https://lh5.googleusercontent.com/rzznmCc4lSP2yoAcw5gYfIoAg_sku52WeceF1zMm6BSC-6CW0G4IJEsbjxAdE_u3nWoH1xnkdCQNJmZgXgmSao09xGr4uUN0rMYl1gUQA9fMzicU0ombStpTQ3OujibOVVR3WDmC">
            <a:extLst>
              <a:ext uri="{FF2B5EF4-FFF2-40B4-BE49-F238E27FC236}">
                <a16:creationId xmlns:a16="http://schemas.microsoft.com/office/drawing/2014/main" id="{06E1DAF2-7C1B-EB4B-BBBE-A02475AED8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195"/>
            <a:ext cx="4953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8876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s://lh6.googleusercontent.com/Z9ELUyF49HYWAQGT305959u_An6n6ppTKxeOrcZJURD7pXJPYo6hKXXA268S2Q6dHCo8ATMuN69P8QY_6uVoPhfDfuBoMEhfNVLscs7jV9NU6BEIhDP_-AzXHm477RBtkeTJYd0e">
            <a:extLst>
              <a:ext uri="{FF2B5EF4-FFF2-40B4-BE49-F238E27FC236}">
                <a16:creationId xmlns:a16="http://schemas.microsoft.com/office/drawing/2014/main" id="{70FB5946-7823-7D4C-B915-3BE13DBC75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11" y="40341"/>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DA853F4-E4CC-F14B-A79D-ED33BF764E95}"/>
              </a:ext>
            </a:extLst>
          </p:cNvPr>
          <p:cNvSpPr txBox="1"/>
          <p:nvPr/>
        </p:nvSpPr>
        <p:spPr>
          <a:xfrm>
            <a:off x="9865660" y="3317162"/>
            <a:ext cx="2326340" cy="3170099"/>
          </a:xfrm>
          <a:prstGeom prst="rect">
            <a:avLst/>
          </a:prstGeom>
          <a:noFill/>
        </p:spPr>
        <p:txBody>
          <a:bodyPr wrap="square" rtlCol="0">
            <a:spAutoFit/>
          </a:bodyPr>
          <a:lstStyle/>
          <a:p>
            <a:r>
              <a:rPr lang="en-US" sz="2000" dirty="0"/>
              <a:t>Illustration of 4-10 cm layer soil moisture for three regions with strong land-atmosphere coupling, following </a:t>
            </a:r>
            <a:r>
              <a:rPr lang="en-US" sz="2000" dirty="0">
                <a:hlinkClick r:id="rId3"/>
              </a:rPr>
              <a:t>Koster el al. 2006.  </a:t>
            </a:r>
            <a:r>
              <a:rPr lang="en-US" sz="2000" dirty="0"/>
              <a:t>No sign of problem at stream boundaries.</a:t>
            </a:r>
          </a:p>
        </p:txBody>
      </p:sp>
      <p:sp>
        <p:nvSpPr>
          <p:cNvPr id="3" name="Slide Number Placeholder 2">
            <a:extLst>
              <a:ext uri="{FF2B5EF4-FFF2-40B4-BE49-F238E27FC236}">
                <a16:creationId xmlns:a16="http://schemas.microsoft.com/office/drawing/2014/main" id="{7A2D7679-6F3A-A74F-824A-043D03373939}"/>
              </a:ext>
            </a:extLst>
          </p:cNvPr>
          <p:cNvSpPr>
            <a:spLocks noGrp="1"/>
          </p:cNvSpPr>
          <p:nvPr>
            <p:ph type="sldNum" sz="quarter" idx="12"/>
          </p:nvPr>
        </p:nvSpPr>
        <p:spPr/>
        <p:txBody>
          <a:bodyPr/>
          <a:lstStyle/>
          <a:p>
            <a:fld id="{A60B82A8-BE49-0048-A7C2-AC7DDEDB95D6}" type="slidenum">
              <a:rPr lang="en-US" smtClean="0"/>
              <a:t>29</a:t>
            </a:fld>
            <a:endParaRPr lang="en-US" dirty="0"/>
          </a:p>
        </p:txBody>
      </p:sp>
      <p:sp>
        <p:nvSpPr>
          <p:cNvPr id="5" name="TextBox 4">
            <a:extLst>
              <a:ext uri="{FF2B5EF4-FFF2-40B4-BE49-F238E27FC236}">
                <a16:creationId xmlns:a16="http://schemas.microsoft.com/office/drawing/2014/main" id="{A785917A-84A2-F140-BFB6-683BADC1E08F}"/>
              </a:ext>
            </a:extLst>
          </p:cNvPr>
          <p:cNvSpPr txBox="1"/>
          <p:nvPr/>
        </p:nvSpPr>
        <p:spPr>
          <a:xfrm>
            <a:off x="9982200" y="407450"/>
            <a:ext cx="1994457" cy="2246769"/>
          </a:xfrm>
          <a:prstGeom prst="rect">
            <a:avLst/>
          </a:prstGeom>
          <a:noFill/>
        </p:spPr>
        <p:txBody>
          <a:bodyPr wrap="none" rtlCol="0">
            <a:spAutoFit/>
          </a:bodyPr>
          <a:lstStyle/>
          <a:p>
            <a:r>
              <a:rPr lang="en-US" sz="2800" b="1" dirty="0">
                <a:latin typeface="+mj-lt"/>
              </a:rPr>
              <a:t>Problems </a:t>
            </a:r>
          </a:p>
          <a:p>
            <a:r>
              <a:rPr lang="en-US" sz="2800" b="1" dirty="0">
                <a:latin typeface="+mj-lt"/>
              </a:rPr>
              <a:t>with soil</a:t>
            </a:r>
          </a:p>
          <a:p>
            <a:r>
              <a:rPr lang="en-US" sz="2800" b="1" dirty="0">
                <a:latin typeface="+mj-lt"/>
              </a:rPr>
              <a:t>moisture </a:t>
            </a:r>
          </a:p>
          <a:p>
            <a:r>
              <a:rPr lang="en-US" sz="2800" b="1" dirty="0">
                <a:latin typeface="+mj-lt"/>
              </a:rPr>
              <a:t>at stream</a:t>
            </a:r>
          </a:p>
          <a:p>
            <a:r>
              <a:rPr lang="en-US" sz="2800" b="1" dirty="0">
                <a:latin typeface="+mj-lt"/>
              </a:rPr>
              <a:t>boundaries?</a:t>
            </a:r>
            <a:endParaRPr lang="en-US" b="1" dirty="0">
              <a:latin typeface="+mj-lt"/>
            </a:endParaRPr>
          </a:p>
        </p:txBody>
      </p:sp>
    </p:spTree>
    <p:extLst>
      <p:ext uri="{BB962C8B-B14F-4D97-AF65-F5344CB8AC3E}">
        <p14:creationId xmlns:p14="http://schemas.microsoft.com/office/powerpoint/2010/main" val="3825916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88961-011D-CC46-B990-B0976AED3571}"/>
              </a:ext>
            </a:extLst>
          </p:cNvPr>
          <p:cNvSpPr>
            <a:spLocks noGrp="1"/>
          </p:cNvSpPr>
          <p:nvPr>
            <p:ph type="title"/>
          </p:nvPr>
        </p:nvSpPr>
        <p:spPr>
          <a:xfrm>
            <a:off x="914933" y="2340996"/>
            <a:ext cx="10515600" cy="1325563"/>
          </a:xfrm>
        </p:spPr>
        <p:txBody>
          <a:bodyPr>
            <a:normAutofit/>
          </a:bodyPr>
          <a:lstStyle/>
          <a:p>
            <a:r>
              <a:rPr lang="en-US" b="1" dirty="0"/>
              <a:t>1. Review of major changes with GEFS v12 and comparisons of systems in recent years.</a:t>
            </a:r>
          </a:p>
        </p:txBody>
      </p:sp>
      <p:sp>
        <p:nvSpPr>
          <p:cNvPr id="4" name="Slide Number Placeholder 3">
            <a:extLst>
              <a:ext uri="{FF2B5EF4-FFF2-40B4-BE49-F238E27FC236}">
                <a16:creationId xmlns:a16="http://schemas.microsoft.com/office/drawing/2014/main" id="{A389FC75-47AF-AD44-ADAF-CF987F2C63B0}"/>
              </a:ext>
            </a:extLst>
          </p:cNvPr>
          <p:cNvSpPr>
            <a:spLocks noGrp="1"/>
          </p:cNvSpPr>
          <p:nvPr>
            <p:ph type="sldNum" sz="quarter" idx="12"/>
          </p:nvPr>
        </p:nvSpPr>
        <p:spPr/>
        <p:txBody>
          <a:bodyPr/>
          <a:lstStyle/>
          <a:p>
            <a:fld id="{A60B82A8-BE49-0048-A7C2-AC7DDEDB95D6}" type="slidenum">
              <a:rPr lang="en-US" smtClean="0"/>
              <a:t>3</a:t>
            </a:fld>
            <a:endParaRPr lang="en-US"/>
          </a:p>
        </p:txBody>
      </p:sp>
    </p:spTree>
    <p:extLst>
      <p:ext uri="{BB962C8B-B14F-4D97-AF65-F5344CB8AC3E}">
        <p14:creationId xmlns:p14="http://schemas.microsoft.com/office/powerpoint/2010/main" val="10457309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07B162-6C51-274F-BCC1-C03EB7125334}"/>
              </a:ext>
            </a:extLst>
          </p:cNvPr>
          <p:cNvSpPr>
            <a:spLocks noGrp="1"/>
          </p:cNvSpPr>
          <p:nvPr>
            <p:ph type="sldNum" sz="quarter" idx="12"/>
          </p:nvPr>
        </p:nvSpPr>
        <p:spPr/>
        <p:txBody>
          <a:bodyPr/>
          <a:lstStyle/>
          <a:p>
            <a:fld id="{A60B82A8-BE49-0048-A7C2-AC7DDEDB95D6}" type="slidenum">
              <a:rPr lang="en-US" smtClean="0"/>
              <a:t>30</a:t>
            </a:fld>
            <a:endParaRPr lang="en-US"/>
          </a:p>
        </p:txBody>
      </p:sp>
      <p:pic>
        <p:nvPicPr>
          <p:cNvPr id="3" name="Picture 2">
            <a:extLst>
              <a:ext uri="{FF2B5EF4-FFF2-40B4-BE49-F238E27FC236}">
                <a16:creationId xmlns:a16="http://schemas.microsoft.com/office/drawing/2014/main" id="{C585D8EA-2A34-814E-9889-3EDABAE899A3}"/>
              </a:ext>
            </a:extLst>
          </p:cNvPr>
          <p:cNvPicPr>
            <a:picLocks noChangeAspect="1"/>
          </p:cNvPicPr>
          <p:nvPr/>
        </p:nvPicPr>
        <p:blipFill>
          <a:blip r:embed="rId2"/>
          <a:stretch>
            <a:fillRect/>
          </a:stretch>
        </p:blipFill>
        <p:spPr>
          <a:xfrm>
            <a:off x="19981" y="53788"/>
            <a:ext cx="9512943" cy="6548718"/>
          </a:xfrm>
          <a:prstGeom prst="rect">
            <a:avLst/>
          </a:prstGeom>
        </p:spPr>
      </p:pic>
      <p:sp>
        <p:nvSpPr>
          <p:cNvPr id="4" name="TextBox 3">
            <a:extLst>
              <a:ext uri="{FF2B5EF4-FFF2-40B4-BE49-F238E27FC236}">
                <a16:creationId xmlns:a16="http://schemas.microsoft.com/office/drawing/2014/main" id="{867EC349-6029-C848-AA84-83CF4D91BAB8}"/>
              </a:ext>
            </a:extLst>
          </p:cNvPr>
          <p:cNvSpPr txBox="1"/>
          <p:nvPr/>
        </p:nvSpPr>
        <p:spPr>
          <a:xfrm>
            <a:off x="9829800" y="605118"/>
            <a:ext cx="2124635" cy="954107"/>
          </a:xfrm>
          <a:prstGeom prst="rect">
            <a:avLst/>
          </a:prstGeom>
          <a:noFill/>
        </p:spPr>
        <p:txBody>
          <a:bodyPr wrap="square" rtlCol="0">
            <a:spAutoFit/>
          </a:bodyPr>
          <a:lstStyle/>
          <a:p>
            <a:r>
              <a:rPr lang="en-US" sz="2800" b="1" dirty="0">
                <a:latin typeface="+mj-lt"/>
              </a:rPr>
              <a:t>QBO in this reanalysis</a:t>
            </a:r>
          </a:p>
        </p:txBody>
      </p:sp>
      <p:sp>
        <p:nvSpPr>
          <p:cNvPr id="5" name="TextBox 4">
            <a:extLst>
              <a:ext uri="{FF2B5EF4-FFF2-40B4-BE49-F238E27FC236}">
                <a16:creationId xmlns:a16="http://schemas.microsoft.com/office/drawing/2014/main" id="{F5032C96-D8FB-114C-86CF-804FB4AD4320}"/>
              </a:ext>
            </a:extLst>
          </p:cNvPr>
          <p:cNvSpPr txBox="1"/>
          <p:nvPr/>
        </p:nvSpPr>
        <p:spPr>
          <a:xfrm>
            <a:off x="9158612" y="5296495"/>
            <a:ext cx="1509388" cy="923330"/>
          </a:xfrm>
          <a:prstGeom prst="rect">
            <a:avLst/>
          </a:prstGeom>
          <a:noFill/>
        </p:spPr>
        <p:txBody>
          <a:bodyPr wrap="none" rtlCol="0">
            <a:spAutoFit/>
          </a:bodyPr>
          <a:lstStyle/>
          <a:p>
            <a:r>
              <a:rPr lang="en-US" dirty="0"/>
              <a:t>figure c/o</a:t>
            </a:r>
          </a:p>
          <a:p>
            <a:r>
              <a:rPr lang="en-US" dirty="0"/>
              <a:t>Zac Lawrence,</a:t>
            </a:r>
          </a:p>
          <a:p>
            <a:r>
              <a:rPr lang="en-US" dirty="0"/>
              <a:t>CIRES and PSL</a:t>
            </a:r>
          </a:p>
        </p:txBody>
      </p:sp>
      <p:sp>
        <p:nvSpPr>
          <p:cNvPr id="6" name="TextBox 5">
            <a:extLst>
              <a:ext uri="{FF2B5EF4-FFF2-40B4-BE49-F238E27FC236}">
                <a16:creationId xmlns:a16="http://schemas.microsoft.com/office/drawing/2014/main" id="{54CC1AEB-441D-BC46-9017-247E10821558}"/>
              </a:ext>
            </a:extLst>
          </p:cNvPr>
          <p:cNvSpPr txBox="1"/>
          <p:nvPr/>
        </p:nvSpPr>
        <p:spPr>
          <a:xfrm>
            <a:off x="9158612" y="3328147"/>
            <a:ext cx="1715534" cy="646331"/>
          </a:xfrm>
          <a:prstGeom prst="rect">
            <a:avLst/>
          </a:prstGeom>
          <a:noFill/>
        </p:spPr>
        <p:txBody>
          <a:bodyPr wrap="none" rtlCol="0">
            <a:spAutoFit/>
          </a:bodyPr>
          <a:lstStyle/>
          <a:p>
            <a:r>
              <a:rPr lang="en-US" dirty="0"/>
              <a:t>No smoking-gun</a:t>
            </a:r>
          </a:p>
          <a:p>
            <a:r>
              <a:rPr lang="en-US" dirty="0"/>
              <a:t>problems.</a:t>
            </a:r>
          </a:p>
        </p:txBody>
      </p:sp>
    </p:spTree>
    <p:extLst>
      <p:ext uri="{BB962C8B-B14F-4D97-AF65-F5344CB8AC3E}">
        <p14:creationId xmlns:p14="http://schemas.microsoft.com/office/powerpoint/2010/main" val="315674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F94170-4EA4-5145-AD98-E5678B2CF47C}"/>
              </a:ext>
            </a:extLst>
          </p:cNvPr>
          <p:cNvSpPr>
            <a:spLocks noGrp="1"/>
          </p:cNvSpPr>
          <p:nvPr>
            <p:ph type="sldNum" sz="quarter" idx="12"/>
          </p:nvPr>
        </p:nvSpPr>
        <p:spPr/>
        <p:txBody>
          <a:bodyPr/>
          <a:lstStyle/>
          <a:p>
            <a:fld id="{A60B82A8-BE49-0048-A7C2-AC7DDEDB95D6}" type="slidenum">
              <a:rPr lang="en-US" smtClean="0"/>
              <a:t>31</a:t>
            </a:fld>
            <a:endParaRPr lang="en-US"/>
          </a:p>
        </p:txBody>
      </p:sp>
      <p:pic>
        <p:nvPicPr>
          <p:cNvPr id="8" name="Picture 7">
            <a:extLst>
              <a:ext uri="{FF2B5EF4-FFF2-40B4-BE49-F238E27FC236}">
                <a16:creationId xmlns:a16="http://schemas.microsoft.com/office/drawing/2014/main" id="{62BC22D8-A2CD-4847-99E9-5F827D6DC7AA}"/>
              </a:ext>
            </a:extLst>
          </p:cNvPr>
          <p:cNvPicPr>
            <a:picLocks noChangeAspect="1"/>
          </p:cNvPicPr>
          <p:nvPr/>
        </p:nvPicPr>
        <p:blipFill>
          <a:blip r:embed="rId2"/>
          <a:stretch>
            <a:fillRect/>
          </a:stretch>
        </p:blipFill>
        <p:spPr>
          <a:xfrm>
            <a:off x="0" y="13447"/>
            <a:ext cx="8572500" cy="6858000"/>
          </a:xfrm>
          <a:prstGeom prst="rect">
            <a:avLst/>
          </a:prstGeom>
        </p:spPr>
      </p:pic>
      <p:sp>
        <p:nvSpPr>
          <p:cNvPr id="9" name="TextBox 8">
            <a:extLst>
              <a:ext uri="{FF2B5EF4-FFF2-40B4-BE49-F238E27FC236}">
                <a16:creationId xmlns:a16="http://schemas.microsoft.com/office/drawing/2014/main" id="{8E240373-90F5-0240-9118-C1E64FAAECE0}"/>
              </a:ext>
            </a:extLst>
          </p:cNvPr>
          <p:cNvSpPr txBox="1"/>
          <p:nvPr/>
        </p:nvSpPr>
        <p:spPr>
          <a:xfrm>
            <a:off x="8572500" y="2112891"/>
            <a:ext cx="3373582" cy="3170099"/>
          </a:xfrm>
          <a:prstGeom prst="rect">
            <a:avLst/>
          </a:prstGeom>
          <a:noFill/>
        </p:spPr>
        <p:txBody>
          <a:bodyPr wrap="square" rtlCol="0">
            <a:spAutoFit/>
          </a:bodyPr>
          <a:lstStyle/>
          <a:p>
            <a:r>
              <a:rPr lang="en-US" sz="2000" dirty="0"/>
              <a:t>Improvement with GEFSv12 </a:t>
            </a:r>
          </a:p>
          <a:p>
            <a:r>
              <a:rPr lang="en-US" sz="2000" dirty="0"/>
              <a:t>reanalysis in the fits to conventional observations is apparent here.</a:t>
            </a:r>
          </a:p>
          <a:p>
            <a:endParaRPr lang="en-US" sz="2000" dirty="0"/>
          </a:p>
          <a:p>
            <a:r>
              <a:rPr lang="en-US" sz="2000" dirty="0"/>
              <a:t>Top uses regression fit including an annual cycle.   Bottom is a Gaussian kernel smoother with a 20-week smoothing timescale.</a:t>
            </a:r>
          </a:p>
        </p:txBody>
      </p:sp>
      <p:sp>
        <p:nvSpPr>
          <p:cNvPr id="10" name="TextBox 9">
            <a:extLst>
              <a:ext uri="{FF2B5EF4-FFF2-40B4-BE49-F238E27FC236}">
                <a16:creationId xmlns:a16="http://schemas.microsoft.com/office/drawing/2014/main" id="{AE4E1AA3-BE69-3F4B-8FF3-D4853B0513DB}"/>
              </a:ext>
            </a:extLst>
          </p:cNvPr>
          <p:cNvSpPr txBox="1"/>
          <p:nvPr/>
        </p:nvSpPr>
        <p:spPr>
          <a:xfrm>
            <a:off x="8591550" y="278339"/>
            <a:ext cx="3335482" cy="1569660"/>
          </a:xfrm>
          <a:prstGeom prst="rect">
            <a:avLst/>
          </a:prstGeom>
          <a:noFill/>
        </p:spPr>
        <p:txBody>
          <a:bodyPr wrap="square" rtlCol="0">
            <a:spAutoFit/>
          </a:bodyPr>
          <a:lstStyle/>
          <a:p>
            <a:r>
              <a:rPr lang="en-US" sz="3200" b="1" dirty="0">
                <a:latin typeface="+mj-lt"/>
              </a:rPr>
              <a:t>Conventional </a:t>
            </a:r>
          </a:p>
          <a:p>
            <a:r>
              <a:rPr lang="en-US" sz="3200" b="1" dirty="0">
                <a:latin typeface="+mj-lt"/>
              </a:rPr>
              <a:t>data fit to observations</a:t>
            </a:r>
          </a:p>
        </p:txBody>
      </p:sp>
      <p:sp>
        <p:nvSpPr>
          <p:cNvPr id="2" name="Rectangle 1">
            <a:extLst>
              <a:ext uri="{FF2B5EF4-FFF2-40B4-BE49-F238E27FC236}">
                <a16:creationId xmlns:a16="http://schemas.microsoft.com/office/drawing/2014/main" id="{E6742C69-FB0C-5641-86A8-D9D4A3B7763E}"/>
              </a:ext>
            </a:extLst>
          </p:cNvPr>
          <p:cNvSpPr/>
          <p:nvPr/>
        </p:nvSpPr>
        <p:spPr>
          <a:xfrm>
            <a:off x="6279775" y="13447"/>
            <a:ext cx="1949824" cy="3630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61804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F94170-4EA4-5145-AD98-E5678B2CF47C}"/>
              </a:ext>
            </a:extLst>
          </p:cNvPr>
          <p:cNvSpPr>
            <a:spLocks noGrp="1"/>
          </p:cNvSpPr>
          <p:nvPr>
            <p:ph type="sldNum" sz="quarter" idx="12"/>
          </p:nvPr>
        </p:nvSpPr>
        <p:spPr/>
        <p:txBody>
          <a:bodyPr/>
          <a:lstStyle/>
          <a:p>
            <a:fld id="{A60B82A8-BE49-0048-A7C2-AC7DDEDB95D6}" type="slidenum">
              <a:rPr lang="en-US" smtClean="0"/>
              <a:t>32</a:t>
            </a:fld>
            <a:endParaRPr lang="en-US" dirty="0"/>
          </a:p>
        </p:txBody>
      </p:sp>
      <p:sp>
        <p:nvSpPr>
          <p:cNvPr id="9" name="TextBox 8">
            <a:extLst>
              <a:ext uri="{FF2B5EF4-FFF2-40B4-BE49-F238E27FC236}">
                <a16:creationId xmlns:a16="http://schemas.microsoft.com/office/drawing/2014/main" id="{8E240373-90F5-0240-9118-C1E64FAAECE0}"/>
              </a:ext>
            </a:extLst>
          </p:cNvPr>
          <p:cNvSpPr txBox="1"/>
          <p:nvPr/>
        </p:nvSpPr>
        <p:spPr>
          <a:xfrm>
            <a:off x="8610601" y="2087476"/>
            <a:ext cx="3451412" cy="4093428"/>
          </a:xfrm>
          <a:prstGeom prst="rect">
            <a:avLst/>
          </a:prstGeom>
          <a:noFill/>
        </p:spPr>
        <p:txBody>
          <a:bodyPr wrap="square" rtlCol="0">
            <a:spAutoFit/>
          </a:bodyPr>
          <a:lstStyle/>
          <a:p>
            <a:r>
              <a:rPr lang="en-US" sz="2000" dirty="0"/>
              <a:t>Improvement with GEFSv12 </a:t>
            </a:r>
          </a:p>
          <a:p>
            <a:r>
              <a:rPr lang="en-US" sz="2000" dirty="0"/>
              <a:t>reanalysis in the fits to conventional observations is apparent here.</a:t>
            </a:r>
          </a:p>
          <a:p>
            <a:endParaRPr lang="en-US" sz="2000" dirty="0"/>
          </a:p>
          <a:p>
            <a:r>
              <a:rPr lang="en-US" sz="2000" dirty="0"/>
              <a:t>Improvement in bias roughly coincides with period when GPSRO data became widely available (launch 15 April 2006, data came online slowly thereafter), so likely that helped anchor other observations and reduce bias.</a:t>
            </a:r>
          </a:p>
        </p:txBody>
      </p:sp>
      <p:pic>
        <p:nvPicPr>
          <p:cNvPr id="3" name="Picture 2">
            <a:extLst>
              <a:ext uri="{FF2B5EF4-FFF2-40B4-BE49-F238E27FC236}">
                <a16:creationId xmlns:a16="http://schemas.microsoft.com/office/drawing/2014/main" id="{5107F9F6-7E37-E347-A9E8-0753539F39C3}"/>
              </a:ext>
            </a:extLst>
          </p:cNvPr>
          <p:cNvPicPr>
            <a:picLocks noChangeAspect="1"/>
          </p:cNvPicPr>
          <p:nvPr/>
        </p:nvPicPr>
        <p:blipFill>
          <a:blip r:embed="rId2"/>
          <a:stretch>
            <a:fillRect/>
          </a:stretch>
        </p:blipFill>
        <p:spPr>
          <a:xfrm>
            <a:off x="0" y="0"/>
            <a:ext cx="8572500" cy="6858000"/>
          </a:xfrm>
          <a:prstGeom prst="rect">
            <a:avLst/>
          </a:prstGeom>
        </p:spPr>
      </p:pic>
      <p:sp>
        <p:nvSpPr>
          <p:cNvPr id="5" name="TextBox 4">
            <a:extLst>
              <a:ext uri="{FF2B5EF4-FFF2-40B4-BE49-F238E27FC236}">
                <a16:creationId xmlns:a16="http://schemas.microsoft.com/office/drawing/2014/main" id="{C1F55981-0E0D-414D-9E6C-D77D7A32220C}"/>
              </a:ext>
            </a:extLst>
          </p:cNvPr>
          <p:cNvSpPr txBox="1"/>
          <p:nvPr/>
        </p:nvSpPr>
        <p:spPr>
          <a:xfrm>
            <a:off x="8610600" y="342370"/>
            <a:ext cx="3335482" cy="1569660"/>
          </a:xfrm>
          <a:prstGeom prst="rect">
            <a:avLst/>
          </a:prstGeom>
          <a:noFill/>
        </p:spPr>
        <p:txBody>
          <a:bodyPr wrap="square" rtlCol="0">
            <a:spAutoFit/>
          </a:bodyPr>
          <a:lstStyle/>
          <a:p>
            <a:r>
              <a:rPr lang="en-US" sz="3200" b="1" dirty="0">
                <a:latin typeface="+mj-lt"/>
              </a:rPr>
              <a:t>Conventional </a:t>
            </a:r>
          </a:p>
          <a:p>
            <a:r>
              <a:rPr lang="en-US" sz="3200" b="1" dirty="0">
                <a:latin typeface="+mj-lt"/>
              </a:rPr>
              <a:t>data fit to observations</a:t>
            </a:r>
          </a:p>
        </p:txBody>
      </p:sp>
      <p:sp>
        <p:nvSpPr>
          <p:cNvPr id="6" name="Rectangle 5">
            <a:extLst>
              <a:ext uri="{FF2B5EF4-FFF2-40B4-BE49-F238E27FC236}">
                <a16:creationId xmlns:a16="http://schemas.microsoft.com/office/drawing/2014/main" id="{8F974D8D-FEE0-4841-9C68-50105FE30728}"/>
              </a:ext>
            </a:extLst>
          </p:cNvPr>
          <p:cNvSpPr/>
          <p:nvPr/>
        </p:nvSpPr>
        <p:spPr>
          <a:xfrm>
            <a:off x="6279775" y="13447"/>
            <a:ext cx="1949824" cy="3630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98240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16FE82-5E48-814D-A507-C49BAE049EA8}"/>
              </a:ext>
            </a:extLst>
          </p:cNvPr>
          <p:cNvSpPr>
            <a:spLocks noGrp="1"/>
          </p:cNvSpPr>
          <p:nvPr>
            <p:ph type="sldNum" sz="quarter" idx="12"/>
          </p:nvPr>
        </p:nvSpPr>
        <p:spPr/>
        <p:txBody>
          <a:bodyPr/>
          <a:lstStyle/>
          <a:p>
            <a:fld id="{A60B82A8-BE49-0048-A7C2-AC7DDEDB95D6}" type="slidenum">
              <a:rPr lang="en-US" smtClean="0"/>
              <a:t>33</a:t>
            </a:fld>
            <a:endParaRPr lang="en-US"/>
          </a:p>
        </p:txBody>
      </p:sp>
      <p:pic>
        <p:nvPicPr>
          <p:cNvPr id="6" name="Picture 5">
            <a:extLst>
              <a:ext uri="{FF2B5EF4-FFF2-40B4-BE49-F238E27FC236}">
                <a16:creationId xmlns:a16="http://schemas.microsoft.com/office/drawing/2014/main" id="{E9071593-5320-8B41-BDDA-ABD2D082C172}"/>
              </a:ext>
            </a:extLst>
          </p:cNvPr>
          <p:cNvPicPr>
            <a:picLocks noChangeAspect="1"/>
          </p:cNvPicPr>
          <p:nvPr/>
        </p:nvPicPr>
        <p:blipFill>
          <a:blip r:embed="rId2"/>
          <a:stretch>
            <a:fillRect/>
          </a:stretch>
        </p:blipFill>
        <p:spPr>
          <a:xfrm>
            <a:off x="0" y="0"/>
            <a:ext cx="8572500" cy="6858000"/>
          </a:xfrm>
          <a:prstGeom prst="rect">
            <a:avLst/>
          </a:prstGeom>
        </p:spPr>
      </p:pic>
      <p:sp>
        <p:nvSpPr>
          <p:cNvPr id="7" name="TextBox 6">
            <a:extLst>
              <a:ext uri="{FF2B5EF4-FFF2-40B4-BE49-F238E27FC236}">
                <a16:creationId xmlns:a16="http://schemas.microsoft.com/office/drawing/2014/main" id="{9F209E4B-0C17-074B-AD5B-6E04507A0206}"/>
              </a:ext>
            </a:extLst>
          </p:cNvPr>
          <p:cNvSpPr txBox="1"/>
          <p:nvPr/>
        </p:nvSpPr>
        <p:spPr>
          <a:xfrm>
            <a:off x="9076762" y="2500127"/>
            <a:ext cx="2277038" cy="584775"/>
          </a:xfrm>
          <a:prstGeom prst="rect">
            <a:avLst/>
          </a:prstGeom>
          <a:noFill/>
        </p:spPr>
        <p:txBody>
          <a:bodyPr wrap="square" rtlCol="0">
            <a:spAutoFit/>
          </a:bodyPr>
          <a:lstStyle/>
          <a:p>
            <a:r>
              <a:rPr lang="en-US" sz="1600" dirty="0"/>
              <a:t>AMSU-A channel 8 </a:t>
            </a:r>
          </a:p>
          <a:p>
            <a:r>
              <a:rPr lang="en-US" sz="1600" dirty="0"/>
              <a:t>peaks around 180 </a:t>
            </a:r>
            <a:r>
              <a:rPr lang="en-US" sz="1600" dirty="0" err="1"/>
              <a:t>hPa</a:t>
            </a:r>
            <a:r>
              <a:rPr lang="en-US" sz="1600" dirty="0"/>
              <a:t>.</a:t>
            </a:r>
          </a:p>
        </p:txBody>
      </p:sp>
      <p:pic>
        <p:nvPicPr>
          <p:cNvPr id="5" name="Picture 2" descr="AMSU weighting functions. | Download Scientific Diagram">
            <a:extLst>
              <a:ext uri="{FF2B5EF4-FFF2-40B4-BE49-F238E27FC236}">
                <a16:creationId xmlns:a16="http://schemas.microsoft.com/office/drawing/2014/main" id="{5C21CF05-7862-E847-9EBD-25236DF739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4670" y="3084902"/>
            <a:ext cx="3006012" cy="3540341"/>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5E340332-E8ED-0748-B9DD-0FA5859B1668}"/>
              </a:ext>
            </a:extLst>
          </p:cNvPr>
          <p:cNvCxnSpPr/>
          <p:nvPr/>
        </p:nvCxnSpPr>
        <p:spPr>
          <a:xfrm flipH="1">
            <a:off x="10981764" y="5432611"/>
            <a:ext cx="93232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D2BF3BE-F1F1-7F4F-8F11-24EF9D0CD092}"/>
              </a:ext>
            </a:extLst>
          </p:cNvPr>
          <p:cNvSpPr txBox="1"/>
          <p:nvPr/>
        </p:nvSpPr>
        <p:spPr>
          <a:xfrm>
            <a:off x="8531511" y="202683"/>
            <a:ext cx="2841740" cy="1384995"/>
          </a:xfrm>
          <a:prstGeom prst="rect">
            <a:avLst/>
          </a:prstGeom>
          <a:noFill/>
        </p:spPr>
        <p:txBody>
          <a:bodyPr wrap="none" rtlCol="0">
            <a:spAutoFit/>
          </a:bodyPr>
          <a:lstStyle/>
          <a:p>
            <a:r>
              <a:rPr lang="en-US" sz="2800" b="1" dirty="0"/>
              <a:t>Satellite radiance </a:t>
            </a:r>
          </a:p>
          <a:p>
            <a:r>
              <a:rPr lang="en-US" sz="2800" b="1" dirty="0"/>
              <a:t>fit of background </a:t>
            </a:r>
          </a:p>
          <a:p>
            <a:r>
              <a:rPr lang="en-US" sz="2800" b="1" dirty="0"/>
              <a:t>to observations</a:t>
            </a:r>
          </a:p>
        </p:txBody>
      </p:sp>
    </p:spTree>
    <p:extLst>
      <p:ext uri="{BB962C8B-B14F-4D97-AF65-F5344CB8AC3E}">
        <p14:creationId xmlns:p14="http://schemas.microsoft.com/office/powerpoint/2010/main" val="39394316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706A9E-6FA6-8947-A967-CEAB01ED4D52}"/>
              </a:ext>
            </a:extLst>
          </p:cNvPr>
          <p:cNvSpPr>
            <a:spLocks noGrp="1"/>
          </p:cNvSpPr>
          <p:nvPr>
            <p:ph type="sldNum" sz="quarter" idx="12"/>
          </p:nvPr>
        </p:nvSpPr>
        <p:spPr/>
        <p:txBody>
          <a:bodyPr/>
          <a:lstStyle/>
          <a:p>
            <a:fld id="{A60B82A8-BE49-0048-A7C2-AC7DDEDB95D6}" type="slidenum">
              <a:rPr lang="en-US" smtClean="0"/>
              <a:t>34</a:t>
            </a:fld>
            <a:endParaRPr lang="en-US" dirty="0"/>
          </a:p>
        </p:txBody>
      </p:sp>
      <p:sp>
        <p:nvSpPr>
          <p:cNvPr id="4" name="TextBox 3">
            <a:extLst>
              <a:ext uri="{FF2B5EF4-FFF2-40B4-BE49-F238E27FC236}">
                <a16:creationId xmlns:a16="http://schemas.microsoft.com/office/drawing/2014/main" id="{440B053A-C2F1-FE47-A0EB-4220B65D6775}"/>
              </a:ext>
            </a:extLst>
          </p:cNvPr>
          <p:cNvSpPr txBox="1"/>
          <p:nvPr/>
        </p:nvSpPr>
        <p:spPr>
          <a:xfrm>
            <a:off x="6995480" y="243512"/>
            <a:ext cx="4899929" cy="6370975"/>
          </a:xfrm>
          <a:prstGeom prst="rect">
            <a:avLst/>
          </a:prstGeom>
          <a:noFill/>
        </p:spPr>
        <p:txBody>
          <a:bodyPr wrap="square" rtlCol="0">
            <a:spAutoFit/>
          </a:bodyPr>
          <a:lstStyle/>
          <a:p>
            <a:r>
              <a:rPr lang="en-US" sz="2400" dirty="0"/>
              <a:t>Does </a:t>
            </a:r>
            <a:r>
              <a:rPr lang="en-US" sz="2400" b="1" dirty="0"/>
              <a:t>skin</a:t>
            </a:r>
            <a:r>
              <a:rPr lang="en-US" sz="2400" dirty="0"/>
              <a:t> temperature (effectively SST over the ocean) differ substantially with use of “NSST” in</a:t>
            </a:r>
          </a:p>
          <a:p>
            <a:r>
              <a:rPr lang="en-US" sz="2400" dirty="0"/>
              <a:t>operations vs. “OI” SST in the reanalysis?</a:t>
            </a:r>
          </a:p>
          <a:p>
            <a:endParaRPr lang="en-US" sz="2400" dirty="0"/>
          </a:p>
          <a:p>
            <a:r>
              <a:rPr lang="en-US" sz="2400" dirty="0"/>
              <a:t>Do skin temperatures over land differ systematically, with GLDAS used in </a:t>
            </a:r>
          </a:p>
          <a:p>
            <a:r>
              <a:rPr lang="en-US" sz="2400" dirty="0"/>
              <a:t>operations and not in reanalysis?  Also perhaps snow analysis deficiency</a:t>
            </a:r>
          </a:p>
          <a:p>
            <a:r>
              <a:rPr lang="en-US" sz="2400" dirty="0"/>
              <a:t>introduces reanalysis issues.</a:t>
            </a:r>
          </a:p>
          <a:p>
            <a:endParaRPr lang="en-US" sz="2400" dirty="0"/>
          </a:p>
          <a:p>
            <a:r>
              <a:rPr lang="en-US" sz="2400" dirty="0"/>
              <a:t>Largest differences are over the Himalayan plateau, but not just snowy months.</a:t>
            </a:r>
          </a:p>
          <a:p>
            <a:endParaRPr lang="en-US" sz="2400" dirty="0"/>
          </a:p>
          <a:p>
            <a:r>
              <a:rPr lang="en-US" sz="2400" dirty="0"/>
              <a:t>T</a:t>
            </a:r>
            <a:r>
              <a:rPr lang="en-US" sz="2400" baseline="-25000" dirty="0"/>
              <a:t>2m</a:t>
            </a:r>
            <a:r>
              <a:rPr lang="en-US" sz="2400" dirty="0"/>
              <a:t> not examined, only skin.</a:t>
            </a:r>
          </a:p>
        </p:txBody>
      </p:sp>
      <p:pic>
        <p:nvPicPr>
          <p:cNvPr id="2050" name="Picture 2" descr="https://lh5.googleusercontent.com/6N0JkEZV-b98MBuvG4PrOF2Qtc5mOrNdJTR_B3l6OYMk0dm6wehD4HH_ge9pvAvAZopjoGmZCMbel7at4b68vDri4dSXgRy13bQCMiroymKchpAlZoQuSEOlzcNlfp_574emRmyp">
            <a:extLst>
              <a:ext uri="{FF2B5EF4-FFF2-40B4-BE49-F238E27FC236}">
                <a16:creationId xmlns:a16="http://schemas.microsoft.com/office/drawing/2014/main" id="{9217CA2E-1CAE-D041-9703-FEC04DBF0E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4314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lh5.googleusercontent.com/gzl_OMNRpDTCuAq7r2hJD3KYkqbPrlIzgwHBXLY4xjF7_qDgWND_efNzQ3QfBxWn5yS-AQJcrN6cJVXWFHkd6a64BvepiD9PxEqcTHbYRD9Tu0-66_5iT7L2Z02k9Y1rfOeLAUGd">
            <a:extLst>
              <a:ext uri="{FF2B5EF4-FFF2-40B4-BE49-F238E27FC236}">
                <a16:creationId xmlns:a16="http://schemas.microsoft.com/office/drawing/2014/main" id="{218B4B7F-0177-4D4F-96B6-9C571B8828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36587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CEEA991-8E6C-074E-87A5-BC3E14520E5A}"/>
              </a:ext>
            </a:extLst>
          </p:cNvPr>
          <p:cNvSpPr txBox="1"/>
          <p:nvPr/>
        </p:nvSpPr>
        <p:spPr>
          <a:xfrm>
            <a:off x="6632660" y="412212"/>
            <a:ext cx="5254540" cy="6217087"/>
          </a:xfrm>
          <a:prstGeom prst="rect">
            <a:avLst/>
          </a:prstGeom>
          <a:noFill/>
        </p:spPr>
        <p:txBody>
          <a:bodyPr wrap="square" rtlCol="0">
            <a:spAutoFit/>
          </a:bodyPr>
          <a:lstStyle/>
          <a:p>
            <a:r>
              <a:rPr lang="en-US" sz="2400" dirty="0"/>
              <a:t>The larger bias around 300 </a:t>
            </a:r>
            <a:r>
              <a:rPr lang="en-US" sz="2400" dirty="0" err="1"/>
              <a:t>hPa</a:t>
            </a:r>
            <a:r>
              <a:rPr lang="en-US" sz="2400" dirty="0"/>
              <a:t> is also seen in this comparison of relative RMSE and bias for GEFSv12 and CFSR compared to ERA-Interim.  </a:t>
            </a:r>
          </a:p>
          <a:p>
            <a:endParaRPr lang="en-US" sz="2400" dirty="0">
              <a:solidFill>
                <a:srgbClr val="FF0000"/>
              </a:solidFill>
            </a:endParaRPr>
          </a:p>
          <a:p>
            <a:r>
              <a:rPr lang="en-US" sz="2400" dirty="0">
                <a:solidFill>
                  <a:srgbClr val="FF0000"/>
                </a:solidFill>
              </a:rPr>
              <a:t>(we are working to re-do this comparison with ERA-5 as a replacement for the verification data)</a:t>
            </a:r>
          </a:p>
          <a:p>
            <a:endParaRPr lang="en-US" sz="2400" dirty="0"/>
          </a:p>
          <a:p>
            <a:r>
              <a:rPr lang="en-US" sz="2400" dirty="0"/>
              <a:t>Consistently, NH, TR, SH shows greater bias around 250 </a:t>
            </a:r>
            <a:r>
              <a:rPr lang="en-US" sz="2400" dirty="0" err="1"/>
              <a:t>hPa</a:t>
            </a:r>
            <a:r>
              <a:rPr lang="en-US" sz="2400" dirty="0"/>
              <a:t> in GEFS v12.   Major changes that could possibly affect this include FV3 </a:t>
            </a:r>
            <a:r>
              <a:rPr lang="en-US" sz="2400" dirty="0" err="1"/>
              <a:t>dycore</a:t>
            </a:r>
            <a:r>
              <a:rPr lang="en-US" sz="2400" dirty="0"/>
              <a:t> and microphysics (Zhao-</a:t>
            </a:r>
            <a:r>
              <a:rPr lang="en-US" sz="2400" dirty="0" err="1"/>
              <a:t>Carr</a:t>
            </a:r>
            <a:r>
              <a:rPr lang="en-US" sz="2400" dirty="0"/>
              <a:t> </a:t>
            </a:r>
            <a:r>
              <a:rPr lang="en-US" sz="2400" dirty="0">
                <a:sym typeface="Wingdings" pitchFamily="2" charset="2"/>
              </a:rPr>
              <a:t> GFDL).  An issue for UFS physics team?</a:t>
            </a:r>
          </a:p>
          <a:p>
            <a:endParaRPr lang="en-US" sz="2000" dirty="0">
              <a:sym typeface="Wingdings" pitchFamily="2" charset="2"/>
            </a:endParaRPr>
          </a:p>
          <a:p>
            <a:endParaRPr lang="en-US" dirty="0"/>
          </a:p>
        </p:txBody>
      </p:sp>
      <p:sp>
        <p:nvSpPr>
          <p:cNvPr id="3" name="Slide Number Placeholder 2">
            <a:extLst>
              <a:ext uri="{FF2B5EF4-FFF2-40B4-BE49-F238E27FC236}">
                <a16:creationId xmlns:a16="http://schemas.microsoft.com/office/drawing/2014/main" id="{2AC035D2-0570-D942-84D7-07A1B44F4A09}"/>
              </a:ext>
            </a:extLst>
          </p:cNvPr>
          <p:cNvSpPr>
            <a:spLocks noGrp="1"/>
          </p:cNvSpPr>
          <p:nvPr>
            <p:ph type="sldNum" sz="quarter" idx="12"/>
          </p:nvPr>
        </p:nvSpPr>
        <p:spPr/>
        <p:txBody>
          <a:bodyPr/>
          <a:lstStyle/>
          <a:p>
            <a:fld id="{A60B82A8-BE49-0048-A7C2-AC7DDEDB95D6}" type="slidenum">
              <a:rPr lang="en-US" smtClean="0"/>
              <a:t>35</a:t>
            </a:fld>
            <a:endParaRPr lang="en-US"/>
          </a:p>
        </p:txBody>
      </p:sp>
    </p:spTree>
    <p:extLst>
      <p:ext uri="{BB962C8B-B14F-4D97-AF65-F5344CB8AC3E}">
        <p14:creationId xmlns:p14="http://schemas.microsoft.com/office/powerpoint/2010/main" val="24639771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69A40A-92C8-2347-9617-ECE871277DBE}"/>
              </a:ext>
            </a:extLst>
          </p:cNvPr>
          <p:cNvSpPr txBox="1"/>
          <p:nvPr/>
        </p:nvSpPr>
        <p:spPr>
          <a:xfrm>
            <a:off x="7971496" y="428718"/>
            <a:ext cx="3648595" cy="3970318"/>
          </a:xfrm>
          <a:prstGeom prst="rect">
            <a:avLst/>
          </a:prstGeom>
          <a:noFill/>
        </p:spPr>
        <p:txBody>
          <a:bodyPr wrap="square" rtlCol="0">
            <a:spAutoFit/>
          </a:bodyPr>
          <a:lstStyle/>
          <a:p>
            <a:r>
              <a:rPr lang="en-US" sz="2800" dirty="0"/>
              <a:t>AC “</a:t>
            </a:r>
            <a:r>
              <a:rPr lang="en-US" sz="2800" dirty="0" err="1"/>
              <a:t>dieoff</a:t>
            </a:r>
            <a:r>
              <a:rPr lang="en-US" sz="2800" dirty="0"/>
              <a:t>” curves of </a:t>
            </a:r>
          </a:p>
          <a:p>
            <a:r>
              <a:rPr lang="en-US" sz="2800" dirty="0"/>
              <a:t>u-wind component.</a:t>
            </a:r>
          </a:p>
          <a:p>
            <a:endParaRPr lang="en-US" sz="2000" dirty="0"/>
          </a:p>
          <a:p>
            <a:r>
              <a:rPr lang="en-US" sz="2000" dirty="0"/>
              <a:t>Different curves for each of the different streams to illustrate temporal variability. </a:t>
            </a:r>
          </a:p>
          <a:p>
            <a:endParaRPr lang="en-US" sz="2000" dirty="0"/>
          </a:p>
          <a:p>
            <a:r>
              <a:rPr lang="en-US" sz="2000" dirty="0"/>
              <a:t>The improvement to forecast skill</a:t>
            </a:r>
          </a:p>
          <a:p>
            <a:r>
              <a:rPr lang="en-US" sz="2000" dirty="0"/>
              <a:t>from use of the new reanalysis</a:t>
            </a:r>
          </a:p>
          <a:p>
            <a:r>
              <a:rPr lang="en-US" sz="2000" dirty="0"/>
              <a:t>is evident everywhere, especially</a:t>
            </a:r>
          </a:p>
          <a:p>
            <a:r>
              <a:rPr lang="en-US" sz="2000" dirty="0"/>
              <a:t>in the tropics.</a:t>
            </a:r>
          </a:p>
          <a:p>
            <a:endParaRPr lang="en-US" dirty="0"/>
          </a:p>
        </p:txBody>
      </p:sp>
      <p:sp>
        <p:nvSpPr>
          <p:cNvPr id="3" name="Slide Number Placeholder 2">
            <a:extLst>
              <a:ext uri="{FF2B5EF4-FFF2-40B4-BE49-F238E27FC236}">
                <a16:creationId xmlns:a16="http://schemas.microsoft.com/office/drawing/2014/main" id="{67999A06-B90A-F647-8244-7338A529B151}"/>
              </a:ext>
            </a:extLst>
          </p:cNvPr>
          <p:cNvSpPr>
            <a:spLocks noGrp="1"/>
          </p:cNvSpPr>
          <p:nvPr>
            <p:ph type="sldNum" sz="quarter" idx="12"/>
          </p:nvPr>
        </p:nvSpPr>
        <p:spPr/>
        <p:txBody>
          <a:bodyPr/>
          <a:lstStyle/>
          <a:p>
            <a:fld id="{A60B82A8-BE49-0048-A7C2-AC7DDEDB95D6}" type="slidenum">
              <a:rPr lang="en-US" smtClean="0"/>
              <a:t>36</a:t>
            </a:fld>
            <a:endParaRPr lang="en-US" dirty="0"/>
          </a:p>
        </p:txBody>
      </p:sp>
      <p:pic>
        <p:nvPicPr>
          <p:cNvPr id="3074" name="Picture 2" descr="https://lh6.googleusercontent.com/2AvEMdKm_wA3BsGwiXK7oXGAuUIkuW4nzK0ws4wfJX6AFK28bi7Rvz8CfqrwLAMnQIpev-Vixctn_YdZZ0aCnxG22fSgqP3RAP-3zb6lqp5k3YL6ZucP8_KFeS4yN4o8T01DIt9H">
            <a:extLst>
              <a:ext uri="{FF2B5EF4-FFF2-40B4-BE49-F238E27FC236}">
                <a16:creationId xmlns:a16="http://schemas.microsoft.com/office/drawing/2014/main" id="{E88281A5-87FB-6541-8BC9-4175348A8F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73906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CBA321F-7B3E-264E-A59C-E50F96F047D8}"/>
              </a:ext>
            </a:extLst>
          </p:cNvPr>
          <p:cNvSpPr txBox="1"/>
          <p:nvPr/>
        </p:nvSpPr>
        <p:spPr>
          <a:xfrm>
            <a:off x="7961035" y="6388011"/>
            <a:ext cx="1804981" cy="276999"/>
          </a:xfrm>
          <a:prstGeom prst="rect">
            <a:avLst/>
          </a:prstGeom>
          <a:noFill/>
        </p:spPr>
        <p:txBody>
          <a:bodyPr wrap="none" rtlCol="0">
            <a:spAutoFit/>
          </a:bodyPr>
          <a:lstStyle/>
          <a:p>
            <a:r>
              <a:rPr lang="en-US" sz="1200" dirty="0"/>
              <a:t>figure c/o Sherrie Fredrick</a:t>
            </a:r>
          </a:p>
        </p:txBody>
      </p:sp>
    </p:spTree>
    <p:extLst>
      <p:ext uri="{BB962C8B-B14F-4D97-AF65-F5344CB8AC3E}">
        <p14:creationId xmlns:p14="http://schemas.microsoft.com/office/powerpoint/2010/main" val="25952852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CBC87-7D2E-7643-918C-03F6D92D8B99}"/>
              </a:ext>
            </a:extLst>
          </p:cNvPr>
          <p:cNvSpPr>
            <a:spLocks noGrp="1"/>
          </p:cNvSpPr>
          <p:nvPr>
            <p:ph type="title"/>
          </p:nvPr>
        </p:nvSpPr>
        <p:spPr>
          <a:xfrm>
            <a:off x="838200" y="2456095"/>
            <a:ext cx="10515600" cy="1325563"/>
          </a:xfrm>
        </p:spPr>
        <p:txBody>
          <a:bodyPr/>
          <a:lstStyle/>
          <a:p>
            <a:r>
              <a:rPr lang="en-US" b="1" dirty="0"/>
              <a:t>4. Accessing GEFS v12 reforecast data.</a:t>
            </a:r>
          </a:p>
        </p:txBody>
      </p:sp>
      <p:sp>
        <p:nvSpPr>
          <p:cNvPr id="4" name="Slide Number Placeholder 3">
            <a:extLst>
              <a:ext uri="{FF2B5EF4-FFF2-40B4-BE49-F238E27FC236}">
                <a16:creationId xmlns:a16="http://schemas.microsoft.com/office/drawing/2014/main" id="{B832D48C-C827-A149-94D5-4464A843438A}"/>
              </a:ext>
            </a:extLst>
          </p:cNvPr>
          <p:cNvSpPr>
            <a:spLocks noGrp="1"/>
          </p:cNvSpPr>
          <p:nvPr>
            <p:ph type="sldNum" sz="quarter" idx="12"/>
          </p:nvPr>
        </p:nvSpPr>
        <p:spPr/>
        <p:txBody>
          <a:bodyPr/>
          <a:lstStyle/>
          <a:p>
            <a:fld id="{A60B82A8-BE49-0048-A7C2-AC7DDEDB95D6}" type="slidenum">
              <a:rPr lang="en-US" smtClean="0"/>
              <a:t>37</a:t>
            </a:fld>
            <a:endParaRPr lang="en-US"/>
          </a:p>
        </p:txBody>
      </p:sp>
    </p:spTree>
    <p:extLst>
      <p:ext uri="{BB962C8B-B14F-4D97-AF65-F5344CB8AC3E}">
        <p14:creationId xmlns:p14="http://schemas.microsoft.com/office/powerpoint/2010/main" val="25531418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F629F-4528-E840-8960-14EE8D696C24}"/>
              </a:ext>
            </a:extLst>
          </p:cNvPr>
          <p:cNvSpPr>
            <a:spLocks noGrp="1"/>
          </p:cNvSpPr>
          <p:nvPr>
            <p:ph type="title"/>
          </p:nvPr>
        </p:nvSpPr>
        <p:spPr/>
        <p:txBody>
          <a:bodyPr/>
          <a:lstStyle/>
          <a:p>
            <a:r>
              <a:rPr lang="en-US" b="1" dirty="0"/>
              <a:t>R/R storage update, AWS and NOAA.</a:t>
            </a:r>
          </a:p>
        </p:txBody>
      </p:sp>
      <p:sp>
        <p:nvSpPr>
          <p:cNvPr id="3" name="Content Placeholder 2">
            <a:extLst>
              <a:ext uri="{FF2B5EF4-FFF2-40B4-BE49-F238E27FC236}">
                <a16:creationId xmlns:a16="http://schemas.microsoft.com/office/drawing/2014/main" id="{B1F49C2B-3A5A-B748-BC56-75AEC0042B73}"/>
              </a:ext>
            </a:extLst>
          </p:cNvPr>
          <p:cNvSpPr>
            <a:spLocks noGrp="1"/>
          </p:cNvSpPr>
          <p:nvPr>
            <p:ph idx="1"/>
          </p:nvPr>
        </p:nvSpPr>
        <p:spPr/>
        <p:txBody>
          <a:bodyPr/>
          <a:lstStyle/>
          <a:p>
            <a:r>
              <a:rPr lang="en-US" dirty="0"/>
              <a:t>Under NOAA’s “Big Data” project, ~200 reforecast fields are stored from the 2000-current reforecast in the Amazon AWS cloud </a:t>
            </a:r>
            <a:r>
              <a:rPr lang="en-US" b="1" dirty="0">
                <a:solidFill>
                  <a:srgbClr val="FF0000"/>
                </a:solidFill>
              </a:rPr>
              <a:t>https://noaa-gefs-retrospective.s3.amazonaws.com/</a:t>
            </a:r>
            <a:r>
              <a:rPr lang="en-US" b="1" dirty="0" err="1">
                <a:solidFill>
                  <a:srgbClr val="FF0000"/>
                </a:solidFill>
              </a:rPr>
              <a:t>index.html</a:t>
            </a:r>
            <a:r>
              <a:rPr lang="en-US" dirty="0"/>
              <a:t> (next slide).</a:t>
            </a:r>
          </a:p>
          <a:p>
            <a:endParaRPr lang="en-US" dirty="0"/>
          </a:p>
          <a:p>
            <a:r>
              <a:rPr lang="en-US" dirty="0"/>
              <a:t>Reforecast (and eventually the control from reanalysis, + spread) will be stored on NOAA-owned disk, attached to the “</a:t>
            </a:r>
            <a:r>
              <a:rPr lang="en-US" dirty="0" err="1"/>
              <a:t>emcrzdm.ncep.noaa.gov</a:t>
            </a:r>
            <a:r>
              <a:rPr lang="en-US" dirty="0"/>
              <a:t>” computer in College Park, MD.   In indefinite future we will make this data available for ftp, possibly web-interface access.   Delays, given backlogs at NCEP/NCO.</a:t>
            </a:r>
          </a:p>
        </p:txBody>
      </p:sp>
      <p:sp>
        <p:nvSpPr>
          <p:cNvPr id="4" name="Slide Number Placeholder 3">
            <a:extLst>
              <a:ext uri="{FF2B5EF4-FFF2-40B4-BE49-F238E27FC236}">
                <a16:creationId xmlns:a16="http://schemas.microsoft.com/office/drawing/2014/main" id="{807DE440-6CB1-EB44-A30F-3F394D54F9B9}"/>
              </a:ext>
            </a:extLst>
          </p:cNvPr>
          <p:cNvSpPr>
            <a:spLocks noGrp="1"/>
          </p:cNvSpPr>
          <p:nvPr>
            <p:ph type="sldNum" sz="quarter" idx="12"/>
          </p:nvPr>
        </p:nvSpPr>
        <p:spPr/>
        <p:txBody>
          <a:bodyPr/>
          <a:lstStyle/>
          <a:p>
            <a:fld id="{A60B82A8-BE49-0048-A7C2-AC7DDEDB95D6}" type="slidenum">
              <a:rPr lang="en-US" smtClean="0"/>
              <a:t>38</a:t>
            </a:fld>
            <a:endParaRPr lang="en-US"/>
          </a:p>
        </p:txBody>
      </p:sp>
    </p:spTree>
    <p:extLst>
      <p:ext uri="{BB962C8B-B14F-4D97-AF65-F5344CB8AC3E}">
        <p14:creationId xmlns:p14="http://schemas.microsoft.com/office/powerpoint/2010/main" val="31622665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737F0-F6A3-7F46-87C0-4B1F44758235}"/>
              </a:ext>
            </a:extLst>
          </p:cNvPr>
          <p:cNvSpPr>
            <a:spLocks noGrp="1"/>
          </p:cNvSpPr>
          <p:nvPr>
            <p:ph type="title"/>
          </p:nvPr>
        </p:nvSpPr>
        <p:spPr/>
        <p:txBody>
          <a:bodyPr/>
          <a:lstStyle/>
          <a:p>
            <a:r>
              <a:rPr lang="en-US" b="1" dirty="0"/>
              <a:t>Directory tree structure on AWS</a:t>
            </a:r>
          </a:p>
        </p:txBody>
      </p:sp>
      <p:sp>
        <p:nvSpPr>
          <p:cNvPr id="3" name="Content Placeholder 2">
            <a:extLst>
              <a:ext uri="{FF2B5EF4-FFF2-40B4-BE49-F238E27FC236}">
                <a16:creationId xmlns:a16="http://schemas.microsoft.com/office/drawing/2014/main" id="{21607C3F-E79A-A04B-84DF-618D403F442B}"/>
              </a:ext>
            </a:extLst>
          </p:cNvPr>
          <p:cNvSpPr>
            <a:spLocks noGrp="1"/>
          </p:cNvSpPr>
          <p:nvPr>
            <p:ph idx="1"/>
          </p:nvPr>
        </p:nvSpPr>
        <p:spPr/>
        <p:txBody>
          <a:bodyPr/>
          <a:lstStyle/>
          <a:p>
            <a:r>
              <a:rPr lang="en-US" dirty="0"/>
              <a:t>GEFSv12/reforecast/</a:t>
            </a:r>
            <a:r>
              <a:rPr lang="en-US" dirty="0" err="1"/>
              <a:t>yyyy</a:t>
            </a:r>
            <a:r>
              <a:rPr lang="en-US" dirty="0"/>
              <a:t>/</a:t>
            </a:r>
            <a:r>
              <a:rPr lang="en-US" dirty="0" err="1"/>
              <a:t>yyyymmddhh</a:t>
            </a:r>
            <a:r>
              <a:rPr lang="en-US" dirty="0"/>
              <a:t>/pp#</a:t>
            </a:r>
          </a:p>
          <a:p>
            <a:pPr lvl="1"/>
            <a:r>
              <a:rPr lang="en-US" dirty="0" err="1"/>
              <a:t>yyyy</a:t>
            </a:r>
            <a:r>
              <a:rPr lang="en-US" dirty="0"/>
              <a:t> is the year, 2000-2019</a:t>
            </a:r>
          </a:p>
          <a:p>
            <a:pPr lvl="1"/>
            <a:r>
              <a:rPr lang="en-US" dirty="0" err="1"/>
              <a:t>yyyymmddhh</a:t>
            </a:r>
            <a:r>
              <a:rPr lang="en-US" dirty="0"/>
              <a:t> is the year-month-day-hour.</a:t>
            </a:r>
          </a:p>
          <a:p>
            <a:pPr lvl="1"/>
            <a:r>
              <a:rPr lang="en-US" dirty="0"/>
              <a:t>pp# is the perturbation number.</a:t>
            </a:r>
          </a:p>
          <a:p>
            <a:pPr lvl="2"/>
            <a:r>
              <a:rPr lang="en-US" dirty="0"/>
              <a:t>c00 for control</a:t>
            </a:r>
          </a:p>
          <a:p>
            <a:pPr lvl="2"/>
            <a:r>
              <a:rPr lang="en-US" dirty="0"/>
              <a:t>p01-p04 for daily forecasts to +16 days lead.</a:t>
            </a:r>
          </a:p>
          <a:p>
            <a:pPr lvl="2"/>
            <a:r>
              <a:rPr lang="en-US" dirty="0"/>
              <a:t>p01-p10 for the weekly reforecasts to +35 days lead.</a:t>
            </a:r>
          </a:p>
        </p:txBody>
      </p:sp>
      <p:sp>
        <p:nvSpPr>
          <p:cNvPr id="4" name="Slide Number Placeholder 3">
            <a:extLst>
              <a:ext uri="{FF2B5EF4-FFF2-40B4-BE49-F238E27FC236}">
                <a16:creationId xmlns:a16="http://schemas.microsoft.com/office/drawing/2014/main" id="{0169F611-83C3-0147-8A18-719A4760C558}"/>
              </a:ext>
            </a:extLst>
          </p:cNvPr>
          <p:cNvSpPr>
            <a:spLocks noGrp="1"/>
          </p:cNvSpPr>
          <p:nvPr>
            <p:ph type="sldNum" sz="quarter" idx="12"/>
          </p:nvPr>
        </p:nvSpPr>
        <p:spPr/>
        <p:txBody>
          <a:bodyPr/>
          <a:lstStyle/>
          <a:p>
            <a:fld id="{A60B82A8-BE49-0048-A7C2-AC7DDEDB95D6}" type="slidenum">
              <a:rPr lang="en-US" smtClean="0"/>
              <a:t>39</a:t>
            </a:fld>
            <a:endParaRPr lang="en-US"/>
          </a:p>
        </p:txBody>
      </p:sp>
    </p:spTree>
    <p:extLst>
      <p:ext uri="{BB962C8B-B14F-4D97-AF65-F5344CB8AC3E}">
        <p14:creationId xmlns:p14="http://schemas.microsoft.com/office/powerpoint/2010/main" val="3095213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53464-1387-864E-AFB0-8B8524E20017}"/>
              </a:ext>
            </a:extLst>
          </p:cNvPr>
          <p:cNvSpPr>
            <a:spLocks noGrp="1"/>
          </p:cNvSpPr>
          <p:nvPr>
            <p:ph type="title"/>
          </p:nvPr>
        </p:nvSpPr>
        <p:spPr>
          <a:xfrm>
            <a:off x="479946" y="160408"/>
            <a:ext cx="11232107" cy="1325563"/>
          </a:xfrm>
        </p:spPr>
        <p:txBody>
          <a:bodyPr>
            <a:normAutofit fontScale="90000"/>
          </a:bodyPr>
          <a:lstStyle/>
          <a:p>
            <a:r>
              <a:rPr lang="en-US" sz="4000" b="1" dirty="0"/>
              <a:t>GEFS v12 implementation now slated for ~23 Sep 2020</a:t>
            </a:r>
            <a:br>
              <a:rPr lang="en-US" b="1" dirty="0"/>
            </a:br>
            <a:r>
              <a:rPr lang="en-US" sz="3600" b="1" dirty="0"/>
              <a:t>(subject to modification by NCEP Central Operations and NWS HQ)</a:t>
            </a:r>
            <a:endParaRPr lang="en-US" b="1" dirty="0"/>
          </a:p>
        </p:txBody>
      </p:sp>
      <p:sp>
        <p:nvSpPr>
          <p:cNvPr id="3" name="Content Placeholder 2">
            <a:extLst>
              <a:ext uri="{FF2B5EF4-FFF2-40B4-BE49-F238E27FC236}">
                <a16:creationId xmlns:a16="http://schemas.microsoft.com/office/drawing/2014/main" id="{FFDD7D56-EE3C-6F45-AEC3-C3DE45EA8E0D}"/>
              </a:ext>
            </a:extLst>
          </p:cNvPr>
          <p:cNvSpPr>
            <a:spLocks noGrp="1"/>
          </p:cNvSpPr>
          <p:nvPr>
            <p:ph idx="1"/>
          </p:nvPr>
        </p:nvSpPr>
        <p:spPr>
          <a:xfrm>
            <a:off x="479946" y="1851096"/>
            <a:ext cx="10789693" cy="4870379"/>
          </a:xfrm>
        </p:spPr>
        <p:txBody>
          <a:bodyPr>
            <a:normAutofit/>
          </a:bodyPr>
          <a:lstStyle/>
          <a:p>
            <a:r>
              <a:rPr lang="en-US" dirty="0"/>
              <a:t>Key changes:</a:t>
            </a:r>
          </a:p>
          <a:p>
            <a:pPr lvl="1"/>
            <a:r>
              <a:rPr lang="en-US" dirty="0"/>
              <a:t>New FV3 dynamical core, applied in GEFSv12 at C384 (~ 25 km grid spacing). Key for ensembles is more small-scale variability from less diffusive </a:t>
            </a:r>
            <a:r>
              <a:rPr lang="en-US" dirty="0" err="1"/>
              <a:t>dycore</a:t>
            </a:r>
            <a:r>
              <a:rPr lang="en-US" dirty="0"/>
              <a:t>.</a:t>
            </a:r>
          </a:p>
          <a:p>
            <a:pPr lvl="1"/>
            <a:r>
              <a:rPr lang="en-US" dirty="0"/>
              <a:t>Real-time forecasts generated 4x/day, 31 members, to + 16 days lead.</a:t>
            </a:r>
          </a:p>
          <a:p>
            <a:pPr lvl="1"/>
            <a:r>
              <a:rPr lang="en-US" dirty="0"/>
              <a:t>Real-time forecasts 1x/day, 31 members, to + 35 days lead.</a:t>
            </a:r>
          </a:p>
          <a:p>
            <a:pPr lvl="1"/>
            <a:r>
              <a:rPr lang="en-US" dirty="0"/>
              <a:t>New suite of stochastic physics, following best practices at ECMWF (SPPT and SKEB) provide much more realistic estimates of uncertainty.</a:t>
            </a:r>
          </a:p>
          <a:p>
            <a:pPr lvl="1"/>
            <a:r>
              <a:rPr lang="en-US" dirty="0"/>
              <a:t>SST evolution occurs via transplantation of anomalies from older CFSR system.</a:t>
            </a:r>
          </a:p>
          <a:p>
            <a:r>
              <a:rPr lang="en-US" dirty="0"/>
              <a:t>GEFSv12 is accompanied by a new 20-year reanalysis and reforecast.</a:t>
            </a:r>
          </a:p>
          <a:p>
            <a:pPr lvl="1"/>
            <a:r>
              <a:rPr lang="en-US" dirty="0"/>
              <a:t>Reforecasts actually were computed prior to 1999, but focus here is on 2000-current, as older ones were initialized from the statistically inconsistent CFSR.</a:t>
            </a:r>
          </a:p>
          <a:p>
            <a:pPr lvl="1"/>
            <a:r>
              <a:rPr lang="en-US" dirty="0"/>
              <a:t>Reforecasts 1x/day (00 UTC) 5 members, 1x/week (00 UTC) 11 members.</a:t>
            </a:r>
          </a:p>
        </p:txBody>
      </p:sp>
      <p:sp>
        <p:nvSpPr>
          <p:cNvPr id="4" name="Slide Number Placeholder 3">
            <a:extLst>
              <a:ext uri="{FF2B5EF4-FFF2-40B4-BE49-F238E27FC236}">
                <a16:creationId xmlns:a16="http://schemas.microsoft.com/office/drawing/2014/main" id="{5C98820B-6DB8-4C4C-B4B2-CF68979B9403}"/>
              </a:ext>
            </a:extLst>
          </p:cNvPr>
          <p:cNvSpPr>
            <a:spLocks noGrp="1"/>
          </p:cNvSpPr>
          <p:nvPr>
            <p:ph type="sldNum" sz="quarter" idx="12"/>
          </p:nvPr>
        </p:nvSpPr>
        <p:spPr/>
        <p:txBody>
          <a:bodyPr/>
          <a:lstStyle/>
          <a:p>
            <a:fld id="{A60B82A8-BE49-0048-A7C2-AC7DDEDB95D6}" type="slidenum">
              <a:rPr lang="en-US" smtClean="0"/>
              <a:t>4</a:t>
            </a:fld>
            <a:endParaRPr lang="en-US"/>
          </a:p>
        </p:txBody>
      </p:sp>
    </p:spTree>
    <p:extLst>
      <p:ext uri="{BB962C8B-B14F-4D97-AF65-F5344CB8AC3E}">
        <p14:creationId xmlns:p14="http://schemas.microsoft.com/office/powerpoint/2010/main" val="28076544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34CB3-49E7-1D45-9E47-4080775EDC88}"/>
              </a:ext>
            </a:extLst>
          </p:cNvPr>
          <p:cNvSpPr>
            <a:spLocks noGrp="1"/>
          </p:cNvSpPr>
          <p:nvPr>
            <p:ph type="title"/>
          </p:nvPr>
        </p:nvSpPr>
        <p:spPr/>
        <p:txBody>
          <a:bodyPr/>
          <a:lstStyle/>
          <a:p>
            <a:r>
              <a:rPr lang="en-US" b="1" dirty="0"/>
              <a:t>Horizontal grid spacing, temporal resolution</a:t>
            </a:r>
          </a:p>
        </p:txBody>
      </p:sp>
      <p:sp>
        <p:nvSpPr>
          <p:cNvPr id="3" name="Content Placeholder 2">
            <a:extLst>
              <a:ext uri="{FF2B5EF4-FFF2-40B4-BE49-F238E27FC236}">
                <a16:creationId xmlns:a16="http://schemas.microsoft.com/office/drawing/2014/main" id="{FF3FFF45-3FEC-C14B-8797-EFCC37D92BB8}"/>
              </a:ext>
            </a:extLst>
          </p:cNvPr>
          <p:cNvSpPr>
            <a:spLocks noGrp="1"/>
          </p:cNvSpPr>
          <p:nvPr>
            <p:ph idx="1"/>
          </p:nvPr>
        </p:nvSpPr>
        <p:spPr/>
        <p:txBody>
          <a:bodyPr/>
          <a:lstStyle/>
          <a:p>
            <a:r>
              <a:rPr lang="en-US" dirty="0"/>
              <a:t>For most grib2 files, the data are provided on a grid with a 0.25-degree grid spacing, archived every 3 hours for the first 10 days of the forecast. </a:t>
            </a:r>
          </a:p>
          <a:p>
            <a:r>
              <a:rPr lang="en-US" dirty="0"/>
              <a:t>Beyond 10 days, 0.50 degrees grid spacing is used. </a:t>
            </a:r>
          </a:p>
          <a:p>
            <a:r>
              <a:rPr lang="en-US" dirty="0"/>
              <a:t>For pressure-level data above 700 </a:t>
            </a:r>
            <a:r>
              <a:rPr lang="en-US" dirty="0" err="1"/>
              <a:t>hPa</a:t>
            </a:r>
            <a:r>
              <a:rPr lang="en-US" dirty="0"/>
              <a:t>, even during the first 10 days of the forecast, data are saved at 0.5-degree grid spacing in order to conserve space.  </a:t>
            </a:r>
          </a:p>
          <a:p>
            <a:r>
              <a:rPr lang="en-US" dirty="0"/>
              <a:t>The grid proceeds from 90° N to 90° S and from 0° E to 359.75° E.</a:t>
            </a:r>
          </a:p>
          <a:p>
            <a:endParaRPr lang="en-US" dirty="0"/>
          </a:p>
        </p:txBody>
      </p:sp>
      <p:sp>
        <p:nvSpPr>
          <p:cNvPr id="4" name="Slide Number Placeholder 3">
            <a:extLst>
              <a:ext uri="{FF2B5EF4-FFF2-40B4-BE49-F238E27FC236}">
                <a16:creationId xmlns:a16="http://schemas.microsoft.com/office/drawing/2014/main" id="{DD6D05B7-2E33-B147-B32F-3B8E5C12D44B}"/>
              </a:ext>
            </a:extLst>
          </p:cNvPr>
          <p:cNvSpPr>
            <a:spLocks noGrp="1"/>
          </p:cNvSpPr>
          <p:nvPr>
            <p:ph type="sldNum" sz="quarter" idx="12"/>
          </p:nvPr>
        </p:nvSpPr>
        <p:spPr/>
        <p:txBody>
          <a:bodyPr/>
          <a:lstStyle/>
          <a:p>
            <a:fld id="{A60B82A8-BE49-0048-A7C2-AC7DDEDB95D6}" type="slidenum">
              <a:rPr lang="en-US" smtClean="0"/>
              <a:t>40</a:t>
            </a:fld>
            <a:endParaRPr lang="en-US"/>
          </a:p>
        </p:txBody>
      </p:sp>
    </p:spTree>
    <p:extLst>
      <p:ext uri="{BB962C8B-B14F-4D97-AF65-F5344CB8AC3E}">
        <p14:creationId xmlns:p14="http://schemas.microsoft.com/office/powerpoint/2010/main" val="29856966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D9047-E2FC-0248-B308-FC927A796DFE}"/>
              </a:ext>
            </a:extLst>
          </p:cNvPr>
          <p:cNvSpPr>
            <a:spLocks noGrp="1"/>
          </p:cNvSpPr>
          <p:nvPr>
            <p:ph type="title"/>
          </p:nvPr>
        </p:nvSpPr>
        <p:spPr>
          <a:xfrm>
            <a:off x="5716599" y="173292"/>
            <a:ext cx="6381615" cy="638873"/>
          </a:xfrm>
        </p:spPr>
        <p:txBody>
          <a:bodyPr>
            <a:normAutofit fontScale="90000"/>
          </a:bodyPr>
          <a:lstStyle/>
          <a:p>
            <a:r>
              <a:rPr lang="en-US" sz="4000" b="1" dirty="0"/>
              <a:t>Data saved on pressure levels</a:t>
            </a:r>
          </a:p>
        </p:txBody>
      </p:sp>
      <p:sp>
        <p:nvSpPr>
          <p:cNvPr id="4" name="Slide Number Placeholder 3">
            <a:extLst>
              <a:ext uri="{FF2B5EF4-FFF2-40B4-BE49-F238E27FC236}">
                <a16:creationId xmlns:a16="http://schemas.microsoft.com/office/drawing/2014/main" id="{DC6213C1-9C1E-B549-A737-DDA3D1A7D2EA}"/>
              </a:ext>
            </a:extLst>
          </p:cNvPr>
          <p:cNvSpPr>
            <a:spLocks noGrp="1"/>
          </p:cNvSpPr>
          <p:nvPr>
            <p:ph type="sldNum" sz="quarter" idx="12"/>
          </p:nvPr>
        </p:nvSpPr>
        <p:spPr/>
        <p:txBody>
          <a:bodyPr/>
          <a:lstStyle/>
          <a:p>
            <a:fld id="{A60B82A8-BE49-0048-A7C2-AC7DDEDB95D6}" type="slidenum">
              <a:rPr lang="en-US" smtClean="0"/>
              <a:t>41</a:t>
            </a:fld>
            <a:endParaRPr lang="en-US"/>
          </a:p>
        </p:txBody>
      </p:sp>
      <p:pic>
        <p:nvPicPr>
          <p:cNvPr id="6" name="Picture 5">
            <a:extLst>
              <a:ext uri="{FF2B5EF4-FFF2-40B4-BE49-F238E27FC236}">
                <a16:creationId xmlns:a16="http://schemas.microsoft.com/office/drawing/2014/main" id="{51973A1D-12B6-7A4D-BB93-0272C4EF0D37}"/>
              </a:ext>
            </a:extLst>
          </p:cNvPr>
          <p:cNvPicPr>
            <a:picLocks noChangeAspect="1"/>
          </p:cNvPicPr>
          <p:nvPr/>
        </p:nvPicPr>
        <p:blipFill>
          <a:blip r:embed="rId2"/>
          <a:stretch>
            <a:fillRect/>
          </a:stretch>
        </p:blipFill>
        <p:spPr>
          <a:xfrm>
            <a:off x="0" y="0"/>
            <a:ext cx="5604458" cy="6858000"/>
          </a:xfrm>
          <a:prstGeom prst="rect">
            <a:avLst/>
          </a:prstGeom>
        </p:spPr>
      </p:pic>
      <p:sp>
        <p:nvSpPr>
          <p:cNvPr id="7" name="TextBox 6">
            <a:extLst>
              <a:ext uri="{FF2B5EF4-FFF2-40B4-BE49-F238E27FC236}">
                <a16:creationId xmlns:a16="http://schemas.microsoft.com/office/drawing/2014/main" id="{10D53D32-7040-8944-8834-736EF0764590}"/>
              </a:ext>
            </a:extLst>
          </p:cNvPr>
          <p:cNvSpPr txBox="1"/>
          <p:nvPr/>
        </p:nvSpPr>
        <p:spPr>
          <a:xfrm>
            <a:off x="5716599" y="901611"/>
            <a:ext cx="6004346" cy="5909310"/>
          </a:xfrm>
          <a:prstGeom prst="rect">
            <a:avLst/>
          </a:prstGeom>
          <a:noFill/>
        </p:spPr>
        <p:txBody>
          <a:bodyPr wrap="square" rtlCol="0">
            <a:spAutoFit/>
          </a:bodyPr>
          <a:lstStyle/>
          <a:p>
            <a:r>
              <a:rPr lang="en-US" dirty="0"/>
              <a:t>Variable name in parentheses. Data is stored in different </a:t>
            </a:r>
          </a:p>
          <a:p>
            <a:r>
              <a:rPr lang="en-US" dirty="0"/>
              <a:t>files for at and below 700 </a:t>
            </a:r>
            <a:r>
              <a:rPr lang="en-US" dirty="0" err="1"/>
              <a:t>hPa</a:t>
            </a:r>
            <a:r>
              <a:rPr lang="en-US" dirty="0"/>
              <a:t> (the variable name listed below) </a:t>
            </a:r>
          </a:p>
          <a:p>
            <a:r>
              <a:rPr lang="en-US" dirty="0"/>
              <a:t>and above 700 </a:t>
            </a:r>
            <a:r>
              <a:rPr lang="en-US" dirty="0" err="1"/>
              <a:t>hPa</a:t>
            </a:r>
            <a:r>
              <a:rPr lang="en-US" dirty="0"/>
              <a:t> (with “_abv700mb” appended onto the </a:t>
            </a:r>
          </a:p>
          <a:p>
            <a:r>
              <a:rPr lang="en-US" dirty="0"/>
              <a:t>end of the variable name). </a:t>
            </a:r>
          </a:p>
          <a:p>
            <a:endParaRPr lang="en-US" dirty="0"/>
          </a:p>
          <a:p>
            <a:r>
              <a:rPr lang="en-US" dirty="0"/>
              <a:t>Individual </a:t>
            </a:r>
            <a:r>
              <a:rPr lang="en-US" dirty="0" err="1"/>
              <a:t>grib</a:t>
            </a:r>
            <a:r>
              <a:rPr lang="en-US" dirty="0"/>
              <a:t> files have file names such as </a:t>
            </a:r>
          </a:p>
          <a:p>
            <a:r>
              <a:rPr lang="en-US" dirty="0"/>
              <a:t>“variable_yyyymmddhh_member.grib2” </a:t>
            </a:r>
          </a:p>
          <a:p>
            <a:r>
              <a:rPr lang="en-US" dirty="0"/>
              <a:t>The variable may have names like “</a:t>
            </a:r>
            <a:r>
              <a:rPr lang="en-US" dirty="0" err="1"/>
              <a:t>ugrd_pres</a:t>
            </a:r>
            <a:r>
              <a:rPr lang="en-US" dirty="0"/>
              <a:t>” which, in this case, indicates that the variables stored are u-wind components (east-west) on vertical pressure levels such as the 850 </a:t>
            </a:r>
            <a:r>
              <a:rPr lang="en-US" dirty="0" err="1"/>
              <a:t>hPa</a:t>
            </a:r>
            <a:r>
              <a:rPr lang="en-US" dirty="0"/>
              <a:t> surface. </a:t>
            </a:r>
          </a:p>
          <a:p>
            <a:endParaRPr lang="en-US" dirty="0"/>
          </a:p>
          <a:p>
            <a:r>
              <a:rPr lang="en-US" dirty="0"/>
              <a:t>The “</a:t>
            </a:r>
            <a:r>
              <a:rPr lang="en-US" dirty="0" err="1"/>
              <a:t>yyyymmddhh</a:t>
            </a:r>
            <a:r>
              <a:rPr lang="en-US" dirty="0"/>
              <a:t>” is year-month-day-hour format, so 00 UTC 3 February 2020 would be 2020020300. </a:t>
            </a:r>
          </a:p>
          <a:p>
            <a:endParaRPr lang="en-US" dirty="0"/>
          </a:p>
          <a:p>
            <a:r>
              <a:rPr lang="en-US" dirty="0"/>
              <a:t>For the “member” in the </a:t>
            </a:r>
            <a:r>
              <a:rPr lang="en-US" dirty="0" err="1"/>
              <a:t>grib</a:t>
            </a:r>
            <a:r>
              <a:rPr lang="en-US" dirty="0"/>
              <a:t> file name, the five members for a typical day are named “c00”, “p01”, “p02”, “p03”, and “p04”. The “c00” denotes the control, and the perturbed members (with small amounts of noise added to the initial conditions) denoted with the “p##”. </a:t>
            </a:r>
          </a:p>
          <a:p>
            <a:endParaRPr lang="en-US" dirty="0"/>
          </a:p>
        </p:txBody>
      </p:sp>
    </p:spTree>
    <p:extLst>
      <p:ext uri="{BB962C8B-B14F-4D97-AF65-F5344CB8AC3E}">
        <p14:creationId xmlns:p14="http://schemas.microsoft.com/office/powerpoint/2010/main" val="3358144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9CA71-F425-B74E-B598-B5114D4F8D18}"/>
              </a:ext>
            </a:extLst>
          </p:cNvPr>
          <p:cNvSpPr>
            <a:spLocks noGrp="1"/>
          </p:cNvSpPr>
          <p:nvPr>
            <p:ph type="title"/>
          </p:nvPr>
        </p:nvSpPr>
        <p:spPr/>
        <p:txBody>
          <a:bodyPr/>
          <a:lstStyle/>
          <a:p>
            <a:r>
              <a:rPr lang="en-US" b="1" dirty="0"/>
              <a:t>Model vertical coordinate data (near surface)</a:t>
            </a:r>
          </a:p>
        </p:txBody>
      </p:sp>
      <p:sp>
        <p:nvSpPr>
          <p:cNvPr id="4" name="Slide Number Placeholder 3">
            <a:extLst>
              <a:ext uri="{FF2B5EF4-FFF2-40B4-BE49-F238E27FC236}">
                <a16:creationId xmlns:a16="http://schemas.microsoft.com/office/drawing/2014/main" id="{36FEFA54-3D7E-554C-B57A-D5E171A24A6C}"/>
              </a:ext>
            </a:extLst>
          </p:cNvPr>
          <p:cNvSpPr>
            <a:spLocks noGrp="1"/>
          </p:cNvSpPr>
          <p:nvPr>
            <p:ph type="sldNum" sz="quarter" idx="12"/>
          </p:nvPr>
        </p:nvSpPr>
        <p:spPr/>
        <p:txBody>
          <a:bodyPr/>
          <a:lstStyle/>
          <a:p>
            <a:fld id="{A60B82A8-BE49-0048-A7C2-AC7DDEDB95D6}" type="slidenum">
              <a:rPr lang="en-US" smtClean="0"/>
              <a:t>42</a:t>
            </a:fld>
            <a:endParaRPr lang="en-US"/>
          </a:p>
        </p:txBody>
      </p:sp>
      <p:pic>
        <p:nvPicPr>
          <p:cNvPr id="6" name="Picture 5">
            <a:extLst>
              <a:ext uri="{FF2B5EF4-FFF2-40B4-BE49-F238E27FC236}">
                <a16:creationId xmlns:a16="http://schemas.microsoft.com/office/drawing/2014/main" id="{F9AD6B2A-DF11-7548-B7BB-8151B9239A6A}"/>
              </a:ext>
            </a:extLst>
          </p:cNvPr>
          <p:cNvPicPr>
            <a:picLocks noChangeAspect="1"/>
          </p:cNvPicPr>
          <p:nvPr/>
        </p:nvPicPr>
        <p:blipFill>
          <a:blip r:embed="rId2"/>
          <a:stretch>
            <a:fillRect/>
          </a:stretch>
        </p:blipFill>
        <p:spPr>
          <a:xfrm>
            <a:off x="456889" y="1825958"/>
            <a:ext cx="11188700" cy="4216400"/>
          </a:xfrm>
          <a:prstGeom prst="rect">
            <a:avLst/>
          </a:prstGeom>
        </p:spPr>
      </p:pic>
    </p:spTree>
    <p:extLst>
      <p:ext uri="{BB962C8B-B14F-4D97-AF65-F5344CB8AC3E}">
        <p14:creationId xmlns:p14="http://schemas.microsoft.com/office/powerpoint/2010/main" val="33224316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3D068-5305-AD4B-9E64-73EB343F841B}"/>
              </a:ext>
            </a:extLst>
          </p:cNvPr>
          <p:cNvSpPr>
            <a:spLocks noGrp="1"/>
          </p:cNvSpPr>
          <p:nvPr>
            <p:ph type="title"/>
          </p:nvPr>
        </p:nvSpPr>
        <p:spPr/>
        <p:txBody>
          <a:bodyPr/>
          <a:lstStyle/>
          <a:p>
            <a:r>
              <a:rPr lang="en-US" b="1" dirty="0"/>
              <a:t>Fixed height data</a:t>
            </a:r>
          </a:p>
        </p:txBody>
      </p:sp>
      <p:sp>
        <p:nvSpPr>
          <p:cNvPr id="4" name="Slide Number Placeholder 3">
            <a:extLst>
              <a:ext uri="{FF2B5EF4-FFF2-40B4-BE49-F238E27FC236}">
                <a16:creationId xmlns:a16="http://schemas.microsoft.com/office/drawing/2014/main" id="{975C8B84-85F2-A24B-8656-FF74F61EF1F6}"/>
              </a:ext>
            </a:extLst>
          </p:cNvPr>
          <p:cNvSpPr>
            <a:spLocks noGrp="1"/>
          </p:cNvSpPr>
          <p:nvPr>
            <p:ph type="sldNum" sz="quarter" idx="12"/>
          </p:nvPr>
        </p:nvSpPr>
        <p:spPr/>
        <p:txBody>
          <a:bodyPr/>
          <a:lstStyle/>
          <a:p>
            <a:fld id="{A60B82A8-BE49-0048-A7C2-AC7DDEDB95D6}" type="slidenum">
              <a:rPr lang="en-US" smtClean="0"/>
              <a:t>43</a:t>
            </a:fld>
            <a:endParaRPr lang="en-US"/>
          </a:p>
        </p:txBody>
      </p:sp>
      <p:pic>
        <p:nvPicPr>
          <p:cNvPr id="6" name="Picture 5">
            <a:extLst>
              <a:ext uri="{FF2B5EF4-FFF2-40B4-BE49-F238E27FC236}">
                <a16:creationId xmlns:a16="http://schemas.microsoft.com/office/drawing/2014/main" id="{18CFF1DD-9BEF-5947-A600-7AA971225C57}"/>
              </a:ext>
            </a:extLst>
          </p:cNvPr>
          <p:cNvPicPr>
            <a:picLocks noChangeAspect="1"/>
          </p:cNvPicPr>
          <p:nvPr/>
        </p:nvPicPr>
        <p:blipFill>
          <a:blip r:embed="rId2"/>
          <a:stretch>
            <a:fillRect/>
          </a:stretch>
        </p:blipFill>
        <p:spPr>
          <a:xfrm>
            <a:off x="560709" y="1534302"/>
            <a:ext cx="9791700" cy="3098800"/>
          </a:xfrm>
          <a:prstGeom prst="rect">
            <a:avLst/>
          </a:prstGeom>
        </p:spPr>
      </p:pic>
      <p:sp>
        <p:nvSpPr>
          <p:cNvPr id="7" name="TextBox 6">
            <a:extLst>
              <a:ext uri="{FF2B5EF4-FFF2-40B4-BE49-F238E27FC236}">
                <a16:creationId xmlns:a16="http://schemas.microsoft.com/office/drawing/2014/main" id="{E56F1F03-D15E-7542-ABAE-9652C5ACCCFC}"/>
              </a:ext>
            </a:extLst>
          </p:cNvPr>
          <p:cNvSpPr txBox="1"/>
          <p:nvPr/>
        </p:nvSpPr>
        <p:spPr>
          <a:xfrm>
            <a:off x="838200" y="5914826"/>
            <a:ext cx="3964355" cy="369332"/>
          </a:xfrm>
          <a:prstGeom prst="rect">
            <a:avLst/>
          </a:prstGeom>
          <a:noFill/>
        </p:spPr>
        <p:txBody>
          <a:bodyPr wrap="none" rtlCol="0">
            <a:spAutoFit/>
          </a:bodyPr>
          <a:lstStyle/>
          <a:p>
            <a:r>
              <a:rPr lang="en-US" dirty="0"/>
              <a:t>… anticipating wind-energy applications.</a:t>
            </a:r>
          </a:p>
        </p:txBody>
      </p:sp>
    </p:spTree>
    <p:extLst>
      <p:ext uri="{BB962C8B-B14F-4D97-AF65-F5344CB8AC3E}">
        <p14:creationId xmlns:p14="http://schemas.microsoft.com/office/powerpoint/2010/main" val="31472870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1B0B3-EBCA-E14C-8F6F-8745E7674B7F}"/>
              </a:ext>
            </a:extLst>
          </p:cNvPr>
          <p:cNvSpPr>
            <a:spLocks noGrp="1"/>
          </p:cNvSpPr>
          <p:nvPr>
            <p:ph type="title"/>
          </p:nvPr>
        </p:nvSpPr>
        <p:spPr/>
        <p:txBody>
          <a:bodyPr/>
          <a:lstStyle/>
          <a:p>
            <a:r>
              <a:rPr lang="en-US" b="1" dirty="0"/>
              <a:t>PV data</a:t>
            </a:r>
          </a:p>
        </p:txBody>
      </p:sp>
      <p:sp>
        <p:nvSpPr>
          <p:cNvPr id="4" name="Slide Number Placeholder 3">
            <a:extLst>
              <a:ext uri="{FF2B5EF4-FFF2-40B4-BE49-F238E27FC236}">
                <a16:creationId xmlns:a16="http://schemas.microsoft.com/office/drawing/2014/main" id="{3B849ACD-9C17-7F4C-AED1-48CEA7417825}"/>
              </a:ext>
            </a:extLst>
          </p:cNvPr>
          <p:cNvSpPr>
            <a:spLocks noGrp="1"/>
          </p:cNvSpPr>
          <p:nvPr>
            <p:ph type="sldNum" sz="quarter" idx="12"/>
          </p:nvPr>
        </p:nvSpPr>
        <p:spPr/>
        <p:txBody>
          <a:bodyPr/>
          <a:lstStyle/>
          <a:p>
            <a:fld id="{A60B82A8-BE49-0048-A7C2-AC7DDEDB95D6}" type="slidenum">
              <a:rPr lang="en-US" smtClean="0"/>
              <a:t>44</a:t>
            </a:fld>
            <a:endParaRPr lang="en-US"/>
          </a:p>
        </p:txBody>
      </p:sp>
      <p:pic>
        <p:nvPicPr>
          <p:cNvPr id="6" name="Picture 5">
            <a:extLst>
              <a:ext uri="{FF2B5EF4-FFF2-40B4-BE49-F238E27FC236}">
                <a16:creationId xmlns:a16="http://schemas.microsoft.com/office/drawing/2014/main" id="{7A3A65B6-E11F-5A40-B7A0-3702C34AA00B}"/>
              </a:ext>
            </a:extLst>
          </p:cNvPr>
          <p:cNvPicPr>
            <a:picLocks noChangeAspect="1"/>
          </p:cNvPicPr>
          <p:nvPr/>
        </p:nvPicPr>
        <p:blipFill>
          <a:blip r:embed="rId2"/>
          <a:stretch>
            <a:fillRect/>
          </a:stretch>
        </p:blipFill>
        <p:spPr>
          <a:xfrm>
            <a:off x="589307" y="1597819"/>
            <a:ext cx="10655300" cy="2425700"/>
          </a:xfrm>
          <a:prstGeom prst="rect">
            <a:avLst/>
          </a:prstGeom>
        </p:spPr>
      </p:pic>
    </p:spTree>
    <p:extLst>
      <p:ext uri="{BB962C8B-B14F-4D97-AF65-F5344CB8AC3E}">
        <p14:creationId xmlns:p14="http://schemas.microsoft.com/office/powerpoint/2010/main" val="10668793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7C949-F2A6-BA4A-825C-BA1BF9CD218D}"/>
              </a:ext>
            </a:extLst>
          </p:cNvPr>
          <p:cNvSpPr>
            <a:spLocks noGrp="1"/>
          </p:cNvSpPr>
          <p:nvPr>
            <p:ph type="title"/>
          </p:nvPr>
        </p:nvSpPr>
        <p:spPr>
          <a:xfrm>
            <a:off x="5256201" y="365125"/>
            <a:ext cx="6567055" cy="1016067"/>
          </a:xfrm>
        </p:spPr>
        <p:txBody>
          <a:bodyPr>
            <a:normAutofit fontScale="90000"/>
          </a:bodyPr>
          <a:lstStyle/>
          <a:p>
            <a:r>
              <a:rPr lang="en-US" b="1" dirty="0"/>
              <a:t>Single-level variables (page 1)</a:t>
            </a:r>
          </a:p>
        </p:txBody>
      </p:sp>
      <p:sp>
        <p:nvSpPr>
          <p:cNvPr id="4" name="Slide Number Placeholder 3">
            <a:extLst>
              <a:ext uri="{FF2B5EF4-FFF2-40B4-BE49-F238E27FC236}">
                <a16:creationId xmlns:a16="http://schemas.microsoft.com/office/drawing/2014/main" id="{64819387-92CB-0D40-B4D8-E8E8A2EF2638}"/>
              </a:ext>
            </a:extLst>
          </p:cNvPr>
          <p:cNvSpPr>
            <a:spLocks noGrp="1"/>
          </p:cNvSpPr>
          <p:nvPr>
            <p:ph type="sldNum" sz="quarter" idx="12"/>
          </p:nvPr>
        </p:nvSpPr>
        <p:spPr/>
        <p:txBody>
          <a:bodyPr/>
          <a:lstStyle/>
          <a:p>
            <a:fld id="{A60B82A8-BE49-0048-A7C2-AC7DDEDB95D6}" type="slidenum">
              <a:rPr lang="en-US" smtClean="0"/>
              <a:t>45</a:t>
            </a:fld>
            <a:endParaRPr lang="en-US"/>
          </a:p>
        </p:txBody>
      </p:sp>
      <p:pic>
        <p:nvPicPr>
          <p:cNvPr id="6" name="Picture 5">
            <a:extLst>
              <a:ext uri="{FF2B5EF4-FFF2-40B4-BE49-F238E27FC236}">
                <a16:creationId xmlns:a16="http://schemas.microsoft.com/office/drawing/2014/main" id="{524BDD23-EC66-2B4A-A78B-0E36FB0335FD}"/>
              </a:ext>
            </a:extLst>
          </p:cNvPr>
          <p:cNvPicPr>
            <a:picLocks noChangeAspect="1"/>
          </p:cNvPicPr>
          <p:nvPr/>
        </p:nvPicPr>
        <p:blipFill>
          <a:blip r:embed="rId2"/>
          <a:stretch>
            <a:fillRect/>
          </a:stretch>
        </p:blipFill>
        <p:spPr>
          <a:xfrm>
            <a:off x="0" y="55441"/>
            <a:ext cx="4837988" cy="1879955"/>
          </a:xfrm>
          <a:prstGeom prst="rect">
            <a:avLst/>
          </a:prstGeom>
        </p:spPr>
      </p:pic>
      <p:pic>
        <p:nvPicPr>
          <p:cNvPr id="8" name="Picture 7">
            <a:extLst>
              <a:ext uri="{FF2B5EF4-FFF2-40B4-BE49-F238E27FC236}">
                <a16:creationId xmlns:a16="http://schemas.microsoft.com/office/drawing/2014/main" id="{CDDECD6D-1A82-9046-B99B-FBBB7EBC255C}"/>
              </a:ext>
            </a:extLst>
          </p:cNvPr>
          <p:cNvPicPr>
            <a:picLocks noChangeAspect="1"/>
          </p:cNvPicPr>
          <p:nvPr/>
        </p:nvPicPr>
        <p:blipFill>
          <a:blip r:embed="rId3"/>
          <a:stretch>
            <a:fillRect/>
          </a:stretch>
        </p:blipFill>
        <p:spPr>
          <a:xfrm>
            <a:off x="125558" y="1899425"/>
            <a:ext cx="4642184" cy="4891667"/>
          </a:xfrm>
          <a:prstGeom prst="rect">
            <a:avLst/>
          </a:prstGeom>
        </p:spPr>
      </p:pic>
    </p:spTree>
    <p:extLst>
      <p:ext uri="{BB962C8B-B14F-4D97-AF65-F5344CB8AC3E}">
        <p14:creationId xmlns:p14="http://schemas.microsoft.com/office/powerpoint/2010/main" val="5448920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1768B-245E-3647-B76E-1D05FF319FE5}"/>
              </a:ext>
            </a:extLst>
          </p:cNvPr>
          <p:cNvSpPr>
            <a:spLocks noGrp="1"/>
          </p:cNvSpPr>
          <p:nvPr>
            <p:ph type="title"/>
          </p:nvPr>
        </p:nvSpPr>
        <p:spPr>
          <a:xfrm>
            <a:off x="8344699" y="412046"/>
            <a:ext cx="3495075" cy="1943255"/>
          </a:xfrm>
        </p:spPr>
        <p:txBody>
          <a:bodyPr/>
          <a:lstStyle/>
          <a:p>
            <a:r>
              <a:rPr lang="en-US" b="1" dirty="0"/>
              <a:t>Single level</a:t>
            </a:r>
            <a:br>
              <a:rPr lang="en-US" b="1" dirty="0"/>
            </a:br>
            <a:r>
              <a:rPr lang="en-US" b="1" dirty="0"/>
              <a:t>variables</a:t>
            </a:r>
            <a:br>
              <a:rPr lang="en-US" b="1" dirty="0"/>
            </a:br>
            <a:r>
              <a:rPr lang="en-US" b="1" dirty="0"/>
              <a:t>(page 2)</a:t>
            </a:r>
          </a:p>
        </p:txBody>
      </p:sp>
      <p:sp>
        <p:nvSpPr>
          <p:cNvPr id="4" name="Slide Number Placeholder 3">
            <a:extLst>
              <a:ext uri="{FF2B5EF4-FFF2-40B4-BE49-F238E27FC236}">
                <a16:creationId xmlns:a16="http://schemas.microsoft.com/office/drawing/2014/main" id="{7A5F3747-9C2C-304A-893B-75B219599F4D}"/>
              </a:ext>
            </a:extLst>
          </p:cNvPr>
          <p:cNvSpPr>
            <a:spLocks noGrp="1"/>
          </p:cNvSpPr>
          <p:nvPr>
            <p:ph type="sldNum" sz="quarter" idx="12"/>
          </p:nvPr>
        </p:nvSpPr>
        <p:spPr/>
        <p:txBody>
          <a:bodyPr/>
          <a:lstStyle/>
          <a:p>
            <a:fld id="{A60B82A8-BE49-0048-A7C2-AC7DDEDB95D6}" type="slidenum">
              <a:rPr lang="en-US" smtClean="0"/>
              <a:t>46</a:t>
            </a:fld>
            <a:endParaRPr lang="en-US"/>
          </a:p>
        </p:txBody>
      </p:sp>
      <p:pic>
        <p:nvPicPr>
          <p:cNvPr id="6" name="Picture 5">
            <a:extLst>
              <a:ext uri="{FF2B5EF4-FFF2-40B4-BE49-F238E27FC236}">
                <a16:creationId xmlns:a16="http://schemas.microsoft.com/office/drawing/2014/main" id="{742497CE-D2FA-0447-8B33-1FDA91A8644A}"/>
              </a:ext>
            </a:extLst>
          </p:cNvPr>
          <p:cNvPicPr>
            <a:picLocks noChangeAspect="1"/>
          </p:cNvPicPr>
          <p:nvPr/>
        </p:nvPicPr>
        <p:blipFill>
          <a:blip r:embed="rId2"/>
          <a:stretch>
            <a:fillRect/>
          </a:stretch>
        </p:blipFill>
        <p:spPr>
          <a:xfrm>
            <a:off x="-1" y="412045"/>
            <a:ext cx="8012191" cy="3251101"/>
          </a:xfrm>
          <a:prstGeom prst="rect">
            <a:avLst/>
          </a:prstGeom>
        </p:spPr>
      </p:pic>
      <p:pic>
        <p:nvPicPr>
          <p:cNvPr id="8" name="Picture 7">
            <a:extLst>
              <a:ext uri="{FF2B5EF4-FFF2-40B4-BE49-F238E27FC236}">
                <a16:creationId xmlns:a16="http://schemas.microsoft.com/office/drawing/2014/main" id="{390CF07D-4288-114D-BDF0-1D20223C5B93}"/>
              </a:ext>
            </a:extLst>
          </p:cNvPr>
          <p:cNvPicPr>
            <a:picLocks noChangeAspect="1"/>
          </p:cNvPicPr>
          <p:nvPr/>
        </p:nvPicPr>
        <p:blipFill>
          <a:blip r:embed="rId3"/>
          <a:stretch>
            <a:fillRect/>
          </a:stretch>
        </p:blipFill>
        <p:spPr>
          <a:xfrm>
            <a:off x="-1" y="3575092"/>
            <a:ext cx="8009861" cy="1708155"/>
          </a:xfrm>
          <a:prstGeom prst="rect">
            <a:avLst/>
          </a:prstGeom>
        </p:spPr>
      </p:pic>
    </p:spTree>
    <p:extLst>
      <p:ext uri="{BB962C8B-B14F-4D97-AF65-F5344CB8AC3E}">
        <p14:creationId xmlns:p14="http://schemas.microsoft.com/office/powerpoint/2010/main" val="22225992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B328E-2EA8-EA4D-9FE2-BF9FCF603291}"/>
              </a:ext>
            </a:extLst>
          </p:cNvPr>
          <p:cNvSpPr>
            <a:spLocks noGrp="1"/>
          </p:cNvSpPr>
          <p:nvPr>
            <p:ph type="title"/>
          </p:nvPr>
        </p:nvSpPr>
        <p:spPr>
          <a:xfrm>
            <a:off x="838200" y="179689"/>
            <a:ext cx="10515600" cy="689952"/>
          </a:xfrm>
        </p:spPr>
        <p:txBody>
          <a:bodyPr>
            <a:normAutofit fontScale="90000"/>
          </a:bodyPr>
          <a:lstStyle/>
          <a:p>
            <a:r>
              <a:rPr lang="en-US" b="1" dirty="0"/>
              <a:t>Downloading reforecast data from AWS is easy!</a:t>
            </a:r>
          </a:p>
        </p:txBody>
      </p:sp>
      <p:sp>
        <p:nvSpPr>
          <p:cNvPr id="4" name="Slide Number Placeholder 3">
            <a:extLst>
              <a:ext uri="{FF2B5EF4-FFF2-40B4-BE49-F238E27FC236}">
                <a16:creationId xmlns:a16="http://schemas.microsoft.com/office/drawing/2014/main" id="{4E3D928D-0F69-1D4B-86A0-8E47128544FA}"/>
              </a:ext>
            </a:extLst>
          </p:cNvPr>
          <p:cNvSpPr>
            <a:spLocks noGrp="1"/>
          </p:cNvSpPr>
          <p:nvPr>
            <p:ph type="sldNum" sz="quarter" idx="12"/>
          </p:nvPr>
        </p:nvSpPr>
        <p:spPr/>
        <p:txBody>
          <a:bodyPr/>
          <a:lstStyle/>
          <a:p>
            <a:fld id="{A60B82A8-BE49-0048-A7C2-AC7DDEDB95D6}" type="slidenum">
              <a:rPr lang="en-US" smtClean="0"/>
              <a:t>47</a:t>
            </a:fld>
            <a:endParaRPr lang="en-US"/>
          </a:p>
        </p:txBody>
      </p:sp>
      <p:pic>
        <p:nvPicPr>
          <p:cNvPr id="6" name="Picture 5">
            <a:extLst>
              <a:ext uri="{FF2B5EF4-FFF2-40B4-BE49-F238E27FC236}">
                <a16:creationId xmlns:a16="http://schemas.microsoft.com/office/drawing/2014/main" id="{5AAC820A-7B5D-DF40-AD92-5FAA7C4C9C4B}"/>
              </a:ext>
            </a:extLst>
          </p:cNvPr>
          <p:cNvPicPr>
            <a:picLocks noChangeAspect="1"/>
          </p:cNvPicPr>
          <p:nvPr/>
        </p:nvPicPr>
        <p:blipFill>
          <a:blip r:embed="rId2"/>
          <a:stretch>
            <a:fillRect/>
          </a:stretch>
        </p:blipFill>
        <p:spPr>
          <a:xfrm>
            <a:off x="520701" y="1379786"/>
            <a:ext cx="6387498" cy="2288709"/>
          </a:xfrm>
          <a:prstGeom prst="rect">
            <a:avLst/>
          </a:prstGeom>
        </p:spPr>
      </p:pic>
      <p:sp>
        <p:nvSpPr>
          <p:cNvPr id="7" name="TextBox 6">
            <a:extLst>
              <a:ext uri="{FF2B5EF4-FFF2-40B4-BE49-F238E27FC236}">
                <a16:creationId xmlns:a16="http://schemas.microsoft.com/office/drawing/2014/main" id="{ECEF4B91-CB53-9A40-9B47-A07E7E1FDBA3}"/>
              </a:ext>
            </a:extLst>
          </p:cNvPr>
          <p:cNvSpPr txBox="1"/>
          <p:nvPr/>
        </p:nvSpPr>
        <p:spPr>
          <a:xfrm>
            <a:off x="7929062" y="1869226"/>
            <a:ext cx="3121579" cy="1754326"/>
          </a:xfrm>
          <a:prstGeom prst="rect">
            <a:avLst/>
          </a:prstGeom>
          <a:noFill/>
        </p:spPr>
        <p:txBody>
          <a:bodyPr wrap="square" rtlCol="0">
            <a:spAutoFit/>
          </a:bodyPr>
          <a:lstStyle/>
          <a:p>
            <a:r>
              <a:rPr lang="en-US" dirty="0"/>
              <a:t>you page down through the AWS directory structure and you’ll see for a particular member, year, and year/month/day,  </a:t>
            </a:r>
          </a:p>
          <a:p>
            <a:r>
              <a:rPr lang="en-US" dirty="0"/>
              <a:t>files like this.</a:t>
            </a:r>
          </a:p>
        </p:txBody>
      </p:sp>
      <p:cxnSp>
        <p:nvCxnSpPr>
          <p:cNvPr id="9" name="Straight Arrow Connector 8">
            <a:extLst>
              <a:ext uri="{FF2B5EF4-FFF2-40B4-BE49-F238E27FC236}">
                <a16:creationId xmlns:a16="http://schemas.microsoft.com/office/drawing/2014/main" id="{AF8BB15F-5CC4-A84B-A07D-6B55F4BC4CB6}"/>
              </a:ext>
            </a:extLst>
          </p:cNvPr>
          <p:cNvCxnSpPr>
            <a:cxnSpLocks/>
          </p:cNvCxnSpPr>
          <p:nvPr/>
        </p:nvCxnSpPr>
        <p:spPr>
          <a:xfrm flipH="1">
            <a:off x="6876226" y="2660073"/>
            <a:ext cx="97610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9C3A6CB-1838-2A4A-84DA-12D0E0605EA2}"/>
              </a:ext>
            </a:extLst>
          </p:cNvPr>
          <p:cNvSpPr txBox="1"/>
          <p:nvPr/>
        </p:nvSpPr>
        <p:spPr>
          <a:xfrm>
            <a:off x="7929062" y="3900587"/>
            <a:ext cx="3352521" cy="1200329"/>
          </a:xfrm>
          <a:prstGeom prst="rect">
            <a:avLst/>
          </a:prstGeom>
          <a:noFill/>
        </p:spPr>
        <p:txBody>
          <a:bodyPr wrap="none" rtlCol="0">
            <a:spAutoFit/>
          </a:bodyPr>
          <a:lstStyle/>
          <a:p>
            <a:r>
              <a:rPr lang="en-US" dirty="0"/>
              <a:t>a simple example python script to</a:t>
            </a:r>
          </a:p>
          <a:p>
            <a:r>
              <a:rPr lang="en-US" dirty="0"/>
              <a:t>download 2000-2019 2-meter</a:t>
            </a:r>
          </a:p>
          <a:p>
            <a:r>
              <a:rPr lang="en-US" dirty="0"/>
              <a:t>temperature forecast files for</a:t>
            </a:r>
          </a:p>
          <a:p>
            <a:r>
              <a:rPr lang="en-US" dirty="0"/>
              <a:t>the first 10 days of the forecast.</a:t>
            </a:r>
          </a:p>
        </p:txBody>
      </p:sp>
      <p:pic>
        <p:nvPicPr>
          <p:cNvPr id="14" name="Picture 13">
            <a:extLst>
              <a:ext uri="{FF2B5EF4-FFF2-40B4-BE49-F238E27FC236}">
                <a16:creationId xmlns:a16="http://schemas.microsoft.com/office/drawing/2014/main" id="{25BB7510-0A2B-C54C-9B66-EF616E0CC18E}"/>
              </a:ext>
            </a:extLst>
          </p:cNvPr>
          <p:cNvPicPr>
            <a:picLocks noChangeAspect="1"/>
          </p:cNvPicPr>
          <p:nvPr/>
        </p:nvPicPr>
        <p:blipFill>
          <a:blip r:embed="rId3"/>
          <a:stretch>
            <a:fillRect/>
          </a:stretch>
        </p:blipFill>
        <p:spPr>
          <a:xfrm>
            <a:off x="520701" y="3873360"/>
            <a:ext cx="6355525" cy="2984639"/>
          </a:xfrm>
          <a:prstGeom prst="rect">
            <a:avLst/>
          </a:prstGeom>
        </p:spPr>
      </p:pic>
      <p:cxnSp>
        <p:nvCxnSpPr>
          <p:cNvPr id="15" name="Straight Arrow Connector 14">
            <a:extLst>
              <a:ext uri="{FF2B5EF4-FFF2-40B4-BE49-F238E27FC236}">
                <a16:creationId xmlns:a16="http://schemas.microsoft.com/office/drawing/2014/main" id="{F16615E6-6D74-D040-BBA8-5192949AAFAC}"/>
              </a:ext>
            </a:extLst>
          </p:cNvPr>
          <p:cNvCxnSpPr>
            <a:cxnSpLocks/>
          </p:cNvCxnSpPr>
          <p:nvPr/>
        </p:nvCxnSpPr>
        <p:spPr>
          <a:xfrm flipH="1">
            <a:off x="6876226" y="4097748"/>
            <a:ext cx="97610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705DF2C-7CDA-F145-9B70-AD961BEE4B00}"/>
              </a:ext>
            </a:extLst>
          </p:cNvPr>
          <p:cNvSpPr txBox="1"/>
          <p:nvPr/>
        </p:nvSpPr>
        <p:spPr>
          <a:xfrm>
            <a:off x="2484279" y="856554"/>
            <a:ext cx="7005572" cy="369332"/>
          </a:xfrm>
          <a:prstGeom prst="rect">
            <a:avLst/>
          </a:prstGeom>
          <a:noFill/>
        </p:spPr>
        <p:txBody>
          <a:bodyPr wrap="none" rtlCol="0">
            <a:spAutoFit/>
          </a:bodyPr>
          <a:lstStyle/>
          <a:p>
            <a:r>
              <a:rPr lang="en-US" b="1" dirty="0">
                <a:solidFill>
                  <a:srgbClr val="FF0000"/>
                </a:solidFill>
              </a:rPr>
              <a:t>Start at https://noaa-gefs-retrospective.s3.amazonaws.com/</a:t>
            </a:r>
            <a:r>
              <a:rPr lang="en-US" b="1" dirty="0" err="1">
                <a:solidFill>
                  <a:srgbClr val="FF0000"/>
                </a:solidFill>
              </a:rPr>
              <a:t>index.html</a:t>
            </a:r>
            <a:endParaRPr lang="en-US" b="1" dirty="0">
              <a:solidFill>
                <a:srgbClr val="FF0000"/>
              </a:solidFill>
            </a:endParaRPr>
          </a:p>
        </p:txBody>
      </p:sp>
    </p:spTree>
    <p:extLst>
      <p:ext uri="{BB962C8B-B14F-4D97-AF65-F5344CB8AC3E}">
        <p14:creationId xmlns:p14="http://schemas.microsoft.com/office/powerpoint/2010/main" val="20743767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8C497-FDF5-DC4D-A08C-3B04977112E6}"/>
              </a:ext>
            </a:extLst>
          </p:cNvPr>
          <p:cNvSpPr>
            <a:spLocks noGrp="1"/>
          </p:cNvSpPr>
          <p:nvPr>
            <p:ph type="title"/>
          </p:nvPr>
        </p:nvSpPr>
        <p:spPr/>
        <p:txBody>
          <a:bodyPr/>
          <a:lstStyle/>
          <a:p>
            <a:r>
              <a:rPr lang="en-US" b="1" dirty="0"/>
              <a:t>Examples: covariances of 2-meter temperature bias using GEFSv12 reforecasts</a:t>
            </a:r>
          </a:p>
        </p:txBody>
      </p:sp>
      <p:sp>
        <p:nvSpPr>
          <p:cNvPr id="4" name="Slide Number Placeholder 3">
            <a:extLst>
              <a:ext uri="{FF2B5EF4-FFF2-40B4-BE49-F238E27FC236}">
                <a16:creationId xmlns:a16="http://schemas.microsoft.com/office/drawing/2014/main" id="{D393E48B-25B3-4640-A42A-34B91BA48AD3}"/>
              </a:ext>
            </a:extLst>
          </p:cNvPr>
          <p:cNvSpPr>
            <a:spLocks noGrp="1"/>
          </p:cNvSpPr>
          <p:nvPr>
            <p:ph type="sldNum" sz="quarter" idx="12"/>
          </p:nvPr>
        </p:nvSpPr>
        <p:spPr/>
        <p:txBody>
          <a:bodyPr/>
          <a:lstStyle/>
          <a:p>
            <a:fld id="{A60B82A8-BE49-0048-A7C2-AC7DDEDB95D6}" type="slidenum">
              <a:rPr lang="en-US" smtClean="0"/>
              <a:t>48</a:t>
            </a:fld>
            <a:endParaRPr lang="en-US"/>
          </a:p>
        </p:txBody>
      </p:sp>
      <p:pic>
        <p:nvPicPr>
          <p:cNvPr id="6" name="Picture 5">
            <a:extLst>
              <a:ext uri="{FF2B5EF4-FFF2-40B4-BE49-F238E27FC236}">
                <a16:creationId xmlns:a16="http://schemas.microsoft.com/office/drawing/2014/main" id="{C098B7DC-571A-CE43-A5C5-493D2C8C713F}"/>
              </a:ext>
            </a:extLst>
          </p:cNvPr>
          <p:cNvPicPr>
            <a:picLocks noChangeAspect="1"/>
          </p:cNvPicPr>
          <p:nvPr/>
        </p:nvPicPr>
        <p:blipFill>
          <a:blip r:embed="rId2"/>
          <a:stretch>
            <a:fillRect/>
          </a:stretch>
        </p:blipFill>
        <p:spPr>
          <a:xfrm>
            <a:off x="6441298" y="1850204"/>
            <a:ext cx="5486400" cy="3835400"/>
          </a:xfrm>
          <a:prstGeom prst="rect">
            <a:avLst/>
          </a:prstGeom>
        </p:spPr>
      </p:pic>
      <p:pic>
        <p:nvPicPr>
          <p:cNvPr id="8" name="Picture 7">
            <a:extLst>
              <a:ext uri="{FF2B5EF4-FFF2-40B4-BE49-F238E27FC236}">
                <a16:creationId xmlns:a16="http://schemas.microsoft.com/office/drawing/2014/main" id="{CA738141-75EF-D84A-A963-9992A40896FB}"/>
              </a:ext>
            </a:extLst>
          </p:cNvPr>
          <p:cNvPicPr>
            <a:picLocks noChangeAspect="1"/>
          </p:cNvPicPr>
          <p:nvPr/>
        </p:nvPicPr>
        <p:blipFill>
          <a:blip r:embed="rId3"/>
          <a:stretch>
            <a:fillRect/>
          </a:stretch>
        </p:blipFill>
        <p:spPr>
          <a:xfrm>
            <a:off x="264302" y="1850204"/>
            <a:ext cx="5486400" cy="3835400"/>
          </a:xfrm>
          <a:prstGeom prst="rect">
            <a:avLst/>
          </a:prstGeom>
        </p:spPr>
      </p:pic>
    </p:spTree>
    <p:extLst>
      <p:ext uri="{BB962C8B-B14F-4D97-AF65-F5344CB8AC3E}">
        <p14:creationId xmlns:p14="http://schemas.microsoft.com/office/powerpoint/2010/main" val="9812851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CBC87-7D2E-7643-918C-03F6D92D8B99}"/>
              </a:ext>
            </a:extLst>
          </p:cNvPr>
          <p:cNvSpPr>
            <a:spLocks noGrp="1"/>
          </p:cNvSpPr>
          <p:nvPr>
            <p:ph type="title"/>
          </p:nvPr>
        </p:nvSpPr>
        <p:spPr>
          <a:xfrm>
            <a:off x="838199" y="2456095"/>
            <a:ext cx="10748463" cy="1325563"/>
          </a:xfrm>
        </p:spPr>
        <p:txBody>
          <a:bodyPr/>
          <a:lstStyle/>
          <a:p>
            <a:r>
              <a:rPr lang="en-US" b="1" dirty="0"/>
              <a:t>5. Looking to the future: GEFSv13 and beyond.</a:t>
            </a:r>
          </a:p>
        </p:txBody>
      </p:sp>
      <p:sp>
        <p:nvSpPr>
          <p:cNvPr id="4" name="Slide Number Placeholder 3">
            <a:extLst>
              <a:ext uri="{FF2B5EF4-FFF2-40B4-BE49-F238E27FC236}">
                <a16:creationId xmlns:a16="http://schemas.microsoft.com/office/drawing/2014/main" id="{B832D48C-C827-A149-94D5-4464A843438A}"/>
              </a:ext>
            </a:extLst>
          </p:cNvPr>
          <p:cNvSpPr>
            <a:spLocks noGrp="1"/>
          </p:cNvSpPr>
          <p:nvPr>
            <p:ph type="sldNum" sz="quarter" idx="12"/>
          </p:nvPr>
        </p:nvSpPr>
        <p:spPr/>
        <p:txBody>
          <a:bodyPr/>
          <a:lstStyle/>
          <a:p>
            <a:fld id="{A60B82A8-BE49-0048-A7C2-AC7DDEDB95D6}" type="slidenum">
              <a:rPr lang="en-US" smtClean="0"/>
              <a:t>49</a:t>
            </a:fld>
            <a:endParaRPr lang="en-US"/>
          </a:p>
        </p:txBody>
      </p:sp>
    </p:spTree>
    <p:extLst>
      <p:ext uri="{BB962C8B-B14F-4D97-AF65-F5344CB8AC3E}">
        <p14:creationId xmlns:p14="http://schemas.microsoft.com/office/powerpoint/2010/main" val="15073964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6"/>
          <p:cNvSpPr txBox="1">
            <a:spLocks noGrp="1"/>
          </p:cNvSpPr>
          <p:nvPr>
            <p:ph type="sldNum" idx="12"/>
          </p:nvPr>
        </p:nvSpPr>
        <p:spPr>
          <a:xfrm>
            <a:off x="9448800" y="6492875"/>
            <a:ext cx="2743200" cy="365125"/>
          </a:xfrm>
          <a:prstGeom prst="rect">
            <a:avLst/>
          </a:prstGeom>
          <a:noFill/>
          <a:ln>
            <a:noFill/>
          </a:ln>
        </p:spPr>
        <p:txBody>
          <a:bodyPr spcFirstLastPara="1" vert="horz" wrap="square" lIns="121900" tIns="60933" rIns="121900" bIns="60933" rtlCol="0" anchor="ctr" anchorCtr="0">
            <a:noAutofit/>
          </a:bodyPr>
          <a:lstStyle/>
          <a:p>
            <a:pPr>
              <a:buClr>
                <a:srgbClr val="888888"/>
              </a:buClr>
              <a:buSzPts val="1200"/>
            </a:pPr>
            <a:fld id="{00000000-1234-1234-1234-123412341234}" type="slidenum">
              <a:rPr lang="en-US"/>
              <a:pPr>
                <a:buClr>
                  <a:srgbClr val="888888"/>
                </a:buClr>
                <a:buSzPts val="1200"/>
              </a:pPr>
              <a:t>5</a:t>
            </a:fld>
            <a:endParaRPr dirty="0"/>
          </a:p>
        </p:txBody>
      </p:sp>
      <p:sp>
        <p:nvSpPr>
          <p:cNvPr id="217" name="Google Shape;217;p16"/>
          <p:cNvSpPr txBox="1"/>
          <p:nvPr/>
        </p:nvSpPr>
        <p:spPr>
          <a:xfrm>
            <a:off x="34800" y="1039767"/>
            <a:ext cx="12122400" cy="5622510"/>
          </a:xfrm>
          <a:prstGeom prst="rect">
            <a:avLst/>
          </a:prstGeom>
          <a:noFill/>
          <a:ln>
            <a:noFill/>
          </a:ln>
        </p:spPr>
        <p:txBody>
          <a:bodyPr spcFirstLastPara="1" wrap="square" lIns="121900" tIns="60933" rIns="121900" bIns="60933" anchor="t" anchorCtr="0">
            <a:spAutoFit/>
          </a:bodyPr>
          <a:lstStyle/>
          <a:p>
            <a:pPr algn="ctr">
              <a:buClr>
                <a:srgbClr val="000000"/>
              </a:buClr>
              <a:buSzPts val="3200"/>
            </a:pPr>
            <a:r>
              <a:rPr lang="en-US" sz="4267" b="1" dirty="0">
                <a:latin typeface="+mj-lt"/>
                <a:ea typeface="Calibri"/>
                <a:cs typeface="Calibri"/>
                <a:sym typeface="Calibri"/>
              </a:rPr>
              <a:t>Statistical evaluation of GEFSv12 atmosphere </a:t>
            </a:r>
            <a:endParaRPr sz="4267" b="1" dirty="0">
              <a:latin typeface="+mj-lt"/>
              <a:ea typeface="Calibri"/>
              <a:cs typeface="Calibri"/>
              <a:sym typeface="Calibri"/>
            </a:endParaRPr>
          </a:p>
          <a:p>
            <a:pPr algn="ctr">
              <a:buClr>
                <a:srgbClr val="000000"/>
              </a:buClr>
              <a:buSzPts val="3200"/>
            </a:pPr>
            <a:r>
              <a:rPr lang="en-US" sz="4267" b="1" dirty="0">
                <a:latin typeface="+mj-lt"/>
                <a:ea typeface="Calibri"/>
                <a:cs typeface="Calibri"/>
                <a:sym typeface="Calibri"/>
              </a:rPr>
              <a:t>medium-range weather forecast quality</a:t>
            </a:r>
          </a:p>
          <a:p>
            <a:pPr algn="ctr">
              <a:buClr>
                <a:srgbClr val="000000"/>
              </a:buClr>
              <a:buSzPts val="3200"/>
            </a:pPr>
            <a:endParaRPr sz="4267" dirty="0">
              <a:latin typeface="Calibri"/>
              <a:ea typeface="Calibri"/>
              <a:cs typeface="Calibri"/>
              <a:sym typeface="Calibri"/>
            </a:endParaRPr>
          </a:p>
          <a:p>
            <a:pPr algn="ctr">
              <a:buClr>
                <a:srgbClr val="000000"/>
              </a:buClr>
              <a:buSzPts val="2400"/>
            </a:pPr>
            <a:r>
              <a:rPr lang="en-US" sz="3200" i="1" dirty="0">
                <a:latin typeface="+mj-lt"/>
                <a:ea typeface="Calibri"/>
                <a:cs typeface="Calibri"/>
                <a:sym typeface="Calibri"/>
              </a:rPr>
              <a:t>based on 2.5-y retrospective forecasts (June 2017 – Nov. 2019)</a:t>
            </a:r>
            <a:endParaRPr sz="3200" i="1" dirty="0">
              <a:latin typeface="+mj-lt"/>
              <a:ea typeface="Calibri"/>
              <a:cs typeface="Calibri"/>
              <a:sym typeface="Calibri"/>
            </a:endParaRPr>
          </a:p>
          <a:p>
            <a:pPr algn="ctr">
              <a:buClr>
                <a:srgbClr val="000000"/>
              </a:buClr>
              <a:buSzPts val="2400"/>
            </a:pPr>
            <a:endParaRPr sz="3200" i="1" dirty="0">
              <a:latin typeface="Calibri"/>
              <a:ea typeface="Calibri"/>
              <a:cs typeface="Calibri"/>
              <a:sym typeface="Calibri"/>
            </a:endParaRPr>
          </a:p>
          <a:p>
            <a:pPr algn="ctr">
              <a:buClr>
                <a:srgbClr val="000000"/>
              </a:buClr>
              <a:buSzPts val="2400"/>
            </a:pPr>
            <a:r>
              <a:rPr lang="en-US" sz="2667" i="1" dirty="0">
                <a:latin typeface="Calibri"/>
                <a:ea typeface="Calibri"/>
                <a:cs typeface="Calibri"/>
                <a:sym typeface="Calibri"/>
              </a:rPr>
              <a:t>EMC, Ensemble Project:</a:t>
            </a:r>
            <a:endParaRPr sz="2667" i="1" dirty="0">
              <a:latin typeface="Calibri"/>
              <a:ea typeface="Calibri"/>
              <a:cs typeface="Calibri"/>
              <a:sym typeface="Calibri"/>
            </a:endParaRPr>
          </a:p>
          <a:p>
            <a:pPr algn="ctr">
              <a:buClr>
                <a:srgbClr val="000000"/>
              </a:buClr>
              <a:buSzPts val="2400"/>
            </a:pPr>
            <a:r>
              <a:rPr lang="en-US" sz="2667" dirty="0" err="1">
                <a:solidFill>
                  <a:schemeClr val="bg1">
                    <a:lumMod val="50000"/>
                  </a:schemeClr>
                </a:solidFill>
                <a:latin typeface="Calibri"/>
                <a:ea typeface="Calibri"/>
                <a:cs typeface="Calibri"/>
                <a:sym typeface="Calibri"/>
              </a:rPr>
              <a:t>Yuejian</a:t>
            </a:r>
            <a:r>
              <a:rPr lang="en-US" sz="2667" dirty="0">
                <a:solidFill>
                  <a:schemeClr val="bg1">
                    <a:lumMod val="50000"/>
                  </a:schemeClr>
                </a:solidFill>
                <a:latin typeface="Calibri"/>
                <a:ea typeface="Calibri"/>
                <a:cs typeface="Calibri"/>
                <a:sym typeface="Calibri"/>
              </a:rPr>
              <a:t> Zhu, </a:t>
            </a:r>
            <a:r>
              <a:rPr lang="en-US" sz="2667" dirty="0" err="1">
                <a:solidFill>
                  <a:schemeClr val="bg1">
                    <a:lumMod val="50000"/>
                  </a:schemeClr>
                </a:solidFill>
                <a:latin typeface="Calibri"/>
                <a:ea typeface="Calibri"/>
                <a:cs typeface="Calibri"/>
                <a:sym typeface="Calibri"/>
              </a:rPr>
              <a:t>Dingchen</a:t>
            </a:r>
            <a:r>
              <a:rPr lang="en-US" sz="2667" dirty="0">
                <a:solidFill>
                  <a:schemeClr val="bg1">
                    <a:lumMod val="50000"/>
                  </a:schemeClr>
                </a:solidFill>
                <a:latin typeface="Calibri"/>
                <a:ea typeface="Calibri"/>
                <a:cs typeface="Calibri"/>
                <a:sym typeface="Calibri"/>
              </a:rPr>
              <a:t> </a:t>
            </a:r>
            <a:r>
              <a:rPr lang="en-US" sz="2667" dirty="0" err="1">
                <a:solidFill>
                  <a:schemeClr val="bg1">
                    <a:lumMod val="50000"/>
                  </a:schemeClr>
                </a:solidFill>
                <a:latin typeface="Calibri"/>
                <a:ea typeface="Calibri"/>
                <a:cs typeface="Calibri"/>
                <a:sym typeface="Calibri"/>
              </a:rPr>
              <a:t>Hou</a:t>
            </a:r>
            <a:r>
              <a:rPr lang="en-US" sz="2667" dirty="0">
                <a:solidFill>
                  <a:schemeClr val="bg1">
                    <a:lumMod val="50000"/>
                  </a:schemeClr>
                </a:solidFill>
                <a:latin typeface="Calibri"/>
                <a:ea typeface="Calibri"/>
                <a:cs typeface="Calibri"/>
                <a:sym typeface="Calibri"/>
              </a:rPr>
              <a:t>, </a:t>
            </a:r>
            <a:r>
              <a:rPr lang="en-US" sz="2667" dirty="0" err="1">
                <a:solidFill>
                  <a:schemeClr val="bg1">
                    <a:lumMod val="50000"/>
                  </a:schemeClr>
                </a:solidFill>
                <a:latin typeface="Calibri"/>
                <a:ea typeface="Calibri"/>
                <a:cs typeface="Calibri"/>
                <a:sym typeface="Calibri"/>
              </a:rPr>
              <a:t>Xiaqiong</a:t>
            </a:r>
            <a:r>
              <a:rPr lang="en-US" sz="2667" dirty="0">
                <a:solidFill>
                  <a:schemeClr val="bg1">
                    <a:lumMod val="50000"/>
                  </a:schemeClr>
                </a:solidFill>
                <a:latin typeface="Calibri"/>
                <a:ea typeface="Calibri"/>
                <a:cs typeface="Calibri"/>
                <a:sym typeface="Calibri"/>
              </a:rPr>
              <a:t> Zhou, Bing Fu, Wei Li, Walter </a:t>
            </a:r>
            <a:r>
              <a:rPr lang="en-US" sz="2667" dirty="0" err="1">
                <a:solidFill>
                  <a:schemeClr val="bg1">
                    <a:lumMod val="50000"/>
                  </a:schemeClr>
                </a:solidFill>
                <a:latin typeface="Calibri"/>
                <a:ea typeface="Calibri"/>
                <a:cs typeface="Calibri"/>
                <a:sym typeface="Calibri"/>
              </a:rPr>
              <a:t>Kolczynski</a:t>
            </a:r>
            <a:r>
              <a:rPr lang="en-US" sz="2667" dirty="0">
                <a:solidFill>
                  <a:schemeClr val="bg1">
                    <a:lumMod val="50000"/>
                  </a:schemeClr>
                </a:solidFill>
                <a:latin typeface="Calibri"/>
                <a:ea typeface="Calibri"/>
                <a:cs typeface="Calibri"/>
                <a:sym typeface="Calibri"/>
              </a:rPr>
              <a:t>, </a:t>
            </a:r>
            <a:endParaRPr sz="2667" dirty="0">
              <a:solidFill>
                <a:schemeClr val="bg1">
                  <a:lumMod val="50000"/>
                </a:schemeClr>
              </a:solidFill>
              <a:latin typeface="Calibri"/>
              <a:ea typeface="Calibri"/>
              <a:cs typeface="Calibri"/>
              <a:sym typeface="Calibri"/>
            </a:endParaRPr>
          </a:p>
          <a:p>
            <a:pPr algn="ctr">
              <a:buClr>
                <a:srgbClr val="000000"/>
              </a:buClr>
              <a:buSzPts val="2400"/>
            </a:pPr>
            <a:r>
              <a:rPr lang="en-US" sz="2667" dirty="0" err="1">
                <a:solidFill>
                  <a:schemeClr val="bg1">
                    <a:lumMod val="50000"/>
                  </a:schemeClr>
                </a:solidFill>
                <a:latin typeface="Calibri"/>
                <a:ea typeface="Calibri"/>
                <a:cs typeface="Calibri"/>
                <a:sym typeface="Calibri"/>
              </a:rPr>
              <a:t>Xianwu</a:t>
            </a:r>
            <a:r>
              <a:rPr lang="en-US" sz="2667" dirty="0">
                <a:solidFill>
                  <a:schemeClr val="bg1">
                    <a:lumMod val="50000"/>
                  </a:schemeClr>
                </a:solidFill>
                <a:latin typeface="Calibri"/>
                <a:ea typeface="Calibri"/>
                <a:cs typeface="Calibri"/>
                <a:sym typeface="Calibri"/>
              </a:rPr>
              <a:t> </a:t>
            </a:r>
            <a:r>
              <a:rPr lang="en-US" sz="2667" dirty="0" err="1">
                <a:solidFill>
                  <a:schemeClr val="bg1">
                    <a:lumMod val="50000"/>
                  </a:schemeClr>
                </a:solidFill>
                <a:latin typeface="Calibri"/>
                <a:ea typeface="Calibri"/>
                <a:cs typeface="Calibri"/>
                <a:sym typeface="Calibri"/>
              </a:rPr>
              <a:t>Xue</a:t>
            </a:r>
            <a:r>
              <a:rPr lang="en-US" sz="2667" dirty="0">
                <a:solidFill>
                  <a:schemeClr val="bg1">
                    <a:lumMod val="50000"/>
                  </a:schemeClr>
                </a:solidFill>
                <a:latin typeface="Calibri"/>
                <a:ea typeface="Calibri"/>
                <a:cs typeface="Calibri"/>
                <a:sym typeface="Calibri"/>
              </a:rPr>
              <a:t>, Yan Luo, </a:t>
            </a:r>
            <a:r>
              <a:rPr lang="en-US" sz="2667" dirty="0" err="1">
                <a:solidFill>
                  <a:schemeClr val="bg1">
                    <a:lumMod val="50000"/>
                  </a:schemeClr>
                </a:solidFill>
                <a:latin typeface="Calibri"/>
                <a:ea typeface="Calibri"/>
                <a:cs typeface="Calibri"/>
                <a:sym typeface="Calibri"/>
              </a:rPr>
              <a:t>Jiayi</a:t>
            </a:r>
            <a:r>
              <a:rPr lang="en-US" sz="2667" dirty="0">
                <a:solidFill>
                  <a:schemeClr val="bg1">
                    <a:lumMod val="50000"/>
                  </a:schemeClr>
                </a:solidFill>
                <a:latin typeface="Calibri"/>
                <a:ea typeface="Calibri"/>
                <a:cs typeface="Calibri"/>
                <a:sym typeface="Calibri"/>
              </a:rPr>
              <a:t> Peng, Hong Guan, Eric </a:t>
            </a:r>
            <a:r>
              <a:rPr lang="en-US" sz="2667" dirty="0" err="1">
                <a:solidFill>
                  <a:schemeClr val="bg1">
                    <a:lumMod val="50000"/>
                  </a:schemeClr>
                </a:solidFill>
                <a:latin typeface="Calibri"/>
                <a:ea typeface="Calibri"/>
                <a:cs typeface="Calibri"/>
                <a:sym typeface="Calibri"/>
              </a:rPr>
              <a:t>Sinsky</a:t>
            </a:r>
            <a:r>
              <a:rPr lang="en-US" sz="2667" dirty="0">
                <a:solidFill>
                  <a:schemeClr val="bg1">
                    <a:lumMod val="50000"/>
                  </a:schemeClr>
                </a:solidFill>
                <a:latin typeface="Calibri"/>
                <a:ea typeface="Calibri"/>
                <a:cs typeface="Calibri"/>
                <a:sym typeface="Calibri"/>
              </a:rPr>
              <a:t> and Bo Yang</a:t>
            </a:r>
            <a:endParaRPr sz="2667" dirty="0">
              <a:solidFill>
                <a:schemeClr val="bg1">
                  <a:lumMod val="50000"/>
                </a:schemeClr>
              </a:solidFill>
              <a:latin typeface="Calibri"/>
              <a:ea typeface="Calibri"/>
              <a:cs typeface="Calibri"/>
              <a:sym typeface="Calibri"/>
            </a:endParaRPr>
          </a:p>
          <a:p>
            <a:pPr algn="ctr">
              <a:buClr>
                <a:srgbClr val="000000"/>
              </a:buClr>
              <a:buSzPts val="2400"/>
            </a:pPr>
            <a:r>
              <a:rPr lang="en-US" sz="2667" i="1" dirty="0">
                <a:latin typeface="Calibri"/>
                <a:ea typeface="Calibri"/>
                <a:cs typeface="Calibri"/>
                <a:sym typeface="Calibri"/>
              </a:rPr>
              <a:t>+</a:t>
            </a:r>
            <a:endParaRPr sz="2667" i="1" dirty="0">
              <a:latin typeface="Calibri"/>
              <a:ea typeface="Calibri"/>
              <a:cs typeface="Calibri"/>
              <a:sym typeface="Calibri"/>
            </a:endParaRPr>
          </a:p>
          <a:p>
            <a:pPr algn="ctr">
              <a:buClr>
                <a:srgbClr val="000000"/>
              </a:buClr>
              <a:buSzPts val="2400"/>
            </a:pPr>
            <a:r>
              <a:rPr lang="en-US" sz="2667" i="1" dirty="0">
                <a:latin typeface="Calibri"/>
                <a:ea typeface="Calibri"/>
                <a:cs typeface="Calibri"/>
                <a:sym typeface="Calibri"/>
              </a:rPr>
              <a:t>EMC MEG members</a:t>
            </a:r>
            <a:endParaRPr sz="2667" i="1" dirty="0">
              <a:latin typeface="Calibri"/>
              <a:ea typeface="Calibri"/>
              <a:cs typeface="Calibri"/>
              <a:sym typeface="Calibri"/>
            </a:endParaRPr>
          </a:p>
          <a:p>
            <a:pPr algn="ctr">
              <a:buClr>
                <a:srgbClr val="000000"/>
              </a:buClr>
              <a:buSzPts val="2400"/>
            </a:pPr>
            <a:endParaRPr sz="3200" b="1" i="1" dirty="0">
              <a:solidFill>
                <a:srgbClr val="0000FF"/>
              </a:solidFill>
              <a:latin typeface="Calibri"/>
              <a:ea typeface="Calibri"/>
              <a:cs typeface="Calibri"/>
              <a:sym typeface="Calibri"/>
            </a:endParaRPr>
          </a:p>
        </p:txBody>
      </p:sp>
    </p:spTree>
    <p:extLst>
      <p:ext uri="{BB962C8B-B14F-4D97-AF65-F5344CB8AC3E}">
        <p14:creationId xmlns:p14="http://schemas.microsoft.com/office/powerpoint/2010/main" val="21905192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45A9B-B7DE-664F-9099-29210BC2BBEA}"/>
              </a:ext>
            </a:extLst>
          </p:cNvPr>
          <p:cNvSpPr>
            <a:spLocks noGrp="1"/>
          </p:cNvSpPr>
          <p:nvPr>
            <p:ph type="title"/>
          </p:nvPr>
        </p:nvSpPr>
        <p:spPr>
          <a:xfrm>
            <a:off x="3571706" y="340192"/>
            <a:ext cx="8379438" cy="985693"/>
          </a:xfrm>
        </p:spPr>
        <p:txBody>
          <a:bodyPr>
            <a:noAutofit/>
          </a:bodyPr>
          <a:lstStyle/>
          <a:p>
            <a:r>
              <a:rPr lang="en-US" sz="3600" b="1" dirty="0"/>
              <a:t>PSL expects to do </a:t>
            </a:r>
            <a:r>
              <a:rPr lang="en-US" sz="3600" b="1" dirty="0" err="1"/>
              <a:t>reanalyses</a:t>
            </a:r>
            <a:r>
              <a:rPr lang="en-US" sz="3600" b="1" dirty="0"/>
              <a:t> again, to remain consistent with major system changes.</a:t>
            </a:r>
          </a:p>
        </p:txBody>
      </p:sp>
      <p:sp>
        <p:nvSpPr>
          <p:cNvPr id="3" name="Content Placeholder 2">
            <a:extLst>
              <a:ext uri="{FF2B5EF4-FFF2-40B4-BE49-F238E27FC236}">
                <a16:creationId xmlns:a16="http://schemas.microsoft.com/office/drawing/2014/main" id="{54C636F4-9AD1-3C4D-BC88-AD6E3DA9CCB3}"/>
              </a:ext>
            </a:extLst>
          </p:cNvPr>
          <p:cNvSpPr>
            <a:spLocks noGrp="1"/>
          </p:cNvSpPr>
          <p:nvPr>
            <p:ph idx="1"/>
          </p:nvPr>
        </p:nvSpPr>
        <p:spPr>
          <a:xfrm>
            <a:off x="667667" y="1751950"/>
            <a:ext cx="10515600" cy="4787322"/>
          </a:xfrm>
        </p:spPr>
        <p:txBody>
          <a:bodyPr>
            <a:normAutofit fontScale="92500" lnSpcReduction="20000"/>
          </a:bodyPr>
          <a:lstStyle/>
          <a:p>
            <a:r>
              <a:rPr lang="en-US" i="1" dirty="0"/>
              <a:t>Statistical characteristics of the (re-)analyses are likely to change significantly with increased coupling</a:t>
            </a:r>
            <a:r>
              <a:rPr lang="en-US" dirty="0"/>
              <a:t>.</a:t>
            </a:r>
          </a:p>
          <a:p>
            <a:r>
              <a:rPr lang="en-US" dirty="0"/>
              <a:t>GEFSv12 analyses are </a:t>
            </a:r>
            <a:r>
              <a:rPr lang="en-US" b="1" dirty="0"/>
              <a:t>uncoupled</a:t>
            </a:r>
            <a:r>
              <a:rPr lang="en-US" dirty="0"/>
              <a:t>.</a:t>
            </a:r>
          </a:p>
          <a:p>
            <a:pPr lvl="1"/>
            <a:r>
              <a:rPr lang="en-US" dirty="0"/>
              <a:t>Forecast: Ocean-state anomalies from climatology transplanted from CFSR.</a:t>
            </a:r>
          </a:p>
          <a:p>
            <a:pPr lvl="1"/>
            <a:r>
              <a:rPr lang="en-US" dirty="0"/>
              <a:t>Atmosphere analyses: Hybrid 4D-En-Var; control SST background via NSST (diurnal variability)</a:t>
            </a:r>
          </a:p>
          <a:p>
            <a:pPr lvl="1"/>
            <a:r>
              <a:rPr lang="en-US" dirty="0"/>
              <a:t>Ocean analysis: NSST, GODAS.</a:t>
            </a:r>
          </a:p>
          <a:p>
            <a:r>
              <a:rPr lang="en-US" dirty="0"/>
              <a:t>GEFSv13 likely to be </a:t>
            </a:r>
            <a:r>
              <a:rPr lang="en-US" b="1" dirty="0"/>
              <a:t>weakly coupled.</a:t>
            </a:r>
          </a:p>
          <a:p>
            <a:pPr lvl="1"/>
            <a:r>
              <a:rPr lang="en-US" dirty="0"/>
              <a:t>Forecast:  coupled GFS / MOM6.</a:t>
            </a:r>
          </a:p>
          <a:p>
            <a:pPr lvl="1"/>
            <a:r>
              <a:rPr lang="en-US" dirty="0"/>
              <a:t>Atmosphere to use ocean forecast background(s) in its DA.</a:t>
            </a:r>
          </a:p>
          <a:p>
            <a:pPr lvl="1"/>
            <a:r>
              <a:rPr lang="en-US" dirty="0"/>
              <a:t>Ocean to use atmospheric forecast background(s) in its DA.</a:t>
            </a:r>
          </a:p>
          <a:p>
            <a:r>
              <a:rPr lang="en-US" dirty="0"/>
              <a:t>GEFSv14 likely to be </a:t>
            </a:r>
            <a:r>
              <a:rPr lang="en-US" b="1" dirty="0"/>
              <a:t>strongly coupled</a:t>
            </a:r>
            <a:r>
              <a:rPr lang="en-US" dirty="0"/>
              <a:t>.</a:t>
            </a:r>
          </a:p>
          <a:p>
            <a:pPr lvl="1"/>
            <a:r>
              <a:rPr lang="en-US" dirty="0"/>
              <a:t>Forecast:  coupled GFS / MOM6.</a:t>
            </a:r>
          </a:p>
          <a:p>
            <a:pPr lvl="1"/>
            <a:r>
              <a:rPr lang="en-US" dirty="0"/>
              <a:t>Coupled DA utilizing cross covariances between state components; ocean </a:t>
            </a:r>
            <a:r>
              <a:rPr lang="en-US" dirty="0" err="1"/>
              <a:t>obs</a:t>
            </a:r>
            <a:r>
              <a:rPr lang="en-US" dirty="0"/>
              <a:t> make increments to atmosphere, atmospheric observations make increments to ocean.</a:t>
            </a:r>
          </a:p>
        </p:txBody>
      </p:sp>
      <p:sp>
        <p:nvSpPr>
          <p:cNvPr id="4" name="Slide Number Placeholder 3">
            <a:extLst>
              <a:ext uri="{FF2B5EF4-FFF2-40B4-BE49-F238E27FC236}">
                <a16:creationId xmlns:a16="http://schemas.microsoft.com/office/drawing/2014/main" id="{C30CC1F8-12C5-5141-986C-11F6FE3DFA04}"/>
              </a:ext>
            </a:extLst>
          </p:cNvPr>
          <p:cNvSpPr>
            <a:spLocks noGrp="1"/>
          </p:cNvSpPr>
          <p:nvPr>
            <p:ph type="sldNum" sz="quarter" idx="12"/>
          </p:nvPr>
        </p:nvSpPr>
        <p:spPr/>
        <p:txBody>
          <a:bodyPr/>
          <a:lstStyle/>
          <a:p>
            <a:fld id="{E47D2297-2509-664F-A691-BFF323E65109}" type="slidenum">
              <a:rPr lang="en-US" smtClean="0"/>
              <a:t>50</a:t>
            </a:fld>
            <a:endParaRPr lang="en-US"/>
          </a:p>
        </p:txBody>
      </p:sp>
      <p:pic>
        <p:nvPicPr>
          <p:cNvPr id="5122" name="Picture 2" descr="Back to the Future (franchise) - Wikipedia">
            <a:extLst>
              <a:ext uri="{FF2B5EF4-FFF2-40B4-BE49-F238E27FC236}">
                <a16:creationId xmlns:a16="http://schemas.microsoft.com/office/drawing/2014/main" id="{DD5197F7-19B5-144A-AB79-641DA169E6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034" y="260925"/>
            <a:ext cx="2506658" cy="1144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1332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7CE35-8E1B-A64D-AC64-323757708EC9}"/>
              </a:ext>
            </a:extLst>
          </p:cNvPr>
          <p:cNvSpPr>
            <a:spLocks noGrp="1"/>
          </p:cNvSpPr>
          <p:nvPr>
            <p:ph type="title"/>
          </p:nvPr>
        </p:nvSpPr>
        <p:spPr>
          <a:xfrm>
            <a:off x="364383" y="203088"/>
            <a:ext cx="11630393" cy="1325563"/>
          </a:xfrm>
        </p:spPr>
        <p:txBody>
          <a:bodyPr>
            <a:noAutofit/>
          </a:bodyPr>
          <a:lstStyle/>
          <a:p>
            <a:r>
              <a:rPr lang="en-US" sz="3600" b="1" dirty="0"/>
              <a:t>A challenge with GEFSv12 reanalysis: the sequencing of reanalysis production with the operational upgrade schedule.</a:t>
            </a:r>
          </a:p>
        </p:txBody>
      </p:sp>
      <p:cxnSp>
        <p:nvCxnSpPr>
          <p:cNvPr id="5" name="Straight Arrow Connector 4">
            <a:extLst>
              <a:ext uri="{FF2B5EF4-FFF2-40B4-BE49-F238E27FC236}">
                <a16:creationId xmlns:a16="http://schemas.microsoft.com/office/drawing/2014/main" id="{98B9F3C0-702C-8141-A474-2DC41CC87F7B}"/>
              </a:ext>
            </a:extLst>
          </p:cNvPr>
          <p:cNvCxnSpPr/>
          <p:nvPr/>
        </p:nvCxnSpPr>
        <p:spPr>
          <a:xfrm>
            <a:off x="540327" y="5760720"/>
            <a:ext cx="982564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F8F622F-8147-4348-B6A7-5871E98D454B}"/>
              </a:ext>
            </a:extLst>
          </p:cNvPr>
          <p:cNvCxnSpPr>
            <a:cxnSpLocks/>
          </p:cNvCxnSpPr>
          <p:nvPr/>
        </p:nvCxnSpPr>
        <p:spPr>
          <a:xfrm flipH="1">
            <a:off x="523702" y="1513273"/>
            <a:ext cx="16625" cy="423913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38B47D1-06A0-1F4F-9BC1-9F2732B839B1}"/>
              </a:ext>
            </a:extLst>
          </p:cNvPr>
          <p:cNvCxnSpPr/>
          <p:nvPr/>
        </p:nvCxnSpPr>
        <p:spPr>
          <a:xfrm>
            <a:off x="10016836" y="5760720"/>
            <a:ext cx="0" cy="29925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9D99F23-6B14-C543-9CDB-5FC2D3A3DFDF}"/>
              </a:ext>
            </a:extLst>
          </p:cNvPr>
          <p:cNvCxnSpPr/>
          <p:nvPr/>
        </p:nvCxnSpPr>
        <p:spPr>
          <a:xfrm>
            <a:off x="6952210" y="5760720"/>
            <a:ext cx="0" cy="29925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744B7F9-6737-2F49-BEDA-D32BBDEFBE9B}"/>
              </a:ext>
            </a:extLst>
          </p:cNvPr>
          <p:cNvCxnSpPr/>
          <p:nvPr/>
        </p:nvCxnSpPr>
        <p:spPr>
          <a:xfrm>
            <a:off x="3660370" y="5760720"/>
            <a:ext cx="0" cy="29925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0D384DA-95F5-C743-BA1B-F8E5277EB4E1}"/>
              </a:ext>
            </a:extLst>
          </p:cNvPr>
          <p:cNvCxnSpPr/>
          <p:nvPr/>
        </p:nvCxnSpPr>
        <p:spPr>
          <a:xfrm>
            <a:off x="631767" y="5752407"/>
            <a:ext cx="0" cy="29925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3B0620C-3CB3-6C45-84BD-0B263B26641E}"/>
              </a:ext>
            </a:extLst>
          </p:cNvPr>
          <p:cNvSpPr txBox="1"/>
          <p:nvPr/>
        </p:nvSpPr>
        <p:spPr>
          <a:xfrm>
            <a:off x="9767454" y="6118167"/>
            <a:ext cx="1208472" cy="646331"/>
          </a:xfrm>
          <a:prstGeom prst="rect">
            <a:avLst/>
          </a:prstGeom>
          <a:noFill/>
        </p:spPr>
        <p:txBody>
          <a:bodyPr wrap="none" rtlCol="0">
            <a:spAutoFit/>
          </a:bodyPr>
          <a:lstStyle/>
          <a:p>
            <a:r>
              <a:rPr lang="en-US" dirty="0"/>
              <a:t>0 year:</a:t>
            </a:r>
          </a:p>
          <a:p>
            <a:r>
              <a:rPr lang="en-US" dirty="0"/>
              <a:t>implement</a:t>
            </a:r>
          </a:p>
        </p:txBody>
      </p:sp>
      <p:sp>
        <p:nvSpPr>
          <p:cNvPr id="14" name="TextBox 13">
            <a:extLst>
              <a:ext uri="{FF2B5EF4-FFF2-40B4-BE49-F238E27FC236}">
                <a16:creationId xmlns:a16="http://schemas.microsoft.com/office/drawing/2014/main" id="{278BF5FC-54F5-F841-848E-BCEE9739C5D1}"/>
              </a:ext>
            </a:extLst>
          </p:cNvPr>
          <p:cNvSpPr txBox="1"/>
          <p:nvPr/>
        </p:nvSpPr>
        <p:spPr>
          <a:xfrm>
            <a:off x="6543821" y="6118166"/>
            <a:ext cx="762132" cy="646331"/>
          </a:xfrm>
          <a:prstGeom prst="rect">
            <a:avLst/>
          </a:prstGeom>
          <a:noFill/>
        </p:spPr>
        <p:txBody>
          <a:bodyPr wrap="none" rtlCol="0">
            <a:spAutoFit/>
          </a:bodyPr>
          <a:lstStyle/>
          <a:p>
            <a:r>
              <a:rPr lang="en-US" dirty="0"/>
              <a:t>1 year</a:t>
            </a:r>
          </a:p>
          <a:p>
            <a:r>
              <a:rPr lang="en-US" dirty="0"/>
              <a:t>prior</a:t>
            </a:r>
          </a:p>
        </p:txBody>
      </p:sp>
      <p:sp>
        <p:nvSpPr>
          <p:cNvPr id="15" name="TextBox 14">
            <a:extLst>
              <a:ext uri="{FF2B5EF4-FFF2-40B4-BE49-F238E27FC236}">
                <a16:creationId xmlns:a16="http://schemas.microsoft.com/office/drawing/2014/main" id="{B636AD4F-E605-B643-86E4-6E1063C3EBE3}"/>
              </a:ext>
            </a:extLst>
          </p:cNvPr>
          <p:cNvSpPr txBox="1"/>
          <p:nvPr/>
        </p:nvSpPr>
        <p:spPr>
          <a:xfrm>
            <a:off x="3345235" y="6118166"/>
            <a:ext cx="847924" cy="646331"/>
          </a:xfrm>
          <a:prstGeom prst="rect">
            <a:avLst/>
          </a:prstGeom>
          <a:noFill/>
        </p:spPr>
        <p:txBody>
          <a:bodyPr wrap="none" rtlCol="0">
            <a:spAutoFit/>
          </a:bodyPr>
          <a:lstStyle/>
          <a:p>
            <a:r>
              <a:rPr lang="en-US" dirty="0"/>
              <a:t>2 years</a:t>
            </a:r>
          </a:p>
          <a:p>
            <a:r>
              <a:rPr lang="en-US" dirty="0"/>
              <a:t>prior</a:t>
            </a:r>
          </a:p>
        </p:txBody>
      </p:sp>
      <p:sp>
        <p:nvSpPr>
          <p:cNvPr id="16" name="TextBox 15">
            <a:extLst>
              <a:ext uri="{FF2B5EF4-FFF2-40B4-BE49-F238E27FC236}">
                <a16:creationId xmlns:a16="http://schemas.microsoft.com/office/drawing/2014/main" id="{F62A6F2F-6019-104F-A09D-81BC86C336B0}"/>
              </a:ext>
            </a:extLst>
          </p:cNvPr>
          <p:cNvSpPr txBox="1"/>
          <p:nvPr/>
        </p:nvSpPr>
        <p:spPr>
          <a:xfrm>
            <a:off x="304727" y="6091163"/>
            <a:ext cx="900824" cy="646331"/>
          </a:xfrm>
          <a:prstGeom prst="rect">
            <a:avLst/>
          </a:prstGeom>
          <a:noFill/>
        </p:spPr>
        <p:txBody>
          <a:bodyPr wrap="none" rtlCol="0">
            <a:spAutoFit/>
          </a:bodyPr>
          <a:lstStyle/>
          <a:p>
            <a:r>
              <a:rPr lang="en-US" dirty="0"/>
              <a:t>3 years </a:t>
            </a:r>
          </a:p>
          <a:p>
            <a:r>
              <a:rPr lang="en-US" dirty="0"/>
              <a:t>prior</a:t>
            </a:r>
          </a:p>
        </p:txBody>
      </p:sp>
      <p:sp>
        <p:nvSpPr>
          <p:cNvPr id="17" name="Rectangle 16">
            <a:extLst>
              <a:ext uri="{FF2B5EF4-FFF2-40B4-BE49-F238E27FC236}">
                <a16:creationId xmlns:a16="http://schemas.microsoft.com/office/drawing/2014/main" id="{71877F8F-DD3E-4949-A910-4EED8D264C50}"/>
              </a:ext>
            </a:extLst>
          </p:cNvPr>
          <p:cNvSpPr/>
          <p:nvPr/>
        </p:nvSpPr>
        <p:spPr>
          <a:xfrm>
            <a:off x="9110749" y="5370554"/>
            <a:ext cx="980902" cy="3792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ym typeface="Wingdings" pitchFamily="2" charset="2"/>
              </a:rPr>
              <a:t> NCO</a:t>
            </a:r>
            <a:endParaRPr lang="en-US" dirty="0"/>
          </a:p>
        </p:txBody>
      </p:sp>
      <p:sp>
        <p:nvSpPr>
          <p:cNvPr id="18" name="Rectangle 17">
            <a:extLst>
              <a:ext uri="{FF2B5EF4-FFF2-40B4-BE49-F238E27FC236}">
                <a16:creationId xmlns:a16="http://schemas.microsoft.com/office/drawing/2014/main" id="{0E02B695-CAEF-C044-9E34-90A160A21FDA}"/>
              </a:ext>
            </a:extLst>
          </p:cNvPr>
          <p:cNvSpPr/>
          <p:nvPr/>
        </p:nvSpPr>
        <p:spPr>
          <a:xfrm>
            <a:off x="8038407" y="4844259"/>
            <a:ext cx="1072342" cy="526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ym typeface="Wingdings" pitchFamily="2" charset="2"/>
              </a:rPr>
              <a:t>Evaluate, decide</a:t>
            </a:r>
            <a:endParaRPr lang="en-US" dirty="0"/>
          </a:p>
        </p:txBody>
      </p:sp>
      <p:sp>
        <p:nvSpPr>
          <p:cNvPr id="19" name="Rectangle 18">
            <a:extLst>
              <a:ext uri="{FF2B5EF4-FFF2-40B4-BE49-F238E27FC236}">
                <a16:creationId xmlns:a16="http://schemas.microsoft.com/office/drawing/2014/main" id="{D8AB8BD6-64B6-EE41-BE54-4D4A94F26FA6}"/>
              </a:ext>
            </a:extLst>
          </p:cNvPr>
          <p:cNvSpPr/>
          <p:nvPr/>
        </p:nvSpPr>
        <p:spPr>
          <a:xfrm>
            <a:off x="6783185" y="4330150"/>
            <a:ext cx="1446415" cy="5237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ym typeface="Wingdings" pitchFamily="2" charset="2"/>
              </a:rPr>
              <a:t>Gen pre-prod parallels</a:t>
            </a:r>
            <a:endParaRPr lang="en-US" dirty="0"/>
          </a:p>
        </p:txBody>
      </p:sp>
      <p:sp>
        <p:nvSpPr>
          <p:cNvPr id="21" name="Rectangle 20">
            <a:extLst>
              <a:ext uri="{FF2B5EF4-FFF2-40B4-BE49-F238E27FC236}">
                <a16:creationId xmlns:a16="http://schemas.microsoft.com/office/drawing/2014/main" id="{86FE1DD8-4B2E-CA47-BABF-F924DF6E9FE0}"/>
              </a:ext>
            </a:extLst>
          </p:cNvPr>
          <p:cNvSpPr/>
          <p:nvPr/>
        </p:nvSpPr>
        <p:spPr>
          <a:xfrm>
            <a:off x="4048299" y="3804885"/>
            <a:ext cx="2734886" cy="5237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ym typeface="Wingdings" pitchFamily="2" charset="2"/>
              </a:rPr>
              <a:t>Decide final configuration, tune the system</a:t>
            </a:r>
            <a:endParaRPr lang="en-US" dirty="0"/>
          </a:p>
        </p:txBody>
      </p:sp>
      <p:sp>
        <p:nvSpPr>
          <p:cNvPr id="22" name="Rectangle 21">
            <a:extLst>
              <a:ext uri="{FF2B5EF4-FFF2-40B4-BE49-F238E27FC236}">
                <a16:creationId xmlns:a16="http://schemas.microsoft.com/office/drawing/2014/main" id="{C416254E-0C53-3F43-A362-47375A970B2F}"/>
              </a:ext>
            </a:extLst>
          </p:cNvPr>
          <p:cNvSpPr/>
          <p:nvPr/>
        </p:nvSpPr>
        <p:spPr>
          <a:xfrm>
            <a:off x="523701" y="3278516"/>
            <a:ext cx="4073235" cy="5237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ym typeface="Wingdings" pitchFamily="2" charset="2"/>
              </a:rPr>
              <a:t>Developing system improvements</a:t>
            </a:r>
            <a:endParaRPr lang="en-US" dirty="0"/>
          </a:p>
        </p:txBody>
      </p:sp>
      <p:sp>
        <p:nvSpPr>
          <p:cNvPr id="24" name="Rectangle 23">
            <a:extLst>
              <a:ext uri="{FF2B5EF4-FFF2-40B4-BE49-F238E27FC236}">
                <a16:creationId xmlns:a16="http://schemas.microsoft.com/office/drawing/2014/main" id="{DA86AAB2-8DE8-7543-BCEE-CDAD7400F4D1}"/>
              </a:ext>
            </a:extLst>
          </p:cNvPr>
          <p:cNvSpPr/>
          <p:nvPr/>
        </p:nvSpPr>
        <p:spPr>
          <a:xfrm>
            <a:off x="7597831" y="2803593"/>
            <a:ext cx="1446416" cy="540327"/>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Reforecast</a:t>
            </a:r>
          </a:p>
          <a:p>
            <a:pPr algn="ctr"/>
            <a:r>
              <a:rPr lang="en-US" dirty="0"/>
              <a:t>production</a:t>
            </a:r>
          </a:p>
        </p:txBody>
      </p:sp>
      <p:sp>
        <p:nvSpPr>
          <p:cNvPr id="25" name="Rectangle 24">
            <a:extLst>
              <a:ext uri="{FF2B5EF4-FFF2-40B4-BE49-F238E27FC236}">
                <a16:creationId xmlns:a16="http://schemas.microsoft.com/office/drawing/2014/main" id="{FC719061-0B33-DE42-886E-DD7E2CF82899}"/>
              </a:ext>
            </a:extLst>
          </p:cNvPr>
          <p:cNvSpPr/>
          <p:nvPr/>
        </p:nvSpPr>
        <p:spPr>
          <a:xfrm>
            <a:off x="8570420" y="3346621"/>
            <a:ext cx="1446416" cy="834681"/>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Reforecast</a:t>
            </a:r>
          </a:p>
          <a:p>
            <a:pPr algn="ctr"/>
            <a:r>
              <a:rPr lang="en-US" dirty="0"/>
              <a:t>data handoff to customers</a:t>
            </a:r>
          </a:p>
        </p:txBody>
      </p:sp>
      <p:sp>
        <p:nvSpPr>
          <p:cNvPr id="26" name="Rectangle 25">
            <a:extLst>
              <a:ext uri="{FF2B5EF4-FFF2-40B4-BE49-F238E27FC236}">
                <a16:creationId xmlns:a16="http://schemas.microsoft.com/office/drawing/2014/main" id="{9A88ECE4-0F6F-324F-9A23-249417F7338B}"/>
              </a:ext>
            </a:extLst>
          </p:cNvPr>
          <p:cNvSpPr/>
          <p:nvPr/>
        </p:nvSpPr>
        <p:spPr>
          <a:xfrm>
            <a:off x="4264429" y="2211185"/>
            <a:ext cx="3865418" cy="59240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Reanalysis production</a:t>
            </a:r>
          </a:p>
        </p:txBody>
      </p:sp>
      <p:sp>
        <p:nvSpPr>
          <p:cNvPr id="27" name="Rectangle 26">
            <a:extLst>
              <a:ext uri="{FF2B5EF4-FFF2-40B4-BE49-F238E27FC236}">
                <a16:creationId xmlns:a16="http://schemas.microsoft.com/office/drawing/2014/main" id="{6068914B-2467-BD46-9B2E-B9E92B0B9218}"/>
              </a:ext>
            </a:extLst>
          </p:cNvPr>
          <p:cNvSpPr/>
          <p:nvPr/>
        </p:nvSpPr>
        <p:spPr>
          <a:xfrm>
            <a:off x="1724891" y="2211182"/>
            <a:ext cx="2539538" cy="59240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Reanalysis scout runs, configuration decisions</a:t>
            </a:r>
          </a:p>
        </p:txBody>
      </p:sp>
      <p:sp>
        <p:nvSpPr>
          <p:cNvPr id="29" name="Slide Number Placeholder 28">
            <a:extLst>
              <a:ext uri="{FF2B5EF4-FFF2-40B4-BE49-F238E27FC236}">
                <a16:creationId xmlns:a16="http://schemas.microsoft.com/office/drawing/2014/main" id="{A083C105-9879-B145-B05E-75799A32DD14}"/>
              </a:ext>
            </a:extLst>
          </p:cNvPr>
          <p:cNvSpPr>
            <a:spLocks noGrp="1"/>
          </p:cNvSpPr>
          <p:nvPr>
            <p:ph type="sldNum" sz="quarter" idx="12"/>
          </p:nvPr>
        </p:nvSpPr>
        <p:spPr/>
        <p:txBody>
          <a:bodyPr/>
          <a:lstStyle/>
          <a:p>
            <a:fld id="{E47D2297-2509-664F-A691-BFF323E65109}" type="slidenum">
              <a:rPr lang="en-US" smtClean="0"/>
              <a:t>51</a:t>
            </a:fld>
            <a:endParaRPr lang="en-US"/>
          </a:p>
        </p:txBody>
      </p:sp>
      <p:sp>
        <p:nvSpPr>
          <p:cNvPr id="30" name="Rectangle 29">
            <a:extLst>
              <a:ext uri="{FF2B5EF4-FFF2-40B4-BE49-F238E27FC236}">
                <a16:creationId xmlns:a16="http://schemas.microsoft.com/office/drawing/2014/main" id="{930DA1C9-0B72-A642-BEBA-0A8DCF1DD262}"/>
              </a:ext>
            </a:extLst>
          </p:cNvPr>
          <p:cNvSpPr/>
          <p:nvPr/>
        </p:nvSpPr>
        <p:spPr>
          <a:xfrm>
            <a:off x="304727" y="2211181"/>
            <a:ext cx="1420164" cy="592409"/>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Personnel</a:t>
            </a:r>
          </a:p>
          <a:p>
            <a:pPr algn="ctr"/>
            <a:r>
              <a:rPr lang="en-US" dirty="0"/>
              <a:t>spin-up</a:t>
            </a:r>
          </a:p>
        </p:txBody>
      </p:sp>
    </p:spTree>
    <p:extLst>
      <p:ext uri="{BB962C8B-B14F-4D97-AF65-F5344CB8AC3E}">
        <p14:creationId xmlns:p14="http://schemas.microsoft.com/office/powerpoint/2010/main" val="8405303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a:extLst>
              <a:ext uri="{FF2B5EF4-FFF2-40B4-BE49-F238E27FC236}">
                <a16:creationId xmlns:a16="http://schemas.microsoft.com/office/drawing/2014/main" id="{98B9F3C0-702C-8141-A474-2DC41CC87F7B}"/>
              </a:ext>
            </a:extLst>
          </p:cNvPr>
          <p:cNvCxnSpPr/>
          <p:nvPr/>
        </p:nvCxnSpPr>
        <p:spPr>
          <a:xfrm>
            <a:off x="540327" y="5760720"/>
            <a:ext cx="982564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F8F622F-8147-4348-B6A7-5871E98D454B}"/>
              </a:ext>
            </a:extLst>
          </p:cNvPr>
          <p:cNvCxnSpPr>
            <a:cxnSpLocks/>
          </p:cNvCxnSpPr>
          <p:nvPr/>
        </p:nvCxnSpPr>
        <p:spPr>
          <a:xfrm flipH="1">
            <a:off x="523702" y="1513273"/>
            <a:ext cx="16625" cy="423913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38B47D1-06A0-1F4F-9BC1-9F2732B839B1}"/>
              </a:ext>
            </a:extLst>
          </p:cNvPr>
          <p:cNvCxnSpPr/>
          <p:nvPr/>
        </p:nvCxnSpPr>
        <p:spPr>
          <a:xfrm>
            <a:off x="10016836" y="5760720"/>
            <a:ext cx="0" cy="29925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9D99F23-6B14-C543-9CDB-5FC2D3A3DFDF}"/>
              </a:ext>
            </a:extLst>
          </p:cNvPr>
          <p:cNvCxnSpPr/>
          <p:nvPr/>
        </p:nvCxnSpPr>
        <p:spPr>
          <a:xfrm>
            <a:off x="6952210" y="5760720"/>
            <a:ext cx="0" cy="29925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744B7F9-6737-2F49-BEDA-D32BBDEFBE9B}"/>
              </a:ext>
            </a:extLst>
          </p:cNvPr>
          <p:cNvCxnSpPr/>
          <p:nvPr/>
        </p:nvCxnSpPr>
        <p:spPr>
          <a:xfrm>
            <a:off x="3660370" y="5760720"/>
            <a:ext cx="0" cy="29925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0D384DA-95F5-C743-BA1B-F8E5277EB4E1}"/>
              </a:ext>
            </a:extLst>
          </p:cNvPr>
          <p:cNvCxnSpPr/>
          <p:nvPr/>
        </p:nvCxnSpPr>
        <p:spPr>
          <a:xfrm>
            <a:off x="631767" y="5752407"/>
            <a:ext cx="0" cy="29925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3B0620C-3CB3-6C45-84BD-0B263B26641E}"/>
              </a:ext>
            </a:extLst>
          </p:cNvPr>
          <p:cNvSpPr txBox="1"/>
          <p:nvPr/>
        </p:nvSpPr>
        <p:spPr>
          <a:xfrm>
            <a:off x="9767454" y="6118167"/>
            <a:ext cx="1208472" cy="646331"/>
          </a:xfrm>
          <a:prstGeom prst="rect">
            <a:avLst/>
          </a:prstGeom>
          <a:noFill/>
        </p:spPr>
        <p:txBody>
          <a:bodyPr wrap="none" rtlCol="0">
            <a:spAutoFit/>
          </a:bodyPr>
          <a:lstStyle/>
          <a:p>
            <a:r>
              <a:rPr lang="en-US" dirty="0"/>
              <a:t>0 year:</a:t>
            </a:r>
          </a:p>
          <a:p>
            <a:r>
              <a:rPr lang="en-US" dirty="0"/>
              <a:t>implement</a:t>
            </a:r>
          </a:p>
        </p:txBody>
      </p:sp>
      <p:sp>
        <p:nvSpPr>
          <p:cNvPr id="14" name="TextBox 13">
            <a:extLst>
              <a:ext uri="{FF2B5EF4-FFF2-40B4-BE49-F238E27FC236}">
                <a16:creationId xmlns:a16="http://schemas.microsoft.com/office/drawing/2014/main" id="{278BF5FC-54F5-F841-848E-BCEE9739C5D1}"/>
              </a:ext>
            </a:extLst>
          </p:cNvPr>
          <p:cNvSpPr txBox="1"/>
          <p:nvPr/>
        </p:nvSpPr>
        <p:spPr>
          <a:xfrm>
            <a:off x="6543821" y="6118166"/>
            <a:ext cx="762132" cy="646331"/>
          </a:xfrm>
          <a:prstGeom prst="rect">
            <a:avLst/>
          </a:prstGeom>
          <a:noFill/>
        </p:spPr>
        <p:txBody>
          <a:bodyPr wrap="none" rtlCol="0">
            <a:spAutoFit/>
          </a:bodyPr>
          <a:lstStyle/>
          <a:p>
            <a:r>
              <a:rPr lang="en-US" dirty="0"/>
              <a:t>1 year</a:t>
            </a:r>
          </a:p>
          <a:p>
            <a:r>
              <a:rPr lang="en-US" dirty="0"/>
              <a:t>prior</a:t>
            </a:r>
          </a:p>
        </p:txBody>
      </p:sp>
      <p:sp>
        <p:nvSpPr>
          <p:cNvPr id="15" name="TextBox 14">
            <a:extLst>
              <a:ext uri="{FF2B5EF4-FFF2-40B4-BE49-F238E27FC236}">
                <a16:creationId xmlns:a16="http://schemas.microsoft.com/office/drawing/2014/main" id="{B636AD4F-E605-B643-86E4-6E1063C3EBE3}"/>
              </a:ext>
            </a:extLst>
          </p:cNvPr>
          <p:cNvSpPr txBox="1"/>
          <p:nvPr/>
        </p:nvSpPr>
        <p:spPr>
          <a:xfrm>
            <a:off x="3345235" y="6118166"/>
            <a:ext cx="847924" cy="646331"/>
          </a:xfrm>
          <a:prstGeom prst="rect">
            <a:avLst/>
          </a:prstGeom>
          <a:noFill/>
        </p:spPr>
        <p:txBody>
          <a:bodyPr wrap="none" rtlCol="0">
            <a:spAutoFit/>
          </a:bodyPr>
          <a:lstStyle/>
          <a:p>
            <a:r>
              <a:rPr lang="en-US" dirty="0"/>
              <a:t>2 years</a:t>
            </a:r>
          </a:p>
          <a:p>
            <a:r>
              <a:rPr lang="en-US" dirty="0"/>
              <a:t>prior</a:t>
            </a:r>
          </a:p>
        </p:txBody>
      </p:sp>
      <p:sp>
        <p:nvSpPr>
          <p:cNvPr id="16" name="TextBox 15">
            <a:extLst>
              <a:ext uri="{FF2B5EF4-FFF2-40B4-BE49-F238E27FC236}">
                <a16:creationId xmlns:a16="http://schemas.microsoft.com/office/drawing/2014/main" id="{F62A6F2F-6019-104F-A09D-81BC86C336B0}"/>
              </a:ext>
            </a:extLst>
          </p:cNvPr>
          <p:cNvSpPr txBox="1"/>
          <p:nvPr/>
        </p:nvSpPr>
        <p:spPr>
          <a:xfrm>
            <a:off x="304727" y="6091163"/>
            <a:ext cx="900824" cy="646331"/>
          </a:xfrm>
          <a:prstGeom prst="rect">
            <a:avLst/>
          </a:prstGeom>
          <a:noFill/>
        </p:spPr>
        <p:txBody>
          <a:bodyPr wrap="none" rtlCol="0">
            <a:spAutoFit/>
          </a:bodyPr>
          <a:lstStyle/>
          <a:p>
            <a:r>
              <a:rPr lang="en-US" dirty="0"/>
              <a:t>3 years </a:t>
            </a:r>
          </a:p>
          <a:p>
            <a:r>
              <a:rPr lang="en-US" dirty="0"/>
              <a:t>prior</a:t>
            </a:r>
          </a:p>
        </p:txBody>
      </p:sp>
      <p:sp>
        <p:nvSpPr>
          <p:cNvPr id="17" name="Rectangle 16">
            <a:extLst>
              <a:ext uri="{FF2B5EF4-FFF2-40B4-BE49-F238E27FC236}">
                <a16:creationId xmlns:a16="http://schemas.microsoft.com/office/drawing/2014/main" id="{71877F8F-DD3E-4949-A910-4EED8D264C50}"/>
              </a:ext>
            </a:extLst>
          </p:cNvPr>
          <p:cNvSpPr/>
          <p:nvPr/>
        </p:nvSpPr>
        <p:spPr>
          <a:xfrm>
            <a:off x="9110749" y="5370554"/>
            <a:ext cx="980902" cy="3792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ym typeface="Wingdings" pitchFamily="2" charset="2"/>
              </a:rPr>
              <a:t> NCO</a:t>
            </a:r>
            <a:endParaRPr lang="en-US" dirty="0"/>
          </a:p>
        </p:txBody>
      </p:sp>
      <p:sp>
        <p:nvSpPr>
          <p:cNvPr id="18" name="Rectangle 17">
            <a:extLst>
              <a:ext uri="{FF2B5EF4-FFF2-40B4-BE49-F238E27FC236}">
                <a16:creationId xmlns:a16="http://schemas.microsoft.com/office/drawing/2014/main" id="{0E02B695-CAEF-C044-9E34-90A160A21FDA}"/>
              </a:ext>
            </a:extLst>
          </p:cNvPr>
          <p:cNvSpPr/>
          <p:nvPr/>
        </p:nvSpPr>
        <p:spPr>
          <a:xfrm>
            <a:off x="8021782" y="4844259"/>
            <a:ext cx="1088967" cy="526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ym typeface="Wingdings" pitchFamily="2" charset="2"/>
              </a:rPr>
              <a:t>Evaluate, decide</a:t>
            </a:r>
            <a:endParaRPr lang="en-US" dirty="0"/>
          </a:p>
        </p:txBody>
      </p:sp>
      <p:sp>
        <p:nvSpPr>
          <p:cNvPr id="19" name="Rectangle 18">
            <a:extLst>
              <a:ext uri="{FF2B5EF4-FFF2-40B4-BE49-F238E27FC236}">
                <a16:creationId xmlns:a16="http://schemas.microsoft.com/office/drawing/2014/main" id="{D8AB8BD6-64B6-EE41-BE54-4D4A94F26FA6}"/>
              </a:ext>
            </a:extLst>
          </p:cNvPr>
          <p:cNvSpPr/>
          <p:nvPr/>
        </p:nvSpPr>
        <p:spPr>
          <a:xfrm>
            <a:off x="6783185" y="4330150"/>
            <a:ext cx="1446415" cy="5237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ym typeface="Wingdings" pitchFamily="2" charset="2"/>
              </a:rPr>
              <a:t>Gen pre-prod parallels</a:t>
            </a:r>
            <a:endParaRPr lang="en-US" dirty="0"/>
          </a:p>
        </p:txBody>
      </p:sp>
      <p:sp>
        <p:nvSpPr>
          <p:cNvPr id="21" name="Rectangle 20">
            <a:extLst>
              <a:ext uri="{FF2B5EF4-FFF2-40B4-BE49-F238E27FC236}">
                <a16:creationId xmlns:a16="http://schemas.microsoft.com/office/drawing/2014/main" id="{86FE1DD8-4B2E-CA47-BABF-F924DF6E9FE0}"/>
              </a:ext>
            </a:extLst>
          </p:cNvPr>
          <p:cNvSpPr/>
          <p:nvPr/>
        </p:nvSpPr>
        <p:spPr>
          <a:xfrm>
            <a:off x="4048299" y="3804885"/>
            <a:ext cx="2734886" cy="5237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ym typeface="Wingdings" pitchFamily="2" charset="2"/>
              </a:rPr>
              <a:t>Decide final configuration, tuning system</a:t>
            </a:r>
            <a:endParaRPr lang="en-US" dirty="0"/>
          </a:p>
        </p:txBody>
      </p:sp>
      <p:sp>
        <p:nvSpPr>
          <p:cNvPr id="22" name="Rectangle 21">
            <a:extLst>
              <a:ext uri="{FF2B5EF4-FFF2-40B4-BE49-F238E27FC236}">
                <a16:creationId xmlns:a16="http://schemas.microsoft.com/office/drawing/2014/main" id="{C416254E-0C53-3F43-A362-47375A970B2F}"/>
              </a:ext>
            </a:extLst>
          </p:cNvPr>
          <p:cNvSpPr/>
          <p:nvPr/>
        </p:nvSpPr>
        <p:spPr>
          <a:xfrm>
            <a:off x="523701" y="3278516"/>
            <a:ext cx="4073235" cy="5237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ym typeface="Wingdings" pitchFamily="2" charset="2"/>
              </a:rPr>
              <a:t>Developing system improvements</a:t>
            </a:r>
            <a:endParaRPr lang="en-US" dirty="0"/>
          </a:p>
        </p:txBody>
      </p:sp>
      <p:sp>
        <p:nvSpPr>
          <p:cNvPr id="24" name="Rectangle 23">
            <a:extLst>
              <a:ext uri="{FF2B5EF4-FFF2-40B4-BE49-F238E27FC236}">
                <a16:creationId xmlns:a16="http://schemas.microsoft.com/office/drawing/2014/main" id="{DA86AAB2-8DE8-7543-BCEE-CDAD7400F4D1}"/>
              </a:ext>
            </a:extLst>
          </p:cNvPr>
          <p:cNvSpPr/>
          <p:nvPr/>
        </p:nvSpPr>
        <p:spPr>
          <a:xfrm>
            <a:off x="7597831" y="2803593"/>
            <a:ext cx="1446416" cy="540327"/>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Reforecast</a:t>
            </a:r>
          </a:p>
          <a:p>
            <a:pPr algn="ctr"/>
            <a:r>
              <a:rPr lang="en-US" dirty="0"/>
              <a:t>production</a:t>
            </a:r>
          </a:p>
        </p:txBody>
      </p:sp>
      <p:sp>
        <p:nvSpPr>
          <p:cNvPr id="25" name="Rectangle 24">
            <a:extLst>
              <a:ext uri="{FF2B5EF4-FFF2-40B4-BE49-F238E27FC236}">
                <a16:creationId xmlns:a16="http://schemas.microsoft.com/office/drawing/2014/main" id="{FC719061-0B33-DE42-886E-DD7E2CF82899}"/>
              </a:ext>
            </a:extLst>
          </p:cNvPr>
          <p:cNvSpPr/>
          <p:nvPr/>
        </p:nvSpPr>
        <p:spPr>
          <a:xfrm>
            <a:off x="8570420" y="3346621"/>
            <a:ext cx="1446416" cy="834681"/>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Reforecast</a:t>
            </a:r>
          </a:p>
          <a:p>
            <a:pPr algn="ctr"/>
            <a:r>
              <a:rPr lang="en-US" dirty="0"/>
              <a:t>data handoff to customers</a:t>
            </a:r>
          </a:p>
        </p:txBody>
      </p:sp>
      <p:sp>
        <p:nvSpPr>
          <p:cNvPr id="26" name="Rectangle 25">
            <a:extLst>
              <a:ext uri="{FF2B5EF4-FFF2-40B4-BE49-F238E27FC236}">
                <a16:creationId xmlns:a16="http://schemas.microsoft.com/office/drawing/2014/main" id="{9A88ECE4-0F6F-324F-9A23-249417F7338B}"/>
              </a:ext>
            </a:extLst>
          </p:cNvPr>
          <p:cNvSpPr/>
          <p:nvPr/>
        </p:nvSpPr>
        <p:spPr>
          <a:xfrm>
            <a:off x="4264429" y="2211185"/>
            <a:ext cx="3865418" cy="59240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Reanalysis production</a:t>
            </a:r>
          </a:p>
        </p:txBody>
      </p:sp>
      <p:sp>
        <p:nvSpPr>
          <p:cNvPr id="27" name="Rectangle 26">
            <a:extLst>
              <a:ext uri="{FF2B5EF4-FFF2-40B4-BE49-F238E27FC236}">
                <a16:creationId xmlns:a16="http://schemas.microsoft.com/office/drawing/2014/main" id="{6068914B-2467-BD46-9B2E-B9E92B0B9218}"/>
              </a:ext>
            </a:extLst>
          </p:cNvPr>
          <p:cNvSpPr/>
          <p:nvPr/>
        </p:nvSpPr>
        <p:spPr>
          <a:xfrm>
            <a:off x="1724891" y="2211182"/>
            <a:ext cx="2539538" cy="59240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Reanalysis scout runs, configuration decisions</a:t>
            </a:r>
          </a:p>
        </p:txBody>
      </p:sp>
      <p:cxnSp>
        <p:nvCxnSpPr>
          <p:cNvPr id="4" name="Straight Arrow Connector 3">
            <a:extLst>
              <a:ext uri="{FF2B5EF4-FFF2-40B4-BE49-F238E27FC236}">
                <a16:creationId xmlns:a16="http://schemas.microsoft.com/office/drawing/2014/main" id="{9FCEF3C1-F4C8-044F-8BA4-D14F07019374}"/>
              </a:ext>
            </a:extLst>
          </p:cNvPr>
          <p:cNvCxnSpPr/>
          <p:nvPr/>
        </p:nvCxnSpPr>
        <p:spPr>
          <a:xfrm>
            <a:off x="4264429" y="2803590"/>
            <a:ext cx="2518756" cy="1524997"/>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7B8C3F2-07BB-9C4C-861F-74C8308200A7}"/>
              </a:ext>
            </a:extLst>
          </p:cNvPr>
          <p:cNvSpPr txBox="1"/>
          <p:nvPr/>
        </p:nvSpPr>
        <p:spPr>
          <a:xfrm>
            <a:off x="831273" y="4937760"/>
            <a:ext cx="6761403" cy="707886"/>
          </a:xfrm>
          <a:prstGeom prst="rect">
            <a:avLst/>
          </a:prstGeom>
          <a:noFill/>
        </p:spPr>
        <p:txBody>
          <a:bodyPr wrap="none" rtlCol="0">
            <a:spAutoFit/>
          </a:bodyPr>
          <a:lstStyle/>
          <a:p>
            <a:r>
              <a:rPr lang="en-US" sz="2000" b="1" dirty="0">
                <a:solidFill>
                  <a:srgbClr val="FF0000"/>
                </a:solidFill>
              </a:rPr>
              <a:t>Because of computational expense, reanalysis production</a:t>
            </a:r>
          </a:p>
          <a:p>
            <a:r>
              <a:rPr lang="en-US" sz="2000" b="1" dirty="0">
                <a:solidFill>
                  <a:srgbClr val="FF0000"/>
                </a:solidFill>
              </a:rPr>
              <a:t>begins long before final system configuration is decided upon.</a:t>
            </a:r>
          </a:p>
        </p:txBody>
      </p:sp>
      <p:sp>
        <p:nvSpPr>
          <p:cNvPr id="8" name="Slide Number Placeholder 7">
            <a:extLst>
              <a:ext uri="{FF2B5EF4-FFF2-40B4-BE49-F238E27FC236}">
                <a16:creationId xmlns:a16="http://schemas.microsoft.com/office/drawing/2014/main" id="{D2C890E8-4238-4C49-93AB-E70D7694FF19}"/>
              </a:ext>
            </a:extLst>
          </p:cNvPr>
          <p:cNvSpPr>
            <a:spLocks noGrp="1"/>
          </p:cNvSpPr>
          <p:nvPr>
            <p:ph type="sldNum" sz="quarter" idx="12"/>
          </p:nvPr>
        </p:nvSpPr>
        <p:spPr/>
        <p:txBody>
          <a:bodyPr/>
          <a:lstStyle/>
          <a:p>
            <a:fld id="{E47D2297-2509-664F-A691-BFF323E65109}" type="slidenum">
              <a:rPr lang="en-US" smtClean="0"/>
              <a:t>52</a:t>
            </a:fld>
            <a:endParaRPr lang="en-US"/>
          </a:p>
        </p:txBody>
      </p:sp>
      <p:sp>
        <p:nvSpPr>
          <p:cNvPr id="28" name="Rectangle 27">
            <a:extLst>
              <a:ext uri="{FF2B5EF4-FFF2-40B4-BE49-F238E27FC236}">
                <a16:creationId xmlns:a16="http://schemas.microsoft.com/office/drawing/2014/main" id="{4C0737C9-D627-A141-82C7-0A5D79A14CD6}"/>
              </a:ext>
            </a:extLst>
          </p:cNvPr>
          <p:cNvSpPr/>
          <p:nvPr/>
        </p:nvSpPr>
        <p:spPr>
          <a:xfrm>
            <a:off x="304727" y="2211181"/>
            <a:ext cx="1420164" cy="592409"/>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Personnel</a:t>
            </a:r>
          </a:p>
          <a:p>
            <a:pPr algn="ctr"/>
            <a:r>
              <a:rPr lang="en-US" dirty="0"/>
              <a:t>spin-up</a:t>
            </a:r>
          </a:p>
        </p:txBody>
      </p:sp>
      <p:sp>
        <p:nvSpPr>
          <p:cNvPr id="29" name="Title 1">
            <a:extLst>
              <a:ext uri="{FF2B5EF4-FFF2-40B4-BE49-F238E27FC236}">
                <a16:creationId xmlns:a16="http://schemas.microsoft.com/office/drawing/2014/main" id="{24DBA711-0F50-9941-9A0B-DCE4524A8E1F}"/>
              </a:ext>
            </a:extLst>
          </p:cNvPr>
          <p:cNvSpPr txBox="1">
            <a:spLocks/>
          </p:cNvSpPr>
          <p:nvPr/>
        </p:nvSpPr>
        <p:spPr>
          <a:xfrm>
            <a:off x="364383" y="203088"/>
            <a:ext cx="11630393"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t>A challenge with GEFSv12 reanalysis: the sequencing of reanalysis production with the operational upgrade schedule.</a:t>
            </a:r>
            <a:endParaRPr lang="en-US" sz="3600" b="1" dirty="0"/>
          </a:p>
        </p:txBody>
      </p:sp>
    </p:spTree>
    <p:extLst>
      <p:ext uri="{BB962C8B-B14F-4D97-AF65-F5344CB8AC3E}">
        <p14:creationId xmlns:p14="http://schemas.microsoft.com/office/powerpoint/2010/main" val="12617888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6DA19-3F4D-1B43-BBFD-34E6CD81A63B}"/>
              </a:ext>
            </a:extLst>
          </p:cNvPr>
          <p:cNvSpPr>
            <a:spLocks noGrp="1"/>
          </p:cNvSpPr>
          <p:nvPr>
            <p:ph type="title"/>
          </p:nvPr>
        </p:nvSpPr>
        <p:spPr>
          <a:xfrm>
            <a:off x="483186" y="381821"/>
            <a:ext cx="10515600" cy="797543"/>
          </a:xfrm>
        </p:spPr>
        <p:txBody>
          <a:bodyPr/>
          <a:lstStyle/>
          <a:p>
            <a:r>
              <a:rPr lang="en-US" b="1" dirty="0"/>
              <a:t>Surging reanalysis/reforecast in the cloud.</a:t>
            </a:r>
          </a:p>
        </p:txBody>
      </p:sp>
      <p:sp>
        <p:nvSpPr>
          <p:cNvPr id="3" name="Content Placeholder 2">
            <a:extLst>
              <a:ext uri="{FF2B5EF4-FFF2-40B4-BE49-F238E27FC236}">
                <a16:creationId xmlns:a16="http://schemas.microsoft.com/office/drawing/2014/main" id="{07E68756-C022-6F4D-ADFC-7AC4EFC87C69}"/>
              </a:ext>
            </a:extLst>
          </p:cNvPr>
          <p:cNvSpPr>
            <a:spLocks noGrp="1"/>
          </p:cNvSpPr>
          <p:nvPr>
            <p:ph idx="1"/>
          </p:nvPr>
        </p:nvSpPr>
        <p:spPr>
          <a:xfrm>
            <a:off x="835748" y="1337194"/>
            <a:ext cx="10515600" cy="4351338"/>
          </a:xfrm>
        </p:spPr>
        <p:txBody>
          <a:bodyPr/>
          <a:lstStyle/>
          <a:p>
            <a:r>
              <a:rPr lang="en-US" dirty="0"/>
              <a:t>Potentially leveraging a cloud surge, we can wait to produce </a:t>
            </a:r>
            <a:r>
              <a:rPr lang="en-US" dirty="0" err="1"/>
              <a:t>reanalyses</a:t>
            </a:r>
            <a:r>
              <a:rPr lang="en-US" dirty="0"/>
              <a:t> till after next-gen  configuration is more settled.</a:t>
            </a:r>
          </a:p>
        </p:txBody>
      </p:sp>
      <p:sp>
        <p:nvSpPr>
          <p:cNvPr id="4" name="Slide Number Placeholder 3">
            <a:extLst>
              <a:ext uri="{FF2B5EF4-FFF2-40B4-BE49-F238E27FC236}">
                <a16:creationId xmlns:a16="http://schemas.microsoft.com/office/drawing/2014/main" id="{1727BE35-86A5-EE49-8302-E75DFE7B1429}"/>
              </a:ext>
            </a:extLst>
          </p:cNvPr>
          <p:cNvSpPr>
            <a:spLocks noGrp="1"/>
          </p:cNvSpPr>
          <p:nvPr>
            <p:ph type="sldNum" sz="quarter" idx="12"/>
          </p:nvPr>
        </p:nvSpPr>
        <p:spPr/>
        <p:txBody>
          <a:bodyPr/>
          <a:lstStyle/>
          <a:p>
            <a:fld id="{E47D2297-2509-664F-A691-BFF323E65109}" type="slidenum">
              <a:rPr lang="en-US" smtClean="0"/>
              <a:t>53</a:t>
            </a:fld>
            <a:endParaRPr lang="en-US"/>
          </a:p>
        </p:txBody>
      </p:sp>
      <p:cxnSp>
        <p:nvCxnSpPr>
          <p:cNvPr id="5" name="Straight Arrow Connector 4">
            <a:extLst>
              <a:ext uri="{FF2B5EF4-FFF2-40B4-BE49-F238E27FC236}">
                <a16:creationId xmlns:a16="http://schemas.microsoft.com/office/drawing/2014/main" id="{EDDC985B-2F38-2C44-87CF-9CD058C4C277}"/>
              </a:ext>
            </a:extLst>
          </p:cNvPr>
          <p:cNvCxnSpPr/>
          <p:nvPr/>
        </p:nvCxnSpPr>
        <p:spPr>
          <a:xfrm>
            <a:off x="540327" y="5760720"/>
            <a:ext cx="982564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1D3E9DB-1E7C-3A40-B12F-C7471CE4F299}"/>
              </a:ext>
            </a:extLst>
          </p:cNvPr>
          <p:cNvCxnSpPr>
            <a:cxnSpLocks/>
          </p:cNvCxnSpPr>
          <p:nvPr/>
        </p:nvCxnSpPr>
        <p:spPr>
          <a:xfrm flipH="1">
            <a:off x="523702" y="1513273"/>
            <a:ext cx="16625" cy="423913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8EAF44C-E388-F648-84E0-04AB56E5C367}"/>
              </a:ext>
            </a:extLst>
          </p:cNvPr>
          <p:cNvCxnSpPr/>
          <p:nvPr/>
        </p:nvCxnSpPr>
        <p:spPr>
          <a:xfrm>
            <a:off x="10016836" y="5760720"/>
            <a:ext cx="0" cy="29925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7F3437A-37C1-3147-90C2-6F10C41F1D06}"/>
              </a:ext>
            </a:extLst>
          </p:cNvPr>
          <p:cNvCxnSpPr/>
          <p:nvPr/>
        </p:nvCxnSpPr>
        <p:spPr>
          <a:xfrm>
            <a:off x="6952210" y="5760720"/>
            <a:ext cx="0" cy="29925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3FFF9F0-0AA9-4740-8E37-D88DEF298EEB}"/>
              </a:ext>
            </a:extLst>
          </p:cNvPr>
          <p:cNvCxnSpPr/>
          <p:nvPr/>
        </p:nvCxnSpPr>
        <p:spPr>
          <a:xfrm>
            <a:off x="3660370" y="5760720"/>
            <a:ext cx="0" cy="29925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2FF998D-257D-1F4D-9E8C-20F7ADBE9D20}"/>
              </a:ext>
            </a:extLst>
          </p:cNvPr>
          <p:cNvCxnSpPr/>
          <p:nvPr/>
        </p:nvCxnSpPr>
        <p:spPr>
          <a:xfrm>
            <a:off x="631767" y="5752407"/>
            <a:ext cx="0" cy="29925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9B50014-07D1-D54C-8141-6AFC71FE16AA}"/>
              </a:ext>
            </a:extLst>
          </p:cNvPr>
          <p:cNvSpPr txBox="1"/>
          <p:nvPr/>
        </p:nvSpPr>
        <p:spPr>
          <a:xfrm>
            <a:off x="9767454" y="6118167"/>
            <a:ext cx="1208472" cy="646331"/>
          </a:xfrm>
          <a:prstGeom prst="rect">
            <a:avLst/>
          </a:prstGeom>
          <a:noFill/>
        </p:spPr>
        <p:txBody>
          <a:bodyPr wrap="none" rtlCol="0">
            <a:spAutoFit/>
          </a:bodyPr>
          <a:lstStyle/>
          <a:p>
            <a:r>
              <a:rPr lang="en-US" dirty="0"/>
              <a:t>0 year:</a:t>
            </a:r>
          </a:p>
          <a:p>
            <a:r>
              <a:rPr lang="en-US" dirty="0"/>
              <a:t>implement</a:t>
            </a:r>
          </a:p>
        </p:txBody>
      </p:sp>
      <p:sp>
        <p:nvSpPr>
          <p:cNvPr id="12" name="TextBox 11">
            <a:extLst>
              <a:ext uri="{FF2B5EF4-FFF2-40B4-BE49-F238E27FC236}">
                <a16:creationId xmlns:a16="http://schemas.microsoft.com/office/drawing/2014/main" id="{7B886E1F-BB32-8043-86BE-A7C4FE7C485B}"/>
              </a:ext>
            </a:extLst>
          </p:cNvPr>
          <p:cNvSpPr txBox="1"/>
          <p:nvPr/>
        </p:nvSpPr>
        <p:spPr>
          <a:xfrm>
            <a:off x="6543821" y="6118166"/>
            <a:ext cx="762132" cy="646331"/>
          </a:xfrm>
          <a:prstGeom prst="rect">
            <a:avLst/>
          </a:prstGeom>
          <a:noFill/>
        </p:spPr>
        <p:txBody>
          <a:bodyPr wrap="none" rtlCol="0">
            <a:spAutoFit/>
          </a:bodyPr>
          <a:lstStyle/>
          <a:p>
            <a:r>
              <a:rPr lang="en-US" dirty="0"/>
              <a:t>1 year</a:t>
            </a:r>
          </a:p>
          <a:p>
            <a:r>
              <a:rPr lang="en-US" dirty="0"/>
              <a:t>prior</a:t>
            </a:r>
          </a:p>
        </p:txBody>
      </p:sp>
      <p:sp>
        <p:nvSpPr>
          <p:cNvPr id="13" name="TextBox 12">
            <a:extLst>
              <a:ext uri="{FF2B5EF4-FFF2-40B4-BE49-F238E27FC236}">
                <a16:creationId xmlns:a16="http://schemas.microsoft.com/office/drawing/2014/main" id="{BEDED688-9604-7B4A-94F4-7BC895FB880C}"/>
              </a:ext>
            </a:extLst>
          </p:cNvPr>
          <p:cNvSpPr txBox="1"/>
          <p:nvPr/>
        </p:nvSpPr>
        <p:spPr>
          <a:xfrm>
            <a:off x="3345235" y="6118166"/>
            <a:ext cx="847924" cy="646331"/>
          </a:xfrm>
          <a:prstGeom prst="rect">
            <a:avLst/>
          </a:prstGeom>
          <a:noFill/>
        </p:spPr>
        <p:txBody>
          <a:bodyPr wrap="none" rtlCol="0">
            <a:spAutoFit/>
          </a:bodyPr>
          <a:lstStyle/>
          <a:p>
            <a:r>
              <a:rPr lang="en-US" dirty="0"/>
              <a:t>2 years</a:t>
            </a:r>
          </a:p>
          <a:p>
            <a:r>
              <a:rPr lang="en-US" dirty="0"/>
              <a:t>prior</a:t>
            </a:r>
          </a:p>
        </p:txBody>
      </p:sp>
      <p:sp>
        <p:nvSpPr>
          <p:cNvPr id="14" name="TextBox 13">
            <a:extLst>
              <a:ext uri="{FF2B5EF4-FFF2-40B4-BE49-F238E27FC236}">
                <a16:creationId xmlns:a16="http://schemas.microsoft.com/office/drawing/2014/main" id="{C6FB1631-2C7A-CB48-A941-BBF80E6B1D94}"/>
              </a:ext>
            </a:extLst>
          </p:cNvPr>
          <p:cNvSpPr txBox="1"/>
          <p:nvPr/>
        </p:nvSpPr>
        <p:spPr>
          <a:xfrm>
            <a:off x="304727" y="6091163"/>
            <a:ext cx="900824" cy="646331"/>
          </a:xfrm>
          <a:prstGeom prst="rect">
            <a:avLst/>
          </a:prstGeom>
          <a:noFill/>
        </p:spPr>
        <p:txBody>
          <a:bodyPr wrap="none" rtlCol="0">
            <a:spAutoFit/>
          </a:bodyPr>
          <a:lstStyle/>
          <a:p>
            <a:r>
              <a:rPr lang="en-US" dirty="0"/>
              <a:t>3 years </a:t>
            </a:r>
          </a:p>
          <a:p>
            <a:r>
              <a:rPr lang="en-US" dirty="0"/>
              <a:t>prior</a:t>
            </a:r>
          </a:p>
        </p:txBody>
      </p:sp>
      <p:sp>
        <p:nvSpPr>
          <p:cNvPr id="15" name="Rectangle 14">
            <a:extLst>
              <a:ext uri="{FF2B5EF4-FFF2-40B4-BE49-F238E27FC236}">
                <a16:creationId xmlns:a16="http://schemas.microsoft.com/office/drawing/2014/main" id="{FAF587CF-4C4D-624E-B7FB-11C291ED819F}"/>
              </a:ext>
            </a:extLst>
          </p:cNvPr>
          <p:cNvSpPr/>
          <p:nvPr/>
        </p:nvSpPr>
        <p:spPr>
          <a:xfrm>
            <a:off x="9110749" y="5370554"/>
            <a:ext cx="980902" cy="3792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ym typeface="Wingdings" pitchFamily="2" charset="2"/>
              </a:rPr>
              <a:t> NCO</a:t>
            </a:r>
            <a:endParaRPr lang="en-US" dirty="0"/>
          </a:p>
        </p:txBody>
      </p:sp>
      <p:sp>
        <p:nvSpPr>
          <p:cNvPr id="16" name="Rectangle 15">
            <a:extLst>
              <a:ext uri="{FF2B5EF4-FFF2-40B4-BE49-F238E27FC236}">
                <a16:creationId xmlns:a16="http://schemas.microsoft.com/office/drawing/2014/main" id="{8CF4F020-92FA-9749-A111-B7FE544553DC}"/>
              </a:ext>
            </a:extLst>
          </p:cNvPr>
          <p:cNvSpPr/>
          <p:nvPr/>
        </p:nvSpPr>
        <p:spPr>
          <a:xfrm>
            <a:off x="8038407" y="4844259"/>
            <a:ext cx="1072342" cy="526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ym typeface="Wingdings" pitchFamily="2" charset="2"/>
              </a:rPr>
              <a:t>Evaluate, decide</a:t>
            </a:r>
            <a:endParaRPr lang="en-US" dirty="0"/>
          </a:p>
        </p:txBody>
      </p:sp>
      <p:sp>
        <p:nvSpPr>
          <p:cNvPr id="17" name="Rectangle 16">
            <a:extLst>
              <a:ext uri="{FF2B5EF4-FFF2-40B4-BE49-F238E27FC236}">
                <a16:creationId xmlns:a16="http://schemas.microsoft.com/office/drawing/2014/main" id="{31E18603-4890-114F-AAB5-ECB07F0F9931}"/>
              </a:ext>
            </a:extLst>
          </p:cNvPr>
          <p:cNvSpPr/>
          <p:nvPr/>
        </p:nvSpPr>
        <p:spPr>
          <a:xfrm>
            <a:off x="6783185" y="4330150"/>
            <a:ext cx="1446415" cy="5237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ym typeface="Wingdings" pitchFamily="2" charset="2"/>
              </a:rPr>
              <a:t>Gen pre-prod parallels</a:t>
            </a:r>
            <a:endParaRPr lang="en-US" dirty="0"/>
          </a:p>
        </p:txBody>
      </p:sp>
      <p:sp>
        <p:nvSpPr>
          <p:cNvPr id="18" name="Rectangle 17">
            <a:extLst>
              <a:ext uri="{FF2B5EF4-FFF2-40B4-BE49-F238E27FC236}">
                <a16:creationId xmlns:a16="http://schemas.microsoft.com/office/drawing/2014/main" id="{9C7B02DD-6A8F-5A4C-904B-1B6DC059EAEA}"/>
              </a:ext>
            </a:extLst>
          </p:cNvPr>
          <p:cNvSpPr/>
          <p:nvPr/>
        </p:nvSpPr>
        <p:spPr>
          <a:xfrm>
            <a:off x="4048299" y="3804885"/>
            <a:ext cx="2734886" cy="5237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ym typeface="Wingdings" pitchFamily="2" charset="2"/>
              </a:rPr>
              <a:t>Decide final configuration, tune the system</a:t>
            </a:r>
            <a:endParaRPr lang="en-US" dirty="0"/>
          </a:p>
        </p:txBody>
      </p:sp>
      <p:sp>
        <p:nvSpPr>
          <p:cNvPr id="19" name="Rectangle 18">
            <a:extLst>
              <a:ext uri="{FF2B5EF4-FFF2-40B4-BE49-F238E27FC236}">
                <a16:creationId xmlns:a16="http://schemas.microsoft.com/office/drawing/2014/main" id="{BB92EA26-1C17-6944-9670-FCBE7CF38E41}"/>
              </a:ext>
            </a:extLst>
          </p:cNvPr>
          <p:cNvSpPr/>
          <p:nvPr/>
        </p:nvSpPr>
        <p:spPr>
          <a:xfrm>
            <a:off x="523701" y="3278516"/>
            <a:ext cx="4073235" cy="5237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ym typeface="Wingdings" pitchFamily="2" charset="2"/>
              </a:rPr>
              <a:t>Developing system improvements</a:t>
            </a:r>
            <a:endParaRPr lang="en-US" dirty="0"/>
          </a:p>
        </p:txBody>
      </p:sp>
      <p:sp>
        <p:nvSpPr>
          <p:cNvPr id="20" name="Rectangle 19">
            <a:extLst>
              <a:ext uri="{FF2B5EF4-FFF2-40B4-BE49-F238E27FC236}">
                <a16:creationId xmlns:a16="http://schemas.microsoft.com/office/drawing/2014/main" id="{0AF4CE6E-7ECD-FA4D-8375-4858F9E2D3FE}"/>
              </a:ext>
            </a:extLst>
          </p:cNvPr>
          <p:cNvSpPr/>
          <p:nvPr/>
        </p:nvSpPr>
        <p:spPr>
          <a:xfrm>
            <a:off x="8023165" y="2803593"/>
            <a:ext cx="1021082" cy="540327"/>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Reforecast</a:t>
            </a:r>
          </a:p>
          <a:p>
            <a:pPr algn="ctr"/>
            <a:r>
              <a:rPr lang="en-US" sz="1400" dirty="0"/>
              <a:t>production</a:t>
            </a:r>
          </a:p>
        </p:txBody>
      </p:sp>
      <p:sp>
        <p:nvSpPr>
          <p:cNvPr id="21" name="Rectangle 20">
            <a:extLst>
              <a:ext uri="{FF2B5EF4-FFF2-40B4-BE49-F238E27FC236}">
                <a16:creationId xmlns:a16="http://schemas.microsoft.com/office/drawing/2014/main" id="{AC414A19-135F-484E-93A5-5D352F36DDE0}"/>
              </a:ext>
            </a:extLst>
          </p:cNvPr>
          <p:cNvSpPr/>
          <p:nvPr/>
        </p:nvSpPr>
        <p:spPr>
          <a:xfrm>
            <a:off x="8695112" y="3346621"/>
            <a:ext cx="1321723" cy="834681"/>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Reforecast</a:t>
            </a:r>
          </a:p>
          <a:p>
            <a:pPr algn="ctr"/>
            <a:r>
              <a:rPr lang="en-US" sz="1600" dirty="0"/>
              <a:t>data handoff to customers</a:t>
            </a:r>
          </a:p>
        </p:txBody>
      </p:sp>
      <p:sp>
        <p:nvSpPr>
          <p:cNvPr id="22" name="Rectangle 21">
            <a:extLst>
              <a:ext uri="{FF2B5EF4-FFF2-40B4-BE49-F238E27FC236}">
                <a16:creationId xmlns:a16="http://schemas.microsoft.com/office/drawing/2014/main" id="{3B80DD51-D648-3141-A365-8827DB15B826}"/>
              </a:ext>
            </a:extLst>
          </p:cNvPr>
          <p:cNvSpPr/>
          <p:nvPr/>
        </p:nvSpPr>
        <p:spPr>
          <a:xfrm>
            <a:off x="7227916" y="2197584"/>
            <a:ext cx="1346662" cy="59240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Reanalysis production</a:t>
            </a:r>
          </a:p>
        </p:txBody>
      </p:sp>
      <p:sp>
        <p:nvSpPr>
          <p:cNvPr id="23" name="Rectangle 22">
            <a:extLst>
              <a:ext uri="{FF2B5EF4-FFF2-40B4-BE49-F238E27FC236}">
                <a16:creationId xmlns:a16="http://schemas.microsoft.com/office/drawing/2014/main" id="{63763CBB-C6DB-8F43-9827-9DC4520E7D47}"/>
              </a:ext>
            </a:extLst>
          </p:cNvPr>
          <p:cNvSpPr/>
          <p:nvPr/>
        </p:nvSpPr>
        <p:spPr>
          <a:xfrm>
            <a:off x="4750724" y="2189276"/>
            <a:ext cx="2477192" cy="59240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Reanalysis scout runs, configuration decisions</a:t>
            </a:r>
          </a:p>
        </p:txBody>
      </p:sp>
      <p:sp>
        <p:nvSpPr>
          <p:cNvPr id="24" name="Slide Number Placeholder 28">
            <a:extLst>
              <a:ext uri="{FF2B5EF4-FFF2-40B4-BE49-F238E27FC236}">
                <a16:creationId xmlns:a16="http://schemas.microsoft.com/office/drawing/2014/main" id="{8072466E-2509-984E-A435-E79CE7AA09DB}"/>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7D2297-2509-664F-A691-BFF323E65109}" type="slidenum">
              <a:rPr lang="en-US" smtClean="0"/>
              <a:pPr/>
              <a:t>53</a:t>
            </a:fld>
            <a:endParaRPr lang="en-US"/>
          </a:p>
        </p:txBody>
      </p:sp>
      <p:cxnSp>
        <p:nvCxnSpPr>
          <p:cNvPr id="26" name="Straight Arrow Connector 25">
            <a:extLst>
              <a:ext uri="{FF2B5EF4-FFF2-40B4-BE49-F238E27FC236}">
                <a16:creationId xmlns:a16="http://schemas.microsoft.com/office/drawing/2014/main" id="{4AD849C8-A970-624F-A07F-6DCC30EE9C68}"/>
              </a:ext>
            </a:extLst>
          </p:cNvPr>
          <p:cNvCxnSpPr>
            <a:cxnSpLocks/>
          </p:cNvCxnSpPr>
          <p:nvPr/>
        </p:nvCxnSpPr>
        <p:spPr>
          <a:xfrm flipH="1">
            <a:off x="6783185" y="2789992"/>
            <a:ext cx="444731" cy="1538595"/>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79452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B2EF-BB8F-2D42-B986-4650513E7E88}"/>
              </a:ext>
            </a:extLst>
          </p:cNvPr>
          <p:cNvSpPr>
            <a:spLocks noGrp="1"/>
          </p:cNvSpPr>
          <p:nvPr>
            <p:ph type="title"/>
          </p:nvPr>
        </p:nvSpPr>
        <p:spPr>
          <a:xfrm>
            <a:off x="838200" y="365125"/>
            <a:ext cx="10515600" cy="734713"/>
          </a:xfrm>
        </p:spPr>
        <p:txBody>
          <a:bodyPr/>
          <a:lstStyle/>
          <a:p>
            <a:r>
              <a:rPr lang="en-US" b="1" dirty="0"/>
              <a:t>Conclusions</a:t>
            </a:r>
          </a:p>
        </p:txBody>
      </p:sp>
      <p:sp>
        <p:nvSpPr>
          <p:cNvPr id="3" name="Content Placeholder 2">
            <a:extLst>
              <a:ext uri="{FF2B5EF4-FFF2-40B4-BE49-F238E27FC236}">
                <a16:creationId xmlns:a16="http://schemas.microsoft.com/office/drawing/2014/main" id="{A905FDEB-97F4-BF41-84B5-CF5B973C0C0B}"/>
              </a:ext>
            </a:extLst>
          </p:cNvPr>
          <p:cNvSpPr>
            <a:spLocks noGrp="1"/>
          </p:cNvSpPr>
          <p:nvPr>
            <p:ph idx="1"/>
          </p:nvPr>
        </p:nvSpPr>
        <p:spPr>
          <a:xfrm>
            <a:off x="838200" y="1307502"/>
            <a:ext cx="10515600" cy="5278736"/>
          </a:xfrm>
        </p:spPr>
        <p:txBody>
          <a:bodyPr>
            <a:normAutofit lnSpcReduction="10000"/>
          </a:bodyPr>
          <a:lstStyle/>
          <a:p>
            <a:r>
              <a:rPr lang="en-US" dirty="0"/>
              <a:t>GEFSv12 implementation is accompanied by new reanalysis and reforecast data.</a:t>
            </a:r>
          </a:p>
          <a:p>
            <a:r>
              <a:rPr lang="en-US" dirty="0"/>
              <a:t>Many v12-based postprocessing applications are in development.</a:t>
            </a:r>
          </a:p>
          <a:p>
            <a:pPr lvl="1"/>
            <a:r>
              <a:rPr lang="en-US" dirty="0"/>
              <a:t>CPC is readying new 6-10, 8-14, and hazards products based on the v12 reforecasts. </a:t>
            </a:r>
          </a:p>
          <a:p>
            <a:pPr lvl="1"/>
            <a:r>
              <a:rPr lang="en-US" dirty="0"/>
              <a:t>Office of Water Prediction is updating their hydrologic ensemble forecast system to leverage the new GEFSv12 data.</a:t>
            </a:r>
          </a:p>
          <a:p>
            <a:pPr lvl="1"/>
            <a:r>
              <a:rPr lang="en-US" dirty="0"/>
              <a:t>PSL has a project to incorporate reforecast-based postprocessing into the “National Blend of Models.” </a:t>
            </a:r>
          </a:p>
          <a:p>
            <a:pPr lvl="1"/>
            <a:r>
              <a:rPr lang="en-US" dirty="0"/>
              <a:t>S2S hurricane, week 2 fire weather, weeks 3-4 precipitation, other projects will leverage.</a:t>
            </a:r>
          </a:p>
          <a:p>
            <a:r>
              <a:rPr lang="en-US" dirty="0"/>
              <a:t>GEFSv12 represents NOAA’s current state of the art.   Understanding its strengths helps us envision new products.   Understanding its weaknesses helps determine what is needed in v13 and beyond.</a:t>
            </a:r>
          </a:p>
          <a:p>
            <a:pPr lvl="1"/>
            <a:endParaRPr lang="en-US" dirty="0"/>
          </a:p>
        </p:txBody>
      </p:sp>
      <p:sp>
        <p:nvSpPr>
          <p:cNvPr id="4" name="Slide Number Placeholder 3">
            <a:extLst>
              <a:ext uri="{FF2B5EF4-FFF2-40B4-BE49-F238E27FC236}">
                <a16:creationId xmlns:a16="http://schemas.microsoft.com/office/drawing/2014/main" id="{D9C0584B-BA7E-6049-A1D9-6CEB7AD9103E}"/>
              </a:ext>
            </a:extLst>
          </p:cNvPr>
          <p:cNvSpPr>
            <a:spLocks noGrp="1"/>
          </p:cNvSpPr>
          <p:nvPr>
            <p:ph type="sldNum" sz="quarter" idx="12"/>
          </p:nvPr>
        </p:nvSpPr>
        <p:spPr/>
        <p:txBody>
          <a:bodyPr/>
          <a:lstStyle/>
          <a:p>
            <a:fld id="{A60B82A8-BE49-0048-A7C2-AC7DDEDB95D6}" type="slidenum">
              <a:rPr lang="en-US" smtClean="0"/>
              <a:t>54</a:t>
            </a:fld>
            <a:endParaRPr lang="en-US"/>
          </a:p>
        </p:txBody>
      </p:sp>
    </p:spTree>
    <p:extLst>
      <p:ext uri="{BB962C8B-B14F-4D97-AF65-F5344CB8AC3E}">
        <p14:creationId xmlns:p14="http://schemas.microsoft.com/office/powerpoint/2010/main" val="40770489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AF48F-1CA1-834B-930D-019B61658E96}"/>
              </a:ext>
            </a:extLst>
          </p:cNvPr>
          <p:cNvSpPr>
            <a:spLocks noGrp="1"/>
          </p:cNvSpPr>
          <p:nvPr>
            <p:ph type="title"/>
          </p:nvPr>
        </p:nvSpPr>
        <p:spPr>
          <a:xfrm>
            <a:off x="9110749" y="140682"/>
            <a:ext cx="3007822" cy="3575108"/>
          </a:xfrm>
        </p:spPr>
        <p:txBody>
          <a:bodyPr>
            <a:normAutofit/>
          </a:bodyPr>
          <a:lstStyle/>
          <a:p>
            <a:r>
              <a:rPr lang="en-US" sz="4800" b="1" dirty="0"/>
              <a:t>Similar figure from MERRA-2 </a:t>
            </a:r>
            <a:r>
              <a:rPr lang="en-US" sz="4800" b="1" dirty="0">
                <a:hlinkClick r:id="rId2"/>
              </a:rPr>
              <a:t>article</a:t>
            </a:r>
            <a:endParaRPr lang="en-US" sz="4800" b="1" dirty="0"/>
          </a:p>
        </p:txBody>
      </p:sp>
      <p:pic>
        <p:nvPicPr>
          <p:cNvPr id="9" name="Picture 8">
            <a:extLst>
              <a:ext uri="{FF2B5EF4-FFF2-40B4-BE49-F238E27FC236}">
                <a16:creationId xmlns:a16="http://schemas.microsoft.com/office/drawing/2014/main" id="{99C1D24C-DDC1-9247-84B8-89A48D04A04E}"/>
              </a:ext>
            </a:extLst>
          </p:cNvPr>
          <p:cNvPicPr>
            <a:picLocks noChangeAspect="1"/>
          </p:cNvPicPr>
          <p:nvPr/>
        </p:nvPicPr>
        <p:blipFill>
          <a:blip r:embed="rId3"/>
          <a:stretch>
            <a:fillRect/>
          </a:stretch>
        </p:blipFill>
        <p:spPr>
          <a:xfrm>
            <a:off x="0" y="33251"/>
            <a:ext cx="9137538" cy="6384174"/>
          </a:xfrm>
          <a:prstGeom prst="rect">
            <a:avLst/>
          </a:prstGeom>
        </p:spPr>
      </p:pic>
      <p:sp>
        <p:nvSpPr>
          <p:cNvPr id="10" name="Slide Number Placeholder 9">
            <a:extLst>
              <a:ext uri="{FF2B5EF4-FFF2-40B4-BE49-F238E27FC236}">
                <a16:creationId xmlns:a16="http://schemas.microsoft.com/office/drawing/2014/main" id="{FB47692B-421D-EC48-8750-5A4567020C4C}"/>
              </a:ext>
            </a:extLst>
          </p:cNvPr>
          <p:cNvSpPr>
            <a:spLocks noGrp="1"/>
          </p:cNvSpPr>
          <p:nvPr>
            <p:ph type="sldNum" sz="quarter" idx="12"/>
          </p:nvPr>
        </p:nvSpPr>
        <p:spPr/>
        <p:txBody>
          <a:bodyPr/>
          <a:lstStyle/>
          <a:p>
            <a:fld id="{A60B82A8-BE49-0048-A7C2-AC7DDEDB95D6}" type="slidenum">
              <a:rPr lang="en-US" smtClean="0"/>
              <a:t>55</a:t>
            </a:fld>
            <a:endParaRPr lang="en-US"/>
          </a:p>
        </p:txBody>
      </p:sp>
    </p:spTree>
    <p:extLst>
      <p:ext uri="{BB962C8B-B14F-4D97-AF65-F5344CB8AC3E}">
        <p14:creationId xmlns:p14="http://schemas.microsoft.com/office/powerpoint/2010/main" val="1827704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17"/>
          <p:cNvPicPr preferRelativeResize="0"/>
          <p:nvPr/>
        </p:nvPicPr>
        <p:blipFill rotWithShape="1">
          <a:blip r:embed="rId3">
            <a:alphaModFix/>
          </a:blip>
          <a:srcRect l="8298" r="2242"/>
          <a:stretch/>
        </p:blipFill>
        <p:spPr>
          <a:xfrm>
            <a:off x="5986272" y="741408"/>
            <a:ext cx="5998464" cy="5181600"/>
          </a:xfrm>
          <a:prstGeom prst="rect">
            <a:avLst/>
          </a:prstGeom>
          <a:noFill/>
          <a:ln>
            <a:noFill/>
          </a:ln>
        </p:spPr>
      </p:pic>
      <p:pic>
        <p:nvPicPr>
          <p:cNvPr id="223" name="Google Shape;223;p17"/>
          <p:cNvPicPr preferRelativeResize="0"/>
          <p:nvPr/>
        </p:nvPicPr>
        <p:blipFill rotWithShape="1">
          <a:blip r:embed="rId4">
            <a:alphaModFix/>
          </a:blip>
          <a:srcRect l="8278" r="2700"/>
          <a:stretch/>
        </p:blipFill>
        <p:spPr>
          <a:xfrm>
            <a:off x="0" y="741409"/>
            <a:ext cx="5969203" cy="5181600"/>
          </a:xfrm>
          <a:prstGeom prst="rect">
            <a:avLst/>
          </a:prstGeom>
          <a:noFill/>
          <a:ln>
            <a:noFill/>
          </a:ln>
        </p:spPr>
      </p:pic>
      <p:cxnSp>
        <p:nvCxnSpPr>
          <p:cNvPr id="224" name="Google Shape;224;p17"/>
          <p:cNvCxnSpPr/>
          <p:nvPr/>
        </p:nvCxnSpPr>
        <p:spPr>
          <a:xfrm>
            <a:off x="651310" y="3977543"/>
            <a:ext cx="5150349" cy="10019"/>
          </a:xfrm>
          <a:prstGeom prst="straightConnector1">
            <a:avLst/>
          </a:prstGeom>
          <a:noFill/>
          <a:ln w="12700" cap="flat" cmpd="sng">
            <a:solidFill>
              <a:schemeClr val="dk1"/>
            </a:solidFill>
            <a:prstDash val="dash"/>
            <a:miter lim="800000"/>
            <a:headEnd type="none" w="sm" len="sm"/>
            <a:tailEnd type="none" w="sm" len="sm"/>
          </a:ln>
        </p:spPr>
      </p:cxnSp>
      <p:cxnSp>
        <p:nvCxnSpPr>
          <p:cNvPr id="225" name="Google Shape;225;p17"/>
          <p:cNvCxnSpPr/>
          <p:nvPr/>
        </p:nvCxnSpPr>
        <p:spPr>
          <a:xfrm>
            <a:off x="6666188" y="3980363"/>
            <a:ext cx="5150349" cy="10019"/>
          </a:xfrm>
          <a:prstGeom prst="straightConnector1">
            <a:avLst/>
          </a:prstGeom>
          <a:noFill/>
          <a:ln w="12700" cap="flat" cmpd="sng">
            <a:solidFill>
              <a:schemeClr val="dk1"/>
            </a:solidFill>
            <a:prstDash val="dash"/>
            <a:miter lim="800000"/>
            <a:headEnd type="none" w="sm" len="sm"/>
            <a:tailEnd type="none" w="sm" len="sm"/>
          </a:ln>
        </p:spPr>
      </p:cxnSp>
      <p:sp>
        <p:nvSpPr>
          <p:cNvPr id="226" name="Google Shape;226;p17"/>
          <p:cNvSpPr txBox="1"/>
          <p:nvPr/>
        </p:nvSpPr>
        <p:spPr>
          <a:xfrm>
            <a:off x="455586" y="216741"/>
            <a:ext cx="11312733" cy="677054"/>
          </a:xfrm>
          <a:prstGeom prst="rect">
            <a:avLst/>
          </a:prstGeom>
          <a:noFill/>
          <a:ln>
            <a:noFill/>
          </a:ln>
        </p:spPr>
        <p:txBody>
          <a:bodyPr spcFirstLastPara="1" wrap="square" lIns="121900" tIns="60933" rIns="121900" bIns="60933" anchor="t" anchorCtr="0">
            <a:spAutoFit/>
          </a:bodyPr>
          <a:lstStyle/>
          <a:p>
            <a:pPr algn="ctr">
              <a:buClr>
                <a:srgbClr val="000000"/>
              </a:buClr>
              <a:buSzPts val="2900"/>
            </a:pPr>
            <a:r>
              <a:rPr lang="en-US" sz="3600" dirty="0">
                <a:latin typeface="Calibri"/>
                <a:ea typeface="Calibri"/>
                <a:cs typeface="Calibri"/>
                <a:sym typeface="Calibri"/>
              </a:rPr>
              <a:t>CRPS Skill of 500hPa geopotential height</a:t>
            </a:r>
            <a:endParaRPr sz="3600" dirty="0">
              <a:latin typeface="Arial"/>
              <a:ea typeface="Arial"/>
              <a:cs typeface="Arial"/>
              <a:sym typeface="Arial"/>
            </a:endParaRPr>
          </a:p>
        </p:txBody>
      </p:sp>
      <p:sp>
        <p:nvSpPr>
          <p:cNvPr id="227" name="Google Shape;227;p17"/>
          <p:cNvSpPr txBox="1"/>
          <p:nvPr/>
        </p:nvSpPr>
        <p:spPr>
          <a:xfrm>
            <a:off x="994830" y="5749325"/>
            <a:ext cx="10641383" cy="1025932"/>
          </a:xfrm>
          <a:prstGeom prst="rect">
            <a:avLst/>
          </a:prstGeom>
          <a:noFill/>
          <a:ln>
            <a:noFill/>
          </a:ln>
        </p:spPr>
        <p:txBody>
          <a:bodyPr spcFirstLastPara="1" wrap="square" lIns="121900" tIns="60933" rIns="121900" bIns="60933" anchor="t" anchorCtr="0">
            <a:spAutoFit/>
          </a:bodyPr>
          <a:lstStyle/>
          <a:p>
            <a:pPr>
              <a:buClr>
                <a:srgbClr val="000000"/>
              </a:buClr>
              <a:buSzPts val="1400"/>
            </a:pPr>
            <a:r>
              <a:rPr lang="en-US" sz="1867" b="1" dirty="0">
                <a:solidFill>
                  <a:schemeClr val="dk1"/>
                </a:solidFill>
                <a:latin typeface="Calibri"/>
                <a:ea typeface="Calibri"/>
                <a:cs typeface="Calibri"/>
                <a:sym typeface="Calibri"/>
              </a:rPr>
              <a:t>CRPSS</a:t>
            </a:r>
            <a:r>
              <a:rPr lang="en-US" sz="1867" dirty="0">
                <a:solidFill>
                  <a:schemeClr val="dk1"/>
                </a:solidFill>
                <a:latin typeface="Calibri"/>
                <a:ea typeface="Calibri"/>
                <a:cs typeface="Calibri"/>
                <a:sym typeface="Calibri"/>
              </a:rPr>
              <a:t> </a:t>
            </a:r>
            <a:r>
              <a:rPr lang="en-US" sz="2667" dirty="0">
                <a:solidFill>
                  <a:schemeClr val="dk1"/>
                </a:solidFill>
                <a:latin typeface="Calibri"/>
                <a:ea typeface="Calibri"/>
                <a:cs typeface="Calibri"/>
                <a:sym typeface="Calibri"/>
              </a:rPr>
              <a:t>– </a:t>
            </a:r>
            <a:r>
              <a:rPr lang="en-US" sz="1600" i="1" dirty="0">
                <a:solidFill>
                  <a:schemeClr val="dk1"/>
                </a:solidFill>
                <a:latin typeface="Calibri"/>
                <a:ea typeface="Calibri"/>
                <a:cs typeface="Calibri"/>
                <a:sym typeface="Calibri"/>
              </a:rPr>
              <a:t>Continuous Ranked Probabilistic Skill Score is one of evaluation tools to measure ensemble based probabilistic forecasts. CRPSS=1 is for perfect forecast, CRPSS=0 is for no skill from reference (climatology), CRPSS=0.25 is similar to PAC=0.6 (pattern anomaly correlation of ensemble mean). </a:t>
            </a:r>
            <a:r>
              <a:rPr lang="en-US" sz="1600" b="1" i="1" dirty="0">
                <a:solidFill>
                  <a:schemeClr val="dk1"/>
                </a:solidFill>
                <a:latin typeface="Calibri"/>
                <a:ea typeface="Calibri"/>
                <a:cs typeface="Calibri"/>
                <a:sym typeface="Calibri"/>
              </a:rPr>
              <a:t>GEFS v12 has better CRPSS for both hemispheres of 500hPa heights.</a:t>
            </a:r>
            <a:endParaRPr sz="1600" b="1" dirty="0">
              <a:solidFill>
                <a:schemeClr val="dk1"/>
              </a:solidFill>
              <a:latin typeface="Calibri"/>
              <a:ea typeface="Calibri"/>
              <a:cs typeface="Calibri"/>
              <a:sym typeface="Calibri"/>
            </a:endParaRPr>
          </a:p>
        </p:txBody>
      </p:sp>
      <p:sp>
        <p:nvSpPr>
          <p:cNvPr id="230" name="Google Shape;230;p17"/>
          <p:cNvSpPr txBox="1"/>
          <p:nvPr/>
        </p:nvSpPr>
        <p:spPr>
          <a:xfrm>
            <a:off x="2775576" y="4228015"/>
            <a:ext cx="841691" cy="338500"/>
          </a:xfrm>
          <a:prstGeom prst="rect">
            <a:avLst/>
          </a:prstGeom>
          <a:noFill/>
          <a:ln>
            <a:noFill/>
          </a:ln>
        </p:spPr>
        <p:txBody>
          <a:bodyPr spcFirstLastPara="1" wrap="square" lIns="121900" tIns="60933" rIns="121900" bIns="60933" anchor="t" anchorCtr="0">
            <a:spAutoFit/>
          </a:bodyPr>
          <a:lstStyle/>
          <a:p>
            <a:pPr algn="ctr">
              <a:buClr>
                <a:srgbClr val="000000"/>
              </a:buClr>
              <a:buSzPts val="1050"/>
            </a:pPr>
            <a:r>
              <a:rPr lang="en-US" sz="1400" b="1" u="sng">
                <a:solidFill>
                  <a:schemeClr val="dk1"/>
                </a:solidFill>
                <a:latin typeface="Calibri"/>
                <a:ea typeface="Calibri"/>
                <a:cs typeface="Calibri"/>
                <a:sym typeface="Calibri"/>
              </a:rPr>
              <a:t>9 days</a:t>
            </a:r>
            <a:endParaRPr sz="1867">
              <a:solidFill>
                <a:srgbClr val="000000"/>
              </a:solidFill>
              <a:latin typeface="Arial"/>
              <a:ea typeface="Arial"/>
              <a:cs typeface="Arial"/>
              <a:sym typeface="Arial"/>
            </a:endParaRPr>
          </a:p>
        </p:txBody>
      </p:sp>
      <p:sp>
        <p:nvSpPr>
          <p:cNvPr id="231" name="Google Shape;231;p17"/>
          <p:cNvSpPr txBox="1"/>
          <p:nvPr/>
        </p:nvSpPr>
        <p:spPr>
          <a:xfrm>
            <a:off x="8760393" y="4230835"/>
            <a:ext cx="841691" cy="338500"/>
          </a:xfrm>
          <a:prstGeom prst="rect">
            <a:avLst/>
          </a:prstGeom>
          <a:noFill/>
          <a:ln>
            <a:noFill/>
          </a:ln>
        </p:spPr>
        <p:txBody>
          <a:bodyPr spcFirstLastPara="1" wrap="square" lIns="121900" tIns="60933" rIns="121900" bIns="60933" anchor="t" anchorCtr="0">
            <a:spAutoFit/>
          </a:bodyPr>
          <a:lstStyle/>
          <a:p>
            <a:pPr algn="ctr">
              <a:buClr>
                <a:srgbClr val="000000"/>
              </a:buClr>
              <a:buSzPts val="1050"/>
            </a:pPr>
            <a:r>
              <a:rPr lang="en-US" sz="1400" b="1" u="sng">
                <a:solidFill>
                  <a:schemeClr val="dk1"/>
                </a:solidFill>
                <a:latin typeface="Calibri"/>
                <a:ea typeface="Calibri"/>
                <a:cs typeface="Calibri"/>
                <a:sym typeface="Calibri"/>
              </a:rPr>
              <a:t>9 days</a:t>
            </a:r>
            <a:endParaRPr sz="1867">
              <a:solidFill>
                <a:srgbClr val="000000"/>
              </a:solidFill>
              <a:latin typeface="Arial"/>
              <a:ea typeface="Arial"/>
              <a:cs typeface="Arial"/>
              <a:sym typeface="Arial"/>
            </a:endParaRPr>
          </a:p>
        </p:txBody>
      </p:sp>
      <p:sp>
        <p:nvSpPr>
          <p:cNvPr id="232" name="Google Shape;232;p17"/>
          <p:cNvSpPr txBox="1"/>
          <p:nvPr/>
        </p:nvSpPr>
        <p:spPr>
          <a:xfrm>
            <a:off x="4111052" y="3339144"/>
            <a:ext cx="1119457" cy="338500"/>
          </a:xfrm>
          <a:prstGeom prst="rect">
            <a:avLst/>
          </a:prstGeom>
          <a:noFill/>
          <a:ln>
            <a:noFill/>
          </a:ln>
        </p:spPr>
        <p:txBody>
          <a:bodyPr spcFirstLastPara="1" wrap="square" lIns="121900" tIns="60933" rIns="121900" bIns="60933" anchor="t" anchorCtr="0">
            <a:spAutoFit/>
          </a:bodyPr>
          <a:lstStyle/>
          <a:p>
            <a:pPr algn="ctr">
              <a:buClr>
                <a:srgbClr val="000000"/>
              </a:buClr>
              <a:buSzPts val="1050"/>
            </a:pPr>
            <a:r>
              <a:rPr lang="en-US" sz="1400" b="1" u="sng">
                <a:solidFill>
                  <a:srgbClr val="FF0000"/>
                </a:solidFill>
                <a:latin typeface="Calibri"/>
                <a:ea typeface="Calibri"/>
                <a:cs typeface="Calibri"/>
                <a:sym typeface="Calibri"/>
              </a:rPr>
              <a:t>9.5 days</a:t>
            </a:r>
            <a:endParaRPr sz="1867">
              <a:solidFill>
                <a:srgbClr val="000000"/>
              </a:solidFill>
              <a:latin typeface="Arial"/>
              <a:ea typeface="Arial"/>
              <a:cs typeface="Arial"/>
              <a:sym typeface="Arial"/>
            </a:endParaRPr>
          </a:p>
        </p:txBody>
      </p:sp>
      <p:sp>
        <p:nvSpPr>
          <p:cNvPr id="233" name="Google Shape;233;p17"/>
          <p:cNvSpPr txBox="1"/>
          <p:nvPr/>
        </p:nvSpPr>
        <p:spPr>
          <a:xfrm>
            <a:off x="9945566" y="3311908"/>
            <a:ext cx="1119457" cy="338500"/>
          </a:xfrm>
          <a:prstGeom prst="rect">
            <a:avLst/>
          </a:prstGeom>
          <a:noFill/>
          <a:ln>
            <a:noFill/>
          </a:ln>
        </p:spPr>
        <p:txBody>
          <a:bodyPr spcFirstLastPara="1" wrap="square" lIns="121900" tIns="60933" rIns="121900" bIns="60933" anchor="t" anchorCtr="0">
            <a:spAutoFit/>
          </a:bodyPr>
          <a:lstStyle/>
          <a:p>
            <a:pPr algn="ctr">
              <a:buClr>
                <a:srgbClr val="000000"/>
              </a:buClr>
              <a:buSzPts val="1050"/>
            </a:pPr>
            <a:r>
              <a:rPr lang="en-US" sz="1400" b="1" u="sng">
                <a:solidFill>
                  <a:srgbClr val="FF0000"/>
                </a:solidFill>
                <a:latin typeface="Calibri"/>
                <a:ea typeface="Calibri"/>
                <a:cs typeface="Calibri"/>
                <a:sym typeface="Calibri"/>
              </a:rPr>
              <a:t>9.5 days</a:t>
            </a:r>
            <a:endParaRPr sz="1867">
              <a:solidFill>
                <a:srgbClr val="000000"/>
              </a:solidFill>
              <a:latin typeface="Arial"/>
              <a:ea typeface="Arial"/>
              <a:cs typeface="Arial"/>
              <a:sym typeface="Arial"/>
            </a:endParaRPr>
          </a:p>
        </p:txBody>
      </p:sp>
      <p:cxnSp>
        <p:nvCxnSpPr>
          <p:cNvPr id="234" name="Google Shape;234;p17"/>
          <p:cNvCxnSpPr/>
          <p:nvPr/>
        </p:nvCxnSpPr>
        <p:spPr>
          <a:xfrm rot="10800000" flipH="1">
            <a:off x="3246525" y="4007598"/>
            <a:ext cx="360724" cy="310588"/>
          </a:xfrm>
          <a:prstGeom prst="straightConnector1">
            <a:avLst/>
          </a:prstGeom>
          <a:noFill/>
          <a:ln w="12700" cap="flat" cmpd="sng">
            <a:solidFill>
              <a:schemeClr val="dk1"/>
            </a:solidFill>
            <a:prstDash val="solid"/>
            <a:miter lim="800000"/>
            <a:headEnd type="none" w="sm" len="sm"/>
            <a:tailEnd type="stealth" w="med" len="med"/>
          </a:ln>
        </p:spPr>
      </p:cxnSp>
      <p:cxnSp>
        <p:nvCxnSpPr>
          <p:cNvPr id="235" name="Google Shape;235;p17"/>
          <p:cNvCxnSpPr/>
          <p:nvPr/>
        </p:nvCxnSpPr>
        <p:spPr>
          <a:xfrm rot="10800000" flipH="1">
            <a:off x="9211303" y="4010418"/>
            <a:ext cx="360724" cy="310588"/>
          </a:xfrm>
          <a:prstGeom prst="straightConnector1">
            <a:avLst/>
          </a:prstGeom>
          <a:noFill/>
          <a:ln w="12700" cap="flat" cmpd="sng">
            <a:solidFill>
              <a:schemeClr val="dk1"/>
            </a:solidFill>
            <a:prstDash val="solid"/>
            <a:miter lim="800000"/>
            <a:headEnd type="none" w="sm" len="sm"/>
            <a:tailEnd type="stealth" w="med" len="med"/>
          </a:ln>
        </p:spPr>
      </p:cxnSp>
      <p:cxnSp>
        <p:nvCxnSpPr>
          <p:cNvPr id="236" name="Google Shape;236;p17"/>
          <p:cNvCxnSpPr/>
          <p:nvPr/>
        </p:nvCxnSpPr>
        <p:spPr>
          <a:xfrm flipH="1">
            <a:off x="3747533" y="3666951"/>
            <a:ext cx="741488" cy="310588"/>
          </a:xfrm>
          <a:prstGeom prst="straightConnector1">
            <a:avLst/>
          </a:prstGeom>
          <a:noFill/>
          <a:ln w="12700" cap="flat" cmpd="sng">
            <a:solidFill>
              <a:srgbClr val="FF0000"/>
            </a:solidFill>
            <a:prstDash val="solid"/>
            <a:miter lim="800000"/>
            <a:headEnd type="none" w="sm" len="sm"/>
            <a:tailEnd type="stealth" w="med" len="med"/>
          </a:ln>
        </p:spPr>
      </p:cxnSp>
      <p:cxnSp>
        <p:nvCxnSpPr>
          <p:cNvPr id="237" name="Google Shape;237;p17"/>
          <p:cNvCxnSpPr/>
          <p:nvPr/>
        </p:nvCxnSpPr>
        <p:spPr>
          <a:xfrm flipH="1">
            <a:off x="9742372" y="3639714"/>
            <a:ext cx="741488" cy="310588"/>
          </a:xfrm>
          <a:prstGeom prst="straightConnector1">
            <a:avLst/>
          </a:prstGeom>
          <a:noFill/>
          <a:ln w="12700" cap="flat" cmpd="sng">
            <a:solidFill>
              <a:srgbClr val="FF0000"/>
            </a:solidFill>
            <a:prstDash val="solid"/>
            <a:miter lim="800000"/>
            <a:headEnd type="none" w="sm" len="sm"/>
            <a:tailEnd type="stealth" w="med" len="med"/>
          </a:ln>
        </p:spPr>
      </p:cxnSp>
      <p:sp>
        <p:nvSpPr>
          <p:cNvPr id="239" name="Google Shape;239;p17"/>
          <p:cNvSpPr txBox="1">
            <a:spLocks noGrp="1"/>
          </p:cNvSpPr>
          <p:nvPr>
            <p:ph type="sldNum" idx="12"/>
          </p:nvPr>
        </p:nvSpPr>
        <p:spPr>
          <a:xfrm>
            <a:off x="9448800" y="6492875"/>
            <a:ext cx="2743200" cy="365125"/>
          </a:xfrm>
          <a:prstGeom prst="rect">
            <a:avLst/>
          </a:prstGeom>
          <a:noFill/>
          <a:ln>
            <a:noFill/>
          </a:ln>
        </p:spPr>
        <p:txBody>
          <a:bodyPr spcFirstLastPara="1" vert="horz" wrap="square" lIns="121900" tIns="60933" rIns="121900" bIns="60933" rtlCol="0" anchor="ctr" anchorCtr="0">
            <a:noAutofit/>
          </a:bodyPr>
          <a:lstStyle/>
          <a:p>
            <a:pPr>
              <a:buSzPts val="1200"/>
            </a:pPr>
            <a:fld id="{00000000-1234-1234-1234-123412341234}" type="slidenum">
              <a:rPr lang="en-US"/>
              <a:pPr>
                <a:buSzPts val="1200"/>
              </a:pPr>
              <a:t>6</a:t>
            </a:fld>
            <a:endParaRPr/>
          </a:p>
        </p:txBody>
      </p:sp>
    </p:spTree>
    <p:extLst>
      <p:ext uri="{BB962C8B-B14F-4D97-AF65-F5344CB8AC3E}">
        <p14:creationId xmlns:p14="http://schemas.microsoft.com/office/powerpoint/2010/main" val="3726416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p20"/>
          <p:cNvPicPr preferRelativeResize="0"/>
          <p:nvPr/>
        </p:nvPicPr>
        <p:blipFill rotWithShape="1">
          <a:blip r:embed="rId3">
            <a:alphaModFix/>
          </a:blip>
          <a:srcRect l="11907" r="17895" b="7894"/>
          <a:stretch/>
        </p:blipFill>
        <p:spPr>
          <a:xfrm>
            <a:off x="1207008" y="4130786"/>
            <a:ext cx="2712763" cy="2727214"/>
          </a:xfrm>
          <a:prstGeom prst="rect">
            <a:avLst/>
          </a:prstGeom>
          <a:noFill/>
          <a:ln>
            <a:noFill/>
          </a:ln>
        </p:spPr>
      </p:pic>
      <p:sp>
        <p:nvSpPr>
          <p:cNvPr id="285" name="Google Shape;285;p20"/>
          <p:cNvSpPr txBox="1"/>
          <p:nvPr/>
        </p:nvSpPr>
        <p:spPr>
          <a:xfrm>
            <a:off x="318236" y="14986"/>
            <a:ext cx="11312733" cy="635953"/>
          </a:xfrm>
          <a:prstGeom prst="rect">
            <a:avLst/>
          </a:prstGeom>
          <a:noFill/>
          <a:ln>
            <a:noFill/>
          </a:ln>
        </p:spPr>
        <p:txBody>
          <a:bodyPr spcFirstLastPara="1" wrap="square" lIns="121900" tIns="60933" rIns="121900" bIns="60933" anchor="t" anchorCtr="0">
            <a:spAutoFit/>
          </a:bodyPr>
          <a:lstStyle/>
          <a:p>
            <a:pPr algn="ctr">
              <a:buClr>
                <a:srgbClr val="000000"/>
              </a:buClr>
              <a:buSzPts val="2900"/>
            </a:pPr>
            <a:r>
              <a:rPr lang="en-US" sz="3333" dirty="0">
                <a:latin typeface="Calibri"/>
                <a:ea typeface="Calibri"/>
                <a:cs typeface="Calibri"/>
                <a:sym typeface="Calibri"/>
              </a:rPr>
              <a:t>Brier Skill Scores of CONUS PQPF</a:t>
            </a:r>
            <a:endParaRPr sz="3333" dirty="0">
              <a:latin typeface="Arial"/>
              <a:ea typeface="Arial"/>
              <a:cs typeface="Arial"/>
              <a:sym typeface="Arial"/>
            </a:endParaRPr>
          </a:p>
        </p:txBody>
      </p:sp>
      <p:sp>
        <p:nvSpPr>
          <p:cNvPr id="287" name="Google Shape;287;p20"/>
          <p:cNvSpPr txBox="1"/>
          <p:nvPr/>
        </p:nvSpPr>
        <p:spPr>
          <a:xfrm>
            <a:off x="8079029" y="2417399"/>
            <a:ext cx="2775576" cy="451287"/>
          </a:xfrm>
          <a:prstGeom prst="rect">
            <a:avLst/>
          </a:prstGeom>
          <a:noFill/>
          <a:ln>
            <a:noFill/>
          </a:ln>
        </p:spPr>
        <p:txBody>
          <a:bodyPr spcFirstLastPara="1" wrap="square" lIns="121900" tIns="60933" rIns="121900" bIns="60933" anchor="t" anchorCtr="0">
            <a:spAutoFit/>
          </a:bodyPr>
          <a:lstStyle/>
          <a:p>
            <a:pPr algn="ctr">
              <a:buClr>
                <a:srgbClr val="000000"/>
              </a:buClr>
              <a:buSzPts val="1600"/>
            </a:pPr>
            <a:r>
              <a:rPr lang="en-US" sz="2133" b="1">
                <a:solidFill>
                  <a:srgbClr val="0000FF"/>
                </a:solidFill>
                <a:latin typeface="Calibri"/>
                <a:ea typeface="Calibri"/>
                <a:cs typeface="Calibri"/>
                <a:sym typeface="Calibri"/>
              </a:rPr>
              <a:t>South Hemisphere</a:t>
            </a:r>
            <a:endParaRPr sz="1867">
              <a:solidFill>
                <a:srgbClr val="000000"/>
              </a:solidFill>
              <a:latin typeface="Arial"/>
              <a:ea typeface="Arial"/>
              <a:cs typeface="Arial"/>
              <a:sym typeface="Arial"/>
            </a:endParaRPr>
          </a:p>
        </p:txBody>
      </p:sp>
      <p:sp>
        <p:nvSpPr>
          <p:cNvPr id="288" name="Google Shape;288;p20"/>
          <p:cNvSpPr txBox="1"/>
          <p:nvPr/>
        </p:nvSpPr>
        <p:spPr>
          <a:xfrm>
            <a:off x="4220467" y="4588470"/>
            <a:ext cx="7774400" cy="1272345"/>
          </a:xfrm>
          <a:prstGeom prst="rect">
            <a:avLst/>
          </a:prstGeom>
          <a:noFill/>
          <a:ln>
            <a:noFill/>
          </a:ln>
        </p:spPr>
        <p:txBody>
          <a:bodyPr spcFirstLastPara="1" wrap="square" lIns="121900" tIns="60933" rIns="121900" bIns="60933" anchor="t" anchorCtr="0">
            <a:spAutoFit/>
          </a:bodyPr>
          <a:lstStyle/>
          <a:p>
            <a:pPr>
              <a:buClr>
                <a:srgbClr val="000000"/>
              </a:buClr>
              <a:buSzPts val="1600"/>
            </a:pPr>
            <a:r>
              <a:rPr lang="en-US" sz="1867" dirty="0">
                <a:solidFill>
                  <a:schemeClr val="dk1"/>
                </a:solidFill>
                <a:latin typeface="Calibri"/>
                <a:ea typeface="Calibri"/>
                <a:cs typeface="Calibri"/>
                <a:sym typeface="Calibri"/>
              </a:rPr>
              <a:t>BSS = 1 is for perfect forecast, </a:t>
            </a:r>
          </a:p>
          <a:p>
            <a:pPr>
              <a:buClr>
                <a:srgbClr val="000000"/>
              </a:buClr>
              <a:buSzPts val="1600"/>
            </a:pPr>
            <a:r>
              <a:rPr lang="en-US" sz="1867" dirty="0">
                <a:solidFill>
                  <a:schemeClr val="dk1"/>
                </a:solidFill>
                <a:latin typeface="Calibri"/>
                <a:ea typeface="Calibri"/>
                <a:cs typeface="Calibri"/>
                <a:sym typeface="Calibri"/>
              </a:rPr>
              <a:t>BSS = 0 is for no skill from reference climatology. </a:t>
            </a:r>
            <a:endParaRPr sz="1867" dirty="0">
              <a:solidFill>
                <a:schemeClr val="dk1"/>
              </a:solidFill>
              <a:latin typeface="Calibri"/>
              <a:ea typeface="Calibri"/>
              <a:cs typeface="Calibri"/>
              <a:sym typeface="Calibri"/>
            </a:endParaRPr>
          </a:p>
          <a:p>
            <a:pPr>
              <a:buClr>
                <a:srgbClr val="000000"/>
              </a:buClr>
              <a:buSzPts val="1400"/>
            </a:pPr>
            <a:endParaRPr sz="1867" dirty="0">
              <a:solidFill>
                <a:schemeClr val="dk1"/>
              </a:solidFill>
              <a:latin typeface="Calibri"/>
              <a:ea typeface="Calibri"/>
              <a:cs typeface="Calibri"/>
              <a:sym typeface="Calibri"/>
            </a:endParaRPr>
          </a:p>
          <a:p>
            <a:pPr>
              <a:buClr>
                <a:srgbClr val="000000"/>
              </a:buClr>
              <a:buSzPts val="1400"/>
            </a:pPr>
            <a:r>
              <a:rPr lang="en-US" sz="1867" dirty="0">
                <a:solidFill>
                  <a:schemeClr val="dk1"/>
                </a:solidFill>
                <a:latin typeface="Calibri"/>
                <a:ea typeface="Calibri"/>
                <a:cs typeface="Calibri"/>
                <a:sym typeface="Calibri"/>
              </a:rPr>
              <a:t>GEFSv12 forecasts are more reliable than GEFSv11.</a:t>
            </a:r>
            <a:endParaRPr sz="1867" dirty="0">
              <a:solidFill>
                <a:schemeClr val="dk1"/>
              </a:solidFill>
              <a:latin typeface="Calibri"/>
              <a:ea typeface="Calibri"/>
              <a:cs typeface="Calibri"/>
              <a:sym typeface="Calibri"/>
            </a:endParaRPr>
          </a:p>
        </p:txBody>
      </p:sp>
      <p:sp>
        <p:nvSpPr>
          <p:cNvPr id="289" name="Google Shape;289;p20"/>
          <p:cNvSpPr txBox="1"/>
          <p:nvPr/>
        </p:nvSpPr>
        <p:spPr>
          <a:xfrm>
            <a:off x="5350752" y="1522887"/>
            <a:ext cx="871752" cy="615499"/>
          </a:xfrm>
          <a:prstGeom prst="rect">
            <a:avLst/>
          </a:prstGeom>
          <a:noFill/>
          <a:ln>
            <a:noFill/>
          </a:ln>
        </p:spPr>
        <p:txBody>
          <a:bodyPr spcFirstLastPara="1" wrap="square" lIns="121900" tIns="60933" rIns="121900" bIns="60933" anchor="t" anchorCtr="0">
            <a:spAutoFit/>
          </a:bodyPr>
          <a:lstStyle/>
          <a:p>
            <a:pPr algn="ctr">
              <a:buClr>
                <a:srgbClr val="000000"/>
              </a:buClr>
              <a:buSzPts val="1200"/>
            </a:pPr>
            <a:r>
              <a:rPr lang="en-US" sz="1600">
                <a:solidFill>
                  <a:srgbClr val="FF0000"/>
                </a:solidFill>
                <a:latin typeface="Calibri"/>
                <a:ea typeface="Calibri"/>
                <a:cs typeface="Calibri"/>
                <a:sym typeface="Calibri"/>
              </a:rPr>
              <a:t>0.628</a:t>
            </a:r>
            <a:endParaRPr sz="1867">
              <a:solidFill>
                <a:srgbClr val="000000"/>
              </a:solidFill>
              <a:latin typeface="Arial"/>
              <a:ea typeface="Arial"/>
              <a:cs typeface="Arial"/>
              <a:sym typeface="Arial"/>
            </a:endParaRPr>
          </a:p>
          <a:p>
            <a:pPr algn="ctr">
              <a:buClr>
                <a:srgbClr val="000000"/>
              </a:buClr>
              <a:buSzPts val="1200"/>
            </a:pPr>
            <a:r>
              <a:rPr lang="en-US" sz="1600">
                <a:solidFill>
                  <a:schemeClr val="dk1"/>
                </a:solidFill>
                <a:latin typeface="Calibri"/>
                <a:ea typeface="Calibri"/>
                <a:cs typeface="Calibri"/>
                <a:sym typeface="Calibri"/>
              </a:rPr>
              <a:t>0.601</a:t>
            </a:r>
            <a:endParaRPr sz="1867">
              <a:solidFill>
                <a:srgbClr val="000000"/>
              </a:solidFill>
              <a:latin typeface="Arial"/>
              <a:ea typeface="Arial"/>
              <a:cs typeface="Arial"/>
              <a:sym typeface="Arial"/>
            </a:endParaRPr>
          </a:p>
        </p:txBody>
      </p:sp>
      <p:sp>
        <p:nvSpPr>
          <p:cNvPr id="290" name="Google Shape;290;p20"/>
          <p:cNvSpPr txBox="1"/>
          <p:nvPr/>
        </p:nvSpPr>
        <p:spPr>
          <a:xfrm>
            <a:off x="5393631" y="3379222"/>
            <a:ext cx="871752" cy="615499"/>
          </a:xfrm>
          <a:prstGeom prst="rect">
            <a:avLst/>
          </a:prstGeom>
          <a:noFill/>
          <a:ln>
            <a:noFill/>
          </a:ln>
        </p:spPr>
        <p:txBody>
          <a:bodyPr spcFirstLastPara="1" wrap="square" lIns="121900" tIns="60933" rIns="121900" bIns="60933" anchor="t" anchorCtr="0">
            <a:spAutoFit/>
          </a:bodyPr>
          <a:lstStyle/>
          <a:p>
            <a:pPr algn="ctr">
              <a:buClr>
                <a:srgbClr val="000000"/>
              </a:buClr>
              <a:buSzPts val="1200"/>
            </a:pPr>
            <a:r>
              <a:rPr lang="en-US" sz="1600">
                <a:solidFill>
                  <a:srgbClr val="FF0000"/>
                </a:solidFill>
                <a:latin typeface="Calibri"/>
                <a:ea typeface="Calibri"/>
                <a:cs typeface="Calibri"/>
                <a:sym typeface="Calibri"/>
              </a:rPr>
              <a:t>0.239</a:t>
            </a:r>
            <a:endParaRPr sz="1867">
              <a:solidFill>
                <a:srgbClr val="000000"/>
              </a:solidFill>
              <a:latin typeface="Arial"/>
              <a:ea typeface="Arial"/>
              <a:cs typeface="Arial"/>
              <a:sym typeface="Arial"/>
            </a:endParaRPr>
          </a:p>
          <a:p>
            <a:pPr algn="ctr">
              <a:buClr>
                <a:srgbClr val="000000"/>
              </a:buClr>
              <a:buSzPts val="1200"/>
            </a:pPr>
            <a:r>
              <a:rPr lang="en-US" sz="1600">
                <a:solidFill>
                  <a:schemeClr val="dk1"/>
                </a:solidFill>
                <a:latin typeface="Calibri"/>
                <a:ea typeface="Calibri"/>
                <a:cs typeface="Calibri"/>
                <a:sym typeface="Calibri"/>
              </a:rPr>
              <a:t>0.209</a:t>
            </a:r>
            <a:endParaRPr sz="1867">
              <a:solidFill>
                <a:srgbClr val="000000"/>
              </a:solidFill>
              <a:latin typeface="Arial"/>
              <a:ea typeface="Arial"/>
              <a:cs typeface="Arial"/>
              <a:sym typeface="Arial"/>
            </a:endParaRPr>
          </a:p>
        </p:txBody>
      </p:sp>
      <p:sp>
        <p:nvSpPr>
          <p:cNvPr id="291" name="Google Shape;291;p20"/>
          <p:cNvSpPr txBox="1"/>
          <p:nvPr/>
        </p:nvSpPr>
        <p:spPr>
          <a:xfrm>
            <a:off x="11230067" y="1505670"/>
            <a:ext cx="871752" cy="615499"/>
          </a:xfrm>
          <a:prstGeom prst="rect">
            <a:avLst/>
          </a:prstGeom>
          <a:noFill/>
          <a:ln>
            <a:noFill/>
          </a:ln>
        </p:spPr>
        <p:txBody>
          <a:bodyPr spcFirstLastPara="1" wrap="square" lIns="121900" tIns="60933" rIns="121900" bIns="60933" anchor="t" anchorCtr="0">
            <a:spAutoFit/>
          </a:bodyPr>
          <a:lstStyle/>
          <a:p>
            <a:pPr algn="ctr">
              <a:buClr>
                <a:srgbClr val="000000"/>
              </a:buClr>
              <a:buSzPts val="1200"/>
            </a:pPr>
            <a:r>
              <a:rPr lang="en-US" sz="1600">
                <a:solidFill>
                  <a:srgbClr val="FF0000"/>
                </a:solidFill>
                <a:latin typeface="Calibri"/>
                <a:ea typeface="Calibri"/>
                <a:cs typeface="Calibri"/>
                <a:sym typeface="Calibri"/>
              </a:rPr>
              <a:t>0.603</a:t>
            </a:r>
            <a:endParaRPr sz="1867">
              <a:solidFill>
                <a:srgbClr val="000000"/>
              </a:solidFill>
              <a:latin typeface="Arial"/>
              <a:ea typeface="Arial"/>
              <a:cs typeface="Arial"/>
              <a:sym typeface="Arial"/>
            </a:endParaRPr>
          </a:p>
          <a:p>
            <a:pPr algn="ctr">
              <a:buClr>
                <a:srgbClr val="000000"/>
              </a:buClr>
              <a:buSzPts val="1200"/>
            </a:pPr>
            <a:r>
              <a:rPr lang="en-US" sz="1600">
                <a:solidFill>
                  <a:schemeClr val="dk1"/>
                </a:solidFill>
                <a:latin typeface="Calibri"/>
                <a:ea typeface="Calibri"/>
                <a:cs typeface="Calibri"/>
                <a:sym typeface="Calibri"/>
              </a:rPr>
              <a:t>0.581</a:t>
            </a:r>
            <a:endParaRPr sz="1867">
              <a:solidFill>
                <a:srgbClr val="000000"/>
              </a:solidFill>
              <a:latin typeface="Arial"/>
              <a:ea typeface="Arial"/>
              <a:cs typeface="Arial"/>
              <a:sym typeface="Arial"/>
            </a:endParaRPr>
          </a:p>
        </p:txBody>
      </p:sp>
      <p:sp>
        <p:nvSpPr>
          <p:cNvPr id="292" name="Google Shape;292;p20"/>
          <p:cNvSpPr txBox="1"/>
          <p:nvPr/>
        </p:nvSpPr>
        <p:spPr>
          <a:xfrm>
            <a:off x="11230068" y="3118727"/>
            <a:ext cx="871752" cy="615499"/>
          </a:xfrm>
          <a:prstGeom prst="rect">
            <a:avLst/>
          </a:prstGeom>
          <a:noFill/>
          <a:ln>
            <a:noFill/>
          </a:ln>
        </p:spPr>
        <p:txBody>
          <a:bodyPr spcFirstLastPara="1" wrap="square" lIns="121900" tIns="60933" rIns="121900" bIns="60933" anchor="t" anchorCtr="0">
            <a:spAutoFit/>
          </a:bodyPr>
          <a:lstStyle/>
          <a:p>
            <a:pPr algn="ctr">
              <a:buClr>
                <a:srgbClr val="000000"/>
              </a:buClr>
              <a:buSzPts val="1200"/>
            </a:pPr>
            <a:r>
              <a:rPr lang="en-US" sz="1600">
                <a:solidFill>
                  <a:srgbClr val="FF0000"/>
                </a:solidFill>
                <a:latin typeface="Calibri"/>
                <a:ea typeface="Calibri"/>
                <a:cs typeface="Calibri"/>
                <a:sym typeface="Calibri"/>
              </a:rPr>
              <a:t>0.214</a:t>
            </a:r>
            <a:endParaRPr sz="1867">
              <a:solidFill>
                <a:srgbClr val="000000"/>
              </a:solidFill>
              <a:latin typeface="Arial"/>
              <a:ea typeface="Arial"/>
              <a:cs typeface="Arial"/>
              <a:sym typeface="Arial"/>
            </a:endParaRPr>
          </a:p>
          <a:p>
            <a:pPr algn="ctr">
              <a:buClr>
                <a:srgbClr val="000000"/>
              </a:buClr>
              <a:buSzPts val="1200"/>
            </a:pPr>
            <a:r>
              <a:rPr lang="en-US" sz="1600">
                <a:solidFill>
                  <a:schemeClr val="dk1"/>
                </a:solidFill>
                <a:latin typeface="Calibri"/>
                <a:ea typeface="Calibri"/>
                <a:cs typeface="Calibri"/>
                <a:sym typeface="Calibri"/>
              </a:rPr>
              <a:t>0.179</a:t>
            </a:r>
            <a:endParaRPr sz="1867">
              <a:solidFill>
                <a:srgbClr val="000000"/>
              </a:solidFill>
              <a:latin typeface="Arial"/>
              <a:ea typeface="Arial"/>
              <a:cs typeface="Arial"/>
              <a:sym typeface="Arial"/>
            </a:endParaRPr>
          </a:p>
        </p:txBody>
      </p:sp>
      <p:pic>
        <p:nvPicPr>
          <p:cNvPr id="293" name="Google Shape;293;p20"/>
          <p:cNvPicPr preferRelativeResize="0"/>
          <p:nvPr/>
        </p:nvPicPr>
        <p:blipFill rotWithShape="1">
          <a:blip r:embed="rId4">
            <a:alphaModFix/>
          </a:blip>
          <a:srcRect l="8277" r="2879"/>
          <a:stretch/>
        </p:blipFill>
        <p:spPr>
          <a:xfrm>
            <a:off x="170771" y="908006"/>
            <a:ext cx="3702063" cy="3148602"/>
          </a:xfrm>
          <a:prstGeom prst="rect">
            <a:avLst/>
          </a:prstGeom>
          <a:noFill/>
          <a:ln>
            <a:noFill/>
          </a:ln>
        </p:spPr>
      </p:pic>
      <p:pic>
        <p:nvPicPr>
          <p:cNvPr id="294" name="Google Shape;294;p20"/>
          <p:cNvPicPr preferRelativeResize="0"/>
          <p:nvPr/>
        </p:nvPicPr>
        <p:blipFill rotWithShape="1">
          <a:blip r:embed="rId5">
            <a:alphaModFix/>
          </a:blip>
          <a:srcRect l="8243" r="2836"/>
          <a:stretch/>
        </p:blipFill>
        <p:spPr>
          <a:xfrm>
            <a:off x="4096184" y="908006"/>
            <a:ext cx="3756838" cy="3158621"/>
          </a:xfrm>
          <a:prstGeom prst="rect">
            <a:avLst/>
          </a:prstGeom>
          <a:noFill/>
          <a:ln>
            <a:noFill/>
          </a:ln>
        </p:spPr>
      </p:pic>
      <p:pic>
        <p:nvPicPr>
          <p:cNvPr id="295" name="Google Shape;295;p20"/>
          <p:cNvPicPr preferRelativeResize="0"/>
          <p:nvPr/>
        </p:nvPicPr>
        <p:blipFill rotWithShape="1">
          <a:blip r:embed="rId6">
            <a:alphaModFix/>
          </a:blip>
          <a:srcRect l="8182" r="2895"/>
          <a:stretch/>
        </p:blipFill>
        <p:spPr>
          <a:xfrm>
            <a:off x="7980505" y="908006"/>
            <a:ext cx="3906695" cy="3154240"/>
          </a:xfrm>
          <a:prstGeom prst="rect">
            <a:avLst/>
          </a:prstGeom>
          <a:noFill/>
          <a:ln>
            <a:noFill/>
          </a:ln>
        </p:spPr>
      </p:pic>
      <p:sp>
        <p:nvSpPr>
          <p:cNvPr id="296" name="Google Shape;296;p20"/>
          <p:cNvSpPr txBox="1"/>
          <p:nvPr/>
        </p:nvSpPr>
        <p:spPr>
          <a:xfrm>
            <a:off x="4613050" y="622188"/>
            <a:ext cx="2959793" cy="410379"/>
          </a:xfrm>
          <a:prstGeom prst="rect">
            <a:avLst/>
          </a:prstGeom>
          <a:noFill/>
          <a:ln>
            <a:noFill/>
          </a:ln>
        </p:spPr>
        <p:txBody>
          <a:bodyPr spcFirstLastPara="1" wrap="square" lIns="121900" tIns="60933" rIns="121900" bIns="60933" anchor="t" anchorCtr="0">
            <a:spAutoFit/>
          </a:bodyPr>
          <a:lstStyle/>
          <a:p>
            <a:pPr algn="ctr">
              <a:buClr>
                <a:srgbClr val="000000"/>
              </a:buClr>
              <a:buSzPts val="1400"/>
            </a:pPr>
            <a:r>
              <a:rPr lang="en-US" sz="1867" b="1" dirty="0">
                <a:latin typeface="Calibri"/>
                <a:ea typeface="Calibri"/>
                <a:cs typeface="Calibri"/>
                <a:sym typeface="Calibri"/>
              </a:rPr>
              <a:t>&gt; 5 mm  / 24 h</a:t>
            </a:r>
            <a:endParaRPr sz="1867" dirty="0">
              <a:latin typeface="Arial"/>
              <a:ea typeface="Arial"/>
              <a:cs typeface="Arial"/>
              <a:sym typeface="Arial"/>
            </a:endParaRPr>
          </a:p>
        </p:txBody>
      </p:sp>
      <p:cxnSp>
        <p:nvCxnSpPr>
          <p:cNvPr id="299" name="Google Shape;299;p20"/>
          <p:cNvCxnSpPr>
            <a:cxnSpLocks/>
          </p:cNvCxnSpPr>
          <p:nvPr/>
        </p:nvCxnSpPr>
        <p:spPr>
          <a:xfrm flipV="1">
            <a:off x="592566" y="3426476"/>
            <a:ext cx="3213426" cy="4265"/>
          </a:xfrm>
          <a:prstGeom prst="straightConnector1">
            <a:avLst/>
          </a:prstGeom>
          <a:noFill/>
          <a:ln w="12700" cap="flat" cmpd="sng">
            <a:solidFill>
              <a:srgbClr val="0000FF"/>
            </a:solidFill>
            <a:prstDash val="dash"/>
            <a:miter lim="800000"/>
            <a:headEnd type="none" w="sm" len="sm"/>
            <a:tailEnd type="none" w="sm" len="sm"/>
          </a:ln>
        </p:spPr>
      </p:cxnSp>
      <p:cxnSp>
        <p:nvCxnSpPr>
          <p:cNvPr id="300" name="Google Shape;300;p20"/>
          <p:cNvCxnSpPr/>
          <p:nvPr/>
        </p:nvCxnSpPr>
        <p:spPr>
          <a:xfrm>
            <a:off x="8442039" y="3321601"/>
            <a:ext cx="3378456" cy="12316"/>
          </a:xfrm>
          <a:prstGeom prst="straightConnector1">
            <a:avLst/>
          </a:prstGeom>
          <a:noFill/>
          <a:ln w="12700" cap="flat" cmpd="sng">
            <a:solidFill>
              <a:srgbClr val="0000FF"/>
            </a:solidFill>
            <a:prstDash val="dash"/>
            <a:miter lim="800000"/>
            <a:headEnd type="none" w="sm" len="sm"/>
            <a:tailEnd type="none" w="sm" len="sm"/>
          </a:ln>
        </p:spPr>
      </p:cxnSp>
      <p:cxnSp>
        <p:nvCxnSpPr>
          <p:cNvPr id="301" name="Google Shape;301;p20"/>
          <p:cNvCxnSpPr>
            <a:cxnSpLocks/>
          </p:cNvCxnSpPr>
          <p:nvPr/>
        </p:nvCxnSpPr>
        <p:spPr>
          <a:xfrm flipV="1">
            <a:off x="4537603" y="3419975"/>
            <a:ext cx="3228282" cy="6501"/>
          </a:xfrm>
          <a:prstGeom prst="straightConnector1">
            <a:avLst/>
          </a:prstGeom>
          <a:noFill/>
          <a:ln w="12700" cap="flat" cmpd="sng">
            <a:solidFill>
              <a:srgbClr val="0000FF"/>
            </a:solidFill>
            <a:prstDash val="dash"/>
            <a:miter lim="800000"/>
            <a:headEnd type="none" w="sm" len="sm"/>
            <a:tailEnd type="none" w="sm" len="sm"/>
          </a:ln>
        </p:spPr>
      </p:cxnSp>
      <p:sp>
        <p:nvSpPr>
          <p:cNvPr id="302" name="Google Shape;302;p20"/>
          <p:cNvSpPr txBox="1"/>
          <p:nvPr/>
        </p:nvSpPr>
        <p:spPr>
          <a:xfrm>
            <a:off x="1732979" y="1813419"/>
            <a:ext cx="2078097" cy="369277"/>
          </a:xfrm>
          <a:prstGeom prst="rect">
            <a:avLst/>
          </a:prstGeom>
          <a:noFill/>
          <a:ln>
            <a:noFill/>
          </a:ln>
        </p:spPr>
        <p:txBody>
          <a:bodyPr spcFirstLastPara="1" wrap="square" lIns="121900" tIns="60933" rIns="121900" bIns="60933" anchor="t" anchorCtr="0">
            <a:spAutoFit/>
          </a:bodyPr>
          <a:lstStyle/>
          <a:p>
            <a:pPr algn="ctr">
              <a:buClr>
                <a:srgbClr val="000000"/>
              </a:buClr>
              <a:buSzPts val="1200"/>
            </a:pPr>
            <a:r>
              <a:rPr lang="en-US" sz="1600" b="1" dirty="0">
                <a:solidFill>
                  <a:schemeClr val="dk1"/>
                </a:solidFill>
                <a:latin typeface="Calibri"/>
                <a:ea typeface="Calibri"/>
                <a:cs typeface="Calibri"/>
                <a:sym typeface="Calibri"/>
              </a:rPr>
              <a:t>Extends skill ~ 1 day</a:t>
            </a:r>
            <a:endParaRPr sz="1867" dirty="0">
              <a:solidFill>
                <a:srgbClr val="000000"/>
              </a:solidFill>
              <a:latin typeface="Arial"/>
              <a:ea typeface="Arial"/>
              <a:cs typeface="Arial"/>
              <a:sym typeface="Arial"/>
            </a:endParaRPr>
          </a:p>
        </p:txBody>
      </p:sp>
      <p:sp>
        <p:nvSpPr>
          <p:cNvPr id="303" name="Google Shape;303;p20"/>
          <p:cNvSpPr txBox="1"/>
          <p:nvPr/>
        </p:nvSpPr>
        <p:spPr>
          <a:xfrm>
            <a:off x="5825948" y="1830090"/>
            <a:ext cx="2051497" cy="369277"/>
          </a:xfrm>
          <a:prstGeom prst="rect">
            <a:avLst/>
          </a:prstGeom>
          <a:noFill/>
          <a:ln>
            <a:noFill/>
          </a:ln>
        </p:spPr>
        <p:txBody>
          <a:bodyPr spcFirstLastPara="1" wrap="square" lIns="121900" tIns="60933" rIns="121900" bIns="60933" anchor="t" anchorCtr="0">
            <a:spAutoFit/>
          </a:bodyPr>
          <a:lstStyle/>
          <a:p>
            <a:pPr algn="ctr">
              <a:buClr>
                <a:srgbClr val="000000"/>
              </a:buClr>
              <a:buSzPts val="1200"/>
            </a:pPr>
            <a:r>
              <a:rPr lang="en-US" sz="1600" b="1" dirty="0">
                <a:solidFill>
                  <a:schemeClr val="dk1"/>
                </a:solidFill>
                <a:latin typeface="Calibri"/>
                <a:ea typeface="Calibri"/>
                <a:cs typeface="Calibri"/>
                <a:sym typeface="Calibri"/>
              </a:rPr>
              <a:t>Extends skill &gt;1 day </a:t>
            </a:r>
            <a:endParaRPr sz="1867" dirty="0">
              <a:solidFill>
                <a:srgbClr val="000000"/>
              </a:solidFill>
              <a:latin typeface="Arial"/>
              <a:ea typeface="Arial"/>
              <a:cs typeface="Arial"/>
              <a:sym typeface="Arial"/>
            </a:endParaRPr>
          </a:p>
        </p:txBody>
      </p:sp>
      <p:sp>
        <p:nvSpPr>
          <p:cNvPr id="304" name="Google Shape;304;p20"/>
          <p:cNvSpPr txBox="1"/>
          <p:nvPr/>
        </p:nvSpPr>
        <p:spPr>
          <a:xfrm>
            <a:off x="9768999" y="1832452"/>
            <a:ext cx="2051496" cy="369277"/>
          </a:xfrm>
          <a:prstGeom prst="rect">
            <a:avLst/>
          </a:prstGeom>
          <a:noFill/>
          <a:ln>
            <a:noFill/>
          </a:ln>
        </p:spPr>
        <p:txBody>
          <a:bodyPr spcFirstLastPara="1" wrap="square" lIns="121900" tIns="60933" rIns="121900" bIns="60933" anchor="t" anchorCtr="0">
            <a:spAutoFit/>
          </a:bodyPr>
          <a:lstStyle/>
          <a:p>
            <a:pPr algn="ctr">
              <a:buClr>
                <a:srgbClr val="000000"/>
              </a:buClr>
              <a:buSzPts val="1200"/>
            </a:pPr>
            <a:r>
              <a:rPr lang="en-US" sz="1600" b="1" dirty="0">
                <a:solidFill>
                  <a:schemeClr val="dk1"/>
                </a:solidFill>
                <a:latin typeface="Calibri"/>
                <a:ea typeface="Calibri"/>
                <a:cs typeface="Calibri"/>
                <a:sym typeface="Calibri"/>
              </a:rPr>
              <a:t>Extends skill &gt; 1 day</a:t>
            </a:r>
            <a:endParaRPr sz="1867" dirty="0">
              <a:solidFill>
                <a:srgbClr val="000000"/>
              </a:solidFill>
              <a:latin typeface="Arial"/>
              <a:ea typeface="Arial"/>
              <a:cs typeface="Arial"/>
              <a:sym typeface="Arial"/>
            </a:endParaRPr>
          </a:p>
        </p:txBody>
      </p:sp>
      <p:sp>
        <p:nvSpPr>
          <p:cNvPr id="305" name="Google Shape;305;p20"/>
          <p:cNvSpPr txBox="1">
            <a:spLocks noGrp="1"/>
          </p:cNvSpPr>
          <p:nvPr>
            <p:ph type="sldNum" idx="12"/>
          </p:nvPr>
        </p:nvSpPr>
        <p:spPr>
          <a:xfrm>
            <a:off x="9448800" y="6492875"/>
            <a:ext cx="2743200" cy="365125"/>
          </a:xfrm>
          <a:prstGeom prst="rect">
            <a:avLst/>
          </a:prstGeom>
          <a:noFill/>
          <a:ln>
            <a:noFill/>
          </a:ln>
        </p:spPr>
        <p:txBody>
          <a:bodyPr spcFirstLastPara="1" vert="horz" wrap="square" lIns="121900" tIns="60933" rIns="121900" bIns="60933" rtlCol="0" anchor="ctr" anchorCtr="0">
            <a:noAutofit/>
          </a:bodyPr>
          <a:lstStyle/>
          <a:p>
            <a:pPr>
              <a:buSzPts val="1200"/>
            </a:pPr>
            <a:fld id="{00000000-1234-1234-1234-123412341234}" type="slidenum">
              <a:rPr lang="en-US"/>
              <a:pPr>
                <a:buSzPts val="1200"/>
              </a:pPr>
              <a:t>7</a:t>
            </a:fld>
            <a:endParaRPr/>
          </a:p>
        </p:txBody>
      </p:sp>
      <p:sp>
        <p:nvSpPr>
          <p:cNvPr id="24" name="Google Shape;296;p20">
            <a:extLst>
              <a:ext uri="{FF2B5EF4-FFF2-40B4-BE49-F238E27FC236}">
                <a16:creationId xmlns:a16="http://schemas.microsoft.com/office/drawing/2014/main" id="{5FB7A3CB-231C-1440-BCCF-3A7E43BEDF86}"/>
              </a:ext>
            </a:extLst>
          </p:cNvPr>
          <p:cNvSpPr txBox="1"/>
          <p:nvPr/>
        </p:nvSpPr>
        <p:spPr>
          <a:xfrm>
            <a:off x="632862" y="622187"/>
            <a:ext cx="2959793" cy="410379"/>
          </a:xfrm>
          <a:prstGeom prst="rect">
            <a:avLst/>
          </a:prstGeom>
          <a:noFill/>
          <a:ln>
            <a:noFill/>
          </a:ln>
        </p:spPr>
        <p:txBody>
          <a:bodyPr spcFirstLastPara="1" wrap="square" lIns="121900" tIns="60933" rIns="121900" bIns="60933" anchor="t" anchorCtr="0">
            <a:spAutoFit/>
          </a:bodyPr>
          <a:lstStyle/>
          <a:p>
            <a:pPr algn="ctr">
              <a:buClr>
                <a:srgbClr val="000000"/>
              </a:buClr>
              <a:buSzPts val="1400"/>
            </a:pPr>
            <a:r>
              <a:rPr lang="en-US" sz="1867" b="1" dirty="0">
                <a:latin typeface="Calibri"/>
                <a:ea typeface="Calibri"/>
                <a:cs typeface="Calibri"/>
                <a:sym typeface="Calibri"/>
              </a:rPr>
              <a:t>&gt; 1 mm  / 24 h</a:t>
            </a:r>
            <a:endParaRPr sz="1867" dirty="0">
              <a:latin typeface="Arial"/>
              <a:ea typeface="Arial"/>
              <a:cs typeface="Arial"/>
              <a:sym typeface="Arial"/>
            </a:endParaRPr>
          </a:p>
        </p:txBody>
      </p:sp>
      <p:sp>
        <p:nvSpPr>
          <p:cNvPr id="25" name="Google Shape;296;p20">
            <a:extLst>
              <a:ext uri="{FF2B5EF4-FFF2-40B4-BE49-F238E27FC236}">
                <a16:creationId xmlns:a16="http://schemas.microsoft.com/office/drawing/2014/main" id="{89253604-B7A0-AC4B-8D84-8C8B06211D54}"/>
              </a:ext>
            </a:extLst>
          </p:cNvPr>
          <p:cNvSpPr txBox="1"/>
          <p:nvPr/>
        </p:nvSpPr>
        <p:spPr>
          <a:xfrm>
            <a:off x="8593238" y="574283"/>
            <a:ext cx="2959793" cy="410379"/>
          </a:xfrm>
          <a:prstGeom prst="rect">
            <a:avLst/>
          </a:prstGeom>
          <a:noFill/>
          <a:ln>
            <a:noFill/>
          </a:ln>
        </p:spPr>
        <p:txBody>
          <a:bodyPr spcFirstLastPara="1" wrap="square" lIns="121900" tIns="60933" rIns="121900" bIns="60933" anchor="t" anchorCtr="0">
            <a:spAutoFit/>
          </a:bodyPr>
          <a:lstStyle/>
          <a:p>
            <a:pPr algn="ctr">
              <a:buClr>
                <a:srgbClr val="000000"/>
              </a:buClr>
              <a:buSzPts val="1400"/>
            </a:pPr>
            <a:r>
              <a:rPr lang="en-US" sz="1867" b="1" dirty="0">
                <a:latin typeface="Calibri"/>
                <a:ea typeface="Calibri"/>
                <a:cs typeface="Calibri"/>
                <a:sym typeface="Calibri"/>
              </a:rPr>
              <a:t>&gt; 10 mm  / 24 h</a:t>
            </a:r>
            <a:endParaRPr sz="1867" dirty="0">
              <a:latin typeface="Arial"/>
              <a:ea typeface="Arial"/>
              <a:cs typeface="Arial"/>
              <a:sym typeface="Arial"/>
            </a:endParaRPr>
          </a:p>
        </p:txBody>
      </p:sp>
      <p:cxnSp>
        <p:nvCxnSpPr>
          <p:cNvPr id="5" name="Straight Arrow Connector 4">
            <a:extLst>
              <a:ext uri="{FF2B5EF4-FFF2-40B4-BE49-F238E27FC236}">
                <a16:creationId xmlns:a16="http://schemas.microsoft.com/office/drawing/2014/main" id="{B6B98DBF-169B-1D4B-A5E7-6847F6208630}"/>
              </a:ext>
            </a:extLst>
          </p:cNvPr>
          <p:cNvCxnSpPr/>
          <p:nvPr/>
        </p:nvCxnSpPr>
        <p:spPr>
          <a:xfrm flipH="1">
            <a:off x="3721544" y="5399424"/>
            <a:ext cx="4989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3753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22"/>
          <p:cNvSpPr txBox="1">
            <a:spLocks noGrp="1"/>
          </p:cNvSpPr>
          <p:nvPr>
            <p:ph type="sldNum" idx="12"/>
          </p:nvPr>
        </p:nvSpPr>
        <p:spPr>
          <a:xfrm>
            <a:off x="9448800" y="6492875"/>
            <a:ext cx="2743200" cy="365125"/>
          </a:xfrm>
          <a:prstGeom prst="rect">
            <a:avLst/>
          </a:prstGeom>
          <a:noFill/>
          <a:ln>
            <a:noFill/>
          </a:ln>
        </p:spPr>
        <p:txBody>
          <a:bodyPr spcFirstLastPara="1" vert="horz" wrap="square" lIns="121900" tIns="60933" rIns="121900" bIns="60933" rtlCol="0" anchor="ctr" anchorCtr="0">
            <a:noAutofit/>
          </a:bodyPr>
          <a:lstStyle/>
          <a:p>
            <a:pPr>
              <a:buSzPts val="1200"/>
            </a:pPr>
            <a:fld id="{00000000-1234-1234-1234-123412341234}" type="slidenum">
              <a:rPr lang="en-US"/>
              <a:pPr>
                <a:buSzPts val="1200"/>
              </a:pPr>
              <a:t>8</a:t>
            </a:fld>
            <a:endParaRPr/>
          </a:p>
        </p:txBody>
      </p:sp>
      <p:graphicFrame>
        <p:nvGraphicFramePr>
          <p:cNvPr id="354" name="Google Shape;354;p22"/>
          <p:cNvGraphicFramePr/>
          <p:nvPr/>
        </p:nvGraphicFramePr>
        <p:xfrm>
          <a:off x="407249" y="975314"/>
          <a:ext cx="4179655" cy="428235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55" name="Google Shape;355;p22"/>
          <p:cNvGraphicFramePr/>
          <p:nvPr/>
        </p:nvGraphicFramePr>
        <p:xfrm>
          <a:off x="4156466" y="835981"/>
          <a:ext cx="4159973" cy="441457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56" name="Google Shape;356;p22"/>
          <p:cNvGraphicFramePr/>
          <p:nvPr/>
        </p:nvGraphicFramePr>
        <p:xfrm>
          <a:off x="8009518" y="953878"/>
          <a:ext cx="4021725" cy="4297805"/>
        </p:xfrm>
        <a:graphic>
          <a:graphicData uri="http://schemas.openxmlformats.org/drawingml/2006/chart">
            <c:chart xmlns:c="http://schemas.openxmlformats.org/drawingml/2006/chart" xmlns:r="http://schemas.openxmlformats.org/officeDocument/2006/relationships" r:id="rId5"/>
          </a:graphicData>
        </a:graphic>
      </p:graphicFrame>
      <p:sp>
        <p:nvSpPr>
          <p:cNvPr id="357" name="Google Shape;357;p22"/>
          <p:cNvSpPr txBox="1"/>
          <p:nvPr/>
        </p:nvSpPr>
        <p:spPr>
          <a:xfrm>
            <a:off x="-1" y="5"/>
            <a:ext cx="12192001" cy="1001895"/>
          </a:xfrm>
          <a:prstGeom prst="rect">
            <a:avLst/>
          </a:prstGeom>
          <a:noFill/>
          <a:ln>
            <a:noFill/>
          </a:ln>
        </p:spPr>
        <p:txBody>
          <a:bodyPr spcFirstLastPara="1" wrap="square" lIns="121900" tIns="60933" rIns="121900" bIns="60933" anchor="ctr" anchorCtr="0">
            <a:normAutofit/>
          </a:bodyPr>
          <a:lstStyle/>
          <a:p>
            <a:pPr algn="ctr">
              <a:lnSpc>
                <a:spcPct val="80000"/>
              </a:lnSpc>
              <a:buClr>
                <a:srgbClr val="0000FF"/>
              </a:buClr>
              <a:buSzPts val="3150"/>
            </a:pPr>
            <a:r>
              <a:rPr lang="en-US" sz="3333" dirty="0">
                <a:latin typeface="Calibri"/>
                <a:ea typeface="Calibri"/>
                <a:cs typeface="Calibri"/>
                <a:sym typeface="Calibri"/>
              </a:rPr>
              <a:t>Hurricane track forecast error and spread </a:t>
            </a:r>
            <a:br>
              <a:rPr lang="en-US" sz="4200" dirty="0">
                <a:latin typeface="Calibri"/>
                <a:ea typeface="Calibri"/>
                <a:cs typeface="Calibri"/>
                <a:sym typeface="Calibri"/>
              </a:rPr>
            </a:br>
            <a:r>
              <a:rPr lang="en-US" sz="2400" i="1" dirty="0">
                <a:latin typeface="Calibri"/>
                <a:ea typeface="Calibri"/>
                <a:cs typeface="Calibri"/>
                <a:sym typeface="Calibri"/>
              </a:rPr>
              <a:t>Include WNP / EP / ATL (all retrospective cases) </a:t>
            </a:r>
            <a:endParaRPr sz="2400" i="1" dirty="0">
              <a:latin typeface="Calibri"/>
              <a:ea typeface="Calibri"/>
              <a:cs typeface="Calibri"/>
              <a:sym typeface="Calibri"/>
            </a:endParaRPr>
          </a:p>
        </p:txBody>
      </p:sp>
      <p:sp>
        <p:nvSpPr>
          <p:cNvPr id="358" name="Google Shape;358;p22"/>
          <p:cNvSpPr txBox="1"/>
          <p:nvPr/>
        </p:nvSpPr>
        <p:spPr>
          <a:xfrm>
            <a:off x="1303488" y="5865789"/>
            <a:ext cx="11930801" cy="410379"/>
          </a:xfrm>
          <a:prstGeom prst="rect">
            <a:avLst/>
          </a:prstGeom>
          <a:noFill/>
          <a:ln>
            <a:noFill/>
          </a:ln>
        </p:spPr>
        <p:txBody>
          <a:bodyPr spcFirstLastPara="1" wrap="square" lIns="121900" tIns="60933" rIns="121900" bIns="60933" anchor="t" anchorCtr="0">
            <a:spAutoFit/>
          </a:bodyPr>
          <a:lstStyle/>
          <a:p>
            <a:pPr>
              <a:buClr>
                <a:srgbClr val="000000"/>
              </a:buClr>
              <a:buSzPts val="1400"/>
            </a:pPr>
            <a:r>
              <a:rPr lang="en-US" sz="1867" dirty="0">
                <a:solidFill>
                  <a:schemeClr val="dk1"/>
                </a:solidFill>
                <a:latin typeface="Calibri"/>
                <a:ea typeface="Calibri"/>
                <a:cs typeface="Calibri"/>
                <a:sym typeface="Calibri"/>
              </a:rPr>
              <a:t>GEFSv12 increased the track spread and reduced error for all three years (2017, 2018 and 2019). </a:t>
            </a:r>
            <a:endParaRPr sz="1867" dirty="0">
              <a:solidFill>
                <a:srgbClr val="000000"/>
              </a:solidFill>
              <a:latin typeface="Arial"/>
              <a:ea typeface="Arial"/>
              <a:cs typeface="Arial"/>
              <a:sym typeface="Arial"/>
            </a:endParaRPr>
          </a:p>
        </p:txBody>
      </p:sp>
      <p:sp>
        <p:nvSpPr>
          <p:cNvPr id="359" name="Google Shape;359;p22"/>
          <p:cNvSpPr/>
          <p:nvPr/>
        </p:nvSpPr>
        <p:spPr>
          <a:xfrm rot="-5400000">
            <a:off x="-1334556" y="2764631"/>
            <a:ext cx="3098093" cy="454250"/>
          </a:xfrm>
          <a:prstGeom prst="rect">
            <a:avLst/>
          </a:prstGeom>
          <a:noFill/>
          <a:ln>
            <a:noFill/>
          </a:ln>
        </p:spPr>
        <p:txBody>
          <a:bodyPr spcFirstLastPara="1" wrap="square" lIns="120000" tIns="62400" rIns="120000" bIns="62400" anchor="t" anchorCtr="0">
            <a:spAutoFit/>
          </a:bodyPr>
          <a:lstStyle/>
          <a:p>
            <a:pPr>
              <a:buClr>
                <a:srgbClr val="000000"/>
              </a:buClr>
              <a:buSzPts val="1600"/>
            </a:pPr>
            <a:r>
              <a:rPr lang="en-US" sz="2133" dirty="0">
                <a:solidFill>
                  <a:srgbClr val="000000"/>
                </a:solidFill>
                <a:latin typeface="Calibri"/>
                <a:ea typeface="Calibri"/>
                <a:cs typeface="Calibri"/>
                <a:sym typeface="Calibri"/>
              </a:rPr>
              <a:t>Track error /spread (NM)</a:t>
            </a:r>
            <a:endParaRPr sz="1867" dirty="0">
              <a:solidFill>
                <a:srgbClr val="000000"/>
              </a:solidFill>
              <a:latin typeface="Arial"/>
              <a:ea typeface="Arial"/>
              <a:cs typeface="Arial"/>
              <a:sym typeface="Arial"/>
            </a:endParaRPr>
          </a:p>
        </p:txBody>
      </p:sp>
      <p:sp>
        <p:nvSpPr>
          <p:cNvPr id="360" name="Google Shape;360;p22"/>
          <p:cNvSpPr txBox="1"/>
          <p:nvPr/>
        </p:nvSpPr>
        <p:spPr>
          <a:xfrm>
            <a:off x="1779034" y="5272937"/>
            <a:ext cx="2216675" cy="385628"/>
          </a:xfrm>
          <a:prstGeom prst="rect">
            <a:avLst/>
          </a:prstGeom>
          <a:noFill/>
          <a:ln>
            <a:noFill/>
          </a:ln>
        </p:spPr>
        <p:txBody>
          <a:bodyPr spcFirstLastPara="1" wrap="square" lIns="121900" tIns="60933" rIns="121900" bIns="60933" anchor="ctr" anchorCtr="0">
            <a:spAutoFit/>
          </a:bodyPr>
          <a:lstStyle/>
          <a:p>
            <a:pPr algn="ctr">
              <a:lnSpc>
                <a:spcPct val="80000"/>
              </a:lnSpc>
              <a:buClr>
                <a:srgbClr val="000000"/>
              </a:buClr>
              <a:buSzPts val="1600"/>
            </a:pPr>
            <a:r>
              <a:rPr lang="en-US" sz="2133" dirty="0">
                <a:solidFill>
                  <a:schemeClr val="dk1"/>
                </a:solidFill>
                <a:latin typeface="Calibri"/>
                <a:ea typeface="Calibri"/>
                <a:cs typeface="Calibri"/>
                <a:sym typeface="Calibri"/>
              </a:rPr>
              <a:t>Forecast lead (h)</a:t>
            </a:r>
            <a:endParaRPr sz="1867" dirty="0">
              <a:solidFill>
                <a:srgbClr val="000000"/>
              </a:solidFill>
              <a:latin typeface="Arial"/>
              <a:ea typeface="Arial"/>
              <a:cs typeface="Arial"/>
              <a:sym typeface="Arial"/>
            </a:endParaRPr>
          </a:p>
        </p:txBody>
      </p:sp>
      <p:sp>
        <p:nvSpPr>
          <p:cNvPr id="363" name="Google Shape;363;p22"/>
          <p:cNvSpPr txBox="1"/>
          <p:nvPr/>
        </p:nvSpPr>
        <p:spPr>
          <a:xfrm>
            <a:off x="1414653" y="2903884"/>
            <a:ext cx="1425369" cy="385628"/>
          </a:xfrm>
          <a:prstGeom prst="rect">
            <a:avLst/>
          </a:prstGeom>
          <a:noFill/>
          <a:ln>
            <a:noFill/>
          </a:ln>
        </p:spPr>
        <p:txBody>
          <a:bodyPr spcFirstLastPara="1" wrap="square" lIns="121900" tIns="60933" rIns="121900" bIns="60933" anchor="ctr" anchorCtr="0">
            <a:spAutoFit/>
          </a:bodyPr>
          <a:lstStyle/>
          <a:p>
            <a:pPr algn="ctr">
              <a:lnSpc>
                <a:spcPct val="80000"/>
              </a:lnSpc>
              <a:buClr>
                <a:srgbClr val="000000"/>
              </a:buClr>
              <a:buSzPts val="1600"/>
            </a:pPr>
            <a:r>
              <a:rPr lang="en-US" sz="2133" b="1">
                <a:solidFill>
                  <a:srgbClr val="0000FF"/>
                </a:solidFill>
                <a:latin typeface="Calibri"/>
                <a:ea typeface="Calibri"/>
                <a:cs typeface="Calibri"/>
                <a:sym typeface="Calibri"/>
              </a:rPr>
              <a:t>2017</a:t>
            </a:r>
            <a:endParaRPr sz="1867">
              <a:solidFill>
                <a:srgbClr val="000000"/>
              </a:solidFill>
              <a:latin typeface="Arial"/>
              <a:ea typeface="Arial"/>
              <a:cs typeface="Arial"/>
              <a:sym typeface="Arial"/>
            </a:endParaRPr>
          </a:p>
        </p:txBody>
      </p:sp>
      <p:sp>
        <p:nvSpPr>
          <p:cNvPr id="364" name="Google Shape;364;p22"/>
          <p:cNvSpPr txBox="1"/>
          <p:nvPr/>
        </p:nvSpPr>
        <p:spPr>
          <a:xfrm>
            <a:off x="8830436" y="2882012"/>
            <a:ext cx="1425369" cy="385628"/>
          </a:xfrm>
          <a:prstGeom prst="rect">
            <a:avLst/>
          </a:prstGeom>
          <a:noFill/>
          <a:ln>
            <a:noFill/>
          </a:ln>
        </p:spPr>
        <p:txBody>
          <a:bodyPr spcFirstLastPara="1" wrap="square" lIns="121900" tIns="60933" rIns="121900" bIns="60933" anchor="ctr" anchorCtr="0">
            <a:spAutoFit/>
          </a:bodyPr>
          <a:lstStyle/>
          <a:p>
            <a:pPr algn="ctr">
              <a:lnSpc>
                <a:spcPct val="80000"/>
              </a:lnSpc>
              <a:buClr>
                <a:srgbClr val="000000"/>
              </a:buClr>
              <a:buSzPts val="1600"/>
            </a:pPr>
            <a:r>
              <a:rPr lang="en-US" sz="2133" b="1">
                <a:solidFill>
                  <a:srgbClr val="0000FF"/>
                </a:solidFill>
                <a:latin typeface="Calibri"/>
                <a:ea typeface="Calibri"/>
                <a:cs typeface="Calibri"/>
                <a:sym typeface="Calibri"/>
              </a:rPr>
              <a:t>2019</a:t>
            </a:r>
            <a:endParaRPr sz="1867">
              <a:solidFill>
                <a:srgbClr val="000000"/>
              </a:solidFill>
              <a:latin typeface="Arial"/>
              <a:ea typeface="Arial"/>
              <a:cs typeface="Arial"/>
              <a:sym typeface="Arial"/>
            </a:endParaRPr>
          </a:p>
        </p:txBody>
      </p:sp>
      <p:sp>
        <p:nvSpPr>
          <p:cNvPr id="365" name="Google Shape;365;p22"/>
          <p:cNvSpPr txBox="1"/>
          <p:nvPr/>
        </p:nvSpPr>
        <p:spPr>
          <a:xfrm>
            <a:off x="4886132" y="2881575"/>
            <a:ext cx="1425369" cy="385628"/>
          </a:xfrm>
          <a:prstGeom prst="rect">
            <a:avLst/>
          </a:prstGeom>
          <a:noFill/>
          <a:ln>
            <a:noFill/>
          </a:ln>
        </p:spPr>
        <p:txBody>
          <a:bodyPr spcFirstLastPara="1" wrap="square" lIns="121900" tIns="60933" rIns="121900" bIns="60933" anchor="ctr" anchorCtr="0">
            <a:spAutoFit/>
          </a:bodyPr>
          <a:lstStyle/>
          <a:p>
            <a:pPr algn="ctr">
              <a:lnSpc>
                <a:spcPct val="80000"/>
              </a:lnSpc>
              <a:buClr>
                <a:srgbClr val="000000"/>
              </a:buClr>
              <a:buSzPts val="1600"/>
            </a:pPr>
            <a:r>
              <a:rPr lang="en-US" sz="2133" b="1">
                <a:solidFill>
                  <a:srgbClr val="0000FF"/>
                </a:solidFill>
                <a:latin typeface="Calibri"/>
                <a:ea typeface="Calibri"/>
                <a:cs typeface="Calibri"/>
                <a:sym typeface="Calibri"/>
              </a:rPr>
              <a:t>2018</a:t>
            </a:r>
            <a:endParaRPr sz="1867">
              <a:solidFill>
                <a:srgbClr val="000000"/>
              </a:solidFill>
              <a:latin typeface="Arial"/>
              <a:ea typeface="Arial"/>
              <a:cs typeface="Arial"/>
              <a:sym typeface="Arial"/>
            </a:endParaRPr>
          </a:p>
        </p:txBody>
      </p:sp>
      <p:sp>
        <p:nvSpPr>
          <p:cNvPr id="366" name="Google Shape;366;p22"/>
          <p:cNvSpPr txBox="1"/>
          <p:nvPr/>
        </p:nvSpPr>
        <p:spPr>
          <a:xfrm>
            <a:off x="4557519" y="1093209"/>
            <a:ext cx="2858691" cy="1378969"/>
          </a:xfrm>
          <a:prstGeom prst="rect">
            <a:avLst/>
          </a:prstGeom>
          <a:solidFill>
            <a:srgbClr val="DDEAF6"/>
          </a:solidFill>
          <a:ln>
            <a:noFill/>
          </a:ln>
        </p:spPr>
        <p:txBody>
          <a:bodyPr spcFirstLastPara="1" wrap="square" lIns="121900" tIns="60933" rIns="121900" bIns="60933" anchor="ctr" anchorCtr="0">
            <a:noAutofit/>
          </a:bodyPr>
          <a:lstStyle/>
          <a:p>
            <a:pPr algn="ctr">
              <a:lnSpc>
                <a:spcPct val="120000"/>
              </a:lnSpc>
              <a:buClr>
                <a:schemeClr val="dk1"/>
              </a:buClr>
              <a:buSzPts val="1400"/>
            </a:pPr>
            <a:r>
              <a:rPr lang="en-US" sz="1867">
                <a:solidFill>
                  <a:schemeClr val="dk1"/>
                </a:solidFill>
                <a:latin typeface="Calibri"/>
                <a:ea typeface="Calibri"/>
                <a:cs typeface="Calibri"/>
                <a:sym typeface="Calibri"/>
              </a:rPr>
              <a:t>GEFS v11 error (solid)</a:t>
            </a:r>
            <a:endParaRPr sz="1867">
              <a:solidFill>
                <a:srgbClr val="000000"/>
              </a:solidFill>
              <a:latin typeface="Arial"/>
              <a:ea typeface="Arial"/>
              <a:cs typeface="Arial"/>
              <a:sym typeface="Arial"/>
            </a:endParaRPr>
          </a:p>
          <a:p>
            <a:pPr algn="ctr">
              <a:lnSpc>
                <a:spcPct val="120000"/>
              </a:lnSpc>
              <a:buClr>
                <a:schemeClr val="dk1"/>
              </a:buClr>
              <a:buSzPts val="1400"/>
            </a:pPr>
            <a:r>
              <a:rPr lang="en-US" sz="1867">
                <a:solidFill>
                  <a:schemeClr val="dk1"/>
                </a:solidFill>
                <a:latin typeface="Calibri"/>
                <a:ea typeface="Calibri"/>
                <a:cs typeface="Calibri"/>
                <a:sym typeface="Calibri"/>
              </a:rPr>
              <a:t>GEFS v11 spread (dash)</a:t>
            </a:r>
            <a:endParaRPr sz="1867">
              <a:solidFill>
                <a:srgbClr val="000000"/>
              </a:solidFill>
              <a:latin typeface="Arial"/>
              <a:ea typeface="Arial"/>
              <a:cs typeface="Arial"/>
              <a:sym typeface="Arial"/>
            </a:endParaRPr>
          </a:p>
          <a:p>
            <a:pPr algn="ctr">
              <a:lnSpc>
                <a:spcPct val="120000"/>
              </a:lnSpc>
              <a:buClr>
                <a:srgbClr val="FF0000"/>
              </a:buClr>
              <a:buSzPts val="1400"/>
            </a:pPr>
            <a:r>
              <a:rPr lang="en-US" sz="1867">
                <a:solidFill>
                  <a:srgbClr val="FF0000"/>
                </a:solidFill>
                <a:latin typeface="Calibri"/>
                <a:ea typeface="Calibri"/>
                <a:cs typeface="Calibri"/>
                <a:sym typeface="Calibri"/>
              </a:rPr>
              <a:t>GEFS v12 error (solid)</a:t>
            </a:r>
            <a:endParaRPr sz="1867">
              <a:solidFill>
                <a:srgbClr val="000000"/>
              </a:solidFill>
              <a:latin typeface="Arial"/>
              <a:ea typeface="Arial"/>
              <a:cs typeface="Arial"/>
              <a:sym typeface="Arial"/>
            </a:endParaRPr>
          </a:p>
          <a:p>
            <a:pPr algn="ctr">
              <a:lnSpc>
                <a:spcPct val="120000"/>
              </a:lnSpc>
              <a:buClr>
                <a:srgbClr val="FF0000"/>
              </a:buClr>
              <a:buSzPts val="1400"/>
            </a:pPr>
            <a:r>
              <a:rPr lang="en-US" sz="1867">
                <a:solidFill>
                  <a:srgbClr val="FF0000"/>
                </a:solidFill>
                <a:latin typeface="Calibri"/>
                <a:ea typeface="Calibri"/>
                <a:cs typeface="Calibri"/>
                <a:sym typeface="Calibri"/>
              </a:rPr>
              <a:t>GEFS v12 spread (dash)</a:t>
            </a:r>
            <a:endParaRPr sz="1867">
              <a:solidFill>
                <a:srgbClr val="000000"/>
              </a:solidFill>
              <a:latin typeface="Arial"/>
              <a:ea typeface="Arial"/>
              <a:cs typeface="Arial"/>
              <a:sym typeface="Arial"/>
            </a:endParaRPr>
          </a:p>
        </p:txBody>
      </p:sp>
      <p:sp>
        <p:nvSpPr>
          <p:cNvPr id="16" name="Google Shape;360;p22">
            <a:extLst>
              <a:ext uri="{FF2B5EF4-FFF2-40B4-BE49-F238E27FC236}">
                <a16:creationId xmlns:a16="http://schemas.microsoft.com/office/drawing/2014/main" id="{C1700E08-4764-684F-8452-1B245273040A}"/>
              </a:ext>
            </a:extLst>
          </p:cNvPr>
          <p:cNvSpPr txBox="1"/>
          <p:nvPr/>
        </p:nvSpPr>
        <p:spPr>
          <a:xfrm>
            <a:off x="5203163" y="5272937"/>
            <a:ext cx="2216675" cy="385628"/>
          </a:xfrm>
          <a:prstGeom prst="rect">
            <a:avLst/>
          </a:prstGeom>
          <a:noFill/>
          <a:ln>
            <a:noFill/>
          </a:ln>
        </p:spPr>
        <p:txBody>
          <a:bodyPr spcFirstLastPara="1" wrap="square" lIns="121900" tIns="60933" rIns="121900" bIns="60933" anchor="ctr" anchorCtr="0">
            <a:spAutoFit/>
          </a:bodyPr>
          <a:lstStyle/>
          <a:p>
            <a:pPr algn="ctr">
              <a:lnSpc>
                <a:spcPct val="80000"/>
              </a:lnSpc>
              <a:buClr>
                <a:srgbClr val="000000"/>
              </a:buClr>
              <a:buSzPts val="1600"/>
            </a:pPr>
            <a:r>
              <a:rPr lang="en-US" sz="2133" dirty="0">
                <a:solidFill>
                  <a:schemeClr val="dk1"/>
                </a:solidFill>
                <a:latin typeface="Calibri"/>
                <a:ea typeface="Calibri"/>
                <a:cs typeface="Calibri"/>
                <a:sym typeface="Calibri"/>
              </a:rPr>
              <a:t>Forecast lead (h)</a:t>
            </a:r>
            <a:endParaRPr sz="1867" dirty="0">
              <a:solidFill>
                <a:srgbClr val="000000"/>
              </a:solidFill>
              <a:latin typeface="Arial"/>
              <a:ea typeface="Arial"/>
              <a:cs typeface="Arial"/>
              <a:sym typeface="Arial"/>
            </a:endParaRPr>
          </a:p>
        </p:txBody>
      </p:sp>
      <p:sp>
        <p:nvSpPr>
          <p:cNvPr id="17" name="Google Shape;360;p22">
            <a:extLst>
              <a:ext uri="{FF2B5EF4-FFF2-40B4-BE49-F238E27FC236}">
                <a16:creationId xmlns:a16="http://schemas.microsoft.com/office/drawing/2014/main" id="{E0B0099D-9097-3B4F-9255-C4A1F56FA6D5}"/>
              </a:ext>
            </a:extLst>
          </p:cNvPr>
          <p:cNvSpPr txBox="1"/>
          <p:nvPr/>
        </p:nvSpPr>
        <p:spPr>
          <a:xfrm>
            <a:off x="9147467" y="5263454"/>
            <a:ext cx="2216675" cy="385628"/>
          </a:xfrm>
          <a:prstGeom prst="rect">
            <a:avLst/>
          </a:prstGeom>
          <a:noFill/>
          <a:ln>
            <a:noFill/>
          </a:ln>
        </p:spPr>
        <p:txBody>
          <a:bodyPr spcFirstLastPara="1" wrap="square" lIns="121900" tIns="60933" rIns="121900" bIns="60933" anchor="ctr" anchorCtr="0">
            <a:spAutoFit/>
          </a:bodyPr>
          <a:lstStyle/>
          <a:p>
            <a:pPr algn="ctr">
              <a:lnSpc>
                <a:spcPct val="80000"/>
              </a:lnSpc>
              <a:buClr>
                <a:srgbClr val="000000"/>
              </a:buClr>
              <a:buSzPts val="1600"/>
            </a:pPr>
            <a:r>
              <a:rPr lang="en-US" sz="2133" dirty="0">
                <a:solidFill>
                  <a:schemeClr val="dk1"/>
                </a:solidFill>
                <a:latin typeface="Calibri"/>
                <a:ea typeface="Calibri"/>
                <a:cs typeface="Calibri"/>
                <a:sym typeface="Calibri"/>
              </a:rPr>
              <a:t>Forecast lead (h)</a:t>
            </a:r>
            <a:endParaRPr sz="1867"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170728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24"/>
          <p:cNvSpPr txBox="1">
            <a:spLocks noGrp="1"/>
          </p:cNvSpPr>
          <p:nvPr>
            <p:ph type="sldNum" idx="12"/>
          </p:nvPr>
        </p:nvSpPr>
        <p:spPr>
          <a:xfrm>
            <a:off x="9448800" y="6492875"/>
            <a:ext cx="2743200" cy="365125"/>
          </a:xfrm>
          <a:prstGeom prst="rect">
            <a:avLst/>
          </a:prstGeom>
          <a:noFill/>
          <a:ln>
            <a:noFill/>
          </a:ln>
        </p:spPr>
        <p:txBody>
          <a:bodyPr spcFirstLastPara="1" vert="horz" wrap="square" lIns="121900" tIns="60933" rIns="121900" bIns="60933" rtlCol="0" anchor="ctr" anchorCtr="0">
            <a:noAutofit/>
          </a:bodyPr>
          <a:lstStyle/>
          <a:p>
            <a:pPr>
              <a:buClr>
                <a:srgbClr val="888888"/>
              </a:buClr>
              <a:buSzPts val="1200"/>
            </a:pPr>
            <a:fld id="{00000000-1234-1234-1234-123412341234}" type="slidenum">
              <a:rPr lang="en-US"/>
              <a:pPr>
                <a:buClr>
                  <a:srgbClr val="888888"/>
                </a:buClr>
                <a:buSzPts val="1200"/>
              </a:pPr>
              <a:t>9</a:t>
            </a:fld>
            <a:endParaRPr/>
          </a:p>
        </p:txBody>
      </p:sp>
      <p:pic>
        <p:nvPicPr>
          <p:cNvPr id="384" name="Google Shape;384;p24"/>
          <p:cNvPicPr preferRelativeResize="0"/>
          <p:nvPr/>
        </p:nvPicPr>
        <p:blipFill rotWithShape="1">
          <a:blip r:embed="rId3">
            <a:alphaModFix/>
          </a:blip>
          <a:srcRect/>
          <a:stretch/>
        </p:blipFill>
        <p:spPr>
          <a:xfrm>
            <a:off x="328404" y="118536"/>
            <a:ext cx="5776985" cy="3362325"/>
          </a:xfrm>
          <a:prstGeom prst="rect">
            <a:avLst/>
          </a:prstGeom>
          <a:noFill/>
          <a:ln>
            <a:noFill/>
          </a:ln>
        </p:spPr>
      </p:pic>
      <p:pic>
        <p:nvPicPr>
          <p:cNvPr id="385" name="Google Shape;385;p24"/>
          <p:cNvPicPr preferRelativeResize="0"/>
          <p:nvPr/>
        </p:nvPicPr>
        <p:blipFill rotWithShape="1">
          <a:blip r:embed="rId4">
            <a:alphaModFix/>
          </a:blip>
          <a:srcRect/>
          <a:stretch/>
        </p:blipFill>
        <p:spPr>
          <a:xfrm>
            <a:off x="318142" y="3469770"/>
            <a:ext cx="5834308" cy="3388239"/>
          </a:xfrm>
          <a:prstGeom prst="rect">
            <a:avLst/>
          </a:prstGeom>
          <a:noFill/>
          <a:ln>
            <a:noFill/>
          </a:ln>
        </p:spPr>
      </p:pic>
      <p:pic>
        <p:nvPicPr>
          <p:cNvPr id="386" name="Google Shape;386;p24"/>
          <p:cNvPicPr preferRelativeResize="0"/>
          <p:nvPr/>
        </p:nvPicPr>
        <p:blipFill rotWithShape="1">
          <a:blip r:embed="rId5">
            <a:alphaModFix/>
          </a:blip>
          <a:srcRect/>
          <a:stretch/>
        </p:blipFill>
        <p:spPr>
          <a:xfrm>
            <a:off x="6028155" y="3505200"/>
            <a:ext cx="5722552" cy="3352800"/>
          </a:xfrm>
          <a:prstGeom prst="rect">
            <a:avLst/>
          </a:prstGeom>
          <a:noFill/>
          <a:ln>
            <a:noFill/>
          </a:ln>
        </p:spPr>
      </p:pic>
      <p:sp>
        <p:nvSpPr>
          <p:cNvPr id="387" name="Google Shape;387;p24"/>
          <p:cNvSpPr/>
          <p:nvPr/>
        </p:nvSpPr>
        <p:spPr>
          <a:xfrm>
            <a:off x="6402761" y="237355"/>
            <a:ext cx="5240800" cy="2536400"/>
          </a:xfrm>
          <a:prstGeom prst="roundRect">
            <a:avLst>
              <a:gd name="adj" fmla="val 16667"/>
            </a:avLst>
          </a:prstGeom>
          <a:noFill/>
          <a:ln w="9525" cap="flat" cmpd="sng">
            <a:noFill/>
            <a:prstDash val="solid"/>
            <a:miter lim="800000"/>
            <a:headEnd type="none" w="sm" len="sm"/>
            <a:tailEnd type="none" w="sm" len="sm"/>
          </a:ln>
        </p:spPr>
        <p:txBody>
          <a:bodyPr spcFirstLastPara="1" wrap="square" lIns="121900" tIns="60933" rIns="121900" bIns="60933" anchor="ctr" anchorCtr="0">
            <a:noAutofit/>
          </a:bodyPr>
          <a:lstStyle/>
          <a:p>
            <a:pPr algn="ctr">
              <a:buClr>
                <a:srgbClr val="000000"/>
              </a:buClr>
              <a:buSzPts val="2000"/>
            </a:pPr>
            <a:r>
              <a:rPr lang="en-US" sz="3333" dirty="0">
                <a:latin typeface="Calibri"/>
                <a:ea typeface="Calibri"/>
                <a:cs typeface="Calibri"/>
                <a:sym typeface="Calibri"/>
              </a:rPr>
              <a:t>TC intensity verification</a:t>
            </a:r>
            <a:endParaRPr sz="3333" dirty="0">
              <a:latin typeface="Arial"/>
              <a:ea typeface="Arial"/>
              <a:cs typeface="Arial"/>
              <a:sym typeface="Arial"/>
            </a:endParaRPr>
          </a:p>
          <a:p>
            <a:pPr algn="ctr">
              <a:buClr>
                <a:srgbClr val="000000"/>
              </a:buClr>
              <a:buSzPts val="1200"/>
            </a:pPr>
            <a:endParaRPr sz="1600" dirty="0">
              <a:solidFill>
                <a:schemeClr val="dk1"/>
              </a:solidFill>
              <a:latin typeface="Calibri"/>
              <a:ea typeface="Calibri"/>
              <a:cs typeface="Calibri"/>
              <a:sym typeface="Calibri"/>
            </a:endParaRPr>
          </a:p>
          <a:p>
            <a:pPr algn="ctr">
              <a:buClr>
                <a:srgbClr val="000000"/>
              </a:buClr>
              <a:buSzPts val="1400"/>
            </a:pPr>
            <a:r>
              <a:rPr lang="en-US" sz="1867" dirty="0">
                <a:solidFill>
                  <a:schemeClr val="dk1"/>
                </a:solidFill>
                <a:latin typeface="Calibri"/>
                <a:ea typeface="Calibri"/>
                <a:cs typeface="Calibri"/>
                <a:sym typeface="Calibri"/>
              </a:rPr>
              <a:t>2017: 00Z  06/01----11/30; 12Z  07/01----10/31 </a:t>
            </a:r>
            <a:br>
              <a:rPr lang="en-US" sz="1867" dirty="0">
                <a:solidFill>
                  <a:schemeClr val="dk1"/>
                </a:solidFill>
                <a:latin typeface="Calibri"/>
                <a:ea typeface="Calibri"/>
                <a:cs typeface="Calibri"/>
                <a:sym typeface="Calibri"/>
              </a:rPr>
            </a:br>
            <a:br>
              <a:rPr lang="en-US" sz="1867" dirty="0">
                <a:solidFill>
                  <a:schemeClr val="dk1"/>
                </a:solidFill>
                <a:latin typeface="Calibri"/>
                <a:ea typeface="Calibri"/>
                <a:cs typeface="Calibri"/>
                <a:sym typeface="Calibri"/>
              </a:rPr>
            </a:br>
            <a:r>
              <a:rPr lang="en-US" sz="1867" dirty="0">
                <a:solidFill>
                  <a:schemeClr val="dk1"/>
                </a:solidFill>
                <a:latin typeface="Calibri"/>
                <a:ea typeface="Calibri"/>
                <a:cs typeface="Calibri"/>
                <a:sym typeface="Calibri"/>
              </a:rPr>
              <a:t>2018: 00Z  05/01----11/30; 12Z  07/01----10/31 </a:t>
            </a:r>
            <a:br>
              <a:rPr lang="en-US" sz="1867" dirty="0">
                <a:solidFill>
                  <a:schemeClr val="dk1"/>
                </a:solidFill>
                <a:latin typeface="Calibri"/>
                <a:ea typeface="Calibri"/>
                <a:cs typeface="Calibri"/>
                <a:sym typeface="Calibri"/>
              </a:rPr>
            </a:br>
            <a:br>
              <a:rPr lang="en-US" sz="1867" dirty="0">
                <a:solidFill>
                  <a:schemeClr val="dk1"/>
                </a:solidFill>
                <a:latin typeface="Calibri"/>
                <a:ea typeface="Calibri"/>
                <a:cs typeface="Calibri"/>
                <a:sym typeface="Calibri"/>
              </a:rPr>
            </a:br>
            <a:r>
              <a:rPr lang="en-US" sz="1867" dirty="0">
                <a:solidFill>
                  <a:schemeClr val="dk1"/>
                </a:solidFill>
                <a:latin typeface="Calibri"/>
                <a:ea typeface="Calibri"/>
                <a:cs typeface="Calibri"/>
                <a:sym typeface="Calibri"/>
              </a:rPr>
              <a:t>2019: 00Z  05/01----11/30; 12Z  07/01----10/31 </a:t>
            </a:r>
            <a:endParaRPr sz="1867" dirty="0">
              <a:solidFill>
                <a:schemeClr val="dk1"/>
              </a:solidFill>
              <a:latin typeface="Calibri"/>
              <a:ea typeface="Calibri"/>
              <a:cs typeface="Calibri"/>
              <a:sym typeface="Calibri"/>
            </a:endParaRPr>
          </a:p>
        </p:txBody>
      </p:sp>
      <p:sp>
        <p:nvSpPr>
          <p:cNvPr id="388" name="Google Shape;388;p24"/>
          <p:cNvSpPr txBox="1"/>
          <p:nvPr/>
        </p:nvSpPr>
        <p:spPr>
          <a:xfrm>
            <a:off x="2314885" y="2454358"/>
            <a:ext cx="2207715" cy="492388"/>
          </a:xfrm>
          <a:prstGeom prst="rect">
            <a:avLst/>
          </a:prstGeom>
          <a:noFill/>
          <a:ln>
            <a:noFill/>
          </a:ln>
        </p:spPr>
        <p:txBody>
          <a:bodyPr spcFirstLastPara="1" wrap="square" lIns="121900" tIns="60933" rIns="121900" bIns="60933" anchor="t" anchorCtr="0">
            <a:spAutoFit/>
          </a:bodyPr>
          <a:lstStyle/>
          <a:p>
            <a:pPr algn="ctr">
              <a:buClr>
                <a:srgbClr val="000000"/>
              </a:buClr>
              <a:buSzPts val="1800"/>
            </a:pPr>
            <a:r>
              <a:rPr lang="en-US" sz="2400" dirty="0">
                <a:solidFill>
                  <a:schemeClr val="dk1"/>
                </a:solidFill>
                <a:latin typeface="Calibri"/>
                <a:ea typeface="Calibri"/>
                <a:cs typeface="Calibri"/>
                <a:sym typeface="Calibri"/>
              </a:rPr>
              <a:t>Atlantic basin </a:t>
            </a:r>
            <a:endParaRPr sz="1867" dirty="0">
              <a:solidFill>
                <a:srgbClr val="000000"/>
              </a:solidFill>
              <a:latin typeface="Arial"/>
              <a:ea typeface="Arial"/>
              <a:cs typeface="Arial"/>
              <a:sym typeface="Arial"/>
            </a:endParaRPr>
          </a:p>
        </p:txBody>
      </p:sp>
      <p:sp>
        <p:nvSpPr>
          <p:cNvPr id="389" name="Google Shape;389;p24"/>
          <p:cNvSpPr txBox="1"/>
          <p:nvPr/>
        </p:nvSpPr>
        <p:spPr>
          <a:xfrm>
            <a:off x="2186282" y="5841158"/>
            <a:ext cx="2432773" cy="492388"/>
          </a:xfrm>
          <a:prstGeom prst="rect">
            <a:avLst/>
          </a:prstGeom>
          <a:noFill/>
          <a:ln>
            <a:noFill/>
          </a:ln>
        </p:spPr>
        <p:txBody>
          <a:bodyPr spcFirstLastPara="1" wrap="square" lIns="121900" tIns="60933" rIns="121900" bIns="60933" anchor="t" anchorCtr="0">
            <a:spAutoFit/>
          </a:bodyPr>
          <a:lstStyle/>
          <a:p>
            <a:pPr algn="ctr">
              <a:buClr>
                <a:srgbClr val="000000"/>
              </a:buClr>
              <a:buSzPts val="1800"/>
            </a:pPr>
            <a:r>
              <a:rPr lang="en-US" sz="2400" dirty="0">
                <a:solidFill>
                  <a:schemeClr val="dk1"/>
                </a:solidFill>
                <a:latin typeface="Calibri"/>
                <a:ea typeface="Calibri"/>
                <a:cs typeface="Calibri"/>
                <a:sym typeface="Calibri"/>
              </a:rPr>
              <a:t>East Pacific basin </a:t>
            </a:r>
            <a:endParaRPr sz="1867" dirty="0">
              <a:solidFill>
                <a:srgbClr val="000000"/>
              </a:solidFill>
              <a:latin typeface="Arial"/>
              <a:ea typeface="Arial"/>
              <a:cs typeface="Arial"/>
              <a:sym typeface="Arial"/>
            </a:endParaRPr>
          </a:p>
        </p:txBody>
      </p:sp>
      <p:sp>
        <p:nvSpPr>
          <p:cNvPr id="390" name="Google Shape;390;p24"/>
          <p:cNvSpPr txBox="1"/>
          <p:nvPr/>
        </p:nvSpPr>
        <p:spPr>
          <a:xfrm>
            <a:off x="7834173" y="5862594"/>
            <a:ext cx="2572096" cy="492388"/>
          </a:xfrm>
          <a:prstGeom prst="rect">
            <a:avLst/>
          </a:prstGeom>
          <a:noFill/>
          <a:ln>
            <a:noFill/>
          </a:ln>
        </p:spPr>
        <p:txBody>
          <a:bodyPr spcFirstLastPara="1" wrap="square" lIns="121900" tIns="60933" rIns="121900" bIns="60933" anchor="t" anchorCtr="0">
            <a:spAutoFit/>
          </a:bodyPr>
          <a:lstStyle/>
          <a:p>
            <a:pPr algn="ctr">
              <a:buClr>
                <a:srgbClr val="000000"/>
              </a:buClr>
              <a:buSzPts val="1800"/>
            </a:pPr>
            <a:r>
              <a:rPr lang="en-US" sz="2400" dirty="0">
                <a:solidFill>
                  <a:schemeClr val="dk1"/>
                </a:solidFill>
                <a:latin typeface="Calibri"/>
                <a:ea typeface="Calibri"/>
                <a:cs typeface="Calibri"/>
                <a:sym typeface="Calibri"/>
              </a:rPr>
              <a:t>West Pacific basin </a:t>
            </a:r>
            <a:endParaRPr sz="1867"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3697923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29530</TotalTime>
  <Words>4451</Words>
  <Application>Microsoft Macintosh PowerPoint</Application>
  <PresentationFormat>Widescreen</PresentationFormat>
  <Paragraphs>507</Paragraphs>
  <Slides>55</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Arial</vt:lpstr>
      <vt:lpstr>Calibri</vt:lpstr>
      <vt:lpstr>Calibri Light</vt:lpstr>
      <vt:lpstr>Times New Roman</vt:lpstr>
      <vt:lpstr>Wingdings</vt:lpstr>
      <vt:lpstr>Office Theme</vt:lpstr>
      <vt:lpstr>The GEFS v12 and its  reanalyses and reforecasts</vt:lpstr>
      <vt:lpstr>Outline</vt:lpstr>
      <vt:lpstr>1. Review of major changes with GEFS v12 and comparisons of systems in recent years.</vt:lpstr>
      <vt:lpstr>GEFS v12 implementation now slated for ~23 Sep 2020 (subject to modification by NCEP Central Operations and NWS HQ)</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MJO skill comparison 2000-2016,  GEFSv12 reforecast  vs. SubX</vt:lpstr>
      <vt:lpstr>More evaluations</vt:lpstr>
      <vt:lpstr>2. Why bother with generating reforecasts?   Why a new reanalysis this time, too?</vt:lpstr>
      <vt:lpstr>Reanalysis and reforecasting as part of an integrated UFS prediction system especially for S2S.</vt:lpstr>
      <vt:lpstr>Example: precipitation forecast improvement with reforecast-based postprocessing.</vt:lpstr>
      <vt:lpstr>More challenging postprocessing applications will benefit from the additional data saved with GEFSv12</vt:lpstr>
      <vt:lpstr>Modern reanalyses are computationally expensive and  difficult to produce.  Why should we regularly perform them?</vt:lpstr>
      <vt:lpstr>This reanalysis was optimized for  reforecast initialization. Other users:  ERA5.</vt:lpstr>
      <vt:lpstr>3. Reanalysis characteristics relative to previous- generation Climate Forecast System Reanalysis</vt:lpstr>
      <vt:lpstr>Major differences, GEFS v12 vs. previous-generation CFSR reanalysis </vt:lpstr>
      <vt:lpstr>PowerPoint Presentation</vt:lpstr>
      <vt:lpstr>Major differences between the eventual real-time operational analysis and the reanalysis, + known bugs</vt:lpstr>
      <vt:lpstr>Evaluation of the GEFSv12 reanalyses</vt:lpstr>
      <vt:lpstr>PowerPoint Presentation</vt:lpstr>
      <vt:lpstr>GPS radio occultations observation count during  pressure 2006 jump.</vt:lpstr>
      <vt:lpstr>NOAA-15 AMSU-A channel 7 bias corrections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Accessing GEFS v12 reforecast data.</vt:lpstr>
      <vt:lpstr>R/R storage update, AWS and NOAA.</vt:lpstr>
      <vt:lpstr>Directory tree structure on AWS</vt:lpstr>
      <vt:lpstr>Horizontal grid spacing, temporal resolution</vt:lpstr>
      <vt:lpstr>Data saved on pressure levels</vt:lpstr>
      <vt:lpstr>Model vertical coordinate data (near surface)</vt:lpstr>
      <vt:lpstr>Fixed height data</vt:lpstr>
      <vt:lpstr>PV data</vt:lpstr>
      <vt:lpstr>Single-level variables (page 1)</vt:lpstr>
      <vt:lpstr>Single level variables (page 2)</vt:lpstr>
      <vt:lpstr>Downloading reforecast data from AWS is easy!</vt:lpstr>
      <vt:lpstr>Examples: covariances of 2-meter temperature bias using GEFSv12 reforecasts</vt:lpstr>
      <vt:lpstr>5. Looking to the future: GEFSv13 and beyond.</vt:lpstr>
      <vt:lpstr>PSL expects to do reanalyses again, to remain consistent with major system changes.</vt:lpstr>
      <vt:lpstr>A challenge with GEFSv12 reanalysis: the sequencing of reanalysis production with the operational upgrade schedule.</vt:lpstr>
      <vt:lpstr>PowerPoint Presentation</vt:lpstr>
      <vt:lpstr>Surging reanalysis/reforecast in the cloud.</vt:lpstr>
      <vt:lpstr>Conclusions</vt:lpstr>
      <vt:lpstr>Similar figure from MERRA-2 article</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Reanalysis diagnostics (potentiall for the article)</dc:title>
  <dc:creator>Microsoft Office User</dc:creator>
  <cp:lastModifiedBy>Tom Hamill</cp:lastModifiedBy>
  <cp:revision>86</cp:revision>
  <dcterms:created xsi:type="dcterms:W3CDTF">2020-04-29T20:03:52Z</dcterms:created>
  <dcterms:modified xsi:type="dcterms:W3CDTF">2020-08-31T14:10:20Z</dcterms:modified>
</cp:coreProperties>
</file>