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256" r:id="rId2"/>
    <p:sldId id="321" r:id="rId3"/>
    <p:sldId id="393" r:id="rId4"/>
    <p:sldId id="394" r:id="rId5"/>
    <p:sldId id="276" r:id="rId6"/>
    <p:sldId id="266" r:id="rId7"/>
    <p:sldId id="362" r:id="rId8"/>
    <p:sldId id="267" r:id="rId9"/>
    <p:sldId id="269" r:id="rId10"/>
    <p:sldId id="268" r:id="rId11"/>
    <p:sldId id="257" r:id="rId12"/>
    <p:sldId id="299" r:id="rId13"/>
    <p:sldId id="258" r:id="rId14"/>
    <p:sldId id="294" r:id="rId15"/>
    <p:sldId id="259" r:id="rId16"/>
    <p:sldId id="284" r:id="rId17"/>
    <p:sldId id="283" r:id="rId18"/>
    <p:sldId id="300" r:id="rId19"/>
    <p:sldId id="260" r:id="rId20"/>
    <p:sldId id="301" r:id="rId21"/>
    <p:sldId id="279" r:id="rId22"/>
    <p:sldId id="368" r:id="rId23"/>
    <p:sldId id="334" r:id="rId24"/>
    <p:sldId id="302" r:id="rId25"/>
    <p:sldId id="285" r:id="rId26"/>
    <p:sldId id="367" r:id="rId27"/>
    <p:sldId id="352" r:id="rId28"/>
    <p:sldId id="395" r:id="rId29"/>
    <p:sldId id="303" r:id="rId30"/>
    <p:sldId id="304" r:id="rId31"/>
    <p:sldId id="351" r:id="rId32"/>
    <p:sldId id="392" r:id="rId33"/>
    <p:sldId id="310" r:id="rId34"/>
    <p:sldId id="312" r:id="rId35"/>
    <p:sldId id="344" r:id="rId36"/>
    <p:sldId id="371" r:id="rId37"/>
    <p:sldId id="354" r:id="rId38"/>
    <p:sldId id="355" r:id="rId39"/>
    <p:sldId id="313" r:id="rId40"/>
    <p:sldId id="349" r:id="rId41"/>
    <p:sldId id="350" r:id="rId42"/>
    <p:sldId id="315" r:id="rId43"/>
    <p:sldId id="317" r:id="rId44"/>
    <p:sldId id="353" r:id="rId45"/>
    <p:sldId id="356" r:id="rId46"/>
    <p:sldId id="347" r:id="rId47"/>
    <p:sldId id="320" r:id="rId48"/>
    <p:sldId id="372" r:id="rId49"/>
    <p:sldId id="375" r:id="rId50"/>
    <p:sldId id="373" r:id="rId51"/>
    <p:sldId id="374" r:id="rId52"/>
    <p:sldId id="384" r:id="rId53"/>
    <p:sldId id="376" r:id="rId54"/>
    <p:sldId id="380" r:id="rId55"/>
    <p:sldId id="381" r:id="rId56"/>
    <p:sldId id="377" r:id="rId57"/>
    <p:sldId id="382" r:id="rId58"/>
    <p:sldId id="383" r:id="rId59"/>
    <p:sldId id="361" r:id="rId60"/>
    <p:sldId id="360" r:id="rId61"/>
    <p:sldId id="378" r:id="rId62"/>
    <p:sldId id="323" r:id="rId63"/>
    <p:sldId id="324" r:id="rId64"/>
    <p:sldId id="325" r:id="rId65"/>
    <p:sldId id="326" r:id="rId66"/>
    <p:sldId id="331" r:id="rId67"/>
    <p:sldId id="332" r:id="rId68"/>
    <p:sldId id="386" r:id="rId69"/>
    <p:sldId id="385" r:id="rId70"/>
    <p:sldId id="333" r:id="rId71"/>
    <p:sldId id="328" r:id="rId72"/>
    <p:sldId id="329" r:id="rId73"/>
    <p:sldId id="330" r:id="rId74"/>
    <p:sldId id="387" r:id="rId75"/>
    <p:sldId id="388" r:id="rId76"/>
    <p:sldId id="389" r:id="rId77"/>
    <p:sldId id="390" r:id="rId78"/>
    <p:sldId id="391"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3D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9"/>
    <p:restoredTop sz="94674"/>
  </p:normalViewPr>
  <p:slideViewPr>
    <p:cSldViewPr snapToGrid="0" snapToObjects="1">
      <p:cViewPr varScale="1">
        <p:scale>
          <a:sx n="178" d="100"/>
          <a:sy n="178" d="100"/>
        </p:scale>
        <p:origin x="168" y="1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notesMaster" Target="notesMasters/notesMaster1.xml"/><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67B8F-609D-FA41-96B9-FF69D8077E23}" type="datetimeFigureOut">
              <a:rPr lang="en-US" smtClean="0"/>
              <a:t>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FCB9F1-EE32-8E42-AAF2-BA95396DE4FB}" type="slidenum">
              <a:rPr lang="en-US" smtClean="0"/>
              <a:t>‹#›</a:t>
            </a:fld>
            <a:endParaRPr lang="en-US"/>
          </a:p>
        </p:txBody>
      </p:sp>
    </p:spTree>
    <p:extLst>
      <p:ext uri="{BB962C8B-B14F-4D97-AF65-F5344CB8AC3E}">
        <p14:creationId xmlns:p14="http://schemas.microsoft.com/office/powerpoint/2010/main" val="273256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FCB9F1-EE32-8E42-AAF2-BA95396DE4FB}" type="slidenum">
              <a:rPr lang="en-US" smtClean="0"/>
              <a:t>10</a:t>
            </a:fld>
            <a:endParaRPr lang="en-US"/>
          </a:p>
        </p:txBody>
      </p:sp>
    </p:spTree>
    <p:extLst>
      <p:ext uri="{BB962C8B-B14F-4D97-AF65-F5344CB8AC3E}">
        <p14:creationId xmlns:p14="http://schemas.microsoft.com/office/powerpoint/2010/main" val="1469007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E12541-94F6-B443-B0C6-CCE8602424E5}" type="datetime1">
              <a:rPr lang="en-US" smtClean="0"/>
              <a:t>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418580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A5E35E-49CF-7945-AFE9-7DC266C86920}" type="datetime1">
              <a:rPr lang="en-US" smtClean="0"/>
              <a:t>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623371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A62424-09C0-F44A-B163-94578FFBB458}" type="datetime1">
              <a:rPr lang="en-US" smtClean="0"/>
              <a:t>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158444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BEB2A0-33D0-4A4C-B586-443840D75B12}" type="datetime1">
              <a:rPr lang="en-US" smtClean="0"/>
              <a:t>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1102155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599AB8-78E9-D849-8C47-280FD34F581C}" type="datetime1">
              <a:rPr lang="en-US" smtClean="0"/>
              <a:t>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1884024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A6B612-EAAA-BD41-8BDE-40BC6B8111A2}" type="datetime1">
              <a:rPr lang="en-US" smtClean="0"/>
              <a:t>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157951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D771D7-1F5E-6846-A77F-7FD79D103502}" type="datetime1">
              <a:rPr lang="en-US" smtClean="0"/>
              <a:t>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395728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AC0791-5760-D241-A08F-E82A73D3255C}" type="datetime1">
              <a:rPr lang="en-US" smtClean="0"/>
              <a:t>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246700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409DD-4333-7A44-AF1B-D9327E85F4C9}" type="datetime1">
              <a:rPr lang="en-US" smtClean="0"/>
              <a:t>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1645394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81F53C-5C17-C64D-92A5-BA8ADC4CB6FD}" type="datetime1">
              <a:rPr lang="en-US" smtClean="0"/>
              <a:t>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991632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E84613-E225-D640-9131-B7F58C3A309B}" type="datetime1">
              <a:rPr lang="en-US" smtClean="0"/>
              <a:t>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18900578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FD2F48-581E-F146-868F-55486F3CC512}" type="datetime1">
              <a:rPr lang="en-US" smtClean="0"/>
              <a:t>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7CC3B-1F15-3944-8EEB-F1F089217761}" type="slidenum">
              <a:rPr lang="en-US" smtClean="0"/>
              <a:t>‹#›</a:t>
            </a:fld>
            <a:endParaRPr lang="en-US"/>
          </a:p>
        </p:txBody>
      </p:sp>
    </p:spTree>
    <p:extLst>
      <p:ext uri="{BB962C8B-B14F-4D97-AF65-F5344CB8AC3E}">
        <p14:creationId xmlns:p14="http://schemas.microsoft.com/office/powerpoint/2010/main" val="597364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5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4.png"/><Relationship Id="rId8" Type="http://schemas.openxmlformats.org/officeDocument/2006/relationships/image" Target="../media/image28.png"/><Relationship Id="rId9" Type="http://schemas.openxmlformats.org/officeDocument/2006/relationships/image" Target="../media/image1.png"/><Relationship Id="rId10"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 Target="slide57.xml"/><Relationship Id="rId4" Type="http://schemas.openxmlformats.org/officeDocument/2006/relationships/hyperlink" Target="http://journals.ametsoc.org/doi/pdf/10.1175/MWR-D-15-0061.1" TargetMode="External"/><Relationship Id="rId5" Type="http://schemas.openxmlformats.org/officeDocument/2006/relationships/hyperlink" Target="http://www.esrl.noaa.gov/psd/people/michael.scheuerer/CSGD-AppendixA.pdf" TargetMode="External"/><Relationship Id="rId6" Type="http://schemas.openxmlformats.org/officeDocument/2006/relationships/hyperlink" Target="http://www.esrl.noaa.gov/psd/people/michael.scheuerer/CSGD-AppendixB.pdf" TargetMode="External"/><Relationship Id="rId7" Type="http://schemas.openxmlformats.org/officeDocument/2006/relationships/hyperlink" Target="http://www.esrl.noaa.gov/psd/people/michael.scheuerer/CSGD-AppendixC.pdf" TargetMode="External"/><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18f.gsa.gov/"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docs.google.com/presentation/d/1aK64u_ZCOFf8USb19DGjil7niOEAu8SksJI1XexL-rU/edit#slide=id.gee17e4e5c_2_0" TargetMode="External"/><Relationship Id="rId4" Type="http://schemas.openxmlformats.org/officeDocument/2006/relationships/hyperlink" Target="https://drive.google.com/open?id=1dNoc854fn4NGusJ1pXcTviLzmauJbdL6rZcVHbi2-Ko" TargetMode="External"/><Relationship Id="rId5" Type="http://schemas.openxmlformats.org/officeDocument/2006/relationships/hyperlink" Target="https://drive.google.com/drive/folders/0Bw8bxLLiwYqsZ1BJVnRfQ1d5LWc" TargetMode="External"/><Relationship Id="rId1" Type="http://schemas.openxmlformats.org/officeDocument/2006/relationships/slideLayout" Target="../slideLayouts/slideLayout2.xml"/><Relationship Id="rId2" Type="http://schemas.openxmlformats.org/officeDocument/2006/relationships/hyperlink" Target="https://docs.google.com/presentation/d/1aUVPolPKP-deZTpRCIpmGtmaSrMXL7iVOBRq-EE9FzY/edit#slide=id.p17"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journals.ametsoc.org/doi/pdf/10.1175/MWR-D-15-0061.1" TargetMode="External"/><Relationship Id="rId4" Type="http://schemas.openxmlformats.org/officeDocument/2006/relationships/hyperlink" Target="http://www.esrl.noaa.gov/psd/people/michael.scheuerer/CSGD-AppendixA.pdf" TargetMode="External"/><Relationship Id="rId5" Type="http://schemas.openxmlformats.org/officeDocument/2006/relationships/hyperlink" Target="http://www.esrl.noaa.gov/psd/people/michael.scheuerer/CSGD-AppendixB.pdf" TargetMode="External"/><Relationship Id="rId6" Type="http://schemas.openxmlformats.org/officeDocument/2006/relationships/hyperlink" Target="http://www.esrl.noaa.gov/psd/people/michael.scheuerer/CSGD-AppendixC.pdf" TargetMode="External"/><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 Id="rId3" Type="http://schemas.openxmlformats.org/officeDocument/2006/relationships/image" Target="../media/image4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 Id="rId3" Type="http://schemas.openxmlformats.org/officeDocument/2006/relationships/hyperlink" Target="http://tinyurl.com/supp-locns"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ites.google.com/a/noaa.gov/nws-wr-stid/projects/forecast-confidence" TargetMode="External"/><Relationship Id="rId3" Type="http://schemas.openxmlformats.org/officeDocument/2006/relationships/hyperlink" Target="http://ssd.wrh.noaa.gov/satable/"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 Target="slide5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journals.ametsoc.org/doi/pdf/10.1175/MWR-D-15-0004.1" TargetMode="External"/><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1822" y="1764388"/>
            <a:ext cx="9144000" cy="2387600"/>
          </a:xfrm>
        </p:spPr>
        <p:txBody>
          <a:bodyPr>
            <a:normAutofit fontScale="90000"/>
          </a:bodyPr>
          <a:lstStyle/>
          <a:p>
            <a:r>
              <a:rPr lang="en-US" dirty="0" smtClean="0"/>
              <a:t>Briefing to NOAA leadership </a:t>
            </a:r>
            <a:br>
              <a:rPr lang="en-US" dirty="0" smtClean="0"/>
            </a:br>
            <a:r>
              <a:rPr lang="en-US" dirty="0" smtClean="0"/>
              <a:t>on recommendations for </a:t>
            </a:r>
            <a:br>
              <a:rPr lang="en-US" dirty="0" smtClean="0"/>
            </a:br>
            <a:r>
              <a:rPr lang="en-US" dirty="0" smtClean="0"/>
              <a:t>statistical post-processing</a:t>
            </a:r>
            <a:endParaRPr lang="en-US" dirty="0"/>
          </a:p>
        </p:txBody>
      </p:sp>
      <p:sp>
        <p:nvSpPr>
          <p:cNvPr id="3" name="Subtitle 2"/>
          <p:cNvSpPr>
            <a:spLocks noGrp="1"/>
          </p:cNvSpPr>
          <p:nvPr>
            <p:ph type="subTitle" idx="1"/>
          </p:nvPr>
        </p:nvSpPr>
        <p:spPr>
          <a:xfrm>
            <a:off x="714356" y="4749902"/>
            <a:ext cx="10639444" cy="1655762"/>
          </a:xfrm>
        </p:spPr>
        <p:txBody>
          <a:bodyPr/>
          <a:lstStyle/>
          <a:p>
            <a:r>
              <a:rPr lang="en-US" dirty="0" smtClean="0">
                <a:solidFill>
                  <a:schemeClr val="tx1">
                    <a:lumMod val="50000"/>
                    <a:lumOff val="50000"/>
                  </a:schemeClr>
                </a:solidFill>
              </a:rPr>
              <a:t>Tom Hamill (ESRL/PSD); Barb Brown (NCAR), Kathy Gilbert (WPC/OPC), </a:t>
            </a:r>
          </a:p>
          <a:p>
            <a:r>
              <a:rPr lang="en-US" dirty="0" smtClean="0">
                <a:solidFill>
                  <a:schemeClr val="tx1">
                    <a:lumMod val="50000"/>
                    <a:lumOff val="50000"/>
                  </a:schemeClr>
                </a:solidFill>
              </a:rPr>
              <a:t>Matthew </a:t>
            </a:r>
            <a:r>
              <a:rPr lang="en-US" dirty="0" err="1" smtClean="0">
                <a:solidFill>
                  <a:schemeClr val="tx1">
                    <a:lumMod val="50000"/>
                    <a:lumOff val="50000"/>
                  </a:schemeClr>
                </a:solidFill>
              </a:rPr>
              <a:t>Peroutka</a:t>
            </a:r>
            <a:r>
              <a:rPr lang="en-US" dirty="0" smtClean="0">
                <a:solidFill>
                  <a:schemeClr val="tx1">
                    <a:lumMod val="50000"/>
                    <a:lumOff val="50000"/>
                  </a:schemeClr>
                </a:solidFill>
              </a:rPr>
              <a:t>, Dave </a:t>
            </a:r>
            <a:r>
              <a:rPr lang="en-US" dirty="0" err="1" smtClean="0">
                <a:solidFill>
                  <a:schemeClr val="tx1">
                    <a:lumMod val="50000"/>
                    <a:lumOff val="50000"/>
                  </a:schemeClr>
                </a:solidFill>
              </a:rPr>
              <a:t>Rudack</a:t>
            </a:r>
            <a:r>
              <a:rPr lang="en-US" dirty="0" smtClean="0">
                <a:solidFill>
                  <a:schemeClr val="tx1">
                    <a:lumMod val="50000"/>
                    <a:lumOff val="50000"/>
                  </a:schemeClr>
                </a:solidFill>
              </a:rPr>
              <a:t> (MDL), </a:t>
            </a:r>
            <a:r>
              <a:rPr lang="en-US" dirty="0" err="1" smtClean="0">
                <a:solidFill>
                  <a:schemeClr val="tx1">
                    <a:lumMod val="50000"/>
                    <a:lumOff val="50000"/>
                  </a:schemeClr>
                </a:solidFill>
              </a:rPr>
              <a:t>Yuejian</a:t>
            </a:r>
            <a:r>
              <a:rPr lang="en-US" dirty="0" smtClean="0">
                <a:solidFill>
                  <a:schemeClr val="tx1">
                    <a:lumMod val="50000"/>
                    <a:lumOff val="50000"/>
                  </a:schemeClr>
                </a:solidFill>
              </a:rPr>
              <a:t> Zhu (EMC)</a:t>
            </a:r>
          </a:p>
          <a:p>
            <a:r>
              <a:rPr lang="en-US" sz="1800" dirty="0" smtClean="0">
                <a:solidFill>
                  <a:schemeClr val="tx1">
                    <a:lumMod val="50000"/>
                    <a:lumOff val="50000"/>
                  </a:schemeClr>
                </a:solidFill>
              </a:rPr>
              <a:t>With thanks to ~90 other participants from universities, foreign weather services, and private companies.</a:t>
            </a:r>
            <a:endParaRPr lang="en-US" sz="1800" dirty="0">
              <a:solidFill>
                <a:schemeClr val="tx1">
                  <a:lumMod val="50000"/>
                  <a:lumOff val="50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635" y="199836"/>
            <a:ext cx="1542374" cy="1564552"/>
          </a:xfrm>
          <a:prstGeom prst="rect">
            <a:avLst/>
          </a:prstGeom>
        </p:spPr>
      </p:pic>
      <p:sp>
        <p:nvSpPr>
          <p:cNvPr id="4" name="Slide Number Placeholder 3"/>
          <p:cNvSpPr>
            <a:spLocks noGrp="1"/>
          </p:cNvSpPr>
          <p:nvPr>
            <p:ph type="sldNum" sz="quarter" idx="12"/>
          </p:nvPr>
        </p:nvSpPr>
        <p:spPr/>
        <p:txBody>
          <a:bodyPr/>
          <a:lstStyle/>
          <a:p>
            <a:fld id="{BE57CC3B-1F15-3944-8EEB-F1F089217761}" type="slidenum">
              <a:rPr lang="en-US" smtClean="0"/>
              <a:t>1</a:t>
            </a:fld>
            <a:endParaRPr lang="en-US"/>
          </a:p>
        </p:txBody>
      </p:sp>
      <p:sp>
        <p:nvSpPr>
          <p:cNvPr id="5" name="TextBox 4"/>
          <p:cNvSpPr txBox="1"/>
          <p:nvPr/>
        </p:nvSpPr>
        <p:spPr>
          <a:xfrm>
            <a:off x="5402635" y="6378904"/>
            <a:ext cx="1543308" cy="369332"/>
          </a:xfrm>
          <a:prstGeom prst="rect">
            <a:avLst/>
          </a:prstGeom>
          <a:noFill/>
        </p:spPr>
        <p:txBody>
          <a:bodyPr wrap="none" rtlCol="0">
            <a:spAutoFit/>
          </a:bodyPr>
          <a:lstStyle/>
          <a:p>
            <a:r>
              <a:rPr lang="en-US" smtClean="0"/>
              <a:t>February </a:t>
            </a:r>
            <a:r>
              <a:rPr lang="en-US" dirty="0" smtClean="0"/>
              <a:t>2016</a:t>
            </a:r>
            <a:endParaRPr lang="en-US" dirty="0"/>
          </a:p>
        </p:txBody>
      </p:sp>
    </p:spTree>
    <p:extLst>
      <p:ext uri="{BB962C8B-B14F-4D97-AF65-F5344CB8AC3E}">
        <p14:creationId xmlns:p14="http://schemas.microsoft.com/office/powerpoint/2010/main" val="20778557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0" y="-2"/>
            <a:ext cx="4335642" cy="3263091"/>
          </a:xfrm>
          <a:prstGeom prst="rect">
            <a:avLst/>
          </a:prstGeom>
        </p:spPr>
      </p:pic>
      <p:pic>
        <p:nvPicPr>
          <p:cNvPr id="5" name="Picture 4" descr="Screen Shot 2014-12-15 at 3.19.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642" y="0"/>
            <a:ext cx="4808358" cy="3263090"/>
          </a:xfrm>
          <a:prstGeom prst="rect">
            <a:avLst/>
          </a:prstGeom>
        </p:spPr>
      </p:pic>
      <p:sp>
        <p:nvSpPr>
          <p:cNvPr id="11" name="Rectangle 10"/>
          <p:cNvSpPr/>
          <p:nvPr/>
        </p:nvSpPr>
        <p:spPr>
          <a:xfrm>
            <a:off x="1524000" y="2107"/>
            <a:ext cx="7969986" cy="643912"/>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1524001" y="3263090"/>
            <a:ext cx="3405455" cy="3594910"/>
          </a:xfrm>
          <a:prstGeom prst="rect">
            <a:avLst/>
          </a:prstGeom>
        </p:spPr>
      </p:pic>
      <p:pic>
        <p:nvPicPr>
          <p:cNvPr id="8" name="Picture 7" descr="Screen Shot 2014-12-15 at 3.35.5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4842" y="3263089"/>
            <a:ext cx="5493158" cy="3594911"/>
          </a:xfrm>
          <a:prstGeom prst="rect">
            <a:avLst/>
          </a:prstGeom>
        </p:spPr>
      </p:pic>
      <p:sp>
        <p:nvSpPr>
          <p:cNvPr id="2" name="Title 1"/>
          <p:cNvSpPr>
            <a:spLocks noGrp="1"/>
          </p:cNvSpPr>
          <p:nvPr>
            <p:ph type="title"/>
          </p:nvPr>
        </p:nvSpPr>
        <p:spPr>
          <a:xfrm>
            <a:off x="1593126" y="-13794"/>
            <a:ext cx="8229600" cy="659813"/>
          </a:xfrm>
        </p:spPr>
        <p:txBody>
          <a:bodyPr>
            <a:normAutofit fontScale="90000"/>
          </a:bodyPr>
          <a:lstStyle/>
          <a:p>
            <a:r>
              <a:rPr lang="en-US" sz="2800" dirty="0">
                <a:solidFill>
                  <a:schemeClr val="bg1"/>
                </a:solidFill>
              </a:rPr>
              <a:t>B</a:t>
            </a:r>
            <a:r>
              <a:rPr lang="en-US" sz="2800" dirty="0" smtClean="0">
                <a:solidFill>
                  <a:schemeClr val="bg1"/>
                </a:solidFill>
              </a:rPr>
              <a:t>roadening </a:t>
            </a:r>
            <a:r>
              <a:rPr lang="en-US" sz="2800" dirty="0">
                <a:solidFill>
                  <a:schemeClr val="bg1"/>
                </a:solidFill>
              </a:rPr>
              <a:t>customer demand for </a:t>
            </a:r>
            <a:r>
              <a:rPr lang="en-US" sz="2800" dirty="0" smtClean="0">
                <a:solidFill>
                  <a:schemeClr val="bg1"/>
                </a:solidFill>
              </a:rPr>
              <a:t>post-processed guidance</a:t>
            </a:r>
            <a:endParaRPr lang="en-US" sz="2800" dirty="0">
              <a:solidFill>
                <a:schemeClr val="bg1"/>
              </a:solidFill>
            </a:endParaRPr>
          </a:p>
        </p:txBody>
      </p:sp>
      <p:sp>
        <p:nvSpPr>
          <p:cNvPr id="3" name="Slide Number Placeholder 2"/>
          <p:cNvSpPr>
            <a:spLocks noGrp="1"/>
          </p:cNvSpPr>
          <p:nvPr>
            <p:ph type="sldNum" sz="quarter" idx="12"/>
          </p:nvPr>
        </p:nvSpPr>
        <p:spPr/>
        <p:txBody>
          <a:bodyPr/>
          <a:lstStyle/>
          <a:p>
            <a:fld id="{EE11BDB4-E9FB-484C-91C9-8D814ABF8247}" type="slidenum">
              <a:rPr lang="en-US" smtClean="0"/>
              <a:t>10</a:t>
            </a:fld>
            <a:endParaRPr lang="en-US"/>
          </a:p>
        </p:txBody>
      </p:sp>
      <p:sp>
        <p:nvSpPr>
          <p:cNvPr id="7" name="TextBox 6"/>
          <p:cNvSpPr txBox="1"/>
          <p:nvPr/>
        </p:nvSpPr>
        <p:spPr>
          <a:xfrm>
            <a:off x="1524001" y="2678315"/>
            <a:ext cx="1312475" cy="584775"/>
          </a:xfrm>
          <a:prstGeom prst="rect">
            <a:avLst/>
          </a:prstGeom>
          <a:noFill/>
        </p:spPr>
        <p:txBody>
          <a:bodyPr wrap="none" rtlCol="0">
            <a:spAutoFit/>
          </a:bodyPr>
          <a:lstStyle/>
          <a:p>
            <a:r>
              <a:rPr lang="en-US" sz="1600" dirty="0">
                <a:solidFill>
                  <a:schemeClr val="bg1"/>
                </a:solidFill>
              </a:rPr>
              <a:t>Intensity and </a:t>
            </a:r>
          </a:p>
          <a:p>
            <a:r>
              <a:rPr lang="en-US" sz="1600" dirty="0">
                <a:solidFill>
                  <a:schemeClr val="bg1"/>
                </a:solidFill>
              </a:rPr>
              <a:t>storm surge</a:t>
            </a:r>
          </a:p>
        </p:txBody>
      </p:sp>
      <p:sp>
        <p:nvSpPr>
          <p:cNvPr id="9" name="TextBox 8"/>
          <p:cNvSpPr txBox="1"/>
          <p:nvPr/>
        </p:nvSpPr>
        <p:spPr>
          <a:xfrm>
            <a:off x="8832442" y="2678312"/>
            <a:ext cx="1835559" cy="584776"/>
          </a:xfrm>
          <a:prstGeom prst="rect">
            <a:avLst/>
          </a:prstGeom>
          <a:noFill/>
        </p:spPr>
        <p:txBody>
          <a:bodyPr wrap="none" rtlCol="0">
            <a:spAutoFit/>
          </a:bodyPr>
          <a:lstStyle/>
          <a:p>
            <a:pPr algn="r"/>
            <a:r>
              <a:rPr lang="en-US" sz="1600" dirty="0">
                <a:solidFill>
                  <a:srgbClr val="FFFFFF"/>
                </a:solidFill>
              </a:rPr>
              <a:t>FACETS or </a:t>
            </a:r>
          </a:p>
          <a:p>
            <a:pPr algn="r"/>
            <a:r>
              <a:rPr lang="en-US" sz="1600" dirty="0">
                <a:solidFill>
                  <a:srgbClr val="FFFFFF"/>
                </a:solidFill>
              </a:rPr>
              <a:t>“Warn on Forecast”</a:t>
            </a:r>
          </a:p>
        </p:txBody>
      </p:sp>
      <p:sp>
        <p:nvSpPr>
          <p:cNvPr id="10" name="TextBox 9"/>
          <p:cNvSpPr txBox="1"/>
          <p:nvPr/>
        </p:nvSpPr>
        <p:spPr>
          <a:xfrm>
            <a:off x="3927164" y="3339236"/>
            <a:ext cx="1247678" cy="1200329"/>
          </a:xfrm>
          <a:prstGeom prst="rect">
            <a:avLst/>
          </a:prstGeom>
          <a:noFill/>
        </p:spPr>
        <p:txBody>
          <a:bodyPr wrap="square" rtlCol="0">
            <a:spAutoFit/>
          </a:bodyPr>
          <a:lstStyle/>
          <a:p>
            <a:pPr algn="r"/>
            <a:r>
              <a:rPr lang="en-US" sz="1200" dirty="0"/>
              <a:t>Sub-seasonal:</a:t>
            </a:r>
          </a:p>
          <a:p>
            <a:pPr algn="r"/>
            <a:r>
              <a:rPr lang="en-US" sz="1200" dirty="0"/>
              <a:t>extracting</a:t>
            </a:r>
          </a:p>
          <a:p>
            <a:pPr algn="r"/>
            <a:r>
              <a:rPr lang="en-US" sz="1200" dirty="0"/>
              <a:t>signal from</a:t>
            </a:r>
          </a:p>
          <a:p>
            <a:pPr algn="r"/>
            <a:r>
              <a:rPr lang="en-US" sz="1200" dirty="0"/>
              <a:t>systematic </a:t>
            </a:r>
          </a:p>
          <a:p>
            <a:pPr algn="r"/>
            <a:r>
              <a:rPr lang="en-US" sz="1200" dirty="0"/>
              <a:t>error and </a:t>
            </a:r>
          </a:p>
          <a:p>
            <a:pPr algn="r"/>
            <a:r>
              <a:rPr lang="en-US" sz="1200" dirty="0"/>
              <a:t>chaos.</a:t>
            </a:r>
          </a:p>
        </p:txBody>
      </p:sp>
      <p:sp>
        <p:nvSpPr>
          <p:cNvPr id="12" name="TextBox 11"/>
          <p:cNvSpPr txBox="1"/>
          <p:nvPr/>
        </p:nvSpPr>
        <p:spPr>
          <a:xfrm>
            <a:off x="5258030" y="3369562"/>
            <a:ext cx="2479628" cy="1169551"/>
          </a:xfrm>
          <a:prstGeom prst="rect">
            <a:avLst/>
          </a:prstGeom>
          <a:noFill/>
        </p:spPr>
        <p:txBody>
          <a:bodyPr wrap="none" rtlCol="0">
            <a:spAutoFit/>
          </a:bodyPr>
          <a:lstStyle/>
          <a:p>
            <a:r>
              <a:rPr lang="en-US" sz="1400" dirty="0"/>
              <a:t>Lightening forecaster</a:t>
            </a:r>
          </a:p>
          <a:p>
            <a:r>
              <a:rPr lang="en-US" sz="1400" dirty="0"/>
              <a:t>workload and improving spatial</a:t>
            </a:r>
          </a:p>
          <a:p>
            <a:r>
              <a:rPr lang="en-US" sz="1400" dirty="0"/>
              <a:t>consistency with improved</a:t>
            </a:r>
          </a:p>
          <a:p>
            <a:r>
              <a:rPr lang="en-US" sz="1400" dirty="0"/>
              <a:t>post-processed guidance –</a:t>
            </a:r>
          </a:p>
          <a:p>
            <a:r>
              <a:rPr lang="en-US" sz="1400" dirty="0"/>
              <a:t>“the National Blend of Models”</a:t>
            </a:r>
          </a:p>
        </p:txBody>
      </p:sp>
    </p:spTree>
    <p:extLst>
      <p:ext uri="{BB962C8B-B14F-4D97-AF65-F5344CB8AC3E}">
        <p14:creationId xmlns:p14="http://schemas.microsoft.com/office/powerpoint/2010/main" val="21454069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smtClean="0"/>
              <a:t>Post-processing </a:t>
            </a:r>
            <a:br>
              <a:rPr lang="en-US" sz="5400" dirty="0" smtClean="0"/>
            </a:br>
            <a:r>
              <a:rPr lang="en-US" sz="5400" dirty="0" smtClean="0"/>
              <a:t>challenges</a:t>
            </a:r>
            <a:endParaRPr lang="en-US" sz="5400" dirty="0"/>
          </a:p>
        </p:txBody>
      </p:sp>
      <p:grpSp>
        <p:nvGrpSpPr>
          <p:cNvPr id="7" name="Group 6"/>
          <p:cNvGrpSpPr/>
          <p:nvPr/>
        </p:nvGrpSpPr>
        <p:grpSpPr>
          <a:xfrm>
            <a:off x="3745362" y="1875902"/>
            <a:ext cx="2752129" cy="2752129"/>
            <a:chOff x="366693" y="0"/>
            <a:chExt cx="2752129" cy="2752129"/>
          </a:xfrm>
        </p:grpSpPr>
        <p:sp>
          <p:nvSpPr>
            <p:cNvPr id="17" name="Oval 16"/>
            <p:cNvSpPr/>
            <p:nvPr/>
          </p:nvSpPr>
          <p:spPr>
            <a:xfrm>
              <a:off x="366693" y="0"/>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Oval 4"/>
            <p:cNvSpPr/>
            <p:nvPr/>
          </p:nvSpPr>
          <p:spPr>
            <a:xfrm>
              <a:off x="428406" y="349005"/>
              <a:ext cx="1946049" cy="194604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Organization</a:t>
              </a:r>
              <a:endParaRPr lang="en-US" sz="2400" kern="1200" dirty="0"/>
            </a:p>
          </p:txBody>
        </p:sp>
      </p:grpSp>
      <p:grpSp>
        <p:nvGrpSpPr>
          <p:cNvPr id="8" name="Group 7"/>
          <p:cNvGrpSpPr/>
          <p:nvPr/>
        </p:nvGrpSpPr>
        <p:grpSpPr>
          <a:xfrm>
            <a:off x="5582320" y="1925371"/>
            <a:ext cx="4730085" cy="4252398"/>
            <a:chOff x="2203651" y="49469"/>
            <a:chExt cx="4730085" cy="4252398"/>
          </a:xfrm>
        </p:grpSpPr>
        <p:sp>
          <p:nvSpPr>
            <p:cNvPr id="15" name="Oval 14"/>
            <p:cNvSpPr/>
            <p:nvPr/>
          </p:nvSpPr>
          <p:spPr>
            <a:xfrm>
              <a:off x="2203651" y="49469"/>
              <a:ext cx="4730085" cy="4252398"/>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6" name="Oval 6"/>
            <p:cNvSpPr/>
            <p:nvPr/>
          </p:nvSpPr>
          <p:spPr>
            <a:xfrm>
              <a:off x="2896356" y="672218"/>
              <a:ext cx="3344675" cy="300690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Science</a:t>
              </a:r>
              <a:endParaRPr lang="en-US" sz="2400" kern="1200" dirty="0"/>
            </a:p>
          </p:txBody>
        </p:sp>
      </p:grpSp>
      <p:grpSp>
        <p:nvGrpSpPr>
          <p:cNvPr id="9" name="Group 8"/>
          <p:cNvGrpSpPr/>
          <p:nvPr/>
        </p:nvGrpSpPr>
        <p:grpSpPr>
          <a:xfrm>
            <a:off x="3453320" y="4275264"/>
            <a:ext cx="2906532" cy="1951975"/>
            <a:chOff x="1052545" y="2399362"/>
            <a:chExt cx="1928637" cy="1951975"/>
          </a:xfrm>
        </p:grpSpPr>
        <p:sp>
          <p:nvSpPr>
            <p:cNvPr id="13" name="Oval 12"/>
            <p:cNvSpPr/>
            <p:nvPr/>
          </p:nvSpPr>
          <p:spPr>
            <a:xfrm>
              <a:off x="1052545" y="2399362"/>
              <a:ext cx="1928637" cy="1951975"/>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4" name="Oval 8"/>
            <p:cNvSpPr/>
            <p:nvPr/>
          </p:nvSpPr>
          <p:spPr>
            <a:xfrm>
              <a:off x="1334987" y="2685222"/>
              <a:ext cx="1363753" cy="138025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Getting the right data in place.</a:t>
              </a:r>
              <a:endParaRPr lang="en-US" sz="2400" kern="1200" dirty="0"/>
            </a:p>
          </p:txBody>
        </p:sp>
      </p:grpSp>
      <p:grpSp>
        <p:nvGrpSpPr>
          <p:cNvPr id="10" name="Group 9"/>
          <p:cNvGrpSpPr/>
          <p:nvPr/>
        </p:nvGrpSpPr>
        <p:grpSpPr>
          <a:xfrm>
            <a:off x="5211714" y="643958"/>
            <a:ext cx="3122735" cy="2752129"/>
            <a:chOff x="7761522" y="799604"/>
            <a:chExt cx="2752129" cy="2752129"/>
          </a:xfrm>
        </p:grpSpPr>
        <p:sp>
          <p:nvSpPr>
            <p:cNvPr id="11" name="Oval 10"/>
            <p:cNvSpPr/>
            <p:nvPr/>
          </p:nvSpPr>
          <p:spPr>
            <a:xfrm>
              <a:off x="7761522" y="799604"/>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10"/>
            <p:cNvSpPr/>
            <p:nvPr/>
          </p:nvSpPr>
          <p:spPr>
            <a:xfrm>
              <a:off x="8222053" y="799604"/>
              <a:ext cx="1946049" cy="147664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smtClean="0"/>
                <a:t>Lack of </a:t>
              </a:r>
              <a:r>
                <a:rPr lang="en-US" sz="2400" kern="1200" dirty="0" smtClean="0"/>
                <a:t>community infrastructure</a:t>
              </a:r>
              <a:endParaRPr lang="en-US" sz="2400" kern="1200" dirty="0"/>
            </a:p>
          </p:txBody>
        </p:sp>
      </p:grpSp>
      <p:sp>
        <p:nvSpPr>
          <p:cNvPr id="3" name="Slide Number Placeholder 2"/>
          <p:cNvSpPr>
            <a:spLocks noGrp="1"/>
          </p:cNvSpPr>
          <p:nvPr>
            <p:ph type="sldNum" sz="quarter" idx="12"/>
          </p:nvPr>
        </p:nvSpPr>
        <p:spPr/>
        <p:txBody>
          <a:bodyPr/>
          <a:lstStyle/>
          <a:p>
            <a:fld id="{BE57CC3B-1F15-3944-8EEB-F1F089217761}" type="slidenum">
              <a:rPr lang="en-US" smtClean="0"/>
              <a:t>11</a:t>
            </a:fld>
            <a:endParaRPr lang="en-US"/>
          </a:p>
        </p:txBody>
      </p:sp>
      <p:sp>
        <p:nvSpPr>
          <p:cNvPr id="19" name="TextBox 18"/>
          <p:cNvSpPr txBox="1"/>
          <p:nvPr/>
        </p:nvSpPr>
        <p:spPr>
          <a:xfrm>
            <a:off x="883221" y="2638523"/>
            <a:ext cx="1768369" cy="1384995"/>
          </a:xfrm>
          <a:prstGeom prst="rect">
            <a:avLst/>
          </a:prstGeom>
          <a:noFill/>
        </p:spPr>
        <p:txBody>
          <a:bodyPr wrap="none" rtlCol="0">
            <a:spAutoFit/>
          </a:bodyPr>
          <a:lstStyle/>
          <a:p>
            <a:r>
              <a:rPr lang="en-US" sz="2800" dirty="0" smtClean="0"/>
              <a:t>Note </a:t>
            </a:r>
            <a:r>
              <a:rPr lang="en-US" sz="2800" smtClean="0"/>
              <a:t>the </a:t>
            </a:r>
          </a:p>
          <a:p>
            <a:r>
              <a:rPr lang="en-US" sz="2800" dirty="0" smtClean="0"/>
              <a:t>substantial</a:t>
            </a:r>
          </a:p>
          <a:p>
            <a:r>
              <a:rPr lang="en-US" sz="2800" dirty="0" smtClean="0"/>
              <a:t>overlap.</a:t>
            </a:r>
            <a:endParaRPr lang="en-US" sz="2800" dirty="0"/>
          </a:p>
        </p:txBody>
      </p:sp>
    </p:spTree>
    <p:extLst>
      <p:ext uri="{BB962C8B-B14F-4D97-AF65-F5344CB8AC3E}">
        <p14:creationId xmlns:p14="http://schemas.microsoft.com/office/powerpoint/2010/main" val="11028883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smtClean="0"/>
              <a:t>Post-processing </a:t>
            </a:r>
            <a:br>
              <a:rPr lang="en-US" sz="5400" dirty="0" smtClean="0"/>
            </a:br>
            <a:r>
              <a:rPr lang="en-US" sz="5400" dirty="0" smtClean="0"/>
              <a:t>challenges</a:t>
            </a:r>
            <a:endParaRPr lang="en-US" sz="5400" dirty="0"/>
          </a:p>
        </p:txBody>
      </p:sp>
      <p:grpSp>
        <p:nvGrpSpPr>
          <p:cNvPr id="7" name="Group 6"/>
          <p:cNvGrpSpPr/>
          <p:nvPr/>
        </p:nvGrpSpPr>
        <p:grpSpPr>
          <a:xfrm>
            <a:off x="3745362" y="1875902"/>
            <a:ext cx="2752129" cy="2752129"/>
            <a:chOff x="366693" y="0"/>
            <a:chExt cx="2752129" cy="2752129"/>
          </a:xfrm>
        </p:grpSpPr>
        <p:sp>
          <p:nvSpPr>
            <p:cNvPr id="17" name="Oval 16"/>
            <p:cNvSpPr/>
            <p:nvPr/>
          </p:nvSpPr>
          <p:spPr>
            <a:xfrm>
              <a:off x="366693" y="0"/>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Oval 4"/>
            <p:cNvSpPr/>
            <p:nvPr/>
          </p:nvSpPr>
          <p:spPr>
            <a:xfrm>
              <a:off x="428406" y="349005"/>
              <a:ext cx="1946049" cy="194604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Organization</a:t>
              </a:r>
              <a:endParaRPr lang="en-US" sz="2400" kern="1200" dirty="0"/>
            </a:p>
          </p:txBody>
        </p:sp>
      </p:grpSp>
      <p:grpSp>
        <p:nvGrpSpPr>
          <p:cNvPr id="9" name="Group 8"/>
          <p:cNvGrpSpPr/>
          <p:nvPr/>
        </p:nvGrpSpPr>
        <p:grpSpPr>
          <a:xfrm>
            <a:off x="3453320" y="4275264"/>
            <a:ext cx="2906532" cy="1951975"/>
            <a:chOff x="1052545" y="2399362"/>
            <a:chExt cx="1928637" cy="1951975"/>
          </a:xfrm>
        </p:grpSpPr>
        <p:sp>
          <p:nvSpPr>
            <p:cNvPr id="13" name="Oval 12"/>
            <p:cNvSpPr/>
            <p:nvPr/>
          </p:nvSpPr>
          <p:spPr>
            <a:xfrm>
              <a:off x="1052545" y="2399362"/>
              <a:ext cx="1928637" cy="1951975"/>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4" name="Oval 8"/>
            <p:cNvSpPr/>
            <p:nvPr/>
          </p:nvSpPr>
          <p:spPr>
            <a:xfrm>
              <a:off x="1334987" y="2685222"/>
              <a:ext cx="1363753" cy="138025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Getting the right data in place.</a:t>
              </a:r>
              <a:endParaRPr lang="en-US" sz="2400" kern="1200" dirty="0"/>
            </a:p>
          </p:txBody>
        </p:sp>
      </p:grpSp>
      <p:grpSp>
        <p:nvGrpSpPr>
          <p:cNvPr id="10" name="Group 9"/>
          <p:cNvGrpSpPr/>
          <p:nvPr/>
        </p:nvGrpSpPr>
        <p:grpSpPr>
          <a:xfrm>
            <a:off x="5211714" y="643958"/>
            <a:ext cx="3122735" cy="2752129"/>
            <a:chOff x="7761522" y="799604"/>
            <a:chExt cx="2752129" cy="2752129"/>
          </a:xfrm>
        </p:grpSpPr>
        <p:sp>
          <p:nvSpPr>
            <p:cNvPr id="11" name="Oval 10"/>
            <p:cNvSpPr/>
            <p:nvPr/>
          </p:nvSpPr>
          <p:spPr>
            <a:xfrm>
              <a:off x="7761522" y="799604"/>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10"/>
            <p:cNvSpPr/>
            <p:nvPr/>
          </p:nvSpPr>
          <p:spPr>
            <a:xfrm>
              <a:off x="8222053" y="799604"/>
              <a:ext cx="1946049" cy="147664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smtClean="0"/>
                <a:t>Lack of </a:t>
              </a:r>
              <a:r>
                <a:rPr lang="en-US" sz="2400" kern="1200" dirty="0" smtClean="0"/>
                <a:t>community infrastructure</a:t>
              </a:r>
              <a:endParaRPr lang="en-US" sz="2400" kern="1200" dirty="0"/>
            </a:p>
          </p:txBody>
        </p:sp>
      </p:grpSp>
      <p:sp>
        <p:nvSpPr>
          <p:cNvPr id="3" name="Slide Number Placeholder 2"/>
          <p:cNvSpPr>
            <a:spLocks noGrp="1"/>
          </p:cNvSpPr>
          <p:nvPr>
            <p:ph type="sldNum" sz="quarter" idx="12"/>
          </p:nvPr>
        </p:nvSpPr>
        <p:spPr/>
        <p:txBody>
          <a:bodyPr/>
          <a:lstStyle/>
          <a:p>
            <a:fld id="{BE57CC3B-1F15-3944-8EEB-F1F089217761}" type="slidenum">
              <a:rPr lang="en-US" smtClean="0"/>
              <a:t>12</a:t>
            </a:fld>
            <a:endParaRPr lang="en-US"/>
          </a:p>
        </p:txBody>
      </p:sp>
      <p:grpSp>
        <p:nvGrpSpPr>
          <p:cNvPr id="8" name="Group 7"/>
          <p:cNvGrpSpPr/>
          <p:nvPr/>
        </p:nvGrpSpPr>
        <p:grpSpPr>
          <a:xfrm>
            <a:off x="5582320" y="1925371"/>
            <a:ext cx="4730085" cy="4252398"/>
            <a:chOff x="2203651" y="49469"/>
            <a:chExt cx="4730085" cy="4252398"/>
          </a:xfrm>
        </p:grpSpPr>
        <p:sp>
          <p:nvSpPr>
            <p:cNvPr id="15" name="Oval 14"/>
            <p:cNvSpPr/>
            <p:nvPr/>
          </p:nvSpPr>
          <p:spPr>
            <a:xfrm>
              <a:off x="2203651" y="49469"/>
              <a:ext cx="4730085" cy="4252398"/>
            </a:xfrm>
            <a:prstGeom prst="ellipse">
              <a:avLst/>
            </a:prstGeom>
            <a:ln w="38100">
              <a:solidFill>
                <a:srgbClr val="FF0000"/>
              </a:solidFill>
            </a:ln>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6" name="Oval 6"/>
            <p:cNvSpPr/>
            <p:nvPr/>
          </p:nvSpPr>
          <p:spPr>
            <a:xfrm>
              <a:off x="2896356" y="672218"/>
              <a:ext cx="3344675" cy="3006900"/>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Science</a:t>
              </a:r>
              <a:endParaRPr lang="en-US" sz="2400" kern="1200" dirty="0"/>
            </a:p>
          </p:txBody>
        </p:sp>
      </p:grpSp>
    </p:spTree>
    <p:extLst>
      <p:ext uri="{BB962C8B-B14F-4D97-AF65-F5344CB8AC3E}">
        <p14:creationId xmlns:p14="http://schemas.microsoft.com/office/powerpoint/2010/main" val="356810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688" y="163420"/>
            <a:ext cx="10515600" cy="1011002"/>
          </a:xfrm>
        </p:spPr>
        <p:txBody>
          <a:bodyPr/>
          <a:lstStyle/>
          <a:p>
            <a:r>
              <a:rPr lang="en-US" dirty="0" smtClean="0"/>
              <a:t>Science </a:t>
            </a:r>
            <a:r>
              <a:rPr lang="en-US" dirty="0" smtClean="0"/>
              <a:t>challenges.</a:t>
            </a:r>
            <a:endParaRPr lang="en-US" dirty="0"/>
          </a:p>
        </p:txBody>
      </p:sp>
      <p:sp>
        <p:nvSpPr>
          <p:cNvPr id="3" name="Content Placeholder 2"/>
          <p:cNvSpPr>
            <a:spLocks noGrp="1"/>
          </p:cNvSpPr>
          <p:nvPr>
            <p:ph idx="1"/>
          </p:nvPr>
        </p:nvSpPr>
        <p:spPr>
          <a:xfrm>
            <a:off x="853888" y="1232134"/>
            <a:ext cx="10391270" cy="5390542"/>
          </a:xfrm>
        </p:spPr>
        <p:txBody>
          <a:bodyPr>
            <a:normAutofit fontScale="92500" lnSpcReduction="20000"/>
          </a:bodyPr>
          <a:lstStyle/>
          <a:p>
            <a:r>
              <a:rPr lang="en-US" dirty="0" smtClean="0"/>
              <a:t>Product quality.  </a:t>
            </a:r>
          </a:p>
          <a:p>
            <a:pPr lvl="1"/>
            <a:r>
              <a:rPr lang="en-US" dirty="0" smtClean="0"/>
              <a:t>Atmospheric scientists, not statisticians, have traditionally guided the post-processing development</a:t>
            </a:r>
            <a:r>
              <a:rPr lang="en-US" dirty="0" smtClean="0"/>
              <a:t>.  Need both.</a:t>
            </a:r>
            <a:endParaRPr lang="en-US" dirty="0" smtClean="0"/>
          </a:p>
          <a:p>
            <a:r>
              <a:rPr lang="en-US" dirty="0" smtClean="0"/>
              <a:t>NOAA produces overlapping post-processed guidance using with a variety of methods.  Which method is best?  We don’t know.</a:t>
            </a:r>
          </a:p>
          <a:p>
            <a:r>
              <a:rPr lang="en-US" dirty="0" smtClean="0"/>
              <a:t>Product quality limited by quality of input data (garbage in, garbage out).</a:t>
            </a:r>
            <a:endParaRPr lang="en-US" dirty="0" smtClean="0"/>
          </a:p>
          <a:p>
            <a:pPr lvl="1"/>
            <a:r>
              <a:rPr lang="en-US" dirty="0" smtClean="0"/>
              <a:t>Reforecasts of high quality and statistical consistency are needed, but NOAA isn’t producing them regularly yet.</a:t>
            </a:r>
          </a:p>
          <a:p>
            <a:pPr lvl="2"/>
            <a:r>
              <a:rPr lang="en-US" dirty="0"/>
              <a:t>I</a:t>
            </a:r>
            <a:r>
              <a:rPr lang="en-US" dirty="0" smtClean="0"/>
              <a:t>s an extensive new reforecast needed with every model change?  We also need procedures for determining when the last version is sufficient.</a:t>
            </a:r>
          </a:p>
          <a:p>
            <a:pPr lvl="1"/>
            <a:r>
              <a:rPr lang="en-US" dirty="0" smtClean="0"/>
              <a:t>Post-processed skill is also limited by the quality of the observation/analysis data;  higher-resolution, higher-quality reanalysis data needed for training and validation.</a:t>
            </a:r>
          </a:p>
          <a:p>
            <a:r>
              <a:rPr lang="en-US" dirty="0" smtClean="0"/>
              <a:t>Few new methodologies are in </a:t>
            </a:r>
            <a:r>
              <a:rPr lang="en-US" dirty="0"/>
              <a:t>place to </a:t>
            </a:r>
            <a:r>
              <a:rPr lang="en-US" dirty="0" smtClean="0"/>
              <a:t>leverage </a:t>
            </a:r>
            <a:r>
              <a:rPr lang="en-US" dirty="0"/>
              <a:t>the high-quality training data we </a:t>
            </a:r>
            <a:r>
              <a:rPr lang="en-US" dirty="0" smtClean="0"/>
              <a:t>expect in the future.</a:t>
            </a:r>
            <a:endParaRPr lang="en-US" dirty="0"/>
          </a:p>
          <a:p>
            <a:pPr lvl="1"/>
            <a:r>
              <a:rPr lang="en-US" dirty="0"/>
              <a:t>Past </a:t>
            </a:r>
            <a:r>
              <a:rPr lang="en-US" dirty="0" smtClean="0"/>
              <a:t>development was </a:t>
            </a:r>
            <a:r>
              <a:rPr lang="en-US" dirty="0"/>
              <a:t>focused on shorter training data </a:t>
            </a:r>
            <a:r>
              <a:rPr lang="en-US" dirty="0" smtClean="0"/>
              <a:t>sets, and observations more so than analyses.</a:t>
            </a:r>
          </a:p>
          <a:p>
            <a:pPr lvl="1"/>
            <a:r>
              <a:rPr lang="en-US" dirty="0" smtClean="0"/>
              <a:t>More </a:t>
            </a:r>
            <a:r>
              <a:rPr lang="en-US" dirty="0" smtClean="0">
                <a:hlinkClick r:id="rId2" action="ppaction://hlinksldjump"/>
              </a:rPr>
              <a:t>here</a:t>
            </a:r>
            <a:r>
              <a:rPr lang="en-US" dirty="0" smtClean="0"/>
              <a:t>.</a:t>
            </a:r>
            <a:endParaRPr lang="en-US" dirty="0"/>
          </a:p>
          <a:p>
            <a:endParaRPr lang="en-US" dirty="0" smtClean="0"/>
          </a:p>
        </p:txBody>
      </p:sp>
      <p:sp>
        <p:nvSpPr>
          <p:cNvPr id="4" name="Slide Number Placeholder 3"/>
          <p:cNvSpPr>
            <a:spLocks noGrp="1"/>
          </p:cNvSpPr>
          <p:nvPr>
            <p:ph type="sldNum" sz="quarter" idx="12"/>
          </p:nvPr>
        </p:nvSpPr>
        <p:spPr/>
        <p:txBody>
          <a:bodyPr/>
          <a:lstStyle/>
          <a:p>
            <a:fld id="{BE57CC3B-1F15-3944-8EEB-F1F089217761}" type="slidenum">
              <a:rPr lang="en-US" smtClean="0"/>
              <a:t>13</a:t>
            </a:fld>
            <a:endParaRPr lang="en-US"/>
          </a:p>
        </p:txBody>
      </p:sp>
    </p:spTree>
    <p:extLst>
      <p:ext uri="{BB962C8B-B14F-4D97-AF65-F5344CB8AC3E}">
        <p14:creationId xmlns:p14="http://schemas.microsoft.com/office/powerpoint/2010/main" val="14326838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737715" cy="1177047"/>
          </a:xfrm>
        </p:spPr>
        <p:txBody>
          <a:bodyPr>
            <a:normAutofit/>
          </a:bodyPr>
          <a:lstStyle/>
          <a:p>
            <a:r>
              <a:rPr lang="en-US" sz="3600" dirty="0" smtClean="0"/>
              <a:t>NCAR’s </a:t>
            </a:r>
            <a:r>
              <a:rPr lang="en-US" sz="3600" dirty="0" smtClean="0"/>
              <a:t>Geophysical Statistics Project, </a:t>
            </a:r>
            <a:r>
              <a:rPr lang="en-US" sz="3600" dirty="0" smtClean="0"/>
              <a:t>an exemplar for </a:t>
            </a:r>
            <a:r>
              <a:rPr lang="en-US" sz="3600" dirty="0" smtClean="0"/>
              <a:t>utilizing statisticians in service of atmospheric science.</a:t>
            </a:r>
            <a:endParaRPr 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75" y="1230054"/>
            <a:ext cx="6223829" cy="5299814"/>
          </a:xfrm>
          <a:prstGeom prst="rect">
            <a:avLst/>
          </a:prstGeom>
        </p:spPr>
      </p:pic>
      <p:sp>
        <p:nvSpPr>
          <p:cNvPr id="5" name="TextBox 4"/>
          <p:cNvSpPr txBox="1"/>
          <p:nvPr/>
        </p:nvSpPr>
        <p:spPr>
          <a:xfrm>
            <a:off x="7657141" y="2027761"/>
            <a:ext cx="4091973" cy="1938992"/>
          </a:xfrm>
          <a:prstGeom prst="rect">
            <a:avLst/>
          </a:prstGeom>
          <a:noFill/>
        </p:spPr>
        <p:txBody>
          <a:bodyPr wrap="square" rtlCol="0">
            <a:spAutoFit/>
          </a:bodyPr>
          <a:lstStyle/>
          <a:p>
            <a:r>
              <a:rPr lang="en-US" sz="2000" dirty="0" smtClean="0"/>
              <a:t>Recognizing that atmospheric scientists did not always have the statistics background needed, NCAR built a staff of professional statisticians to collaborate</a:t>
            </a:r>
          </a:p>
          <a:p>
            <a:r>
              <a:rPr lang="en-US" sz="2000" dirty="0" smtClean="0"/>
              <a:t>with the atmospheric scientists</a:t>
            </a:r>
            <a:r>
              <a:rPr lang="en-US" sz="2000" dirty="0" smtClean="0"/>
              <a:t>.</a:t>
            </a:r>
            <a:endParaRPr lang="en-US" sz="2000" dirty="0" smtClean="0"/>
          </a:p>
        </p:txBody>
      </p:sp>
      <p:sp>
        <p:nvSpPr>
          <p:cNvPr id="6" name="TextBox 5"/>
          <p:cNvSpPr txBox="1"/>
          <p:nvPr/>
        </p:nvSpPr>
        <p:spPr>
          <a:xfrm>
            <a:off x="0" y="6529868"/>
            <a:ext cx="2334550" cy="276999"/>
          </a:xfrm>
          <a:prstGeom prst="rect">
            <a:avLst/>
          </a:prstGeom>
          <a:noFill/>
        </p:spPr>
        <p:txBody>
          <a:bodyPr wrap="none" rtlCol="0">
            <a:spAutoFit/>
          </a:bodyPr>
          <a:lstStyle/>
          <a:p>
            <a:r>
              <a:rPr lang="en-US" sz="1200" dirty="0" smtClean="0"/>
              <a:t>https://www2.image.ucar.edu/</a:t>
            </a:r>
            <a:r>
              <a:rPr lang="en-US" sz="1200" dirty="0" err="1" smtClean="0"/>
              <a:t>gsp</a:t>
            </a:r>
            <a:endParaRPr lang="en-US" sz="1200" dirty="0"/>
          </a:p>
        </p:txBody>
      </p:sp>
      <p:sp>
        <p:nvSpPr>
          <p:cNvPr id="3" name="Slide Number Placeholder 2"/>
          <p:cNvSpPr>
            <a:spLocks noGrp="1"/>
          </p:cNvSpPr>
          <p:nvPr>
            <p:ph type="sldNum" sz="quarter" idx="12"/>
          </p:nvPr>
        </p:nvSpPr>
        <p:spPr/>
        <p:txBody>
          <a:bodyPr/>
          <a:lstStyle/>
          <a:p>
            <a:fld id="{BE57CC3B-1F15-3944-8EEB-F1F089217761}" type="slidenum">
              <a:rPr lang="en-US" smtClean="0"/>
              <a:t>14</a:t>
            </a:fld>
            <a:endParaRPr lang="en-US"/>
          </a:p>
        </p:txBody>
      </p:sp>
    </p:spTree>
    <p:extLst>
      <p:ext uri="{BB962C8B-B14F-4D97-AF65-F5344CB8AC3E}">
        <p14:creationId xmlns:p14="http://schemas.microsoft.com/office/powerpoint/2010/main" val="14195678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715" y="98333"/>
            <a:ext cx="11107873" cy="1306814"/>
          </a:xfrm>
        </p:spPr>
        <p:txBody>
          <a:bodyPr>
            <a:normAutofit/>
          </a:bodyPr>
          <a:lstStyle/>
          <a:p>
            <a:r>
              <a:rPr lang="en-US" sz="3600" dirty="0" smtClean="0"/>
              <a:t>Overlapping products: which </a:t>
            </a:r>
            <a:r>
              <a:rPr lang="en-US" sz="3600" dirty="0" smtClean="0"/>
              <a:t>is the preferred underlying methodology?</a:t>
            </a:r>
            <a:endParaRPr lang="en-US" sz="3600" dirty="0"/>
          </a:p>
        </p:txBody>
      </p:sp>
      <p:pic>
        <p:nvPicPr>
          <p:cNvPr id="4" name="Picture 3"/>
          <p:cNvPicPr>
            <a:picLocks noChangeAspect="1"/>
          </p:cNvPicPr>
          <p:nvPr/>
        </p:nvPicPr>
        <p:blipFill>
          <a:blip r:embed="rId2"/>
          <a:stretch>
            <a:fillRect/>
          </a:stretch>
        </p:blipFill>
        <p:spPr>
          <a:xfrm>
            <a:off x="2431915" y="1423895"/>
            <a:ext cx="7062281" cy="5316329"/>
          </a:xfrm>
          <a:prstGeom prst="rect">
            <a:avLst/>
          </a:prstGeom>
        </p:spPr>
      </p:pic>
      <p:sp>
        <p:nvSpPr>
          <p:cNvPr id="3" name="Slide Number Placeholder 2"/>
          <p:cNvSpPr>
            <a:spLocks noGrp="1"/>
          </p:cNvSpPr>
          <p:nvPr>
            <p:ph type="sldNum" sz="quarter" idx="12"/>
          </p:nvPr>
        </p:nvSpPr>
        <p:spPr/>
        <p:txBody>
          <a:bodyPr/>
          <a:lstStyle/>
          <a:p>
            <a:fld id="{BE57CC3B-1F15-3944-8EEB-F1F089217761}" type="slidenum">
              <a:rPr lang="en-US" smtClean="0"/>
              <a:t>15</a:t>
            </a:fld>
            <a:endParaRPr lang="en-US"/>
          </a:p>
        </p:txBody>
      </p:sp>
      <p:sp>
        <p:nvSpPr>
          <p:cNvPr id="5" name="Rectangle 4"/>
          <p:cNvSpPr/>
          <p:nvPr/>
        </p:nvSpPr>
        <p:spPr>
          <a:xfrm>
            <a:off x="2431915" y="4528159"/>
            <a:ext cx="1482469" cy="63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869365" y="4528159"/>
            <a:ext cx="1482469" cy="63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63430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723" y="154519"/>
            <a:ext cx="11434088" cy="1325563"/>
          </a:xfrm>
        </p:spPr>
        <p:txBody>
          <a:bodyPr>
            <a:noAutofit/>
          </a:bodyPr>
          <a:lstStyle/>
          <a:p>
            <a:r>
              <a:rPr lang="en-US" sz="3600" dirty="0" smtClean="0"/>
              <a:t>Garbage in, garbage out: bias </a:t>
            </a:r>
            <a:r>
              <a:rPr lang="en-US" sz="3600" dirty="0" smtClean="0"/>
              <a:t>inconsistencies in reforecasts introduced by a change in the data assimilation.</a:t>
            </a:r>
            <a:endParaRPr lang="en-US" sz="3600" dirty="0"/>
          </a:p>
        </p:txBody>
      </p:sp>
      <p:sp>
        <p:nvSpPr>
          <p:cNvPr id="4" name="TextBox 3"/>
          <p:cNvSpPr txBox="1"/>
          <p:nvPr/>
        </p:nvSpPr>
        <p:spPr>
          <a:xfrm>
            <a:off x="97276" y="6488668"/>
            <a:ext cx="7637027" cy="253916"/>
          </a:xfrm>
          <a:prstGeom prst="rect">
            <a:avLst/>
          </a:prstGeom>
          <a:noFill/>
        </p:spPr>
        <p:txBody>
          <a:bodyPr wrap="none" rtlCol="0">
            <a:spAutoFit/>
          </a:bodyPr>
          <a:lstStyle/>
          <a:p>
            <a:r>
              <a:rPr lang="en-US" sz="1050" dirty="0" smtClean="0"/>
              <a:t>c/o Mike Charles and Melissa </a:t>
            </a:r>
            <a:r>
              <a:rPr lang="en-US" sz="1050" dirty="0" err="1" smtClean="0"/>
              <a:t>Ou</a:t>
            </a:r>
            <a:r>
              <a:rPr lang="en-US" sz="1050" dirty="0" smtClean="0"/>
              <a:t>, CPC; see http://</a:t>
            </a:r>
            <a:r>
              <a:rPr lang="en-US" sz="1050" dirty="0" err="1" smtClean="0"/>
              <a:t>www.esrl.noaa.gov</a:t>
            </a:r>
            <a:r>
              <a:rPr lang="en-US" sz="1050" dirty="0" smtClean="0"/>
              <a:t>/</a:t>
            </a:r>
            <a:r>
              <a:rPr lang="en-US" sz="1050" dirty="0" err="1" smtClean="0"/>
              <a:t>psd</a:t>
            </a:r>
            <a:r>
              <a:rPr lang="en-US" sz="1050" dirty="0" smtClean="0"/>
              <a:t>/people/</a:t>
            </a:r>
            <a:r>
              <a:rPr lang="en-US" sz="1050" dirty="0" err="1" smtClean="0"/>
              <a:t>tom.hamill</a:t>
            </a:r>
            <a:r>
              <a:rPr lang="en-US" sz="1050" dirty="0" smtClean="0"/>
              <a:t>/White-paper-reforecast-</a:t>
            </a:r>
            <a:r>
              <a:rPr lang="en-US" sz="1050" dirty="0" err="1" smtClean="0"/>
              <a:t>configuration.pdf</a:t>
            </a:r>
            <a:r>
              <a:rPr lang="en-US" sz="1050" dirty="0" smtClean="0"/>
              <a:t> </a:t>
            </a:r>
            <a:endParaRPr lang="en-US" sz="105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740" y="1602343"/>
            <a:ext cx="7469762" cy="4764064"/>
          </a:xfrm>
          <a:prstGeom prst="rect">
            <a:avLst/>
          </a:prstGeom>
        </p:spPr>
      </p:pic>
      <p:sp>
        <p:nvSpPr>
          <p:cNvPr id="6" name="TextBox 5"/>
          <p:cNvSpPr txBox="1"/>
          <p:nvPr/>
        </p:nvSpPr>
        <p:spPr>
          <a:xfrm>
            <a:off x="8364915" y="1864851"/>
            <a:ext cx="3356043" cy="2677656"/>
          </a:xfrm>
          <a:prstGeom prst="rect">
            <a:avLst/>
          </a:prstGeom>
          <a:noFill/>
        </p:spPr>
        <p:txBody>
          <a:bodyPr wrap="square" rtlCol="0">
            <a:spAutoFit/>
          </a:bodyPr>
          <a:lstStyle/>
          <a:p>
            <a:r>
              <a:rPr lang="en-US" sz="2400" dirty="0" smtClean="0"/>
              <a:t>After a modest change in the model resolution </a:t>
            </a:r>
            <a:r>
              <a:rPr lang="en-US" sz="2400" i="1" dirty="0" smtClean="0"/>
              <a:t>used in the data assimilation </a:t>
            </a:r>
            <a:r>
              <a:rPr lang="en-US" sz="2400" dirty="0" smtClean="0"/>
              <a:t>between</a:t>
            </a:r>
          </a:p>
          <a:p>
            <a:r>
              <a:rPr lang="en-US" sz="2400" dirty="0" smtClean="0"/>
              <a:t>2010 and 2011, the GEFS v10 reforecast bias changed significantly.</a:t>
            </a:r>
          </a:p>
        </p:txBody>
      </p:sp>
      <p:sp>
        <p:nvSpPr>
          <p:cNvPr id="3" name="Slide Number Placeholder 2"/>
          <p:cNvSpPr>
            <a:spLocks noGrp="1"/>
          </p:cNvSpPr>
          <p:nvPr>
            <p:ph type="sldNum" sz="quarter" idx="12"/>
          </p:nvPr>
        </p:nvSpPr>
        <p:spPr/>
        <p:txBody>
          <a:bodyPr/>
          <a:lstStyle/>
          <a:p>
            <a:fld id="{BE57CC3B-1F15-3944-8EEB-F1F089217761}" type="slidenum">
              <a:rPr lang="en-US" smtClean="0"/>
              <a:t>16</a:t>
            </a:fld>
            <a:endParaRPr lang="en-US"/>
          </a:p>
        </p:txBody>
      </p:sp>
    </p:spTree>
    <p:extLst>
      <p:ext uri="{BB962C8B-B14F-4D97-AF65-F5344CB8AC3E}">
        <p14:creationId xmlns:p14="http://schemas.microsoft.com/office/powerpoint/2010/main" val="11545554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556" y="29324"/>
            <a:ext cx="11468911" cy="708383"/>
          </a:xfrm>
        </p:spPr>
        <p:txBody>
          <a:bodyPr>
            <a:noAutofit/>
          </a:bodyPr>
          <a:lstStyle/>
          <a:p>
            <a:r>
              <a:rPr lang="en-US" sz="2800" dirty="0"/>
              <a:t>Post-processing </a:t>
            </a:r>
            <a:r>
              <a:rPr lang="en-US" sz="2800" dirty="0" smtClean="0"/>
              <a:t>product skill will be limited by the quality of training </a:t>
            </a:r>
            <a:r>
              <a:rPr lang="en-US" sz="2800" dirty="0"/>
              <a:t>data.</a:t>
            </a:r>
            <a:r>
              <a:rPr lang="en-US" sz="3200" dirty="0"/>
              <a:t/>
            </a:r>
            <a:br>
              <a:rPr lang="en-US" sz="3200" dirty="0"/>
            </a:br>
            <a:r>
              <a:rPr lang="en-US" sz="2400" dirty="0" smtClean="0"/>
              <a:t>Example: uncertainty in T</a:t>
            </a:r>
            <a:r>
              <a:rPr lang="en-US" sz="2400" baseline="-25000" dirty="0" smtClean="0"/>
              <a:t>2m</a:t>
            </a:r>
            <a:r>
              <a:rPr lang="en-US" sz="2400" dirty="0" smtClean="0"/>
              <a:t> analyses used in the National Blend of Models project.</a:t>
            </a:r>
            <a:endParaRPr lang="en-US" sz="2800" dirty="0"/>
          </a:p>
        </p:txBody>
      </p:sp>
      <p:sp>
        <p:nvSpPr>
          <p:cNvPr id="4" name="Slide Number Placeholder 3"/>
          <p:cNvSpPr>
            <a:spLocks noGrp="1"/>
          </p:cNvSpPr>
          <p:nvPr>
            <p:ph type="sldNum" sz="quarter" idx="12"/>
          </p:nvPr>
        </p:nvSpPr>
        <p:spPr/>
        <p:txBody>
          <a:bodyPr/>
          <a:lstStyle/>
          <a:p>
            <a:fld id="{891F195F-BCCF-E348-A971-9D4E219A5191}" type="slidenum">
              <a:rPr lang="en-US" smtClean="0"/>
              <a:t>17</a:t>
            </a:fld>
            <a:endParaRPr lang="en-US"/>
          </a:p>
        </p:txBody>
      </p:sp>
      <p:pic>
        <p:nvPicPr>
          <p:cNvPr id="5" name="Picture 4" descr="Screen Shot 2015-06-15 at 3.03.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02066"/>
            <a:ext cx="9144000" cy="6055935"/>
          </a:xfrm>
          <a:prstGeom prst="rect">
            <a:avLst/>
          </a:prstGeom>
        </p:spPr>
      </p:pic>
      <p:sp>
        <p:nvSpPr>
          <p:cNvPr id="6" name="TextBox 5"/>
          <p:cNvSpPr txBox="1"/>
          <p:nvPr/>
        </p:nvSpPr>
        <p:spPr>
          <a:xfrm>
            <a:off x="1981201" y="6550224"/>
            <a:ext cx="6370955" cy="307777"/>
          </a:xfrm>
          <a:prstGeom prst="rect">
            <a:avLst/>
          </a:prstGeom>
          <a:noFill/>
        </p:spPr>
        <p:txBody>
          <a:bodyPr wrap="none" rtlCol="0">
            <a:spAutoFit/>
          </a:bodyPr>
          <a:lstStyle/>
          <a:p>
            <a:r>
              <a:rPr lang="en-US" sz="1400" dirty="0"/>
              <a:t>From (internal NOAA) http://</a:t>
            </a:r>
            <a:r>
              <a:rPr lang="en-US" sz="1400" dirty="0" err="1"/>
              <a:t>www.mdl.nws.noaa.gov</a:t>
            </a:r>
            <a:r>
              <a:rPr lang="en-US" sz="1400" dirty="0"/>
              <a:t>/~blend/</a:t>
            </a:r>
            <a:r>
              <a:rPr lang="en-US" sz="1400" dirty="0" err="1"/>
              <a:t>blender.prototype.php</a:t>
            </a:r>
            <a:endParaRPr lang="en-US" sz="1400" dirty="0"/>
          </a:p>
        </p:txBody>
      </p:sp>
      <p:sp>
        <p:nvSpPr>
          <p:cNvPr id="7" name="Oval 6"/>
          <p:cNvSpPr/>
          <p:nvPr/>
        </p:nvSpPr>
        <p:spPr>
          <a:xfrm>
            <a:off x="2736225" y="2842770"/>
            <a:ext cx="230900" cy="21645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746040" y="1448729"/>
            <a:ext cx="2349960" cy="369332"/>
          </a:xfrm>
          <a:prstGeom prst="rect">
            <a:avLst/>
          </a:prstGeom>
          <a:noFill/>
        </p:spPr>
        <p:txBody>
          <a:bodyPr wrap="none" rtlCol="0">
            <a:spAutoFit/>
          </a:bodyPr>
          <a:lstStyle/>
          <a:p>
            <a:r>
              <a:rPr lang="en-US" b="1" dirty="0"/>
              <a:t>14 degrees F different!</a:t>
            </a:r>
          </a:p>
        </p:txBody>
      </p:sp>
      <p:cxnSp>
        <p:nvCxnSpPr>
          <p:cNvPr id="10" name="Straight Arrow Connector 9"/>
          <p:cNvCxnSpPr/>
          <p:nvPr/>
        </p:nvCxnSpPr>
        <p:spPr>
          <a:xfrm flipH="1">
            <a:off x="2967125" y="1766595"/>
            <a:ext cx="1731335" cy="107617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449779" y="3738457"/>
            <a:ext cx="5840661" cy="28537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solidFill>
              </a:rPr>
              <a:t>Upper left shows the differences between two surface-temperature analyses.  The methods are broadly similar; the main difference is that different forecast models provide the first guess in each.  When the first guess is different and surface observations are sparse, the analyses are likely to be lower in quality.</a:t>
            </a:r>
          </a:p>
        </p:txBody>
      </p:sp>
    </p:spTree>
    <p:extLst>
      <p:ext uri="{BB962C8B-B14F-4D97-AF65-F5344CB8AC3E}">
        <p14:creationId xmlns:p14="http://schemas.microsoft.com/office/powerpoint/2010/main" val="5072003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smtClean="0"/>
              <a:t>Post-processing </a:t>
            </a:r>
            <a:br>
              <a:rPr lang="en-US" sz="5400" dirty="0" smtClean="0"/>
            </a:br>
            <a:r>
              <a:rPr lang="en-US" sz="5400" dirty="0" smtClean="0"/>
              <a:t>challenges.</a:t>
            </a:r>
            <a:endParaRPr lang="en-US" sz="5400" dirty="0"/>
          </a:p>
        </p:txBody>
      </p:sp>
      <p:grpSp>
        <p:nvGrpSpPr>
          <p:cNvPr id="8" name="Group 7"/>
          <p:cNvGrpSpPr/>
          <p:nvPr/>
        </p:nvGrpSpPr>
        <p:grpSpPr>
          <a:xfrm>
            <a:off x="5582320" y="1925371"/>
            <a:ext cx="4730085" cy="4252398"/>
            <a:chOff x="2203651" y="49469"/>
            <a:chExt cx="4730085" cy="4252398"/>
          </a:xfrm>
        </p:grpSpPr>
        <p:sp>
          <p:nvSpPr>
            <p:cNvPr id="15" name="Oval 14"/>
            <p:cNvSpPr/>
            <p:nvPr/>
          </p:nvSpPr>
          <p:spPr>
            <a:xfrm>
              <a:off x="2203651" y="49469"/>
              <a:ext cx="4730085" cy="4252398"/>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6" name="Oval 6"/>
            <p:cNvSpPr/>
            <p:nvPr/>
          </p:nvSpPr>
          <p:spPr>
            <a:xfrm>
              <a:off x="2896356" y="672218"/>
              <a:ext cx="3344675" cy="300690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Science</a:t>
              </a:r>
              <a:endParaRPr lang="en-US" sz="2400" kern="1200" dirty="0"/>
            </a:p>
          </p:txBody>
        </p:sp>
      </p:grpSp>
      <p:grpSp>
        <p:nvGrpSpPr>
          <p:cNvPr id="9" name="Group 8"/>
          <p:cNvGrpSpPr/>
          <p:nvPr/>
        </p:nvGrpSpPr>
        <p:grpSpPr>
          <a:xfrm>
            <a:off x="3453320" y="4275264"/>
            <a:ext cx="2906532" cy="1951975"/>
            <a:chOff x="1052545" y="2399362"/>
            <a:chExt cx="1928637" cy="1951975"/>
          </a:xfrm>
        </p:grpSpPr>
        <p:sp>
          <p:nvSpPr>
            <p:cNvPr id="13" name="Oval 12"/>
            <p:cNvSpPr/>
            <p:nvPr/>
          </p:nvSpPr>
          <p:spPr>
            <a:xfrm>
              <a:off x="1052545" y="2399362"/>
              <a:ext cx="1928637" cy="1951975"/>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4" name="Oval 8"/>
            <p:cNvSpPr/>
            <p:nvPr/>
          </p:nvSpPr>
          <p:spPr>
            <a:xfrm>
              <a:off x="1334987" y="2685222"/>
              <a:ext cx="1363753" cy="138025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Getting the right data in place.</a:t>
              </a:r>
              <a:endParaRPr lang="en-US" sz="2400" kern="1200" dirty="0"/>
            </a:p>
          </p:txBody>
        </p:sp>
      </p:grpSp>
      <p:grpSp>
        <p:nvGrpSpPr>
          <p:cNvPr id="10" name="Group 9"/>
          <p:cNvGrpSpPr/>
          <p:nvPr/>
        </p:nvGrpSpPr>
        <p:grpSpPr>
          <a:xfrm>
            <a:off x="5211714" y="643958"/>
            <a:ext cx="3122735" cy="2752129"/>
            <a:chOff x="7761522" y="799604"/>
            <a:chExt cx="2752129" cy="2752129"/>
          </a:xfrm>
        </p:grpSpPr>
        <p:sp>
          <p:nvSpPr>
            <p:cNvPr id="11" name="Oval 10"/>
            <p:cNvSpPr/>
            <p:nvPr/>
          </p:nvSpPr>
          <p:spPr>
            <a:xfrm>
              <a:off x="7761522" y="799604"/>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10"/>
            <p:cNvSpPr/>
            <p:nvPr/>
          </p:nvSpPr>
          <p:spPr>
            <a:xfrm>
              <a:off x="8222053" y="799604"/>
              <a:ext cx="1946049" cy="147664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smtClean="0"/>
                <a:t>Lack of </a:t>
              </a:r>
              <a:r>
                <a:rPr lang="en-US" sz="2400" kern="1200" dirty="0" smtClean="0"/>
                <a:t>community infrastructure</a:t>
              </a:r>
              <a:endParaRPr lang="en-US" sz="2400" kern="1200" dirty="0"/>
            </a:p>
          </p:txBody>
        </p:sp>
      </p:grpSp>
      <p:sp>
        <p:nvSpPr>
          <p:cNvPr id="3" name="Slide Number Placeholder 2"/>
          <p:cNvSpPr>
            <a:spLocks noGrp="1"/>
          </p:cNvSpPr>
          <p:nvPr>
            <p:ph type="sldNum" sz="quarter" idx="12"/>
          </p:nvPr>
        </p:nvSpPr>
        <p:spPr/>
        <p:txBody>
          <a:bodyPr/>
          <a:lstStyle/>
          <a:p>
            <a:fld id="{BE57CC3B-1F15-3944-8EEB-F1F089217761}" type="slidenum">
              <a:rPr lang="en-US" smtClean="0"/>
              <a:t>18</a:t>
            </a:fld>
            <a:endParaRPr lang="en-US"/>
          </a:p>
        </p:txBody>
      </p:sp>
      <p:grpSp>
        <p:nvGrpSpPr>
          <p:cNvPr id="7" name="Group 6"/>
          <p:cNvGrpSpPr/>
          <p:nvPr/>
        </p:nvGrpSpPr>
        <p:grpSpPr>
          <a:xfrm>
            <a:off x="3745362" y="1875902"/>
            <a:ext cx="2752129" cy="2752129"/>
            <a:chOff x="366693" y="0"/>
            <a:chExt cx="2752129" cy="2752129"/>
          </a:xfrm>
        </p:grpSpPr>
        <p:sp>
          <p:nvSpPr>
            <p:cNvPr id="17" name="Oval 16"/>
            <p:cNvSpPr/>
            <p:nvPr/>
          </p:nvSpPr>
          <p:spPr>
            <a:xfrm>
              <a:off x="366693" y="0"/>
              <a:ext cx="2752129" cy="2752129"/>
            </a:xfrm>
            <a:prstGeom prst="ellipse">
              <a:avLst/>
            </a:prstGeom>
            <a:ln w="38100">
              <a:solidFill>
                <a:srgbClr val="FF0000"/>
              </a:solidFill>
            </a:ln>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Oval 4"/>
            <p:cNvSpPr/>
            <p:nvPr/>
          </p:nvSpPr>
          <p:spPr>
            <a:xfrm>
              <a:off x="428406" y="349005"/>
              <a:ext cx="1946049" cy="1946049"/>
            </a:xfrm>
            <a:prstGeom prst="rect">
              <a:avLst/>
            </a:prstGeom>
            <a:ln w="38100">
              <a:noFill/>
            </a:ln>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Organization</a:t>
              </a:r>
              <a:endParaRPr lang="en-US" sz="2400" kern="1200" dirty="0"/>
            </a:p>
          </p:txBody>
        </p:sp>
      </p:grpSp>
    </p:spTree>
    <p:extLst>
      <p:ext uri="{BB962C8B-B14F-4D97-AF65-F5344CB8AC3E}">
        <p14:creationId xmlns:p14="http://schemas.microsoft.com/office/powerpoint/2010/main" val="19560885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095" y="157161"/>
            <a:ext cx="10515600" cy="1325563"/>
          </a:xfrm>
        </p:spPr>
        <p:txBody>
          <a:bodyPr>
            <a:normAutofit/>
          </a:bodyPr>
          <a:lstStyle/>
          <a:p>
            <a:r>
              <a:rPr lang="en-US" sz="4800" dirty="0" smtClean="0"/>
              <a:t>Organizational challenges.</a:t>
            </a:r>
            <a:endParaRPr lang="en-US" sz="4800" dirty="0"/>
          </a:p>
        </p:txBody>
      </p:sp>
      <p:sp>
        <p:nvSpPr>
          <p:cNvPr id="3" name="Content Placeholder 2"/>
          <p:cNvSpPr>
            <a:spLocks noGrp="1"/>
          </p:cNvSpPr>
          <p:nvPr>
            <p:ph idx="1"/>
          </p:nvPr>
        </p:nvSpPr>
        <p:spPr>
          <a:xfrm>
            <a:off x="537882" y="1482724"/>
            <a:ext cx="10945620" cy="4810499"/>
          </a:xfrm>
        </p:spPr>
        <p:txBody>
          <a:bodyPr>
            <a:normAutofit fontScale="92500" lnSpcReduction="10000"/>
          </a:bodyPr>
          <a:lstStyle/>
          <a:p>
            <a:pPr marL="228600" lvl="1">
              <a:spcBef>
                <a:spcPts val="1000"/>
              </a:spcBef>
            </a:pPr>
            <a:r>
              <a:rPr lang="en-US" sz="2800" dirty="0" smtClean="0"/>
              <a:t>Customers want high-quality, seamless forecasts.  Our organizations don’t collaborate as much as they should, producing duplicative products that are not seamless and which could be higher in quality.</a:t>
            </a:r>
            <a:endParaRPr lang="en-US" sz="2800" dirty="0"/>
          </a:p>
          <a:p>
            <a:pPr lvl="1"/>
            <a:r>
              <a:rPr lang="en-US" dirty="0" smtClean="0"/>
              <a:t>Also, </a:t>
            </a:r>
            <a:r>
              <a:rPr lang="en-US" dirty="0" smtClean="0"/>
              <a:t>NWS </a:t>
            </a:r>
            <a:r>
              <a:rPr lang="en-US" dirty="0"/>
              <a:t>has </a:t>
            </a:r>
            <a:r>
              <a:rPr lang="en-US" dirty="0" smtClean="0"/>
              <a:t>requirements/requests </a:t>
            </a:r>
            <a:r>
              <a:rPr lang="en-US" dirty="0"/>
              <a:t>for many </a:t>
            </a:r>
            <a:r>
              <a:rPr lang="en-US" b="1" dirty="0"/>
              <a:t>new</a:t>
            </a:r>
            <a:r>
              <a:rPr lang="en-US" dirty="0"/>
              <a:t> post-processed products, but </a:t>
            </a:r>
            <a:r>
              <a:rPr lang="en-US" dirty="0" smtClean="0"/>
              <a:t>staff are maintaining the many </a:t>
            </a:r>
            <a:r>
              <a:rPr lang="en-US" dirty="0" smtClean="0"/>
              <a:t>existing </a:t>
            </a:r>
            <a:r>
              <a:rPr lang="en-US" dirty="0" smtClean="0"/>
              <a:t>(duplicative) </a:t>
            </a:r>
            <a:r>
              <a:rPr lang="en-US" dirty="0"/>
              <a:t>ones.</a:t>
            </a:r>
          </a:p>
          <a:p>
            <a:pPr marL="0" indent="0">
              <a:buNone/>
            </a:pPr>
            <a:endParaRPr lang="en-US" dirty="0"/>
          </a:p>
          <a:p>
            <a:r>
              <a:rPr lang="en-US" dirty="0"/>
              <a:t>Existing post-processing infrastructure is complex and hard to maintain.</a:t>
            </a:r>
          </a:p>
          <a:p>
            <a:pPr lvl="1"/>
            <a:r>
              <a:rPr lang="en-US" dirty="0"/>
              <a:t>Loss of productivity as we engineer around 20-year old software.</a:t>
            </a:r>
          </a:p>
          <a:p>
            <a:pPr lvl="1"/>
            <a:r>
              <a:rPr lang="en-US" dirty="0"/>
              <a:t>Not set up for new era of </a:t>
            </a:r>
            <a:r>
              <a:rPr lang="en-US" dirty="0" smtClean="0"/>
              <a:t>archiving reforecasts and making that data readily available to developers, inside and outside NWS.</a:t>
            </a:r>
          </a:p>
          <a:p>
            <a:pPr lvl="1"/>
            <a:endParaRPr lang="en-US" dirty="0" smtClean="0"/>
          </a:p>
          <a:p>
            <a:r>
              <a:rPr lang="en-US" dirty="0" smtClean="0"/>
              <a:t>R2O is very difficult and is not served by current organizational paradigm </a:t>
            </a:r>
            <a:r>
              <a:rPr lang="en-US" dirty="0" smtClean="0"/>
              <a:t>(discussed more in community infrastructure).</a:t>
            </a:r>
          </a:p>
        </p:txBody>
      </p:sp>
      <p:sp>
        <p:nvSpPr>
          <p:cNvPr id="4" name="Slide Number Placeholder 3"/>
          <p:cNvSpPr>
            <a:spLocks noGrp="1"/>
          </p:cNvSpPr>
          <p:nvPr>
            <p:ph type="sldNum" sz="quarter" idx="12"/>
          </p:nvPr>
        </p:nvSpPr>
        <p:spPr/>
        <p:txBody>
          <a:bodyPr/>
          <a:lstStyle/>
          <a:p>
            <a:fld id="{BE57CC3B-1F15-3944-8EEB-F1F089217761}" type="slidenum">
              <a:rPr lang="en-US" smtClean="0"/>
              <a:t>19</a:t>
            </a:fld>
            <a:endParaRPr lang="en-US"/>
          </a:p>
        </p:txBody>
      </p:sp>
    </p:spTree>
    <p:extLst>
      <p:ext uri="{BB962C8B-B14F-4D97-AF65-F5344CB8AC3E}">
        <p14:creationId xmlns:p14="http://schemas.microsoft.com/office/powerpoint/2010/main" val="18367259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E57CC3B-1F15-3944-8EEB-F1F089217761}" type="slidenum">
              <a:rPr lang="en-US" smtClean="0"/>
              <a:t>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36" y="0"/>
            <a:ext cx="6652773" cy="6858000"/>
          </a:xfrm>
          <a:prstGeom prst="rect">
            <a:avLst/>
          </a:prstGeom>
        </p:spPr>
      </p:pic>
      <p:sp>
        <p:nvSpPr>
          <p:cNvPr id="6" name="TextBox 5"/>
          <p:cNvSpPr txBox="1"/>
          <p:nvPr/>
        </p:nvSpPr>
        <p:spPr>
          <a:xfrm>
            <a:off x="6728038" y="428178"/>
            <a:ext cx="5223849" cy="6001643"/>
          </a:xfrm>
          <a:prstGeom prst="rect">
            <a:avLst/>
          </a:prstGeom>
          <a:noFill/>
        </p:spPr>
        <p:txBody>
          <a:bodyPr wrap="square" rtlCol="0">
            <a:spAutoFit/>
          </a:bodyPr>
          <a:lstStyle/>
          <a:p>
            <a:r>
              <a:rPr lang="en-US" sz="2400" dirty="0" smtClean="0"/>
              <a:t>This briefing synthesizes the recommendations from a recent workshop on statistical post-processing, held in College Park MD, Jan 2016.</a:t>
            </a:r>
          </a:p>
          <a:p>
            <a:r>
              <a:rPr lang="en-US" sz="2400" dirty="0" smtClean="0"/>
              <a:t>It included &gt; 90 participants from NOAA, labs, universities, other met services, and corporations.</a:t>
            </a:r>
          </a:p>
          <a:p>
            <a:endParaRPr lang="en-US" sz="2400" dirty="0"/>
          </a:p>
          <a:p>
            <a:r>
              <a:rPr lang="en-US" sz="2400" dirty="0" smtClean="0"/>
              <a:t>The workshop recommendations will be used to update the NGGPS post-processing implementation plan.</a:t>
            </a:r>
          </a:p>
          <a:p>
            <a:endParaRPr lang="en-US" sz="2400" dirty="0"/>
          </a:p>
          <a:p>
            <a:r>
              <a:rPr lang="en-US" sz="2400" dirty="0" smtClean="0"/>
              <a:t>The workshop also intended to inform planning for post-processing across NOAA, and facilitating post-processing in the wider weather-climate enterprise.</a:t>
            </a:r>
            <a:endParaRPr lang="en-US" sz="2400" dirty="0"/>
          </a:p>
        </p:txBody>
      </p:sp>
    </p:spTree>
    <p:extLst>
      <p:ext uri="{BB962C8B-B14F-4D97-AF65-F5344CB8AC3E}">
        <p14:creationId xmlns:p14="http://schemas.microsoft.com/office/powerpoint/2010/main" val="20272630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smtClean="0"/>
              <a:t>Post-processing </a:t>
            </a:r>
            <a:br>
              <a:rPr lang="en-US" sz="5400" dirty="0" smtClean="0"/>
            </a:br>
            <a:r>
              <a:rPr lang="en-US" sz="5400" dirty="0" smtClean="0"/>
              <a:t>challenges.</a:t>
            </a:r>
            <a:endParaRPr lang="en-US" sz="5400" dirty="0"/>
          </a:p>
        </p:txBody>
      </p:sp>
      <p:grpSp>
        <p:nvGrpSpPr>
          <p:cNvPr id="7" name="Group 6"/>
          <p:cNvGrpSpPr/>
          <p:nvPr/>
        </p:nvGrpSpPr>
        <p:grpSpPr>
          <a:xfrm>
            <a:off x="3745362" y="1875902"/>
            <a:ext cx="2752129" cy="2752129"/>
            <a:chOff x="366693" y="0"/>
            <a:chExt cx="2752129" cy="2752129"/>
          </a:xfrm>
        </p:grpSpPr>
        <p:sp>
          <p:nvSpPr>
            <p:cNvPr id="17" name="Oval 16"/>
            <p:cNvSpPr/>
            <p:nvPr/>
          </p:nvSpPr>
          <p:spPr>
            <a:xfrm>
              <a:off x="366693" y="0"/>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Oval 4"/>
            <p:cNvSpPr/>
            <p:nvPr/>
          </p:nvSpPr>
          <p:spPr>
            <a:xfrm>
              <a:off x="428406" y="349005"/>
              <a:ext cx="1946049" cy="194604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Organization</a:t>
              </a:r>
              <a:endParaRPr lang="en-US" sz="2400" kern="1200" dirty="0"/>
            </a:p>
          </p:txBody>
        </p:sp>
      </p:grpSp>
      <p:grpSp>
        <p:nvGrpSpPr>
          <p:cNvPr id="8" name="Group 7"/>
          <p:cNvGrpSpPr/>
          <p:nvPr/>
        </p:nvGrpSpPr>
        <p:grpSpPr>
          <a:xfrm>
            <a:off x="5582320" y="1925371"/>
            <a:ext cx="4730085" cy="4252398"/>
            <a:chOff x="2203651" y="49469"/>
            <a:chExt cx="4730085" cy="4252398"/>
          </a:xfrm>
        </p:grpSpPr>
        <p:sp>
          <p:nvSpPr>
            <p:cNvPr id="15" name="Oval 14"/>
            <p:cNvSpPr/>
            <p:nvPr/>
          </p:nvSpPr>
          <p:spPr>
            <a:xfrm>
              <a:off x="2203651" y="49469"/>
              <a:ext cx="4730085" cy="4252398"/>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6" name="Oval 6"/>
            <p:cNvSpPr/>
            <p:nvPr/>
          </p:nvSpPr>
          <p:spPr>
            <a:xfrm>
              <a:off x="2896356" y="672218"/>
              <a:ext cx="3344675" cy="300690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Science</a:t>
              </a:r>
              <a:endParaRPr lang="en-US" sz="2400" kern="1200" dirty="0"/>
            </a:p>
          </p:txBody>
        </p:sp>
      </p:grpSp>
      <p:grpSp>
        <p:nvGrpSpPr>
          <p:cNvPr id="9" name="Group 8"/>
          <p:cNvGrpSpPr/>
          <p:nvPr/>
        </p:nvGrpSpPr>
        <p:grpSpPr>
          <a:xfrm>
            <a:off x="3453320" y="4275264"/>
            <a:ext cx="2906532" cy="1951975"/>
            <a:chOff x="1052545" y="2399362"/>
            <a:chExt cx="1928637" cy="1951975"/>
          </a:xfrm>
        </p:grpSpPr>
        <p:sp>
          <p:nvSpPr>
            <p:cNvPr id="13" name="Oval 12"/>
            <p:cNvSpPr/>
            <p:nvPr/>
          </p:nvSpPr>
          <p:spPr>
            <a:xfrm>
              <a:off x="1052545" y="2399362"/>
              <a:ext cx="1928637" cy="1951975"/>
            </a:xfrm>
            <a:prstGeom prst="ellipse">
              <a:avLst/>
            </a:prstGeom>
            <a:ln w="38100">
              <a:solidFill>
                <a:srgbClr val="FF0000"/>
              </a:solidFill>
            </a:ln>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4" name="Oval 8"/>
            <p:cNvSpPr/>
            <p:nvPr/>
          </p:nvSpPr>
          <p:spPr>
            <a:xfrm>
              <a:off x="1334987" y="2685222"/>
              <a:ext cx="1363753" cy="1380255"/>
            </a:xfrm>
            <a:prstGeom prst="rect">
              <a:avLst/>
            </a:prstGeom>
            <a:ln w="38100">
              <a:noFill/>
            </a:ln>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Getting the right data in place.</a:t>
              </a:r>
              <a:endParaRPr lang="en-US" sz="2400" kern="1200" dirty="0"/>
            </a:p>
          </p:txBody>
        </p:sp>
      </p:grpSp>
      <p:grpSp>
        <p:nvGrpSpPr>
          <p:cNvPr id="10" name="Group 9"/>
          <p:cNvGrpSpPr/>
          <p:nvPr/>
        </p:nvGrpSpPr>
        <p:grpSpPr>
          <a:xfrm>
            <a:off x="5211714" y="643958"/>
            <a:ext cx="3122735" cy="2752129"/>
            <a:chOff x="7761522" y="799604"/>
            <a:chExt cx="2752129" cy="2752129"/>
          </a:xfrm>
        </p:grpSpPr>
        <p:sp>
          <p:nvSpPr>
            <p:cNvPr id="11" name="Oval 10"/>
            <p:cNvSpPr/>
            <p:nvPr/>
          </p:nvSpPr>
          <p:spPr>
            <a:xfrm>
              <a:off x="7761522" y="799604"/>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10"/>
            <p:cNvSpPr/>
            <p:nvPr/>
          </p:nvSpPr>
          <p:spPr>
            <a:xfrm>
              <a:off x="8222053" y="799604"/>
              <a:ext cx="1946049" cy="147664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smtClean="0"/>
                <a:t>Lack of </a:t>
              </a:r>
              <a:r>
                <a:rPr lang="en-US" sz="2400" kern="1200" dirty="0" smtClean="0"/>
                <a:t>community infrastructure</a:t>
              </a:r>
              <a:endParaRPr lang="en-US" sz="2400" kern="1200" dirty="0"/>
            </a:p>
          </p:txBody>
        </p:sp>
      </p:grpSp>
      <p:sp>
        <p:nvSpPr>
          <p:cNvPr id="3" name="Slide Number Placeholder 2"/>
          <p:cNvSpPr>
            <a:spLocks noGrp="1"/>
          </p:cNvSpPr>
          <p:nvPr>
            <p:ph type="sldNum" sz="quarter" idx="12"/>
          </p:nvPr>
        </p:nvSpPr>
        <p:spPr/>
        <p:txBody>
          <a:bodyPr/>
          <a:lstStyle/>
          <a:p>
            <a:fld id="{BE57CC3B-1F15-3944-8EEB-F1F089217761}" type="slidenum">
              <a:rPr lang="en-US" smtClean="0"/>
              <a:t>20</a:t>
            </a:fld>
            <a:endParaRPr lang="en-US"/>
          </a:p>
        </p:txBody>
      </p:sp>
    </p:spTree>
    <p:extLst>
      <p:ext uri="{BB962C8B-B14F-4D97-AF65-F5344CB8AC3E}">
        <p14:creationId xmlns:p14="http://schemas.microsoft.com/office/powerpoint/2010/main" val="10700744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398" y="309296"/>
            <a:ext cx="10515600" cy="1325563"/>
          </a:xfrm>
        </p:spPr>
        <p:txBody>
          <a:bodyPr>
            <a:normAutofit/>
          </a:bodyPr>
          <a:lstStyle/>
          <a:p>
            <a:r>
              <a:rPr lang="en-US" sz="3600" dirty="0" smtClean="0"/>
              <a:t>Data challenges (1</a:t>
            </a:r>
            <a:r>
              <a:rPr lang="en-US" sz="3600" dirty="0" smtClean="0"/>
              <a:t>): Need HPC plan for </a:t>
            </a:r>
            <a:br>
              <a:rPr lang="en-US" sz="3600" dirty="0" smtClean="0"/>
            </a:br>
            <a:r>
              <a:rPr lang="en-US" sz="3600" dirty="0" smtClean="0"/>
              <a:t>routine</a:t>
            </a:r>
            <a:r>
              <a:rPr lang="en-US" sz="3600" dirty="0"/>
              <a:t> </a:t>
            </a:r>
            <a:r>
              <a:rPr lang="en-US" sz="3600" dirty="0" smtClean="0"/>
              <a:t>reanalysis, reforecast.</a:t>
            </a:r>
            <a:endParaRPr lang="en-US" sz="3600" dirty="0"/>
          </a:p>
        </p:txBody>
      </p:sp>
      <p:sp>
        <p:nvSpPr>
          <p:cNvPr id="3" name="Content Placeholder 2"/>
          <p:cNvSpPr>
            <a:spLocks noGrp="1"/>
          </p:cNvSpPr>
          <p:nvPr>
            <p:ph idx="1"/>
          </p:nvPr>
        </p:nvSpPr>
        <p:spPr>
          <a:xfrm>
            <a:off x="455900" y="2041279"/>
            <a:ext cx="7159338" cy="1146330"/>
          </a:xfrm>
        </p:spPr>
        <p:txBody>
          <a:bodyPr>
            <a:normAutofit lnSpcReduction="10000"/>
          </a:bodyPr>
          <a:lstStyle/>
          <a:p>
            <a:r>
              <a:rPr lang="en-US" dirty="0" smtClean="0"/>
              <a:t>Need their r</a:t>
            </a:r>
            <a:r>
              <a:rPr lang="en-US" dirty="0" smtClean="0"/>
              <a:t>egular </a:t>
            </a:r>
            <a:r>
              <a:rPr lang="en-US" dirty="0"/>
              <a:t>production </a:t>
            </a:r>
            <a:r>
              <a:rPr lang="en-US" dirty="0" smtClean="0"/>
              <a:t>reflected </a:t>
            </a:r>
            <a:r>
              <a:rPr lang="en-US" dirty="0"/>
              <a:t>in requirements for future HPC </a:t>
            </a:r>
            <a:r>
              <a:rPr lang="en-US" dirty="0" smtClean="0"/>
              <a:t>purchases </a:t>
            </a:r>
            <a:r>
              <a:rPr lang="en-US" dirty="0" smtClean="0"/>
              <a:t>(and </a:t>
            </a:r>
            <a:r>
              <a:rPr lang="en-US" dirty="0" smtClean="0"/>
              <a:t>EMC </a:t>
            </a:r>
            <a:r>
              <a:rPr lang="en-US" dirty="0" smtClean="0"/>
              <a:t>staffing).</a:t>
            </a:r>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4561" y="0"/>
            <a:ext cx="4177439" cy="2505577"/>
          </a:xfrm>
          <a:prstGeom prst="rect">
            <a:avLst/>
          </a:prstGeom>
        </p:spPr>
      </p:pic>
      <p:sp>
        <p:nvSpPr>
          <p:cNvPr id="5" name="Slide Number Placeholder 4"/>
          <p:cNvSpPr>
            <a:spLocks noGrp="1"/>
          </p:cNvSpPr>
          <p:nvPr>
            <p:ph type="sldNum" sz="quarter" idx="12"/>
          </p:nvPr>
        </p:nvSpPr>
        <p:spPr/>
        <p:txBody>
          <a:bodyPr/>
          <a:lstStyle/>
          <a:p>
            <a:fld id="{BE57CC3B-1F15-3944-8EEB-F1F089217761}" type="slidenum">
              <a:rPr lang="en-US" smtClean="0"/>
              <a:t>21</a:t>
            </a:fld>
            <a:endParaRPr lang="en-US"/>
          </a:p>
        </p:txBody>
      </p:sp>
      <p:graphicFrame>
        <p:nvGraphicFramePr>
          <p:cNvPr id="6" name="Content Placeholder 3"/>
          <p:cNvGraphicFramePr>
            <a:graphicFrameLocks/>
          </p:cNvGraphicFramePr>
          <p:nvPr>
            <p:extLst>
              <p:ext uri="{D42A27DB-BD31-4B8C-83A1-F6EECF244321}">
                <p14:modId xmlns:p14="http://schemas.microsoft.com/office/powerpoint/2010/main" val="259995571"/>
              </p:ext>
            </p:extLst>
          </p:nvPr>
        </p:nvGraphicFramePr>
        <p:xfrm>
          <a:off x="860505" y="4035841"/>
          <a:ext cx="10119275" cy="2143760"/>
        </p:xfrm>
        <a:graphic>
          <a:graphicData uri="http://schemas.openxmlformats.org/drawingml/2006/table">
            <a:tbl>
              <a:tblPr firstRow="1" bandRow="1">
                <a:tableStyleId>{5C22544A-7EE6-4342-B048-85BDC9FD1C3A}</a:tableStyleId>
              </a:tblPr>
              <a:tblGrid>
                <a:gridCol w="3073360"/>
                <a:gridCol w="2460368"/>
                <a:gridCol w="2300821"/>
                <a:gridCol w="2284726"/>
              </a:tblGrid>
              <a:tr h="813174">
                <a:tc>
                  <a:txBody>
                    <a:bodyPr/>
                    <a:lstStyle/>
                    <a:p>
                      <a:endParaRPr lang="en-US" sz="1600" dirty="0" smtClean="0"/>
                    </a:p>
                    <a:p>
                      <a:endParaRPr lang="en-US" sz="1600" dirty="0" smtClean="0"/>
                    </a:p>
                    <a:p>
                      <a:r>
                        <a:rPr lang="en-US" sz="1600" dirty="0" smtClean="0"/>
                        <a:t>Prediction</a:t>
                      </a:r>
                      <a:r>
                        <a:rPr lang="en-US" sz="1600" baseline="0" dirty="0" smtClean="0"/>
                        <a:t> system</a:t>
                      </a:r>
                      <a:endParaRPr lang="en-US" sz="1600" dirty="0"/>
                    </a:p>
                  </a:txBody>
                  <a:tcPr/>
                </a:tc>
                <a:tc>
                  <a:txBody>
                    <a:bodyPr/>
                    <a:lstStyle/>
                    <a:p>
                      <a:endParaRPr lang="en-US" sz="1600" dirty="0" smtClean="0"/>
                    </a:p>
                    <a:p>
                      <a:endParaRPr lang="en-US" sz="1600" dirty="0" smtClean="0"/>
                    </a:p>
                    <a:p>
                      <a:r>
                        <a:rPr lang="en-US" sz="1600" dirty="0" smtClean="0"/>
                        <a:t>Implementations</a:t>
                      </a:r>
                      <a:r>
                        <a:rPr lang="en-US" sz="1600" baseline="0" dirty="0" smtClean="0"/>
                        <a:t> every …</a:t>
                      </a:r>
                      <a:endParaRPr lang="en-US" sz="1600" dirty="0"/>
                    </a:p>
                  </a:txBody>
                  <a:tcPr/>
                </a:tc>
                <a:tc>
                  <a:txBody>
                    <a:bodyPr/>
                    <a:lstStyle/>
                    <a:p>
                      <a:endParaRPr lang="en-US" sz="1600" dirty="0" smtClean="0"/>
                    </a:p>
                    <a:p>
                      <a:r>
                        <a:rPr lang="en-US" sz="1600" dirty="0" smtClean="0"/>
                        <a:t>Forecasts for</a:t>
                      </a:r>
                      <a:r>
                        <a:rPr lang="en-US" sz="1600" baseline="0" dirty="0" smtClean="0"/>
                        <a:t> lead times to:</a:t>
                      </a:r>
                      <a:endParaRPr lang="en-US" sz="1600" dirty="0"/>
                    </a:p>
                  </a:txBody>
                  <a:tcPr/>
                </a:tc>
                <a:tc>
                  <a:txBody>
                    <a:bodyPr/>
                    <a:lstStyle/>
                    <a:p>
                      <a:endParaRPr lang="en-US" sz="1600" dirty="0" smtClean="0"/>
                    </a:p>
                    <a:p>
                      <a:r>
                        <a:rPr lang="en-US" sz="1600" dirty="0" smtClean="0"/>
                        <a:t>Reanalysis</a:t>
                      </a:r>
                      <a:r>
                        <a:rPr lang="en-US" sz="1600" baseline="0" dirty="0" smtClean="0"/>
                        <a:t> / reforecast</a:t>
                      </a:r>
                    </a:p>
                    <a:p>
                      <a:r>
                        <a:rPr lang="en-US" sz="1600" baseline="0" dirty="0" smtClean="0"/>
                        <a:t>length</a:t>
                      </a:r>
                      <a:endParaRPr lang="en-US" sz="1600" dirty="0"/>
                    </a:p>
                  </a:txBody>
                  <a:tcPr/>
                </a:tc>
              </a:tr>
              <a:tr h="370840">
                <a:tc>
                  <a:txBody>
                    <a:bodyPr/>
                    <a:lstStyle/>
                    <a:p>
                      <a:r>
                        <a:rPr lang="en-US" sz="1600" dirty="0" smtClean="0"/>
                        <a:t>GFS (</a:t>
                      </a:r>
                      <a:r>
                        <a:rPr lang="en-US" sz="1600" baseline="0" dirty="0" smtClean="0"/>
                        <a:t>Global Forecast System)</a:t>
                      </a:r>
                      <a:endParaRPr lang="en-US" sz="1600" dirty="0"/>
                    </a:p>
                  </a:txBody>
                  <a:tcPr/>
                </a:tc>
                <a:tc>
                  <a:txBody>
                    <a:bodyPr/>
                    <a:lstStyle/>
                    <a:p>
                      <a:r>
                        <a:rPr lang="en-US" sz="1600" dirty="0" smtClean="0"/>
                        <a:t>~ 1</a:t>
                      </a:r>
                      <a:r>
                        <a:rPr lang="en-US" sz="1600" baseline="0" dirty="0" smtClean="0"/>
                        <a:t> year</a:t>
                      </a:r>
                      <a:endParaRPr lang="en-US" sz="1600" dirty="0"/>
                    </a:p>
                  </a:txBody>
                  <a:tcPr/>
                </a:tc>
                <a:tc>
                  <a:txBody>
                    <a:bodyPr/>
                    <a:lstStyle/>
                    <a:p>
                      <a:r>
                        <a:rPr lang="en-US" sz="1600" dirty="0" smtClean="0"/>
                        <a:t>~</a:t>
                      </a:r>
                      <a:r>
                        <a:rPr lang="en-US" sz="1600" baseline="0" dirty="0" smtClean="0"/>
                        <a:t> 1 week</a:t>
                      </a:r>
                      <a:endParaRPr lang="en-US" sz="1600" dirty="0"/>
                    </a:p>
                  </a:txBody>
                  <a:tcPr/>
                </a:tc>
                <a:tc>
                  <a:txBody>
                    <a:bodyPr/>
                    <a:lstStyle/>
                    <a:p>
                      <a:r>
                        <a:rPr lang="en-US" sz="1600" dirty="0" smtClean="0"/>
                        <a:t>a few years</a:t>
                      </a:r>
                      <a:endParaRPr lang="en-US" sz="1600" dirty="0"/>
                    </a:p>
                  </a:txBody>
                  <a:tcPr/>
                </a:tc>
              </a:tr>
              <a:tr h="370840">
                <a:tc>
                  <a:txBody>
                    <a:bodyPr/>
                    <a:lstStyle/>
                    <a:p>
                      <a:r>
                        <a:rPr lang="en-US" sz="1600" dirty="0" smtClean="0"/>
                        <a:t>GEFS (Global</a:t>
                      </a:r>
                      <a:r>
                        <a:rPr lang="en-US" sz="1600" baseline="0" dirty="0" smtClean="0"/>
                        <a:t> Ensemble Forecast System)</a:t>
                      </a:r>
                      <a:endParaRPr lang="en-US" sz="1600" dirty="0"/>
                    </a:p>
                  </a:txBody>
                  <a:tcPr/>
                </a:tc>
                <a:tc>
                  <a:txBody>
                    <a:bodyPr/>
                    <a:lstStyle/>
                    <a:p>
                      <a:r>
                        <a:rPr lang="en-US" sz="1600" dirty="0" smtClean="0"/>
                        <a:t>~ 2 years</a:t>
                      </a:r>
                      <a:endParaRPr lang="en-US" sz="1600" dirty="0"/>
                    </a:p>
                  </a:txBody>
                  <a:tcPr/>
                </a:tc>
                <a:tc>
                  <a:txBody>
                    <a:bodyPr/>
                    <a:lstStyle/>
                    <a:p>
                      <a:r>
                        <a:rPr lang="en-US" sz="1600" dirty="0" smtClean="0"/>
                        <a:t>~</a:t>
                      </a:r>
                      <a:r>
                        <a:rPr lang="en-US" sz="1600" baseline="0" dirty="0" smtClean="0"/>
                        <a:t> 1 month</a:t>
                      </a:r>
                      <a:endParaRPr lang="en-US" sz="1600" dirty="0"/>
                    </a:p>
                  </a:txBody>
                  <a:tcPr/>
                </a:tc>
                <a:tc>
                  <a:txBody>
                    <a:bodyPr/>
                    <a:lstStyle/>
                    <a:p>
                      <a:r>
                        <a:rPr lang="en-US" sz="1600" dirty="0" smtClean="0"/>
                        <a:t>~</a:t>
                      </a:r>
                      <a:r>
                        <a:rPr lang="en-US" sz="1600" baseline="0" dirty="0" smtClean="0"/>
                        <a:t> 2000 - current</a:t>
                      </a:r>
                      <a:endParaRPr lang="en-US" sz="1600" dirty="0"/>
                    </a:p>
                  </a:txBody>
                  <a:tcPr/>
                </a:tc>
              </a:tr>
              <a:tr h="370840">
                <a:tc>
                  <a:txBody>
                    <a:bodyPr/>
                    <a:lstStyle/>
                    <a:p>
                      <a:r>
                        <a:rPr lang="en-US" sz="1600" dirty="0" smtClean="0"/>
                        <a:t>CFS (Climate Forecast System)</a:t>
                      </a:r>
                      <a:endParaRPr lang="en-US" sz="1600" dirty="0"/>
                    </a:p>
                  </a:txBody>
                  <a:tcPr/>
                </a:tc>
                <a:tc>
                  <a:txBody>
                    <a:bodyPr/>
                    <a:lstStyle/>
                    <a:p>
                      <a:r>
                        <a:rPr lang="en-US" sz="1600" dirty="0" smtClean="0"/>
                        <a:t>~ 4 years</a:t>
                      </a:r>
                      <a:endParaRPr lang="en-US" sz="1600" dirty="0"/>
                    </a:p>
                  </a:txBody>
                  <a:tcPr/>
                </a:tc>
                <a:tc>
                  <a:txBody>
                    <a:bodyPr/>
                    <a:lstStyle/>
                    <a:p>
                      <a:r>
                        <a:rPr lang="en-US" sz="1600" dirty="0" smtClean="0"/>
                        <a:t>~  1</a:t>
                      </a:r>
                      <a:r>
                        <a:rPr lang="en-US" sz="1600" baseline="0" dirty="0" smtClean="0"/>
                        <a:t> year</a:t>
                      </a:r>
                      <a:endParaRPr lang="en-US" sz="1600" dirty="0"/>
                    </a:p>
                  </a:txBody>
                  <a:tcPr/>
                </a:tc>
                <a:tc>
                  <a:txBody>
                    <a:bodyPr/>
                    <a:lstStyle/>
                    <a:p>
                      <a:r>
                        <a:rPr lang="en-US" sz="1600" dirty="0" smtClean="0"/>
                        <a:t>3 or more decades</a:t>
                      </a:r>
                      <a:endParaRPr lang="en-US" sz="1600" dirty="0"/>
                    </a:p>
                  </a:txBody>
                  <a:tcPr/>
                </a:tc>
              </a:tr>
            </a:tbl>
          </a:graphicData>
        </a:graphic>
      </p:graphicFrame>
      <p:sp>
        <p:nvSpPr>
          <p:cNvPr id="9" name="TextBox 8"/>
          <p:cNvSpPr txBox="1"/>
          <p:nvPr/>
        </p:nvSpPr>
        <p:spPr>
          <a:xfrm>
            <a:off x="772614" y="3458982"/>
            <a:ext cx="10130384" cy="400110"/>
          </a:xfrm>
          <a:prstGeom prst="rect">
            <a:avLst/>
          </a:prstGeom>
          <a:noFill/>
        </p:spPr>
        <p:txBody>
          <a:bodyPr wrap="square" rtlCol="0">
            <a:spAutoFit/>
          </a:bodyPr>
          <a:lstStyle/>
          <a:p>
            <a:r>
              <a:rPr lang="en-US" sz="2000" dirty="0" smtClean="0"/>
              <a:t>Here are EMC’s plans.  Resources for getting started have been cobbled together (NGGPS, CPO).</a:t>
            </a:r>
            <a:endParaRPr lang="en-US" sz="2000" dirty="0"/>
          </a:p>
        </p:txBody>
      </p:sp>
    </p:spTree>
    <p:extLst>
      <p:ext uri="{BB962C8B-B14F-4D97-AF65-F5344CB8AC3E}">
        <p14:creationId xmlns:p14="http://schemas.microsoft.com/office/powerpoint/2010/main" val="17409591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61643"/>
          </a:xfrm>
          <a:prstGeom prst="rect">
            <a:avLst/>
          </a:prstGeom>
        </p:spPr>
      </p:pic>
      <p:sp>
        <p:nvSpPr>
          <p:cNvPr id="2" name="Title 1"/>
          <p:cNvSpPr>
            <a:spLocks noGrp="1"/>
          </p:cNvSpPr>
          <p:nvPr>
            <p:ph type="title"/>
          </p:nvPr>
        </p:nvSpPr>
        <p:spPr>
          <a:xfrm>
            <a:off x="600278" y="297655"/>
            <a:ext cx="10515600" cy="1325563"/>
          </a:xfrm>
        </p:spPr>
        <p:txBody>
          <a:bodyPr/>
          <a:lstStyle/>
          <a:p>
            <a:r>
              <a:rPr lang="en-US" dirty="0" smtClean="0">
                <a:solidFill>
                  <a:schemeClr val="bg1"/>
                </a:solidFill>
              </a:rPr>
              <a:t>Data challenges (2</a:t>
            </a:r>
            <a:r>
              <a:rPr lang="en-US" dirty="0" smtClean="0">
                <a:solidFill>
                  <a:schemeClr val="bg1"/>
                </a:solidFill>
              </a:rPr>
              <a:t>): easy sharing.</a:t>
            </a:r>
            <a:endParaRPr lang="en-US" dirty="0">
              <a:solidFill>
                <a:schemeClr val="bg1"/>
              </a:solidFill>
            </a:endParaRPr>
          </a:p>
        </p:txBody>
      </p:sp>
      <p:sp>
        <p:nvSpPr>
          <p:cNvPr id="3" name="Content Placeholder 2"/>
          <p:cNvSpPr>
            <a:spLocks noGrp="1"/>
          </p:cNvSpPr>
          <p:nvPr>
            <p:ph idx="1"/>
          </p:nvPr>
        </p:nvSpPr>
        <p:spPr>
          <a:xfrm>
            <a:off x="400253" y="1623218"/>
            <a:ext cx="10515600" cy="4466180"/>
          </a:xfrm>
        </p:spPr>
        <p:txBody>
          <a:bodyPr>
            <a:normAutofit/>
          </a:bodyPr>
          <a:lstStyle/>
          <a:p>
            <a:r>
              <a:rPr lang="en-US" sz="3200" dirty="0" smtClean="0">
                <a:solidFill>
                  <a:schemeClr val="bg1"/>
                </a:solidFill>
              </a:rPr>
              <a:t>R</a:t>
            </a:r>
            <a:r>
              <a:rPr lang="en-US" sz="3200" dirty="0" smtClean="0">
                <a:solidFill>
                  <a:schemeClr val="bg1"/>
                </a:solidFill>
              </a:rPr>
              <a:t>eforecast, real-time forecast, </a:t>
            </a:r>
            <a:r>
              <a:rPr lang="en-US" sz="3200" dirty="0" smtClean="0">
                <a:solidFill>
                  <a:schemeClr val="bg1"/>
                </a:solidFill>
              </a:rPr>
              <a:t>and hi-res. analysis data </a:t>
            </a:r>
            <a:r>
              <a:rPr lang="en-US" sz="3200" dirty="0" smtClean="0">
                <a:solidFill>
                  <a:schemeClr val="bg1"/>
                </a:solidFill>
              </a:rPr>
              <a:t>need </a:t>
            </a:r>
            <a:r>
              <a:rPr lang="en-US" sz="3200" dirty="0" smtClean="0">
                <a:solidFill>
                  <a:schemeClr val="bg1"/>
                </a:solidFill>
              </a:rPr>
              <a:t>to be made readily available to developers.</a:t>
            </a:r>
          </a:p>
          <a:p>
            <a:pPr lvl="1"/>
            <a:r>
              <a:rPr lang="en-US" sz="2800" dirty="0" smtClean="0">
                <a:solidFill>
                  <a:schemeClr val="bg1"/>
                </a:solidFill>
              </a:rPr>
              <a:t>able </a:t>
            </a:r>
            <a:r>
              <a:rPr lang="en-US" sz="2800" dirty="0" smtClean="0">
                <a:solidFill>
                  <a:schemeClr val="bg1"/>
                </a:solidFill>
              </a:rPr>
              <a:t>to be read into </a:t>
            </a:r>
            <a:r>
              <a:rPr lang="en-US" sz="2800" dirty="0" smtClean="0">
                <a:solidFill>
                  <a:schemeClr val="bg1"/>
                </a:solidFill>
              </a:rPr>
              <a:t>								post-processing </a:t>
            </a:r>
            <a:r>
              <a:rPr lang="en-US" sz="2800" dirty="0" smtClean="0">
                <a:solidFill>
                  <a:schemeClr val="bg1"/>
                </a:solidFill>
              </a:rPr>
              <a:t>algorithms </a:t>
            </a:r>
            <a:r>
              <a:rPr lang="en-US" sz="2800" dirty="0" smtClean="0">
                <a:solidFill>
                  <a:schemeClr val="bg1"/>
                </a:solidFill>
              </a:rPr>
              <a:t>							quickly </a:t>
            </a:r>
            <a:r>
              <a:rPr lang="en-US" sz="2800" dirty="0" smtClean="0">
                <a:solidFill>
                  <a:schemeClr val="bg1"/>
                </a:solidFill>
              </a:rPr>
              <a:t>(i.e., modern data </a:t>
            </a:r>
            <a:r>
              <a:rPr lang="en-US" sz="2800" dirty="0">
                <a:solidFill>
                  <a:schemeClr val="bg1"/>
                </a:solidFill>
              </a:rPr>
              <a:t>	</a:t>
            </a:r>
            <a:r>
              <a:rPr lang="en-US" sz="2800" dirty="0" smtClean="0">
                <a:solidFill>
                  <a:schemeClr val="bg1"/>
                </a:solidFill>
              </a:rPr>
              <a:t>				</a:t>
            </a:r>
            <a:r>
              <a:rPr lang="en-US" sz="2800" dirty="0" smtClean="0">
                <a:solidFill>
                  <a:schemeClr val="bg1"/>
                </a:solidFill>
              </a:rPr>
              <a:t>formats, storage of crucial							data on disk, not tape).</a:t>
            </a:r>
            <a:endParaRPr lang="en-US" sz="2800" dirty="0" smtClean="0">
              <a:solidFill>
                <a:schemeClr val="bg1"/>
              </a:solidFill>
            </a:endParaRPr>
          </a:p>
          <a:p>
            <a:pPr lvl="1"/>
            <a:r>
              <a:rPr lang="en-US" sz="2800" dirty="0" smtClean="0">
                <a:solidFill>
                  <a:schemeClr val="bg1"/>
                </a:solidFill>
              </a:rPr>
              <a:t>readily accessible by OAR, university, </a:t>
            </a:r>
            <a:r>
              <a:rPr lang="en-US" sz="2800" dirty="0" smtClean="0">
                <a:solidFill>
                  <a:schemeClr val="bg1"/>
                </a:solidFill>
              </a:rPr>
              <a:t>						and </a:t>
            </a:r>
            <a:r>
              <a:rPr lang="en-US" sz="2800" dirty="0" smtClean="0">
                <a:solidFill>
                  <a:schemeClr val="bg1"/>
                </a:solidFill>
              </a:rPr>
              <a:t>corporate partners.</a:t>
            </a:r>
          </a:p>
        </p:txBody>
      </p:sp>
      <p:sp>
        <p:nvSpPr>
          <p:cNvPr id="5" name="Slide Number Placeholder 4"/>
          <p:cNvSpPr>
            <a:spLocks noGrp="1"/>
          </p:cNvSpPr>
          <p:nvPr>
            <p:ph type="sldNum" sz="quarter" idx="12"/>
          </p:nvPr>
        </p:nvSpPr>
        <p:spPr/>
        <p:txBody>
          <a:bodyPr/>
          <a:lstStyle/>
          <a:p>
            <a:fld id="{BE57CC3B-1F15-3944-8EEB-F1F089217761}" type="slidenum">
              <a:rPr lang="en-US" smtClean="0"/>
              <a:t>22</a:t>
            </a:fld>
            <a:endParaRPr lang="en-US"/>
          </a:p>
        </p:txBody>
      </p:sp>
    </p:spTree>
    <p:extLst>
      <p:ext uri="{BB962C8B-B14F-4D97-AF65-F5344CB8AC3E}">
        <p14:creationId xmlns:p14="http://schemas.microsoft.com/office/powerpoint/2010/main" val="17699220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582" y="94584"/>
            <a:ext cx="11557746" cy="939568"/>
          </a:xfrm>
        </p:spPr>
        <p:txBody>
          <a:bodyPr>
            <a:normAutofit fontScale="90000"/>
          </a:bodyPr>
          <a:lstStyle/>
          <a:p>
            <a:r>
              <a:rPr lang="en-US" sz="3600" dirty="0" smtClean="0"/>
              <a:t>Data challenges </a:t>
            </a:r>
            <a:r>
              <a:rPr lang="en-US" sz="3600" dirty="0" smtClean="0"/>
              <a:t>context: moving </a:t>
            </a:r>
            <a:r>
              <a:rPr lang="en-US" sz="3600" dirty="0" smtClean="0"/>
              <a:t>data around is getting harder.</a:t>
            </a:r>
            <a:endParaRPr lang="en-US" sz="3600" dirty="0"/>
          </a:p>
        </p:txBody>
      </p:sp>
      <p:sp>
        <p:nvSpPr>
          <p:cNvPr id="3" name="Content Placeholder 2"/>
          <p:cNvSpPr>
            <a:spLocks noGrp="1"/>
          </p:cNvSpPr>
          <p:nvPr>
            <p:ph idx="1"/>
          </p:nvPr>
        </p:nvSpPr>
        <p:spPr>
          <a:xfrm>
            <a:off x="537882" y="1112766"/>
            <a:ext cx="11295530" cy="4351338"/>
          </a:xfrm>
        </p:spPr>
        <p:txBody>
          <a:bodyPr>
            <a:normAutofit/>
          </a:bodyPr>
          <a:lstStyle/>
          <a:p>
            <a:r>
              <a:rPr lang="en-US" sz="2000" dirty="0" smtClean="0"/>
              <a:t>A </a:t>
            </a:r>
            <a:r>
              <a:rPr lang="en-US" sz="2000" dirty="0"/>
              <a:t>data storage plan that’s convenient for NWS internal development may not be convenient for broader NOAA, industry, academia, or inter-governmental collaboration.</a:t>
            </a:r>
          </a:p>
          <a:p>
            <a:r>
              <a:rPr lang="en-US" sz="2000" dirty="0" smtClean="0"/>
              <a:t>Performing the post-processing development on different systems from the production of data will cause even greater challenges in the future, as CPU increases faster than disk and communication.</a:t>
            </a:r>
            <a:endParaRPr lang="en-US" sz="2000" dirty="0"/>
          </a:p>
        </p:txBody>
      </p:sp>
      <p:sp>
        <p:nvSpPr>
          <p:cNvPr id="4" name="Slide Number Placeholder 3"/>
          <p:cNvSpPr>
            <a:spLocks noGrp="1"/>
          </p:cNvSpPr>
          <p:nvPr>
            <p:ph type="sldNum" sz="quarter" idx="12"/>
          </p:nvPr>
        </p:nvSpPr>
        <p:spPr/>
        <p:txBody>
          <a:bodyPr/>
          <a:lstStyle/>
          <a:p>
            <a:fld id="{BE57CC3B-1F15-3944-8EEB-F1F089217761}" type="slidenum">
              <a:rPr lang="en-US" smtClean="0"/>
              <a:t>23</a:t>
            </a:fld>
            <a:endParaRPr lang="en-US"/>
          </a:p>
        </p:txBody>
      </p:sp>
      <p:sp>
        <p:nvSpPr>
          <p:cNvPr id="6" name="TextBox 5"/>
          <p:cNvSpPr txBox="1"/>
          <p:nvPr/>
        </p:nvSpPr>
        <p:spPr>
          <a:xfrm>
            <a:off x="110185" y="6517243"/>
            <a:ext cx="2799164" cy="261610"/>
          </a:xfrm>
          <a:prstGeom prst="rect">
            <a:avLst/>
          </a:prstGeom>
          <a:noFill/>
        </p:spPr>
        <p:txBody>
          <a:bodyPr wrap="none" rtlCol="0">
            <a:spAutoFit/>
          </a:bodyPr>
          <a:lstStyle/>
          <a:p>
            <a:r>
              <a:rPr lang="en-US" sz="1100" dirty="0" smtClean="0"/>
              <a:t>slide c/o Peter </a:t>
            </a:r>
            <a:r>
              <a:rPr lang="en-US" sz="1100" dirty="0" err="1" smtClean="0"/>
              <a:t>Neilley</a:t>
            </a:r>
            <a:r>
              <a:rPr lang="en-US" sz="1100" dirty="0" smtClean="0"/>
              <a:t>, the Weather Company</a:t>
            </a:r>
            <a:endParaRPr lang="en-US" sz="11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767" y="2721769"/>
            <a:ext cx="9379560" cy="3712357"/>
          </a:xfrm>
          <a:prstGeom prst="rect">
            <a:avLst/>
          </a:prstGeom>
        </p:spPr>
      </p:pic>
    </p:spTree>
    <p:extLst>
      <p:ext uri="{BB962C8B-B14F-4D97-AF65-F5344CB8AC3E}">
        <p14:creationId xmlns:p14="http://schemas.microsoft.com/office/powerpoint/2010/main" val="16525777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smtClean="0"/>
              <a:t>Post-processing </a:t>
            </a:r>
            <a:br>
              <a:rPr lang="en-US" sz="5400" dirty="0" smtClean="0"/>
            </a:br>
            <a:r>
              <a:rPr lang="en-US" sz="5400" dirty="0" smtClean="0"/>
              <a:t>challenges.</a:t>
            </a:r>
            <a:endParaRPr lang="en-US" sz="5400" dirty="0"/>
          </a:p>
        </p:txBody>
      </p:sp>
      <p:grpSp>
        <p:nvGrpSpPr>
          <p:cNvPr id="7" name="Group 6"/>
          <p:cNvGrpSpPr/>
          <p:nvPr/>
        </p:nvGrpSpPr>
        <p:grpSpPr>
          <a:xfrm>
            <a:off x="3745362" y="1875902"/>
            <a:ext cx="2752129" cy="2752129"/>
            <a:chOff x="366693" y="0"/>
            <a:chExt cx="2752129" cy="2752129"/>
          </a:xfrm>
        </p:grpSpPr>
        <p:sp>
          <p:nvSpPr>
            <p:cNvPr id="17" name="Oval 16"/>
            <p:cNvSpPr/>
            <p:nvPr/>
          </p:nvSpPr>
          <p:spPr>
            <a:xfrm>
              <a:off x="366693" y="0"/>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Oval 4"/>
            <p:cNvSpPr/>
            <p:nvPr/>
          </p:nvSpPr>
          <p:spPr>
            <a:xfrm>
              <a:off x="428406" y="349005"/>
              <a:ext cx="1946049" cy="194604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Organization</a:t>
              </a:r>
              <a:endParaRPr lang="en-US" sz="2400" kern="1200" dirty="0"/>
            </a:p>
          </p:txBody>
        </p:sp>
      </p:grpSp>
      <p:grpSp>
        <p:nvGrpSpPr>
          <p:cNvPr id="8" name="Group 7"/>
          <p:cNvGrpSpPr/>
          <p:nvPr/>
        </p:nvGrpSpPr>
        <p:grpSpPr>
          <a:xfrm>
            <a:off x="5582320" y="1925371"/>
            <a:ext cx="4730085" cy="4252398"/>
            <a:chOff x="2203651" y="49469"/>
            <a:chExt cx="4730085" cy="4252398"/>
          </a:xfrm>
        </p:grpSpPr>
        <p:sp>
          <p:nvSpPr>
            <p:cNvPr id="15" name="Oval 14"/>
            <p:cNvSpPr/>
            <p:nvPr/>
          </p:nvSpPr>
          <p:spPr>
            <a:xfrm>
              <a:off x="2203651" y="49469"/>
              <a:ext cx="4730085" cy="4252398"/>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6" name="Oval 6"/>
            <p:cNvSpPr/>
            <p:nvPr/>
          </p:nvSpPr>
          <p:spPr>
            <a:xfrm>
              <a:off x="2896356" y="672218"/>
              <a:ext cx="3344675" cy="300690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Science</a:t>
              </a:r>
              <a:endParaRPr lang="en-US" sz="2400" kern="1200" dirty="0"/>
            </a:p>
          </p:txBody>
        </p:sp>
      </p:grpSp>
      <p:grpSp>
        <p:nvGrpSpPr>
          <p:cNvPr id="9" name="Group 8"/>
          <p:cNvGrpSpPr/>
          <p:nvPr/>
        </p:nvGrpSpPr>
        <p:grpSpPr>
          <a:xfrm>
            <a:off x="3453320" y="4275264"/>
            <a:ext cx="2906532" cy="1951975"/>
            <a:chOff x="1052545" y="2399362"/>
            <a:chExt cx="1928637" cy="1951975"/>
          </a:xfrm>
        </p:grpSpPr>
        <p:sp>
          <p:nvSpPr>
            <p:cNvPr id="13" name="Oval 12"/>
            <p:cNvSpPr/>
            <p:nvPr/>
          </p:nvSpPr>
          <p:spPr>
            <a:xfrm>
              <a:off x="1052545" y="2399362"/>
              <a:ext cx="1928637" cy="1951975"/>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4" name="Oval 8"/>
            <p:cNvSpPr/>
            <p:nvPr/>
          </p:nvSpPr>
          <p:spPr>
            <a:xfrm>
              <a:off x="1334987" y="2685222"/>
              <a:ext cx="1363753" cy="138025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Getting the right data in place.</a:t>
              </a:r>
              <a:endParaRPr lang="en-US" sz="2400" kern="1200" dirty="0"/>
            </a:p>
          </p:txBody>
        </p:sp>
      </p:grpSp>
      <p:grpSp>
        <p:nvGrpSpPr>
          <p:cNvPr id="10" name="Group 9"/>
          <p:cNvGrpSpPr/>
          <p:nvPr/>
        </p:nvGrpSpPr>
        <p:grpSpPr>
          <a:xfrm>
            <a:off x="5211714" y="612452"/>
            <a:ext cx="3122735" cy="2752129"/>
            <a:chOff x="7761522" y="799604"/>
            <a:chExt cx="2752129" cy="2752129"/>
          </a:xfrm>
        </p:grpSpPr>
        <p:sp>
          <p:nvSpPr>
            <p:cNvPr id="11" name="Oval 10"/>
            <p:cNvSpPr/>
            <p:nvPr/>
          </p:nvSpPr>
          <p:spPr>
            <a:xfrm>
              <a:off x="7761522" y="799604"/>
              <a:ext cx="2752129" cy="2752129"/>
            </a:xfrm>
            <a:prstGeom prst="ellipse">
              <a:avLst/>
            </a:prstGeom>
            <a:ln w="38100">
              <a:solidFill>
                <a:srgbClr val="FF0000"/>
              </a:solidFill>
            </a:ln>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10"/>
            <p:cNvSpPr/>
            <p:nvPr/>
          </p:nvSpPr>
          <p:spPr>
            <a:xfrm>
              <a:off x="8222053" y="799604"/>
              <a:ext cx="1946049" cy="1476641"/>
            </a:xfrm>
            <a:prstGeom prst="rect">
              <a:avLst/>
            </a:prstGeom>
            <a:ln w="38100">
              <a:noFill/>
            </a:ln>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Lack of community infrastructure</a:t>
              </a:r>
              <a:endParaRPr lang="en-US" sz="2400" kern="1200" dirty="0"/>
            </a:p>
          </p:txBody>
        </p:sp>
      </p:grpSp>
      <p:sp>
        <p:nvSpPr>
          <p:cNvPr id="3" name="Slide Number Placeholder 2"/>
          <p:cNvSpPr>
            <a:spLocks noGrp="1"/>
          </p:cNvSpPr>
          <p:nvPr>
            <p:ph type="sldNum" sz="quarter" idx="12"/>
          </p:nvPr>
        </p:nvSpPr>
        <p:spPr/>
        <p:txBody>
          <a:bodyPr/>
          <a:lstStyle/>
          <a:p>
            <a:fld id="{BE57CC3B-1F15-3944-8EEB-F1F089217761}" type="slidenum">
              <a:rPr lang="en-US" smtClean="0"/>
              <a:t>24</a:t>
            </a:fld>
            <a:endParaRPr lang="en-US"/>
          </a:p>
        </p:txBody>
      </p:sp>
    </p:spTree>
    <p:extLst>
      <p:ext uri="{BB962C8B-B14F-4D97-AF65-F5344CB8AC3E}">
        <p14:creationId xmlns:p14="http://schemas.microsoft.com/office/powerpoint/2010/main" val="1044666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57" y="155629"/>
            <a:ext cx="11624650" cy="729250"/>
          </a:xfrm>
        </p:spPr>
        <p:txBody>
          <a:bodyPr>
            <a:normAutofit fontScale="90000"/>
          </a:bodyPr>
          <a:lstStyle/>
          <a:p>
            <a:r>
              <a:rPr lang="en-US" dirty="0"/>
              <a:t>L</a:t>
            </a:r>
            <a:r>
              <a:rPr lang="en-US" dirty="0" smtClean="0"/>
              <a:t>ittle sharing </a:t>
            </a:r>
            <a:r>
              <a:rPr lang="en-US" smtClean="0"/>
              <a:t>of post-processing software </a:t>
            </a:r>
            <a:r>
              <a:rPr lang="en-US" dirty="0" smtClean="0"/>
              <a:t>and test data.</a:t>
            </a:r>
            <a:endParaRPr lang="en-US" dirty="0"/>
          </a:p>
        </p:txBody>
      </p:sp>
      <p:pic>
        <p:nvPicPr>
          <p:cNvPr id="4" name="Picture 3"/>
          <p:cNvPicPr>
            <a:picLocks noChangeAspect="1"/>
          </p:cNvPicPr>
          <p:nvPr/>
        </p:nvPicPr>
        <p:blipFill>
          <a:blip r:embed="rId2"/>
          <a:stretch>
            <a:fillRect/>
          </a:stretch>
        </p:blipFill>
        <p:spPr>
          <a:xfrm>
            <a:off x="1491039" y="974728"/>
            <a:ext cx="9156970" cy="5140057"/>
          </a:xfrm>
          <a:prstGeom prst="rect">
            <a:avLst/>
          </a:prstGeom>
        </p:spPr>
      </p:pic>
      <p:pic>
        <p:nvPicPr>
          <p:cNvPr id="5" name="Picture 4" descr="NOAA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0693" y="4233330"/>
            <a:ext cx="739138" cy="749765"/>
          </a:xfrm>
          <a:prstGeom prst="rect">
            <a:avLst/>
          </a:prstGeom>
        </p:spPr>
      </p:pic>
      <p:pic>
        <p:nvPicPr>
          <p:cNvPr id="6" name="Picture 5"/>
          <p:cNvPicPr>
            <a:picLocks noChangeAspect="1"/>
          </p:cNvPicPr>
          <p:nvPr/>
        </p:nvPicPr>
        <p:blipFill>
          <a:blip r:embed="rId4"/>
          <a:stretch>
            <a:fillRect/>
          </a:stretch>
        </p:blipFill>
        <p:spPr>
          <a:xfrm>
            <a:off x="3627283" y="4608213"/>
            <a:ext cx="479743" cy="115832"/>
          </a:xfrm>
          <a:prstGeom prst="rect">
            <a:avLst/>
          </a:prstGeom>
        </p:spPr>
      </p:pic>
      <p:pic>
        <p:nvPicPr>
          <p:cNvPr id="7" name="Picture 6"/>
          <p:cNvPicPr>
            <a:picLocks noChangeAspect="1"/>
          </p:cNvPicPr>
          <p:nvPr/>
        </p:nvPicPr>
        <p:blipFill>
          <a:blip r:embed="rId5"/>
          <a:stretch>
            <a:fillRect/>
          </a:stretch>
        </p:blipFill>
        <p:spPr>
          <a:xfrm>
            <a:off x="5586764" y="4404347"/>
            <a:ext cx="1083754" cy="176980"/>
          </a:xfrm>
          <a:prstGeom prst="rect">
            <a:avLst/>
          </a:prstGeom>
        </p:spPr>
      </p:pic>
      <p:pic>
        <p:nvPicPr>
          <p:cNvPr id="8" name="Picture 7"/>
          <p:cNvPicPr>
            <a:picLocks noChangeAspect="1"/>
          </p:cNvPicPr>
          <p:nvPr/>
        </p:nvPicPr>
        <p:blipFill>
          <a:blip r:embed="rId6"/>
          <a:stretch>
            <a:fillRect/>
          </a:stretch>
        </p:blipFill>
        <p:spPr>
          <a:xfrm>
            <a:off x="4784890" y="4455636"/>
            <a:ext cx="744756" cy="238906"/>
          </a:xfrm>
          <a:prstGeom prst="rect">
            <a:avLst/>
          </a:prstGeom>
        </p:spPr>
      </p:pic>
      <p:pic>
        <p:nvPicPr>
          <p:cNvPr id="9" name="Picture 8"/>
          <p:cNvPicPr>
            <a:picLocks noChangeAspect="1"/>
          </p:cNvPicPr>
          <p:nvPr/>
        </p:nvPicPr>
        <p:blipFill>
          <a:blip r:embed="rId7"/>
          <a:stretch>
            <a:fillRect/>
          </a:stretch>
        </p:blipFill>
        <p:spPr>
          <a:xfrm>
            <a:off x="4190841" y="4357482"/>
            <a:ext cx="528668" cy="528668"/>
          </a:xfrm>
          <a:prstGeom prst="rect">
            <a:avLst/>
          </a:prstGeom>
        </p:spPr>
      </p:pic>
      <p:pic>
        <p:nvPicPr>
          <p:cNvPr id="10" name="Picture 9"/>
          <p:cNvPicPr>
            <a:picLocks noChangeAspect="1"/>
          </p:cNvPicPr>
          <p:nvPr/>
        </p:nvPicPr>
        <p:blipFill>
          <a:blip r:embed="rId8"/>
          <a:stretch>
            <a:fillRect/>
          </a:stretch>
        </p:blipFill>
        <p:spPr>
          <a:xfrm>
            <a:off x="2860582" y="4608213"/>
            <a:ext cx="307162" cy="253879"/>
          </a:xfrm>
          <a:prstGeom prst="rect">
            <a:avLst/>
          </a:prstGeom>
        </p:spPr>
      </p:pic>
      <p:pic>
        <p:nvPicPr>
          <p:cNvPr id="11" name="Picture 10"/>
          <p:cNvPicPr>
            <a:picLocks noChangeAspect="1"/>
          </p:cNvPicPr>
          <p:nvPr/>
        </p:nvPicPr>
        <p:blipFill>
          <a:blip r:embed="rId9"/>
          <a:stretch>
            <a:fillRect/>
          </a:stretch>
        </p:blipFill>
        <p:spPr>
          <a:xfrm>
            <a:off x="3228234" y="4581327"/>
            <a:ext cx="341147" cy="260652"/>
          </a:xfrm>
          <a:prstGeom prst="rect">
            <a:avLst/>
          </a:prstGeom>
        </p:spPr>
      </p:pic>
      <p:sp>
        <p:nvSpPr>
          <p:cNvPr id="13" name="TextBox 12"/>
          <p:cNvSpPr txBox="1"/>
          <p:nvPr/>
        </p:nvSpPr>
        <p:spPr>
          <a:xfrm>
            <a:off x="-1080" y="6190643"/>
            <a:ext cx="12141209" cy="646331"/>
          </a:xfrm>
          <a:prstGeom prst="rect">
            <a:avLst/>
          </a:prstGeom>
          <a:noFill/>
        </p:spPr>
        <p:txBody>
          <a:bodyPr wrap="none" rtlCol="0">
            <a:spAutoFit/>
          </a:bodyPr>
          <a:lstStyle/>
          <a:p>
            <a:pPr algn="ctr"/>
            <a:r>
              <a:rPr lang="en-US" dirty="0"/>
              <a:t>(Mostly) unconnected silos of software </a:t>
            </a:r>
            <a:r>
              <a:rPr lang="en-US" dirty="0" smtClean="0"/>
              <a:t>development; hard to find </a:t>
            </a:r>
            <a:r>
              <a:rPr lang="en-US" dirty="0" smtClean="0"/>
              <a:t>each other’s </a:t>
            </a:r>
            <a:r>
              <a:rPr lang="en-US" dirty="0" smtClean="0"/>
              <a:t>code; sub-standard documentation;</a:t>
            </a:r>
          </a:p>
          <a:p>
            <a:pPr algn="ctr"/>
            <a:r>
              <a:rPr lang="en-US" dirty="0" smtClean="0"/>
              <a:t>unclear policies on NOAA use of GitHub and other public repositories; lack of modern version control; training data hard to get.  </a:t>
            </a:r>
            <a:endParaRPr lang="en-US" dirty="0"/>
          </a:p>
        </p:txBody>
      </p:sp>
      <p:sp>
        <p:nvSpPr>
          <p:cNvPr id="14" name="Slide Number Placeholder 13"/>
          <p:cNvSpPr>
            <a:spLocks noGrp="1"/>
          </p:cNvSpPr>
          <p:nvPr>
            <p:ph type="sldNum" sz="quarter" idx="12"/>
          </p:nvPr>
        </p:nvSpPr>
        <p:spPr/>
        <p:txBody>
          <a:bodyPr/>
          <a:lstStyle/>
          <a:p>
            <a:fld id="{1DF6159C-26BC-1B4C-A0A5-15ED577C0C2A}" type="slidenum">
              <a:rPr lang="en-US" smtClean="0"/>
              <a:t>25</a:t>
            </a:fld>
            <a:endParaRPr lang="en-US" dirty="0"/>
          </a:p>
        </p:txBody>
      </p:sp>
      <p:pic>
        <p:nvPicPr>
          <p:cNvPr id="15" name="Picture 4" descr="http://www.srh.noaa.gov/images/jan/Icons/NWS_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52838" y="3798635"/>
            <a:ext cx="1023174" cy="10231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214027" y="4608212"/>
            <a:ext cx="549509" cy="338554"/>
          </a:xfrm>
          <a:prstGeom prst="rect">
            <a:avLst/>
          </a:prstGeom>
          <a:noFill/>
        </p:spPr>
        <p:txBody>
          <a:bodyPr wrap="none" rtlCol="0">
            <a:spAutoFit/>
          </a:bodyPr>
          <a:lstStyle/>
          <a:p>
            <a:r>
              <a:rPr lang="en-US" sz="1600" dirty="0" smtClean="0"/>
              <a:t>OAR</a:t>
            </a:r>
            <a:endParaRPr lang="en-US" sz="1600" dirty="0"/>
          </a:p>
        </p:txBody>
      </p:sp>
    </p:spTree>
    <p:extLst>
      <p:ext uri="{BB962C8B-B14F-4D97-AF65-F5344CB8AC3E}">
        <p14:creationId xmlns:p14="http://schemas.microsoft.com/office/powerpoint/2010/main" val="279089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11188" y="850"/>
            <a:ext cx="9874112" cy="668408"/>
          </a:xfrm>
        </p:spPr>
        <p:txBody>
          <a:bodyPr>
            <a:normAutofit fontScale="90000"/>
          </a:bodyPr>
          <a:lstStyle/>
          <a:p>
            <a:r>
              <a:rPr lang="en-US" dirty="0" smtClean="0"/>
              <a:t>Sharing software is easier </a:t>
            </a:r>
            <a:r>
              <a:rPr lang="en-US" smtClean="0"/>
              <a:t>than ever.</a:t>
            </a:r>
            <a:endParaRPr lang="en-US" dirty="0"/>
          </a:p>
        </p:txBody>
      </p:sp>
      <p:pic>
        <p:nvPicPr>
          <p:cNvPr id="5" name="Picture 4" descr="Screen Shot 2016-01-12 at 3.58.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765" y="669258"/>
            <a:ext cx="8045513" cy="5371668"/>
          </a:xfrm>
          <a:prstGeom prst="rect">
            <a:avLst/>
          </a:prstGeom>
        </p:spPr>
      </p:pic>
      <p:sp>
        <p:nvSpPr>
          <p:cNvPr id="6" name="Slide Number Placeholder 5"/>
          <p:cNvSpPr>
            <a:spLocks noGrp="1"/>
          </p:cNvSpPr>
          <p:nvPr>
            <p:ph type="sldNum" sz="quarter" idx="12"/>
          </p:nvPr>
        </p:nvSpPr>
        <p:spPr/>
        <p:txBody>
          <a:bodyPr/>
          <a:lstStyle/>
          <a:p>
            <a:fld id="{1DF6159C-26BC-1B4C-A0A5-15ED577C0C2A}" type="slidenum">
              <a:rPr lang="en-US" smtClean="0"/>
              <a:t>26</a:t>
            </a:fld>
            <a:endParaRPr lang="en-US"/>
          </a:p>
        </p:txBody>
      </p:sp>
      <p:sp>
        <p:nvSpPr>
          <p:cNvPr id="2" name="TextBox 1"/>
          <p:cNvSpPr txBox="1"/>
          <p:nvPr/>
        </p:nvSpPr>
        <p:spPr>
          <a:xfrm>
            <a:off x="865765" y="6051000"/>
            <a:ext cx="9054786" cy="707886"/>
          </a:xfrm>
          <a:prstGeom prst="rect">
            <a:avLst/>
          </a:prstGeom>
          <a:noFill/>
        </p:spPr>
        <p:txBody>
          <a:bodyPr wrap="none" rtlCol="0">
            <a:spAutoFit/>
          </a:bodyPr>
          <a:lstStyle/>
          <a:p>
            <a:r>
              <a:rPr lang="en-US" sz="2000" dirty="0"/>
              <a:t>Workshop participants strongly encouraged community source development model.  </a:t>
            </a:r>
            <a:endParaRPr lang="en-US" sz="2000" dirty="0" smtClean="0"/>
          </a:p>
          <a:p>
            <a:r>
              <a:rPr lang="en-US" sz="2000" dirty="0" smtClean="0"/>
              <a:t>Strong push in this direction </a:t>
            </a:r>
            <a:r>
              <a:rPr lang="en-US" sz="2000" dirty="0"/>
              <a:t>from international and </a:t>
            </a:r>
            <a:r>
              <a:rPr lang="en-US" sz="2000" dirty="0" smtClean="0"/>
              <a:t>private-industry </a:t>
            </a:r>
            <a:r>
              <a:rPr lang="en-US" sz="2000" dirty="0"/>
              <a:t>partners</a:t>
            </a:r>
            <a:r>
              <a:rPr lang="en-US" sz="2000" dirty="0" smtClean="0"/>
              <a:t>.</a:t>
            </a:r>
            <a:endParaRPr lang="en-US" sz="2000" dirty="0"/>
          </a:p>
        </p:txBody>
      </p:sp>
      <p:sp>
        <p:nvSpPr>
          <p:cNvPr id="3" name="TextBox 2"/>
          <p:cNvSpPr txBox="1"/>
          <p:nvPr/>
        </p:nvSpPr>
        <p:spPr>
          <a:xfrm>
            <a:off x="8911278" y="1554598"/>
            <a:ext cx="2916780" cy="1200329"/>
          </a:xfrm>
          <a:prstGeom prst="rect">
            <a:avLst/>
          </a:prstGeom>
          <a:noFill/>
        </p:spPr>
        <p:txBody>
          <a:bodyPr wrap="square" rtlCol="0">
            <a:spAutoFit/>
          </a:bodyPr>
          <a:lstStyle/>
          <a:p>
            <a:r>
              <a:rPr lang="en-US" dirty="0" smtClean="0"/>
              <a:t>The tools are available to make co-development much easier and faster, to facilitate inter-comparisons.</a:t>
            </a:r>
            <a:endParaRPr lang="en-US" dirty="0"/>
          </a:p>
        </p:txBody>
      </p:sp>
    </p:spTree>
    <p:extLst>
      <p:ext uri="{BB962C8B-B14F-4D97-AF65-F5344CB8AC3E}">
        <p14:creationId xmlns:p14="http://schemas.microsoft.com/office/powerpoint/2010/main" val="10985115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ourriversourfuture.files.wordpress.com/2015/05/broken-brid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9521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2885" y="338430"/>
            <a:ext cx="10816894" cy="1029109"/>
          </a:xfrm>
        </p:spPr>
        <p:txBody>
          <a:bodyPr>
            <a:noAutofit/>
          </a:bodyPr>
          <a:lstStyle/>
          <a:p>
            <a:r>
              <a:rPr lang="en-US" sz="3600" dirty="0" smtClean="0">
                <a:solidFill>
                  <a:schemeClr val="bg1"/>
                </a:solidFill>
              </a:rPr>
              <a:t>Consequence of current paradigm: </a:t>
            </a:r>
            <a:br>
              <a:rPr lang="en-US" sz="3600" dirty="0" smtClean="0">
                <a:solidFill>
                  <a:schemeClr val="bg1"/>
                </a:solidFill>
              </a:rPr>
            </a:br>
            <a:r>
              <a:rPr lang="en-US" sz="3600" dirty="0" smtClean="0">
                <a:solidFill>
                  <a:schemeClr val="bg1"/>
                </a:solidFill>
              </a:rPr>
              <a:t>Software development and transition</a:t>
            </a:r>
            <a:br>
              <a:rPr lang="en-US" sz="3600" dirty="0" smtClean="0">
                <a:solidFill>
                  <a:schemeClr val="bg1"/>
                </a:solidFill>
              </a:rPr>
            </a:br>
            <a:r>
              <a:rPr lang="en-US" sz="3600" dirty="0" smtClean="0">
                <a:solidFill>
                  <a:schemeClr val="bg1"/>
                </a:solidFill>
              </a:rPr>
              <a:t>“bridge of death.”</a:t>
            </a:r>
            <a:endParaRPr lang="en-US" sz="3600" dirty="0">
              <a:solidFill>
                <a:schemeClr val="bg1"/>
              </a:solidFill>
            </a:endParaRPr>
          </a:p>
        </p:txBody>
      </p:sp>
      <p:sp>
        <p:nvSpPr>
          <p:cNvPr id="3" name="Content Placeholder 2"/>
          <p:cNvSpPr>
            <a:spLocks noGrp="1"/>
          </p:cNvSpPr>
          <p:nvPr>
            <p:ph idx="1"/>
          </p:nvPr>
        </p:nvSpPr>
        <p:spPr>
          <a:xfrm>
            <a:off x="39255" y="4596850"/>
            <a:ext cx="6139669" cy="2261150"/>
          </a:xfrm>
        </p:spPr>
        <p:txBody>
          <a:bodyPr>
            <a:noAutofit/>
          </a:bodyPr>
          <a:lstStyle/>
          <a:p>
            <a:r>
              <a:rPr lang="en-US" sz="2400" dirty="0">
                <a:solidFill>
                  <a:schemeClr val="bg1"/>
                </a:solidFill>
              </a:rPr>
              <a:t>R</a:t>
            </a:r>
            <a:r>
              <a:rPr lang="en-US" sz="2400" dirty="0" smtClean="0">
                <a:solidFill>
                  <a:schemeClr val="bg1"/>
                </a:solidFill>
              </a:rPr>
              <a:t>uns </a:t>
            </a:r>
            <a:r>
              <a:rPr lang="en-US" sz="2400" dirty="0">
                <a:solidFill>
                  <a:schemeClr val="bg1"/>
                </a:solidFill>
              </a:rPr>
              <a:t>on the </a:t>
            </a:r>
            <a:r>
              <a:rPr lang="en-US" sz="2400" dirty="0" smtClean="0">
                <a:solidFill>
                  <a:schemeClr val="bg1"/>
                </a:solidFill>
              </a:rPr>
              <a:t>operational WCOSS system.</a:t>
            </a:r>
          </a:p>
          <a:p>
            <a:r>
              <a:rPr lang="en-US" sz="2400" dirty="0">
                <a:solidFill>
                  <a:schemeClr val="bg1"/>
                </a:solidFill>
              </a:rPr>
              <a:t>D</a:t>
            </a:r>
            <a:r>
              <a:rPr lang="en-US" sz="2400" dirty="0" smtClean="0">
                <a:solidFill>
                  <a:schemeClr val="bg1"/>
                </a:solidFill>
              </a:rPr>
              <a:t>eveloped </a:t>
            </a:r>
            <a:r>
              <a:rPr lang="en-US" sz="2400" dirty="0">
                <a:solidFill>
                  <a:schemeClr val="bg1"/>
                </a:solidFill>
              </a:rPr>
              <a:t>on </a:t>
            </a:r>
            <a:r>
              <a:rPr lang="en-US" sz="2400" dirty="0" smtClean="0">
                <a:solidFill>
                  <a:schemeClr val="bg1"/>
                </a:solidFill>
              </a:rPr>
              <a:t>WCOSS also to facilitate implementations.</a:t>
            </a:r>
          </a:p>
          <a:p>
            <a:r>
              <a:rPr lang="en-US" sz="2400" dirty="0" smtClean="0">
                <a:solidFill>
                  <a:schemeClr val="bg1"/>
                </a:solidFill>
              </a:rPr>
              <a:t>Coded to internal data </a:t>
            </a:r>
            <a:r>
              <a:rPr lang="en-US" sz="2400" dirty="0">
                <a:solidFill>
                  <a:schemeClr val="bg1"/>
                </a:solidFill>
              </a:rPr>
              <a:t>formats </a:t>
            </a:r>
            <a:r>
              <a:rPr lang="en-US" sz="2400" dirty="0" smtClean="0">
                <a:solidFill>
                  <a:schemeClr val="bg1"/>
                </a:solidFill>
              </a:rPr>
              <a:t>like </a:t>
            </a:r>
            <a:r>
              <a:rPr lang="en-US" sz="2400" dirty="0">
                <a:solidFill>
                  <a:schemeClr val="bg1"/>
                </a:solidFill>
              </a:rPr>
              <a:t>“</a:t>
            </a:r>
            <a:r>
              <a:rPr lang="en-US" sz="2400" dirty="0" err="1">
                <a:solidFill>
                  <a:schemeClr val="bg1"/>
                </a:solidFill>
              </a:rPr>
              <a:t>TDLPack</a:t>
            </a:r>
            <a:r>
              <a:rPr lang="en-US" sz="2400" dirty="0">
                <a:solidFill>
                  <a:schemeClr val="bg1"/>
                </a:solidFill>
              </a:rPr>
              <a:t>”  </a:t>
            </a:r>
          </a:p>
          <a:p>
            <a:r>
              <a:rPr lang="en-US" sz="2400" dirty="0" smtClean="0">
                <a:solidFill>
                  <a:schemeClr val="bg1"/>
                </a:solidFill>
              </a:rPr>
              <a:t>Source code is highly</a:t>
            </a:r>
            <a:r>
              <a:rPr lang="en-US" sz="2400" dirty="0" smtClean="0">
                <a:solidFill>
                  <a:schemeClr val="bg1"/>
                </a:solidFill>
              </a:rPr>
              <a:t> protected</a:t>
            </a:r>
            <a:r>
              <a:rPr lang="en-US" sz="2400" dirty="0" smtClean="0">
                <a:solidFill>
                  <a:schemeClr val="bg1"/>
                </a:solidFill>
              </a:rPr>
              <a:t>.</a:t>
            </a:r>
          </a:p>
        </p:txBody>
      </p:sp>
      <p:sp>
        <p:nvSpPr>
          <p:cNvPr id="4" name="Slide Number Placeholder 3"/>
          <p:cNvSpPr>
            <a:spLocks noGrp="1"/>
          </p:cNvSpPr>
          <p:nvPr>
            <p:ph type="sldNum" sz="quarter" idx="12"/>
          </p:nvPr>
        </p:nvSpPr>
        <p:spPr/>
        <p:txBody>
          <a:bodyPr/>
          <a:lstStyle/>
          <a:p>
            <a:fld id="{BE57CC3B-1F15-3944-8EEB-F1F089217761}" type="slidenum">
              <a:rPr lang="en-US" smtClean="0"/>
              <a:t>27</a:t>
            </a:fld>
            <a:endParaRPr lang="en-US" dirty="0"/>
          </a:p>
        </p:txBody>
      </p:sp>
      <p:sp>
        <p:nvSpPr>
          <p:cNvPr id="6" name="Content Placeholder 2"/>
          <p:cNvSpPr txBox="1">
            <a:spLocks/>
          </p:cNvSpPr>
          <p:nvPr/>
        </p:nvSpPr>
        <p:spPr>
          <a:xfrm>
            <a:off x="6784619" y="4801201"/>
            <a:ext cx="5320641" cy="19962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smtClean="0">
                <a:solidFill>
                  <a:schemeClr val="bg1"/>
                </a:solidFill>
              </a:rPr>
              <a:t>Not on WCOSS, on other platforms, e.g. desktops. </a:t>
            </a:r>
          </a:p>
          <a:p>
            <a:r>
              <a:rPr lang="en-US" sz="2400" dirty="0" smtClean="0">
                <a:solidFill>
                  <a:schemeClr val="bg1"/>
                </a:solidFill>
              </a:rPr>
              <a:t>Coded to read other formats, e.g., reforecasts packaged into </a:t>
            </a:r>
            <a:r>
              <a:rPr lang="en-US" sz="2400" dirty="0" err="1" smtClean="0">
                <a:solidFill>
                  <a:schemeClr val="bg1"/>
                </a:solidFill>
              </a:rPr>
              <a:t>netCDF</a:t>
            </a:r>
            <a:r>
              <a:rPr lang="en-US" sz="2400" dirty="0" smtClean="0">
                <a:solidFill>
                  <a:schemeClr val="bg1"/>
                </a:solidFill>
              </a:rPr>
              <a:t> files.</a:t>
            </a:r>
          </a:p>
          <a:p>
            <a:r>
              <a:rPr lang="en-US" sz="2400" dirty="0" smtClean="0">
                <a:solidFill>
                  <a:schemeClr val="bg1"/>
                </a:solidFill>
              </a:rPr>
              <a:t>Software not under strict protections.</a:t>
            </a:r>
          </a:p>
        </p:txBody>
      </p:sp>
      <p:pic>
        <p:nvPicPr>
          <p:cNvPr id="11" name="Picture 10"/>
          <p:cNvPicPr>
            <a:picLocks noChangeAspect="1"/>
          </p:cNvPicPr>
          <p:nvPr/>
        </p:nvPicPr>
        <p:blipFill>
          <a:blip r:embed="rId3"/>
          <a:stretch>
            <a:fillRect/>
          </a:stretch>
        </p:blipFill>
        <p:spPr>
          <a:xfrm rot="20723981">
            <a:off x="10880047" y="1519948"/>
            <a:ext cx="752890" cy="181783"/>
          </a:xfrm>
          <a:prstGeom prst="rect">
            <a:avLst/>
          </a:prstGeom>
        </p:spPr>
      </p:pic>
      <p:pic>
        <p:nvPicPr>
          <p:cNvPr id="12" name="Picture 11"/>
          <p:cNvPicPr>
            <a:picLocks noChangeAspect="1"/>
          </p:cNvPicPr>
          <p:nvPr/>
        </p:nvPicPr>
        <p:blipFill>
          <a:blip r:embed="rId4"/>
          <a:stretch>
            <a:fillRect/>
          </a:stretch>
        </p:blipFill>
        <p:spPr>
          <a:xfrm rot="20745579">
            <a:off x="9745933" y="1777627"/>
            <a:ext cx="1083754" cy="176980"/>
          </a:xfrm>
          <a:prstGeom prst="rect">
            <a:avLst/>
          </a:prstGeom>
        </p:spPr>
      </p:pic>
      <p:pic>
        <p:nvPicPr>
          <p:cNvPr id="13" name="Picture 12"/>
          <p:cNvPicPr>
            <a:picLocks noChangeAspect="1"/>
          </p:cNvPicPr>
          <p:nvPr/>
        </p:nvPicPr>
        <p:blipFill>
          <a:blip r:embed="rId5"/>
          <a:stretch>
            <a:fillRect/>
          </a:stretch>
        </p:blipFill>
        <p:spPr>
          <a:xfrm rot="20865858">
            <a:off x="8979202" y="1977687"/>
            <a:ext cx="744756" cy="238906"/>
          </a:xfrm>
          <a:prstGeom prst="rect">
            <a:avLst/>
          </a:prstGeom>
        </p:spPr>
      </p:pic>
      <p:pic>
        <p:nvPicPr>
          <p:cNvPr id="14" name="Picture 13"/>
          <p:cNvPicPr>
            <a:picLocks noChangeAspect="1"/>
          </p:cNvPicPr>
          <p:nvPr/>
        </p:nvPicPr>
        <p:blipFill>
          <a:blip r:embed="rId6"/>
          <a:stretch>
            <a:fillRect/>
          </a:stretch>
        </p:blipFill>
        <p:spPr>
          <a:xfrm rot="20757846">
            <a:off x="11653512" y="1069525"/>
            <a:ext cx="528668" cy="528668"/>
          </a:xfrm>
          <a:prstGeom prst="rect">
            <a:avLst/>
          </a:prstGeom>
        </p:spPr>
      </p:pic>
      <p:pic>
        <p:nvPicPr>
          <p:cNvPr id="16" name="Picture 15"/>
          <p:cNvPicPr>
            <a:picLocks noChangeAspect="1"/>
          </p:cNvPicPr>
          <p:nvPr/>
        </p:nvPicPr>
        <p:blipFill>
          <a:blip r:embed="rId7"/>
          <a:stretch>
            <a:fillRect/>
          </a:stretch>
        </p:blipFill>
        <p:spPr>
          <a:xfrm rot="20621894">
            <a:off x="8553894" y="2087772"/>
            <a:ext cx="341147" cy="260652"/>
          </a:xfrm>
          <a:prstGeom prst="rect">
            <a:avLst/>
          </a:prstGeom>
        </p:spPr>
      </p:pic>
      <p:pic>
        <p:nvPicPr>
          <p:cNvPr id="17" name="Picture 16" descr="Screen Shot 2016-01-11 at 3.24.06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552680">
            <a:off x="7772396" y="2270324"/>
            <a:ext cx="732419" cy="241479"/>
          </a:xfrm>
          <a:prstGeom prst="rect">
            <a:avLst/>
          </a:prstGeom>
        </p:spPr>
      </p:pic>
      <p:pic>
        <p:nvPicPr>
          <p:cNvPr id="18" name="Picture 17" descr="NOAA_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11216">
            <a:off x="7034680" y="2112130"/>
            <a:ext cx="603712" cy="612392"/>
          </a:xfrm>
          <a:prstGeom prst="rect">
            <a:avLst/>
          </a:prstGeom>
        </p:spPr>
      </p:pic>
      <p:pic>
        <p:nvPicPr>
          <p:cNvPr id="2052" name="Picture 4" descr="http://www.srh.noaa.gov/images/jan/Icons/NWS_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06979" y="2428568"/>
            <a:ext cx="844236" cy="8442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20653280">
            <a:off x="6870737" y="1830898"/>
            <a:ext cx="592470" cy="369332"/>
          </a:xfrm>
          <a:prstGeom prst="rect">
            <a:avLst/>
          </a:prstGeom>
          <a:noFill/>
        </p:spPr>
        <p:txBody>
          <a:bodyPr wrap="none" rtlCol="0">
            <a:spAutoFit/>
          </a:bodyPr>
          <a:lstStyle/>
          <a:p>
            <a:r>
              <a:rPr lang="en-US" dirty="0" smtClean="0">
                <a:solidFill>
                  <a:schemeClr val="bg1"/>
                </a:solidFill>
              </a:rPr>
              <a:t>OAR</a:t>
            </a:r>
            <a:endParaRPr lang="en-US" dirty="0">
              <a:solidFill>
                <a:schemeClr val="bg1"/>
              </a:solidFill>
            </a:endParaRPr>
          </a:p>
        </p:txBody>
      </p:sp>
    </p:spTree>
    <p:extLst>
      <p:ext uri="{BB962C8B-B14F-4D97-AF65-F5344CB8AC3E}">
        <p14:creationId xmlns:p14="http://schemas.microsoft.com/office/powerpoint/2010/main" val="13830202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success look like?</a:t>
            </a:r>
            <a:endParaRPr lang="en-US" dirty="0"/>
          </a:p>
        </p:txBody>
      </p:sp>
      <p:sp>
        <p:nvSpPr>
          <p:cNvPr id="3" name="Content Placeholder 2"/>
          <p:cNvSpPr>
            <a:spLocks noGrp="1"/>
          </p:cNvSpPr>
          <p:nvPr>
            <p:ph idx="1"/>
          </p:nvPr>
        </p:nvSpPr>
        <p:spPr>
          <a:xfrm>
            <a:off x="838200" y="1825624"/>
            <a:ext cx="10515600" cy="4639469"/>
          </a:xfrm>
        </p:spPr>
        <p:txBody>
          <a:bodyPr/>
          <a:lstStyle/>
          <a:p>
            <a:r>
              <a:rPr lang="en-US" dirty="0" smtClean="0"/>
              <a:t>High-quality numerical guidance with significant value added through post-processing, enabling rapid evolution of the NWS toward </a:t>
            </a:r>
            <a:r>
              <a:rPr lang="en-US" i="1" dirty="0" smtClean="0"/>
              <a:t>Weather Ready Nation </a:t>
            </a:r>
            <a:r>
              <a:rPr lang="en-US" dirty="0" smtClean="0"/>
              <a:t>goals.</a:t>
            </a:r>
          </a:p>
          <a:p>
            <a:pPr lvl="1"/>
            <a:r>
              <a:rPr lang="en-US" dirty="0" smtClean="0"/>
              <a:t>The necessary data sets readily and widely available to support high-quality post-processing.</a:t>
            </a:r>
          </a:p>
          <a:p>
            <a:pPr lvl="1"/>
            <a:r>
              <a:rPr lang="en-US" dirty="0" smtClean="0"/>
              <a:t>Use of this high-quality data throughout the organization.</a:t>
            </a:r>
          </a:p>
          <a:p>
            <a:pPr lvl="1"/>
            <a:r>
              <a:rPr lang="en-US" dirty="0" smtClean="0"/>
              <a:t>The best science reflected in our products.</a:t>
            </a:r>
          </a:p>
          <a:p>
            <a:pPr lvl="1"/>
            <a:r>
              <a:rPr lang="en-US" dirty="0" smtClean="0"/>
              <a:t>World-class staff working on the most important problems.</a:t>
            </a:r>
          </a:p>
          <a:p>
            <a:pPr lvl="1"/>
            <a:r>
              <a:rPr lang="en-US" dirty="0" smtClean="0"/>
              <a:t>Rapid adoption of great ideas, including from outside NOAA.</a:t>
            </a:r>
          </a:p>
          <a:p>
            <a:pPr lvl="1"/>
            <a:r>
              <a:rPr lang="en-US" dirty="0" smtClean="0"/>
              <a:t>An infrastructure that facilitates the development of a robust post-processing community outside of NOAA, facilitating improved R2O.</a:t>
            </a:r>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28</a:t>
            </a:fld>
            <a:endParaRPr lang="en-US"/>
          </a:p>
        </p:txBody>
      </p:sp>
    </p:spTree>
    <p:extLst>
      <p:ext uri="{BB962C8B-B14F-4D97-AF65-F5344CB8AC3E}">
        <p14:creationId xmlns:p14="http://schemas.microsoft.com/office/powerpoint/2010/main" val="3589940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0926"/>
            <a:ext cx="10515600" cy="1325563"/>
          </a:xfrm>
        </p:spPr>
        <p:txBody>
          <a:bodyPr/>
          <a:lstStyle/>
          <a:p>
            <a:r>
              <a:rPr lang="en-US" smtClean="0"/>
              <a:t>Recommendations </a:t>
            </a:r>
            <a:r>
              <a:rPr lang="en-US" smtClean="0"/>
              <a:t>provided for </a:t>
            </a:r>
            <a:r>
              <a:rPr lang="en-US" dirty="0" smtClean="0"/>
              <a:t>these topics:</a:t>
            </a:r>
            <a:endParaRPr lang="en-US" dirty="0"/>
          </a:p>
        </p:txBody>
      </p:sp>
      <p:sp>
        <p:nvSpPr>
          <p:cNvPr id="3" name="Content Placeholder 2"/>
          <p:cNvSpPr>
            <a:spLocks noGrp="1"/>
          </p:cNvSpPr>
          <p:nvPr>
            <p:ph idx="1"/>
          </p:nvPr>
        </p:nvSpPr>
        <p:spPr>
          <a:xfrm>
            <a:off x="1142463" y="1799330"/>
            <a:ext cx="9387668" cy="4351338"/>
          </a:xfrm>
        </p:spPr>
        <p:txBody>
          <a:bodyPr>
            <a:normAutofit/>
          </a:bodyPr>
          <a:lstStyle/>
          <a:p>
            <a:r>
              <a:rPr lang="en-US" sz="3200" dirty="0" smtClean="0"/>
              <a:t>Improving NOAA’s post-processing science.</a:t>
            </a:r>
          </a:p>
          <a:p>
            <a:r>
              <a:rPr lang="en-US" sz="3200" dirty="0" smtClean="0"/>
              <a:t>Organizational changes.</a:t>
            </a:r>
          </a:p>
          <a:p>
            <a:r>
              <a:rPr lang="en-US" sz="3200" dirty="0" smtClean="0"/>
              <a:t>Building a community infrastructure.</a:t>
            </a:r>
          </a:p>
          <a:p>
            <a:r>
              <a:rPr lang="en-US" sz="3200" dirty="0" smtClean="0"/>
              <a:t>Putting the data in place.</a:t>
            </a:r>
            <a:endParaRPr lang="en-US" sz="3200" dirty="0"/>
          </a:p>
        </p:txBody>
      </p:sp>
      <p:sp>
        <p:nvSpPr>
          <p:cNvPr id="4" name="Slide Number Placeholder 3"/>
          <p:cNvSpPr>
            <a:spLocks noGrp="1"/>
          </p:cNvSpPr>
          <p:nvPr>
            <p:ph type="sldNum" sz="quarter" idx="12"/>
          </p:nvPr>
        </p:nvSpPr>
        <p:spPr/>
        <p:txBody>
          <a:bodyPr/>
          <a:lstStyle/>
          <a:p>
            <a:fld id="{BE57CC3B-1F15-3944-8EEB-F1F089217761}" type="slidenum">
              <a:rPr lang="en-US" smtClean="0"/>
              <a:t>29</a:t>
            </a:fld>
            <a:endParaRPr lang="en-US"/>
          </a:p>
        </p:txBody>
      </p:sp>
      <p:sp>
        <p:nvSpPr>
          <p:cNvPr id="5" name="TextBox 4"/>
          <p:cNvSpPr txBox="1"/>
          <p:nvPr/>
        </p:nvSpPr>
        <p:spPr>
          <a:xfrm>
            <a:off x="1142463" y="4712348"/>
            <a:ext cx="8364505" cy="1200329"/>
          </a:xfrm>
          <a:prstGeom prst="rect">
            <a:avLst/>
          </a:prstGeom>
          <a:noFill/>
        </p:spPr>
        <p:txBody>
          <a:bodyPr wrap="square" rtlCol="0">
            <a:spAutoFit/>
          </a:bodyPr>
          <a:lstStyle/>
          <a:p>
            <a:r>
              <a:rPr lang="en-US" sz="3600" dirty="0" smtClean="0"/>
              <a:t>Potential cost savings</a:t>
            </a:r>
            <a:r>
              <a:rPr lang="en-US" sz="3600" dirty="0"/>
              <a:t> </a:t>
            </a:r>
            <a:r>
              <a:rPr lang="en-US" sz="3600" dirty="0" smtClean="0"/>
              <a:t>highlighted in </a:t>
            </a:r>
            <a:r>
              <a:rPr lang="en-US" sz="3600" b="1" dirty="0" smtClean="0">
                <a:solidFill>
                  <a:srgbClr val="FF0000"/>
                </a:solidFill>
              </a:rPr>
              <a:t>RED</a:t>
            </a:r>
            <a:r>
              <a:rPr lang="en-US" sz="3600" dirty="0" smtClean="0"/>
              <a:t>.  </a:t>
            </a:r>
          </a:p>
          <a:p>
            <a:r>
              <a:rPr lang="en-US" sz="3600" dirty="0" smtClean="0"/>
              <a:t>Risks in </a:t>
            </a:r>
            <a:r>
              <a:rPr lang="en-US" sz="3600" b="1" dirty="0" smtClean="0">
                <a:solidFill>
                  <a:srgbClr val="933D91"/>
                </a:solidFill>
              </a:rPr>
              <a:t>PURPLE</a:t>
            </a:r>
            <a:r>
              <a:rPr lang="en-US" sz="2800" b="1" dirty="0" smtClean="0">
                <a:solidFill>
                  <a:srgbClr val="933D91"/>
                </a:solidFill>
              </a:rPr>
              <a:t>.</a:t>
            </a:r>
            <a:endParaRPr lang="en-US" sz="2800" b="1" dirty="0">
              <a:solidFill>
                <a:srgbClr val="933D91"/>
              </a:solidFill>
            </a:endParaRPr>
          </a:p>
        </p:txBody>
      </p:sp>
    </p:spTree>
    <p:extLst>
      <p:ext uri="{BB962C8B-B14F-4D97-AF65-F5344CB8AC3E}">
        <p14:creationId xmlns:p14="http://schemas.microsoft.com/office/powerpoint/2010/main" val="13160230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contents</a:t>
            </a:r>
            <a:endParaRPr lang="en-US" dirty="0"/>
          </a:p>
        </p:txBody>
      </p:sp>
      <p:sp>
        <p:nvSpPr>
          <p:cNvPr id="3" name="Content Placeholder 2"/>
          <p:cNvSpPr>
            <a:spLocks noGrp="1"/>
          </p:cNvSpPr>
          <p:nvPr>
            <p:ph idx="1"/>
          </p:nvPr>
        </p:nvSpPr>
        <p:spPr/>
        <p:txBody>
          <a:bodyPr/>
          <a:lstStyle/>
          <a:p>
            <a:r>
              <a:rPr lang="en-US" dirty="0" smtClean="0"/>
              <a:t>Some background on post-processing.</a:t>
            </a:r>
          </a:p>
          <a:p>
            <a:r>
              <a:rPr lang="en-US" dirty="0" smtClean="0"/>
              <a:t>Challenges we face with current practices.</a:t>
            </a:r>
          </a:p>
          <a:p>
            <a:r>
              <a:rPr lang="en-US" dirty="0" smtClean="0"/>
              <a:t>Recommendations for how we should change.</a:t>
            </a:r>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3</a:t>
            </a:fld>
            <a:endParaRPr lang="en-US"/>
          </a:p>
        </p:txBody>
      </p:sp>
    </p:spTree>
    <p:extLst>
      <p:ext uri="{BB962C8B-B14F-4D97-AF65-F5344CB8AC3E}">
        <p14:creationId xmlns:p14="http://schemas.microsoft.com/office/powerpoint/2010/main" val="13077453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756" y="202163"/>
            <a:ext cx="10515600" cy="1325563"/>
          </a:xfrm>
        </p:spPr>
        <p:txBody>
          <a:bodyPr/>
          <a:lstStyle/>
          <a:p>
            <a:r>
              <a:rPr lang="en-US" dirty="0" smtClean="0"/>
              <a:t>Improving the science (1).   Hire experts.</a:t>
            </a:r>
            <a:endParaRPr lang="en-US" dirty="0"/>
          </a:p>
        </p:txBody>
      </p:sp>
      <p:sp>
        <p:nvSpPr>
          <p:cNvPr id="3" name="Content Placeholder 2"/>
          <p:cNvSpPr>
            <a:spLocks noGrp="1"/>
          </p:cNvSpPr>
          <p:nvPr>
            <p:ph idx="1"/>
          </p:nvPr>
        </p:nvSpPr>
        <p:spPr>
          <a:xfrm>
            <a:off x="593756" y="1782717"/>
            <a:ext cx="11239876" cy="4954555"/>
          </a:xfrm>
        </p:spPr>
        <p:txBody>
          <a:bodyPr>
            <a:normAutofit/>
          </a:bodyPr>
          <a:lstStyle/>
          <a:p>
            <a:r>
              <a:rPr lang="en-US" dirty="0" smtClean="0"/>
              <a:t>Hire ~4 professional statisticians to work with atmospheric scientists.</a:t>
            </a:r>
          </a:p>
          <a:p>
            <a:pPr lvl="1"/>
            <a:r>
              <a:rPr lang="en-US" dirty="0" smtClean="0"/>
              <a:t>UMAC recommended 4 Ph.D.-level statisticians at MDL.</a:t>
            </a:r>
          </a:p>
          <a:p>
            <a:pPr lvl="1"/>
            <a:r>
              <a:rPr lang="en-US" dirty="0" smtClean="0"/>
              <a:t>Interim measure:  summer visitors from prominent university programs.</a:t>
            </a:r>
          </a:p>
          <a:p>
            <a:pPr lvl="1"/>
            <a:r>
              <a:rPr lang="en-US" dirty="0" smtClean="0">
                <a:solidFill>
                  <a:srgbClr val="FF0000"/>
                </a:solidFill>
              </a:rPr>
              <a:t>Existing staff will be more productive with oversight.</a:t>
            </a:r>
          </a:p>
        </p:txBody>
      </p:sp>
      <p:sp>
        <p:nvSpPr>
          <p:cNvPr id="4" name="Slide Number Placeholder 3"/>
          <p:cNvSpPr>
            <a:spLocks noGrp="1"/>
          </p:cNvSpPr>
          <p:nvPr>
            <p:ph type="sldNum" sz="quarter" idx="12"/>
          </p:nvPr>
        </p:nvSpPr>
        <p:spPr/>
        <p:txBody>
          <a:bodyPr/>
          <a:lstStyle/>
          <a:p>
            <a:fld id="{BE57CC3B-1F15-3944-8EEB-F1F089217761}" type="slidenum">
              <a:rPr lang="en-US" smtClean="0"/>
              <a:t>30</a:t>
            </a:fld>
            <a:endParaRPr lang="en-US"/>
          </a:p>
        </p:txBody>
      </p:sp>
    </p:spTree>
    <p:extLst>
      <p:ext uri="{BB962C8B-B14F-4D97-AF65-F5344CB8AC3E}">
        <p14:creationId xmlns:p14="http://schemas.microsoft.com/office/powerpoint/2010/main" val="6678409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756" y="202163"/>
            <a:ext cx="10515600" cy="1325563"/>
          </a:xfrm>
        </p:spPr>
        <p:txBody>
          <a:bodyPr/>
          <a:lstStyle/>
          <a:p>
            <a:r>
              <a:rPr lang="en-US" dirty="0" smtClean="0"/>
              <a:t>Improving the science (2)</a:t>
            </a:r>
            <a:endParaRPr lang="en-US" dirty="0"/>
          </a:p>
        </p:txBody>
      </p:sp>
      <p:sp>
        <p:nvSpPr>
          <p:cNvPr id="3" name="Content Placeholder 2"/>
          <p:cNvSpPr>
            <a:spLocks noGrp="1"/>
          </p:cNvSpPr>
          <p:nvPr>
            <p:ph idx="1"/>
          </p:nvPr>
        </p:nvSpPr>
        <p:spPr>
          <a:xfrm>
            <a:off x="593756" y="1449873"/>
            <a:ext cx="11239876" cy="4954555"/>
          </a:xfrm>
        </p:spPr>
        <p:txBody>
          <a:bodyPr>
            <a:normAutofit lnSpcReduction="10000"/>
          </a:bodyPr>
          <a:lstStyle/>
          <a:p>
            <a:r>
              <a:rPr lang="en-US" dirty="0" smtClean="0"/>
              <a:t>Develop and deploy a </a:t>
            </a:r>
            <a:r>
              <a:rPr lang="en-US" dirty="0" smtClean="0"/>
              <a:t>consolidated </a:t>
            </a:r>
            <a:r>
              <a:rPr lang="en-US" dirty="0" smtClean="0"/>
              <a:t>post-processing code base to produce “foundational” guidance spanning time scales.</a:t>
            </a:r>
          </a:p>
          <a:p>
            <a:pPr lvl="1"/>
            <a:r>
              <a:rPr lang="en-US" dirty="0"/>
              <a:t>P</a:t>
            </a:r>
            <a:r>
              <a:rPr lang="en-US" dirty="0" smtClean="0"/>
              <a:t>erform systematic comparisons of existing and proposed algorithms.</a:t>
            </a:r>
          </a:p>
          <a:p>
            <a:pPr lvl="2"/>
            <a:r>
              <a:rPr lang="en-US" dirty="0" smtClean="0"/>
              <a:t>Determine parameters (e.g., precipitation) where unified code possible. </a:t>
            </a:r>
          </a:p>
          <a:p>
            <a:pPr lvl="2"/>
            <a:r>
              <a:rPr lang="en-US" dirty="0"/>
              <a:t>Define the methods of </a:t>
            </a:r>
            <a:r>
              <a:rPr lang="en-US" dirty="0" smtClean="0"/>
              <a:t>evaluation before seeing results.</a:t>
            </a:r>
          </a:p>
          <a:p>
            <a:pPr lvl="2"/>
            <a:r>
              <a:rPr lang="en-US" dirty="0" smtClean="0"/>
              <a:t>Re-code the best algorithm(s) so that they can be applied broadly across prediction systems and time scales.</a:t>
            </a:r>
          </a:p>
          <a:p>
            <a:pPr lvl="2"/>
            <a:r>
              <a:rPr lang="en-US" dirty="0" smtClean="0"/>
              <a:t>Test for CPC, MDL, WPC, EMC, etc. applications.</a:t>
            </a:r>
          </a:p>
          <a:p>
            <a:pPr lvl="2"/>
            <a:r>
              <a:rPr lang="en-US" dirty="0" smtClean="0"/>
              <a:t>Decide.</a:t>
            </a:r>
          </a:p>
          <a:p>
            <a:pPr lvl="2"/>
            <a:r>
              <a:rPr lang="en-US" dirty="0" smtClean="0"/>
              <a:t>Optimize performance. </a:t>
            </a:r>
          </a:p>
          <a:p>
            <a:pPr lvl="2"/>
            <a:r>
              <a:rPr lang="en-US" dirty="0" smtClean="0"/>
              <a:t>Deploy.</a:t>
            </a:r>
          </a:p>
          <a:p>
            <a:pPr lvl="1"/>
            <a:r>
              <a:rPr lang="en-US" dirty="0">
                <a:solidFill>
                  <a:srgbClr val="FF0000"/>
                </a:solidFill>
              </a:rPr>
              <a:t>I</a:t>
            </a:r>
            <a:r>
              <a:rPr lang="en-US" dirty="0" smtClean="0">
                <a:solidFill>
                  <a:srgbClr val="FF0000"/>
                </a:solidFill>
              </a:rPr>
              <a:t>mproved </a:t>
            </a:r>
            <a:r>
              <a:rPr lang="en-US" dirty="0">
                <a:solidFill>
                  <a:srgbClr val="FF0000"/>
                </a:solidFill>
              </a:rPr>
              <a:t>software maintainability can lead to a more efficient use of resources throughout the organization</a:t>
            </a:r>
            <a:r>
              <a:rPr lang="en-US" dirty="0" smtClean="0">
                <a:solidFill>
                  <a:srgbClr val="FF0000"/>
                </a:solidFill>
              </a:rPr>
              <a:t>.</a:t>
            </a:r>
          </a:p>
          <a:p>
            <a:pPr lvl="1"/>
            <a:r>
              <a:rPr lang="en-US" dirty="0" smtClean="0">
                <a:solidFill>
                  <a:srgbClr val="FF0000"/>
                </a:solidFill>
              </a:rPr>
              <a:t>More seamless products, increasing NWS credibility with customers.</a:t>
            </a:r>
          </a:p>
        </p:txBody>
      </p:sp>
      <p:sp>
        <p:nvSpPr>
          <p:cNvPr id="4" name="Slide Number Placeholder 3"/>
          <p:cNvSpPr>
            <a:spLocks noGrp="1"/>
          </p:cNvSpPr>
          <p:nvPr>
            <p:ph type="sldNum" sz="quarter" idx="12"/>
          </p:nvPr>
        </p:nvSpPr>
        <p:spPr/>
        <p:txBody>
          <a:bodyPr/>
          <a:lstStyle/>
          <a:p>
            <a:fld id="{BE57CC3B-1F15-3944-8EEB-F1F089217761}" type="slidenum">
              <a:rPr lang="en-US" smtClean="0"/>
              <a:t>31</a:t>
            </a:fld>
            <a:endParaRPr lang="en-US"/>
          </a:p>
        </p:txBody>
      </p:sp>
    </p:spTree>
    <p:extLst>
      <p:ext uri="{BB962C8B-B14F-4D97-AF65-F5344CB8AC3E}">
        <p14:creationId xmlns:p14="http://schemas.microsoft.com/office/powerpoint/2010/main" val="1567016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the science (3): data generation.</a:t>
            </a:r>
            <a:endParaRPr lang="en-US" dirty="0"/>
          </a:p>
        </p:txBody>
      </p:sp>
      <p:sp>
        <p:nvSpPr>
          <p:cNvPr id="3" name="Content Placeholder 2"/>
          <p:cNvSpPr>
            <a:spLocks noGrp="1"/>
          </p:cNvSpPr>
          <p:nvPr>
            <p:ph idx="1"/>
          </p:nvPr>
        </p:nvSpPr>
        <p:spPr/>
        <p:txBody>
          <a:bodyPr/>
          <a:lstStyle/>
          <a:p>
            <a:r>
              <a:rPr lang="en-US" dirty="0" smtClean="0"/>
              <a:t>Generate high-quality reanalysis and reforecast </a:t>
            </a:r>
            <a:r>
              <a:rPr lang="en-US" dirty="0" smtClean="0"/>
              <a:t>data, and generate them </a:t>
            </a:r>
            <a:r>
              <a:rPr lang="en-US" i="1" dirty="0" smtClean="0"/>
              <a:t>regularly</a:t>
            </a:r>
            <a:r>
              <a:rPr lang="en-US" dirty="0" smtClean="0"/>
              <a:t>.</a:t>
            </a:r>
          </a:p>
          <a:p>
            <a:endParaRPr lang="en-US" dirty="0"/>
          </a:p>
          <a:p>
            <a:r>
              <a:rPr lang="en-US" dirty="0" smtClean="0"/>
              <a:t>Generate high-quality, high-resolution analysis </a:t>
            </a:r>
            <a:r>
              <a:rPr lang="en-US" dirty="0" smtClean="0"/>
              <a:t>data.</a:t>
            </a:r>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32</a:t>
            </a:fld>
            <a:endParaRPr lang="en-US"/>
          </a:p>
        </p:txBody>
      </p:sp>
    </p:spTree>
    <p:extLst>
      <p:ext uri="{BB962C8B-B14F-4D97-AF65-F5344CB8AC3E}">
        <p14:creationId xmlns:p14="http://schemas.microsoft.com/office/powerpoint/2010/main" val="4323939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253" y="0"/>
            <a:ext cx="2806168" cy="6858000"/>
          </a:xfrm>
          <a:prstGeom prst="rect">
            <a:avLst/>
          </a:prstGeom>
        </p:spPr>
      </p:pic>
      <p:sp>
        <p:nvSpPr>
          <p:cNvPr id="7" name="TextBox 6"/>
          <p:cNvSpPr txBox="1"/>
          <p:nvPr/>
        </p:nvSpPr>
        <p:spPr>
          <a:xfrm>
            <a:off x="3293972" y="1563160"/>
            <a:ext cx="8116213" cy="5016758"/>
          </a:xfrm>
          <a:prstGeom prst="rect">
            <a:avLst/>
          </a:prstGeom>
          <a:noFill/>
        </p:spPr>
        <p:txBody>
          <a:bodyPr wrap="square" rtlCol="0">
            <a:spAutoFit/>
          </a:bodyPr>
          <a:lstStyle/>
          <a:p>
            <a:r>
              <a:rPr lang="en-US" sz="2000" dirty="0"/>
              <a:t>After we determine which post-processing method is </a:t>
            </a:r>
            <a:r>
              <a:rPr lang="en-US" sz="2000" dirty="0" smtClean="0"/>
              <a:t>preferred, we should explore algorithmic modifications that will allow us to generate post-processed guidance with reduced training data sets, i.e. shorter-duration reforecasts (</a:t>
            </a:r>
            <a:r>
              <a:rPr lang="en-US" sz="2000" dirty="0" smtClean="0">
                <a:solidFill>
                  <a:srgbClr val="FF0000"/>
                </a:solidFill>
              </a:rPr>
              <a:t>to </a:t>
            </a:r>
            <a:r>
              <a:rPr lang="en-US" sz="2000" dirty="0">
                <a:solidFill>
                  <a:srgbClr val="FF0000"/>
                </a:solidFill>
              </a:rPr>
              <a:t>minimize reforecast </a:t>
            </a:r>
            <a:r>
              <a:rPr lang="en-US" sz="2000" dirty="0" smtClean="0">
                <a:solidFill>
                  <a:srgbClr val="FF0000"/>
                </a:solidFill>
              </a:rPr>
              <a:t>computations/storage</a:t>
            </a:r>
            <a:r>
              <a:rPr lang="en-US" sz="2000" dirty="0" smtClean="0"/>
              <a:t>).</a:t>
            </a:r>
            <a:endParaRPr lang="en-US" sz="2000" dirty="0"/>
          </a:p>
          <a:p>
            <a:endParaRPr lang="en-US" sz="2000" dirty="0" smtClean="0"/>
          </a:p>
          <a:p>
            <a:r>
              <a:rPr lang="en-US" sz="2000" dirty="0" smtClean="0"/>
              <a:t>Example:  </a:t>
            </a:r>
            <a:r>
              <a:rPr lang="en-US" sz="2000" dirty="0"/>
              <a:t>t</a:t>
            </a:r>
            <a:r>
              <a:rPr lang="en-US" sz="2000" dirty="0" smtClean="0"/>
              <a:t>he baseline skill for precipitation forecasts is one trained with 11 years of reforecast data.  Its reference skill is 0.0.  The degradation in skill with lesser training data is shown here.</a:t>
            </a:r>
          </a:p>
          <a:p>
            <a:endParaRPr lang="en-US" sz="2000" dirty="0"/>
          </a:p>
          <a:p>
            <a:r>
              <a:rPr lang="en-US" sz="2000" dirty="0" smtClean="0"/>
              <a:t>3 years of data leveraging “supplemental locations” [more </a:t>
            </a:r>
            <a:r>
              <a:rPr lang="en-US" sz="2000" dirty="0" smtClean="0">
                <a:hlinkClick r:id="rId3" action="ppaction://hlinksldjump"/>
              </a:rPr>
              <a:t>here</a:t>
            </a:r>
            <a:r>
              <a:rPr lang="en-US" sz="2000" dirty="0"/>
              <a:t>]</a:t>
            </a:r>
            <a:r>
              <a:rPr lang="en-US" sz="2000" dirty="0" smtClean="0"/>
              <a:t> produces skills that are only marginally worse than 11 years without supplemental locations</a:t>
            </a:r>
            <a:r>
              <a:rPr lang="en-US" sz="2000" dirty="0" smtClean="0"/>
              <a:t>.</a:t>
            </a:r>
          </a:p>
          <a:p>
            <a:endParaRPr lang="en-US" sz="2000" dirty="0"/>
          </a:p>
          <a:p>
            <a:r>
              <a:rPr lang="en-US" sz="2000" dirty="0" smtClean="0"/>
              <a:t>Note: this doesn’t address National Water Center requests for larger reforecasts to support validation of unusual events (still an issue).</a:t>
            </a:r>
            <a:endParaRPr lang="en-US" sz="2000" dirty="0" smtClean="0"/>
          </a:p>
          <a:p>
            <a:endParaRPr lang="en-US" sz="2000" dirty="0"/>
          </a:p>
        </p:txBody>
      </p:sp>
      <p:sp>
        <p:nvSpPr>
          <p:cNvPr id="8" name="TextBox 7"/>
          <p:cNvSpPr txBox="1"/>
          <p:nvPr/>
        </p:nvSpPr>
        <p:spPr>
          <a:xfrm>
            <a:off x="3521180" y="6321365"/>
            <a:ext cx="8344080" cy="400110"/>
          </a:xfrm>
          <a:prstGeom prst="rect">
            <a:avLst/>
          </a:prstGeom>
          <a:noFill/>
        </p:spPr>
        <p:txBody>
          <a:bodyPr wrap="square" rtlCol="0">
            <a:spAutoFit/>
          </a:bodyPr>
          <a:lstStyle/>
          <a:p>
            <a:r>
              <a:rPr lang="en-US" sz="1000" dirty="0" smtClean="0"/>
              <a:t>from </a:t>
            </a:r>
            <a:r>
              <a:rPr lang="en-US" sz="1000" dirty="0" err="1" smtClean="0"/>
              <a:t>Scheuerer</a:t>
            </a:r>
            <a:r>
              <a:rPr lang="en-US" sz="1000" dirty="0"/>
              <a:t>, M., and T. M. Hamill, 2015: </a:t>
            </a:r>
            <a:r>
              <a:rPr lang="en-US" sz="1000" dirty="0">
                <a:hlinkClick r:id="rId4"/>
              </a:rPr>
              <a:t>Statistical post-processing of ensemble precipitation forecasts by fitting censored, shifted Gamma distributions.</a:t>
            </a:r>
            <a:r>
              <a:rPr lang="en-US" sz="1000" dirty="0"/>
              <a:t>  </a:t>
            </a:r>
            <a:r>
              <a:rPr lang="en-US" sz="1000" i="1" dirty="0"/>
              <a:t>Mon. </a:t>
            </a:r>
            <a:r>
              <a:rPr lang="en-US" sz="1000" i="1" dirty="0" err="1"/>
              <a:t>Wea</a:t>
            </a:r>
            <a:r>
              <a:rPr lang="en-US" sz="1000" i="1" dirty="0"/>
              <a:t>. Rev</a:t>
            </a:r>
            <a:r>
              <a:rPr lang="en-US" sz="1000" dirty="0"/>
              <a:t>., </a:t>
            </a:r>
            <a:r>
              <a:rPr lang="en-US" sz="1000" b="1" dirty="0"/>
              <a:t>143</a:t>
            </a:r>
            <a:r>
              <a:rPr lang="en-US" sz="1000" dirty="0"/>
              <a:t>, 4578-4596.  Also </a:t>
            </a:r>
            <a:r>
              <a:rPr lang="en-US" sz="1000" dirty="0">
                <a:hlinkClick r:id="rId5"/>
              </a:rPr>
              <a:t>appendix A</a:t>
            </a:r>
            <a:r>
              <a:rPr lang="en-US" sz="1000" dirty="0"/>
              <a:t> and </a:t>
            </a:r>
            <a:r>
              <a:rPr lang="en-US" sz="1000" dirty="0">
                <a:hlinkClick r:id="rId6"/>
              </a:rPr>
              <a:t>appendix B</a:t>
            </a:r>
            <a:r>
              <a:rPr lang="en-US" sz="1000" dirty="0"/>
              <a:t> and </a:t>
            </a:r>
            <a:r>
              <a:rPr lang="en-US" sz="1000" dirty="0">
                <a:hlinkClick r:id="rId7"/>
              </a:rPr>
              <a:t>appendix C.</a:t>
            </a:r>
            <a:r>
              <a:rPr lang="en-US" sz="1000" dirty="0" smtClean="0"/>
              <a:t>.</a:t>
            </a:r>
            <a:endParaRPr lang="en-US" sz="1000" dirty="0"/>
          </a:p>
        </p:txBody>
      </p:sp>
      <p:sp>
        <p:nvSpPr>
          <p:cNvPr id="9" name="Title 1"/>
          <p:cNvSpPr>
            <a:spLocks noGrp="1"/>
          </p:cNvSpPr>
          <p:nvPr>
            <p:ph type="title"/>
          </p:nvPr>
        </p:nvSpPr>
        <p:spPr>
          <a:xfrm>
            <a:off x="3293972" y="204484"/>
            <a:ext cx="8570628" cy="1323691"/>
          </a:xfrm>
        </p:spPr>
        <p:txBody>
          <a:bodyPr>
            <a:noAutofit/>
          </a:bodyPr>
          <a:lstStyle/>
          <a:p>
            <a:r>
              <a:rPr lang="en-US" sz="3200" dirty="0" smtClean="0"/>
              <a:t>Improving the science (4</a:t>
            </a:r>
            <a:r>
              <a:rPr lang="en-US" sz="3200" dirty="0" smtClean="0"/>
              <a:t>): determine how to do more with less (fewer reforecasts).</a:t>
            </a:r>
            <a:endParaRPr lang="en-US" sz="3200" dirty="0"/>
          </a:p>
        </p:txBody>
      </p:sp>
      <p:sp>
        <p:nvSpPr>
          <p:cNvPr id="10" name="Slide Number Placeholder 9"/>
          <p:cNvSpPr>
            <a:spLocks noGrp="1"/>
          </p:cNvSpPr>
          <p:nvPr>
            <p:ph type="sldNum" sz="quarter" idx="12"/>
          </p:nvPr>
        </p:nvSpPr>
        <p:spPr/>
        <p:txBody>
          <a:bodyPr/>
          <a:lstStyle/>
          <a:p>
            <a:fld id="{BE57CC3B-1F15-3944-8EEB-F1F089217761}" type="slidenum">
              <a:rPr lang="en-US" smtClean="0"/>
              <a:t>33</a:t>
            </a:fld>
            <a:endParaRPr lang="en-US"/>
          </a:p>
        </p:txBody>
      </p:sp>
    </p:spTree>
    <p:extLst>
      <p:ext uri="{BB962C8B-B14F-4D97-AF65-F5344CB8AC3E}">
        <p14:creationId xmlns:p14="http://schemas.microsoft.com/office/powerpoint/2010/main" val="10256724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665" y="363667"/>
            <a:ext cx="10515600" cy="1101537"/>
          </a:xfrm>
        </p:spPr>
        <p:txBody>
          <a:bodyPr>
            <a:normAutofit/>
          </a:bodyPr>
          <a:lstStyle/>
          <a:p>
            <a:r>
              <a:rPr lang="en-US" dirty="0" smtClean="0"/>
              <a:t>Organizational recommendations: (1) </a:t>
            </a:r>
            <a:endParaRPr lang="en-US" dirty="0"/>
          </a:p>
        </p:txBody>
      </p:sp>
      <p:sp>
        <p:nvSpPr>
          <p:cNvPr id="3" name="Content Placeholder 2"/>
          <p:cNvSpPr>
            <a:spLocks noGrp="1"/>
          </p:cNvSpPr>
          <p:nvPr>
            <p:ph idx="1"/>
          </p:nvPr>
        </p:nvSpPr>
        <p:spPr>
          <a:xfrm>
            <a:off x="590571" y="1653668"/>
            <a:ext cx="11112162" cy="4979405"/>
          </a:xfrm>
        </p:spPr>
        <p:txBody>
          <a:bodyPr>
            <a:normAutofit/>
          </a:bodyPr>
          <a:lstStyle/>
          <a:p>
            <a:r>
              <a:rPr lang="en-US" dirty="0" smtClean="0"/>
              <a:t>Improve the procedures for defining statistical post-processing requirements, following UMAC recommendations</a:t>
            </a:r>
            <a:r>
              <a:rPr lang="en-US" dirty="0" smtClean="0"/>
              <a:t>.</a:t>
            </a:r>
          </a:p>
          <a:p>
            <a:endParaRPr lang="en-US" dirty="0" smtClean="0"/>
          </a:p>
          <a:p>
            <a:r>
              <a:rPr lang="en-US" dirty="0" smtClean="0"/>
              <a:t>Develop a 5-year NOAA strategic </a:t>
            </a:r>
            <a:r>
              <a:rPr lang="en-US" dirty="0"/>
              <a:t>plan and roadmap for </a:t>
            </a:r>
            <a:r>
              <a:rPr lang="en-US" dirty="0" smtClean="0"/>
              <a:t>post-processing.  </a:t>
            </a:r>
            <a:r>
              <a:rPr lang="en-US" dirty="0"/>
              <a:t>Use it</a:t>
            </a:r>
            <a:r>
              <a:rPr lang="en-US" dirty="0" smtClean="0"/>
              <a:t>.</a:t>
            </a:r>
          </a:p>
          <a:p>
            <a:pPr lvl="1"/>
            <a:r>
              <a:rPr lang="en-US" dirty="0" smtClean="0">
                <a:solidFill>
                  <a:srgbClr val="933D91"/>
                </a:solidFill>
              </a:rPr>
              <a:t>Risk: many such plans in NOAA in past haven’t been executed</a:t>
            </a:r>
            <a:r>
              <a:rPr lang="en-US" dirty="0" smtClean="0">
                <a:solidFill>
                  <a:srgbClr val="933D91"/>
                </a:solidFill>
              </a:rPr>
              <a:t>.</a:t>
            </a:r>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34</a:t>
            </a:fld>
            <a:endParaRPr lang="en-US"/>
          </a:p>
        </p:txBody>
      </p:sp>
    </p:spTree>
    <p:extLst>
      <p:ext uri="{BB962C8B-B14F-4D97-AF65-F5344CB8AC3E}">
        <p14:creationId xmlns:p14="http://schemas.microsoft.com/office/powerpoint/2010/main" val="6493358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Organizational recommendations </a:t>
            </a:r>
            <a:r>
              <a:rPr lang="en-US" dirty="0" smtClean="0"/>
              <a:t>(2):</a:t>
            </a:r>
            <a:endParaRPr lang="en-US" dirty="0"/>
          </a:p>
        </p:txBody>
      </p:sp>
      <p:sp>
        <p:nvSpPr>
          <p:cNvPr id="3" name="Content Placeholder 2"/>
          <p:cNvSpPr>
            <a:spLocks noGrp="1"/>
          </p:cNvSpPr>
          <p:nvPr>
            <p:ph idx="1"/>
          </p:nvPr>
        </p:nvSpPr>
        <p:spPr/>
        <p:txBody>
          <a:bodyPr>
            <a:normAutofit lnSpcReduction="10000"/>
          </a:bodyPr>
          <a:lstStyle/>
          <a:p>
            <a:r>
              <a:rPr lang="en-US" dirty="0" smtClean="0"/>
              <a:t>Re-engineer the post-processing support infrastructure, such as the archival of training data.  [i.e., “WISPS</a:t>
            </a:r>
            <a:r>
              <a:rPr lang="en-US" dirty="0"/>
              <a:t>” </a:t>
            </a:r>
            <a:r>
              <a:rPr lang="en-US" dirty="0" smtClean="0"/>
              <a:t>-- underway at MDL].</a:t>
            </a:r>
          </a:p>
          <a:p>
            <a:pPr lvl="1"/>
            <a:r>
              <a:rPr lang="en-US" dirty="0"/>
              <a:t>Create requirements and guidelines for meta-data for forecasts, reforecasts, and post-processed data</a:t>
            </a:r>
            <a:r>
              <a:rPr lang="en-US" dirty="0" smtClean="0"/>
              <a:t>.</a:t>
            </a:r>
          </a:p>
          <a:p>
            <a:pPr lvl="1"/>
            <a:r>
              <a:rPr lang="en-US" dirty="0" smtClean="0">
                <a:solidFill>
                  <a:srgbClr val="7030A0"/>
                </a:solidFill>
              </a:rPr>
              <a:t>During development, must also maintain current system.</a:t>
            </a:r>
          </a:p>
          <a:p>
            <a:pPr lvl="1"/>
            <a:r>
              <a:rPr lang="en-US" dirty="0" smtClean="0">
                <a:solidFill>
                  <a:srgbClr val="FF0000"/>
                </a:solidFill>
              </a:rPr>
              <a:t>Reduced software maintenance cost down the road.</a:t>
            </a:r>
          </a:p>
          <a:p>
            <a:r>
              <a:rPr lang="en-US" dirty="0" smtClean="0"/>
              <a:t>Develop a community support infrastructure. </a:t>
            </a:r>
            <a:r>
              <a:rPr lang="en-US" dirty="0" smtClean="0">
                <a:solidFill>
                  <a:srgbClr val="FF0000"/>
                </a:solidFill>
              </a:rPr>
              <a:t>Leveraging </a:t>
            </a:r>
            <a:r>
              <a:rPr lang="en-US" dirty="0">
                <a:solidFill>
                  <a:srgbClr val="FF0000"/>
                </a:solidFill>
              </a:rPr>
              <a:t>developments </a:t>
            </a:r>
            <a:r>
              <a:rPr lang="en-US" dirty="0" smtClean="0">
                <a:solidFill>
                  <a:srgbClr val="FF0000"/>
                </a:solidFill>
              </a:rPr>
              <a:t>elsewhere </a:t>
            </a:r>
            <a:r>
              <a:rPr lang="en-US" dirty="0" smtClean="0">
                <a:solidFill>
                  <a:srgbClr val="FF0000"/>
                </a:solidFill>
                <a:sym typeface="Wingdings"/>
              </a:rPr>
              <a:t></a:t>
            </a:r>
            <a:r>
              <a:rPr lang="en-US" dirty="0" smtClean="0">
                <a:solidFill>
                  <a:srgbClr val="FF0000"/>
                </a:solidFill>
              </a:rPr>
              <a:t> </a:t>
            </a:r>
            <a:r>
              <a:rPr lang="en-US" dirty="0">
                <a:solidFill>
                  <a:srgbClr val="FF0000"/>
                </a:solidFill>
              </a:rPr>
              <a:t>more rapid product improvement.</a:t>
            </a:r>
            <a:r>
              <a:rPr lang="en-US" dirty="0" smtClean="0"/>
              <a:t> Options:</a:t>
            </a:r>
          </a:p>
          <a:p>
            <a:pPr lvl="1"/>
            <a:r>
              <a:rPr lang="en-US" dirty="0"/>
              <a:t>C</a:t>
            </a:r>
            <a:r>
              <a:rPr lang="en-US" dirty="0" smtClean="0"/>
              <a:t>ross-organizational team with strong MDL presence to build and maintain a community hub for software, test data, verification.</a:t>
            </a:r>
          </a:p>
          <a:p>
            <a:pPr lvl="1"/>
            <a:r>
              <a:rPr lang="en-US" dirty="0"/>
              <a:t>N</a:t>
            </a:r>
            <a:r>
              <a:rPr lang="en-US" dirty="0" smtClean="0"/>
              <a:t>ew NOAA test bed for post-processing could assume this responsibility.</a:t>
            </a:r>
            <a:endParaRPr lang="en-US" dirty="0" smtClean="0">
              <a:solidFill>
                <a:srgbClr val="FF0000"/>
              </a:solidFill>
            </a:endParaRPr>
          </a:p>
          <a:p>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35</a:t>
            </a:fld>
            <a:endParaRPr lang="en-US"/>
          </a:p>
        </p:txBody>
      </p:sp>
    </p:spTree>
    <p:extLst>
      <p:ext uri="{BB962C8B-B14F-4D97-AF65-F5344CB8AC3E}">
        <p14:creationId xmlns:p14="http://schemas.microsoft.com/office/powerpoint/2010/main" val="18568009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665" y="363667"/>
            <a:ext cx="10515600" cy="1101537"/>
          </a:xfrm>
        </p:spPr>
        <p:txBody>
          <a:bodyPr>
            <a:normAutofit/>
          </a:bodyPr>
          <a:lstStyle/>
          <a:p>
            <a:r>
              <a:rPr lang="en-US" dirty="0" smtClean="0"/>
              <a:t>Organizational recommendations: </a:t>
            </a:r>
            <a:r>
              <a:rPr lang="en-US" dirty="0" smtClean="0"/>
              <a:t>(3) </a:t>
            </a:r>
            <a:endParaRPr lang="en-US" dirty="0"/>
          </a:p>
        </p:txBody>
      </p:sp>
      <p:sp>
        <p:nvSpPr>
          <p:cNvPr id="3" name="Content Placeholder 2"/>
          <p:cNvSpPr>
            <a:spLocks noGrp="1"/>
          </p:cNvSpPr>
          <p:nvPr>
            <p:ph idx="1"/>
          </p:nvPr>
        </p:nvSpPr>
        <p:spPr>
          <a:xfrm>
            <a:off x="642963" y="1742070"/>
            <a:ext cx="10267016" cy="4449325"/>
          </a:xfrm>
        </p:spPr>
        <p:txBody>
          <a:bodyPr>
            <a:normAutofit/>
          </a:bodyPr>
          <a:lstStyle/>
          <a:p>
            <a:r>
              <a:rPr lang="en-US" dirty="0" smtClean="0"/>
              <a:t>Provide resources to train </a:t>
            </a:r>
            <a:r>
              <a:rPr lang="en-US" dirty="0"/>
              <a:t>staff in software best </a:t>
            </a:r>
            <a:r>
              <a:rPr lang="en-US" dirty="0" smtClean="0"/>
              <a:t>practices and </a:t>
            </a:r>
            <a:r>
              <a:rPr lang="en-US" dirty="0"/>
              <a:t>modern </a:t>
            </a:r>
            <a:r>
              <a:rPr lang="en-US" dirty="0" smtClean="0"/>
              <a:t>languages. </a:t>
            </a:r>
            <a:endParaRPr lang="en-US" dirty="0"/>
          </a:p>
          <a:p>
            <a:pPr lvl="1"/>
            <a:r>
              <a:rPr lang="en-US" dirty="0" smtClean="0"/>
              <a:t>Scientific best practices:  see, e.g., http</a:t>
            </a:r>
            <a:r>
              <a:rPr lang="en-US" dirty="0"/>
              <a:t>://software-</a:t>
            </a:r>
            <a:r>
              <a:rPr lang="en-US" dirty="0" err="1"/>
              <a:t>carpentry.org</a:t>
            </a:r>
            <a:r>
              <a:rPr lang="en-US" dirty="0"/>
              <a:t>/</a:t>
            </a:r>
          </a:p>
          <a:p>
            <a:pPr lvl="1"/>
            <a:r>
              <a:rPr lang="en-US" dirty="0">
                <a:solidFill>
                  <a:srgbClr val="FF0000"/>
                </a:solidFill>
              </a:rPr>
              <a:t>Much more rapid </a:t>
            </a:r>
            <a:r>
              <a:rPr lang="en-US" dirty="0" smtClean="0">
                <a:solidFill>
                  <a:srgbClr val="FF0000"/>
                </a:solidFill>
              </a:rPr>
              <a:t>long-term rate </a:t>
            </a:r>
            <a:r>
              <a:rPr lang="en-US" dirty="0">
                <a:solidFill>
                  <a:srgbClr val="FF0000"/>
                </a:solidFill>
              </a:rPr>
              <a:t>of software improvement</a:t>
            </a:r>
            <a:r>
              <a:rPr lang="en-US" dirty="0" smtClean="0">
                <a:solidFill>
                  <a:srgbClr val="FF0000"/>
                </a:solidFill>
              </a:rPr>
              <a:t>.</a:t>
            </a:r>
          </a:p>
          <a:p>
            <a:pPr lvl="1"/>
            <a:r>
              <a:rPr lang="en-US" dirty="0" smtClean="0">
                <a:solidFill>
                  <a:srgbClr val="933D91"/>
                </a:solidFill>
              </a:rPr>
              <a:t>Short-term decrease in productivity while training.</a:t>
            </a:r>
          </a:p>
          <a:p>
            <a:pPr lvl="1"/>
            <a:endParaRPr lang="en-US" dirty="0" smtClean="0">
              <a:solidFill>
                <a:srgbClr val="933D91"/>
              </a:solidFill>
            </a:endParaRPr>
          </a:p>
          <a:p>
            <a:r>
              <a:rPr lang="en-US" dirty="0" smtClean="0"/>
              <a:t>Management should </a:t>
            </a:r>
            <a:r>
              <a:rPr lang="en-US" dirty="0"/>
              <a:t>r</a:t>
            </a:r>
            <a:r>
              <a:rPr lang="en-US" dirty="0" smtClean="0"/>
              <a:t>eward collaboration, reward streamlining of products across organizations.</a:t>
            </a:r>
            <a:endParaRPr lang="en-US" dirty="0"/>
          </a:p>
          <a:p>
            <a:endParaRPr lang="en-US" dirty="0" smtClean="0">
              <a:solidFill>
                <a:srgbClr val="FF0000"/>
              </a:solidFill>
            </a:endParaRPr>
          </a:p>
        </p:txBody>
      </p:sp>
      <p:sp>
        <p:nvSpPr>
          <p:cNvPr id="4" name="Slide Number Placeholder 3"/>
          <p:cNvSpPr>
            <a:spLocks noGrp="1"/>
          </p:cNvSpPr>
          <p:nvPr>
            <p:ph type="sldNum" sz="quarter" idx="12"/>
          </p:nvPr>
        </p:nvSpPr>
        <p:spPr/>
        <p:txBody>
          <a:bodyPr/>
          <a:lstStyle/>
          <a:p>
            <a:fld id="{BE57CC3B-1F15-3944-8EEB-F1F089217761}" type="slidenum">
              <a:rPr lang="en-US" smtClean="0"/>
              <a:t>36</a:t>
            </a:fld>
            <a:endParaRPr lang="en-US"/>
          </a:p>
        </p:txBody>
      </p:sp>
    </p:spTree>
    <p:extLst>
      <p:ext uri="{BB962C8B-B14F-4D97-AF65-F5344CB8AC3E}">
        <p14:creationId xmlns:p14="http://schemas.microsoft.com/office/powerpoint/2010/main" val="9380252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097" y="491068"/>
            <a:ext cx="10480179" cy="1325563"/>
          </a:xfrm>
        </p:spPr>
        <p:txBody>
          <a:bodyPr>
            <a:normAutofit fontScale="90000"/>
          </a:bodyPr>
          <a:lstStyle/>
          <a:p>
            <a:r>
              <a:rPr lang="en-US" dirty="0"/>
              <a:t>Organizational </a:t>
            </a:r>
            <a:r>
              <a:rPr lang="en-US" dirty="0" smtClean="0"/>
              <a:t>recommendations </a:t>
            </a:r>
            <a:r>
              <a:rPr lang="en-US" dirty="0" smtClean="0"/>
              <a:t>(4):  </a:t>
            </a:r>
            <a:r>
              <a:rPr lang="en-US" dirty="0" smtClean="0"/>
              <a:t/>
            </a:r>
            <a:br>
              <a:rPr lang="en-US" dirty="0" smtClean="0"/>
            </a:br>
            <a:r>
              <a:rPr lang="en-US" dirty="0" smtClean="0"/>
              <a:t>proposed reorganization possibilities </a:t>
            </a:r>
            <a:br>
              <a:rPr lang="en-US" dirty="0" smtClean="0"/>
            </a:br>
            <a:r>
              <a:rPr lang="en-US" dirty="0" smtClean="0"/>
              <a:t>(not mutually exclusive).</a:t>
            </a:r>
            <a:endParaRPr lang="en-US" dirty="0"/>
          </a:p>
        </p:txBody>
      </p:sp>
      <p:sp>
        <p:nvSpPr>
          <p:cNvPr id="3" name="Content Placeholder 2"/>
          <p:cNvSpPr>
            <a:spLocks noGrp="1"/>
          </p:cNvSpPr>
          <p:nvPr>
            <p:ph idx="1"/>
          </p:nvPr>
        </p:nvSpPr>
        <p:spPr>
          <a:xfrm>
            <a:off x="670676" y="2350865"/>
            <a:ext cx="10515600" cy="4113931"/>
          </a:xfrm>
        </p:spPr>
        <p:txBody>
          <a:bodyPr>
            <a:normAutofit/>
          </a:bodyPr>
          <a:lstStyle/>
          <a:p>
            <a:r>
              <a:rPr lang="en-US" dirty="0"/>
              <a:t>Continue distributed post-processing development, but with </a:t>
            </a:r>
            <a:r>
              <a:rPr lang="en-US" dirty="0" smtClean="0"/>
              <a:t>strong governance and </a:t>
            </a:r>
            <a:r>
              <a:rPr lang="en-US" dirty="0"/>
              <a:t>oversight, i.e., a post-processing </a:t>
            </a:r>
            <a:r>
              <a:rPr lang="en-US" dirty="0" smtClean="0"/>
              <a:t>leader and science steering committee.</a:t>
            </a:r>
            <a:endParaRPr lang="en-US" dirty="0"/>
          </a:p>
          <a:p>
            <a:r>
              <a:rPr lang="en-US" dirty="0" smtClean="0"/>
              <a:t>MDL becomes the </a:t>
            </a:r>
            <a:r>
              <a:rPr lang="en-US" dirty="0"/>
              <a:t>NOAA center </a:t>
            </a:r>
            <a:r>
              <a:rPr lang="en-US" dirty="0" smtClean="0"/>
              <a:t>for production of the </a:t>
            </a:r>
            <a:r>
              <a:rPr lang="en-US" i="1" dirty="0" smtClean="0"/>
              <a:t>base</a:t>
            </a:r>
            <a:r>
              <a:rPr lang="en-US" dirty="0" smtClean="0"/>
              <a:t> post-processing elements.  Move duplicative product development from other organizations </a:t>
            </a:r>
            <a:r>
              <a:rPr lang="en-US" dirty="0"/>
              <a:t>to MDL (with augmented / reallocated MDL staff</a:t>
            </a:r>
            <a:r>
              <a:rPr lang="en-US" dirty="0" smtClean="0"/>
              <a:t>). </a:t>
            </a:r>
          </a:p>
          <a:p>
            <a:r>
              <a:rPr lang="en-US" dirty="0" smtClean="0"/>
              <a:t>New </a:t>
            </a:r>
            <a:r>
              <a:rPr lang="en-US" dirty="0"/>
              <a:t>post-processing testbed for </a:t>
            </a:r>
            <a:r>
              <a:rPr lang="en-US" dirty="0" smtClean="0"/>
              <a:t>accelerating R2O, testing </a:t>
            </a:r>
            <a:r>
              <a:rPr lang="en-US" dirty="0"/>
              <a:t>advanced techniques</a:t>
            </a:r>
            <a:r>
              <a:rPr lang="en-US" dirty="0" smtClean="0"/>
              <a:t>.</a:t>
            </a:r>
          </a:p>
          <a:p>
            <a:pPr lvl="1"/>
            <a:r>
              <a:rPr lang="en-US" dirty="0" smtClean="0"/>
              <a:t>Many configurations possible.</a:t>
            </a:r>
          </a:p>
        </p:txBody>
      </p:sp>
      <p:sp>
        <p:nvSpPr>
          <p:cNvPr id="4" name="Slide Number Placeholder 3"/>
          <p:cNvSpPr>
            <a:spLocks noGrp="1"/>
          </p:cNvSpPr>
          <p:nvPr>
            <p:ph type="sldNum" sz="quarter" idx="12"/>
          </p:nvPr>
        </p:nvSpPr>
        <p:spPr/>
        <p:txBody>
          <a:bodyPr/>
          <a:lstStyle/>
          <a:p>
            <a:fld id="{BE57CC3B-1F15-3944-8EEB-F1F089217761}" type="slidenum">
              <a:rPr lang="en-US" smtClean="0"/>
              <a:t>37</a:t>
            </a:fld>
            <a:endParaRPr lang="en-US"/>
          </a:p>
        </p:txBody>
      </p:sp>
    </p:spTree>
    <p:extLst>
      <p:ext uri="{BB962C8B-B14F-4D97-AF65-F5344CB8AC3E}">
        <p14:creationId xmlns:p14="http://schemas.microsoft.com/office/powerpoint/2010/main" val="15594555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687" y="156896"/>
            <a:ext cx="11347764" cy="987964"/>
          </a:xfrm>
        </p:spPr>
        <p:txBody>
          <a:bodyPr/>
          <a:lstStyle/>
          <a:p>
            <a:r>
              <a:rPr lang="en-US" dirty="0" smtClean="0"/>
              <a:t>Reorganization advantages, disadvantages.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9478494"/>
              </p:ext>
            </p:extLst>
          </p:nvPr>
        </p:nvGraphicFramePr>
        <p:xfrm>
          <a:off x="359699" y="1130304"/>
          <a:ext cx="11579382" cy="5226046"/>
        </p:xfrm>
        <a:graphic>
          <a:graphicData uri="http://schemas.openxmlformats.org/drawingml/2006/table">
            <a:tbl>
              <a:tblPr firstRow="1" bandRow="1">
                <a:tableStyleId>{5C22544A-7EE6-4342-B048-85BDC9FD1C3A}</a:tableStyleId>
              </a:tblPr>
              <a:tblGrid>
                <a:gridCol w="3859794"/>
                <a:gridCol w="3859794"/>
                <a:gridCol w="3859794"/>
              </a:tblGrid>
              <a:tr h="481668">
                <a:tc>
                  <a:txBody>
                    <a:bodyPr/>
                    <a:lstStyle/>
                    <a:p>
                      <a:r>
                        <a:rPr lang="en-US" dirty="0" smtClean="0"/>
                        <a:t>Proposed</a:t>
                      </a:r>
                      <a:r>
                        <a:rPr lang="en-US" baseline="0" dirty="0" smtClean="0"/>
                        <a:t> change</a:t>
                      </a:r>
                      <a:endParaRPr lang="en-US" dirty="0"/>
                    </a:p>
                  </a:txBody>
                  <a:tcPr/>
                </a:tc>
                <a:tc>
                  <a:txBody>
                    <a:bodyPr/>
                    <a:lstStyle/>
                    <a:p>
                      <a:r>
                        <a:rPr lang="en-US" dirty="0" smtClean="0"/>
                        <a:t>Advantages</a:t>
                      </a:r>
                      <a:endParaRPr lang="en-US" dirty="0"/>
                    </a:p>
                  </a:txBody>
                  <a:tcPr/>
                </a:tc>
                <a:tc>
                  <a:txBody>
                    <a:bodyPr/>
                    <a:lstStyle/>
                    <a:p>
                      <a:r>
                        <a:rPr lang="en-US" dirty="0" smtClean="0"/>
                        <a:t>Disadvantages</a:t>
                      </a:r>
                      <a:endParaRPr lang="en-US" dirty="0"/>
                    </a:p>
                  </a:txBody>
                  <a:tcPr/>
                </a:tc>
              </a:tr>
              <a:tr h="1543978">
                <a:tc>
                  <a:txBody>
                    <a:bodyPr/>
                    <a:lstStyle/>
                    <a:p>
                      <a:r>
                        <a:rPr lang="en-US" dirty="0" smtClean="0"/>
                        <a:t>Distributed post-processing</a:t>
                      </a:r>
                      <a:r>
                        <a:rPr lang="en-US" baseline="0" dirty="0" smtClean="0"/>
                        <a:t> development</a:t>
                      </a:r>
                      <a:r>
                        <a:rPr lang="en-US" dirty="0" smtClean="0"/>
                        <a:t>, but with strong post-processing governance and oversight.</a:t>
                      </a:r>
                      <a:endParaRPr lang="en-US" dirty="0"/>
                    </a:p>
                  </a:txBody>
                  <a:tcPr/>
                </a:tc>
                <a:tc>
                  <a:txBody>
                    <a:bodyPr/>
                    <a:lstStyle/>
                    <a:p>
                      <a:r>
                        <a:rPr lang="en-US" dirty="0" smtClean="0"/>
                        <a:t>• Minimal disruption to existing organizations.</a:t>
                      </a:r>
                    </a:p>
                    <a:p>
                      <a:r>
                        <a:rPr lang="en-US" dirty="0" smtClean="0"/>
                        <a:t>• Better coordination,</a:t>
                      </a:r>
                      <a:r>
                        <a:rPr lang="en-US" baseline="0" dirty="0" smtClean="0"/>
                        <a:t> reduction in duplication </a:t>
                      </a:r>
                      <a:r>
                        <a:rPr lang="en-US" baseline="0" dirty="0" smtClean="0">
                          <a:sym typeface="Wingdings"/>
                        </a:rPr>
                        <a:t> more seamless products.</a:t>
                      </a:r>
                      <a:endParaRPr lang="en-US" dirty="0" smtClean="0"/>
                    </a:p>
                  </a:txBody>
                  <a:tcPr/>
                </a:tc>
                <a:tc>
                  <a:txBody>
                    <a:bodyPr/>
                    <a:lstStyle/>
                    <a:p>
                      <a:r>
                        <a:rPr lang="en-US" dirty="0" smtClean="0"/>
                        <a:t>• What if </a:t>
                      </a:r>
                      <a:r>
                        <a:rPr lang="en-US" baseline="0" dirty="0" smtClean="0"/>
                        <a:t>organizational leaders have different vision and priorities from those providing oversight?</a:t>
                      </a:r>
                    </a:p>
                    <a:p>
                      <a:endParaRPr lang="en-US" baseline="0" dirty="0" smtClean="0"/>
                    </a:p>
                    <a:p>
                      <a:endParaRPr lang="en-US" dirty="0"/>
                    </a:p>
                  </a:txBody>
                  <a:tcPr/>
                </a:tc>
              </a:tr>
              <a:tr h="481668">
                <a:tc>
                  <a:txBody>
                    <a:bodyPr/>
                    <a:lstStyle/>
                    <a:p>
                      <a:r>
                        <a:rPr lang="en-US" dirty="0" smtClean="0"/>
                        <a:t>Post-processing test</a:t>
                      </a:r>
                      <a:r>
                        <a:rPr lang="en-US" baseline="0" dirty="0" smtClean="0"/>
                        <a:t> b</a:t>
                      </a:r>
                      <a:r>
                        <a:rPr lang="en-US" dirty="0" smtClean="0"/>
                        <a:t>ed (from virtual to physical</a:t>
                      </a:r>
                      <a:r>
                        <a:rPr lang="en-US" baseline="0" dirty="0" smtClean="0"/>
                        <a:t> test bed).</a:t>
                      </a:r>
                      <a:endParaRPr lang="en-US" dirty="0"/>
                    </a:p>
                  </a:txBody>
                  <a:tcPr/>
                </a:tc>
                <a:tc>
                  <a:txBody>
                    <a:bodyPr/>
                    <a:lstStyle/>
                    <a:p>
                      <a:r>
                        <a:rPr lang="en-US" dirty="0" smtClean="0"/>
                        <a:t>• Some positive examples with</a:t>
                      </a:r>
                      <a:r>
                        <a:rPr lang="en-US" baseline="0" dirty="0" smtClean="0"/>
                        <a:t> other testbeds of accelerated R2O.</a:t>
                      </a:r>
                      <a:endParaRPr lang="en-US" dirty="0"/>
                    </a:p>
                  </a:txBody>
                  <a:tcPr/>
                </a:tc>
                <a:tc>
                  <a:txBody>
                    <a:bodyPr/>
                    <a:lstStyle/>
                    <a:p>
                      <a:r>
                        <a:rPr lang="en-US" dirty="0" smtClean="0"/>
                        <a:t>• Return on past investment in test beds mixed</a:t>
                      </a:r>
                      <a:r>
                        <a:rPr lang="en-US" baseline="0" dirty="0" smtClean="0"/>
                        <a:t>.  </a:t>
                      </a:r>
                    </a:p>
                    <a:p>
                      <a:r>
                        <a:rPr lang="en-US" dirty="0" smtClean="0"/>
                        <a:t>•</a:t>
                      </a:r>
                      <a:r>
                        <a:rPr lang="en-US" baseline="0" dirty="0" smtClean="0"/>
                        <a:t> Many of greatest post-proc needs not in the middle of R2O funnel, where testbeds flourish.</a:t>
                      </a:r>
                    </a:p>
                    <a:p>
                      <a:r>
                        <a:rPr lang="en-US" dirty="0" smtClean="0"/>
                        <a:t>•</a:t>
                      </a:r>
                      <a:r>
                        <a:rPr lang="en-US" baseline="0" dirty="0" smtClean="0"/>
                        <a:t> With community infrastructure and visitor program, importance of physical test bed lessened.</a:t>
                      </a:r>
                      <a:endParaRPr lang="en-US" dirty="0"/>
                    </a:p>
                  </a:txBody>
                  <a:tcPr/>
                </a:tc>
              </a:tr>
              <a:tr h="481668">
                <a:tc>
                  <a:txBody>
                    <a:bodyPr/>
                    <a:lstStyle/>
                    <a:p>
                      <a:r>
                        <a:rPr lang="en-US" dirty="0" smtClean="0"/>
                        <a:t>MDL as hub</a:t>
                      </a:r>
                      <a:r>
                        <a:rPr lang="en-US" baseline="0" dirty="0" smtClean="0"/>
                        <a:t> for post-processing development.</a:t>
                      </a:r>
                      <a:endParaRPr lang="en-US" dirty="0"/>
                    </a:p>
                  </a:txBody>
                  <a:tcPr/>
                </a:tc>
                <a:tc>
                  <a:txBody>
                    <a:bodyPr/>
                    <a:lstStyle/>
                    <a:p>
                      <a:r>
                        <a:rPr lang="en-US" dirty="0" smtClean="0"/>
                        <a:t>• Makes</a:t>
                      </a:r>
                      <a:r>
                        <a:rPr lang="en-US" baseline="0" dirty="0" smtClean="0"/>
                        <a:t> organizational roles more clearly defined, reduces duplication</a:t>
                      </a:r>
                      <a:r>
                        <a:rPr lang="en-US" baseline="0" dirty="0" smtClean="0">
                          <a:sym typeface="Wingdings"/>
                        </a:rPr>
                        <a:t>  more seamless products.</a:t>
                      </a:r>
                      <a:endParaRPr lang="en-US" dirty="0"/>
                    </a:p>
                  </a:txBody>
                  <a:tcPr/>
                </a:tc>
                <a:tc>
                  <a:txBody>
                    <a:bodyPr/>
                    <a:lstStyle/>
                    <a:p>
                      <a:r>
                        <a:rPr lang="en-US" dirty="0" smtClean="0"/>
                        <a:t>• Federal employees hard to move.</a:t>
                      </a:r>
                      <a:endParaRPr lang="en-US" baseline="0" dirty="0" smtClean="0"/>
                    </a:p>
                    <a:p>
                      <a:r>
                        <a:rPr lang="en-US" dirty="0" smtClean="0"/>
                        <a:t>• New expectations from MDL will</a:t>
                      </a:r>
                      <a:r>
                        <a:rPr lang="en-US" baseline="0" dirty="0" smtClean="0"/>
                        <a:t> require new resources there.</a:t>
                      </a:r>
                      <a:endParaRPr lang="en-US" dirty="0"/>
                    </a:p>
                  </a:txBody>
                  <a:tcPr/>
                </a:tc>
              </a:tr>
            </a:tbl>
          </a:graphicData>
        </a:graphic>
      </p:graphicFrame>
      <p:sp>
        <p:nvSpPr>
          <p:cNvPr id="4" name="Slide Number Placeholder 3"/>
          <p:cNvSpPr>
            <a:spLocks noGrp="1"/>
          </p:cNvSpPr>
          <p:nvPr>
            <p:ph type="sldNum" sz="quarter" idx="12"/>
          </p:nvPr>
        </p:nvSpPr>
        <p:spPr/>
        <p:txBody>
          <a:bodyPr/>
          <a:lstStyle/>
          <a:p>
            <a:fld id="{BE57CC3B-1F15-3944-8EEB-F1F089217761}" type="slidenum">
              <a:rPr lang="en-US" smtClean="0"/>
              <a:t>38</a:t>
            </a:fld>
            <a:endParaRPr lang="en-US"/>
          </a:p>
        </p:txBody>
      </p:sp>
      <p:sp>
        <p:nvSpPr>
          <p:cNvPr id="3" name="TextBox 2"/>
          <p:cNvSpPr txBox="1"/>
          <p:nvPr/>
        </p:nvSpPr>
        <p:spPr>
          <a:xfrm>
            <a:off x="4081063" y="6488668"/>
            <a:ext cx="4790711" cy="369332"/>
          </a:xfrm>
          <a:prstGeom prst="rect">
            <a:avLst/>
          </a:prstGeom>
          <a:noFill/>
        </p:spPr>
        <p:txBody>
          <a:bodyPr wrap="square" rtlCol="0">
            <a:spAutoFit/>
          </a:bodyPr>
          <a:lstStyle/>
          <a:p>
            <a:r>
              <a:rPr lang="en-US"/>
              <a:t>S</a:t>
            </a:r>
            <a:r>
              <a:rPr lang="en-US" smtClean="0"/>
              <a:t>enior staff should express their preferences. </a:t>
            </a:r>
            <a:endParaRPr lang="en-US"/>
          </a:p>
        </p:txBody>
      </p:sp>
    </p:spTree>
    <p:extLst>
      <p:ext uri="{BB962C8B-B14F-4D97-AF65-F5344CB8AC3E}">
        <p14:creationId xmlns:p14="http://schemas.microsoft.com/office/powerpoint/2010/main" val="13597737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225" y="466707"/>
            <a:ext cx="11280618" cy="1325563"/>
          </a:xfrm>
        </p:spPr>
        <p:txBody>
          <a:bodyPr/>
          <a:lstStyle/>
          <a:p>
            <a:r>
              <a:rPr lang="en-US" dirty="0" smtClean="0"/>
              <a:t>Community infrastructure recommendations (1): Build a community repository, and </a:t>
            </a:r>
            <a:r>
              <a:rPr lang="is-IS" dirty="0" smtClean="0"/>
              <a:t>…</a:t>
            </a:r>
            <a:endParaRPr lang="en-US" dirty="0"/>
          </a:p>
        </p:txBody>
      </p:sp>
      <p:sp>
        <p:nvSpPr>
          <p:cNvPr id="3" name="Content Placeholder 2"/>
          <p:cNvSpPr>
            <a:spLocks noGrp="1"/>
          </p:cNvSpPr>
          <p:nvPr>
            <p:ph idx="1"/>
          </p:nvPr>
        </p:nvSpPr>
        <p:spPr>
          <a:xfrm>
            <a:off x="631031" y="2287390"/>
            <a:ext cx="10515600" cy="3849092"/>
          </a:xfrm>
        </p:spPr>
        <p:txBody>
          <a:bodyPr>
            <a:normAutofit/>
          </a:bodyPr>
          <a:lstStyle/>
          <a:p>
            <a:pPr fontAlgn="base"/>
            <a:r>
              <a:rPr lang="en-US" dirty="0"/>
              <a:t>Establish modern, widely-utilized distributed version control system to facilitate R2O and </a:t>
            </a:r>
            <a:r>
              <a:rPr lang="en-US" dirty="0" smtClean="0"/>
              <a:t>O2R</a:t>
            </a:r>
            <a:r>
              <a:rPr lang="en-US" baseline="30000" dirty="0"/>
              <a:t>1</a:t>
            </a:r>
            <a:r>
              <a:rPr lang="en-US" dirty="0" smtClean="0"/>
              <a:t>.  </a:t>
            </a:r>
            <a:endParaRPr lang="en-US" dirty="0"/>
          </a:p>
          <a:p>
            <a:pPr lvl="1" fontAlgn="base"/>
            <a:r>
              <a:rPr lang="en-US" dirty="0" err="1"/>
              <a:t>Git</a:t>
            </a:r>
            <a:r>
              <a:rPr lang="en-US" dirty="0"/>
              <a:t> and GitHub </a:t>
            </a:r>
            <a:r>
              <a:rPr lang="en-US" dirty="0" smtClean="0"/>
              <a:t>are established industry standards, but NOAA has investment in </a:t>
            </a:r>
            <a:r>
              <a:rPr lang="en-US" dirty="0" err="1" smtClean="0"/>
              <a:t>VLab</a:t>
            </a:r>
            <a:r>
              <a:rPr lang="en-US" dirty="0" smtClean="0"/>
              <a:t>, which makes non-NOAA community participation more difficult.</a:t>
            </a:r>
            <a:endParaRPr lang="en-US" dirty="0"/>
          </a:p>
          <a:p>
            <a:pPr lvl="1" fontAlgn="base"/>
            <a:r>
              <a:rPr lang="en-US" dirty="0"/>
              <a:t>Potential tiers in the </a:t>
            </a:r>
            <a:r>
              <a:rPr lang="en-US" dirty="0" smtClean="0"/>
              <a:t>repository following </a:t>
            </a:r>
            <a:r>
              <a:rPr lang="en-US" dirty="0" err="1" smtClean="0"/>
              <a:t>Auligné</a:t>
            </a:r>
            <a:r>
              <a:rPr lang="en-US" dirty="0" smtClean="0"/>
              <a:t> (JCSDA) suggestion: </a:t>
            </a:r>
            <a:endParaRPr lang="en-US" dirty="0"/>
          </a:p>
          <a:p>
            <a:pPr lvl="2" fontAlgn="base"/>
            <a:r>
              <a:rPr lang="en-US" dirty="0" smtClean="0"/>
              <a:t>inner</a:t>
            </a:r>
            <a:r>
              <a:rPr lang="en-US" dirty="0"/>
              <a:t>: NOAA, closely </a:t>
            </a:r>
            <a:r>
              <a:rPr lang="en-US" dirty="0" smtClean="0"/>
              <a:t>maintained</a:t>
            </a:r>
            <a:r>
              <a:rPr lang="en-US" dirty="0"/>
              <a:t>;</a:t>
            </a:r>
            <a:r>
              <a:rPr lang="en-US" dirty="0" smtClean="0"/>
              <a:t> </a:t>
            </a:r>
          </a:p>
          <a:p>
            <a:pPr lvl="2" fontAlgn="base"/>
            <a:r>
              <a:rPr lang="en-US" dirty="0" smtClean="0"/>
              <a:t>middle: undergoing testing for eventual transition to ops;</a:t>
            </a:r>
          </a:p>
          <a:p>
            <a:pPr lvl="2" fontAlgn="base"/>
            <a:r>
              <a:rPr lang="en-US" dirty="0" smtClean="0"/>
              <a:t>outer: </a:t>
            </a:r>
            <a:r>
              <a:rPr lang="en-US" dirty="0"/>
              <a:t>with comparative ease for external collaborators to use and </a:t>
            </a:r>
            <a:r>
              <a:rPr lang="en-US" dirty="0" smtClean="0"/>
              <a:t>modify.</a:t>
            </a:r>
          </a:p>
          <a:p>
            <a:pPr fontAlgn="base"/>
            <a:endParaRPr lang="en-US" dirty="0" smtClean="0"/>
          </a:p>
          <a:p>
            <a:pPr fontAlgn="base"/>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39</a:t>
            </a:fld>
            <a:endParaRPr lang="en-US"/>
          </a:p>
        </p:txBody>
      </p:sp>
    </p:spTree>
    <p:extLst>
      <p:ext uri="{BB962C8B-B14F-4D97-AF65-F5344CB8AC3E}">
        <p14:creationId xmlns:p14="http://schemas.microsoft.com/office/powerpoint/2010/main" val="4019049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desired from senior leadership today.</a:t>
            </a:r>
            <a:endParaRPr lang="en-US" dirty="0"/>
          </a:p>
        </p:txBody>
      </p:sp>
      <p:sp>
        <p:nvSpPr>
          <p:cNvPr id="3" name="Content Placeholder 2"/>
          <p:cNvSpPr>
            <a:spLocks noGrp="1"/>
          </p:cNvSpPr>
          <p:nvPr>
            <p:ph idx="1"/>
          </p:nvPr>
        </p:nvSpPr>
        <p:spPr/>
        <p:txBody>
          <a:bodyPr/>
          <a:lstStyle/>
          <a:p>
            <a:r>
              <a:rPr lang="en-US" dirty="0" smtClean="0"/>
              <a:t>Your feedback on the proposed recommendations.</a:t>
            </a:r>
          </a:p>
          <a:p>
            <a:pPr lvl="1"/>
            <a:r>
              <a:rPr lang="en-US" dirty="0" smtClean="0"/>
              <a:t>Silence = tacit agreement.</a:t>
            </a:r>
          </a:p>
          <a:p>
            <a:r>
              <a:rPr lang="en-US" dirty="0" smtClean="0"/>
              <a:t>Feedback especially desired on:</a:t>
            </a:r>
          </a:p>
          <a:p>
            <a:pPr lvl="1"/>
            <a:r>
              <a:rPr lang="en-US" dirty="0" smtClean="0"/>
              <a:t>Proposed organizational changes.</a:t>
            </a:r>
          </a:p>
          <a:p>
            <a:pPr lvl="1"/>
            <a:r>
              <a:rPr lang="en-US" dirty="0" smtClean="0"/>
              <a:t>Issues touching on resources (staffing, compute).</a:t>
            </a:r>
          </a:p>
          <a:p>
            <a:pPr lvl="1"/>
            <a:r>
              <a:rPr lang="en-US" dirty="0" smtClean="0"/>
              <a:t>Legal issues (e.g., barriers to community collaboration).</a:t>
            </a:r>
          </a:p>
          <a:p>
            <a:pPr lvl="1"/>
            <a:r>
              <a:rPr lang="en-US" dirty="0" smtClean="0"/>
              <a:t>Extensive reforecasts desired by National Water Center.</a:t>
            </a:r>
          </a:p>
          <a:p>
            <a:pPr lvl="1"/>
            <a:r>
              <a:rPr lang="en-US" dirty="0" smtClean="0"/>
              <a:t>Context of how this fits (or doesn’t fit) with broader NWS and NOAA plans.</a:t>
            </a:r>
          </a:p>
          <a:p>
            <a:pPr lvl="1"/>
            <a:endParaRPr lang="en-US" dirty="0" smtClean="0"/>
          </a:p>
        </p:txBody>
      </p:sp>
      <p:sp>
        <p:nvSpPr>
          <p:cNvPr id="4" name="Slide Number Placeholder 3"/>
          <p:cNvSpPr>
            <a:spLocks noGrp="1"/>
          </p:cNvSpPr>
          <p:nvPr>
            <p:ph type="sldNum" sz="quarter" idx="12"/>
          </p:nvPr>
        </p:nvSpPr>
        <p:spPr/>
        <p:txBody>
          <a:bodyPr/>
          <a:lstStyle/>
          <a:p>
            <a:fld id="{BE57CC3B-1F15-3944-8EEB-F1F089217761}" type="slidenum">
              <a:rPr lang="en-US" smtClean="0"/>
              <a:t>4</a:t>
            </a:fld>
            <a:endParaRPr lang="en-US"/>
          </a:p>
        </p:txBody>
      </p:sp>
    </p:spTree>
    <p:extLst>
      <p:ext uri="{BB962C8B-B14F-4D97-AF65-F5344CB8AC3E}">
        <p14:creationId xmlns:p14="http://schemas.microsoft.com/office/powerpoint/2010/main" val="20653806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513" y="130950"/>
            <a:ext cx="11280618" cy="1325563"/>
          </a:xfrm>
        </p:spPr>
        <p:txBody>
          <a:bodyPr/>
          <a:lstStyle/>
          <a:p>
            <a:r>
              <a:rPr lang="en-US" dirty="0" smtClean="0"/>
              <a:t>Community infrastructure recommendations (2)</a:t>
            </a:r>
            <a:endParaRPr lang="en-US" dirty="0"/>
          </a:p>
        </p:txBody>
      </p:sp>
      <p:sp>
        <p:nvSpPr>
          <p:cNvPr id="3" name="Content Placeholder 2"/>
          <p:cNvSpPr>
            <a:spLocks noGrp="1"/>
          </p:cNvSpPr>
          <p:nvPr>
            <p:ph idx="1"/>
          </p:nvPr>
        </p:nvSpPr>
        <p:spPr>
          <a:xfrm>
            <a:off x="808022" y="1456512"/>
            <a:ext cx="10515600" cy="5008581"/>
          </a:xfrm>
        </p:spPr>
        <p:txBody>
          <a:bodyPr>
            <a:normAutofit fontScale="85000" lnSpcReduction="20000"/>
          </a:bodyPr>
          <a:lstStyle/>
          <a:p>
            <a:pPr fontAlgn="base"/>
            <a:r>
              <a:rPr lang="en-US" dirty="0"/>
              <a:t>Establish governance plans to enable groups to work together and methods of making decisions</a:t>
            </a:r>
            <a:r>
              <a:rPr lang="en-US" baseline="30000" dirty="0"/>
              <a:t>1</a:t>
            </a:r>
            <a:r>
              <a:rPr lang="en-US" dirty="0"/>
              <a:t>.</a:t>
            </a:r>
          </a:p>
          <a:p>
            <a:pPr lvl="1" fontAlgn="base"/>
            <a:r>
              <a:rPr lang="en-US" dirty="0"/>
              <a:t>Institute a ticket-tracking system to monitor requested product improvements and their disposition.</a:t>
            </a:r>
          </a:p>
          <a:p>
            <a:pPr lvl="1" fontAlgn="base"/>
            <a:r>
              <a:rPr lang="en-US" dirty="0"/>
              <a:t>Establish process and allocate resources to manage incorporation of internal and external code contributions into the main repository, i.e., a change control board.</a:t>
            </a:r>
          </a:p>
          <a:p>
            <a:pPr fontAlgn="base"/>
            <a:r>
              <a:rPr lang="en-US" dirty="0" smtClean="0"/>
              <a:t>Establish </a:t>
            </a:r>
            <a:r>
              <a:rPr lang="en-US" dirty="0" smtClean="0"/>
              <a:t>requirements for metadata, tests, and documentation</a:t>
            </a:r>
            <a:r>
              <a:rPr lang="en-US" baseline="30000" dirty="0" smtClean="0"/>
              <a:t>1</a:t>
            </a:r>
            <a:r>
              <a:rPr lang="en-US" dirty="0" smtClean="0"/>
              <a:t>.</a:t>
            </a:r>
          </a:p>
          <a:p>
            <a:pPr fontAlgn="base"/>
            <a:r>
              <a:rPr lang="en-US" dirty="0" smtClean="0"/>
              <a:t>Establish common vocabulary and use it</a:t>
            </a:r>
            <a:r>
              <a:rPr lang="en-US" baseline="30000" dirty="0"/>
              <a:t>1</a:t>
            </a:r>
            <a:r>
              <a:rPr lang="en-US" dirty="0" smtClean="0"/>
              <a:t>.</a:t>
            </a:r>
          </a:p>
          <a:p>
            <a:pPr fontAlgn="base"/>
            <a:r>
              <a:rPr lang="en-US" dirty="0" smtClean="0"/>
              <a:t>Establish a centralized location for documentation and data access (e.g., </a:t>
            </a:r>
            <a:r>
              <a:rPr lang="en-US" dirty="0" err="1" smtClean="0"/>
              <a:t>data.gov</a:t>
            </a:r>
            <a:r>
              <a:rPr lang="en-US" dirty="0" smtClean="0"/>
              <a:t>).   Focus on a few core documents</a:t>
            </a:r>
            <a:r>
              <a:rPr lang="en-US" baseline="30000" dirty="0"/>
              <a:t>1</a:t>
            </a:r>
            <a:r>
              <a:rPr lang="en-US" dirty="0" smtClean="0"/>
              <a:t>. </a:t>
            </a:r>
          </a:p>
          <a:p>
            <a:pPr fontAlgn="base"/>
            <a:r>
              <a:rPr lang="en-US" dirty="0" smtClean="0"/>
              <a:t>Leverage work already done by </a:t>
            </a:r>
            <a:r>
              <a:rPr lang="en-US" dirty="0" smtClean="0">
                <a:hlinkClick r:id="rId2"/>
              </a:rPr>
              <a:t>18F</a:t>
            </a:r>
            <a:r>
              <a:rPr lang="en-US" dirty="0" smtClean="0"/>
              <a:t> (digital government), as well as work with them on creating guidelines and standards</a:t>
            </a:r>
            <a:r>
              <a:rPr lang="en-US" baseline="30000" dirty="0"/>
              <a:t>1</a:t>
            </a:r>
            <a:r>
              <a:rPr lang="en-US" dirty="0" smtClean="0"/>
              <a:t>.</a:t>
            </a:r>
          </a:p>
          <a:p>
            <a:pPr fontAlgn="base"/>
            <a:r>
              <a:rPr lang="en-US" dirty="0" smtClean="0"/>
              <a:t>Work with the community to determine two or three modern common data formats that should be used (e.g., </a:t>
            </a:r>
            <a:r>
              <a:rPr lang="en-US" dirty="0" err="1" smtClean="0"/>
              <a:t>netCDF</a:t>
            </a:r>
            <a:r>
              <a:rPr lang="en-US" dirty="0" smtClean="0"/>
              <a:t>, HDF, </a:t>
            </a:r>
            <a:r>
              <a:rPr lang="en-US" dirty="0" err="1" smtClean="0"/>
              <a:t>geoJSON</a:t>
            </a:r>
            <a:r>
              <a:rPr lang="en-US" dirty="0" smtClean="0"/>
              <a:t>) that will satisfy operational, research, collaboration, and archival purposes</a:t>
            </a:r>
            <a:r>
              <a:rPr lang="en-US" baseline="30000" dirty="0"/>
              <a:t>1</a:t>
            </a:r>
            <a:r>
              <a:rPr lang="en-US" dirty="0" smtClean="0"/>
              <a:t>.</a:t>
            </a:r>
          </a:p>
          <a:p>
            <a:pPr fontAlgn="base"/>
            <a:r>
              <a:rPr lang="en-US" dirty="0" smtClean="0"/>
              <a:t>Provide assistance to collaborators</a:t>
            </a:r>
            <a:r>
              <a:rPr lang="en-US" baseline="30000" dirty="0"/>
              <a:t>1</a:t>
            </a:r>
            <a:r>
              <a:rPr lang="en-US" dirty="0" smtClean="0"/>
              <a:t>.</a:t>
            </a:r>
          </a:p>
          <a:p>
            <a:pPr lvl="1" fontAlgn="base"/>
            <a:endParaRPr lang="en-US" dirty="0"/>
          </a:p>
          <a:p>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40</a:t>
            </a:fld>
            <a:endParaRPr lang="en-US"/>
          </a:p>
        </p:txBody>
      </p:sp>
      <p:sp>
        <p:nvSpPr>
          <p:cNvPr id="5" name="TextBox 4"/>
          <p:cNvSpPr txBox="1"/>
          <p:nvPr/>
        </p:nvSpPr>
        <p:spPr>
          <a:xfrm>
            <a:off x="157162" y="6517480"/>
            <a:ext cx="10326545" cy="276999"/>
          </a:xfrm>
          <a:prstGeom prst="rect">
            <a:avLst/>
          </a:prstGeom>
          <a:noFill/>
        </p:spPr>
        <p:txBody>
          <a:bodyPr wrap="none" rtlCol="0">
            <a:spAutoFit/>
          </a:bodyPr>
          <a:lstStyle/>
          <a:p>
            <a:r>
              <a:rPr lang="en-US" sz="1200" baseline="30000" dirty="0" smtClean="0"/>
              <a:t>1</a:t>
            </a:r>
            <a:r>
              <a:rPr lang="en-US" sz="1200" dirty="0" smtClean="0"/>
              <a:t> Tom </a:t>
            </a:r>
            <a:r>
              <a:rPr lang="en-US" sz="1200" dirty="0" err="1" smtClean="0"/>
              <a:t>Auligné</a:t>
            </a:r>
            <a:r>
              <a:rPr lang="en-US" sz="1200" dirty="0" smtClean="0"/>
              <a:t> calls this “entropy management” for his proposed data assimilation code refactor, and envisions a team to govern this; we suggest something similar.</a:t>
            </a:r>
            <a:endParaRPr lang="en-US" sz="1200" dirty="0"/>
          </a:p>
        </p:txBody>
      </p:sp>
    </p:spTree>
    <p:extLst>
      <p:ext uri="{BB962C8B-B14F-4D97-AF65-F5344CB8AC3E}">
        <p14:creationId xmlns:p14="http://schemas.microsoft.com/office/powerpoint/2010/main" val="15298783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and </a:t>
            </a:r>
            <a:r>
              <a:rPr lang="en-US" dirty="0" smtClean="0"/>
              <a:t>infrastructure recommendations</a:t>
            </a:r>
            <a:r>
              <a:rPr lang="en-US" dirty="0" smtClean="0"/>
              <a:t>: (1)</a:t>
            </a:r>
            <a:endParaRPr lang="en-US" dirty="0"/>
          </a:p>
        </p:txBody>
      </p:sp>
      <p:sp>
        <p:nvSpPr>
          <p:cNvPr id="3" name="Content Placeholder 2"/>
          <p:cNvSpPr>
            <a:spLocks noGrp="1"/>
          </p:cNvSpPr>
          <p:nvPr>
            <p:ph idx="1"/>
          </p:nvPr>
        </p:nvSpPr>
        <p:spPr>
          <a:xfrm>
            <a:off x="838200" y="1925985"/>
            <a:ext cx="10515600" cy="4530725"/>
          </a:xfrm>
        </p:spPr>
        <p:txBody>
          <a:bodyPr>
            <a:normAutofit lnSpcReduction="10000"/>
          </a:bodyPr>
          <a:lstStyle/>
          <a:p>
            <a:r>
              <a:rPr lang="en-US" dirty="0" smtClean="0"/>
              <a:t>Incorporate reforecast / reanalysis production into future HPC, storage planning.</a:t>
            </a:r>
          </a:p>
          <a:p>
            <a:r>
              <a:rPr lang="en-US" dirty="0" smtClean="0"/>
              <a:t>NOAA should post-process and make readily available “foundational data” for use in NOAA </a:t>
            </a:r>
            <a:r>
              <a:rPr lang="en-US" dirty="0"/>
              <a:t>and </a:t>
            </a:r>
            <a:r>
              <a:rPr lang="en-US" dirty="0" smtClean="0"/>
              <a:t>across the </a:t>
            </a:r>
            <a:r>
              <a:rPr lang="en-US" dirty="0"/>
              <a:t>broader enterprise</a:t>
            </a:r>
            <a:r>
              <a:rPr lang="en-US" dirty="0" smtClean="0"/>
              <a:t>.</a:t>
            </a:r>
          </a:p>
          <a:p>
            <a:pPr lvl="1"/>
            <a:r>
              <a:rPr lang="en-US" dirty="0"/>
              <a:t>Foundational data: variables like </a:t>
            </a:r>
            <a:r>
              <a:rPr lang="en-US" dirty="0" smtClean="0"/>
              <a:t>2-m temp</a:t>
            </a:r>
            <a:r>
              <a:rPr lang="en-US" dirty="0"/>
              <a:t>, precipitation, others in NDFD.</a:t>
            </a:r>
          </a:p>
          <a:p>
            <a:pPr lvl="1"/>
            <a:r>
              <a:rPr lang="en-US" dirty="0" smtClean="0"/>
              <a:t>Private companies heavily use NOAA post-processed guidance.</a:t>
            </a:r>
            <a:endParaRPr lang="en-US" dirty="0"/>
          </a:p>
          <a:p>
            <a:r>
              <a:rPr lang="en-US" dirty="0" smtClean="0"/>
              <a:t>Quality </a:t>
            </a:r>
            <a:r>
              <a:rPr lang="en-US" b="1" dirty="0" smtClean="0"/>
              <a:t>global</a:t>
            </a:r>
            <a:r>
              <a:rPr lang="en-US" dirty="0" smtClean="0"/>
              <a:t> data sets (reanalysis, reforecast, post-processed, satellite, radar, point data) should be made easily accessible, if possible. </a:t>
            </a:r>
          </a:p>
          <a:p>
            <a:pPr lvl="1"/>
            <a:r>
              <a:rPr lang="en-US" dirty="0" smtClean="0"/>
              <a:t>Via public servers and/or cloud.</a:t>
            </a:r>
          </a:p>
          <a:p>
            <a:pPr lvl="1"/>
            <a:r>
              <a:rPr lang="en-US" dirty="0" smtClean="0">
                <a:solidFill>
                  <a:srgbClr val="933D91"/>
                </a:solidFill>
              </a:rPr>
              <a:t>Risks: computational expense, questionable quality in data-sparse regions.</a:t>
            </a:r>
            <a:endParaRPr lang="en-US" dirty="0">
              <a:solidFill>
                <a:srgbClr val="933D91"/>
              </a:solidFill>
            </a:endParaRPr>
          </a:p>
          <a:p>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41</a:t>
            </a:fld>
            <a:endParaRPr lang="en-US"/>
          </a:p>
        </p:txBody>
      </p:sp>
    </p:spTree>
    <p:extLst>
      <p:ext uri="{BB962C8B-B14F-4D97-AF65-F5344CB8AC3E}">
        <p14:creationId xmlns:p14="http://schemas.microsoft.com/office/powerpoint/2010/main" val="9226162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896" y="463409"/>
            <a:ext cx="11341784" cy="859518"/>
          </a:xfrm>
        </p:spPr>
        <p:txBody>
          <a:bodyPr>
            <a:normAutofit fontScale="90000"/>
          </a:bodyPr>
          <a:lstStyle/>
          <a:p>
            <a:r>
              <a:rPr lang="en-US" sz="4000" dirty="0" smtClean="0"/>
              <a:t>Data / community </a:t>
            </a:r>
            <a:r>
              <a:rPr lang="en-US" sz="4000" dirty="0" smtClean="0"/>
              <a:t>infrastructure recommendations </a:t>
            </a:r>
            <a:r>
              <a:rPr lang="en-US" sz="4000" dirty="0" smtClean="0"/>
              <a:t>(2):</a:t>
            </a:r>
            <a:r>
              <a:rPr lang="en-US" sz="4000" dirty="0"/>
              <a:t/>
            </a:r>
            <a:br>
              <a:rPr lang="en-US" sz="4000" dirty="0"/>
            </a:br>
            <a:r>
              <a:rPr lang="en-US" sz="4000" dirty="0" smtClean="0"/>
              <a:t>Explore alternative community storage paradigms, including:</a:t>
            </a:r>
            <a:endParaRPr lang="en-US" dirty="0"/>
          </a:p>
        </p:txBody>
      </p:sp>
      <p:sp>
        <p:nvSpPr>
          <p:cNvPr id="3" name="Content Placeholder 2"/>
          <p:cNvSpPr>
            <a:spLocks noGrp="1"/>
          </p:cNvSpPr>
          <p:nvPr>
            <p:ph idx="1"/>
          </p:nvPr>
        </p:nvSpPr>
        <p:spPr>
          <a:xfrm>
            <a:off x="814039" y="1597182"/>
            <a:ext cx="11163696" cy="4975418"/>
          </a:xfrm>
        </p:spPr>
        <p:txBody>
          <a:bodyPr>
            <a:normAutofit/>
          </a:bodyPr>
          <a:lstStyle/>
          <a:p>
            <a:pPr fontAlgn="base"/>
            <a:endParaRPr lang="en-US" dirty="0" smtClean="0"/>
          </a:p>
          <a:p>
            <a:pPr fontAlgn="base"/>
            <a:endParaRPr lang="en-US" dirty="0"/>
          </a:p>
          <a:p>
            <a:pPr fontAlgn="base"/>
            <a:endParaRPr lang="en-US" dirty="0" smtClean="0"/>
          </a:p>
          <a:p>
            <a:pPr fontAlgn="base"/>
            <a:endParaRPr lang="en-US" dirty="0"/>
          </a:p>
          <a:p>
            <a:pPr fontAlgn="base"/>
            <a:r>
              <a:rPr lang="en-US" dirty="0" smtClean="0"/>
              <a:t>Create </a:t>
            </a:r>
            <a:r>
              <a:rPr lang="en-US" dirty="0"/>
              <a:t>an area where data can be accessed and processed by </a:t>
            </a:r>
            <a:r>
              <a:rPr lang="en-US" dirty="0" smtClean="0"/>
              <a:t>internal and external </a:t>
            </a:r>
            <a:r>
              <a:rPr lang="en-US" dirty="0"/>
              <a:t>collaborators easily, including international collaborators</a:t>
            </a:r>
            <a:r>
              <a:rPr lang="en-US" dirty="0" smtClean="0"/>
              <a:t>.</a:t>
            </a:r>
            <a:endParaRPr lang="en-US" dirty="0"/>
          </a:p>
          <a:p>
            <a:pPr fontAlgn="base"/>
            <a:r>
              <a:rPr lang="en-US" dirty="0" smtClean="0">
                <a:solidFill>
                  <a:srgbClr val="FF0000"/>
                </a:solidFill>
              </a:rPr>
              <a:t>Convenient workaround for storage, I/O bottleneck, especially for corporate partners.</a:t>
            </a:r>
            <a:endParaRPr lang="en-US" dirty="0"/>
          </a:p>
          <a:p>
            <a:pPr fontAlgn="base"/>
            <a:r>
              <a:rPr lang="en-US" dirty="0" smtClean="0">
                <a:solidFill>
                  <a:srgbClr val="933D91"/>
                </a:solidFill>
              </a:rPr>
              <a:t>Risk: can security concerns be addressed?</a:t>
            </a:r>
            <a:endParaRPr lang="en-US" dirty="0">
              <a:solidFill>
                <a:srgbClr val="933D91"/>
              </a:solidFill>
            </a:endParaRPr>
          </a:p>
          <a:p>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42</a:t>
            </a:fld>
            <a:endParaRPr lang="en-US" dirty="0"/>
          </a:p>
        </p:txBody>
      </p:sp>
      <p:sp>
        <p:nvSpPr>
          <p:cNvPr id="36" name="Rectangle 35"/>
          <p:cNvSpPr/>
          <p:nvPr/>
        </p:nvSpPr>
        <p:spPr>
          <a:xfrm>
            <a:off x="1158845" y="1665837"/>
            <a:ext cx="2227152" cy="1414651"/>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ysClr val="windowText" lastClr="000000"/>
              </a:solidFill>
            </a:endParaRPr>
          </a:p>
        </p:txBody>
      </p:sp>
      <p:sp>
        <p:nvSpPr>
          <p:cNvPr id="37" name="TextBox 36"/>
          <p:cNvSpPr txBox="1"/>
          <p:nvPr/>
        </p:nvSpPr>
        <p:spPr>
          <a:xfrm>
            <a:off x="1403288" y="1911497"/>
            <a:ext cx="1876026" cy="923330"/>
          </a:xfrm>
          <a:prstGeom prst="rect">
            <a:avLst/>
          </a:prstGeom>
          <a:noFill/>
          <a:ln w="38100">
            <a:noFill/>
          </a:ln>
        </p:spPr>
        <p:txBody>
          <a:bodyPr wrap="none" rtlCol="0">
            <a:spAutoFit/>
          </a:bodyPr>
          <a:lstStyle/>
          <a:p>
            <a:r>
              <a:rPr lang="en-US" dirty="0" smtClean="0"/>
              <a:t>NOAA </a:t>
            </a:r>
          </a:p>
          <a:p>
            <a:r>
              <a:rPr lang="en-US" dirty="0"/>
              <a:t>h</a:t>
            </a:r>
            <a:r>
              <a:rPr lang="en-US" dirty="0" smtClean="0"/>
              <a:t>igh-performance</a:t>
            </a:r>
          </a:p>
          <a:p>
            <a:r>
              <a:rPr lang="en-US" dirty="0"/>
              <a:t>c</a:t>
            </a:r>
            <a:r>
              <a:rPr lang="en-US" dirty="0" smtClean="0"/>
              <a:t>omputing</a:t>
            </a:r>
            <a:endParaRPr lang="en-US" dirty="0"/>
          </a:p>
        </p:txBody>
      </p:sp>
      <p:cxnSp>
        <p:nvCxnSpPr>
          <p:cNvPr id="38" name="Straight Connector 37"/>
          <p:cNvCxnSpPr/>
          <p:nvPr/>
        </p:nvCxnSpPr>
        <p:spPr>
          <a:xfrm>
            <a:off x="4052762" y="1905134"/>
            <a:ext cx="158048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4052762" y="2942376"/>
            <a:ext cx="1551333" cy="32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6117760" y="1643389"/>
            <a:ext cx="2227152" cy="1414651"/>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ysClr val="windowText" lastClr="000000"/>
              </a:solidFill>
            </a:endParaRPr>
          </a:p>
        </p:txBody>
      </p:sp>
      <p:sp>
        <p:nvSpPr>
          <p:cNvPr id="41" name="TextBox 40"/>
          <p:cNvSpPr txBox="1"/>
          <p:nvPr/>
        </p:nvSpPr>
        <p:spPr>
          <a:xfrm>
            <a:off x="6229328" y="1897419"/>
            <a:ext cx="1895262" cy="923330"/>
          </a:xfrm>
          <a:prstGeom prst="rect">
            <a:avLst/>
          </a:prstGeom>
          <a:noFill/>
          <a:ln w="38100">
            <a:noFill/>
          </a:ln>
        </p:spPr>
        <p:txBody>
          <a:bodyPr wrap="none" rtlCol="0">
            <a:spAutoFit/>
          </a:bodyPr>
          <a:lstStyle/>
          <a:p>
            <a:r>
              <a:rPr lang="en-US" dirty="0" smtClean="0"/>
              <a:t>Private computing</a:t>
            </a:r>
          </a:p>
          <a:p>
            <a:r>
              <a:rPr lang="en-US" dirty="0" smtClean="0"/>
              <a:t>resource for</a:t>
            </a:r>
          </a:p>
          <a:p>
            <a:r>
              <a:rPr lang="en-US" dirty="0" smtClean="0"/>
              <a:t>post-processing</a:t>
            </a:r>
            <a:endParaRPr lang="en-US" dirty="0"/>
          </a:p>
        </p:txBody>
      </p:sp>
      <p:cxnSp>
        <p:nvCxnSpPr>
          <p:cNvPr id="43" name="Straight Arrow Connector 42"/>
          <p:cNvCxnSpPr/>
          <p:nvPr/>
        </p:nvCxnSpPr>
        <p:spPr>
          <a:xfrm flipV="1">
            <a:off x="5653013" y="2388155"/>
            <a:ext cx="484775"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6" idx="3"/>
          </p:cNvCxnSpPr>
          <p:nvPr/>
        </p:nvCxnSpPr>
        <p:spPr>
          <a:xfrm>
            <a:off x="3385997" y="2373163"/>
            <a:ext cx="637615" cy="13323"/>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988936" y="1958358"/>
            <a:ext cx="1801399" cy="923330"/>
          </a:xfrm>
          <a:prstGeom prst="rect">
            <a:avLst/>
          </a:prstGeom>
          <a:noFill/>
        </p:spPr>
        <p:txBody>
          <a:bodyPr wrap="square" rtlCol="0">
            <a:spAutoFit/>
          </a:bodyPr>
          <a:lstStyle/>
          <a:p>
            <a:r>
              <a:rPr lang="en-US" dirty="0" smtClean="0"/>
              <a:t>Disk and tape</a:t>
            </a:r>
          </a:p>
          <a:p>
            <a:r>
              <a:rPr lang="en-US" dirty="0" smtClean="0"/>
              <a:t>storage of the</a:t>
            </a:r>
          </a:p>
          <a:p>
            <a:r>
              <a:rPr lang="en-US" dirty="0" smtClean="0"/>
              <a:t>massive datasets</a:t>
            </a:r>
            <a:endParaRPr lang="en-US" dirty="0"/>
          </a:p>
        </p:txBody>
      </p:sp>
      <p:cxnSp>
        <p:nvCxnSpPr>
          <p:cNvPr id="46" name="Straight Connector 45"/>
          <p:cNvCxnSpPr/>
          <p:nvPr/>
        </p:nvCxnSpPr>
        <p:spPr>
          <a:xfrm>
            <a:off x="8954382" y="1893963"/>
            <a:ext cx="161499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8954382" y="2821648"/>
            <a:ext cx="161499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8374015" y="2352043"/>
            <a:ext cx="442666" cy="70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8869551" y="1889049"/>
            <a:ext cx="1784656" cy="923330"/>
          </a:xfrm>
          <a:prstGeom prst="rect">
            <a:avLst/>
          </a:prstGeom>
          <a:noFill/>
        </p:spPr>
        <p:txBody>
          <a:bodyPr wrap="none" rtlCol="0">
            <a:spAutoFit/>
          </a:bodyPr>
          <a:lstStyle/>
          <a:p>
            <a:r>
              <a:rPr lang="en-US" dirty="0" smtClean="0"/>
              <a:t>smaller, value-</a:t>
            </a:r>
          </a:p>
          <a:p>
            <a:r>
              <a:rPr lang="en-US" dirty="0" smtClean="0"/>
              <a:t>added datasets,</a:t>
            </a:r>
          </a:p>
          <a:p>
            <a:r>
              <a:rPr lang="en-US" dirty="0" smtClean="0"/>
              <a:t>easier to transfer</a:t>
            </a:r>
            <a:endParaRPr lang="en-US" dirty="0"/>
          </a:p>
        </p:txBody>
      </p:sp>
      <p:sp>
        <p:nvSpPr>
          <p:cNvPr id="50" name="TextBox 49"/>
          <p:cNvSpPr txBox="1"/>
          <p:nvPr/>
        </p:nvSpPr>
        <p:spPr>
          <a:xfrm>
            <a:off x="108942" y="6457500"/>
            <a:ext cx="8265073" cy="307777"/>
          </a:xfrm>
          <a:prstGeom prst="rect">
            <a:avLst/>
          </a:prstGeom>
          <a:noFill/>
        </p:spPr>
        <p:txBody>
          <a:bodyPr wrap="square" rtlCol="0">
            <a:spAutoFit/>
          </a:bodyPr>
          <a:lstStyle/>
          <a:p>
            <a:r>
              <a:rPr lang="en-US" sz="1400" dirty="0" smtClean="0"/>
              <a:t>proposal inspired by Peter </a:t>
            </a:r>
            <a:r>
              <a:rPr lang="en-US" sz="1400" dirty="0" err="1" smtClean="0"/>
              <a:t>Neilley</a:t>
            </a:r>
            <a:r>
              <a:rPr lang="en-US" sz="1400" dirty="0" smtClean="0"/>
              <a:t>, the Weather Company, following UK Met Office paradigm.</a:t>
            </a:r>
            <a:endParaRPr lang="en-US" sz="1400" dirty="0"/>
          </a:p>
        </p:txBody>
      </p:sp>
      <p:sp>
        <p:nvSpPr>
          <p:cNvPr id="5" name="TextBox 4"/>
          <p:cNvSpPr txBox="1"/>
          <p:nvPr/>
        </p:nvSpPr>
        <p:spPr>
          <a:xfrm>
            <a:off x="3385997" y="1906019"/>
            <a:ext cx="604653" cy="369332"/>
          </a:xfrm>
          <a:prstGeom prst="rect">
            <a:avLst/>
          </a:prstGeom>
          <a:noFill/>
        </p:spPr>
        <p:txBody>
          <a:bodyPr wrap="none" rtlCol="0">
            <a:spAutoFit/>
          </a:bodyPr>
          <a:lstStyle/>
          <a:p>
            <a:r>
              <a:rPr lang="en-US" smtClean="0"/>
              <a:t>R/W</a:t>
            </a:r>
            <a:endParaRPr lang="en-US"/>
          </a:p>
        </p:txBody>
      </p:sp>
      <p:sp>
        <p:nvSpPr>
          <p:cNvPr id="6" name="TextBox 5"/>
          <p:cNvSpPr txBox="1"/>
          <p:nvPr/>
        </p:nvSpPr>
        <p:spPr>
          <a:xfrm>
            <a:off x="5673238" y="1906019"/>
            <a:ext cx="309700" cy="369332"/>
          </a:xfrm>
          <a:prstGeom prst="rect">
            <a:avLst/>
          </a:prstGeom>
          <a:noFill/>
        </p:spPr>
        <p:txBody>
          <a:bodyPr wrap="none" rtlCol="0">
            <a:spAutoFit/>
          </a:bodyPr>
          <a:lstStyle/>
          <a:p>
            <a:r>
              <a:rPr lang="en-US" smtClean="0"/>
              <a:t>R</a:t>
            </a:r>
            <a:endParaRPr lang="en-US" dirty="0"/>
          </a:p>
        </p:txBody>
      </p:sp>
      <p:sp>
        <p:nvSpPr>
          <p:cNvPr id="7" name="TextBox 6"/>
          <p:cNvSpPr txBox="1"/>
          <p:nvPr/>
        </p:nvSpPr>
        <p:spPr>
          <a:xfrm>
            <a:off x="8344912" y="1905134"/>
            <a:ext cx="604653" cy="369332"/>
          </a:xfrm>
          <a:prstGeom prst="rect">
            <a:avLst/>
          </a:prstGeom>
          <a:noFill/>
        </p:spPr>
        <p:txBody>
          <a:bodyPr wrap="none" rtlCol="0">
            <a:spAutoFit/>
          </a:bodyPr>
          <a:lstStyle/>
          <a:p>
            <a:r>
              <a:rPr lang="en-US" smtClean="0"/>
              <a:t>R/W</a:t>
            </a:r>
            <a:endParaRPr lang="en-US"/>
          </a:p>
        </p:txBody>
      </p:sp>
    </p:spTree>
    <p:extLst>
      <p:ext uri="{BB962C8B-B14F-4D97-AF65-F5344CB8AC3E}">
        <p14:creationId xmlns:p14="http://schemas.microsoft.com/office/powerpoint/2010/main" val="10966414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t>
            </a:r>
            <a:r>
              <a:rPr lang="en-US" dirty="0" smtClean="0"/>
              <a:t>and infrastructure recommendations</a:t>
            </a:r>
            <a:r>
              <a:rPr lang="en-US" dirty="0" smtClean="0"/>
              <a:t>: </a:t>
            </a:r>
            <a:r>
              <a:rPr lang="en-US" dirty="0" smtClean="0"/>
              <a:t>(3) </a:t>
            </a:r>
            <a:endParaRPr lang="en-US" dirty="0"/>
          </a:p>
        </p:txBody>
      </p:sp>
      <p:sp>
        <p:nvSpPr>
          <p:cNvPr id="3" name="Content Placeholder 2"/>
          <p:cNvSpPr>
            <a:spLocks noGrp="1"/>
          </p:cNvSpPr>
          <p:nvPr>
            <p:ph idx="1"/>
          </p:nvPr>
        </p:nvSpPr>
        <p:spPr>
          <a:xfrm>
            <a:off x="838200" y="2008187"/>
            <a:ext cx="10515600" cy="4530725"/>
          </a:xfrm>
        </p:spPr>
        <p:txBody>
          <a:bodyPr>
            <a:normAutofit/>
          </a:bodyPr>
          <a:lstStyle/>
          <a:p>
            <a:pPr fontAlgn="base"/>
            <a:r>
              <a:rPr lang="en-US" dirty="0" smtClean="0"/>
              <a:t>Follow up the workshop with a structured survey of post-processing product developers to </a:t>
            </a:r>
            <a:r>
              <a:rPr lang="en-US" dirty="0"/>
              <a:t>make sure we are saving </a:t>
            </a:r>
            <a:r>
              <a:rPr lang="en-US" dirty="0" smtClean="0"/>
              <a:t>on disk the </a:t>
            </a:r>
            <a:r>
              <a:rPr lang="en-US" dirty="0"/>
              <a:t>relevant predictor information</a:t>
            </a:r>
            <a:r>
              <a:rPr lang="en-US" dirty="0" smtClean="0"/>
              <a:t>.</a:t>
            </a:r>
          </a:p>
          <a:p>
            <a:pPr lvl="1" fontAlgn="base"/>
            <a:r>
              <a:rPr lang="en-US" dirty="0" smtClean="0"/>
              <a:t>Some notes on preliminary survey are in the supplementary slides.</a:t>
            </a:r>
          </a:p>
          <a:p>
            <a:pPr lvl="1" fontAlgn="base"/>
            <a:endParaRPr lang="en-US" dirty="0" smtClean="0"/>
          </a:p>
          <a:p>
            <a:pPr fontAlgn="base"/>
            <a:r>
              <a:rPr lang="en-US" dirty="0" smtClean="0"/>
              <a:t>Requirements for products should incorporate predictability considerations.</a:t>
            </a:r>
          </a:p>
          <a:p>
            <a:pPr lvl="1" fontAlgn="base"/>
            <a:r>
              <a:rPr lang="en-US" dirty="0" smtClean="0"/>
              <a:t>Example: production and storage of day +7 hourly precipitation forecasts at 1 km not warranted.</a:t>
            </a:r>
            <a:endParaRPr lang="en-US" dirty="0"/>
          </a:p>
          <a:p>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43</a:t>
            </a:fld>
            <a:endParaRPr lang="en-US"/>
          </a:p>
        </p:txBody>
      </p:sp>
    </p:spTree>
    <p:extLst>
      <p:ext uri="{BB962C8B-B14F-4D97-AF65-F5344CB8AC3E}">
        <p14:creationId xmlns:p14="http://schemas.microsoft.com/office/powerpoint/2010/main" val="5581539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1219"/>
            <a:ext cx="10515600" cy="1325563"/>
          </a:xfrm>
        </p:spPr>
        <p:txBody>
          <a:bodyPr>
            <a:normAutofit/>
          </a:bodyPr>
          <a:lstStyle/>
          <a:p>
            <a:r>
              <a:rPr lang="en-US" sz="4800" dirty="0" smtClean="0"/>
              <a:t>Next steps.</a:t>
            </a:r>
            <a:endParaRPr lang="en-US" sz="4800" dirty="0"/>
          </a:p>
        </p:txBody>
      </p:sp>
      <p:sp>
        <p:nvSpPr>
          <p:cNvPr id="3" name="Content Placeholder 2"/>
          <p:cNvSpPr>
            <a:spLocks noGrp="1"/>
          </p:cNvSpPr>
          <p:nvPr>
            <p:ph idx="1"/>
          </p:nvPr>
        </p:nvSpPr>
        <p:spPr>
          <a:xfrm>
            <a:off x="838200" y="2177419"/>
            <a:ext cx="10515600" cy="4351338"/>
          </a:xfrm>
        </p:spPr>
        <p:txBody>
          <a:bodyPr>
            <a:normAutofit/>
          </a:bodyPr>
          <a:lstStyle/>
          <a:p>
            <a:r>
              <a:rPr lang="en-US" sz="3200" dirty="0" smtClean="0"/>
              <a:t>Incorporate your feedback.</a:t>
            </a:r>
          </a:p>
          <a:p>
            <a:r>
              <a:rPr lang="en-US" sz="3200" dirty="0" smtClean="0"/>
              <a:t>Update NGGPS implementation plan.</a:t>
            </a:r>
          </a:p>
          <a:p>
            <a:r>
              <a:rPr lang="en-US" sz="3200" dirty="0" smtClean="0"/>
              <a:t>Write a broader NOAA post-processing implementation </a:t>
            </a:r>
            <a:r>
              <a:rPr lang="en-US" sz="3200" dirty="0" smtClean="0"/>
              <a:t>plan (?)  </a:t>
            </a:r>
          </a:p>
          <a:p>
            <a:pPr lvl="1"/>
            <a:r>
              <a:rPr lang="en-US" sz="2400" dirty="0" smtClean="0"/>
              <a:t>Who </a:t>
            </a:r>
            <a:r>
              <a:rPr lang="en-US" sz="2400" dirty="0" smtClean="0"/>
              <a:t>writes?  </a:t>
            </a:r>
            <a:r>
              <a:rPr lang="en-US" sz="2400" smtClean="0"/>
              <a:t>Who </a:t>
            </a:r>
            <a:r>
              <a:rPr lang="en-US" sz="2400" smtClean="0"/>
              <a:t>manages</a:t>
            </a:r>
            <a:r>
              <a:rPr lang="en-US" sz="2400" dirty="0" smtClean="0"/>
              <a:t>?</a:t>
            </a:r>
          </a:p>
          <a:p>
            <a:r>
              <a:rPr lang="en-US" sz="3200" dirty="0" smtClean="0"/>
              <a:t>If overhaul significant enough, describe in BAMS article.</a:t>
            </a:r>
            <a:endParaRPr lang="en-US" sz="3200" dirty="0"/>
          </a:p>
        </p:txBody>
      </p:sp>
      <p:sp>
        <p:nvSpPr>
          <p:cNvPr id="4" name="Slide Number Placeholder 3"/>
          <p:cNvSpPr>
            <a:spLocks noGrp="1"/>
          </p:cNvSpPr>
          <p:nvPr>
            <p:ph type="sldNum" sz="quarter" idx="12"/>
          </p:nvPr>
        </p:nvSpPr>
        <p:spPr/>
        <p:txBody>
          <a:bodyPr/>
          <a:lstStyle/>
          <a:p>
            <a:fld id="{BE57CC3B-1F15-3944-8EEB-F1F089217761}" type="slidenum">
              <a:rPr lang="en-US" smtClean="0"/>
              <a:t>44</a:t>
            </a:fld>
            <a:endParaRPr lang="en-US"/>
          </a:p>
        </p:txBody>
      </p:sp>
    </p:spTree>
    <p:extLst>
      <p:ext uri="{BB962C8B-B14F-4D97-AF65-F5344CB8AC3E}">
        <p14:creationId xmlns:p14="http://schemas.microsoft.com/office/powerpoint/2010/main" val="13626735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rot="19239801">
            <a:off x="398621" y="3696995"/>
            <a:ext cx="3011998" cy="2334299"/>
          </a:xfrm>
          <a:prstGeom prst="rect">
            <a:avLst/>
          </a:prstGeom>
        </p:spPr>
      </p:pic>
      <p:sp>
        <p:nvSpPr>
          <p:cNvPr id="2" name="Title 1"/>
          <p:cNvSpPr>
            <a:spLocks noGrp="1"/>
          </p:cNvSpPr>
          <p:nvPr>
            <p:ph type="title"/>
          </p:nvPr>
        </p:nvSpPr>
        <p:spPr>
          <a:xfrm>
            <a:off x="4841066" y="1747297"/>
            <a:ext cx="7074055" cy="2809719"/>
          </a:xfrm>
        </p:spPr>
        <p:txBody>
          <a:bodyPr>
            <a:normAutofit fontScale="90000"/>
          </a:bodyPr>
          <a:lstStyle/>
          <a:p>
            <a:r>
              <a:rPr lang="en-US" sz="4800" dirty="0" smtClean="0"/>
              <a:t/>
            </a:r>
            <a:br>
              <a:rPr lang="en-US" sz="4800" dirty="0" smtClean="0"/>
            </a:br>
            <a:r>
              <a:rPr lang="en-US" sz="6000" dirty="0" smtClean="0"/>
              <a:t>Conclusion:</a:t>
            </a:r>
            <a:r>
              <a:rPr lang="en-US" sz="4800" dirty="0" smtClean="0"/>
              <a:t/>
            </a:r>
            <a:br>
              <a:rPr lang="en-US" sz="4800" dirty="0" smtClean="0"/>
            </a:br>
            <a:r>
              <a:rPr lang="en-US" sz="4800" dirty="0" smtClean="0"/>
              <a:t/>
            </a:r>
            <a:br>
              <a:rPr lang="en-US" sz="4800" dirty="0" smtClean="0"/>
            </a:br>
            <a:r>
              <a:rPr lang="en-US" sz="3100" dirty="0" smtClean="0">
                <a:latin typeface="+mn-lt"/>
              </a:rPr>
              <a:t>Post-processing is the janitorial service of weather prediction, the cleaning up of NWP messes.</a:t>
            </a:r>
            <a:br>
              <a:rPr lang="en-US" sz="3100" dirty="0" smtClean="0">
                <a:latin typeface="+mn-lt"/>
              </a:rPr>
            </a:br>
            <a:r>
              <a:rPr lang="en-US" sz="3100" dirty="0">
                <a:latin typeface="+mn-lt"/>
              </a:rPr>
              <a:t/>
            </a:r>
            <a:br>
              <a:rPr lang="en-US" sz="3100" dirty="0">
                <a:latin typeface="+mn-lt"/>
              </a:rPr>
            </a:br>
            <a:r>
              <a:rPr lang="en-US" sz="3100" dirty="0" smtClean="0">
                <a:latin typeface="+mn-lt"/>
              </a:rPr>
              <a:t>We need job-specific tools to do our work </a:t>
            </a:r>
            <a:br>
              <a:rPr lang="en-US" sz="3100" dirty="0" smtClean="0">
                <a:latin typeface="+mn-lt"/>
              </a:rPr>
            </a:br>
            <a:r>
              <a:rPr lang="en-US" sz="3100" dirty="0" smtClean="0">
                <a:latin typeface="+mn-lt"/>
              </a:rPr>
              <a:t>(mops = reforecasts, brooms = hi-res analyses). </a:t>
            </a:r>
            <a:br>
              <a:rPr lang="en-US" sz="3100" dirty="0" smtClean="0">
                <a:latin typeface="+mn-lt"/>
              </a:rPr>
            </a:br>
            <a:r>
              <a:rPr lang="en-US" sz="3100" dirty="0">
                <a:latin typeface="+mn-lt"/>
              </a:rPr>
              <a:t/>
            </a:r>
            <a:br>
              <a:rPr lang="en-US" sz="3100" dirty="0">
                <a:latin typeface="+mn-lt"/>
              </a:rPr>
            </a:br>
            <a:r>
              <a:rPr lang="en-US" sz="3100" dirty="0" smtClean="0">
                <a:latin typeface="+mn-lt"/>
              </a:rPr>
              <a:t>Through modest changes and collaboration,  we can make NWP spic and span.</a:t>
            </a:r>
            <a:r>
              <a:rPr lang="en-US" sz="4800" dirty="0"/>
              <a:t/>
            </a:r>
            <a:br>
              <a:rPr lang="en-US" sz="4800" dirty="0"/>
            </a:br>
            <a:endParaRPr lang="en-US" sz="4000" dirty="0"/>
          </a:p>
        </p:txBody>
      </p:sp>
      <p:sp>
        <p:nvSpPr>
          <p:cNvPr id="4" name="Slide Number Placeholder 3"/>
          <p:cNvSpPr>
            <a:spLocks noGrp="1"/>
          </p:cNvSpPr>
          <p:nvPr>
            <p:ph type="sldNum" sz="quarter" idx="12"/>
          </p:nvPr>
        </p:nvSpPr>
        <p:spPr/>
        <p:txBody>
          <a:bodyPr/>
          <a:lstStyle/>
          <a:p>
            <a:fld id="{BE57CC3B-1F15-3944-8EEB-F1F089217761}" type="slidenum">
              <a:rPr lang="en-US" smtClean="0"/>
              <a:t>45</a:t>
            </a:fld>
            <a:endParaRPr lang="en-US"/>
          </a:p>
        </p:txBody>
      </p:sp>
      <p:pic>
        <p:nvPicPr>
          <p:cNvPr id="5" name="Picture 4"/>
          <p:cNvPicPr>
            <a:picLocks noChangeAspect="1"/>
          </p:cNvPicPr>
          <p:nvPr/>
        </p:nvPicPr>
        <p:blipFill>
          <a:blip r:embed="rId3"/>
          <a:stretch>
            <a:fillRect/>
          </a:stretch>
        </p:blipFill>
        <p:spPr>
          <a:xfrm>
            <a:off x="751510" y="365125"/>
            <a:ext cx="3810000" cy="5435600"/>
          </a:xfrm>
          <a:prstGeom prst="rect">
            <a:avLst/>
          </a:prstGeom>
        </p:spPr>
      </p:pic>
    </p:spTree>
    <p:extLst>
      <p:ext uri="{BB962C8B-B14F-4D97-AF65-F5344CB8AC3E}">
        <p14:creationId xmlns:p14="http://schemas.microsoft.com/office/powerpoint/2010/main" val="107078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3731" y="209373"/>
            <a:ext cx="11632982" cy="1470025"/>
          </a:xfrm>
        </p:spPr>
        <p:txBody>
          <a:bodyPr>
            <a:noAutofit/>
          </a:bodyPr>
          <a:lstStyle/>
          <a:p>
            <a:r>
              <a:rPr lang="en-US" sz="4800" dirty="0" smtClean="0"/>
              <a:t>What to call this effort?</a:t>
            </a:r>
            <a:br>
              <a:rPr lang="en-US" sz="4800" dirty="0" smtClean="0"/>
            </a:br>
            <a:r>
              <a:rPr lang="en-US" sz="4400" b="1" dirty="0" smtClean="0">
                <a:solidFill>
                  <a:srgbClr val="0000FF"/>
                </a:solidFill>
              </a:rPr>
              <a:t>M</a:t>
            </a:r>
            <a:r>
              <a:rPr lang="en-US" sz="4400" dirty="0" smtClean="0"/>
              <a:t>odel </a:t>
            </a:r>
            <a:r>
              <a:rPr lang="en-US" sz="4400" b="1" dirty="0" smtClean="0">
                <a:solidFill>
                  <a:srgbClr val="0000FF"/>
                </a:solidFill>
              </a:rPr>
              <a:t>O</a:t>
            </a:r>
            <a:r>
              <a:rPr lang="en-US" sz="4400" dirty="0" smtClean="0"/>
              <a:t>utput </a:t>
            </a:r>
            <a:r>
              <a:rPr lang="en-US" sz="4400" b="1" dirty="0" smtClean="0">
                <a:solidFill>
                  <a:srgbClr val="0000FF"/>
                </a:solidFill>
              </a:rPr>
              <a:t>P</a:t>
            </a:r>
            <a:r>
              <a:rPr lang="en-US" sz="4400" dirty="0" smtClean="0"/>
              <a:t>ost-processing </a:t>
            </a:r>
            <a:r>
              <a:rPr lang="en-US" sz="4400" b="1" dirty="0" smtClean="0">
                <a:solidFill>
                  <a:srgbClr val="0000FF"/>
                </a:solidFill>
              </a:rPr>
              <a:t>U</a:t>
            </a:r>
            <a:r>
              <a:rPr lang="en-US" sz="4400" dirty="0" smtClean="0"/>
              <a:t>nification </a:t>
            </a:r>
            <a:r>
              <a:rPr lang="en-US" sz="4400" b="1" dirty="0" smtClean="0">
                <a:solidFill>
                  <a:srgbClr val="0000FF"/>
                </a:solidFill>
              </a:rPr>
              <a:t>P</a:t>
            </a:r>
            <a:r>
              <a:rPr lang="en-US" sz="4400" dirty="0" smtClean="0"/>
              <a:t>roject</a:t>
            </a:r>
            <a:endParaRPr lang="en-US" sz="4400" dirty="0"/>
          </a:p>
        </p:txBody>
      </p:sp>
      <p:sp>
        <p:nvSpPr>
          <p:cNvPr id="3" name="Subtitle 2"/>
          <p:cNvSpPr>
            <a:spLocks noGrp="1"/>
          </p:cNvSpPr>
          <p:nvPr>
            <p:ph type="subTitle" idx="1"/>
          </p:nvPr>
        </p:nvSpPr>
        <p:spPr>
          <a:xfrm>
            <a:off x="2003015" y="6054766"/>
            <a:ext cx="8203144" cy="736239"/>
          </a:xfrm>
        </p:spPr>
        <p:txBody>
          <a:bodyPr>
            <a:normAutofit/>
          </a:bodyPr>
          <a:lstStyle/>
          <a:p>
            <a:r>
              <a:rPr lang="en-US" sz="4400" dirty="0" smtClean="0"/>
              <a:t> </a:t>
            </a:r>
            <a:r>
              <a:rPr lang="en-US" sz="3200" dirty="0" smtClean="0"/>
              <a:t>a “MOP-UP” Operation?</a:t>
            </a:r>
            <a:endParaRPr lang="en-US" sz="3200" dirty="0"/>
          </a:p>
        </p:txBody>
      </p:sp>
      <p:grpSp>
        <p:nvGrpSpPr>
          <p:cNvPr id="11" name="Group 10"/>
          <p:cNvGrpSpPr/>
          <p:nvPr/>
        </p:nvGrpSpPr>
        <p:grpSpPr>
          <a:xfrm>
            <a:off x="4206761" y="1856434"/>
            <a:ext cx="3806125" cy="3888102"/>
            <a:chOff x="568686" y="1968383"/>
            <a:chExt cx="3468986" cy="3576275"/>
          </a:xfrm>
        </p:grpSpPr>
        <p:pic>
          <p:nvPicPr>
            <p:cNvPr id="9" name="Picture 8"/>
            <p:cNvPicPr>
              <a:picLocks noChangeAspect="1"/>
            </p:cNvPicPr>
            <p:nvPr/>
          </p:nvPicPr>
          <p:blipFill>
            <a:blip r:embed="rId2"/>
            <a:stretch>
              <a:fillRect/>
            </a:stretch>
          </p:blipFill>
          <p:spPr>
            <a:xfrm rot="21107567">
              <a:off x="568686" y="1968383"/>
              <a:ext cx="3468986" cy="3576275"/>
            </a:xfrm>
            <a:prstGeom prst="rect">
              <a:avLst/>
            </a:prstGeom>
          </p:spPr>
        </p:pic>
        <p:pic>
          <p:nvPicPr>
            <p:cNvPr id="10" name="Picture 9" descr="Screen Shot 2016-01-23 at 11.38.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9862" y="4427159"/>
              <a:ext cx="706430" cy="1005549"/>
            </a:xfrm>
            <a:prstGeom prst="rect">
              <a:avLst/>
            </a:prstGeom>
          </p:spPr>
        </p:pic>
      </p:grpSp>
      <p:pic>
        <p:nvPicPr>
          <p:cNvPr id="12" name="Picture 11" descr="Screen Shot 2016-01-23 at 7.48.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903" y="1969180"/>
            <a:ext cx="87418" cy="1454700"/>
          </a:xfrm>
          <a:prstGeom prst="rect">
            <a:avLst/>
          </a:prstGeom>
        </p:spPr>
      </p:pic>
      <p:pic>
        <p:nvPicPr>
          <p:cNvPr id="13" name="Picture 12" descr="Screen Shot 2016-01-23 at 7.51.3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3328" y="3906060"/>
            <a:ext cx="75012" cy="623539"/>
          </a:xfrm>
          <a:prstGeom prst="rect">
            <a:avLst/>
          </a:prstGeom>
        </p:spPr>
      </p:pic>
      <p:cxnSp>
        <p:nvCxnSpPr>
          <p:cNvPr id="5" name="Straight Connector 4"/>
          <p:cNvCxnSpPr/>
          <p:nvPr/>
        </p:nvCxnSpPr>
        <p:spPr>
          <a:xfrm flipH="1">
            <a:off x="6972962" y="4529599"/>
            <a:ext cx="145517" cy="19844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1884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Supplementary slides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E57CC3B-1F15-3944-8EEB-F1F089217761}" type="slidenum">
              <a:rPr lang="en-US" smtClean="0"/>
              <a:t>47</a:t>
            </a:fld>
            <a:endParaRPr lang="en-US"/>
          </a:p>
        </p:txBody>
      </p:sp>
    </p:spTree>
    <p:extLst>
      <p:ext uri="{BB962C8B-B14F-4D97-AF65-F5344CB8AC3E}">
        <p14:creationId xmlns:p14="http://schemas.microsoft.com/office/powerpoint/2010/main" val="3022263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19034"/>
            <a:ext cx="10515600" cy="1325563"/>
          </a:xfrm>
        </p:spPr>
        <p:txBody>
          <a:bodyPr/>
          <a:lstStyle/>
          <a:p>
            <a:r>
              <a:rPr lang="en-US" dirty="0" smtClean="0"/>
              <a:t>Links to specific breakout group facts, findings, and recommendations.</a:t>
            </a:r>
            <a:endParaRPr lang="en-US" dirty="0"/>
          </a:p>
        </p:txBody>
      </p:sp>
      <p:sp>
        <p:nvSpPr>
          <p:cNvPr id="3" name="Content Placeholder 2"/>
          <p:cNvSpPr>
            <a:spLocks noGrp="1"/>
          </p:cNvSpPr>
          <p:nvPr>
            <p:ph idx="1"/>
          </p:nvPr>
        </p:nvSpPr>
        <p:spPr>
          <a:xfrm>
            <a:off x="838200" y="2370137"/>
            <a:ext cx="10515600" cy="4351338"/>
          </a:xfrm>
        </p:spPr>
        <p:txBody>
          <a:bodyPr/>
          <a:lstStyle/>
          <a:p>
            <a:r>
              <a:rPr lang="en-US" dirty="0" smtClean="0"/>
              <a:t>Methodology group </a:t>
            </a:r>
            <a:r>
              <a:rPr lang="en-US" dirty="0" smtClean="0">
                <a:hlinkClick r:id="rId2"/>
              </a:rPr>
              <a:t>here</a:t>
            </a:r>
            <a:r>
              <a:rPr lang="en-US" dirty="0" smtClean="0"/>
              <a:t>.</a:t>
            </a:r>
          </a:p>
          <a:p>
            <a:r>
              <a:rPr lang="en-US" dirty="0" smtClean="0"/>
              <a:t>Community infrastructure group </a:t>
            </a:r>
            <a:r>
              <a:rPr lang="en-US" dirty="0" smtClean="0">
                <a:hlinkClick r:id="rId3"/>
              </a:rPr>
              <a:t>here</a:t>
            </a:r>
            <a:r>
              <a:rPr lang="en-US" dirty="0" smtClean="0"/>
              <a:t>.</a:t>
            </a:r>
          </a:p>
          <a:p>
            <a:r>
              <a:rPr lang="en-US" dirty="0" smtClean="0"/>
              <a:t>Data/requirement group </a:t>
            </a:r>
            <a:r>
              <a:rPr lang="en-US" dirty="0" smtClean="0">
                <a:hlinkClick r:id="rId4"/>
              </a:rPr>
              <a:t>here</a:t>
            </a:r>
            <a:r>
              <a:rPr lang="en-US" dirty="0" smtClean="0"/>
              <a:t>.</a:t>
            </a:r>
          </a:p>
          <a:p>
            <a:endParaRPr lang="en-US" dirty="0"/>
          </a:p>
          <a:p>
            <a:r>
              <a:rPr lang="en-US" dirty="0" smtClean="0"/>
              <a:t>Folder with all post-processing workshop material </a:t>
            </a:r>
            <a:r>
              <a:rPr lang="en-US" dirty="0" smtClean="0">
                <a:hlinkClick r:id="rId5"/>
              </a:rPr>
              <a:t>here</a:t>
            </a:r>
            <a:r>
              <a:rPr lang="en-US" dirty="0" smtClean="0"/>
              <a:t>.</a:t>
            </a:r>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48</a:t>
            </a:fld>
            <a:endParaRPr lang="en-US"/>
          </a:p>
        </p:txBody>
      </p:sp>
    </p:spTree>
    <p:extLst>
      <p:ext uri="{BB962C8B-B14F-4D97-AF65-F5344CB8AC3E}">
        <p14:creationId xmlns:p14="http://schemas.microsoft.com/office/powerpoint/2010/main" val="6994516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background information</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E57CC3B-1F15-3944-8EEB-F1F089217761}" type="slidenum">
              <a:rPr lang="en-US" smtClean="0"/>
              <a:t>49</a:t>
            </a:fld>
            <a:endParaRPr lang="en-US"/>
          </a:p>
        </p:txBody>
      </p:sp>
    </p:spTree>
    <p:extLst>
      <p:ext uri="{BB962C8B-B14F-4D97-AF65-F5344CB8AC3E}">
        <p14:creationId xmlns:p14="http://schemas.microsoft.com/office/powerpoint/2010/main" val="4063843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3248"/>
            <a:ext cx="10515600" cy="1325563"/>
          </a:xfrm>
        </p:spPr>
        <p:txBody>
          <a:bodyPr>
            <a:normAutofit/>
          </a:bodyPr>
          <a:lstStyle/>
          <a:p>
            <a:r>
              <a:rPr lang="en-US" sz="4000" dirty="0" smtClean="0"/>
              <a:t>Refresher: UMAC over-arching recommendations</a:t>
            </a:r>
            <a:br>
              <a:rPr lang="en-US" sz="4000" dirty="0" smtClean="0"/>
            </a:br>
            <a:r>
              <a:rPr lang="en-US" sz="2800" dirty="0" smtClean="0"/>
              <a:t>(UMAC is NCEP’s external production suite review committee)</a:t>
            </a:r>
            <a:endParaRPr lang="en-US" sz="2800" dirty="0"/>
          </a:p>
        </p:txBody>
      </p:sp>
      <p:sp>
        <p:nvSpPr>
          <p:cNvPr id="3" name="Content Placeholder 2"/>
          <p:cNvSpPr>
            <a:spLocks noGrp="1"/>
          </p:cNvSpPr>
          <p:nvPr>
            <p:ph idx="1"/>
          </p:nvPr>
        </p:nvSpPr>
        <p:spPr>
          <a:xfrm>
            <a:off x="674972" y="1611413"/>
            <a:ext cx="10678828" cy="4602335"/>
          </a:xfrm>
        </p:spPr>
        <p:txBody>
          <a:bodyPr>
            <a:normAutofit fontScale="92500" lnSpcReduction="20000"/>
          </a:bodyPr>
          <a:lstStyle/>
          <a:p>
            <a:r>
              <a:rPr lang="en-US" b="1" dirty="0" smtClean="0"/>
              <a:t>Simplify</a:t>
            </a:r>
            <a:r>
              <a:rPr lang="en-US" dirty="0" smtClean="0"/>
              <a:t>.  </a:t>
            </a:r>
          </a:p>
          <a:p>
            <a:pPr lvl="1"/>
            <a:r>
              <a:rPr lang="en-US" dirty="0" smtClean="0"/>
              <a:t>Fewer systems.  Rate of product improvement slowed by way too many systems, many under-resourced, sometimes competing</a:t>
            </a:r>
            <a:r>
              <a:rPr lang="en-US" dirty="0" smtClean="0"/>
              <a:t>.</a:t>
            </a:r>
          </a:p>
          <a:p>
            <a:pPr lvl="1"/>
            <a:r>
              <a:rPr lang="en-US" dirty="0"/>
              <a:t>Organization should concentrate on what they do best and </a:t>
            </a:r>
            <a:r>
              <a:rPr lang="en-US" dirty="0" smtClean="0"/>
              <a:t>transfer what </a:t>
            </a:r>
            <a:r>
              <a:rPr lang="en-US" dirty="0"/>
              <a:t>they don’t</a:t>
            </a:r>
            <a:r>
              <a:rPr lang="en-US" dirty="0" smtClean="0"/>
              <a:t>.</a:t>
            </a:r>
            <a:endParaRPr lang="en-US" dirty="0" smtClean="0"/>
          </a:p>
          <a:p>
            <a:r>
              <a:rPr lang="en-US" b="1" dirty="0" smtClean="0"/>
              <a:t>Systems engineering </a:t>
            </a:r>
            <a:r>
              <a:rPr lang="en-US" dirty="0" smtClean="0"/>
              <a:t>approach to managing weather product portfolio.</a:t>
            </a:r>
          </a:p>
          <a:p>
            <a:pPr lvl="1"/>
            <a:r>
              <a:rPr lang="en-US" dirty="0" smtClean="0"/>
              <a:t>Clarify requirements, current and anticipated.  </a:t>
            </a:r>
          </a:p>
          <a:p>
            <a:pPr lvl="1"/>
            <a:r>
              <a:rPr lang="en-US" dirty="0" smtClean="0"/>
              <a:t>Design the (simplest) suite </a:t>
            </a:r>
            <a:r>
              <a:rPr lang="en-US" dirty="0" smtClean="0"/>
              <a:t>of </a:t>
            </a:r>
            <a:r>
              <a:rPr lang="en-US" b="1" dirty="0" smtClean="0"/>
              <a:t>products</a:t>
            </a:r>
            <a:r>
              <a:rPr lang="en-US" dirty="0" smtClean="0"/>
              <a:t> that will address </a:t>
            </a:r>
            <a:r>
              <a:rPr lang="en-US" dirty="0" smtClean="0"/>
              <a:t>the requirements.</a:t>
            </a:r>
          </a:p>
          <a:p>
            <a:pPr lvl="1"/>
            <a:r>
              <a:rPr lang="en-US" dirty="0"/>
              <a:t>B</a:t>
            </a:r>
            <a:r>
              <a:rPr lang="en-US" dirty="0" smtClean="0"/>
              <a:t>uild </a:t>
            </a:r>
            <a:r>
              <a:rPr lang="en-US" dirty="0" smtClean="0"/>
              <a:t>the </a:t>
            </a:r>
            <a:r>
              <a:rPr lang="en-US" dirty="0"/>
              <a:t>simplest</a:t>
            </a:r>
            <a:r>
              <a:rPr lang="en-US" baseline="30000" dirty="0"/>
              <a:t>1</a:t>
            </a:r>
            <a:r>
              <a:rPr lang="en-US" dirty="0"/>
              <a:t> </a:t>
            </a:r>
            <a:r>
              <a:rPr lang="en-US" dirty="0" smtClean="0"/>
              <a:t>scientifically valid suite of </a:t>
            </a:r>
            <a:r>
              <a:rPr lang="en-US" dirty="0" smtClean="0"/>
              <a:t>forecast </a:t>
            </a:r>
            <a:r>
              <a:rPr lang="en-US" dirty="0" smtClean="0"/>
              <a:t>tools necessary to provide those products with high quality.</a:t>
            </a:r>
          </a:p>
          <a:p>
            <a:r>
              <a:rPr lang="en-US" dirty="0" smtClean="0"/>
              <a:t>Apply </a:t>
            </a:r>
            <a:r>
              <a:rPr lang="en-US" b="1" dirty="0" smtClean="0"/>
              <a:t>best practices </a:t>
            </a:r>
            <a:r>
              <a:rPr lang="en-US" dirty="0" smtClean="0"/>
              <a:t>for scientific software development.</a:t>
            </a:r>
          </a:p>
          <a:p>
            <a:r>
              <a:rPr lang="en-US" b="1" dirty="0" smtClean="0"/>
              <a:t>Evidence-based </a:t>
            </a:r>
            <a:r>
              <a:rPr lang="en-US" b="1" dirty="0" smtClean="0"/>
              <a:t>decision making</a:t>
            </a:r>
            <a:r>
              <a:rPr lang="en-US" dirty="0" smtClean="0"/>
              <a:t>.</a:t>
            </a:r>
          </a:p>
          <a:p>
            <a:pPr lvl="1"/>
            <a:r>
              <a:rPr lang="en-US" dirty="0" smtClean="0"/>
              <a:t>Data objectively and transparently evaluated.</a:t>
            </a:r>
          </a:p>
          <a:p>
            <a:pPr lvl="1"/>
            <a:r>
              <a:rPr lang="en-US" dirty="0" smtClean="0"/>
              <a:t>Agree on evaluation process, metrics for measuring success </a:t>
            </a:r>
            <a:r>
              <a:rPr lang="en-US" i="1" dirty="0" smtClean="0"/>
              <a:t>before</a:t>
            </a:r>
            <a:r>
              <a:rPr lang="en-US" dirty="0" smtClean="0"/>
              <a:t> developing the product.</a:t>
            </a:r>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5</a:t>
            </a:fld>
            <a:endParaRPr lang="en-US" dirty="0"/>
          </a:p>
        </p:txBody>
      </p:sp>
      <p:sp>
        <p:nvSpPr>
          <p:cNvPr id="6" name="TextBox 5"/>
          <p:cNvSpPr txBox="1"/>
          <p:nvPr/>
        </p:nvSpPr>
        <p:spPr>
          <a:xfrm>
            <a:off x="1838595" y="6438378"/>
            <a:ext cx="8351582" cy="369332"/>
          </a:xfrm>
          <a:prstGeom prst="rect">
            <a:avLst/>
          </a:prstGeom>
          <a:noFill/>
        </p:spPr>
        <p:txBody>
          <a:bodyPr wrap="none" rtlCol="0">
            <a:spAutoFit/>
          </a:bodyPr>
          <a:lstStyle/>
          <a:p>
            <a:r>
              <a:rPr lang="en-US" baseline="30000" dirty="0" smtClean="0"/>
              <a:t>1</a:t>
            </a:r>
            <a:r>
              <a:rPr lang="en-US" dirty="0" smtClean="0"/>
              <a:t> Simple but </a:t>
            </a:r>
            <a:r>
              <a:rPr lang="en-US" i="1" dirty="0" smtClean="0"/>
              <a:t>extensible</a:t>
            </a:r>
            <a:r>
              <a:rPr lang="en-US" dirty="0" smtClean="0"/>
              <a:t>, with flexibility to </a:t>
            </a:r>
            <a:r>
              <a:rPr lang="en-US" smtClean="0"/>
              <a:t>accommodate evolving </a:t>
            </a:r>
            <a:r>
              <a:rPr lang="en-US" dirty="0" smtClean="0"/>
              <a:t>requirements in mind.</a:t>
            </a:r>
            <a:endParaRPr lang="en-US" dirty="0"/>
          </a:p>
        </p:txBody>
      </p:sp>
    </p:spTree>
    <p:extLst>
      <p:ext uri="{BB962C8B-B14F-4D97-AF65-F5344CB8AC3E}">
        <p14:creationId xmlns:p14="http://schemas.microsoft.com/office/powerpoint/2010/main" val="20299234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818" y="132107"/>
            <a:ext cx="11362194" cy="1325563"/>
          </a:xfrm>
        </p:spPr>
        <p:txBody>
          <a:bodyPr>
            <a:normAutofit/>
          </a:bodyPr>
          <a:lstStyle/>
          <a:p>
            <a:r>
              <a:rPr lang="en-US" sz="3600" dirty="0" smtClean="0"/>
              <a:t>Post-processing example: the fitting of different probability distributions for three different ensemble-mean forecasts.</a:t>
            </a:r>
            <a:endParaRPr lang="en-US" sz="3600" dirty="0"/>
          </a:p>
        </p:txBody>
      </p:sp>
      <p:pic>
        <p:nvPicPr>
          <p:cNvPr id="5" name="Picture 4" descr="Screen Shot 2015-03-09 at 4.29.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03" y="1607981"/>
            <a:ext cx="7660508" cy="4782015"/>
          </a:xfrm>
          <a:prstGeom prst="rect">
            <a:avLst/>
          </a:prstGeom>
        </p:spPr>
      </p:pic>
      <p:sp>
        <p:nvSpPr>
          <p:cNvPr id="6" name="TextBox 5"/>
          <p:cNvSpPr txBox="1"/>
          <p:nvPr/>
        </p:nvSpPr>
        <p:spPr>
          <a:xfrm>
            <a:off x="8096030" y="1607981"/>
            <a:ext cx="3907088" cy="4154984"/>
          </a:xfrm>
          <a:prstGeom prst="rect">
            <a:avLst/>
          </a:prstGeom>
          <a:noFill/>
        </p:spPr>
        <p:txBody>
          <a:bodyPr wrap="square" rtlCol="0">
            <a:spAutoFit/>
          </a:bodyPr>
          <a:lstStyle/>
          <a:p>
            <a:r>
              <a:rPr lang="en-US" sz="2400" dirty="0"/>
              <a:t>We seek a probability distribution of the truth given information from our </a:t>
            </a:r>
            <a:r>
              <a:rPr lang="en-US" sz="2400" dirty="0" smtClean="0"/>
              <a:t>forecast system</a:t>
            </a:r>
            <a:r>
              <a:rPr lang="en-US" sz="2400" dirty="0"/>
              <a:t>.  Here </a:t>
            </a:r>
            <a:r>
              <a:rPr lang="en-US" sz="2400" dirty="0" smtClean="0"/>
              <a:t>three PDFs </a:t>
            </a:r>
            <a:r>
              <a:rPr lang="en-US" sz="2400" dirty="0"/>
              <a:t>for precipitation </a:t>
            </a:r>
            <a:r>
              <a:rPr lang="en-US" sz="2400" dirty="0" smtClean="0"/>
              <a:t>are </a:t>
            </a:r>
            <a:r>
              <a:rPr lang="en-US" sz="2400" dirty="0"/>
              <a:t>shown as a function of the ensemble mean. </a:t>
            </a:r>
            <a:r>
              <a:rPr lang="en-US" sz="2400" dirty="0" smtClean="0"/>
              <a:t>Past cases, forecast and observed, are used to estimate the parameters of the underlying censored, shifted Gamma distribution.</a:t>
            </a:r>
            <a:endParaRPr lang="en-US" sz="2400" dirty="0"/>
          </a:p>
        </p:txBody>
      </p:sp>
      <p:sp>
        <p:nvSpPr>
          <p:cNvPr id="7" name="TextBox 6"/>
          <p:cNvSpPr txBox="1"/>
          <p:nvPr/>
        </p:nvSpPr>
        <p:spPr>
          <a:xfrm>
            <a:off x="84499" y="6488668"/>
            <a:ext cx="7469644" cy="369332"/>
          </a:xfrm>
          <a:prstGeom prst="rect">
            <a:avLst/>
          </a:prstGeom>
          <a:noFill/>
        </p:spPr>
        <p:txBody>
          <a:bodyPr wrap="none" rtlCol="0">
            <a:spAutoFit/>
          </a:bodyPr>
          <a:lstStyle/>
          <a:p>
            <a:r>
              <a:rPr lang="en-US" sz="900" dirty="0"/>
              <a:t>Ref: </a:t>
            </a:r>
            <a:r>
              <a:rPr lang="en-US" sz="900" dirty="0" err="1"/>
              <a:t>Scheuerer</a:t>
            </a:r>
            <a:r>
              <a:rPr lang="en-US" sz="900" dirty="0"/>
              <a:t>, M., and T. M. Hamill, 2015: </a:t>
            </a:r>
            <a:r>
              <a:rPr lang="en-US" sz="900" dirty="0">
                <a:hlinkClick r:id="rId3"/>
              </a:rPr>
              <a:t>Statistical post-processing of ensemble precipitation forecasts by fitting censored, shifted Gamma distributions.</a:t>
            </a:r>
            <a:r>
              <a:rPr lang="en-US" sz="900" dirty="0"/>
              <a:t>  </a:t>
            </a:r>
          </a:p>
          <a:p>
            <a:r>
              <a:rPr lang="en-US" sz="900" i="1" dirty="0"/>
              <a:t>Mon. Wea. Rev</a:t>
            </a:r>
            <a:r>
              <a:rPr lang="en-US" sz="900" dirty="0"/>
              <a:t>., </a:t>
            </a:r>
            <a:r>
              <a:rPr lang="en-US" sz="900" b="1" dirty="0"/>
              <a:t>143</a:t>
            </a:r>
            <a:r>
              <a:rPr lang="en-US" sz="900" dirty="0"/>
              <a:t>, 4578-4596.  Also </a:t>
            </a:r>
            <a:r>
              <a:rPr lang="en-US" sz="900" dirty="0">
                <a:hlinkClick r:id="rId4"/>
              </a:rPr>
              <a:t>appendix A</a:t>
            </a:r>
            <a:r>
              <a:rPr lang="en-US" sz="900" dirty="0"/>
              <a:t> and </a:t>
            </a:r>
            <a:r>
              <a:rPr lang="en-US" sz="900" dirty="0">
                <a:hlinkClick r:id="rId5"/>
              </a:rPr>
              <a:t>appendix B</a:t>
            </a:r>
            <a:r>
              <a:rPr lang="en-US" sz="900" dirty="0"/>
              <a:t> and </a:t>
            </a:r>
            <a:r>
              <a:rPr lang="en-US" sz="900" dirty="0">
                <a:hlinkClick r:id="rId6"/>
              </a:rPr>
              <a:t>appendix C.</a:t>
            </a:r>
            <a:endParaRPr lang="en-US" sz="900" dirty="0"/>
          </a:p>
        </p:txBody>
      </p:sp>
      <p:sp>
        <p:nvSpPr>
          <p:cNvPr id="3" name="Slide Number Placeholder 2"/>
          <p:cNvSpPr>
            <a:spLocks noGrp="1"/>
          </p:cNvSpPr>
          <p:nvPr>
            <p:ph type="sldNum" sz="quarter" idx="12"/>
          </p:nvPr>
        </p:nvSpPr>
        <p:spPr/>
        <p:txBody>
          <a:bodyPr/>
          <a:lstStyle/>
          <a:p>
            <a:fld id="{BE57CC3B-1F15-3944-8EEB-F1F089217761}" type="slidenum">
              <a:rPr lang="en-US" smtClean="0"/>
              <a:t>50</a:t>
            </a:fld>
            <a:endParaRPr lang="en-US"/>
          </a:p>
        </p:txBody>
      </p:sp>
    </p:spTree>
    <p:extLst>
      <p:ext uri="{BB962C8B-B14F-4D97-AF65-F5344CB8AC3E}">
        <p14:creationId xmlns:p14="http://schemas.microsoft.com/office/powerpoint/2010/main" val="5222399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srl.noaa.gov/psd/forecasts/reforecast2/calif-csgd/images/prob.gt.50mm_smoo_000to168hrs_20160217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65613" cy="64932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839484" y="365125"/>
            <a:ext cx="5514315" cy="2024990"/>
          </a:xfrm>
        </p:spPr>
        <p:txBody>
          <a:bodyPr>
            <a:normAutofit fontScale="90000"/>
          </a:bodyPr>
          <a:lstStyle/>
          <a:p>
            <a:r>
              <a:rPr lang="en-US" dirty="0" smtClean="0"/>
              <a:t>Example of experimental forecast produced for CNRFC and others.</a:t>
            </a:r>
            <a:endParaRPr lang="en-US" dirty="0"/>
          </a:p>
        </p:txBody>
      </p:sp>
      <p:sp>
        <p:nvSpPr>
          <p:cNvPr id="4" name="TextBox 3"/>
          <p:cNvSpPr txBox="1"/>
          <p:nvPr/>
        </p:nvSpPr>
        <p:spPr>
          <a:xfrm>
            <a:off x="5902859" y="3237084"/>
            <a:ext cx="5181740" cy="707886"/>
          </a:xfrm>
          <a:prstGeom prst="rect">
            <a:avLst/>
          </a:prstGeom>
          <a:noFill/>
        </p:spPr>
        <p:txBody>
          <a:bodyPr wrap="none" rtlCol="0">
            <a:spAutoFit/>
          </a:bodyPr>
          <a:lstStyle/>
          <a:p>
            <a:r>
              <a:rPr lang="en-US" sz="2000" dirty="0" smtClean="0"/>
              <a:t>Underlying this is the censored, shifted Gamma </a:t>
            </a:r>
          </a:p>
          <a:p>
            <a:r>
              <a:rPr lang="en-US" sz="2000" dirty="0" smtClean="0"/>
              <a:t>distribution fitting shown in the previous slide.</a:t>
            </a:r>
            <a:endParaRPr lang="en-US" sz="2000" dirty="0"/>
          </a:p>
        </p:txBody>
      </p:sp>
      <p:sp>
        <p:nvSpPr>
          <p:cNvPr id="6" name="Slide Number Placeholder 5"/>
          <p:cNvSpPr>
            <a:spLocks noGrp="1"/>
          </p:cNvSpPr>
          <p:nvPr>
            <p:ph type="sldNum" sz="quarter" idx="12"/>
          </p:nvPr>
        </p:nvSpPr>
        <p:spPr/>
        <p:txBody>
          <a:bodyPr/>
          <a:lstStyle/>
          <a:p>
            <a:fld id="{BE57CC3B-1F15-3944-8EEB-F1F089217761}" type="slidenum">
              <a:rPr lang="en-US" smtClean="0"/>
              <a:t>51</a:t>
            </a:fld>
            <a:endParaRPr lang="en-US"/>
          </a:p>
        </p:txBody>
      </p:sp>
      <p:sp>
        <p:nvSpPr>
          <p:cNvPr id="8" name="TextBox 7"/>
          <p:cNvSpPr txBox="1"/>
          <p:nvPr/>
        </p:nvSpPr>
        <p:spPr>
          <a:xfrm>
            <a:off x="109324" y="6550645"/>
            <a:ext cx="4389343" cy="261610"/>
          </a:xfrm>
          <a:prstGeom prst="rect">
            <a:avLst/>
          </a:prstGeom>
          <a:noFill/>
        </p:spPr>
        <p:txBody>
          <a:bodyPr wrap="none" rtlCol="0">
            <a:spAutoFit/>
          </a:bodyPr>
          <a:lstStyle/>
          <a:p>
            <a:r>
              <a:rPr lang="en-US" sz="1100" dirty="0" smtClean="0"/>
              <a:t>from </a:t>
            </a:r>
            <a:r>
              <a:rPr lang="en-US" sz="1100" dirty="0" err="1" smtClean="0"/>
              <a:t>www.esrl.noaa.gov</a:t>
            </a:r>
            <a:r>
              <a:rPr lang="en-US" sz="1100" dirty="0" smtClean="0"/>
              <a:t>/</a:t>
            </a:r>
            <a:r>
              <a:rPr lang="en-US" sz="1100" dirty="0" err="1" smtClean="0"/>
              <a:t>psd</a:t>
            </a:r>
            <a:r>
              <a:rPr lang="en-US" sz="1100" dirty="0" smtClean="0"/>
              <a:t>/forecasts/reforecast2/calif-</a:t>
            </a:r>
            <a:r>
              <a:rPr lang="en-US" sz="1100" dirty="0" err="1" smtClean="0"/>
              <a:t>csgd</a:t>
            </a:r>
            <a:r>
              <a:rPr lang="en-US" sz="1100" dirty="0" smtClean="0"/>
              <a:t>/</a:t>
            </a:r>
            <a:r>
              <a:rPr lang="en-US" sz="1100" dirty="0" err="1" smtClean="0"/>
              <a:t>index.html</a:t>
            </a:r>
            <a:endParaRPr lang="en-US" sz="1100" dirty="0"/>
          </a:p>
        </p:txBody>
      </p:sp>
    </p:spTree>
    <p:extLst>
      <p:ext uri="{BB962C8B-B14F-4D97-AF65-F5344CB8AC3E}">
        <p14:creationId xmlns:p14="http://schemas.microsoft.com/office/powerpoint/2010/main" val="5217289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308" y="144022"/>
            <a:ext cx="11027121" cy="758639"/>
          </a:xfrm>
        </p:spPr>
        <p:txBody>
          <a:bodyPr>
            <a:noAutofit/>
          </a:bodyPr>
          <a:lstStyle/>
          <a:p>
            <a:r>
              <a:rPr lang="en-US" sz="3600" dirty="0"/>
              <a:t>Post-processing data sets can provide value to </a:t>
            </a:r>
            <a:r>
              <a:rPr lang="en-US" sz="3600" dirty="0" smtClean="0"/>
              <a:t/>
            </a:r>
            <a:br>
              <a:rPr lang="en-US" sz="3600" dirty="0" smtClean="0"/>
            </a:br>
            <a:r>
              <a:rPr lang="en-US" sz="3600" dirty="0" smtClean="0"/>
              <a:t>NOAA </a:t>
            </a:r>
            <a:r>
              <a:rPr lang="en-US" sz="3600" dirty="0"/>
              <a:t>Big Data Project.</a:t>
            </a:r>
          </a:p>
        </p:txBody>
      </p:sp>
      <p:sp>
        <p:nvSpPr>
          <p:cNvPr id="4" name="TextBox 3"/>
          <p:cNvSpPr txBox="1"/>
          <p:nvPr/>
        </p:nvSpPr>
        <p:spPr>
          <a:xfrm>
            <a:off x="0" y="6525461"/>
            <a:ext cx="2762295" cy="307777"/>
          </a:xfrm>
          <a:prstGeom prst="rect">
            <a:avLst/>
          </a:prstGeom>
          <a:noFill/>
        </p:spPr>
        <p:txBody>
          <a:bodyPr wrap="none" rtlCol="0">
            <a:spAutoFit/>
          </a:bodyPr>
          <a:lstStyle/>
          <a:p>
            <a:r>
              <a:rPr lang="en-US" sz="1400" dirty="0"/>
              <a:t>see https://data-</a:t>
            </a:r>
            <a:r>
              <a:rPr lang="en-US" sz="1400" dirty="0" err="1"/>
              <a:t>alliance.noaa.gov</a:t>
            </a:r>
            <a:r>
              <a:rPr lang="en-US" sz="1400" dirty="0"/>
              <a:t>/</a:t>
            </a:r>
          </a:p>
        </p:txBody>
      </p:sp>
      <p:pic>
        <p:nvPicPr>
          <p:cNvPr id="5" name="Picture 4" descr="Screen Shot 2016-01-12 at 3.55.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106519"/>
            <a:ext cx="8686800" cy="5035989"/>
          </a:xfrm>
          <a:prstGeom prst="rect">
            <a:avLst/>
          </a:prstGeom>
        </p:spPr>
      </p:pic>
      <p:sp>
        <p:nvSpPr>
          <p:cNvPr id="6" name="TextBox 5"/>
          <p:cNvSpPr txBox="1"/>
          <p:nvPr/>
        </p:nvSpPr>
        <p:spPr>
          <a:xfrm>
            <a:off x="2307311" y="6142508"/>
            <a:ext cx="7719857" cy="369332"/>
          </a:xfrm>
          <a:prstGeom prst="rect">
            <a:avLst/>
          </a:prstGeom>
          <a:noFill/>
        </p:spPr>
        <p:txBody>
          <a:bodyPr wrap="none" rtlCol="0">
            <a:spAutoFit/>
          </a:bodyPr>
          <a:lstStyle/>
          <a:p>
            <a:r>
              <a:rPr lang="en-US" dirty="0"/>
              <a:t>Pending customer interest, possible cloud storage of reanalysis / reforecast data.</a:t>
            </a:r>
          </a:p>
        </p:txBody>
      </p:sp>
      <p:sp>
        <p:nvSpPr>
          <p:cNvPr id="7" name="Slide Number Placeholder 6"/>
          <p:cNvSpPr>
            <a:spLocks noGrp="1"/>
          </p:cNvSpPr>
          <p:nvPr>
            <p:ph type="sldNum" sz="quarter" idx="12"/>
          </p:nvPr>
        </p:nvSpPr>
        <p:spPr/>
        <p:txBody>
          <a:bodyPr/>
          <a:lstStyle/>
          <a:p>
            <a:fld id="{1DF6159C-26BC-1B4C-A0A5-15ED577C0C2A}" type="slidenum">
              <a:rPr lang="en-US" smtClean="0"/>
              <a:t>52</a:t>
            </a:fld>
            <a:endParaRPr lang="en-US"/>
          </a:p>
        </p:txBody>
      </p:sp>
    </p:spTree>
    <p:extLst>
      <p:ext uri="{BB962C8B-B14F-4D97-AF65-F5344CB8AC3E}">
        <p14:creationId xmlns:p14="http://schemas.microsoft.com/office/powerpoint/2010/main" val="10803221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post-processing challenges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E57CC3B-1F15-3944-8EEB-F1F089217761}" type="slidenum">
              <a:rPr lang="en-US" smtClean="0"/>
              <a:t>53</a:t>
            </a:fld>
            <a:endParaRPr lang="en-US"/>
          </a:p>
        </p:txBody>
      </p:sp>
    </p:spTree>
    <p:extLst>
      <p:ext uri="{BB962C8B-B14F-4D97-AF65-F5344CB8AC3E}">
        <p14:creationId xmlns:p14="http://schemas.microsoft.com/office/powerpoint/2010/main" val="18841082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101" y="132101"/>
            <a:ext cx="11027121" cy="1143000"/>
          </a:xfrm>
        </p:spPr>
        <p:txBody>
          <a:bodyPr>
            <a:noAutofit/>
          </a:bodyPr>
          <a:lstStyle/>
          <a:p>
            <a:r>
              <a:rPr lang="en-US" sz="3600" dirty="0"/>
              <a:t>More </a:t>
            </a:r>
            <a:r>
              <a:rPr lang="en-US" sz="3600" dirty="0" smtClean="0"/>
              <a:t>yet to </a:t>
            </a:r>
            <a:r>
              <a:rPr lang="en-US" sz="3600" dirty="0"/>
              <a:t>do:  </a:t>
            </a:r>
            <a:r>
              <a:rPr lang="en-US" sz="3600" smtClean="0"/>
              <a:t>for example, we’re </a:t>
            </a:r>
            <a:r>
              <a:rPr lang="en-US" sz="3600" dirty="0"/>
              <a:t>not yet correcting for errors in the diurnal cycle of precipitation.</a:t>
            </a:r>
          </a:p>
        </p:txBody>
      </p:sp>
      <p:sp>
        <p:nvSpPr>
          <p:cNvPr id="4" name="Slide Number Placeholder 3"/>
          <p:cNvSpPr>
            <a:spLocks noGrp="1"/>
          </p:cNvSpPr>
          <p:nvPr>
            <p:ph type="sldNum" sz="quarter" idx="12"/>
          </p:nvPr>
        </p:nvSpPr>
        <p:spPr/>
        <p:txBody>
          <a:bodyPr/>
          <a:lstStyle/>
          <a:p>
            <a:fld id="{07B3AE58-792F-B348-ACC1-1FA04FAC1B8A}" type="slidenum">
              <a:rPr lang="en-US" smtClean="0"/>
              <a:t>54</a:t>
            </a:fld>
            <a:endParaRPr lang="en-US"/>
          </a:p>
        </p:txBody>
      </p:sp>
      <p:pic>
        <p:nvPicPr>
          <p:cNvPr id="5" name="Picture 4"/>
          <p:cNvPicPr>
            <a:picLocks noChangeAspect="1"/>
          </p:cNvPicPr>
          <p:nvPr/>
        </p:nvPicPr>
        <p:blipFill>
          <a:blip r:embed="rId2"/>
          <a:stretch>
            <a:fillRect/>
          </a:stretch>
        </p:blipFill>
        <p:spPr>
          <a:xfrm>
            <a:off x="1524000" y="2082800"/>
            <a:ext cx="9144000" cy="2673458"/>
          </a:xfrm>
          <a:prstGeom prst="rect">
            <a:avLst/>
          </a:prstGeom>
        </p:spPr>
      </p:pic>
      <p:sp>
        <p:nvSpPr>
          <p:cNvPr id="6" name="TextBox 5"/>
          <p:cNvSpPr txBox="1"/>
          <p:nvPr/>
        </p:nvSpPr>
        <p:spPr>
          <a:xfrm>
            <a:off x="2306785" y="1533679"/>
            <a:ext cx="7406820" cy="707886"/>
          </a:xfrm>
          <a:prstGeom prst="rect">
            <a:avLst/>
          </a:prstGeom>
          <a:noFill/>
        </p:spPr>
        <p:txBody>
          <a:bodyPr wrap="none" rtlCol="0">
            <a:spAutoFit/>
          </a:bodyPr>
          <a:lstStyle/>
          <a:p>
            <a:pPr algn="ctr"/>
            <a:r>
              <a:rPr lang="en-US" sz="2000" dirty="0"/>
              <a:t>Below, errors for three consecutive years from the ECMWF ensemble </a:t>
            </a:r>
          </a:p>
          <a:p>
            <a:pPr algn="ctr"/>
            <a:r>
              <a:rPr lang="en-US" sz="2000" dirty="0"/>
              <a:t>prediction system relative to Stage IV data over the CONUS.</a:t>
            </a:r>
          </a:p>
        </p:txBody>
      </p:sp>
      <p:sp>
        <p:nvSpPr>
          <p:cNvPr id="7" name="TextBox 6"/>
          <p:cNvSpPr txBox="1"/>
          <p:nvPr/>
        </p:nvSpPr>
        <p:spPr>
          <a:xfrm>
            <a:off x="2095915" y="4817640"/>
            <a:ext cx="8056863" cy="1477328"/>
          </a:xfrm>
          <a:prstGeom prst="rect">
            <a:avLst/>
          </a:prstGeom>
          <a:noFill/>
        </p:spPr>
        <p:txBody>
          <a:bodyPr wrap="none" rtlCol="0">
            <a:spAutoFit/>
          </a:bodyPr>
          <a:lstStyle/>
          <a:p>
            <a:r>
              <a:rPr lang="en-US" dirty="0"/>
              <a:t>ECMWF forecasts are getting better with time, but most thunderstorm-based </a:t>
            </a:r>
          </a:p>
          <a:p>
            <a:r>
              <a:rPr lang="en-US" dirty="0"/>
              <a:t>precipitation falls too early in the day.</a:t>
            </a:r>
          </a:p>
          <a:p>
            <a:endParaRPr lang="en-US" dirty="0"/>
          </a:p>
          <a:p>
            <a:r>
              <a:rPr lang="en-US" dirty="0"/>
              <a:t>I haven’t seen any post-processing methods that attempt to correct for errors in the</a:t>
            </a:r>
          </a:p>
          <a:p>
            <a:r>
              <a:rPr lang="en-US" dirty="0"/>
              <a:t>timing of </a:t>
            </a:r>
            <a:r>
              <a:rPr lang="en-US" dirty="0" smtClean="0"/>
              <a:t>precipitation.</a:t>
            </a:r>
            <a:endParaRPr lang="en-US" dirty="0"/>
          </a:p>
        </p:txBody>
      </p:sp>
      <p:sp>
        <p:nvSpPr>
          <p:cNvPr id="8" name="TextBox 7"/>
          <p:cNvSpPr txBox="1"/>
          <p:nvPr/>
        </p:nvSpPr>
        <p:spPr>
          <a:xfrm>
            <a:off x="1524000" y="6519447"/>
            <a:ext cx="2441444" cy="276999"/>
          </a:xfrm>
          <a:prstGeom prst="rect">
            <a:avLst/>
          </a:prstGeom>
          <a:noFill/>
        </p:spPr>
        <p:txBody>
          <a:bodyPr wrap="none" rtlCol="0">
            <a:spAutoFit/>
          </a:bodyPr>
          <a:lstStyle/>
          <a:p>
            <a:r>
              <a:rPr lang="en-US" sz="1200" dirty="0"/>
              <a:t>Reference: ECMWF Tech Memo 728</a:t>
            </a:r>
          </a:p>
        </p:txBody>
      </p:sp>
    </p:spTree>
    <p:extLst>
      <p:ext uri="{BB962C8B-B14F-4D97-AF65-F5344CB8AC3E}">
        <p14:creationId xmlns:p14="http://schemas.microsoft.com/office/powerpoint/2010/main" val="9362808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406" y="199100"/>
            <a:ext cx="11298725" cy="1106916"/>
          </a:xfrm>
        </p:spPr>
        <p:txBody>
          <a:bodyPr>
            <a:noAutofit/>
          </a:bodyPr>
          <a:lstStyle/>
          <a:p>
            <a:r>
              <a:rPr lang="en-US" sz="3200" dirty="0"/>
              <a:t>Our current methods don’t correct for errors in </a:t>
            </a:r>
            <a:r>
              <a:rPr lang="en-US" sz="3200" dirty="0" smtClean="0"/>
              <a:t>the</a:t>
            </a:r>
            <a:r>
              <a:rPr lang="en-US" sz="3200" dirty="0"/>
              <a:t> </a:t>
            </a:r>
            <a:r>
              <a:rPr lang="en-US" sz="3200" dirty="0" smtClean="0"/>
              <a:t>tracks </a:t>
            </a:r>
            <a:r>
              <a:rPr lang="en-US" sz="3200" dirty="0"/>
              <a:t>of summer thunderstorm complexes.</a:t>
            </a:r>
          </a:p>
        </p:txBody>
      </p:sp>
      <p:sp>
        <p:nvSpPr>
          <p:cNvPr id="4" name="Slide Number Placeholder 3"/>
          <p:cNvSpPr>
            <a:spLocks noGrp="1"/>
          </p:cNvSpPr>
          <p:nvPr>
            <p:ph type="sldNum" sz="quarter" idx="12"/>
          </p:nvPr>
        </p:nvSpPr>
        <p:spPr/>
        <p:txBody>
          <a:bodyPr/>
          <a:lstStyle/>
          <a:p>
            <a:fld id="{07B3AE58-792F-B348-ACC1-1FA04FAC1B8A}" type="slidenum">
              <a:rPr lang="en-US" smtClean="0"/>
              <a:t>55</a:t>
            </a:fld>
            <a:endParaRPr lang="en-US" dirty="0"/>
          </a:p>
        </p:txBody>
      </p:sp>
      <p:pic>
        <p:nvPicPr>
          <p:cNvPr id="5" name="Picture 4" descr="Screen Shot 2015-03-14 at 2.12.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114" y="1306017"/>
            <a:ext cx="6715170" cy="5415459"/>
          </a:xfrm>
          <a:prstGeom prst="rect">
            <a:avLst/>
          </a:prstGeom>
        </p:spPr>
      </p:pic>
      <p:sp>
        <p:nvSpPr>
          <p:cNvPr id="6" name="TextBox 5"/>
          <p:cNvSpPr txBox="1"/>
          <p:nvPr/>
        </p:nvSpPr>
        <p:spPr>
          <a:xfrm>
            <a:off x="4148121" y="1762283"/>
            <a:ext cx="1393380" cy="369332"/>
          </a:xfrm>
          <a:prstGeom prst="rect">
            <a:avLst/>
          </a:prstGeom>
          <a:noFill/>
        </p:spPr>
        <p:txBody>
          <a:bodyPr wrap="none" rtlCol="0">
            <a:spAutoFit/>
          </a:bodyPr>
          <a:lstStyle/>
          <a:p>
            <a:r>
              <a:rPr lang="en-US" dirty="0"/>
              <a:t>too far north</a:t>
            </a:r>
          </a:p>
        </p:txBody>
      </p:sp>
      <p:sp>
        <p:nvSpPr>
          <p:cNvPr id="7" name="TextBox 6"/>
          <p:cNvSpPr txBox="1"/>
          <p:nvPr/>
        </p:nvSpPr>
        <p:spPr>
          <a:xfrm>
            <a:off x="6078447" y="3369070"/>
            <a:ext cx="819117" cy="646331"/>
          </a:xfrm>
          <a:prstGeom prst="rect">
            <a:avLst/>
          </a:prstGeom>
          <a:noFill/>
        </p:spPr>
        <p:txBody>
          <a:bodyPr wrap="none" rtlCol="0">
            <a:spAutoFit/>
          </a:bodyPr>
          <a:lstStyle/>
          <a:p>
            <a:r>
              <a:rPr lang="en-US" dirty="0"/>
              <a:t>too far</a:t>
            </a:r>
          </a:p>
          <a:p>
            <a:r>
              <a:rPr lang="en-US" dirty="0"/>
              <a:t>east</a:t>
            </a:r>
          </a:p>
        </p:txBody>
      </p:sp>
      <p:sp>
        <p:nvSpPr>
          <p:cNvPr id="8" name="TextBox 7"/>
          <p:cNvSpPr txBox="1"/>
          <p:nvPr/>
        </p:nvSpPr>
        <p:spPr>
          <a:xfrm>
            <a:off x="4138315" y="5317646"/>
            <a:ext cx="1403186" cy="369332"/>
          </a:xfrm>
          <a:prstGeom prst="rect">
            <a:avLst/>
          </a:prstGeom>
          <a:noFill/>
        </p:spPr>
        <p:txBody>
          <a:bodyPr wrap="none" rtlCol="0">
            <a:spAutoFit/>
          </a:bodyPr>
          <a:lstStyle/>
          <a:p>
            <a:r>
              <a:rPr lang="en-US" dirty="0"/>
              <a:t>too far south</a:t>
            </a:r>
          </a:p>
        </p:txBody>
      </p:sp>
      <p:sp>
        <p:nvSpPr>
          <p:cNvPr id="9" name="TextBox 8"/>
          <p:cNvSpPr txBox="1"/>
          <p:nvPr/>
        </p:nvSpPr>
        <p:spPr>
          <a:xfrm>
            <a:off x="2962723" y="3388100"/>
            <a:ext cx="819117" cy="646331"/>
          </a:xfrm>
          <a:prstGeom prst="rect">
            <a:avLst/>
          </a:prstGeom>
          <a:noFill/>
        </p:spPr>
        <p:txBody>
          <a:bodyPr wrap="none" rtlCol="0">
            <a:spAutoFit/>
          </a:bodyPr>
          <a:lstStyle/>
          <a:p>
            <a:r>
              <a:rPr lang="en-US" dirty="0"/>
              <a:t>too far</a:t>
            </a:r>
          </a:p>
          <a:p>
            <a:r>
              <a:rPr lang="en-US" dirty="0"/>
              <a:t>west</a:t>
            </a:r>
          </a:p>
        </p:txBody>
      </p:sp>
      <p:pic>
        <p:nvPicPr>
          <p:cNvPr id="10" name="Picture 9" descr="Screen Shot 2015-03-14 at 2.15.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4873" y="1520047"/>
            <a:ext cx="3077483" cy="1087313"/>
          </a:xfrm>
          <a:prstGeom prst="rect">
            <a:avLst/>
          </a:prstGeom>
        </p:spPr>
      </p:pic>
      <p:sp>
        <p:nvSpPr>
          <p:cNvPr id="11" name="TextBox 10"/>
          <p:cNvSpPr txBox="1"/>
          <p:nvPr/>
        </p:nvSpPr>
        <p:spPr>
          <a:xfrm>
            <a:off x="1536114" y="6590670"/>
            <a:ext cx="4750018" cy="261610"/>
          </a:xfrm>
          <a:prstGeom prst="rect">
            <a:avLst/>
          </a:prstGeom>
          <a:noFill/>
        </p:spPr>
        <p:txBody>
          <a:bodyPr wrap="none" rtlCol="0">
            <a:spAutoFit/>
          </a:bodyPr>
          <a:lstStyle/>
          <a:p>
            <a:r>
              <a:rPr lang="en-US" sz="1100" dirty="0"/>
              <a:t>ref: Charles Yost M.S. thesis under Russ Schumacher, Colorado State University.</a:t>
            </a:r>
          </a:p>
        </p:txBody>
      </p:sp>
      <p:sp>
        <p:nvSpPr>
          <p:cNvPr id="12" name="TextBox 11"/>
          <p:cNvSpPr txBox="1"/>
          <p:nvPr/>
        </p:nvSpPr>
        <p:spPr>
          <a:xfrm>
            <a:off x="7462420" y="2607359"/>
            <a:ext cx="2826992" cy="3416320"/>
          </a:xfrm>
          <a:prstGeom prst="rect">
            <a:avLst/>
          </a:prstGeom>
          <a:noFill/>
        </p:spPr>
        <p:txBody>
          <a:bodyPr wrap="square" rtlCol="0">
            <a:spAutoFit/>
          </a:bodyPr>
          <a:lstStyle/>
          <a:p>
            <a:r>
              <a:rPr lang="en-US" dirty="0"/>
              <a:t>GFS tends to propagate</a:t>
            </a:r>
          </a:p>
          <a:p>
            <a:r>
              <a:rPr lang="en-US" dirty="0" err="1"/>
              <a:t>mesoscale</a:t>
            </a:r>
            <a:r>
              <a:rPr lang="en-US" dirty="0"/>
              <a:t> convective</a:t>
            </a:r>
          </a:p>
          <a:p>
            <a:r>
              <a:rPr lang="en-US" dirty="0"/>
              <a:t>systems (</a:t>
            </a:r>
            <a:r>
              <a:rPr lang="en-US" dirty="0" err="1"/>
              <a:t>MCSes</a:t>
            </a:r>
            <a:r>
              <a:rPr lang="en-US" dirty="0"/>
              <a:t>) which </a:t>
            </a:r>
          </a:p>
          <a:p>
            <a:r>
              <a:rPr lang="en-US" dirty="0"/>
              <a:t>produce the majority of heavy summer rain in the central US) too far north</a:t>
            </a:r>
          </a:p>
          <a:p>
            <a:r>
              <a:rPr lang="en-US" dirty="0"/>
              <a:t>and east on average.</a:t>
            </a:r>
          </a:p>
          <a:p>
            <a:endParaRPr lang="en-US" dirty="0"/>
          </a:p>
          <a:p>
            <a:r>
              <a:rPr lang="en-US" dirty="0">
                <a:solidFill>
                  <a:srgbClr val="FF0000"/>
                </a:solidFill>
              </a:rPr>
              <a:t>Most post-processing </a:t>
            </a:r>
          </a:p>
          <a:p>
            <a:r>
              <a:rPr lang="en-US" dirty="0">
                <a:solidFill>
                  <a:srgbClr val="FF0000"/>
                </a:solidFill>
              </a:rPr>
              <a:t>algorithms are not designed</a:t>
            </a:r>
          </a:p>
          <a:p>
            <a:r>
              <a:rPr lang="en-US" dirty="0">
                <a:solidFill>
                  <a:srgbClr val="FF0000"/>
                </a:solidFill>
              </a:rPr>
              <a:t>to adjust for systematic errors in position, either.</a:t>
            </a:r>
          </a:p>
        </p:txBody>
      </p:sp>
    </p:spTree>
    <p:extLst>
      <p:ext uri="{BB962C8B-B14F-4D97-AF65-F5344CB8AC3E}">
        <p14:creationId xmlns:p14="http://schemas.microsoft.com/office/powerpoint/2010/main" val="14603711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on recommendations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E57CC3B-1F15-3944-8EEB-F1F089217761}" type="slidenum">
              <a:rPr lang="en-US" smtClean="0"/>
              <a:t>56</a:t>
            </a:fld>
            <a:endParaRPr lang="en-US"/>
          </a:p>
        </p:txBody>
      </p:sp>
    </p:spTree>
    <p:extLst>
      <p:ext uri="{BB962C8B-B14F-4D97-AF65-F5344CB8AC3E}">
        <p14:creationId xmlns:p14="http://schemas.microsoft.com/office/powerpoint/2010/main" val="1606050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917" y="240564"/>
            <a:ext cx="10515600" cy="1325563"/>
          </a:xfrm>
        </p:spPr>
        <p:txBody>
          <a:bodyPr/>
          <a:lstStyle/>
          <a:p>
            <a:r>
              <a:rPr lang="en-US" dirty="0" smtClean="0"/>
              <a:t>Improving the science.</a:t>
            </a:r>
            <a:endParaRPr lang="en-US" dirty="0"/>
          </a:p>
        </p:txBody>
      </p:sp>
      <p:sp>
        <p:nvSpPr>
          <p:cNvPr id="3" name="Content Placeholder 2"/>
          <p:cNvSpPr>
            <a:spLocks noGrp="1"/>
          </p:cNvSpPr>
          <p:nvPr>
            <p:ph idx="1"/>
          </p:nvPr>
        </p:nvSpPr>
        <p:spPr>
          <a:xfrm>
            <a:off x="620916" y="1517807"/>
            <a:ext cx="10847433" cy="4351338"/>
          </a:xfrm>
        </p:spPr>
        <p:txBody>
          <a:bodyPr/>
          <a:lstStyle/>
          <a:p>
            <a:r>
              <a:rPr lang="en-US" dirty="0" smtClean="0"/>
              <a:t>Investigate </a:t>
            </a:r>
            <a:r>
              <a:rPr lang="en-US" dirty="0"/>
              <a:t>methods that promise equal (or greater) skill with less training </a:t>
            </a:r>
            <a:r>
              <a:rPr lang="en-US" dirty="0" smtClean="0"/>
              <a:t>data</a:t>
            </a:r>
            <a:r>
              <a:rPr lang="en-US" dirty="0"/>
              <a:t> </a:t>
            </a:r>
            <a:r>
              <a:rPr lang="en-US" dirty="0" smtClean="0"/>
              <a:t>using extensive reforecast data available for GEFS v10.  Use this knowledge to set future reforecast configurations.</a:t>
            </a:r>
            <a:endParaRPr lang="en-US" dirty="0">
              <a:solidFill>
                <a:srgbClr val="FF0000"/>
              </a:solidFill>
            </a:endParaRPr>
          </a:p>
        </p:txBody>
      </p:sp>
      <p:sp>
        <p:nvSpPr>
          <p:cNvPr id="4" name="Content Placeholder 2"/>
          <p:cNvSpPr txBox="1">
            <a:spLocks/>
          </p:cNvSpPr>
          <p:nvPr/>
        </p:nvSpPr>
        <p:spPr>
          <a:xfrm>
            <a:off x="8207559" y="3311201"/>
            <a:ext cx="3401157" cy="36961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smtClean="0"/>
              <a:t>Different systematic errors exist even at nearby locations, making it complicated to supplement training data with data from other locations based simply on physical proximity.</a:t>
            </a:r>
            <a:endParaRPr lang="en-US" sz="2400" dirty="0"/>
          </a:p>
        </p:txBody>
      </p:sp>
      <p:pic>
        <p:nvPicPr>
          <p:cNvPr id="5" name="Picture 4" descr="demo_cdfdifferenc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276" y="2843370"/>
            <a:ext cx="7363450" cy="3840812"/>
          </a:xfrm>
          <a:prstGeom prst="rect">
            <a:avLst/>
          </a:prstGeom>
        </p:spPr>
      </p:pic>
      <p:pic>
        <p:nvPicPr>
          <p:cNvPr id="6" name="Picture 5"/>
          <p:cNvPicPr>
            <a:picLocks noChangeAspect="1"/>
          </p:cNvPicPr>
          <p:nvPr/>
        </p:nvPicPr>
        <p:blipFill>
          <a:blip r:embed="rId3"/>
          <a:stretch>
            <a:fillRect/>
          </a:stretch>
        </p:blipFill>
        <p:spPr>
          <a:xfrm>
            <a:off x="2162887" y="4101306"/>
            <a:ext cx="1873436" cy="1405077"/>
          </a:xfrm>
          <a:prstGeom prst="rect">
            <a:avLst/>
          </a:prstGeom>
        </p:spPr>
      </p:pic>
      <p:sp>
        <p:nvSpPr>
          <p:cNvPr id="7" name="Oval 6"/>
          <p:cNvSpPr/>
          <p:nvPr/>
        </p:nvSpPr>
        <p:spPr>
          <a:xfrm>
            <a:off x="2360000" y="5320786"/>
            <a:ext cx="79375" cy="7302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5772970" y="4101306"/>
            <a:ext cx="1873436" cy="1405077"/>
          </a:xfrm>
          <a:prstGeom prst="rect">
            <a:avLst/>
          </a:prstGeom>
        </p:spPr>
      </p:pic>
      <p:sp>
        <p:nvSpPr>
          <p:cNvPr id="9" name="Oval 8"/>
          <p:cNvSpPr/>
          <p:nvPr/>
        </p:nvSpPr>
        <p:spPr>
          <a:xfrm flipH="1" flipV="1">
            <a:off x="6148652" y="5311100"/>
            <a:ext cx="88014" cy="8271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p:txBody>
          <a:bodyPr/>
          <a:lstStyle/>
          <a:p>
            <a:fld id="{BE57CC3B-1F15-3944-8EEB-F1F089217761}" type="slidenum">
              <a:rPr lang="en-US" smtClean="0"/>
              <a:t>57</a:t>
            </a:fld>
            <a:endParaRPr lang="en-US"/>
          </a:p>
        </p:txBody>
      </p:sp>
      <p:sp>
        <p:nvSpPr>
          <p:cNvPr id="11" name="TextBox 10"/>
          <p:cNvSpPr txBox="1"/>
          <p:nvPr/>
        </p:nvSpPr>
        <p:spPr>
          <a:xfrm>
            <a:off x="1087259" y="5928081"/>
            <a:ext cx="2012346" cy="369332"/>
          </a:xfrm>
          <a:prstGeom prst="rect">
            <a:avLst/>
          </a:prstGeom>
          <a:noFill/>
        </p:spPr>
        <p:txBody>
          <a:bodyPr wrap="none" rtlCol="0">
            <a:spAutoFit/>
          </a:bodyPr>
          <a:lstStyle/>
          <a:p>
            <a:r>
              <a:rPr lang="en-US" smtClean="0"/>
              <a:t>Under-forecast bias</a:t>
            </a:r>
            <a:endParaRPr lang="en-US"/>
          </a:p>
        </p:txBody>
      </p:sp>
      <p:sp>
        <p:nvSpPr>
          <p:cNvPr id="12" name="TextBox 11"/>
          <p:cNvSpPr txBox="1"/>
          <p:nvPr/>
        </p:nvSpPr>
        <p:spPr>
          <a:xfrm>
            <a:off x="4734962" y="5900433"/>
            <a:ext cx="1875642" cy="369332"/>
          </a:xfrm>
          <a:prstGeom prst="rect">
            <a:avLst/>
          </a:prstGeom>
          <a:noFill/>
        </p:spPr>
        <p:txBody>
          <a:bodyPr wrap="none" rtlCol="0">
            <a:spAutoFit/>
          </a:bodyPr>
          <a:lstStyle/>
          <a:p>
            <a:r>
              <a:rPr lang="en-US" smtClean="0"/>
              <a:t>Over-forecast bias</a:t>
            </a:r>
            <a:endParaRPr lang="en-US"/>
          </a:p>
        </p:txBody>
      </p:sp>
    </p:spTree>
    <p:extLst>
      <p:ext uri="{BB962C8B-B14F-4D97-AF65-F5344CB8AC3E}">
        <p14:creationId xmlns:p14="http://schemas.microsoft.com/office/powerpoint/2010/main" val="1297540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0" y="130220"/>
            <a:ext cx="11063333" cy="1143000"/>
          </a:xfrm>
        </p:spPr>
        <p:txBody>
          <a:bodyPr>
            <a:noAutofit/>
          </a:bodyPr>
          <a:lstStyle/>
          <a:p>
            <a:r>
              <a:rPr lang="en-US" sz="3200" dirty="0" smtClean="0"/>
              <a:t>A method for compositing training data across multiple locations</a:t>
            </a:r>
            <a:endParaRPr lang="en-US" sz="3200" dirty="0"/>
          </a:p>
        </p:txBody>
      </p:sp>
      <p:pic>
        <p:nvPicPr>
          <p:cNvPr id="13" name="Picture 12" descr="supp_locns_ccpa_Jan_Portlan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42" y="1141412"/>
            <a:ext cx="7969216" cy="5226723"/>
          </a:xfrm>
          <a:prstGeom prst="rect">
            <a:avLst/>
          </a:prstGeom>
        </p:spPr>
      </p:pic>
      <p:sp>
        <p:nvSpPr>
          <p:cNvPr id="14" name="TextBox 13"/>
          <p:cNvSpPr txBox="1"/>
          <p:nvPr/>
        </p:nvSpPr>
        <p:spPr>
          <a:xfrm>
            <a:off x="8461765" y="1539056"/>
            <a:ext cx="3570290" cy="4247317"/>
          </a:xfrm>
          <a:prstGeom prst="rect">
            <a:avLst/>
          </a:prstGeom>
          <a:noFill/>
        </p:spPr>
        <p:txBody>
          <a:bodyPr wrap="square" rtlCol="0">
            <a:spAutoFit/>
          </a:bodyPr>
          <a:lstStyle/>
          <a:p>
            <a:r>
              <a:rPr lang="en-US" dirty="0" smtClean="0"/>
              <a:t>Illustration of one method that helps improve skill with smaller training data sets, the supplementation of training data from other locations with similar </a:t>
            </a:r>
            <a:r>
              <a:rPr lang="en-US" dirty="0" err="1" smtClean="0"/>
              <a:t>climatologies</a:t>
            </a:r>
            <a:r>
              <a:rPr lang="en-US" dirty="0" smtClean="0"/>
              <a:t> and  terrain characteristics.</a:t>
            </a:r>
          </a:p>
          <a:p>
            <a:endParaRPr lang="en-US" dirty="0"/>
          </a:p>
          <a:p>
            <a:r>
              <a:rPr lang="en-US" dirty="0" smtClean="0"/>
              <a:t>Statistical model for Portland would thus be developed with Portland data, but also data at other dots.</a:t>
            </a:r>
          </a:p>
          <a:p>
            <a:endParaRPr lang="en-US" dirty="0"/>
          </a:p>
          <a:p>
            <a:r>
              <a:rPr lang="en-US" dirty="0" smtClean="0"/>
              <a:t>Lighter-shade dots resemble Portland less than darker-shade dots.</a:t>
            </a:r>
          </a:p>
        </p:txBody>
      </p:sp>
      <p:sp>
        <p:nvSpPr>
          <p:cNvPr id="15" name="Slide Number Placeholder 14"/>
          <p:cNvSpPr>
            <a:spLocks noGrp="1"/>
          </p:cNvSpPr>
          <p:nvPr>
            <p:ph type="sldNum" sz="quarter" idx="12"/>
          </p:nvPr>
        </p:nvSpPr>
        <p:spPr/>
        <p:txBody>
          <a:bodyPr/>
          <a:lstStyle/>
          <a:p>
            <a:fld id="{BE57CC3B-1F15-3944-8EEB-F1F089217761}" type="slidenum">
              <a:rPr lang="en-US" smtClean="0"/>
              <a:t>58</a:t>
            </a:fld>
            <a:endParaRPr lang="en-US"/>
          </a:p>
        </p:txBody>
      </p:sp>
      <p:sp>
        <p:nvSpPr>
          <p:cNvPr id="3" name="TextBox 2"/>
          <p:cNvSpPr txBox="1"/>
          <p:nvPr/>
        </p:nvSpPr>
        <p:spPr>
          <a:xfrm>
            <a:off x="111683" y="6485945"/>
            <a:ext cx="6558847" cy="276999"/>
          </a:xfrm>
          <a:prstGeom prst="rect">
            <a:avLst/>
          </a:prstGeom>
          <a:noFill/>
        </p:spPr>
        <p:txBody>
          <a:bodyPr wrap="none" rtlCol="0">
            <a:spAutoFit/>
          </a:bodyPr>
          <a:lstStyle/>
          <a:p>
            <a:r>
              <a:rPr lang="en-US" sz="1200" dirty="0" smtClean="0"/>
              <a:t>More background on the supplemental location selection procedure at </a:t>
            </a:r>
            <a:r>
              <a:rPr lang="en-US" sz="1200" b="1" dirty="0">
                <a:hlinkClick r:id="rId3"/>
              </a:rPr>
              <a:t>http://</a:t>
            </a:r>
            <a:r>
              <a:rPr lang="en-US" sz="1200" b="1" dirty="0" smtClean="0">
                <a:hlinkClick r:id="rId3"/>
              </a:rPr>
              <a:t>tinyurl.com/supp-locns</a:t>
            </a:r>
            <a:r>
              <a:rPr lang="en-US" sz="1200" b="1" dirty="0" smtClean="0"/>
              <a:t> </a:t>
            </a:r>
            <a:endParaRPr lang="en-US" sz="1200" dirty="0"/>
          </a:p>
        </p:txBody>
      </p:sp>
    </p:spTree>
    <p:extLst>
      <p:ext uri="{BB962C8B-B14F-4D97-AF65-F5344CB8AC3E}">
        <p14:creationId xmlns:p14="http://schemas.microsoft.com/office/powerpoint/2010/main" val="10800973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11" y="582321"/>
            <a:ext cx="10515600" cy="1325563"/>
          </a:xfrm>
        </p:spPr>
        <p:txBody>
          <a:bodyPr>
            <a:normAutofit fontScale="90000"/>
          </a:bodyPr>
          <a:lstStyle/>
          <a:p>
            <a:r>
              <a:rPr lang="en-US" dirty="0" smtClean="0"/>
              <a:t>Improving the science : </a:t>
            </a:r>
            <a:r>
              <a:rPr lang="en-US" dirty="0"/>
              <a:t>Investment </a:t>
            </a:r>
            <a:r>
              <a:rPr lang="en-US" dirty="0" smtClean="0"/>
              <a:t>in the </a:t>
            </a:r>
            <a:r>
              <a:rPr lang="en-US" dirty="0"/>
              <a:t>development and evaluation of </a:t>
            </a:r>
            <a:r>
              <a:rPr lang="en-US" dirty="0" smtClean="0"/>
              <a:t>post-processing </a:t>
            </a:r>
            <a:r>
              <a:rPr lang="en-US" dirty="0"/>
              <a:t>methods for </a:t>
            </a:r>
            <a:r>
              <a:rPr lang="en-US" dirty="0" smtClean="0"/>
              <a:t>multi-variate </a:t>
            </a:r>
            <a:r>
              <a:rPr lang="en-US" dirty="0"/>
              <a:t>calibration.</a:t>
            </a:r>
            <a:br>
              <a:rPr lang="en-US" dirty="0"/>
            </a:br>
            <a:endParaRPr lang="en-US" dirty="0"/>
          </a:p>
        </p:txBody>
      </p:sp>
      <p:grpSp>
        <p:nvGrpSpPr>
          <p:cNvPr id="79" name="Group 78"/>
          <p:cNvGrpSpPr/>
          <p:nvPr/>
        </p:nvGrpSpPr>
        <p:grpSpPr>
          <a:xfrm>
            <a:off x="651850" y="2018923"/>
            <a:ext cx="9697781" cy="5187333"/>
            <a:chOff x="2514917" y="1274654"/>
            <a:chExt cx="9643874" cy="6041098"/>
          </a:xfrm>
        </p:grpSpPr>
        <p:grpSp>
          <p:nvGrpSpPr>
            <p:cNvPr id="5" name="Group 4"/>
            <p:cNvGrpSpPr/>
            <p:nvPr/>
          </p:nvGrpSpPr>
          <p:grpSpPr>
            <a:xfrm>
              <a:off x="3696334" y="2085762"/>
              <a:ext cx="2129385" cy="714892"/>
              <a:chOff x="562766" y="1650331"/>
              <a:chExt cx="2129385" cy="714892"/>
            </a:xfrm>
          </p:grpSpPr>
          <p:grpSp>
            <p:nvGrpSpPr>
              <p:cNvPr id="6" name="Group 5"/>
              <p:cNvGrpSpPr/>
              <p:nvPr/>
            </p:nvGrpSpPr>
            <p:grpSpPr>
              <a:xfrm>
                <a:off x="562766" y="1650331"/>
                <a:ext cx="851754" cy="714891"/>
                <a:chOff x="562766" y="1650331"/>
                <a:chExt cx="851754" cy="714891"/>
              </a:xfrm>
            </p:grpSpPr>
            <p:sp>
              <p:nvSpPr>
                <p:cNvPr id="16" name="Isosceles Triangle 4"/>
                <p:cNvSpPr/>
                <p:nvPr/>
              </p:nvSpPr>
              <p:spPr>
                <a:xfrm>
                  <a:off x="562766" y="1650332"/>
                  <a:ext cx="851754" cy="714890"/>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Isosceles Triangle 5"/>
                <p:cNvSpPr/>
                <p:nvPr/>
              </p:nvSpPr>
              <p:spPr>
                <a:xfrm>
                  <a:off x="762000" y="1650331"/>
                  <a:ext cx="462397" cy="387865"/>
                </a:xfrm>
                <a:prstGeom prs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988643" y="1650332"/>
                <a:ext cx="851754" cy="714891"/>
                <a:chOff x="562766" y="1650331"/>
                <a:chExt cx="851754" cy="714891"/>
              </a:xfrm>
            </p:grpSpPr>
            <p:sp>
              <p:nvSpPr>
                <p:cNvPr id="14" name="Isosceles Triangle 8"/>
                <p:cNvSpPr/>
                <p:nvPr/>
              </p:nvSpPr>
              <p:spPr>
                <a:xfrm>
                  <a:off x="562766" y="1650332"/>
                  <a:ext cx="851754" cy="714890"/>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Isosceles Triangle 9"/>
                <p:cNvSpPr/>
                <p:nvPr/>
              </p:nvSpPr>
              <p:spPr>
                <a:xfrm>
                  <a:off x="762000" y="1650331"/>
                  <a:ext cx="462397" cy="387865"/>
                </a:xfrm>
                <a:prstGeom prs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445843" y="1650331"/>
                <a:ext cx="851754" cy="714891"/>
                <a:chOff x="562766" y="1650331"/>
                <a:chExt cx="851754" cy="714891"/>
              </a:xfrm>
            </p:grpSpPr>
            <p:sp>
              <p:nvSpPr>
                <p:cNvPr id="12" name="Isosceles Triangle 14"/>
                <p:cNvSpPr/>
                <p:nvPr/>
              </p:nvSpPr>
              <p:spPr>
                <a:xfrm>
                  <a:off x="562766" y="1650332"/>
                  <a:ext cx="851754" cy="714890"/>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Isosceles Triangle 15"/>
                <p:cNvSpPr/>
                <p:nvPr/>
              </p:nvSpPr>
              <p:spPr>
                <a:xfrm>
                  <a:off x="762000" y="1650331"/>
                  <a:ext cx="462397" cy="387865"/>
                </a:xfrm>
                <a:prstGeom prs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1840397" y="1650331"/>
                <a:ext cx="851754" cy="714891"/>
                <a:chOff x="562766" y="1650331"/>
                <a:chExt cx="851754" cy="714891"/>
              </a:xfrm>
            </p:grpSpPr>
            <p:sp>
              <p:nvSpPr>
                <p:cNvPr id="10" name="Isosceles Triangle 11"/>
                <p:cNvSpPr/>
                <p:nvPr/>
              </p:nvSpPr>
              <p:spPr>
                <a:xfrm>
                  <a:off x="562766" y="1650332"/>
                  <a:ext cx="851754" cy="714890"/>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Isosceles Triangle 12"/>
                <p:cNvSpPr/>
                <p:nvPr/>
              </p:nvSpPr>
              <p:spPr>
                <a:xfrm>
                  <a:off x="762000" y="1650331"/>
                  <a:ext cx="462397" cy="387865"/>
                </a:xfrm>
                <a:prstGeom prs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8" name="Freeform 17"/>
            <p:cNvSpPr/>
            <p:nvPr/>
          </p:nvSpPr>
          <p:spPr>
            <a:xfrm>
              <a:off x="4098755" y="2766280"/>
              <a:ext cx="642771" cy="1060995"/>
            </a:xfrm>
            <a:custGeom>
              <a:avLst/>
              <a:gdLst>
                <a:gd name="connsiteX0" fmla="*/ 23232 w 642771"/>
                <a:gd name="connsiteY0" fmla="*/ 0 h 1060995"/>
                <a:gd name="connsiteX1" fmla="*/ 15488 w 642771"/>
                <a:gd name="connsiteY1" fmla="*/ 69693 h 1060995"/>
                <a:gd name="connsiteX2" fmla="*/ 7744 w 642771"/>
                <a:gd name="connsiteY2" fmla="*/ 92924 h 1060995"/>
                <a:gd name="connsiteX3" fmla="*/ 0 w 642771"/>
                <a:gd name="connsiteY3" fmla="*/ 123899 h 1060995"/>
                <a:gd name="connsiteX4" fmla="*/ 7744 w 642771"/>
                <a:gd name="connsiteY4" fmla="*/ 193592 h 1060995"/>
                <a:gd name="connsiteX5" fmla="*/ 23232 w 642771"/>
                <a:gd name="connsiteY5" fmla="*/ 216823 h 1060995"/>
                <a:gd name="connsiteX6" fmla="*/ 46465 w 642771"/>
                <a:gd name="connsiteY6" fmla="*/ 247798 h 1060995"/>
                <a:gd name="connsiteX7" fmla="*/ 100675 w 642771"/>
                <a:gd name="connsiteY7" fmla="*/ 263285 h 1060995"/>
                <a:gd name="connsiteX8" fmla="*/ 170373 w 642771"/>
                <a:gd name="connsiteY8" fmla="*/ 294260 h 1060995"/>
                <a:gd name="connsiteX9" fmla="*/ 193605 w 642771"/>
                <a:gd name="connsiteY9" fmla="*/ 302004 h 1060995"/>
                <a:gd name="connsiteX10" fmla="*/ 240071 w 642771"/>
                <a:gd name="connsiteY10" fmla="*/ 340722 h 1060995"/>
                <a:gd name="connsiteX11" fmla="*/ 255559 w 642771"/>
                <a:gd name="connsiteY11" fmla="*/ 363953 h 1060995"/>
                <a:gd name="connsiteX12" fmla="*/ 271048 w 642771"/>
                <a:gd name="connsiteY12" fmla="*/ 410415 h 1060995"/>
                <a:gd name="connsiteX13" fmla="*/ 255559 w 642771"/>
                <a:gd name="connsiteY13" fmla="*/ 472365 h 1060995"/>
                <a:gd name="connsiteX14" fmla="*/ 240071 w 642771"/>
                <a:gd name="connsiteY14" fmla="*/ 526570 h 1060995"/>
                <a:gd name="connsiteX15" fmla="*/ 247815 w 642771"/>
                <a:gd name="connsiteY15" fmla="*/ 619495 h 1060995"/>
                <a:gd name="connsiteX16" fmla="*/ 278792 w 642771"/>
                <a:gd name="connsiteY16" fmla="*/ 634982 h 1060995"/>
                <a:gd name="connsiteX17" fmla="*/ 302025 w 642771"/>
                <a:gd name="connsiteY17" fmla="*/ 650469 h 1060995"/>
                <a:gd name="connsiteX18" fmla="*/ 333001 w 642771"/>
                <a:gd name="connsiteY18" fmla="*/ 658213 h 1060995"/>
                <a:gd name="connsiteX19" fmla="*/ 394955 w 642771"/>
                <a:gd name="connsiteY19" fmla="*/ 681444 h 1060995"/>
                <a:gd name="connsiteX20" fmla="*/ 410444 w 642771"/>
                <a:gd name="connsiteY20" fmla="*/ 696931 h 1060995"/>
                <a:gd name="connsiteX21" fmla="*/ 464653 w 642771"/>
                <a:gd name="connsiteY21" fmla="*/ 735650 h 1060995"/>
                <a:gd name="connsiteX22" fmla="*/ 495630 w 642771"/>
                <a:gd name="connsiteY22" fmla="*/ 751137 h 1060995"/>
                <a:gd name="connsiteX23" fmla="*/ 526607 w 642771"/>
                <a:gd name="connsiteY23" fmla="*/ 789856 h 1060995"/>
                <a:gd name="connsiteX24" fmla="*/ 542096 w 642771"/>
                <a:gd name="connsiteY24" fmla="*/ 836318 h 1060995"/>
                <a:gd name="connsiteX25" fmla="*/ 549840 w 642771"/>
                <a:gd name="connsiteY25" fmla="*/ 859549 h 1060995"/>
                <a:gd name="connsiteX26" fmla="*/ 557584 w 642771"/>
                <a:gd name="connsiteY26" fmla="*/ 882780 h 1060995"/>
                <a:gd name="connsiteX27" fmla="*/ 565328 w 642771"/>
                <a:gd name="connsiteY27" fmla="*/ 998935 h 1060995"/>
                <a:gd name="connsiteX28" fmla="*/ 588561 w 642771"/>
                <a:gd name="connsiteY28" fmla="*/ 1006679 h 1060995"/>
                <a:gd name="connsiteX29" fmla="*/ 596305 w 642771"/>
                <a:gd name="connsiteY29" fmla="*/ 1029910 h 1060995"/>
                <a:gd name="connsiteX30" fmla="*/ 642771 w 642771"/>
                <a:gd name="connsiteY30" fmla="*/ 1060885 h 106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2771" h="1060995">
                  <a:moveTo>
                    <a:pt x="23232" y="0"/>
                  </a:moveTo>
                  <a:cubicBezTo>
                    <a:pt x="20651" y="23231"/>
                    <a:pt x="19331" y="46637"/>
                    <a:pt x="15488" y="69693"/>
                  </a:cubicBezTo>
                  <a:cubicBezTo>
                    <a:pt x="14146" y="77745"/>
                    <a:pt x="9987" y="85076"/>
                    <a:pt x="7744" y="92924"/>
                  </a:cubicBezTo>
                  <a:cubicBezTo>
                    <a:pt x="4820" y="103157"/>
                    <a:pt x="2581" y="113574"/>
                    <a:pt x="0" y="123899"/>
                  </a:cubicBezTo>
                  <a:cubicBezTo>
                    <a:pt x="2581" y="147130"/>
                    <a:pt x="2075" y="170916"/>
                    <a:pt x="7744" y="193592"/>
                  </a:cubicBezTo>
                  <a:cubicBezTo>
                    <a:pt x="10001" y="202621"/>
                    <a:pt x="17822" y="209250"/>
                    <a:pt x="23232" y="216823"/>
                  </a:cubicBezTo>
                  <a:cubicBezTo>
                    <a:pt x="30734" y="227325"/>
                    <a:pt x="36549" y="239536"/>
                    <a:pt x="46465" y="247798"/>
                  </a:cubicBezTo>
                  <a:cubicBezTo>
                    <a:pt x="51224" y="251764"/>
                    <a:pt x="99031" y="262874"/>
                    <a:pt x="100675" y="263285"/>
                  </a:cubicBezTo>
                  <a:cubicBezTo>
                    <a:pt x="137492" y="287830"/>
                    <a:pt x="115075" y="275829"/>
                    <a:pt x="170373" y="294260"/>
                  </a:cubicBezTo>
                  <a:cubicBezTo>
                    <a:pt x="178117" y="296841"/>
                    <a:pt x="186813" y="297476"/>
                    <a:pt x="193605" y="302004"/>
                  </a:cubicBezTo>
                  <a:cubicBezTo>
                    <a:pt x="216449" y="317231"/>
                    <a:pt x="221437" y="318363"/>
                    <a:pt x="240071" y="340722"/>
                  </a:cubicBezTo>
                  <a:cubicBezTo>
                    <a:pt x="246029" y="347872"/>
                    <a:pt x="251779" y="355448"/>
                    <a:pt x="255559" y="363953"/>
                  </a:cubicBezTo>
                  <a:cubicBezTo>
                    <a:pt x="262190" y="378871"/>
                    <a:pt x="271048" y="410415"/>
                    <a:pt x="271048" y="410415"/>
                  </a:cubicBezTo>
                  <a:cubicBezTo>
                    <a:pt x="255301" y="489139"/>
                    <a:pt x="271435" y="416802"/>
                    <a:pt x="255559" y="472365"/>
                  </a:cubicBezTo>
                  <a:cubicBezTo>
                    <a:pt x="236111" y="540428"/>
                    <a:pt x="258639" y="470870"/>
                    <a:pt x="240071" y="526570"/>
                  </a:cubicBezTo>
                  <a:cubicBezTo>
                    <a:pt x="242652" y="557545"/>
                    <a:pt x="237360" y="590224"/>
                    <a:pt x="247815" y="619495"/>
                  </a:cubicBezTo>
                  <a:cubicBezTo>
                    <a:pt x="251698" y="630367"/>
                    <a:pt x="268769" y="629255"/>
                    <a:pt x="278792" y="634982"/>
                  </a:cubicBezTo>
                  <a:cubicBezTo>
                    <a:pt x="286873" y="639599"/>
                    <a:pt x="293470" y="646803"/>
                    <a:pt x="302025" y="650469"/>
                  </a:cubicBezTo>
                  <a:cubicBezTo>
                    <a:pt x="311808" y="654661"/>
                    <a:pt x="323035" y="654476"/>
                    <a:pt x="333001" y="658213"/>
                  </a:cubicBezTo>
                  <a:cubicBezTo>
                    <a:pt x="413991" y="688582"/>
                    <a:pt x="315445" y="661567"/>
                    <a:pt x="394955" y="681444"/>
                  </a:cubicBezTo>
                  <a:cubicBezTo>
                    <a:pt x="400118" y="686606"/>
                    <a:pt x="404835" y="692257"/>
                    <a:pt x="410444" y="696931"/>
                  </a:cubicBezTo>
                  <a:cubicBezTo>
                    <a:pt x="419513" y="704488"/>
                    <a:pt x="451848" y="728334"/>
                    <a:pt x="464653" y="735650"/>
                  </a:cubicBezTo>
                  <a:cubicBezTo>
                    <a:pt x="474676" y="741377"/>
                    <a:pt x="485304" y="745975"/>
                    <a:pt x="495630" y="751137"/>
                  </a:cubicBezTo>
                  <a:cubicBezTo>
                    <a:pt x="508504" y="764010"/>
                    <a:pt x="518791" y="772271"/>
                    <a:pt x="526607" y="789856"/>
                  </a:cubicBezTo>
                  <a:cubicBezTo>
                    <a:pt x="533238" y="804774"/>
                    <a:pt x="536933" y="820831"/>
                    <a:pt x="542096" y="836318"/>
                  </a:cubicBezTo>
                  <a:lnTo>
                    <a:pt x="549840" y="859549"/>
                  </a:lnTo>
                  <a:lnTo>
                    <a:pt x="557584" y="882780"/>
                  </a:lnTo>
                  <a:cubicBezTo>
                    <a:pt x="560165" y="921498"/>
                    <a:pt x="555916" y="961289"/>
                    <a:pt x="565328" y="998935"/>
                  </a:cubicBezTo>
                  <a:cubicBezTo>
                    <a:pt x="567308" y="1006854"/>
                    <a:pt x="582789" y="1000907"/>
                    <a:pt x="588561" y="1006679"/>
                  </a:cubicBezTo>
                  <a:cubicBezTo>
                    <a:pt x="594333" y="1012451"/>
                    <a:pt x="591560" y="1023268"/>
                    <a:pt x="596305" y="1029910"/>
                  </a:cubicBezTo>
                  <a:cubicBezTo>
                    <a:pt x="621039" y="1064536"/>
                    <a:pt x="616178" y="1060885"/>
                    <a:pt x="642771" y="1060885"/>
                  </a:cubicBezTo>
                </a:path>
              </a:pathLst>
            </a:custGeom>
            <a:ln w="762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4563408" y="2797255"/>
              <a:ext cx="612037" cy="1068628"/>
            </a:xfrm>
            <a:custGeom>
              <a:avLst/>
              <a:gdLst>
                <a:gd name="connsiteX0" fmla="*/ 7745 w 612037"/>
                <a:gd name="connsiteY0" fmla="*/ 0 h 1068628"/>
                <a:gd name="connsiteX1" fmla="*/ 15489 w 612037"/>
                <a:gd name="connsiteY1" fmla="*/ 38718 h 1068628"/>
                <a:gd name="connsiteX2" fmla="*/ 0 w 612037"/>
                <a:gd name="connsiteY2" fmla="*/ 92924 h 1068628"/>
                <a:gd name="connsiteX3" fmla="*/ 15489 w 612037"/>
                <a:gd name="connsiteY3" fmla="*/ 116155 h 1068628"/>
                <a:gd name="connsiteX4" fmla="*/ 46466 w 612037"/>
                <a:gd name="connsiteY4" fmla="*/ 139386 h 1068628"/>
                <a:gd name="connsiteX5" fmla="*/ 247816 w 612037"/>
                <a:gd name="connsiteY5" fmla="*/ 224566 h 1068628"/>
                <a:gd name="connsiteX6" fmla="*/ 340746 w 612037"/>
                <a:gd name="connsiteY6" fmla="*/ 271029 h 1068628"/>
                <a:gd name="connsiteX7" fmla="*/ 387212 w 612037"/>
                <a:gd name="connsiteY7" fmla="*/ 294260 h 1068628"/>
                <a:gd name="connsiteX8" fmla="*/ 425933 w 612037"/>
                <a:gd name="connsiteY8" fmla="*/ 317491 h 1068628"/>
                <a:gd name="connsiteX9" fmla="*/ 480143 w 612037"/>
                <a:gd name="connsiteY9" fmla="*/ 332978 h 1068628"/>
                <a:gd name="connsiteX10" fmla="*/ 518864 w 612037"/>
                <a:gd name="connsiteY10" fmla="*/ 356209 h 1068628"/>
                <a:gd name="connsiteX11" fmla="*/ 549841 w 612037"/>
                <a:gd name="connsiteY11" fmla="*/ 363953 h 1068628"/>
                <a:gd name="connsiteX12" fmla="*/ 604050 w 612037"/>
                <a:gd name="connsiteY12" fmla="*/ 379440 h 1068628"/>
                <a:gd name="connsiteX13" fmla="*/ 611795 w 612037"/>
                <a:gd name="connsiteY13" fmla="*/ 402671 h 1068628"/>
                <a:gd name="connsiteX14" fmla="*/ 596306 w 612037"/>
                <a:gd name="connsiteY14" fmla="*/ 418159 h 1068628"/>
                <a:gd name="connsiteX15" fmla="*/ 549841 w 612037"/>
                <a:gd name="connsiteY15" fmla="*/ 441390 h 1068628"/>
                <a:gd name="connsiteX16" fmla="*/ 333002 w 612037"/>
                <a:gd name="connsiteY16" fmla="*/ 464621 h 1068628"/>
                <a:gd name="connsiteX17" fmla="*/ 286537 w 612037"/>
                <a:gd name="connsiteY17" fmla="*/ 487852 h 1068628"/>
                <a:gd name="connsiteX18" fmla="*/ 294281 w 612037"/>
                <a:gd name="connsiteY18" fmla="*/ 534314 h 1068628"/>
                <a:gd name="connsiteX19" fmla="*/ 333002 w 612037"/>
                <a:gd name="connsiteY19" fmla="*/ 596263 h 1068628"/>
                <a:gd name="connsiteX20" fmla="*/ 356235 w 612037"/>
                <a:gd name="connsiteY20" fmla="*/ 642725 h 1068628"/>
                <a:gd name="connsiteX21" fmla="*/ 371723 w 612037"/>
                <a:gd name="connsiteY21" fmla="*/ 665956 h 1068628"/>
                <a:gd name="connsiteX22" fmla="*/ 387212 w 612037"/>
                <a:gd name="connsiteY22" fmla="*/ 712419 h 1068628"/>
                <a:gd name="connsiteX23" fmla="*/ 363979 w 612037"/>
                <a:gd name="connsiteY23" fmla="*/ 813086 h 1068628"/>
                <a:gd name="connsiteX24" fmla="*/ 340746 w 612037"/>
                <a:gd name="connsiteY24" fmla="*/ 828574 h 1068628"/>
                <a:gd name="connsiteX25" fmla="*/ 317514 w 612037"/>
                <a:gd name="connsiteY25" fmla="*/ 836318 h 1068628"/>
                <a:gd name="connsiteX26" fmla="*/ 302025 w 612037"/>
                <a:gd name="connsiteY26" fmla="*/ 882780 h 1068628"/>
                <a:gd name="connsiteX27" fmla="*/ 294281 w 612037"/>
                <a:gd name="connsiteY27" fmla="*/ 913754 h 1068628"/>
                <a:gd name="connsiteX28" fmla="*/ 278793 w 612037"/>
                <a:gd name="connsiteY28" fmla="*/ 960216 h 1068628"/>
                <a:gd name="connsiteX29" fmla="*/ 271048 w 612037"/>
                <a:gd name="connsiteY29" fmla="*/ 991191 h 1068628"/>
                <a:gd name="connsiteX30" fmla="*/ 240071 w 612037"/>
                <a:gd name="connsiteY30" fmla="*/ 1022166 h 1068628"/>
                <a:gd name="connsiteX31" fmla="*/ 232327 w 612037"/>
                <a:gd name="connsiteY31" fmla="*/ 1068628 h 106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2037" h="1068628">
                  <a:moveTo>
                    <a:pt x="7745" y="0"/>
                  </a:moveTo>
                  <a:cubicBezTo>
                    <a:pt x="10326" y="12906"/>
                    <a:pt x="15489" y="25556"/>
                    <a:pt x="15489" y="38718"/>
                  </a:cubicBezTo>
                  <a:cubicBezTo>
                    <a:pt x="15489" y="48446"/>
                    <a:pt x="3653" y="81966"/>
                    <a:pt x="0" y="92924"/>
                  </a:cubicBezTo>
                  <a:cubicBezTo>
                    <a:pt x="5163" y="100668"/>
                    <a:pt x="8908" y="109574"/>
                    <a:pt x="15489" y="116155"/>
                  </a:cubicBezTo>
                  <a:cubicBezTo>
                    <a:pt x="24616" y="125281"/>
                    <a:pt x="35260" y="132983"/>
                    <a:pt x="46466" y="139386"/>
                  </a:cubicBezTo>
                  <a:cubicBezTo>
                    <a:pt x="219313" y="238148"/>
                    <a:pt x="11370" y="106348"/>
                    <a:pt x="247816" y="224566"/>
                  </a:cubicBezTo>
                  <a:lnTo>
                    <a:pt x="340746" y="271029"/>
                  </a:lnTo>
                  <a:cubicBezTo>
                    <a:pt x="356235" y="278773"/>
                    <a:pt x="372363" y="285351"/>
                    <a:pt x="387212" y="294260"/>
                  </a:cubicBezTo>
                  <a:cubicBezTo>
                    <a:pt x="400119" y="302004"/>
                    <a:pt x="412039" y="311702"/>
                    <a:pt x="425933" y="317491"/>
                  </a:cubicBezTo>
                  <a:cubicBezTo>
                    <a:pt x="443281" y="324719"/>
                    <a:pt x="462073" y="327816"/>
                    <a:pt x="480143" y="332978"/>
                  </a:cubicBezTo>
                  <a:cubicBezTo>
                    <a:pt x="493050" y="340722"/>
                    <a:pt x="505109" y="350096"/>
                    <a:pt x="518864" y="356209"/>
                  </a:cubicBezTo>
                  <a:cubicBezTo>
                    <a:pt x="528590" y="360531"/>
                    <a:pt x="539607" y="361029"/>
                    <a:pt x="549841" y="363953"/>
                  </a:cubicBezTo>
                  <a:cubicBezTo>
                    <a:pt x="627611" y="386171"/>
                    <a:pt x="507208" y="355230"/>
                    <a:pt x="604050" y="379440"/>
                  </a:cubicBezTo>
                  <a:cubicBezTo>
                    <a:pt x="606632" y="387184"/>
                    <a:pt x="613396" y="394667"/>
                    <a:pt x="611795" y="402671"/>
                  </a:cubicBezTo>
                  <a:cubicBezTo>
                    <a:pt x="610363" y="409831"/>
                    <a:pt x="602008" y="413598"/>
                    <a:pt x="596306" y="418159"/>
                  </a:cubicBezTo>
                  <a:cubicBezTo>
                    <a:pt x="579903" y="431280"/>
                    <a:pt x="569955" y="436749"/>
                    <a:pt x="549841" y="441390"/>
                  </a:cubicBezTo>
                  <a:cubicBezTo>
                    <a:pt x="448383" y="464802"/>
                    <a:pt x="460468" y="457540"/>
                    <a:pt x="333002" y="464621"/>
                  </a:cubicBezTo>
                  <a:cubicBezTo>
                    <a:pt x="325244" y="466560"/>
                    <a:pt x="288764" y="470034"/>
                    <a:pt x="286537" y="487852"/>
                  </a:cubicBezTo>
                  <a:cubicBezTo>
                    <a:pt x="284589" y="503432"/>
                    <a:pt x="290473" y="519082"/>
                    <a:pt x="294281" y="534314"/>
                  </a:cubicBezTo>
                  <a:cubicBezTo>
                    <a:pt x="307183" y="585919"/>
                    <a:pt x="299339" y="573822"/>
                    <a:pt x="333002" y="596263"/>
                  </a:cubicBezTo>
                  <a:cubicBezTo>
                    <a:pt x="377386" y="662832"/>
                    <a:pt x="324177" y="578612"/>
                    <a:pt x="356235" y="642725"/>
                  </a:cubicBezTo>
                  <a:cubicBezTo>
                    <a:pt x="360397" y="651049"/>
                    <a:pt x="367943" y="657451"/>
                    <a:pt x="371723" y="665956"/>
                  </a:cubicBezTo>
                  <a:cubicBezTo>
                    <a:pt x="378354" y="680874"/>
                    <a:pt x="387212" y="712419"/>
                    <a:pt x="387212" y="712419"/>
                  </a:cubicBezTo>
                  <a:cubicBezTo>
                    <a:pt x="383168" y="752857"/>
                    <a:pt x="392199" y="784869"/>
                    <a:pt x="363979" y="813086"/>
                  </a:cubicBezTo>
                  <a:cubicBezTo>
                    <a:pt x="357397" y="819667"/>
                    <a:pt x="349071" y="824412"/>
                    <a:pt x="340746" y="828574"/>
                  </a:cubicBezTo>
                  <a:cubicBezTo>
                    <a:pt x="333445" y="832224"/>
                    <a:pt x="325258" y="833737"/>
                    <a:pt x="317514" y="836318"/>
                  </a:cubicBezTo>
                  <a:cubicBezTo>
                    <a:pt x="312351" y="851805"/>
                    <a:pt x="305985" y="866942"/>
                    <a:pt x="302025" y="882780"/>
                  </a:cubicBezTo>
                  <a:cubicBezTo>
                    <a:pt x="299444" y="893105"/>
                    <a:pt x="297339" y="903560"/>
                    <a:pt x="294281" y="913754"/>
                  </a:cubicBezTo>
                  <a:cubicBezTo>
                    <a:pt x="289590" y="929391"/>
                    <a:pt x="282753" y="944378"/>
                    <a:pt x="278793" y="960216"/>
                  </a:cubicBezTo>
                  <a:cubicBezTo>
                    <a:pt x="276211" y="970541"/>
                    <a:pt x="276689" y="982166"/>
                    <a:pt x="271048" y="991191"/>
                  </a:cubicBezTo>
                  <a:cubicBezTo>
                    <a:pt x="263308" y="1003573"/>
                    <a:pt x="240071" y="1022166"/>
                    <a:pt x="240071" y="1022166"/>
                  </a:cubicBezTo>
                  <a:cubicBezTo>
                    <a:pt x="231075" y="1058149"/>
                    <a:pt x="232327" y="1042498"/>
                    <a:pt x="232327" y="106862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4873178" y="2797255"/>
              <a:ext cx="737601" cy="1022678"/>
            </a:xfrm>
            <a:custGeom>
              <a:avLst/>
              <a:gdLst>
                <a:gd name="connsiteX0" fmla="*/ 116163 w 737601"/>
                <a:gd name="connsiteY0" fmla="*/ 0 h 1022678"/>
                <a:gd name="connsiteX1" fmla="*/ 154884 w 737601"/>
                <a:gd name="connsiteY1" fmla="*/ 46462 h 1022678"/>
                <a:gd name="connsiteX2" fmla="*/ 201350 w 737601"/>
                <a:gd name="connsiteY2" fmla="*/ 100668 h 1022678"/>
                <a:gd name="connsiteX3" fmla="*/ 263303 w 737601"/>
                <a:gd name="connsiteY3" fmla="*/ 123899 h 1022678"/>
                <a:gd name="connsiteX4" fmla="*/ 495630 w 737601"/>
                <a:gd name="connsiteY4" fmla="*/ 147130 h 1022678"/>
                <a:gd name="connsiteX5" fmla="*/ 596305 w 737601"/>
                <a:gd name="connsiteY5" fmla="*/ 170361 h 1022678"/>
                <a:gd name="connsiteX6" fmla="*/ 611794 w 737601"/>
                <a:gd name="connsiteY6" fmla="*/ 185848 h 1022678"/>
                <a:gd name="connsiteX7" fmla="*/ 681492 w 737601"/>
                <a:gd name="connsiteY7" fmla="*/ 240054 h 1022678"/>
                <a:gd name="connsiteX8" fmla="*/ 704725 w 737601"/>
                <a:gd name="connsiteY8" fmla="*/ 286516 h 1022678"/>
                <a:gd name="connsiteX9" fmla="*/ 727957 w 737601"/>
                <a:gd name="connsiteY9" fmla="*/ 302003 h 1022678"/>
                <a:gd name="connsiteX10" fmla="*/ 727957 w 737601"/>
                <a:gd name="connsiteY10" fmla="*/ 363953 h 1022678"/>
                <a:gd name="connsiteX11" fmla="*/ 689236 w 737601"/>
                <a:gd name="connsiteY11" fmla="*/ 379440 h 1022678"/>
                <a:gd name="connsiteX12" fmla="*/ 666003 w 737601"/>
                <a:gd name="connsiteY12" fmla="*/ 394928 h 1022678"/>
                <a:gd name="connsiteX13" fmla="*/ 642771 w 737601"/>
                <a:gd name="connsiteY13" fmla="*/ 402671 h 1022678"/>
                <a:gd name="connsiteX14" fmla="*/ 611794 w 737601"/>
                <a:gd name="connsiteY14" fmla="*/ 418159 h 1022678"/>
                <a:gd name="connsiteX15" fmla="*/ 565328 w 737601"/>
                <a:gd name="connsiteY15" fmla="*/ 425902 h 1022678"/>
                <a:gd name="connsiteX16" fmla="*/ 518863 w 737601"/>
                <a:gd name="connsiteY16" fmla="*/ 441390 h 1022678"/>
                <a:gd name="connsiteX17" fmla="*/ 472398 w 737601"/>
                <a:gd name="connsiteY17" fmla="*/ 487852 h 1022678"/>
                <a:gd name="connsiteX18" fmla="*/ 464653 w 737601"/>
                <a:gd name="connsiteY18" fmla="*/ 511083 h 1022678"/>
                <a:gd name="connsiteX19" fmla="*/ 495630 w 737601"/>
                <a:gd name="connsiteY19" fmla="*/ 557545 h 1022678"/>
                <a:gd name="connsiteX20" fmla="*/ 511119 w 737601"/>
                <a:gd name="connsiteY20" fmla="*/ 580776 h 1022678"/>
                <a:gd name="connsiteX21" fmla="*/ 549840 w 737601"/>
                <a:gd name="connsiteY21" fmla="*/ 627238 h 1022678"/>
                <a:gd name="connsiteX22" fmla="*/ 542096 w 737601"/>
                <a:gd name="connsiteY22" fmla="*/ 681444 h 1022678"/>
                <a:gd name="connsiteX23" fmla="*/ 511119 w 737601"/>
                <a:gd name="connsiteY23" fmla="*/ 712419 h 1022678"/>
                <a:gd name="connsiteX24" fmla="*/ 495630 w 737601"/>
                <a:gd name="connsiteY24" fmla="*/ 735650 h 1022678"/>
                <a:gd name="connsiteX25" fmla="*/ 449165 w 737601"/>
                <a:gd name="connsiteY25" fmla="*/ 774368 h 1022678"/>
                <a:gd name="connsiteX26" fmla="*/ 433676 w 737601"/>
                <a:gd name="connsiteY26" fmla="*/ 789855 h 1022678"/>
                <a:gd name="connsiteX27" fmla="*/ 410444 w 737601"/>
                <a:gd name="connsiteY27" fmla="*/ 797599 h 1022678"/>
                <a:gd name="connsiteX28" fmla="*/ 387211 w 737601"/>
                <a:gd name="connsiteY28" fmla="*/ 813086 h 1022678"/>
                <a:gd name="connsiteX29" fmla="*/ 278792 w 737601"/>
                <a:gd name="connsiteY29" fmla="*/ 828574 h 1022678"/>
                <a:gd name="connsiteX30" fmla="*/ 224582 w 737601"/>
                <a:gd name="connsiteY30" fmla="*/ 844061 h 1022678"/>
                <a:gd name="connsiteX31" fmla="*/ 193605 w 737601"/>
                <a:gd name="connsiteY31" fmla="*/ 890523 h 1022678"/>
                <a:gd name="connsiteX32" fmla="*/ 147140 w 737601"/>
                <a:gd name="connsiteY32" fmla="*/ 921498 h 1022678"/>
                <a:gd name="connsiteX33" fmla="*/ 100675 w 737601"/>
                <a:gd name="connsiteY33" fmla="*/ 936985 h 1022678"/>
                <a:gd name="connsiteX34" fmla="*/ 92930 w 737601"/>
                <a:gd name="connsiteY34" fmla="*/ 960216 h 1022678"/>
                <a:gd name="connsiteX35" fmla="*/ 46465 w 737601"/>
                <a:gd name="connsiteY35" fmla="*/ 983447 h 1022678"/>
                <a:gd name="connsiteX36" fmla="*/ 7744 w 737601"/>
                <a:gd name="connsiteY36" fmla="*/ 1022166 h 1022678"/>
                <a:gd name="connsiteX37" fmla="*/ 0 w 737601"/>
                <a:gd name="connsiteY37" fmla="*/ 1022166 h 102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37601" h="1022678">
                  <a:moveTo>
                    <a:pt x="116163" y="0"/>
                  </a:moveTo>
                  <a:cubicBezTo>
                    <a:pt x="129070" y="15487"/>
                    <a:pt x="142289" y="30720"/>
                    <a:pt x="154884" y="46462"/>
                  </a:cubicBezTo>
                  <a:cubicBezTo>
                    <a:pt x="168983" y="64085"/>
                    <a:pt x="182318" y="87074"/>
                    <a:pt x="201350" y="100668"/>
                  </a:cubicBezTo>
                  <a:cubicBezTo>
                    <a:pt x="219944" y="113949"/>
                    <a:pt x="241320" y="119777"/>
                    <a:pt x="263303" y="123899"/>
                  </a:cubicBezTo>
                  <a:cubicBezTo>
                    <a:pt x="380212" y="145818"/>
                    <a:pt x="357369" y="139449"/>
                    <a:pt x="495630" y="147130"/>
                  </a:cubicBezTo>
                  <a:cubicBezTo>
                    <a:pt x="532728" y="152429"/>
                    <a:pt x="562284" y="153352"/>
                    <a:pt x="596305" y="170361"/>
                  </a:cubicBezTo>
                  <a:cubicBezTo>
                    <a:pt x="602835" y="173626"/>
                    <a:pt x="605953" y="181468"/>
                    <a:pt x="611794" y="185848"/>
                  </a:cubicBezTo>
                  <a:cubicBezTo>
                    <a:pt x="685895" y="241420"/>
                    <a:pt x="634198" y="192764"/>
                    <a:pt x="681492" y="240054"/>
                  </a:cubicBezTo>
                  <a:cubicBezTo>
                    <a:pt x="687791" y="258950"/>
                    <a:pt x="689711" y="271504"/>
                    <a:pt x="704725" y="286516"/>
                  </a:cubicBezTo>
                  <a:cubicBezTo>
                    <a:pt x="711306" y="293097"/>
                    <a:pt x="720213" y="296841"/>
                    <a:pt x="727957" y="302003"/>
                  </a:cubicBezTo>
                  <a:cubicBezTo>
                    <a:pt x="734531" y="321725"/>
                    <a:pt x="745899" y="343021"/>
                    <a:pt x="727957" y="363953"/>
                  </a:cubicBezTo>
                  <a:cubicBezTo>
                    <a:pt x="718910" y="374507"/>
                    <a:pt x="701670" y="373224"/>
                    <a:pt x="689236" y="379440"/>
                  </a:cubicBezTo>
                  <a:cubicBezTo>
                    <a:pt x="680911" y="383602"/>
                    <a:pt x="674328" y="390766"/>
                    <a:pt x="666003" y="394928"/>
                  </a:cubicBezTo>
                  <a:cubicBezTo>
                    <a:pt x="658702" y="398578"/>
                    <a:pt x="650274" y="399456"/>
                    <a:pt x="642771" y="402671"/>
                  </a:cubicBezTo>
                  <a:cubicBezTo>
                    <a:pt x="632160" y="407218"/>
                    <a:pt x="622852" y="414842"/>
                    <a:pt x="611794" y="418159"/>
                  </a:cubicBezTo>
                  <a:cubicBezTo>
                    <a:pt x="596754" y="422671"/>
                    <a:pt x="580817" y="423321"/>
                    <a:pt x="565328" y="425902"/>
                  </a:cubicBezTo>
                  <a:cubicBezTo>
                    <a:pt x="549840" y="431065"/>
                    <a:pt x="532447" y="432334"/>
                    <a:pt x="518863" y="441390"/>
                  </a:cubicBezTo>
                  <a:cubicBezTo>
                    <a:pt x="500638" y="453539"/>
                    <a:pt x="472398" y="487852"/>
                    <a:pt x="472398" y="487852"/>
                  </a:cubicBezTo>
                  <a:cubicBezTo>
                    <a:pt x="469816" y="495596"/>
                    <a:pt x="464653" y="502920"/>
                    <a:pt x="464653" y="511083"/>
                  </a:cubicBezTo>
                  <a:cubicBezTo>
                    <a:pt x="464653" y="535577"/>
                    <a:pt x="481664" y="540787"/>
                    <a:pt x="495630" y="557545"/>
                  </a:cubicBezTo>
                  <a:cubicBezTo>
                    <a:pt x="501588" y="564695"/>
                    <a:pt x="505161" y="573626"/>
                    <a:pt x="511119" y="580776"/>
                  </a:cubicBezTo>
                  <a:cubicBezTo>
                    <a:pt x="560809" y="640400"/>
                    <a:pt x="511384" y="569560"/>
                    <a:pt x="549840" y="627238"/>
                  </a:cubicBezTo>
                  <a:cubicBezTo>
                    <a:pt x="547259" y="645307"/>
                    <a:pt x="549649" y="664828"/>
                    <a:pt x="542096" y="681444"/>
                  </a:cubicBezTo>
                  <a:cubicBezTo>
                    <a:pt x="536053" y="694737"/>
                    <a:pt x="520622" y="701333"/>
                    <a:pt x="511119" y="712419"/>
                  </a:cubicBezTo>
                  <a:cubicBezTo>
                    <a:pt x="505062" y="719485"/>
                    <a:pt x="501588" y="728500"/>
                    <a:pt x="495630" y="735650"/>
                  </a:cubicBezTo>
                  <a:cubicBezTo>
                    <a:pt x="468036" y="768761"/>
                    <a:pt x="479624" y="750003"/>
                    <a:pt x="449165" y="774368"/>
                  </a:cubicBezTo>
                  <a:cubicBezTo>
                    <a:pt x="443464" y="778929"/>
                    <a:pt x="439937" y="786099"/>
                    <a:pt x="433676" y="789855"/>
                  </a:cubicBezTo>
                  <a:cubicBezTo>
                    <a:pt x="426676" y="794055"/>
                    <a:pt x="417745" y="793949"/>
                    <a:pt x="410444" y="797599"/>
                  </a:cubicBezTo>
                  <a:cubicBezTo>
                    <a:pt x="402119" y="801761"/>
                    <a:pt x="395766" y="809420"/>
                    <a:pt x="387211" y="813086"/>
                  </a:cubicBezTo>
                  <a:cubicBezTo>
                    <a:pt x="361578" y="824071"/>
                    <a:pt x="292453" y="827208"/>
                    <a:pt x="278792" y="828574"/>
                  </a:cubicBezTo>
                  <a:cubicBezTo>
                    <a:pt x="278527" y="828640"/>
                    <a:pt x="228284" y="840360"/>
                    <a:pt x="224582" y="844061"/>
                  </a:cubicBezTo>
                  <a:cubicBezTo>
                    <a:pt x="168197" y="900441"/>
                    <a:pt x="241058" y="854936"/>
                    <a:pt x="193605" y="890523"/>
                  </a:cubicBezTo>
                  <a:cubicBezTo>
                    <a:pt x="178713" y="901691"/>
                    <a:pt x="164799" y="915612"/>
                    <a:pt x="147140" y="921498"/>
                  </a:cubicBezTo>
                  <a:lnTo>
                    <a:pt x="100675" y="936985"/>
                  </a:lnTo>
                  <a:cubicBezTo>
                    <a:pt x="98093" y="944729"/>
                    <a:pt x="97130" y="953217"/>
                    <a:pt x="92930" y="960216"/>
                  </a:cubicBezTo>
                  <a:cubicBezTo>
                    <a:pt x="80745" y="980523"/>
                    <a:pt x="68739" y="977879"/>
                    <a:pt x="46465" y="983447"/>
                  </a:cubicBezTo>
                  <a:cubicBezTo>
                    <a:pt x="30976" y="1006679"/>
                    <a:pt x="33558" y="1009260"/>
                    <a:pt x="7744" y="1022166"/>
                  </a:cubicBezTo>
                  <a:cubicBezTo>
                    <a:pt x="5435" y="1023320"/>
                    <a:pt x="2581" y="1022166"/>
                    <a:pt x="0" y="102216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Oval 20"/>
            <p:cNvSpPr/>
            <p:nvPr/>
          </p:nvSpPr>
          <p:spPr>
            <a:xfrm>
              <a:off x="4122211" y="3741984"/>
              <a:ext cx="1416970" cy="4568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nip Same Side Corner Rectangle 21"/>
            <p:cNvSpPr/>
            <p:nvPr/>
          </p:nvSpPr>
          <p:spPr>
            <a:xfrm rot="10800000">
              <a:off x="4579411" y="4198860"/>
              <a:ext cx="543525" cy="363954"/>
            </a:xfrm>
            <a:prstGeom prst="snip2Same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a:off x="4106499" y="4547327"/>
              <a:ext cx="798750" cy="2121770"/>
            </a:xfrm>
            <a:custGeom>
              <a:avLst/>
              <a:gdLst>
                <a:gd name="connsiteX0" fmla="*/ 782167 w 798750"/>
                <a:gd name="connsiteY0" fmla="*/ 0 h 2121770"/>
                <a:gd name="connsiteX1" fmla="*/ 782167 w 798750"/>
                <a:gd name="connsiteY1" fmla="*/ 162618 h 2121770"/>
                <a:gd name="connsiteX2" fmla="*/ 758934 w 798750"/>
                <a:gd name="connsiteY2" fmla="*/ 185849 h 2121770"/>
                <a:gd name="connsiteX3" fmla="*/ 727957 w 798750"/>
                <a:gd name="connsiteY3" fmla="*/ 193592 h 2121770"/>
                <a:gd name="connsiteX4" fmla="*/ 704725 w 798750"/>
                <a:gd name="connsiteY4" fmla="*/ 201336 h 2121770"/>
                <a:gd name="connsiteX5" fmla="*/ 650515 w 798750"/>
                <a:gd name="connsiteY5" fmla="*/ 224567 h 2121770"/>
                <a:gd name="connsiteX6" fmla="*/ 588561 w 798750"/>
                <a:gd name="connsiteY6" fmla="*/ 255542 h 2121770"/>
                <a:gd name="connsiteX7" fmla="*/ 557584 w 798750"/>
                <a:gd name="connsiteY7" fmla="*/ 271029 h 2121770"/>
                <a:gd name="connsiteX8" fmla="*/ 526607 w 798750"/>
                <a:gd name="connsiteY8" fmla="*/ 278773 h 2121770"/>
                <a:gd name="connsiteX9" fmla="*/ 503375 w 798750"/>
                <a:gd name="connsiteY9" fmla="*/ 294260 h 2121770"/>
                <a:gd name="connsiteX10" fmla="*/ 480142 w 798750"/>
                <a:gd name="connsiteY10" fmla="*/ 302004 h 2121770"/>
                <a:gd name="connsiteX11" fmla="*/ 456909 w 798750"/>
                <a:gd name="connsiteY11" fmla="*/ 325235 h 2121770"/>
                <a:gd name="connsiteX12" fmla="*/ 449165 w 798750"/>
                <a:gd name="connsiteY12" fmla="*/ 348466 h 2121770"/>
                <a:gd name="connsiteX13" fmla="*/ 526607 w 798750"/>
                <a:gd name="connsiteY13" fmla="*/ 402672 h 2121770"/>
                <a:gd name="connsiteX14" fmla="*/ 549840 w 798750"/>
                <a:gd name="connsiteY14" fmla="*/ 418159 h 2121770"/>
                <a:gd name="connsiteX15" fmla="*/ 526607 w 798750"/>
                <a:gd name="connsiteY15" fmla="*/ 433646 h 2121770"/>
                <a:gd name="connsiteX16" fmla="*/ 557584 w 798750"/>
                <a:gd name="connsiteY16" fmla="*/ 464621 h 2121770"/>
                <a:gd name="connsiteX17" fmla="*/ 573073 w 798750"/>
                <a:gd name="connsiteY17" fmla="*/ 526571 h 2121770"/>
                <a:gd name="connsiteX18" fmla="*/ 580817 w 798750"/>
                <a:gd name="connsiteY18" fmla="*/ 549802 h 2121770"/>
                <a:gd name="connsiteX19" fmla="*/ 588561 w 798750"/>
                <a:gd name="connsiteY19" fmla="*/ 596264 h 2121770"/>
                <a:gd name="connsiteX20" fmla="*/ 573073 w 798750"/>
                <a:gd name="connsiteY20" fmla="*/ 689188 h 2121770"/>
                <a:gd name="connsiteX21" fmla="*/ 557584 w 798750"/>
                <a:gd name="connsiteY21" fmla="*/ 712419 h 2121770"/>
                <a:gd name="connsiteX22" fmla="*/ 534352 w 798750"/>
                <a:gd name="connsiteY22" fmla="*/ 782112 h 2121770"/>
                <a:gd name="connsiteX23" fmla="*/ 495631 w 798750"/>
                <a:gd name="connsiteY23" fmla="*/ 820831 h 2121770"/>
                <a:gd name="connsiteX24" fmla="*/ 464654 w 798750"/>
                <a:gd name="connsiteY24" fmla="*/ 890524 h 2121770"/>
                <a:gd name="connsiteX25" fmla="*/ 449165 w 798750"/>
                <a:gd name="connsiteY25" fmla="*/ 906011 h 2121770"/>
                <a:gd name="connsiteX26" fmla="*/ 410444 w 798750"/>
                <a:gd name="connsiteY26" fmla="*/ 936986 h 2121770"/>
                <a:gd name="connsiteX27" fmla="*/ 379467 w 798750"/>
                <a:gd name="connsiteY27" fmla="*/ 983448 h 2121770"/>
                <a:gd name="connsiteX28" fmla="*/ 317513 w 798750"/>
                <a:gd name="connsiteY28" fmla="*/ 1053141 h 2121770"/>
                <a:gd name="connsiteX29" fmla="*/ 302025 w 798750"/>
                <a:gd name="connsiteY29" fmla="*/ 1084116 h 2121770"/>
                <a:gd name="connsiteX30" fmla="*/ 286536 w 798750"/>
                <a:gd name="connsiteY30" fmla="*/ 1099603 h 2121770"/>
                <a:gd name="connsiteX31" fmla="*/ 271048 w 798750"/>
                <a:gd name="connsiteY31" fmla="*/ 1122834 h 2121770"/>
                <a:gd name="connsiteX32" fmla="*/ 240071 w 798750"/>
                <a:gd name="connsiteY32" fmla="*/ 1161553 h 2121770"/>
                <a:gd name="connsiteX33" fmla="*/ 224582 w 798750"/>
                <a:gd name="connsiteY33" fmla="*/ 1223502 h 2121770"/>
                <a:gd name="connsiteX34" fmla="*/ 240071 w 798750"/>
                <a:gd name="connsiteY34" fmla="*/ 1254477 h 2121770"/>
                <a:gd name="connsiteX35" fmla="*/ 302025 w 798750"/>
                <a:gd name="connsiteY35" fmla="*/ 1293195 h 2121770"/>
                <a:gd name="connsiteX36" fmla="*/ 317513 w 798750"/>
                <a:gd name="connsiteY36" fmla="*/ 1308683 h 2121770"/>
                <a:gd name="connsiteX37" fmla="*/ 340746 w 798750"/>
                <a:gd name="connsiteY37" fmla="*/ 1316426 h 2121770"/>
                <a:gd name="connsiteX38" fmla="*/ 379467 w 798750"/>
                <a:gd name="connsiteY38" fmla="*/ 1355145 h 2121770"/>
                <a:gd name="connsiteX39" fmla="*/ 371723 w 798750"/>
                <a:gd name="connsiteY39" fmla="*/ 1393863 h 2121770"/>
                <a:gd name="connsiteX40" fmla="*/ 348490 w 798750"/>
                <a:gd name="connsiteY40" fmla="*/ 1409351 h 2121770"/>
                <a:gd name="connsiteX41" fmla="*/ 333002 w 798750"/>
                <a:gd name="connsiteY41" fmla="*/ 1432582 h 2121770"/>
                <a:gd name="connsiteX42" fmla="*/ 278792 w 798750"/>
                <a:gd name="connsiteY42" fmla="*/ 1471300 h 2121770"/>
                <a:gd name="connsiteX43" fmla="*/ 247815 w 798750"/>
                <a:gd name="connsiteY43" fmla="*/ 1510019 h 2121770"/>
                <a:gd name="connsiteX44" fmla="*/ 224582 w 798750"/>
                <a:gd name="connsiteY44" fmla="*/ 1517762 h 2121770"/>
                <a:gd name="connsiteX45" fmla="*/ 170373 w 798750"/>
                <a:gd name="connsiteY45" fmla="*/ 1540993 h 2121770"/>
                <a:gd name="connsiteX46" fmla="*/ 154884 w 798750"/>
                <a:gd name="connsiteY46" fmla="*/ 1672636 h 2121770"/>
                <a:gd name="connsiteX47" fmla="*/ 116163 w 798750"/>
                <a:gd name="connsiteY47" fmla="*/ 1765560 h 2121770"/>
                <a:gd name="connsiteX48" fmla="*/ 100675 w 798750"/>
                <a:gd name="connsiteY48" fmla="*/ 1788791 h 2121770"/>
                <a:gd name="connsiteX49" fmla="*/ 92931 w 798750"/>
                <a:gd name="connsiteY49" fmla="*/ 1812022 h 2121770"/>
                <a:gd name="connsiteX50" fmla="*/ 61954 w 798750"/>
                <a:gd name="connsiteY50" fmla="*/ 1866228 h 2121770"/>
                <a:gd name="connsiteX51" fmla="*/ 38721 w 798750"/>
                <a:gd name="connsiteY51" fmla="*/ 1928177 h 2121770"/>
                <a:gd name="connsiteX52" fmla="*/ 23232 w 798750"/>
                <a:gd name="connsiteY52" fmla="*/ 1974640 h 2121770"/>
                <a:gd name="connsiteX53" fmla="*/ 23232 w 798750"/>
                <a:gd name="connsiteY53" fmla="*/ 2090795 h 2121770"/>
                <a:gd name="connsiteX54" fmla="*/ 0 w 798750"/>
                <a:gd name="connsiteY54" fmla="*/ 2121770 h 21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8750" h="2121770">
                  <a:moveTo>
                    <a:pt x="782167" y="0"/>
                  </a:moveTo>
                  <a:cubicBezTo>
                    <a:pt x="798586" y="73883"/>
                    <a:pt x="809328" y="81140"/>
                    <a:pt x="782167" y="162618"/>
                  </a:cubicBezTo>
                  <a:cubicBezTo>
                    <a:pt x="778704" y="173008"/>
                    <a:pt x="768443" y="180416"/>
                    <a:pt x="758934" y="185849"/>
                  </a:cubicBezTo>
                  <a:cubicBezTo>
                    <a:pt x="749693" y="191129"/>
                    <a:pt x="738191" y="190668"/>
                    <a:pt x="727957" y="193592"/>
                  </a:cubicBezTo>
                  <a:cubicBezTo>
                    <a:pt x="720108" y="195834"/>
                    <a:pt x="712469" y="198755"/>
                    <a:pt x="704725" y="201336"/>
                  </a:cubicBezTo>
                  <a:cubicBezTo>
                    <a:pt x="672293" y="233764"/>
                    <a:pt x="710161" y="201628"/>
                    <a:pt x="650515" y="224567"/>
                  </a:cubicBezTo>
                  <a:cubicBezTo>
                    <a:pt x="628965" y="232855"/>
                    <a:pt x="609212" y="245217"/>
                    <a:pt x="588561" y="255542"/>
                  </a:cubicBezTo>
                  <a:cubicBezTo>
                    <a:pt x="578235" y="260704"/>
                    <a:pt x="568784" y="268229"/>
                    <a:pt x="557584" y="271029"/>
                  </a:cubicBezTo>
                  <a:lnTo>
                    <a:pt x="526607" y="278773"/>
                  </a:lnTo>
                  <a:cubicBezTo>
                    <a:pt x="518863" y="283935"/>
                    <a:pt x="511699" y="290098"/>
                    <a:pt x="503375" y="294260"/>
                  </a:cubicBezTo>
                  <a:cubicBezTo>
                    <a:pt x="496074" y="297911"/>
                    <a:pt x="486934" y="297476"/>
                    <a:pt x="480142" y="302004"/>
                  </a:cubicBezTo>
                  <a:cubicBezTo>
                    <a:pt x="471029" y="308079"/>
                    <a:pt x="464653" y="317491"/>
                    <a:pt x="456909" y="325235"/>
                  </a:cubicBezTo>
                  <a:cubicBezTo>
                    <a:pt x="454328" y="332979"/>
                    <a:pt x="445949" y="340964"/>
                    <a:pt x="449165" y="348466"/>
                  </a:cubicBezTo>
                  <a:cubicBezTo>
                    <a:pt x="461539" y="377337"/>
                    <a:pt x="503662" y="389926"/>
                    <a:pt x="526607" y="402672"/>
                  </a:cubicBezTo>
                  <a:cubicBezTo>
                    <a:pt x="534743" y="407192"/>
                    <a:pt x="542096" y="412997"/>
                    <a:pt x="549840" y="418159"/>
                  </a:cubicBezTo>
                  <a:cubicBezTo>
                    <a:pt x="542096" y="423321"/>
                    <a:pt x="530064" y="425004"/>
                    <a:pt x="526607" y="433646"/>
                  </a:cubicBezTo>
                  <a:cubicBezTo>
                    <a:pt x="516889" y="457941"/>
                    <a:pt x="546652" y="460978"/>
                    <a:pt x="557584" y="464621"/>
                  </a:cubicBezTo>
                  <a:cubicBezTo>
                    <a:pt x="562747" y="485271"/>
                    <a:pt x="567472" y="506035"/>
                    <a:pt x="573073" y="526571"/>
                  </a:cubicBezTo>
                  <a:cubicBezTo>
                    <a:pt x="575221" y="534446"/>
                    <a:pt x="579046" y="541834"/>
                    <a:pt x="580817" y="549802"/>
                  </a:cubicBezTo>
                  <a:cubicBezTo>
                    <a:pt x="584223" y="565129"/>
                    <a:pt x="585980" y="580777"/>
                    <a:pt x="588561" y="596264"/>
                  </a:cubicBezTo>
                  <a:cubicBezTo>
                    <a:pt x="586108" y="618342"/>
                    <a:pt x="586046" y="663243"/>
                    <a:pt x="573073" y="689188"/>
                  </a:cubicBezTo>
                  <a:cubicBezTo>
                    <a:pt x="568910" y="697512"/>
                    <a:pt x="562747" y="704675"/>
                    <a:pt x="557584" y="712419"/>
                  </a:cubicBezTo>
                  <a:cubicBezTo>
                    <a:pt x="552263" y="739025"/>
                    <a:pt x="551616" y="759916"/>
                    <a:pt x="534352" y="782112"/>
                  </a:cubicBezTo>
                  <a:cubicBezTo>
                    <a:pt x="523145" y="796520"/>
                    <a:pt x="495631" y="820831"/>
                    <a:pt x="495631" y="820831"/>
                  </a:cubicBezTo>
                  <a:cubicBezTo>
                    <a:pt x="483351" y="857668"/>
                    <a:pt x="485691" y="864230"/>
                    <a:pt x="464654" y="890524"/>
                  </a:cubicBezTo>
                  <a:cubicBezTo>
                    <a:pt x="460093" y="896225"/>
                    <a:pt x="454709" y="901260"/>
                    <a:pt x="449165" y="906011"/>
                  </a:cubicBezTo>
                  <a:cubicBezTo>
                    <a:pt x="436615" y="916767"/>
                    <a:pt x="421501" y="924701"/>
                    <a:pt x="410444" y="936986"/>
                  </a:cubicBezTo>
                  <a:cubicBezTo>
                    <a:pt x="397992" y="950821"/>
                    <a:pt x="390416" y="968395"/>
                    <a:pt x="379467" y="983448"/>
                  </a:cubicBezTo>
                  <a:cubicBezTo>
                    <a:pt x="352735" y="1020201"/>
                    <a:pt x="348368" y="1022288"/>
                    <a:pt x="317513" y="1053141"/>
                  </a:cubicBezTo>
                  <a:cubicBezTo>
                    <a:pt x="312350" y="1063466"/>
                    <a:pt x="308429" y="1074511"/>
                    <a:pt x="302025" y="1084116"/>
                  </a:cubicBezTo>
                  <a:cubicBezTo>
                    <a:pt x="297975" y="1090191"/>
                    <a:pt x="291097" y="1093902"/>
                    <a:pt x="286536" y="1099603"/>
                  </a:cubicBezTo>
                  <a:cubicBezTo>
                    <a:pt x="280722" y="1106870"/>
                    <a:pt x="276862" y="1115567"/>
                    <a:pt x="271048" y="1122834"/>
                  </a:cubicBezTo>
                  <a:cubicBezTo>
                    <a:pt x="251840" y="1146843"/>
                    <a:pt x="255961" y="1129774"/>
                    <a:pt x="240071" y="1161553"/>
                  </a:cubicBezTo>
                  <a:cubicBezTo>
                    <a:pt x="232134" y="1177425"/>
                    <a:pt x="227527" y="1208778"/>
                    <a:pt x="224582" y="1223502"/>
                  </a:cubicBezTo>
                  <a:cubicBezTo>
                    <a:pt x="229745" y="1233827"/>
                    <a:pt x="232558" y="1245712"/>
                    <a:pt x="240071" y="1254477"/>
                  </a:cubicBezTo>
                  <a:cubicBezTo>
                    <a:pt x="255151" y="1272069"/>
                    <a:pt x="281983" y="1283175"/>
                    <a:pt x="302025" y="1293195"/>
                  </a:cubicBezTo>
                  <a:cubicBezTo>
                    <a:pt x="307188" y="1298358"/>
                    <a:pt x="311252" y="1304927"/>
                    <a:pt x="317513" y="1308683"/>
                  </a:cubicBezTo>
                  <a:cubicBezTo>
                    <a:pt x="324513" y="1312883"/>
                    <a:pt x="334215" y="1311528"/>
                    <a:pt x="340746" y="1316426"/>
                  </a:cubicBezTo>
                  <a:cubicBezTo>
                    <a:pt x="355349" y="1327377"/>
                    <a:pt x="379467" y="1355145"/>
                    <a:pt x="379467" y="1355145"/>
                  </a:cubicBezTo>
                  <a:cubicBezTo>
                    <a:pt x="376886" y="1368051"/>
                    <a:pt x="378253" y="1382436"/>
                    <a:pt x="371723" y="1393863"/>
                  </a:cubicBezTo>
                  <a:cubicBezTo>
                    <a:pt x="367105" y="1401944"/>
                    <a:pt x="355072" y="1402770"/>
                    <a:pt x="348490" y="1409351"/>
                  </a:cubicBezTo>
                  <a:cubicBezTo>
                    <a:pt x="341909" y="1415932"/>
                    <a:pt x="339583" y="1426001"/>
                    <a:pt x="333002" y="1432582"/>
                  </a:cubicBezTo>
                  <a:cubicBezTo>
                    <a:pt x="323395" y="1442189"/>
                    <a:pt x="291985" y="1462506"/>
                    <a:pt x="278792" y="1471300"/>
                  </a:cubicBezTo>
                  <a:cubicBezTo>
                    <a:pt x="271757" y="1481852"/>
                    <a:pt x="260076" y="1502663"/>
                    <a:pt x="247815" y="1510019"/>
                  </a:cubicBezTo>
                  <a:cubicBezTo>
                    <a:pt x="240815" y="1514219"/>
                    <a:pt x="232085" y="1514547"/>
                    <a:pt x="224582" y="1517762"/>
                  </a:cubicBezTo>
                  <a:cubicBezTo>
                    <a:pt x="157595" y="1546469"/>
                    <a:pt x="224859" y="1522834"/>
                    <a:pt x="170373" y="1540993"/>
                  </a:cubicBezTo>
                  <a:cubicBezTo>
                    <a:pt x="149609" y="1603283"/>
                    <a:pt x="170148" y="1535270"/>
                    <a:pt x="154884" y="1672636"/>
                  </a:cubicBezTo>
                  <a:cubicBezTo>
                    <a:pt x="151534" y="1702784"/>
                    <a:pt x="130221" y="1744474"/>
                    <a:pt x="116163" y="1765560"/>
                  </a:cubicBezTo>
                  <a:cubicBezTo>
                    <a:pt x="111000" y="1773304"/>
                    <a:pt x="104837" y="1780467"/>
                    <a:pt x="100675" y="1788791"/>
                  </a:cubicBezTo>
                  <a:cubicBezTo>
                    <a:pt x="97024" y="1796092"/>
                    <a:pt x="96147" y="1804520"/>
                    <a:pt x="92931" y="1812022"/>
                  </a:cubicBezTo>
                  <a:cubicBezTo>
                    <a:pt x="81141" y="1839529"/>
                    <a:pt x="77507" y="1842899"/>
                    <a:pt x="61954" y="1866228"/>
                  </a:cubicBezTo>
                  <a:cubicBezTo>
                    <a:pt x="45185" y="1933294"/>
                    <a:pt x="65720" y="1860685"/>
                    <a:pt x="38721" y="1928177"/>
                  </a:cubicBezTo>
                  <a:cubicBezTo>
                    <a:pt x="32657" y="1943335"/>
                    <a:pt x="23232" y="1974640"/>
                    <a:pt x="23232" y="1974640"/>
                  </a:cubicBezTo>
                  <a:cubicBezTo>
                    <a:pt x="33276" y="2024853"/>
                    <a:pt x="37784" y="2027742"/>
                    <a:pt x="23232" y="2090795"/>
                  </a:cubicBezTo>
                  <a:cubicBezTo>
                    <a:pt x="20605" y="2102177"/>
                    <a:pt x="8486" y="2113284"/>
                    <a:pt x="0" y="212177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4" name="Picture 23"/>
            <p:cNvPicPr>
              <a:picLocks noChangeAspect="1"/>
            </p:cNvPicPr>
            <p:nvPr/>
          </p:nvPicPr>
          <p:blipFill>
            <a:blip r:embed="rId2"/>
            <a:stretch>
              <a:fillRect/>
            </a:stretch>
          </p:blipFill>
          <p:spPr>
            <a:xfrm>
              <a:off x="3677735" y="5352670"/>
              <a:ext cx="680230" cy="680230"/>
            </a:xfrm>
            <a:prstGeom prst="rect">
              <a:avLst/>
            </a:prstGeom>
          </p:spPr>
        </p:pic>
        <p:pic>
          <p:nvPicPr>
            <p:cNvPr id="25" name="Picture 24"/>
            <p:cNvPicPr>
              <a:picLocks noChangeAspect="1"/>
            </p:cNvPicPr>
            <p:nvPr/>
          </p:nvPicPr>
          <p:blipFill>
            <a:blip r:embed="rId2"/>
            <a:stretch>
              <a:fillRect/>
            </a:stretch>
          </p:blipFill>
          <p:spPr>
            <a:xfrm>
              <a:off x="4436792" y="5476569"/>
              <a:ext cx="680230" cy="680230"/>
            </a:xfrm>
            <a:prstGeom prst="rect">
              <a:avLst/>
            </a:prstGeom>
          </p:spPr>
        </p:pic>
        <p:sp>
          <p:nvSpPr>
            <p:cNvPr id="26" name="TextBox 25"/>
            <p:cNvSpPr txBox="1"/>
            <p:nvPr/>
          </p:nvSpPr>
          <p:spPr>
            <a:xfrm>
              <a:off x="4321445" y="3804044"/>
              <a:ext cx="1069899" cy="369332"/>
            </a:xfrm>
            <a:prstGeom prst="rect">
              <a:avLst/>
            </a:prstGeom>
            <a:noFill/>
          </p:spPr>
          <p:txBody>
            <a:bodyPr wrap="none" rtlCol="0">
              <a:spAutoFit/>
            </a:bodyPr>
            <a:lstStyle/>
            <a:p>
              <a:r>
                <a:rPr lang="en-US" dirty="0" smtClean="0"/>
                <a:t>Reservoir</a:t>
              </a:r>
              <a:endParaRPr lang="en-US" dirty="0"/>
            </a:p>
          </p:txBody>
        </p:sp>
        <p:sp>
          <p:nvSpPr>
            <p:cNvPr id="27" name="TextBox 26"/>
            <p:cNvSpPr txBox="1"/>
            <p:nvPr/>
          </p:nvSpPr>
          <p:spPr>
            <a:xfrm>
              <a:off x="4548088" y="4173376"/>
              <a:ext cx="621647" cy="369332"/>
            </a:xfrm>
            <a:prstGeom prst="rect">
              <a:avLst/>
            </a:prstGeom>
            <a:noFill/>
          </p:spPr>
          <p:txBody>
            <a:bodyPr wrap="none" rtlCol="0">
              <a:spAutoFit/>
            </a:bodyPr>
            <a:lstStyle/>
            <a:p>
              <a:r>
                <a:rPr lang="en-US" dirty="0" smtClean="0"/>
                <a:t>Dam</a:t>
              </a:r>
              <a:endParaRPr lang="en-US" dirty="0"/>
            </a:p>
          </p:txBody>
        </p:sp>
        <p:grpSp>
          <p:nvGrpSpPr>
            <p:cNvPr id="28" name="Group 27"/>
            <p:cNvGrpSpPr/>
            <p:nvPr/>
          </p:nvGrpSpPr>
          <p:grpSpPr>
            <a:xfrm>
              <a:off x="3813313" y="1359835"/>
              <a:ext cx="1091936" cy="1268667"/>
              <a:chOff x="4429700" y="1897204"/>
              <a:chExt cx="1091936" cy="882778"/>
            </a:xfrm>
          </p:grpSpPr>
          <p:sp>
            <p:nvSpPr>
              <p:cNvPr id="29" name="Freeform 28"/>
              <p:cNvSpPr/>
              <p:nvPr/>
            </p:nvSpPr>
            <p:spPr>
              <a:xfrm>
                <a:off x="4429700" y="1897204"/>
                <a:ext cx="1091936" cy="596262"/>
              </a:xfrm>
              <a:custGeom>
                <a:avLst/>
                <a:gdLst>
                  <a:gd name="connsiteX0" fmla="*/ 92931 w 1417194"/>
                  <a:gd name="connsiteY0" fmla="*/ 100667 h 906011"/>
                  <a:gd name="connsiteX1" fmla="*/ 15488 w 1417194"/>
                  <a:gd name="connsiteY1" fmla="*/ 123898 h 906011"/>
                  <a:gd name="connsiteX2" fmla="*/ 0 w 1417194"/>
                  <a:gd name="connsiteY2" fmla="*/ 170361 h 906011"/>
                  <a:gd name="connsiteX3" fmla="*/ 15488 w 1417194"/>
                  <a:gd name="connsiteY3" fmla="*/ 263285 h 906011"/>
                  <a:gd name="connsiteX4" fmla="*/ 30977 w 1417194"/>
                  <a:gd name="connsiteY4" fmla="*/ 278772 h 906011"/>
                  <a:gd name="connsiteX5" fmla="*/ 38721 w 1417194"/>
                  <a:gd name="connsiteY5" fmla="*/ 302003 h 906011"/>
                  <a:gd name="connsiteX6" fmla="*/ 23232 w 1417194"/>
                  <a:gd name="connsiteY6" fmla="*/ 317491 h 906011"/>
                  <a:gd name="connsiteX7" fmla="*/ 0 w 1417194"/>
                  <a:gd name="connsiteY7" fmla="*/ 363953 h 906011"/>
                  <a:gd name="connsiteX8" fmla="*/ 23232 w 1417194"/>
                  <a:gd name="connsiteY8" fmla="*/ 441390 h 906011"/>
                  <a:gd name="connsiteX9" fmla="*/ 46465 w 1417194"/>
                  <a:gd name="connsiteY9" fmla="*/ 449133 h 906011"/>
                  <a:gd name="connsiteX10" fmla="*/ 61954 w 1417194"/>
                  <a:gd name="connsiteY10" fmla="*/ 464621 h 906011"/>
                  <a:gd name="connsiteX11" fmla="*/ 139396 w 1417194"/>
                  <a:gd name="connsiteY11" fmla="*/ 480108 h 906011"/>
                  <a:gd name="connsiteX12" fmla="*/ 116163 w 1417194"/>
                  <a:gd name="connsiteY12" fmla="*/ 503339 h 906011"/>
                  <a:gd name="connsiteX13" fmla="*/ 108419 w 1417194"/>
                  <a:gd name="connsiteY13" fmla="*/ 526570 h 906011"/>
                  <a:gd name="connsiteX14" fmla="*/ 92931 w 1417194"/>
                  <a:gd name="connsiteY14" fmla="*/ 549801 h 906011"/>
                  <a:gd name="connsiteX15" fmla="*/ 116163 w 1417194"/>
                  <a:gd name="connsiteY15" fmla="*/ 588520 h 906011"/>
                  <a:gd name="connsiteX16" fmla="*/ 139396 w 1417194"/>
                  <a:gd name="connsiteY16" fmla="*/ 596263 h 906011"/>
                  <a:gd name="connsiteX17" fmla="*/ 162629 w 1417194"/>
                  <a:gd name="connsiteY17" fmla="*/ 611751 h 906011"/>
                  <a:gd name="connsiteX18" fmla="*/ 302025 w 1417194"/>
                  <a:gd name="connsiteY18" fmla="*/ 634982 h 906011"/>
                  <a:gd name="connsiteX19" fmla="*/ 317513 w 1417194"/>
                  <a:gd name="connsiteY19" fmla="*/ 851805 h 906011"/>
                  <a:gd name="connsiteX20" fmla="*/ 325257 w 1417194"/>
                  <a:gd name="connsiteY20" fmla="*/ 882779 h 906011"/>
                  <a:gd name="connsiteX21" fmla="*/ 418188 w 1417194"/>
                  <a:gd name="connsiteY21" fmla="*/ 906011 h 906011"/>
                  <a:gd name="connsiteX22" fmla="*/ 635027 w 1417194"/>
                  <a:gd name="connsiteY22" fmla="*/ 898267 h 906011"/>
                  <a:gd name="connsiteX23" fmla="*/ 666004 w 1417194"/>
                  <a:gd name="connsiteY23" fmla="*/ 890523 h 906011"/>
                  <a:gd name="connsiteX24" fmla="*/ 658259 w 1417194"/>
                  <a:gd name="connsiteY24" fmla="*/ 619494 h 906011"/>
                  <a:gd name="connsiteX25" fmla="*/ 666004 w 1417194"/>
                  <a:gd name="connsiteY25" fmla="*/ 487852 h 906011"/>
                  <a:gd name="connsiteX26" fmla="*/ 720213 w 1417194"/>
                  <a:gd name="connsiteY26" fmla="*/ 480108 h 906011"/>
                  <a:gd name="connsiteX27" fmla="*/ 735702 w 1417194"/>
                  <a:gd name="connsiteY27" fmla="*/ 449133 h 906011"/>
                  <a:gd name="connsiteX28" fmla="*/ 727957 w 1417194"/>
                  <a:gd name="connsiteY28" fmla="*/ 387184 h 906011"/>
                  <a:gd name="connsiteX29" fmla="*/ 851865 w 1417194"/>
                  <a:gd name="connsiteY29" fmla="*/ 356209 h 906011"/>
                  <a:gd name="connsiteX30" fmla="*/ 913819 w 1417194"/>
                  <a:gd name="connsiteY30" fmla="*/ 379440 h 906011"/>
                  <a:gd name="connsiteX31" fmla="*/ 1014494 w 1417194"/>
                  <a:gd name="connsiteY31" fmla="*/ 402671 h 906011"/>
                  <a:gd name="connsiteX32" fmla="*/ 1115169 w 1417194"/>
                  <a:gd name="connsiteY32" fmla="*/ 394927 h 906011"/>
                  <a:gd name="connsiteX33" fmla="*/ 1161634 w 1417194"/>
                  <a:gd name="connsiteY33" fmla="*/ 363953 h 906011"/>
                  <a:gd name="connsiteX34" fmla="*/ 1177123 w 1417194"/>
                  <a:gd name="connsiteY34" fmla="*/ 332978 h 906011"/>
                  <a:gd name="connsiteX35" fmla="*/ 1339752 w 1417194"/>
                  <a:gd name="connsiteY35" fmla="*/ 309747 h 906011"/>
                  <a:gd name="connsiteX36" fmla="*/ 1386217 w 1417194"/>
                  <a:gd name="connsiteY36" fmla="*/ 286516 h 906011"/>
                  <a:gd name="connsiteX37" fmla="*/ 1393961 w 1417194"/>
                  <a:gd name="connsiteY37" fmla="*/ 263285 h 906011"/>
                  <a:gd name="connsiteX38" fmla="*/ 1409450 w 1417194"/>
                  <a:gd name="connsiteY38" fmla="*/ 240054 h 906011"/>
                  <a:gd name="connsiteX39" fmla="*/ 1417194 w 1417194"/>
                  <a:gd name="connsiteY39" fmla="*/ 216823 h 906011"/>
                  <a:gd name="connsiteX40" fmla="*/ 1370729 w 1417194"/>
                  <a:gd name="connsiteY40" fmla="*/ 154873 h 906011"/>
                  <a:gd name="connsiteX41" fmla="*/ 1355240 w 1417194"/>
                  <a:gd name="connsiteY41" fmla="*/ 139386 h 906011"/>
                  <a:gd name="connsiteX42" fmla="*/ 1316519 w 1417194"/>
                  <a:gd name="connsiteY42" fmla="*/ 100667 h 906011"/>
                  <a:gd name="connsiteX43" fmla="*/ 1231332 w 1417194"/>
                  <a:gd name="connsiteY43" fmla="*/ 85180 h 906011"/>
                  <a:gd name="connsiteX44" fmla="*/ 991261 w 1417194"/>
                  <a:gd name="connsiteY44" fmla="*/ 85180 h 906011"/>
                  <a:gd name="connsiteX45" fmla="*/ 968029 w 1417194"/>
                  <a:gd name="connsiteY45" fmla="*/ 108411 h 906011"/>
                  <a:gd name="connsiteX46" fmla="*/ 944796 w 1417194"/>
                  <a:gd name="connsiteY46" fmla="*/ 116155 h 906011"/>
                  <a:gd name="connsiteX47" fmla="*/ 898330 w 1417194"/>
                  <a:gd name="connsiteY47" fmla="*/ 85180 h 906011"/>
                  <a:gd name="connsiteX48" fmla="*/ 875098 w 1417194"/>
                  <a:gd name="connsiteY48" fmla="*/ 77436 h 906011"/>
                  <a:gd name="connsiteX49" fmla="*/ 813144 w 1417194"/>
                  <a:gd name="connsiteY49" fmla="*/ 46462 h 906011"/>
                  <a:gd name="connsiteX50" fmla="*/ 758934 w 1417194"/>
                  <a:gd name="connsiteY50" fmla="*/ 54205 h 906011"/>
                  <a:gd name="connsiteX51" fmla="*/ 712469 w 1417194"/>
                  <a:gd name="connsiteY51" fmla="*/ 69693 h 906011"/>
                  <a:gd name="connsiteX52" fmla="*/ 673748 w 1417194"/>
                  <a:gd name="connsiteY52" fmla="*/ 61949 h 906011"/>
                  <a:gd name="connsiteX53" fmla="*/ 650515 w 1417194"/>
                  <a:gd name="connsiteY53" fmla="*/ 38718 h 906011"/>
                  <a:gd name="connsiteX54" fmla="*/ 604050 w 1417194"/>
                  <a:gd name="connsiteY54" fmla="*/ 7743 h 906011"/>
                  <a:gd name="connsiteX55" fmla="*/ 526607 w 1417194"/>
                  <a:gd name="connsiteY55" fmla="*/ 38718 h 906011"/>
                  <a:gd name="connsiteX56" fmla="*/ 480142 w 1417194"/>
                  <a:gd name="connsiteY56" fmla="*/ 54205 h 906011"/>
                  <a:gd name="connsiteX57" fmla="*/ 449165 w 1417194"/>
                  <a:gd name="connsiteY57" fmla="*/ 38718 h 906011"/>
                  <a:gd name="connsiteX58" fmla="*/ 425932 w 1417194"/>
                  <a:gd name="connsiteY58" fmla="*/ 15487 h 906011"/>
                  <a:gd name="connsiteX59" fmla="*/ 402700 w 1417194"/>
                  <a:gd name="connsiteY59" fmla="*/ 0 h 906011"/>
                  <a:gd name="connsiteX60" fmla="*/ 371723 w 1417194"/>
                  <a:gd name="connsiteY60" fmla="*/ 15487 h 906011"/>
                  <a:gd name="connsiteX61" fmla="*/ 317513 w 1417194"/>
                  <a:gd name="connsiteY61" fmla="*/ 54205 h 906011"/>
                  <a:gd name="connsiteX62" fmla="*/ 286536 w 1417194"/>
                  <a:gd name="connsiteY62" fmla="*/ 46462 h 906011"/>
                  <a:gd name="connsiteX63" fmla="*/ 271048 w 1417194"/>
                  <a:gd name="connsiteY63" fmla="*/ 30974 h 906011"/>
                  <a:gd name="connsiteX64" fmla="*/ 247815 w 1417194"/>
                  <a:gd name="connsiteY64" fmla="*/ 15487 h 906011"/>
                  <a:gd name="connsiteX65" fmla="*/ 193606 w 1417194"/>
                  <a:gd name="connsiteY65" fmla="*/ 23231 h 906011"/>
                  <a:gd name="connsiteX66" fmla="*/ 185861 w 1417194"/>
                  <a:gd name="connsiteY66" fmla="*/ 46462 h 906011"/>
                  <a:gd name="connsiteX67" fmla="*/ 162629 w 1417194"/>
                  <a:gd name="connsiteY67" fmla="*/ 54205 h 906011"/>
                  <a:gd name="connsiteX68" fmla="*/ 139396 w 1417194"/>
                  <a:gd name="connsiteY68" fmla="*/ 46462 h 906011"/>
                  <a:gd name="connsiteX69" fmla="*/ 108419 w 1417194"/>
                  <a:gd name="connsiteY69" fmla="*/ 30974 h 906011"/>
                  <a:gd name="connsiteX70" fmla="*/ 92931 w 1417194"/>
                  <a:gd name="connsiteY70" fmla="*/ 77436 h 906011"/>
                  <a:gd name="connsiteX71" fmla="*/ 92931 w 1417194"/>
                  <a:gd name="connsiteY71" fmla="*/ 100667 h 90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417194" h="906011">
                    <a:moveTo>
                      <a:pt x="92931" y="100667"/>
                    </a:moveTo>
                    <a:cubicBezTo>
                      <a:pt x="80024" y="108411"/>
                      <a:pt x="29583" y="95709"/>
                      <a:pt x="15488" y="123898"/>
                    </a:cubicBezTo>
                    <a:cubicBezTo>
                      <a:pt x="8187" y="138500"/>
                      <a:pt x="0" y="170361"/>
                      <a:pt x="0" y="170361"/>
                    </a:cubicBezTo>
                    <a:cubicBezTo>
                      <a:pt x="765" y="177242"/>
                      <a:pt x="3104" y="242647"/>
                      <a:pt x="15488" y="263285"/>
                    </a:cubicBezTo>
                    <a:cubicBezTo>
                      <a:pt x="19245" y="269545"/>
                      <a:pt x="25814" y="273610"/>
                      <a:pt x="30977" y="278772"/>
                    </a:cubicBezTo>
                    <a:cubicBezTo>
                      <a:pt x="33558" y="286516"/>
                      <a:pt x="40322" y="293999"/>
                      <a:pt x="38721" y="302003"/>
                    </a:cubicBezTo>
                    <a:cubicBezTo>
                      <a:pt x="37289" y="309163"/>
                      <a:pt x="27793" y="311790"/>
                      <a:pt x="23232" y="317491"/>
                    </a:cubicBezTo>
                    <a:cubicBezTo>
                      <a:pt x="6076" y="338935"/>
                      <a:pt x="8179" y="339417"/>
                      <a:pt x="0" y="363953"/>
                    </a:cubicBezTo>
                    <a:cubicBezTo>
                      <a:pt x="3996" y="395916"/>
                      <a:pt x="-5338" y="424249"/>
                      <a:pt x="23232" y="441390"/>
                    </a:cubicBezTo>
                    <a:cubicBezTo>
                      <a:pt x="30232" y="445590"/>
                      <a:pt x="38721" y="446552"/>
                      <a:pt x="46465" y="449133"/>
                    </a:cubicBezTo>
                    <a:cubicBezTo>
                      <a:pt x="51628" y="454296"/>
                      <a:pt x="55693" y="460865"/>
                      <a:pt x="61954" y="464621"/>
                    </a:cubicBezTo>
                    <a:cubicBezTo>
                      <a:pt x="78847" y="474756"/>
                      <a:pt x="130003" y="478766"/>
                      <a:pt x="139396" y="480108"/>
                    </a:cubicBezTo>
                    <a:cubicBezTo>
                      <a:pt x="131652" y="487852"/>
                      <a:pt x="122238" y="494227"/>
                      <a:pt x="116163" y="503339"/>
                    </a:cubicBezTo>
                    <a:cubicBezTo>
                      <a:pt x="111635" y="510131"/>
                      <a:pt x="112070" y="519269"/>
                      <a:pt x="108419" y="526570"/>
                    </a:cubicBezTo>
                    <a:cubicBezTo>
                      <a:pt x="104257" y="534894"/>
                      <a:pt x="98094" y="542057"/>
                      <a:pt x="92931" y="549801"/>
                    </a:cubicBezTo>
                    <a:cubicBezTo>
                      <a:pt x="99022" y="568073"/>
                      <a:pt x="98447" y="577891"/>
                      <a:pt x="116163" y="588520"/>
                    </a:cubicBezTo>
                    <a:cubicBezTo>
                      <a:pt x="123163" y="592720"/>
                      <a:pt x="131652" y="593682"/>
                      <a:pt x="139396" y="596263"/>
                    </a:cubicBezTo>
                    <a:cubicBezTo>
                      <a:pt x="147140" y="601426"/>
                      <a:pt x="154124" y="607971"/>
                      <a:pt x="162629" y="611751"/>
                    </a:cubicBezTo>
                    <a:cubicBezTo>
                      <a:pt x="215211" y="635119"/>
                      <a:pt x="237325" y="629591"/>
                      <a:pt x="302025" y="634982"/>
                    </a:cubicBezTo>
                    <a:cubicBezTo>
                      <a:pt x="331124" y="722275"/>
                      <a:pt x="302074" y="627952"/>
                      <a:pt x="317513" y="851805"/>
                    </a:cubicBezTo>
                    <a:cubicBezTo>
                      <a:pt x="318245" y="862422"/>
                      <a:pt x="317176" y="875853"/>
                      <a:pt x="325257" y="882779"/>
                    </a:cubicBezTo>
                    <a:cubicBezTo>
                      <a:pt x="340069" y="895474"/>
                      <a:pt x="400389" y="903044"/>
                      <a:pt x="418188" y="906011"/>
                    </a:cubicBezTo>
                    <a:cubicBezTo>
                      <a:pt x="490468" y="903430"/>
                      <a:pt x="562842" y="902778"/>
                      <a:pt x="635027" y="898267"/>
                    </a:cubicBezTo>
                    <a:cubicBezTo>
                      <a:pt x="645650" y="897603"/>
                      <a:pt x="665120" y="901130"/>
                      <a:pt x="666004" y="890523"/>
                    </a:cubicBezTo>
                    <a:cubicBezTo>
                      <a:pt x="673510" y="800455"/>
                      <a:pt x="660841" y="709837"/>
                      <a:pt x="658259" y="619494"/>
                    </a:cubicBezTo>
                    <a:cubicBezTo>
                      <a:pt x="660841" y="575613"/>
                      <a:pt x="648150" y="528019"/>
                      <a:pt x="666004" y="487852"/>
                    </a:cubicBezTo>
                    <a:cubicBezTo>
                      <a:pt x="673418" y="471172"/>
                      <a:pt x="704257" y="488972"/>
                      <a:pt x="720213" y="480108"/>
                    </a:cubicBezTo>
                    <a:cubicBezTo>
                      <a:pt x="730304" y="474502"/>
                      <a:pt x="730539" y="459458"/>
                      <a:pt x="735702" y="449133"/>
                    </a:cubicBezTo>
                    <a:cubicBezTo>
                      <a:pt x="733120" y="428483"/>
                      <a:pt x="731680" y="407659"/>
                      <a:pt x="727957" y="387184"/>
                    </a:cubicBezTo>
                    <a:cubicBezTo>
                      <a:pt x="716045" y="321677"/>
                      <a:pt x="659641" y="367516"/>
                      <a:pt x="851865" y="356209"/>
                    </a:cubicBezTo>
                    <a:cubicBezTo>
                      <a:pt x="938853" y="377955"/>
                      <a:pt x="824718" y="347043"/>
                      <a:pt x="913819" y="379440"/>
                    </a:cubicBezTo>
                    <a:cubicBezTo>
                      <a:pt x="955706" y="394670"/>
                      <a:pt x="972402" y="395656"/>
                      <a:pt x="1014494" y="402671"/>
                    </a:cubicBezTo>
                    <a:cubicBezTo>
                      <a:pt x="1048052" y="400090"/>
                      <a:pt x="1082620" y="403492"/>
                      <a:pt x="1115169" y="394927"/>
                    </a:cubicBezTo>
                    <a:cubicBezTo>
                      <a:pt x="1133170" y="390190"/>
                      <a:pt x="1161634" y="363953"/>
                      <a:pt x="1161634" y="363953"/>
                    </a:cubicBezTo>
                    <a:cubicBezTo>
                      <a:pt x="1166797" y="353628"/>
                      <a:pt x="1167888" y="339904"/>
                      <a:pt x="1177123" y="332978"/>
                    </a:cubicBezTo>
                    <a:cubicBezTo>
                      <a:pt x="1209622" y="308605"/>
                      <a:pt x="1328008" y="310530"/>
                      <a:pt x="1339752" y="309747"/>
                    </a:cubicBezTo>
                    <a:cubicBezTo>
                      <a:pt x="1355055" y="304646"/>
                      <a:pt x="1375300" y="300161"/>
                      <a:pt x="1386217" y="286516"/>
                    </a:cubicBezTo>
                    <a:cubicBezTo>
                      <a:pt x="1391316" y="280142"/>
                      <a:pt x="1390310" y="270586"/>
                      <a:pt x="1393961" y="263285"/>
                    </a:cubicBezTo>
                    <a:cubicBezTo>
                      <a:pt x="1398124" y="254961"/>
                      <a:pt x="1404287" y="247798"/>
                      <a:pt x="1409450" y="240054"/>
                    </a:cubicBezTo>
                    <a:cubicBezTo>
                      <a:pt x="1412031" y="232310"/>
                      <a:pt x="1417194" y="224986"/>
                      <a:pt x="1417194" y="216823"/>
                    </a:cubicBezTo>
                    <a:cubicBezTo>
                      <a:pt x="1417194" y="189792"/>
                      <a:pt x="1384998" y="169140"/>
                      <a:pt x="1370729" y="154873"/>
                    </a:cubicBezTo>
                    <a:cubicBezTo>
                      <a:pt x="1365566" y="149711"/>
                      <a:pt x="1359290" y="145461"/>
                      <a:pt x="1355240" y="139386"/>
                    </a:cubicBezTo>
                    <a:cubicBezTo>
                      <a:pt x="1341473" y="118736"/>
                      <a:pt x="1340612" y="110992"/>
                      <a:pt x="1316519" y="100667"/>
                    </a:cubicBezTo>
                    <a:cubicBezTo>
                      <a:pt x="1298266" y="92845"/>
                      <a:pt x="1243886" y="86973"/>
                      <a:pt x="1231332" y="85180"/>
                    </a:cubicBezTo>
                    <a:cubicBezTo>
                      <a:pt x="1137524" y="47660"/>
                      <a:pt x="1170569" y="54267"/>
                      <a:pt x="991261" y="85180"/>
                    </a:cubicBezTo>
                    <a:cubicBezTo>
                      <a:pt x="980469" y="87041"/>
                      <a:pt x="977141" y="102336"/>
                      <a:pt x="968029" y="108411"/>
                    </a:cubicBezTo>
                    <a:cubicBezTo>
                      <a:pt x="961237" y="112939"/>
                      <a:pt x="952540" y="113574"/>
                      <a:pt x="944796" y="116155"/>
                    </a:cubicBezTo>
                    <a:cubicBezTo>
                      <a:pt x="873655" y="98370"/>
                      <a:pt x="946949" y="124073"/>
                      <a:pt x="898330" y="85180"/>
                    </a:cubicBezTo>
                    <a:cubicBezTo>
                      <a:pt x="891956" y="80081"/>
                      <a:pt x="882741" y="80302"/>
                      <a:pt x="875098" y="77436"/>
                    </a:cubicBezTo>
                    <a:cubicBezTo>
                      <a:pt x="831793" y="61198"/>
                      <a:pt x="845227" y="67848"/>
                      <a:pt x="813144" y="46462"/>
                    </a:cubicBezTo>
                    <a:cubicBezTo>
                      <a:pt x="795074" y="49043"/>
                      <a:pt x="776720" y="50101"/>
                      <a:pt x="758934" y="54205"/>
                    </a:cubicBezTo>
                    <a:cubicBezTo>
                      <a:pt x="743026" y="57876"/>
                      <a:pt x="712469" y="69693"/>
                      <a:pt x="712469" y="69693"/>
                    </a:cubicBezTo>
                    <a:cubicBezTo>
                      <a:pt x="699562" y="67112"/>
                      <a:pt x="685521" y="67835"/>
                      <a:pt x="673748" y="61949"/>
                    </a:cubicBezTo>
                    <a:cubicBezTo>
                      <a:pt x="663952" y="57052"/>
                      <a:pt x="659160" y="45441"/>
                      <a:pt x="650515" y="38718"/>
                    </a:cubicBezTo>
                    <a:cubicBezTo>
                      <a:pt x="635821" y="27290"/>
                      <a:pt x="619538" y="18068"/>
                      <a:pt x="604050" y="7743"/>
                    </a:cubicBezTo>
                    <a:cubicBezTo>
                      <a:pt x="505125" y="24230"/>
                      <a:pt x="602801" y="624"/>
                      <a:pt x="526607" y="38718"/>
                    </a:cubicBezTo>
                    <a:cubicBezTo>
                      <a:pt x="512004" y="46019"/>
                      <a:pt x="480142" y="54205"/>
                      <a:pt x="480142" y="54205"/>
                    </a:cubicBezTo>
                    <a:cubicBezTo>
                      <a:pt x="469816" y="49043"/>
                      <a:pt x="458559" y="45428"/>
                      <a:pt x="449165" y="38718"/>
                    </a:cubicBezTo>
                    <a:cubicBezTo>
                      <a:pt x="440253" y="32353"/>
                      <a:pt x="434346" y="22498"/>
                      <a:pt x="425932" y="15487"/>
                    </a:cubicBezTo>
                    <a:cubicBezTo>
                      <a:pt x="418782" y="9529"/>
                      <a:pt x="410444" y="5162"/>
                      <a:pt x="402700" y="0"/>
                    </a:cubicBezTo>
                    <a:cubicBezTo>
                      <a:pt x="392374" y="5162"/>
                      <a:pt x="380959" y="8561"/>
                      <a:pt x="371723" y="15487"/>
                    </a:cubicBezTo>
                    <a:cubicBezTo>
                      <a:pt x="312925" y="59582"/>
                      <a:pt x="366925" y="37737"/>
                      <a:pt x="317513" y="54205"/>
                    </a:cubicBezTo>
                    <a:cubicBezTo>
                      <a:pt x="307187" y="51624"/>
                      <a:pt x="296056" y="51222"/>
                      <a:pt x="286536" y="46462"/>
                    </a:cubicBezTo>
                    <a:cubicBezTo>
                      <a:pt x="280006" y="43197"/>
                      <a:pt x="276749" y="35535"/>
                      <a:pt x="271048" y="30974"/>
                    </a:cubicBezTo>
                    <a:cubicBezTo>
                      <a:pt x="263780" y="25160"/>
                      <a:pt x="255559" y="20649"/>
                      <a:pt x="247815" y="15487"/>
                    </a:cubicBezTo>
                    <a:cubicBezTo>
                      <a:pt x="229745" y="18068"/>
                      <a:pt x="209932" y="15068"/>
                      <a:pt x="193606" y="23231"/>
                    </a:cubicBezTo>
                    <a:cubicBezTo>
                      <a:pt x="186305" y="26881"/>
                      <a:pt x="191633" y="40690"/>
                      <a:pt x="185861" y="46462"/>
                    </a:cubicBezTo>
                    <a:cubicBezTo>
                      <a:pt x="180089" y="52234"/>
                      <a:pt x="170373" y="51624"/>
                      <a:pt x="162629" y="54205"/>
                    </a:cubicBezTo>
                    <a:cubicBezTo>
                      <a:pt x="154885" y="51624"/>
                      <a:pt x="145168" y="52234"/>
                      <a:pt x="139396" y="46462"/>
                    </a:cubicBezTo>
                    <a:cubicBezTo>
                      <a:pt x="113581" y="20649"/>
                      <a:pt x="154887" y="15487"/>
                      <a:pt x="108419" y="30974"/>
                    </a:cubicBezTo>
                    <a:lnTo>
                      <a:pt x="92931" y="77436"/>
                    </a:lnTo>
                    <a:cubicBezTo>
                      <a:pt x="84370" y="103118"/>
                      <a:pt x="105838" y="92923"/>
                      <a:pt x="92931" y="100667"/>
                    </a:cubicBezTo>
                    <a:close/>
                  </a:path>
                </a:pathLst>
              </a:cu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4700748"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775706"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850663"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925622" y="2493466"/>
                <a:ext cx="0" cy="286516"/>
              </a:xfrm>
              <a:prstGeom prst="line">
                <a:avLst/>
              </a:prstGeom>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2514917" y="4485940"/>
              <a:ext cx="1668536" cy="537649"/>
            </a:xfrm>
            <a:prstGeom prst="rect">
              <a:avLst/>
            </a:prstGeom>
            <a:noFill/>
          </p:spPr>
          <p:txBody>
            <a:bodyPr wrap="none" rtlCol="0">
              <a:spAutoFit/>
            </a:bodyPr>
            <a:lstStyle/>
            <a:p>
              <a:r>
                <a:rPr lang="en-US" sz="2400" dirty="0" smtClean="0">
                  <a:solidFill>
                    <a:srgbClr val="3366FF"/>
                  </a:solidFill>
                </a:rPr>
                <a:t>No problem</a:t>
              </a:r>
              <a:endParaRPr lang="en-US" sz="2400" dirty="0">
                <a:solidFill>
                  <a:srgbClr val="3366FF"/>
                </a:solidFill>
              </a:endParaRPr>
            </a:p>
          </p:txBody>
        </p:sp>
        <p:grpSp>
          <p:nvGrpSpPr>
            <p:cNvPr id="35" name="Group 34"/>
            <p:cNvGrpSpPr/>
            <p:nvPr/>
          </p:nvGrpSpPr>
          <p:grpSpPr>
            <a:xfrm>
              <a:off x="8702689" y="2085763"/>
              <a:ext cx="2129385" cy="714892"/>
              <a:chOff x="562766" y="1650331"/>
              <a:chExt cx="2129385" cy="714892"/>
            </a:xfrm>
          </p:grpSpPr>
          <p:grpSp>
            <p:nvGrpSpPr>
              <p:cNvPr id="36" name="Group 35"/>
              <p:cNvGrpSpPr/>
              <p:nvPr/>
            </p:nvGrpSpPr>
            <p:grpSpPr>
              <a:xfrm>
                <a:off x="562766" y="1650331"/>
                <a:ext cx="851754" cy="714891"/>
                <a:chOff x="562766" y="1650331"/>
                <a:chExt cx="851754" cy="714891"/>
              </a:xfrm>
            </p:grpSpPr>
            <p:sp>
              <p:nvSpPr>
                <p:cNvPr id="46" name="Isosceles Triangle 48"/>
                <p:cNvSpPr/>
                <p:nvPr/>
              </p:nvSpPr>
              <p:spPr>
                <a:xfrm>
                  <a:off x="562766" y="1650332"/>
                  <a:ext cx="851754" cy="714890"/>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Isosceles Triangle 49"/>
                <p:cNvSpPr/>
                <p:nvPr/>
              </p:nvSpPr>
              <p:spPr>
                <a:xfrm>
                  <a:off x="762000" y="1650331"/>
                  <a:ext cx="462397" cy="387865"/>
                </a:xfrm>
                <a:prstGeom prs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988643" y="1650332"/>
                <a:ext cx="851754" cy="714891"/>
                <a:chOff x="562766" y="1650331"/>
                <a:chExt cx="851754" cy="714891"/>
              </a:xfrm>
            </p:grpSpPr>
            <p:sp>
              <p:nvSpPr>
                <p:cNvPr id="44" name="Isosceles Triangle 46"/>
                <p:cNvSpPr/>
                <p:nvPr/>
              </p:nvSpPr>
              <p:spPr>
                <a:xfrm>
                  <a:off x="562766" y="1650332"/>
                  <a:ext cx="851754" cy="714890"/>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Isosceles Triangle 47"/>
                <p:cNvSpPr/>
                <p:nvPr/>
              </p:nvSpPr>
              <p:spPr>
                <a:xfrm>
                  <a:off x="762000" y="1650331"/>
                  <a:ext cx="462397" cy="387865"/>
                </a:xfrm>
                <a:prstGeom prs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1445843" y="1650331"/>
                <a:ext cx="851754" cy="714891"/>
                <a:chOff x="562766" y="1650331"/>
                <a:chExt cx="851754" cy="714891"/>
              </a:xfrm>
            </p:grpSpPr>
            <p:sp>
              <p:nvSpPr>
                <p:cNvPr id="42" name="Isosceles Triangle 44"/>
                <p:cNvSpPr/>
                <p:nvPr/>
              </p:nvSpPr>
              <p:spPr>
                <a:xfrm>
                  <a:off x="562766" y="1650332"/>
                  <a:ext cx="851754" cy="714890"/>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Isosceles Triangle 45"/>
                <p:cNvSpPr/>
                <p:nvPr/>
              </p:nvSpPr>
              <p:spPr>
                <a:xfrm>
                  <a:off x="762000" y="1650331"/>
                  <a:ext cx="462397" cy="387865"/>
                </a:xfrm>
                <a:prstGeom prs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1840397" y="1650331"/>
                <a:ext cx="851754" cy="714891"/>
                <a:chOff x="562766" y="1650331"/>
                <a:chExt cx="851754" cy="714891"/>
              </a:xfrm>
            </p:grpSpPr>
            <p:sp>
              <p:nvSpPr>
                <p:cNvPr id="40" name="Isosceles Triangle 42"/>
                <p:cNvSpPr/>
                <p:nvPr/>
              </p:nvSpPr>
              <p:spPr>
                <a:xfrm>
                  <a:off x="562766" y="1650332"/>
                  <a:ext cx="851754" cy="714890"/>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Isosceles Triangle 43"/>
                <p:cNvSpPr/>
                <p:nvPr/>
              </p:nvSpPr>
              <p:spPr>
                <a:xfrm>
                  <a:off x="762000" y="1650331"/>
                  <a:ext cx="462397" cy="387865"/>
                </a:xfrm>
                <a:prstGeom prst="triangl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8" name="Freeform 47"/>
            <p:cNvSpPr/>
            <p:nvPr/>
          </p:nvSpPr>
          <p:spPr>
            <a:xfrm>
              <a:off x="9105110" y="2766281"/>
              <a:ext cx="642771" cy="1060995"/>
            </a:xfrm>
            <a:custGeom>
              <a:avLst/>
              <a:gdLst>
                <a:gd name="connsiteX0" fmla="*/ 23232 w 642771"/>
                <a:gd name="connsiteY0" fmla="*/ 0 h 1060995"/>
                <a:gd name="connsiteX1" fmla="*/ 15488 w 642771"/>
                <a:gd name="connsiteY1" fmla="*/ 69693 h 1060995"/>
                <a:gd name="connsiteX2" fmla="*/ 7744 w 642771"/>
                <a:gd name="connsiteY2" fmla="*/ 92924 h 1060995"/>
                <a:gd name="connsiteX3" fmla="*/ 0 w 642771"/>
                <a:gd name="connsiteY3" fmla="*/ 123899 h 1060995"/>
                <a:gd name="connsiteX4" fmla="*/ 7744 w 642771"/>
                <a:gd name="connsiteY4" fmla="*/ 193592 h 1060995"/>
                <a:gd name="connsiteX5" fmla="*/ 23232 w 642771"/>
                <a:gd name="connsiteY5" fmla="*/ 216823 h 1060995"/>
                <a:gd name="connsiteX6" fmla="*/ 46465 w 642771"/>
                <a:gd name="connsiteY6" fmla="*/ 247798 h 1060995"/>
                <a:gd name="connsiteX7" fmla="*/ 100675 w 642771"/>
                <a:gd name="connsiteY7" fmla="*/ 263285 h 1060995"/>
                <a:gd name="connsiteX8" fmla="*/ 170373 w 642771"/>
                <a:gd name="connsiteY8" fmla="*/ 294260 h 1060995"/>
                <a:gd name="connsiteX9" fmla="*/ 193605 w 642771"/>
                <a:gd name="connsiteY9" fmla="*/ 302004 h 1060995"/>
                <a:gd name="connsiteX10" fmla="*/ 240071 w 642771"/>
                <a:gd name="connsiteY10" fmla="*/ 340722 h 1060995"/>
                <a:gd name="connsiteX11" fmla="*/ 255559 w 642771"/>
                <a:gd name="connsiteY11" fmla="*/ 363953 h 1060995"/>
                <a:gd name="connsiteX12" fmla="*/ 271048 w 642771"/>
                <a:gd name="connsiteY12" fmla="*/ 410415 h 1060995"/>
                <a:gd name="connsiteX13" fmla="*/ 255559 w 642771"/>
                <a:gd name="connsiteY13" fmla="*/ 472365 h 1060995"/>
                <a:gd name="connsiteX14" fmla="*/ 240071 w 642771"/>
                <a:gd name="connsiteY14" fmla="*/ 526570 h 1060995"/>
                <a:gd name="connsiteX15" fmla="*/ 247815 w 642771"/>
                <a:gd name="connsiteY15" fmla="*/ 619495 h 1060995"/>
                <a:gd name="connsiteX16" fmla="*/ 278792 w 642771"/>
                <a:gd name="connsiteY16" fmla="*/ 634982 h 1060995"/>
                <a:gd name="connsiteX17" fmla="*/ 302025 w 642771"/>
                <a:gd name="connsiteY17" fmla="*/ 650469 h 1060995"/>
                <a:gd name="connsiteX18" fmla="*/ 333001 w 642771"/>
                <a:gd name="connsiteY18" fmla="*/ 658213 h 1060995"/>
                <a:gd name="connsiteX19" fmla="*/ 394955 w 642771"/>
                <a:gd name="connsiteY19" fmla="*/ 681444 h 1060995"/>
                <a:gd name="connsiteX20" fmla="*/ 410444 w 642771"/>
                <a:gd name="connsiteY20" fmla="*/ 696931 h 1060995"/>
                <a:gd name="connsiteX21" fmla="*/ 464653 w 642771"/>
                <a:gd name="connsiteY21" fmla="*/ 735650 h 1060995"/>
                <a:gd name="connsiteX22" fmla="*/ 495630 w 642771"/>
                <a:gd name="connsiteY22" fmla="*/ 751137 h 1060995"/>
                <a:gd name="connsiteX23" fmla="*/ 526607 w 642771"/>
                <a:gd name="connsiteY23" fmla="*/ 789856 h 1060995"/>
                <a:gd name="connsiteX24" fmla="*/ 542096 w 642771"/>
                <a:gd name="connsiteY24" fmla="*/ 836318 h 1060995"/>
                <a:gd name="connsiteX25" fmla="*/ 549840 w 642771"/>
                <a:gd name="connsiteY25" fmla="*/ 859549 h 1060995"/>
                <a:gd name="connsiteX26" fmla="*/ 557584 w 642771"/>
                <a:gd name="connsiteY26" fmla="*/ 882780 h 1060995"/>
                <a:gd name="connsiteX27" fmla="*/ 565328 w 642771"/>
                <a:gd name="connsiteY27" fmla="*/ 998935 h 1060995"/>
                <a:gd name="connsiteX28" fmla="*/ 588561 w 642771"/>
                <a:gd name="connsiteY28" fmla="*/ 1006679 h 1060995"/>
                <a:gd name="connsiteX29" fmla="*/ 596305 w 642771"/>
                <a:gd name="connsiteY29" fmla="*/ 1029910 h 1060995"/>
                <a:gd name="connsiteX30" fmla="*/ 642771 w 642771"/>
                <a:gd name="connsiteY30" fmla="*/ 1060885 h 106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2771" h="1060995">
                  <a:moveTo>
                    <a:pt x="23232" y="0"/>
                  </a:moveTo>
                  <a:cubicBezTo>
                    <a:pt x="20651" y="23231"/>
                    <a:pt x="19331" y="46637"/>
                    <a:pt x="15488" y="69693"/>
                  </a:cubicBezTo>
                  <a:cubicBezTo>
                    <a:pt x="14146" y="77745"/>
                    <a:pt x="9987" y="85076"/>
                    <a:pt x="7744" y="92924"/>
                  </a:cubicBezTo>
                  <a:cubicBezTo>
                    <a:pt x="4820" y="103157"/>
                    <a:pt x="2581" y="113574"/>
                    <a:pt x="0" y="123899"/>
                  </a:cubicBezTo>
                  <a:cubicBezTo>
                    <a:pt x="2581" y="147130"/>
                    <a:pt x="2075" y="170916"/>
                    <a:pt x="7744" y="193592"/>
                  </a:cubicBezTo>
                  <a:cubicBezTo>
                    <a:pt x="10001" y="202621"/>
                    <a:pt x="17822" y="209250"/>
                    <a:pt x="23232" y="216823"/>
                  </a:cubicBezTo>
                  <a:cubicBezTo>
                    <a:pt x="30734" y="227325"/>
                    <a:pt x="36549" y="239536"/>
                    <a:pt x="46465" y="247798"/>
                  </a:cubicBezTo>
                  <a:cubicBezTo>
                    <a:pt x="51224" y="251764"/>
                    <a:pt x="99031" y="262874"/>
                    <a:pt x="100675" y="263285"/>
                  </a:cubicBezTo>
                  <a:cubicBezTo>
                    <a:pt x="137492" y="287830"/>
                    <a:pt x="115075" y="275829"/>
                    <a:pt x="170373" y="294260"/>
                  </a:cubicBezTo>
                  <a:cubicBezTo>
                    <a:pt x="178117" y="296841"/>
                    <a:pt x="186813" y="297476"/>
                    <a:pt x="193605" y="302004"/>
                  </a:cubicBezTo>
                  <a:cubicBezTo>
                    <a:pt x="216449" y="317231"/>
                    <a:pt x="221437" y="318363"/>
                    <a:pt x="240071" y="340722"/>
                  </a:cubicBezTo>
                  <a:cubicBezTo>
                    <a:pt x="246029" y="347872"/>
                    <a:pt x="251779" y="355448"/>
                    <a:pt x="255559" y="363953"/>
                  </a:cubicBezTo>
                  <a:cubicBezTo>
                    <a:pt x="262190" y="378871"/>
                    <a:pt x="271048" y="410415"/>
                    <a:pt x="271048" y="410415"/>
                  </a:cubicBezTo>
                  <a:cubicBezTo>
                    <a:pt x="255301" y="489139"/>
                    <a:pt x="271435" y="416802"/>
                    <a:pt x="255559" y="472365"/>
                  </a:cubicBezTo>
                  <a:cubicBezTo>
                    <a:pt x="236111" y="540428"/>
                    <a:pt x="258639" y="470870"/>
                    <a:pt x="240071" y="526570"/>
                  </a:cubicBezTo>
                  <a:cubicBezTo>
                    <a:pt x="242652" y="557545"/>
                    <a:pt x="237360" y="590224"/>
                    <a:pt x="247815" y="619495"/>
                  </a:cubicBezTo>
                  <a:cubicBezTo>
                    <a:pt x="251698" y="630367"/>
                    <a:pt x="268769" y="629255"/>
                    <a:pt x="278792" y="634982"/>
                  </a:cubicBezTo>
                  <a:cubicBezTo>
                    <a:pt x="286873" y="639599"/>
                    <a:pt x="293470" y="646803"/>
                    <a:pt x="302025" y="650469"/>
                  </a:cubicBezTo>
                  <a:cubicBezTo>
                    <a:pt x="311808" y="654661"/>
                    <a:pt x="323035" y="654476"/>
                    <a:pt x="333001" y="658213"/>
                  </a:cubicBezTo>
                  <a:cubicBezTo>
                    <a:pt x="413991" y="688582"/>
                    <a:pt x="315445" y="661567"/>
                    <a:pt x="394955" y="681444"/>
                  </a:cubicBezTo>
                  <a:cubicBezTo>
                    <a:pt x="400118" y="686606"/>
                    <a:pt x="404835" y="692257"/>
                    <a:pt x="410444" y="696931"/>
                  </a:cubicBezTo>
                  <a:cubicBezTo>
                    <a:pt x="419513" y="704488"/>
                    <a:pt x="451848" y="728334"/>
                    <a:pt x="464653" y="735650"/>
                  </a:cubicBezTo>
                  <a:cubicBezTo>
                    <a:pt x="474676" y="741377"/>
                    <a:pt x="485304" y="745975"/>
                    <a:pt x="495630" y="751137"/>
                  </a:cubicBezTo>
                  <a:cubicBezTo>
                    <a:pt x="508504" y="764010"/>
                    <a:pt x="518791" y="772271"/>
                    <a:pt x="526607" y="789856"/>
                  </a:cubicBezTo>
                  <a:cubicBezTo>
                    <a:pt x="533238" y="804774"/>
                    <a:pt x="536933" y="820831"/>
                    <a:pt x="542096" y="836318"/>
                  </a:cubicBezTo>
                  <a:lnTo>
                    <a:pt x="549840" y="859549"/>
                  </a:lnTo>
                  <a:lnTo>
                    <a:pt x="557584" y="882780"/>
                  </a:lnTo>
                  <a:cubicBezTo>
                    <a:pt x="560165" y="921498"/>
                    <a:pt x="555916" y="961289"/>
                    <a:pt x="565328" y="998935"/>
                  </a:cubicBezTo>
                  <a:cubicBezTo>
                    <a:pt x="567308" y="1006854"/>
                    <a:pt x="582789" y="1000907"/>
                    <a:pt x="588561" y="1006679"/>
                  </a:cubicBezTo>
                  <a:cubicBezTo>
                    <a:pt x="594333" y="1012451"/>
                    <a:pt x="591560" y="1023268"/>
                    <a:pt x="596305" y="1029910"/>
                  </a:cubicBezTo>
                  <a:cubicBezTo>
                    <a:pt x="621039" y="1064536"/>
                    <a:pt x="616178" y="1060885"/>
                    <a:pt x="642771" y="1060885"/>
                  </a:cubicBezTo>
                </a:path>
              </a:pathLst>
            </a:custGeom>
            <a:ln w="762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Freeform 48"/>
            <p:cNvSpPr/>
            <p:nvPr/>
          </p:nvSpPr>
          <p:spPr>
            <a:xfrm>
              <a:off x="9569763" y="2797256"/>
              <a:ext cx="612037" cy="1068628"/>
            </a:xfrm>
            <a:custGeom>
              <a:avLst/>
              <a:gdLst>
                <a:gd name="connsiteX0" fmla="*/ 7745 w 612037"/>
                <a:gd name="connsiteY0" fmla="*/ 0 h 1068628"/>
                <a:gd name="connsiteX1" fmla="*/ 15489 w 612037"/>
                <a:gd name="connsiteY1" fmla="*/ 38718 h 1068628"/>
                <a:gd name="connsiteX2" fmla="*/ 0 w 612037"/>
                <a:gd name="connsiteY2" fmla="*/ 92924 h 1068628"/>
                <a:gd name="connsiteX3" fmla="*/ 15489 w 612037"/>
                <a:gd name="connsiteY3" fmla="*/ 116155 h 1068628"/>
                <a:gd name="connsiteX4" fmla="*/ 46466 w 612037"/>
                <a:gd name="connsiteY4" fmla="*/ 139386 h 1068628"/>
                <a:gd name="connsiteX5" fmla="*/ 247816 w 612037"/>
                <a:gd name="connsiteY5" fmla="*/ 224566 h 1068628"/>
                <a:gd name="connsiteX6" fmla="*/ 340746 w 612037"/>
                <a:gd name="connsiteY6" fmla="*/ 271029 h 1068628"/>
                <a:gd name="connsiteX7" fmla="*/ 387212 w 612037"/>
                <a:gd name="connsiteY7" fmla="*/ 294260 h 1068628"/>
                <a:gd name="connsiteX8" fmla="*/ 425933 w 612037"/>
                <a:gd name="connsiteY8" fmla="*/ 317491 h 1068628"/>
                <a:gd name="connsiteX9" fmla="*/ 480143 w 612037"/>
                <a:gd name="connsiteY9" fmla="*/ 332978 h 1068628"/>
                <a:gd name="connsiteX10" fmla="*/ 518864 w 612037"/>
                <a:gd name="connsiteY10" fmla="*/ 356209 h 1068628"/>
                <a:gd name="connsiteX11" fmla="*/ 549841 w 612037"/>
                <a:gd name="connsiteY11" fmla="*/ 363953 h 1068628"/>
                <a:gd name="connsiteX12" fmla="*/ 604050 w 612037"/>
                <a:gd name="connsiteY12" fmla="*/ 379440 h 1068628"/>
                <a:gd name="connsiteX13" fmla="*/ 611795 w 612037"/>
                <a:gd name="connsiteY13" fmla="*/ 402671 h 1068628"/>
                <a:gd name="connsiteX14" fmla="*/ 596306 w 612037"/>
                <a:gd name="connsiteY14" fmla="*/ 418159 h 1068628"/>
                <a:gd name="connsiteX15" fmla="*/ 549841 w 612037"/>
                <a:gd name="connsiteY15" fmla="*/ 441390 h 1068628"/>
                <a:gd name="connsiteX16" fmla="*/ 333002 w 612037"/>
                <a:gd name="connsiteY16" fmla="*/ 464621 h 1068628"/>
                <a:gd name="connsiteX17" fmla="*/ 286537 w 612037"/>
                <a:gd name="connsiteY17" fmla="*/ 487852 h 1068628"/>
                <a:gd name="connsiteX18" fmla="*/ 294281 w 612037"/>
                <a:gd name="connsiteY18" fmla="*/ 534314 h 1068628"/>
                <a:gd name="connsiteX19" fmla="*/ 333002 w 612037"/>
                <a:gd name="connsiteY19" fmla="*/ 596263 h 1068628"/>
                <a:gd name="connsiteX20" fmla="*/ 356235 w 612037"/>
                <a:gd name="connsiteY20" fmla="*/ 642725 h 1068628"/>
                <a:gd name="connsiteX21" fmla="*/ 371723 w 612037"/>
                <a:gd name="connsiteY21" fmla="*/ 665956 h 1068628"/>
                <a:gd name="connsiteX22" fmla="*/ 387212 w 612037"/>
                <a:gd name="connsiteY22" fmla="*/ 712419 h 1068628"/>
                <a:gd name="connsiteX23" fmla="*/ 363979 w 612037"/>
                <a:gd name="connsiteY23" fmla="*/ 813086 h 1068628"/>
                <a:gd name="connsiteX24" fmla="*/ 340746 w 612037"/>
                <a:gd name="connsiteY24" fmla="*/ 828574 h 1068628"/>
                <a:gd name="connsiteX25" fmla="*/ 317514 w 612037"/>
                <a:gd name="connsiteY25" fmla="*/ 836318 h 1068628"/>
                <a:gd name="connsiteX26" fmla="*/ 302025 w 612037"/>
                <a:gd name="connsiteY26" fmla="*/ 882780 h 1068628"/>
                <a:gd name="connsiteX27" fmla="*/ 294281 w 612037"/>
                <a:gd name="connsiteY27" fmla="*/ 913754 h 1068628"/>
                <a:gd name="connsiteX28" fmla="*/ 278793 w 612037"/>
                <a:gd name="connsiteY28" fmla="*/ 960216 h 1068628"/>
                <a:gd name="connsiteX29" fmla="*/ 271048 w 612037"/>
                <a:gd name="connsiteY29" fmla="*/ 991191 h 1068628"/>
                <a:gd name="connsiteX30" fmla="*/ 240071 w 612037"/>
                <a:gd name="connsiteY30" fmla="*/ 1022166 h 1068628"/>
                <a:gd name="connsiteX31" fmla="*/ 232327 w 612037"/>
                <a:gd name="connsiteY31" fmla="*/ 1068628 h 106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12037" h="1068628">
                  <a:moveTo>
                    <a:pt x="7745" y="0"/>
                  </a:moveTo>
                  <a:cubicBezTo>
                    <a:pt x="10326" y="12906"/>
                    <a:pt x="15489" y="25556"/>
                    <a:pt x="15489" y="38718"/>
                  </a:cubicBezTo>
                  <a:cubicBezTo>
                    <a:pt x="15489" y="48446"/>
                    <a:pt x="3653" y="81966"/>
                    <a:pt x="0" y="92924"/>
                  </a:cubicBezTo>
                  <a:cubicBezTo>
                    <a:pt x="5163" y="100668"/>
                    <a:pt x="8908" y="109574"/>
                    <a:pt x="15489" y="116155"/>
                  </a:cubicBezTo>
                  <a:cubicBezTo>
                    <a:pt x="24616" y="125281"/>
                    <a:pt x="35260" y="132983"/>
                    <a:pt x="46466" y="139386"/>
                  </a:cubicBezTo>
                  <a:cubicBezTo>
                    <a:pt x="219313" y="238148"/>
                    <a:pt x="11370" y="106348"/>
                    <a:pt x="247816" y="224566"/>
                  </a:cubicBezTo>
                  <a:lnTo>
                    <a:pt x="340746" y="271029"/>
                  </a:lnTo>
                  <a:cubicBezTo>
                    <a:pt x="356235" y="278773"/>
                    <a:pt x="372363" y="285351"/>
                    <a:pt x="387212" y="294260"/>
                  </a:cubicBezTo>
                  <a:cubicBezTo>
                    <a:pt x="400119" y="302004"/>
                    <a:pt x="412039" y="311702"/>
                    <a:pt x="425933" y="317491"/>
                  </a:cubicBezTo>
                  <a:cubicBezTo>
                    <a:pt x="443281" y="324719"/>
                    <a:pt x="462073" y="327816"/>
                    <a:pt x="480143" y="332978"/>
                  </a:cubicBezTo>
                  <a:cubicBezTo>
                    <a:pt x="493050" y="340722"/>
                    <a:pt x="505109" y="350096"/>
                    <a:pt x="518864" y="356209"/>
                  </a:cubicBezTo>
                  <a:cubicBezTo>
                    <a:pt x="528590" y="360531"/>
                    <a:pt x="539607" y="361029"/>
                    <a:pt x="549841" y="363953"/>
                  </a:cubicBezTo>
                  <a:cubicBezTo>
                    <a:pt x="627611" y="386171"/>
                    <a:pt x="507208" y="355230"/>
                    <a:pt x="604050" y="379440"/>
                  </a:cubicBezTo>
                  <a:cubicBezTo>
                    <a:pt x="606632" y="387184"/>
                    <a:pt x="613396" y="394667"/>
                    <a:pt x="611795" y="402671"/>
                  </a:cubicBezTo>
                  <a:cubicBezTo>
                    <a:pt x="610363" y="409831"/>
                    <a:pt x="602008" y="413598"/>
                    <a:pt x="596306" y="418159"/>
                  </a:cubicBezTo>
                  <a:cubicBezTo>
                    <a:pt x="579903" y="431280"/>
                    <a:pt x="569955" y="436749"/>
                    <a:pt x="549841" y="441390"/>
                  </a:cubicBezTo>
                  <a:cubicBezTo>
                    <a:pt x="448383" y="464802"/>
                    <a:pt x="460468" y="457540"/>
                    <a:pt x="333002" y="464621"/>
                  </a:cubicBezTo>
                  <a:cubicBezTo>
                    <a:pt x="325244" y="466560"/>
                    <a:pt x="288764" y="470034"/>
                    <a:pt x="286537" y="487852"/>
                  </a:cubicBezTo>
                  <a:cubicBezTo>
                    <a:pt x="284589" y="503432"/>
                    <a:pt x="290473" y="519082"/>
                    <a:pt x="294281" y="534314"/>
                  </a:cubicBezTo>
                  <a:cubicBezTo>
                    <a:pt x="307183" y="585919"/>
                    <a:pt x="299339" y="573822"/>
                    <a:pt x="333002" y="596263"/>
                  </a:cubicBezTo>
                  <a:cubicBezTo>
                    <a:pt x="377386" y="662832"/>
                    <a:pt x="324177" y="578612"/>
                    <a:pt x="356235" y="642725"/>
                  </a:cubicBezTo>
                  <a:cubicBezTo>
                    <a:pt x="360397" y="651049"/>
                    <a:pt x="367943" y="657451"/>
                    <a:pt x="371723" y="665956"/>
                  </a:cubicBezTo>
                  <a:cubicBezTo>
                    <a:pt x="378354" y="680874"/>
                    <a:pt x="387212" y="712419"/>
                    <a:pt x="387212" y="712419"/>
                  </a:cubicBezTo>
                  <a:cubicBezTo>
                    <a:pt x="383168" y="752857"/>
                    <a:pt x="392199" y="784869"/>
                    <a:pt x="363979" y="813086"/>
                  </a:cubicBezTo>
                  <a:cubicBezTo>
                    <a:pt x="357397" y="819667"/>
                    <a:pt x="349071" y="824412"/>
                    <a:pt x="340746" y="828574"/>
                  </a:cubicBezTo>
                  <a:cubicBezTo>
                    <a:pt x="333445" y="832224"/>
                    <a:pt x="325258" y="833737"/>
                    <a:pt x="317514" y="836318"/>
                  </a:cubicBezTo>
                  <a:cubicBezTo>
                    <a:pt x="312351" y="851805"/>
                    <a:pt x="305985" y="866942"/>
                    <a:pt x="302025" y="882780"/>
                  </a:cubicBezTo>
                  <a:cubicBezTo>
                    <a:pt x="299444" y="893105"/>
                    <a:pt x="297339" y="903560"/>
                    <a:pt x="294281" y="913754"/>
                  </a:cubicBezTo>
                  <a:cubicBezTo>
                    <a:pt x="289590" y="929391"/>
                    <a:pt x="282753" y="944378"/>
                    <a:pt x="278793" y="960216"/>
                  </a:cubicBezTo>
                  <a:cubicBezTo>
                    <a:pt x="276211" y="970541"/>
                    <a:pt x="276689" y="982166"/>
                    <a:pt x="271048" y="991191"/>
                  </a:cubicBezTo>
                  <a:cubicBezTo>
                    <a:pt x="263308" y="1003573"/>
                    <a:pt x="240071" y="1022166"/>
                    <a:pt x="240071" y="1022166"/>
                  </a:cubicBezTo>
                  <a:cubicBezTo>
                    <a:pt x="231075" y="1058149"/>
                    <a:pt x="232327" y="1042498"/>
                    <a:pt x="232327" y="1068628"/>
                  </a:cubicBezTo>
                </a:path>
              </a:pathLst>
            </a:custGeom>
            <a:ln w="762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Freeform 49"/>
            <p:cNvSpPr/>
            <p:nvPr/>
          </p:nvSpPr>
          <p:spPr>
            <a:xfrm>
              <a:off x="9879533" y="2797256"/>
              <a:ext cx="737601" cy="1022678"/>
            </a:xfrm>
            <a:custGeom>
              <a:avLst/>
              <a:gdLst>
                <a:gd name="connsiteX0" fmla="*/ 116163 w 737601"/>
                <a:gd name="connsiteY0" fmla="*/ 0 h 1022678"/>
                <a:gd name="connsiteX1" fmla="*/ 154884 w 737601"/>
                <a:gd name="connsiteY1" fmla="*/ 46462 h 1022678"/>
                <a:gd name="connsiteX2" fmla="*/ 201350 w 737601"/>
                <a:gd name="connsiteY2" fmla="*/ 100668 h 1022678"/>
                <a:gd name="connsiteX3" fmla="*/ 263303 w 737601"/>
                <a:gd name="connsiteY3" fmla="*/ 123899 h 1022678"/>
                <a:gd name="connsiteX4" fmla="*/ 495630 w 737601"/>
                <a:gd name="connsiteY4" fmla="*/ 147130 h 1022678"/>
                <a:gd name="connsiteX5" fmla="*/ 596305 w 737601"/>
                <a:gd name="connsiteY5" fmla="*/ 170361 h 1022678"/>
                <a:gd name="connsiteX6" fmla="*/ 611794 w 737601"/>
                <a:gd name="connsiteY6" fmla="*/ 185848 h 1022678"/>
                <a:gd name="connsiteX7" fmla="*/ 681492 w 737601"/>
                <a:gd name="connsiteY7" fmla="*/ 240054 h 1022678"/>
                <a:gd name="connsiteX8" fmla="*/ 704725 w 737601"/>
                <a:gd name="connsiteY8" fmla="*/ 286516 h 1022678"/>
                <a:gd name="connsiteX9" fmla="*/ 727957 w 737601"/>
                <a:gd name="connsiteY9" fmla="*/ 302003 h 1022678"/>
                <a:gd name="connsiteX10" fmla="*/ 727957 w 737601"/>
                <a:gd name="connsiteY10" fmla="*/ 363953 h 1022678"/>
                <a:gd name="connsiteX11" fmla="*/ 689236 w 737601"/>
                <a:gd name="connsiteY11" fmla="*/ 379440 h 1022678"/>
                <a:gd name="connsiteX12" fmla="*/ 666003 w 737601"/>
                <a:gd name="connsiteY12" fmla="*/ 394928 h 1022678"/>
                <a:gd name="connsiteX13" fmla="*/ 642771 w 737601"/>
                <a:gd name="connsiteY13" fmla="*/ 402671 h 1022678"/>
                <a:gd name="connsiteX14" fmla="*/ 611794 w 737601"/>
                <a:gd name="connsiteY14" fmla="*/ 418159 h 1022678"/>
                <a:gd name="connsiteX15" fmla="*/ 565328 w 737601"/>
                <a:gd name="connsiteY15" fmla="*/ 425902 h 1022678"/>
                <a:gd name="connsiteX16" fmla="*/ 518863 w 737601"/>
                <a:gd name="connsiteY16" fmla="*/ 441390 h 1022678"/>
                <a:gd name="connsiteX17" fmla="*/ 472398 w 737601"/>
                <a:gd name="connsiteY17" fmla="*/ 487852 h 1022678"/>
                <a:gd name="connsiteX18" fmla="*/ 464653 w 737601"/>
                <a:gd name="connsiteY18" fmla="*/ 511083 h 1022678"/>
                <a:gd name="connsiteX19" fmla="*/ 495630 w 737601"/>
                <a:gd name="connsiteY19" fmla="*/ 557545 h 1022678"/>
                <a:gd name="connsiteX20" fmla="*/ 511119 w 737601"/>
                <a:gd name="connsiteY20" fmla="*/ 580776 h 1022678"/>
                <a:gd name="connsiteX21" fmla="*/ 549840 w 737601"/>
                <a:gd name="connsiteY21" fmla="*/ 627238 h 1022678"/>
                <a:gd name="connsiteX22" fmla="*/ 542096 w 737601"/>
                <a:gd name="connsiteY22" fmla="*/ 681444 h 1022678"/>
                <a:gd name="connsiteX23" fmla="*/ 511119 w 737601"/>
                <a:gd name="connsiteY23" fmla="*/ 712419 h 1022678"/>
                <a:gd name="connsiteX24" fmla="*/ 495630 w 737601"/>
                <a:gd name="connsiteY24" fmla="*/ 735650 h 1022678"/>
                <a:gd name="connsiteX25" fmla="*/ 449165 w 737601"/>
                <a:gd name="connsiteY25" fmla="*/ 774368 h 1022678"/>
                <a:gd name="connsiteX26" fmla="*/ 433676 w 737601"/>
                <a:gd name="connsiteY26" fmla="*/ 789855 h 1022678"/>
                <a:gd name="connsiteX27" fmla="*/ 410444 w 737601"/>
                <a:gd name="connsiteY27" fmla="*/ 797599 h 1022678"/>
                <a:gd name="connsiteX28" fmla="*/ 387211 w 737601"/>
                <a:gd name="connsiteY28" fmla="*/ 813086 h 1022678"/>
                <a:gd name="connsiteX29" fmla="*/ 278792 w 737601"/>
                <a:gd name="connsiteY29" fmla="*/ 828574 h 1022678"/>
                <a:gd name="connsiteX30" fmla="*/ 224582 w 737601"/>
                <a:gd name="connsiteY30" fmla="*/ 844061 h 1022678"/>
                <a:gd name="connsiteX31" fmla="*/ 193605 w 737601"/>
                <a:gd name="connsiteY31" fmla="*/ 890523 h 1022678"/>
                <a:gd name="connsiteX32" fmla="*/ 147140 w 737601"/>
                <a:gd name="connsiteY32" fmla="*/ 921498 h 1022678"/>
                <a:gd name="connsiteX33" fmla="*/ 100675 w 737601"/>
                <a:gd name="connsiteY33" fmla="*/ 936985 h 1022678"/>
                <a:gd name="connsiteX34" fmla="*/ 92930 w 737601"/>
                <a:gd name="connsiteY34" fmla="*/ 960216 h 1022678"/>
                <a:gd name="connsiteX35" fmla="*/ 46465 w 737601"/>
                <a:gd name="connsiteY35" fmla="*/ 983447 h 1022678"/>
                <a:gd name="connsiteX36" fmla="*/ 7744 w 737601"/>
                <a:gd name="connsiteY36" fmla="*/ 1022166 h 1022678"/>
                <a:gd name="connsiteX37" fmla="*/ 0 w 737601"/>
                <a:gd name="connsiteY37" fmla="*/ 1022166 h 102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37601" h="1022678">
                  <a:moveTo>
                    <a:pt x="116163" y="0"/>
                  </a:moveTo>
                  <a:cubicBezTo>
                    <a:pt x="129070" y="15487"/>
                    <a:pt x="142289" y="30720"/>
                    <a:pt x="154884" y="46462"/>
                  </a:cubicBezTo>
                  <a:cubicBezTo>
                    <a:pt x="168983" y="64085"/>
                    <a:pt x="182318" y="87074"/>
                    <a:pt x="201350" y="100668"/>
                  </a:cubicBezTo>
                  <a:cubicBezTo>
                    <a:pt x="219944" y="113949"/>
                    <a:pt x="241320" y="119777"/>
                    <a:pt x="263303" y="123899"/>
                  </a:cubicBezTo>
                  <a:cubicBezTo>
                    <a:pt x="380212" y="145818"/>
                    <a:pt x="357369" y="139449"/>
                    <a:pt x="495630" y="147130"/>
                  </a:cubicBezTo>
                  <a:cubicBezTo>
                    <a:pt x="532728" y="152429"/>
                    <a:pt x="562284" y="153352"/>
                    <a:pt x="596305" y="170361"/>
                  </a:cubicBezTo>
                  <a:cubicBezTo>
                    <a:pt x="602835" y="173626"/>
                    <a:pt x="605953" y="181468"/>
                    <a:pt x="611794" y="185848"/>
                  </a:cubicBezTo>
                  <a:cubicBezTo>
                    <a:pt x="685895" y="241420"/>
                    <a:pt x="634198" y="192764"/>
                    <a:pt x="681492" y="240054"/>
                  </a:cubicBezTo>
                  <a:cubicBezTo>
                    <a:pt x="687791" y="258950"/>
                    <a:pt x="689711" y="271504"/>
                    <a:pt x="704725" y="286516"/>
                  </a:cubicBezTo>
                  <a:cubicBezTo>
                    <a:pt x="711306" y="293097"/>
                    <a:pt x="720213" y="296841"/>
                    <a:pt x="727957" y="302003"/>
                  </a:cubicBezTo>
                  <a:cubicBezTo>
                    <a:pt x="734531" y="321725"/>
                    <a:pt x="745899" y="343021"/>
                    <a:pt x="727957" y="363953"/>
                  </a:cubicBezTo>
                  <a:cubicBezTo>
                    <a:pt x="718910" y="374507"/>
                    <a:pt x="701670" y="373224"/>
                    <a:pt x="689236" y="379440"/>
                  </a:cubicBezTo>
                  <a:cubicBezTo>
                    <a:pt x="680911" y="383602"/>
                    <a:pt x="674328" y="390766"/>
                    <a:pt x="666003" y="394928"/>
                  </a:cubicBezTo>
                  <a:cubicBezTo>
                    <a:pt x="658702" y="398578"/>
                    <a:pt x="650274" y="399456"/>
                    <a:pt x="642771" y="402671"/>
                  </a:cubicBezTo>
                  <a:cubicBezTo>
                    <a:pt x="632160" y="407218"/>
                    <a:pt x="622852" y="414842"/>
                    <a:pt x="611794" y="418159"/>
                  </a:cubicBezTo>
                  <a:cubicBezTo>
                    <a:pt x="596754" y="422671"/>
                    <a:pt x="580817" y="423321"/>
                    <a:pt x="565328" y="425902"/>
                  </a:cubicBezTo>
                  <a:cubicBezTo>
                    <a:pt x="549840" y="431065"/>
                    <a:pt x="532447" y="432334"/>
                    <a:pt x="518863" y="441390"/>
                  </a:cubicBezTo>
                  <a:cubicBezTo>
                    <a:pt x="500638" y="453539"/>
                    <a:pt x="472398" y="487852"/>
                    <a:pt x="472398" y="487852"/>
                  </a:cubicBezTo>
                  <a:cubicBezTo>
                    <a:pt x="469816" y="495596"/>
                    <a:pt x="464653" y="502920"/>
                    <a:pt x="464653" y="511083"/>
                  </a:cubicBezTo>
                  <a:cubicBezTo>
                    <a:pt x="464653" y="535577"/>
                    <a:pt x="481664" y="540787"/>
                    <a:pt x="495630" y="557545"/>
                  </a:cubicBezTo>
                  <a:cubicBezTo>
                    <a:pt x="501588" y="564695"/>
                    <a:pt x="505161" y="573626"/>
                    <a:pt x="511119" y="580776"/>
                  </a:cubicBezTo>
                  <a:cubicBezTo>
                    <a:pt x="560809" y="640400"/>
                    <a:pt x="511384" y="569560"/>
                    <a:pt x="549840" y="627238"/>
                  </a:cubicBezTo>
                  <a:cubicBezTo>
                    <a:pt x="547259" y="645307"/>
                    <a:pt x="549649" y="664828"/>
                    <a:pt x="542096" y="681444"/>
                  </a:cubicBezTo>
                  <a:cubicBezTo>
                    <a:pt x="536053" y="694737"/>
                    <a:pt x="520622" y="701333"/>
                    <a:pt x="511119" y="712419"/>
                  </a:cubicBezTo>
                  <a:cubicBezTo>
                    <a:pt x="505062" y="719485"/>
                    <a:pt x="501588" y="728500"/>
                    <a:pt x="495630" y="735650"/>
                  </a:cubicBezTo>
                  <a:cubicBezTo>
                    <a:pt x="468036" y="768761"/>
                    <a:pt x="479624" y="750003"/>
                    <a:pt x="449165" y="774368"/>
                  </a:cubicBezTo>
                  <a:cubicBezTo>
                    <a:pt x="443464" y="778929"/>
                    <a:pt x="439937" y="786099"/>
                    <a:pt x="433676" y="789855"/>
                  </a:cubicBezTo>
                  <a:cubicBezTo>
                    <a:pt x="426676" y="794055"/>
                    <a:pt x="417745" y="793949"/>
                    <a:pt x="410444" y="797599"/>
                  </a:cubicBezTo>
                  <a:cubicBezTo>
                    <a:pt x="402119" y="801761"/>
                    <a:pt x="395766" y="809420"/>
                    <a:pt x="387211" y="813086"/>
                  </a:cubicBezTo>
                  <a:cubicBezTo>
                    <a:pt x="361578" y="824071"/>
                    <a:pt x="292453" y="827208"/>
                    <a:pt x="278792" y="828574"/>
                  </a:cubicBezTo>
                  <a:cubicBezTo>
                    <a:pt x="278527" y="828640"/>
                    <a:pt x="228284" y="840360"/>
                    <a:pt x="224582" y="844061"/>
                  </a:cubicBezTo>
                  <a:cubicBezTo>
                    <a:pt x="168197" y="900441"/>
                    <a:pt x="241058" y="854936"/>
                    <a:pt x="193605" y="890523"/>
                  </a:cubicBezTo>
                  <a:cubicBezTo>
                    <a:pt x="178713" y="901691"/>
                    <a:pt x="164799" y="915612"/>
                    <a:pt x="147140" y="921498"/>
                  </a:cubicBezTo>
                  <a:lnTo>
                    <a:pt x="100675" y="936985"/>
                  </a:lnTo>
                  <a:cubicBezTo>
                    <a:pt x="98093" y="944729"/>
                    <a:pt x="97130" y="953217"/>
                    <a:pt x="92930" y="960216"/>
                  </a:cubicBezTo>
                  <a:cubicBezTo>
                    <a:pt x="80745" y="980523"/>
                    <a:pt x="68739" y="977879"/>
                    <a:pt x="46465" y="983447"/>
                  </a:cubicBezTo>
                  <a:cubicBezTo>
                    <a:pt x="30976" y="1006679"/>
                    <a:pt x="33558" y="1009260"/>
                    <a:pt x="7744" y="1022166"/>
                  </a:cubicBezTo>
                  <a:cubicBezTo>
                    <a:pt x="5435" y="1023320"/>
                    <a:pt x="2581" y="1022166"/>
                    <a:pt x="0" y="1022166"/>
                  </a:cubicBezTo>
                </a:path>
              </a:pathLst>
            </a:custGeom>
            <a:ln w="7620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Oval 50"/>
            <p:cNvSpPr/>
            <p:nvPr/>
          </p:nvSpPr>
          <p:spPr>
            <a:xfrm>
              <a:off x="9128566" y="3741985"/>
              <a:ext cx="1416970" cy="4568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Snip Same Side Corner Rectangle 51"/>
            <p:cNvSpPr/>
            <p:nvPr/>
          </p:nvSpPr>
          <p:spPr>
            <a:xfrm rot="10800000">
              <a:off x="9585766" y="4198861"/>
              <a:ext cx="543525" cy="363954"/>
            </a:xfrm>
            <a:prstGeom prst="snip2Same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Freeform 52"/>
            <p:cNvSpPr/>
            <p:nvPr/>
          </p:nvSpPr>
          <p:spPr>
            <a:xfrm>
              <a:off x="9112854" y="4542708"/>
              <a:ext cx="779330" cy="2126390"/>
            </a:xfrm>
            <a:custGeom>
              <a:avLst/>
              <a:gdLst>
                <a:gd name="connsiteX0" fmla="*/ 782167 w 798750"/>
                <a:gd name="connsiteY0" fmla="*/ 0 h 2121770"/>
                <a:gd name="connsiteX1" fmla="*/ 782167 w 798750"/>
                <a:gd name="connsiteY1" fmla="*/ 162618 h 2121770"/>
                <a:gd name="connsiteX2" fmla="*/ 758934 w 798750"/>
                <a:gd name="connsiteY2" fmla="*/ 185849 h 2121770"/>
                <a:gd name="connsiteX3" fmla="*/ 727957 w 798750"/>
                <a:gd name="connsiteY3" fmla="*/ 193592 h 2121770"/>
                <a:gd name="connsiteX4" fmla="*/ 704725 w 798750"/>
                <a:gd name="connsiteY4" fmla="*/ 201336 h 2121770"/>
                <a:gd name="connsiteX5" fmla="*/ 650515 w 798750"/>
                <a:gd name="connsiteY5" fmla="*/ 224567 h 2121770"/>
                <a:gd name="connsiteX6" fmla="*/ 588561 w 798750"/>
                <a:gd name="connsiteY6" fmla="*/ 255542 h 2121770"/>
                <a:gd name="connsiteX7" fmla="*/ 557584 w 798750"/>
                <a:gd name="connsiteY7" fmla="*/ 271029 h 2121770"/>
                <a:gd name="connsiteX8" fmla="*/ 526607 w 798750"/>
                <a:gd name="connsiteY8" fmla="*/ 278773 h 2121770"/>
                <a:gd name="connsiteX9" fmla="*/ 503375 w 798750"/>
                <a:gd name="connsiteY9" fmla="*/ 294260 h 2121770"/>
                <a:gd name="connsiteX10" fmla="*/ 480142 w 798750"/>
                <a:gd name="connsiteY10" fmla="*/ 302004 h 2121770"/>
                <a:gd name="connsiteX11" fmla="*/ 456909 w 798750"/>
                <a:gd name="connsiteY11" fmla="*/ 325235 h 2121770"/>
                <a:gd name="connsiteX12" fmla="*/ 449165 w 798750"/>
                <a:gd name="connsiteY12" fmla="*/ 348466 h 2121770"/>
                <a:gd name="connsiteX13" fmla="*/ 526607 w 798750"/>
                <a:gd name="connsiteY13" fmla="*/ 402672 h 2121770"/>
                <a:gd name="connsiteX14" fmla="*/ 549840 w 798750"/>
                <a:gd name="connsiteY14" fmla="*/ 418159 h 2121770"/>
                <a:gd name="connsiteX15" fmla="*/ 526607 w 798750"/>
                <a:gd name="connsiteY15" fmla="*/ 433646 h 2121770"/>
                <a:gd name="connsiteX16" fmla="*/ 557584 w 798750"/>
                <a:gd name="connsiteY16" fmla="*/ 464621 h 2121770"/>
                <a:gd name="connsiteX17" fmla="*/ 573073 w 798750"/>
                <a:gd name="connsiteY17" fmla="*/ 526571 h 2121770"/>
                <a:gd name="connsiteX18" fmla="*/ 580817 w 798750"/>
                <a:gd name="connsiteY18" fmla="*/ 549802 h 2121770"/>
                <a:gd name="connsiteX19" fmla="*/ 588561 w 798750"/>
                <a:gd name="connsiteY19" fmla="*/ 596264 h 2121770"/>
                <a:gd name="connsiteX20" fmla="*/ 573073 w 798750"/>
                <a:gd name="connsiteY20" fmla="*/ 689188 h 2121770"/>
                <a:gd name="connsiteX21" fmla="*/ 557584 w 798750"/>
                <a:gd name="connsiteY21" fmla="*/ 712419 h 2121770"/>
                <a:gd name="connsiteX22" fmla="*/ 534352 w 798750"/>
                <a:gd name="connsiteY22" fmla="*/ 782112 h 2121770"/>
                <a:gd name="connsiteX23" fmla="*/ 495631 w 798750"/>
                <a:gd name="connsiteY23" fmla="*/ 820831 h 2121770"/>
                <a:gd name="connsiteX24" fmla="*/ 464654 w 798750"/>
                <a:gd name="connsiteY24" fmla="*/ 890524 h 2121770"/>
                <a:gd name="connsiteX25" fmla="*/ 449165 w 798750"/>
                <a:gd name="connsiteY25" fmla="*/ 906011 h 2121770"/>
                <a:gd name="connsiteX26" fmla="*/ 410444 w 798750"/>
                <a:gd name="connsiteY26" fmla="*/ 936986 h 2121770"/>
                <a:gd name="connsiteX27" fmla="*/ 379467 w 798750"/>
                <a:gd name="connsiteY27" fmla="*/ 983448 h 2121770"/>
                <a:gd name="connsiteX28" fmla="*/ 317513 w 798750"/>
                <a:gd name="connsiteY28" fmla="*/ 1053141 h 2121770"/>
                <a:gd name="connsiteX29" fmla="*/ 302025 w 798750"/>
                <a:gd name="connsiteY29" fmla="*/ 1084116 h 2121770"/>
                <a:gd name="connsiteX30" fmla="*/ 286536 w 798750"/>
                <a:gd name="connsiteY30" fmla="*/ 1099603 h 2121770"/>
                <a:gd name="connsiteX31" fmla="*/ 271048 w 798750"/>
                <a:gd name="connsiteY31" fmla="*/ 1122834 h 2121770"/>
                <a:gd name="connsiteX32" fmla="*/ 240071 w 798750"/>
                <a:gd name="connsiteY32" fmla="*/ 1161553 h 2121770"/>
                <a:gd name="connsiteX33" fmla="*/ 224582 w 798750"/>
                <a:gd name="connsiteY33" fmla="*/ 1223502 h 2121770"/>
                <a:gd name="connsiteX34" fmla="*/ 240071 w 798750"/>
                <a:gd name="connsiteY34" fmla="*/ 1254477 h 2121770"/>
                <a:gd name="connsiteX35" fmla="*/ 302025 w 798750"/>
                <a:gd name="connsiteY35" fmla="*/ 1293195 h 2121770"/>
                <a:gd name="connsiteX36" fmla="*/ 317513 w 798750"/>
                <a:gd name="connsiteY36" fmla="*/ 1308683 h 2121770"/>
                <a:gd name="connsiteX37" fmla="*/ 340746 w 798750"/>
                <a:gd name="connsiteY37" fmla="*/ 1316426 h 2121770"/>
                <a:gd name="connsiteX38" fmla="*/ 379467 w 798750"/>
                <a:gd name="connsiteY38" fmla="*/ 1355145 h 2121770"/>
                <a:gd name="connsiteX39" fmla="*/ 371723 w 798750"/>
                <a:gd name="connsiteY39" fmla="*/ 1393863 h 2121770"/>
                <a:gd name="connsiteX40" fmla="*/ 348490 w 798750"/>
                <a:gd name="connsiteY40" fmla="*/ 1409351 h 2121770"/>
                <a:gd name="connsiteX41" fmla="*/ 333002 w 798750"/>
                <a:gd name="connsiteY41" fmla="*/ 1432582 h 2121770"/>
                <a:gd name="connsiteX42" fmla="*/ 278792 w 798750"/>
                <a:gd name="connsiteY42" fmla="*/ 1471300 h 2121770"/>
                <a:gd name="connsiteX43" fmla="*/ 247815 w 798750"/>
                <a:gd name="connsiteY43" fmla="*/ 1510019 h 2121770"/>
                <a:gd name="connsiteX44" fmla="*/ 224582 w 798750"/>
                <a:gd name="connsiteY44" fmla="*/ 1517762 h 2121770"/>
                <a:gd name="connsiteX45" fmla="*/ 170373 w 798750"/>
                <a:gd name="connsiteY45" fmla="*/ 1540993 h 2121770"/>
                <a:gd name="connsiteX46" fmla="*/ 154884 w 798750"/>
                <a:gd name="connsiteY46" fmla="*/ 1672636 h 2121770"/>
                <a:gd name="connsiteX47" fmla="*/ 116163 w 798750"/>
                <a:gd name="connsiteY47" fmla="*/ 1765560 h 2121770"/>
                <a:gd name="connsiteX48" fmla="*/ 100675 w 798750"/>
                <a:gd name="connsiteY48" fmla="*/ 1788791 h 2121770"/>
                <a:gd name="connsiteX49" fmla="*/ 92931 w 798750"/>
                <a:gd name="connsiteY49" fmla="*/ 1812022 h 2121770"/>
                <a:gd name="connsiteX50" fmla="*/ 61954 w 798750"/>
                <a:gd name="connsiteY50" fmla="*/ 1866228 h 2121770"/>
                <a:gd name="connsiteX51" fmla="*/ 38721 w 798750"/>
                <a:gd name="connsiteY51" fmla="*/ 1928177 h 2121770"/>
                <a:gd name="connsiteX52" fmla="*/ 23232 w 798750"/>
                <a:gd name="connsiteY52" fmla="*/ 1974640 h 2121770"/>
                <a:gd name="connsiteX53" fmla="*/ 23232 w 798750"/>
                <a:gd name="connsiteY53" fmla="*/ 2090795 h 2121770"/>
                <a:gd name="connsiteX54" fmla="*/ 0 w 798750"/>
                <a:gd name="connsiteY54" fmla="*/ 2121770 h 212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8750" h="2121770">
                  <a:moveTo>
                    <a:pt x="782167" y="0"/>
                  </a:moveTo>
                  <a:cubicBezTo>
                    <a:pt x="798586" y="73883"/>
                    <a:pt x="809328" y="81140"/>
                    <a:pt x="782167" y="162618"/>
                  </a:cubicBezTo>
                  <a:cubicBezTo>
                    <a:pt x="778704" y="173008"/>
                    <a:pt x="768443" y="180416"/>
                    <a:pt x="758934" y="185849"/>
                  </a:cubicBezTo>
                  <a:cubicBezTo>
                    <a:pt x="749693" y="191129"/>
                    <a:pt x="738191" y="190668"/>
                    <a:pt x="727957" y="193592"/>
                  </a:cubicBezTo>
                  <a:cubicBezTo>
                    <a:pt x="720108" y="195834"/>
                    <a:pt x="712469" y="198755"/>
                    <a:pt x="704725" y="201336"/>
                  </a:cubicBezTo>
                  <a:cubicBezTo>
                    <a:pt x="672293" y="233764"/>
                    <a:pt x="710161" y="201628"/>
                    <a:pt x="650515" y="224567"/>
                  </a:cubicBezTo>
                  <a:cubicBezTo>
                    <a:pt x="628965" y="232855"/>
                    <a:pt x="609212" y="245217"/>
                    <a:pt x="588561" y="255542"/>
                  </a:cubicBezTo>
                  <a:cubicBezTo>
                    <a:pt x="578235" y="260704"/>
                    <a:pt x="568784" y="268229"/>
                    <a:pt x="557584" y="271029"/>
                  </a:cubicBezTo>
                  <a:lnTo>
                    <a:pt x="526607" y="278773"/>
                  </a:lnTo>
                  <a:cubicBezTo>
                    <a:pt x="518863" y="283935"/>
                    <a:pt x="511699" y="290098"/>
                    <a:pt x="503375" y="294260"/>
                  </a:cubicBezTo>
                  <a:cubicBezTo>
                    <a:pt x="496074" y="297911"/>
                    <a:pt x="486934" y="297476"/>
                    <a:pt x="480142" y="302004"/>
                  </a:cubicBezTo>
                  <a:cubicBezTo>
                    <a:pt x="471029" y="308079"/>
                    <a:pt x="464653" y="317491"/>
                    <a:pt x="456909" y="325235"/>
                  </a:cubicBezTo>
                  <a:cubicBezTo>
                    <a:pt x="454328" y="332979"/>
                    <a:pt x="445949" y="340964"/>
                    <a:pt x="449165" y="348466"/>
                  </a:cubicBezTo>
                  <a:cubicBezTo>
                    <a:pt x="461539" y="377337"/>
                    <a:pt x="503662" y="389926"/>
                    <a:pt x="526607" y="402672"/>
                  </a:cubicBezTo>
                  <a:cubicBezTo>
                    <a:pt x="534743" y="407192"/>
                    <a:pt x="542096" y="412997"/>
                    <a:pt x="549840" y="418159"/>
                  </a:cubicBezTo>
                  <a:cubicBezTo>
                    <a:pt x="542096" y="423321"/>
                    <a:pt x="530064" y="425004"/>
                    <a:pt x="526607" y="433646"/>
                  </a:cubicBezTo>
                  <a:cubicBezTo>
                    <a:pt x="516889" y="457941"/>
                    <a:pt x="546652" y="460978"/>
                    <a:pt x="557584" y="464621"/>
                  </a:cubicBezTo>
                  <a:cubicBezTo>
                    <a:pt x="562747" y="485271"/>
                    <a:pt x="567472" y="506035"/>
                    <a:pt x="573073" y="526571"/>
                  </a:cubicBezTo>
                  <a:cubicBezTo>
                    <a:pt x="575221" y="534446"/>
                    <a:pt x="579046" y="541834"/>
                    <a:pt x="580817" y="549802"/>
                  </a:cubicBezTo>
                  <a:cubicBezTo>
                    <a:pt x="584223" y="565129"/>
                    <a:pt x="585980" y="580777"/>
                    <a:pt x="588561" y="596264"/>
                  </a:cubicBezTo>
                  <a:cubicBezTo>
                    <a:pt x="586108" y="618342"/>
                    <a:pt x="586046" y="663243"/>
                    <a:pt x="573073" y="689188"/>
                  </a:cubicBezTo>
                  <a:cubicBezTo>
                    <a:pt x="568910" y="697512"/>
                    <a:pt x="562747" y="704675"/>
                    <a:pt x="557584" y="712419"/>
                  </a:cubicBezTo>
                  <a:cubicBezTo>
                    <a:pt x="552263" y="739025"/>
                    <a:pt x="551616" y="759916"/>
                    <a:pt x="534352" y="782112"/>
                  </a:cubicBezTo>
                  <a:cubicBezTo>
                    <a:pt x="523145" y="796520"/>
                    <a:pt x="495631" y="820831"/>
                    <a:pt x="495631" y="820831"/>
                  </a:cubicBezTo>
                  <a:cubicBezTo>
                    <a:pt x="483351" y="857668"/>
                    <a:pt x="485691" y="864230"/>
                    <a:pt x="464654" y="890524"/>
                  </a:cubicBezTo>
                  <a:cubicBezTo>
                    <a:pt x="460093" y="896225"/>
                    <a:pt x="454709" y="901260"/>
                    <a:pt x="449165" y="906011"/>
                  </a:cubicBezTo>
                  <a:cubicBezTo>
                    <a:pt x="436615" y="916767"/>
                    <a:pt x="421501" y="924701"/>
                    <a:pt x="410444" y="936986"/>
                  </a:cubicBezTo>
                  <a:cubicBezTo>
                    <a:pt x="397992" y="950821"/>
                    <a:pt x="390416" y="968395"/>
                    <a:pt x="379467" y="983448"/>
                  </a:cubicBezTo>
                  <a:cubicBezTo>
                    <a:pt x="352735" y="1020201"/>
                    <a:pt x="348368" y="1022288"/>
                    <a:pt x="317513" y="1053141"/>
                  </a:cubicBezTo>
                  <a:cubicBezTo>
                    <a:pt x="312350" y="1063466"/>
                    <a:pt x="308429" y="1074511"/>
                    <a:pt x="302025" y="1084116"/>
                  </a:cubicBezTo>
                  <a:cubicBezTo>
                    <a:pt x="297975" y="1090191"/>
                    <a:pt x="291097" y="1093902"/>
                    <a:pt x="286536" y="1099603"/>
                  </a:cubicBezTo>
                  <a:cubicBezTo>
                    <a:pt x="280722" y="1106870"/>
                    <a:pt x="276862" y="1115567"/>
                    <a:pt x="271048" y="1122834"/>
                  </a:cubicBezTo>
                  <a:cubicBezTo>
                    <a:pt x="251840" y="1146843"/>
                    <a:pt x="255961" y="1129774"/>
                    <a:pt x="240071" y="1161553"/>
                  </a:cubicBezTo>
                  <a:cubicBezTo>
                    <a:pt x="232134" y="1177425"/>
                    <a:pt x="227527" y="1208778"/>
                    <a:pt x="224582" y="1223502"/>
                  </a:cubicBezTo>
                  <a:cubicBezTo>
                    <a:pt x="229745" y="1233827"/>
                    <a:pt x="232558" y="1245712"/>
                    <a:pt x="240071" y="1254477"/>
                  </a:cubicBezTo>
                  <a:cubicBezTo>
                    <a:pt x="255151" y="1272069"/>
                    <a:pt x="281983" y="1283175"/>
                    <a:pt x="302025" y="1293195"/>
                  </a:cubicBezTo>
                  <a:cubicBezTo>
                    <a:pt x="307188" y="1298358"/>
                    <a:pt x="311252" y="1304927"/>
                    <a:pt x="317513" y="1308683"/>
                  </a:cubicBezTo>
                  <a:cubicBezTo>
                    <a:pt x="324513" y="1312883"/>
                    <a:pt x="334215" y="1311528"/>
                    <a:pt x="340746" y="1316426"/>
                  </a:cubicBezTo>
                  <a:cubicBezTo>
                    <a:pt x="355349" y="1327377"/>
                    <a:pt x="379467" y="1355145"/>
                    <a:pt x="379467" y="1355145"/>
                  </a:cubicBezTo>
                  <a:cubicBezTo>
                    <a:pt x="376886" y="1368051"/>
                    <a:pt x="378253" y="1382436"/>
                    <a:pt x="371723" y="1393863"/>
                  </a:cubicBezTo>
                  <a:cubicBezTo>
                    <a:pt x="367105" y="1401944"/>
                    <a:pt x="355072" y="1402770"/>
                    <a:pt x="348490" y="1409351"/>
                  </a:cubicBezTo>
                  <a:cubicBezTo>
                    <a:pt x="341909" y="1415932"/>
                    <a:pt x="339583" y="1426001"/>
                    <a:pt x="333002" y="1432582"/>
                  </a:cubicBezTo>
                  <a:cubicBezTo>
                    <a:pt x="323395" y="1442189"/>
                    <a:pt x="291985" y="1462506"/>
                    <a:pt x="278792" y="1471300"/>
                  </a:cubicBezTo>
                  <a:cubicBezTo>
                    <a:pt x="271757" y="1481852"/>
                    <a:pt x="260076" y="1502663"/>
                    <a:pt x="247815" y="1510019"/>
                  </a:cubicBezTo>
                  <a:cubicBezTo>
                    <a:pt x="240815" y="1514219"/>
                    <a:pt x="232085" y="1514547"/>
                    <a:pt x="224582" y="1517762"/>
                  </a:cubicBezTo>
                  <a:cubicBezTo>
                    <a:pt x="157595" y="1546469"/>
                    <a:pt x="224859" y="1522834"/>
                    <a:pt x="170373" y="1540993"/>
                  </a:cubicBezTo>
                  <a:cubicBezTo>
                    <a:pt x="149609" y="1603283"/>
                    <a:pt x="170148" y="1535270"/>
                    <a:pt x="154884" y="1672636"/>
                  </a:cubicBezTo>
                  <a:cubicBezTo>
                    <a:pt x="151534" y="1702784"/>
                    <a:pt x="130221" y="1744474"/>
                    <a:pt x="116163" y="1765560"/>
                  </a:cubicBezTo>
                  <a:cubicBezTo>
                    <a:pt x="111000" y="1773304"/>
                    <a:pt x="104837" y="1780467"/>
                    <a:pt x="100675" y="1788791"/>
                  </a:cubicBezTo>
                  <a:cubicBezTo>
                    <a:pt x="97024" y="1796092"/>
                    <a:pt x="96147" y="1804520"/>
                    <a:pt x="92931" y="1812022"/>
                  </a:cubicBezTo>
                  <a:cubicBezTo>
                    <a:pt x="81141" y="1839529"/>
                    <a:pt x="77507" y="1842899"/>
                    <a:pt x="61954" y="1866228"/>
                  </a:cubicBezTo>
                  <a:cubicBezTo>
                    <a:pt x="45185" y="1933294"/>
                    <a:pt x="65720" y="1860685"/>
                    <a:pt x="38721" y="1928177"/>
                  </a:cubicBezTo>
                  <a:cubicBezTo>
                    <a:pt x="32657" y="1943335"/>
                    <a:pt x="23232" y="1974640"/>
                    <a:pt x="23232" y="1974640"/>
                  </a:cubicBezTo>
                  <a:cubicBezTo>
                    <a:pt x="33276" y="2024853"/>
                    <a:pt x="37784" y="2027742"/>
                    <a:pt x="23232" y="2090795"/>
                  </a:cubicBezTo>
                  <a:cubicBezTo>
                    <a:pt x="20605" y="2102177"/>
                    <a:pt x="8486" y="2113284"/>
                    <a:pt x="0" y="2121770"/>
                  </a:cubicBezTo>
                </a:path>
              </a:pathLst>
            </a:custGeom>
            <a:ln w="1524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54" name="Picture 53"/>
            <p:cNvPicPr>
              <a:picLocks noChangeAspect="1"/>
            </p:cNvPicPr>
            <p:nvPr/>
          </p:nvPicPr>
          <p:blipFill>
            <a:blip r:embed="rId2"/>
            <a:stretch>
              <a:fillRect/>
            </a:stretch>
          </p:blipFill>
          <p:spPr>
            <a:xfrm>
              <a:off x="8684090" y="5352671"/>
              <a:ext cx="680230" cy="680230"/>
            </a:xfrm>
            <a:prstGeom prst="rect">
              <a:avLst/>
            </a:prstGeom>
          </p:spPr>
        </p:pic>
        <p:pic>
          <p:nvPicPr>
            <p:cNvPr id="55" name="Picture 54"/>
            <p:cNvPicPr>
              <a:picLocks noChangeAspect="1"/>
            </p:cNvPicPr>
            <p:nvPr/>
          </p:nvPicPr>
          <p:blipFill>
            <a:blip r:embed="rId2"/>
            <a:stretch>
              <a:fillRect/>
            </a:stretch>
          </p:blipFill>
          <p:spPr>
            <a:xfrm>
              <a:off x="9443147" y="5476570"/>
              <a:ext cx="680230" cy="680230"/>
            </a:xfrm>
            <a:prstGeom prst="rect">
              <a:avLst/>
            </a:prstGeom>
          </p:spPr>
        </p:pic>
        <p:sp>
          <p:nvSpPr>
            <p:cNvPr id="56" name="TextBox 55"/>
            <p:cNvSpPr txBox="1"/>
            <p:nvPr/>
          </p:nvSpPr>
          <p:spPr>
            <a:xfrm>
              <a:off x="9327800" y="3804045"/>
              <a:ext cx="1069899" cy="369332"/>
            </a:xfrm>
            <a:prstGeom prst="rect">
              <a:avLst/>
            </a:prstGeom>
            <a:noFill/>
          </p:spPr>
          <p:txBody>
            <a:bodyPr wrap="none" rtlCol="0">
              <a:spAutoFit/>
            </a:bodyPr>
            <a:lstStyle/>
            <a:p>
              <a:r>
                <a:rPr lang="en-US" dirty="0" smtClean="0"/>
                <a:t>Reservoir</a:t>
              </a:r>
              <a:endParaRPr lang="en-US" dirty="0"/>
            </a:p>
          </p:txBody>
        </p:sp>
        <p:sp>
          <p:nvSpPr>
            <p:cNvPr id="57" name="TextBox 56"/>
            <p:cNvSpPr txBox="1"/>
            <p:nvPr/>
          </p:nvSpPr>
          <p:spPr>
            <a:xfrm>
              <a:off x="9554443" y="4173377"/>
              <a:ext cx="621647" cy="369332"/>
            </a:xfrm>
            <a:prstGeom prst="rect">
              <a:avLst/>
            </a:prstGeom>
            <a:noFill/>
          </p:spPr>
          <p:txBody>
            <a:bodyPr wrap="none" rtlCol="0">
              <a:spAutoFit/>
            </a:bodyPr>
            <a:lstStyle/>
            <a:p>
              <a:r>
                <a:rPr lang="en-US" dirty="0" smtClean="0"/>
                <a:t>Dam</a:t>
              </a:r>
              <a:endParaRPr lang="en-US" dirty="0"/>
            </a:p>
          </p:txBody>
        </p:sp>
        <p:grpSp>
          <p:nvGrpSpPr>
            <p:cNvPr id="58" name="Group 57"/>
            <p:cNvGrpSpPr/>
            <p:nvPr/>
          </p:nvGrpSpPr>
          <p:grpSpPr>
            <a:xfrm>
              <a:off x="8800248" y="1274654"/>
              <a:ext cx="1091936" cy="1353848"/>
              <a:chOff x="4429700" y="1897204"/>
              <a:chExt cx="1091936" cy="882778"/>
            </a:xfrm>
          </p:grpSpPr>
          <p:sp>
            <p:nvSpPr>
              <p:cNvPr id="59" name="Freeform 58"/>
              <p:cNvSpPr/>
              <p:nvPr/>
            </p:nvSpPr>
            <p:spPr>
              <a:xfrm>
                <a:off x="4429700" y="1897204"/>
                <a:ext cx="1091936" cy="596262"/>
              </a:xfrm>
              <a:custGeom>
                <a:avLst/>
                <a:gdLst>
                  <a:gd name="connsiteX0" fmla="*/ 92931 w 1417194"/>
                  <a:gd name="connsiteY0" fmla="*/ 100667 h 906011"/>
                  <a:gd name="connsiteX1" fmla="*/ 15488 w 1417194"/>
                  <a:gd name="connsiteY1" fmla="*/ 123898 h 906011"/>
                  <a:gd name="connsiteX2" fmla="*/ 0 w 1417194"/>
                  <a:gd name="connsiteY2" fmla="*/ 170361 h 906011"/>
                  <a:gd name="connsiteX3" fmla="*/ 15488 w 1417194"/>
                  <a:gd name="connsiteY3" fmla="*/ 263285 h 906011"/>
                  <a:gd name="connsiteX4" fmla="*/ 30977 w 1417194"/>
                  <a:gd name="connsiteY4" fmla="*/ 278772 h 906011"/>
                  <a:gd name="connsiteX5" fmla="*/ 38721 w 1417194"/>
                  <a:gd name="connsiteY5" fmla="*/ 302003 h 906011"/>
                  <a:gd name="connsiteX6" fmla="*/ 23232 w 1417194"/>
                  <a:gd name="connsiteY6" fmla="*/ 317491 h 906011"/>
                  <a:gd name="connsiteX7" fmla="*/ 0 w 1417194"/>
                  <a:gd name="connsiteY7" fmla="*/ 363953 h 906011"/>
                  <a:gd name="connsiteX8" fmla="*/ 23232 w 1417194"/>
                  <a:gd name="connsiteY8" fmla="*/ 441390 h 906011"/>
                  <a:gd name="connsiteX9" fmla="*/ 46465 w 1417194"/>
                  <a:gd name="connsiteY9" fmla="*/ 449133 h 906011"/>
                  <a:gd name="connsiteX10" fmla="*/ 61954 w 1417194"/>
                  <a:gd name="connsiteY10" fmla="*/ 464621 h 906011"/>
                  <a:gd name="connsiteX11" fmla="*/ 139396 w 1417194"/>
                  <a:gd name="connsiteY11" fmla="*/ 480108 h 906011"/>
                  <a:gd name="connsiteX12" fmla="*/ 116163 w 1417194"/>
                  <a:gd name="connsiteY12" fmla="*/ 503339 h 906011"/>
                  <a:gd name="connsiteX13" fmla="*/ 108419 w 1417194"/>
                  <a:gd name="connsiteY13" fmla="*/ 526570 h 906011"/>
                  <a:gd name="connsiteX14" fmla="*/ 92931 w 1417194"/>
                  <a:gd name="connsiteY14" fmla="*/ 549801 h 906011"/>
                  <a:gd name="connsiteX15" fmla="*/ 116163 w 1417194"/>
                  <a:gd name="connsiteY15" fmla="*/ 588520 h 906011"/>
                  <a:gd name="connsiteX16" fmla="*/ 139396 w 1417194"/>
                  <a:gd name="connsiteY16" fmla="*/ 596263 h 906011"/>
                  <a:gd name="connsiteX17" fmla="*/ 162629 w 1417194"/>
                  <a:gd name="connsiteY17" fmla="*/ 611751 h 906011"/>
                  <a:gd name="connsiteX18" fmla="*/ 302025 w 1417194"/>
                  <a:gd name="connsiteY18" fmla="*/ 634982 h 906011"/>
                  <a:gd name="connsiteX19" fmla="*/ 317513 w 1417194"/>
                  <a:gd name="connsiteY19" fmla="*/ 851805 h 906011"/>
                  <a:gd name="connsiteX20" fmla="*/ 325257 w 1417194"/>
                  <a:gd name="connsiteY20" fmla="*/ 882779 h 906011"/>
                  <a:gd name="connsiteX21" fmla="*/ 418188 w 1417194"/>
                  <a:gd name="connsiteY21" fmla="*/ 906011 h 906011"/>
                  <a:gd name="connsiteX22" fmla="*/ 635027 w 1417194"/>
                  <a:gd name="connsiteY22" fmla="*/ 898267 h 906011"/>
                  <a:gd name="connsiteX23" fmla="*/ 666004 w 1417194"/>
                  <a:gd name="connsiteY23" fmla="*/ 890523 h 906011"/>
                  <a:gd name="connsiteX24" fmla="*/ 658259 w 1417194"/>
                  <a:gd name="connsiteY24" fmla="*/ 619494 h 906011"/>
                  <a:gd name="connsiteX25" fmla="*/ 666004 w 1417194"/>
                  <a:gd name="connsiteY25" fmla="*/ 487852 h 906011"/>
                  <a:gd name="connsiteX26" fmla="*/ 720213 w 1417194"/>
                  <a:gd name="connsiteY26" fmla="*/ 480108 h 906011"/>
                  <a:gd name="connsiteX27" fmla="*/ 735702 w 1417194"/>
                  <a:gd name="connsiteY27" fmla="*/ 449133 h 906011"/>
                  <a:gd name="connsiteX28" fmla="*/ 727957 w 1417194"/>
                  <a:gd name="connsiteY28" fmla="*/ 387184 h 906011"/>
                  <a:gd name="connsiteX29" fmla="*/ 851865 w 1417194"/>
                  <a:gd name="connsiteY29" fmla="*/ 356209 h 906011"/>
                  <a:gd name="connsiteX30" fmla="*/ 913819 w 1417194"/>
                  <a:gd name="connsiteY30" fmla="*/ 379440 h 906011"/>
                  <a:gd name="connsiteX31" fmla="*/ 1014494 w 1417194"/>
                  <a:gd name="connsiteY31" fmla="*/ 402671 h 906011"/>
                  <a:gd name="connsiteX32" fmla="*/ 1115169 w 1417194"/>
                  <a:gd name="connsiteY32" fmla="*/ 394927 h 906011"/>
                  <a:gd name="connsiteX33" fmla="*/ 1161634 w 1417194"/>
                  <a:gd name="connsiteY33" fmla="*/ 363953 h 906011"/>
                  <a:gd name="connsiteX34" fmla="*/ 1177123 w 1417194"/>
                  <a:gd name="connsiteY34" fmla="*/ 332978 h 906011"/>
                  <a:gd name="connsiteX35" fmla="*/ 1339752 w 1417194"/>
                  <a:gd name="connsiteY35" fmla="*/ 309747 h 906011"/>
                  <a:gd name="connsiteX36" fmla="*/ 1386217 w 1417194"/>
                  <a:gd name="connsiteY36" fmla="*/ 286516 h 906011"/>
                  <a:gd name="connsiteX37" fmla="*/ 1393961 w 1417194"/>
                  <a:gd name="connsiteY37" fmla="*/ 263285 h 906011"/>
                  <a:gd name="connsiteX38" fmla="*/ 1409450 w 1417194"/>
                  <a:gd name="connsiteY38" fmla="*/ 240054 h 906011"/>
                  <a:gd name="connsiteX39" fmla="*/ 1417194 w 1417194"/>
                  <a:gd name="connsiteY39" fmla="*/ 216823 h 906011"/>
                  <a:gd name="connsiteX40" fmla="*/ 1370729 w 1417194"/>
                  <a:gd name="connsiteY40" fmla="*/ 154873 h 906011"/>
                  <a:gd name="connsiteX41" fmla="*/ 1355240 w 1417194"/>
                  <a:gd name="connsiteY41" fmla="*/ 139386 h 906011"/>
                  <a:gd name="connsiteX42" fmla="*/ 1316519 w 1417194"/>
                  <a:gd name="connsiteY42" fmla="*/ 100667 h 906011"/>
                  <a:gd name="connsiteX43" fmla="*/ 1231332 w 1417194"/>
                  <a:gd name="connsiteY43" fmla="*/ 85180 h 906011"/>
                  <a:gd name="connsiteX44" fmla="*/ 991261 w 1417194"/>
                  <a:gd name="connsiteY44" fmla="*/ 85180 h 906011"/>
                  <a:gd name="connsiteX45" fmla="*/ 968029 w 1417194"/>
                  <a:gd name="connsiteY45" fmla="*/ 108411 h 906011"/>
                  <a:gd name="connsiteX46" fmla="*/ 944796 w 1417194"/>
                  <a:gd name="connsiteY46" fmla="*/ 116155 h 906011"/>
                  <a:gd name="connsiteX47" fmla="*/ 898330 w 1417194"/>
                  <a:gd name="connsiteY47" fmla="*/ 85180 h 906011"/>
                  <a:gd name="connsiteX48" fmla="*/ 875098 w 1417194"/>
                  <a:gd name="connsiteY48" fmla="*/ 77436 h 906011"/>
                  <a:gd name="connsiteX49" fmla="*/ 813144 w 1417194"/>
                  <a:gd name="connsiteY49" fmla="*/ 46462 h 906011"/>
                  <a:gd name="connsiteX50" fmla="*/ 758934 w 1417194"/>
                  <a:gd name="connsiteY50" fmla="*/ 54205 h 906011"/>
                  <a:gd name="connsiteX51" fmla="*/ 712469 w 1417194"/>
                  <a:gd name="connsiteY51" fmla="*/ 69693 h 906011"/>
                  <a:gd name="connsiteX52" fmla="*/ 673748 w 1417194"/>
                  <a:gd name="connsiteY52" fmla="*/ 61949 h 906011"/>
                  <a:gd name="connsiteX53" fmla="*/ 650515 w 1417194"/>
                  <a:gd name="connsiteY53" fmla="*/ 38718 h 906011"/>
                  <a:gd name="connsiteX54" fmla="*/ 604050 w 1417194"/>
                  <a:gd name="connsiteY54" fmla="*/ 7743 h 906011"/>
                  <a:gd name="connsiteX55" fmla="*/ 526607 w 1417194"/>
                  <a:gd name="connsiteY55" fmla="*/ 38718 h 906011"/>
                  <a:gd name="connsiteX56" fmla="*/ 480142 w 1417194"/>
                  <a:gd name="connsiteY56" fmla="*/ 54205 h 906011"/>
                  <a:gd name="connsiteX57" fmla="*/ 449165 w 1417194"/>
                  <a:gd name="connsiteY57" fmla="*/ 38718 h 906011"/>
                  <a:gd name="connsiteX58" fmla="*/ 425932 w 1417194"/>
                  <a:gd name="connsiteY58" fmla="*/ 15487 h 906011"/>
                  <a:gd name="connsiteX59" fmla="*/ 402700 w 1417194"/>
                  <a:gd name="connsiteY59" fmla="*/ 0 h 906011"/>
                  <a:gd name="connsiteX60" fmla="*/ 371723 w 1417194"/>
                  <a:gd name="connsiteY60" fmla="*/ 15487 h 906011"/>
                  <a:gd name="connsiteX61" fmla="*/ 317513 w 1417194"/>
                  <a:gd name="connsiteY61" fmla="*/ 54205 h 906011"/>
                  <a:gd name="connsiteX62" fmla="*/ 286536 w 1417194"/>
                  <a:gd name="connsiteY62" fmla="*/ 46462 h 906011"/>
                  <a:gd name="connsiteX63" fmla="*/ 271048 w 1417194"/>
                  <a:gd name="connsiteY63" fmla="*/ 30974 h 906011"/>
                  <a:gd name="connsiteX64" fmla="*/ 247815 w 1417194"/>
                  <a:gd name="connsiteY64" fmla="*/ 15487 h 906011"/>
                  <a:gd name="connsiteX65" fmla="*/ 193606 w 1417194"/>
                  <a:gd name="connsiteY65" fmla="*/ 23231 h 906011"/>
                  <a:gd name="connsiteX66" fmla="*/ 185861 w 1417194"/>
                  <a:gd name="connsiteY66" fmla="*/ 46462 h 906011"/>
                  <a:gd name="connsiteX67" fmla="*/ 162629 w 1417194"/>
                  <a:gd name="connsiteY67" fmla="*/ 54205 h 906011"/>
                  <a:gd name="connsiteX68" fmla="*/ 139396 w 1417194"/>
                  <a:gd name="connsiteY68" fmla="*/ 46462 h 906011"/>
                  <a:gd name="connsiteX69" fmla="*/ 108419 w 1417194"/>
                  <a:gd name="connsiteY69" fmla="*/ 30974 h 906011"/>
                  <a:gd name="connsiteX70" fmla="*/ 92931 w 1417194"/>
                  <a:gd name="connsiteY70" fmla="*/ 77436 h 906011"/>
                  <a:gd name="connsiteX71" fmla="*/ 92931 w 1417194"/>
                  <a:gd name="connsiteY71" fmla="*/ 100667 h 90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417194" h="906011">
                    <a:moveTo>
                      <a:pt x="92931" y="100667"/>
                    </a:moveTo>
                    <a:cubicBezTo>
                      <a:pt x="80024" y="108411"/>
                      <a:pt x="29583" y="95709"/>
                      <a:pt x="15488" y="123898"/>
                    </a:cubicBezTo>
                    <a:cubicBezTo>
                      <a:pt x="8187" y="138500"/>
                      <a:pt x="0" y="170361"/>
                      <a:pt x="0" y="170361"/>
                    </a:cubicBezTo>
                    <a:cubicBezTo>
                      <a:pt x="765" y="177242"/>
                      <a:pt x="3104" y="242647"/>
                      <a:pt x="15488" y="263285"/>
                    </a:cubicBezTo>
                    <a:cubicBezTo>
                      <a:pt x="19245" y="269545"/>
                      <a:pt x="25814" y="273610"/>
                      <a:pt x="30977" y="278772"/>
                    </a:cubicBezTo>
                    <a:cubicBezTo>
                      <a:pt x="33558" y="286516"/>
                      <a:pt x="40322" y="293999"/>
                      <a:pt x="38721" y="302003"/>
                    </a:cubicBezTo>
                    <a:cubicBezTo>
                      <a:pt x="37289" y="309163"/>
                      <a:pt x="27793" y="311790"/>
                      <a:pt x="23232" y="317491"/>
                    </a:cubicBezTo>
                    <a:cubicBezTo>
                      <a:pt x="6076" y="338935"/>
                      <a:pt x="8179" y="339417"/>
                      <a:pt x="0" y="363953"/>
                    </a:cubicBezTo>
                    <a:cubicBezTo>
                      <a:pt x="3996" y="395916"/>
                      <a:pt x="-5338" y="424249"/>
                      <a:pt x="23232" y="441390"/>
                    </a:cubicBezTo>
                    <a:cubicBezTo>
                      <a:pt x="30232" y="445590"/>
                      <a:pt x="38721" y="446552"/>
                      <a:pt x="46465" y="449133"/>
                    </a:cubicBezTo>
                    <a:cubicBezTo>
                      <a:pt x="51628" y="454296"/>
                      <a:pt x="55693" y="460865"/>
                      <a:pt x="61954" y="464621"/>
                    </a:cubicBezTo>
                    <a:cubicBezTo>
                      <a:pt x="78847" y="474756"/>
                      <a:pt x="130003" y="478766"/>
                      <a:pt x="139396" y="480108"/>
                    </a:cubicBezTo>
                    <a:cubicBezTo>
                      <a:pt x="131652" y="487852"/>
                      <a:pt x="122238" y="494227"/>
                      <a:pt x="116163" y="503339"/>
                    </a:cubicBezTo>
                    <a:cubicBezTo>
                      <a:pt x="111635" y="510131"/>
                      <a:pt x="112070" y="519269"/>
                      <a:pt x="108419" y="526570"/>
                    </a:cubicBezTo>
                    <a:cubicBezTo>
                      <a:pt x="104257" y="534894"/>
                      <a:pt x="98094" y="542057"/>
                      <a:pt x="92931" y="549801"/>
                    </a:cubicBezTo>
                    <a:cubicBezTo>
                      <a:pt x="99022" y="568073"/>
                      <a:pt x="98447" y="577891"/>
                      <a:pt x="116163" y="588520"/>
                    </a:cubicBezTo>
                    <a:cubicBezTo>
                      <a:pt x="123163" y="592720"/>
                      <a:pt x="131652" y="593682"/>
                      <a:pt x="139396" y="596263"/>
                    </a:cubicBezTo>
                    <a:cubicBezTo>
                      <a:pt x="147140" y="601426"/>
                      <a:pt x="154124" y="607971"/>
                      <a:pt x="162629" y="611751"/>
                    </a:cubicBezTo>
                    <a:cubicBezTo>
                      <a:pt x="215211" y="635119"/>
                      <a:pt x="237325" y="629591"/>
                      <a:pt x="302025" y="634982"/>
                    </a:cubicBezTo>
                    <a:cubicBezTo>
                      <a:pt x="331124" y="722275"/>
                      <a:pt x="302074" y="627952"/>
                      <a:pt x="317513" y="851805"/>
                    </a:cubicBezTo>
                    <a:cubicBezTo>
                      <a:pt x="318245" y="862422"/>
                      <a:pt x="317176" y="875853"/>
                      <a:pt x="325257" y="882779"/>
                    </a:cubicBezTo>
                    <a:cubicBezTo>
                      <a:pt x="340069" y="895474"/>
                      <a:pt x="400389" y="903044"/>
                      <a:pt x="418188" y="906011"/>
                    </a:cubicBezTo>
                    <a:cubicBezTo>
                      <a:pt x="490468" y="903430"/>
                      <a:pt x="562842" y="902778"/>
                      <a:pt x="635027" y="898267"/>
                    </a:cubicBezTo>
                    <a:cubicBezTo>
                      <a:pt x="645650" y="897603"/>
                      <a:pt x="665120" y="901130"/>
                      <a:pt x="666004" y="890523"/>
                    </a:cubicBezTo>
                    <a:cubicBezTo>
                      <a:pt x="673510" y="800455"/>
                      <a:pt x="660841" y="709837"/>
                      <a:pt x="658259" y="619494"/>
                    </a:cubicBezTo>
                    <a:cubicBezTo>
                      <a:pt x="660841" y="575613"/>
                      <a:pt x="648150" y="528019"/>
                      <a:pt x="666004" y="487852"/>
                    </a:cubicBezTo>
                    <a:cubicBezTo>
                      <a:pt x="673418" y="471172"/>
                      <a:pt x="704257" y="488972"/>
                      <a:pt x="720213" y="480108"/>
                    </a:cubicBezTo>
                    <a:cubicBezTo>
                      <a:pt x="730304" y="474502"/>
                      <a:pt x="730539" y="459458"/>
                      <a:pt x="735702" y="449133"/>
                    </a:cubicBezTo>
                    <a:cubicBezTo>
                      <a:pt x="733120" y="428483"/>
                      <a:pt x="731680" y="407659"/>
                      <a:pt x="727957" y="387184"/>
                    </a:cubicBezTo>
                    <a:cubicBezTo>
                      <a:pt x="716045" y="321677"/>
                      <a:pt x="659641" y="367516"/>
                      <a:pt x="851865" y="356209"/>
                    </a:cubicBezTo>
                    <a:cubicBezTo>
                      <a:pt x="938853" y="377955"/>
                      <a:pt x="824718" y="347043"/>
                      <a:pt x="913819" y="379440"/>
                    </a:cubicBezTo>
                    <a:cubicBezTo>
                      <a:pt x="955706" y="394670"/>
                      <a:pt x="972402" y="395656"/>
                      <a:pt x="1014494" y="402671"/>
                    </a:cubicBezTo>
                    <a:cubicBezTo>
                      <a:pt x="1048052" y="400090"/>
                      <a:pt x="1082620" y="403492"/>
                      <a:pt x="1115169" y="394927"/>
                    </a:cubicBezTo>
                    <a:cubicBezTo>
                      <a:pt x="1133170" y="390190"/>
                      <a:pt x="1161634" y="363953"/>
                      <a:pt x="1161634" y="363953"/>
                    </a:cubicBezTo>
                    <a:cubicBezTo>
                      <a:pt x="1166797" y="353628"/>
                      <a:pt x="1167888" y="339904"/>
                      <a:pt x="1177123" y="332978"/>
                    </a:cubicBezTo>
                    <a:cubicBezTo>
                      <a:pt x="1209622" y="308605"/>
                      <a:pt x="1328008" y="310530"/>
                      <a:pt x="1339752" y="309747"/>
                    </a:cubicBezTo>
                    <a:cubicBezTo>
                      <a:pt x="1355055" y="304646"/>
                      <a:pt x="1375300" y="300161"/>
                      <a:pt x="1386217" y="286516"/>
                    </a:cubicBezTo>
                    <a:cubicBezTo>
                      <a:pt x="1391316" y="280142"/>
                      <a:pt x="1390310" y="270586"/>
                      <a:pt x="1393961" y="263285"/>
                    </a:cubicBezTo>
                    <a:cubicBezTo>
                      <a:pt x="1398124" y="254961"/>
                      <a:pt x="1404287" y="247798"/>
                      <a:pt x="1409450" y="240054"/>
                    </a:cubicBezTo>
                    <a:cubicBezTo>
                      <a:pt x="1412031" y="232310"/>
                      <a:pt x="1417194" y="224986"/>
                      <a:pt x="1417194" y="216823"/>
                    </a:cubicBezTo>
                    <a:cubicBezTo>
                      <a:pt x="1417194" y="189792"/>
                      <a:pt x="1384998" y="169140"/>
                      <a:pt x="1370729" y="154873"/>
                    </a:cubicBezTo>
                    <a:cubicBezTo>
                      <a:pt x="1365566" y="149711"/>
                      <a:pt x="1359290" y="145461"/>
                      <a:pt x="1355240" y="139386"/>
                    </a:cubicBezTo>
                    <a:cubicBezTo>
                      <a:pt x="1341473" y="118736"/>
                      <a:pt x="1340612" y="110992"/>
                      <a:pt x="1316519" y="100667"/>
                    </a:cubicBezTo>
                    <a:cubicBezTo>
                      <a:pt x="1298266" y="92845"/>
                      <a:pt x="1243886" y="86973"/>
                      <a:pt x="1231332" y="85180"/>
                    </a:cubicBezTo>
                    <a:cubicBezTo>
                      <a:pt x="1137524" y="47660"/>
                      <a:pt x="1170569" y="54267"/>
                      <a:pt x="991261" y="85180"/>
                    </a:cubicBezTo>
                    <a:cubicBezTo>
                      <a:pt x="980469" y="87041"/>
                      <a:pt x="977141" y="102336"/>
                      <a:pt x="968029" y="108411"/>
                    </a:cubicBezTo>
                    <a:cubicBezTo>
                      <a:pt x="961237" y="112939"/>
                      <a:pt x="952540" y="113574"/>
                      <a:pt x="944796" y="116155"/>
                    </a:cubicBezTo>
                    <a:cubicBezTo>
                      <a:pt x="873655" y="98370"/>
                      <a:pt x="946949" y="124073"/>
                      <a:pt x="898330" y="85180"/>
                    </a:cubicBezTo>
                    <a:cubicBezTo>
                      <a:pt x="891956" y="80081"/>
                      <a:pt x="882741" y="80302"/>
                      <a:pt x="875098" y="77436"/>
                    </a:cubicBezTo>
                    <a:cubicBezTo>
                      <a:pt x="831793" y="61198"/>
                      <a:pt x="845227" y="67848"/>
                      <a:pt x="813144" y="46462"/>
                    </a:cubicBezTo>
                    <a:cubicBezTo>
                      <a:pt x="795074" y="49043"/>
                      <a:pt x="776720" y="50101"/>
                      <a:pt x="758934" y="54205"/>
                    </a:cubicBezTo>
                    <a:cubicBezTo>
                      <a:pt x="743026" y="57876"/>
                      <a:pt x="712469" y="69693"/>
                      <a:pt x="712469" y="69693"/>
                    </a:cubicBezTo>
                    <a:cubicBezTo>
                      <a:pt x="699562" y="67112"/>
                      <a:pt x="685521" y="67835"/>
                      <a:pt x="673748" y="61949"/>
                    </a:cubicBezTo>
                    <a:cubicBezTo>
                      <a:pt x="663952" y="57052"/>
                      <a:pt x="659160" y="45441"/>
                      <a:pt x="650515" y="38718"/>
                    </a:cubicBezTo>
                    <a:cubicBezTo>
                      <a:pt x="635821" y="27290"/>
                      <a:pt x="619538" y="18068"/>
                      <a:pt x="604050" y="7743"/>
                    </a:cubicBezTo>
                    <a:cubicBezTo>
                      <a:pt x="505125" y="24230"/>
                      <a:pt x="602801" y="624"/>
                      <a:pt x="526607" y="38718"/>
                    </a:cubicBezTo>
                    <a:cubicBezTo>
                      <a:pt x="512004" y="46019"/>
                      <a:pt x="480142" y="54205"/>
                      <a:pt x="480142" y="54205"/>
                    </a:cubicBezTo>
                    <a:cubicBezTo>
                      <a:pt x="469816" y="49043"/>
                      <a:pt x="458559" y="45428"/>
                      <a:pt x="449165" y="38718"/>
                    </a:cubicBezTo>
                    <a:cubicBezTo>
                      <a:pt x="440253" y="32353"/>
                      <a:pt x="434346" y="22498"/>
                      <a:pt x="425932" y="15487"/>
                    </a:cubicBezTo>
                    <a:cubicBezTo>
                      <a:pt x="418782" y="9529"/>
                      <a:pt x="410444" y="5162"/>
                      <a:pt x="402700" y="0"/>
                    </a:cubicBezTo>
                    <a:cubicBezTo>
                      <a:pt x="392374" y="5162"/>
                      <a:pt x="380959" y="8561"/>
                      <a:pt x="371723" y="15487"/>
                    </a:cubicBezTo>
                    <a:cubicBezTo>
                      <a:pt x="312925" y="59582"/>
                      <a:pt x="366925" y="37737"/>
                      <a:pt x="317513" y="54205"/>
                    </a:cubicBezTo>
                    <a:cubicBezTo>
                      <a:pt x="307187" y="51624"/>
                      <a:pt x="296056" y="51222"/>
                      <a:pt x="286536" y="46462"/>
                    </a:cubicBezTo>
                    <a:cubicBezTo>
                      <a:pt x="280006" y="43197"/>
                      <a:pt x="276749" y="35535"/>
                      <a:pt x="271048" y="30974"/>
                    </a:cubicBezTo>
                    <a:cubicBezTo>
                      <a:pt x="263780" y="25160"/>
                      <a:pt x="255559" y="20649"/>
                      <a:pt x="247815" y="15487"/>
                    </a:cubicBezTo>
                    <a:cubicBezTo>
                      <a:pt x="229745" y="18068"/>
                      <a:pt x="209932" y="15068"/>
                      <a:pt x="193606" y="23231"/>
                    </a:cubicBezTo>
                    <a:cubicBezTo>
                      <a:pt x="186305" y="26881"/>
                      <a:pt x="191633" y="40690"/>
                      <a:pt x="185861" y="46462"/>
                    </a:cubicBezTo>
                    <a:cubicBezTo>
                      <a:pt x="180089" y="52234"/>
                      <a:pt x="170373" y="51624"/>
                      <a:pt x="162629" y="54205"/>
                    </a:cubicBezTo>
                    <a:cubicBezTo>
                      <a:pt x="154885" y="51624"/>
                      <a:pt x="145168" y="52234"/>
                      <a:pt x="139396" y="46462"/>
                    </a:cubicBezTo>
                    <a:cubicBezTo>
                      <a:pt x="113581" y="20649"/>
                      <a:pt x="154887" y="15487"/>
                      <a:pt x="108419" y="30974"/>
                    </a:cubicBezTo>
                    <a:lnTo>
                      <a:pt x="92931" y="77436"/>
                    </a:lnTo>
                    <a:cubicBezTo>
                      <a:pt x="84370" y="103118"/>
                      <a:pt x="105838" y="92923"/>
                      <a:pt x="92931" y="100667"/>
                    </a:cubicBezTo>
                    <a:close/>
                  </a:path>
                </a:pathLst>
              </a:cu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p:nvPr/>
            </p:nvCxnSpPr>
            <p:spPr>
              <a:xfrm>
                <a:off x="4700748"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4775706"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850663"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4925622" y="2493466"/>
                <a:ext cx="0" cy="286516"/>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4" name="Group 63"/>
            <p:cNvGrpSpPr/>
            <p:nvPr/>
          </p:nvGrpSpPr>
          <p:grpSpPr>
            <a:xfrm>
              <a:off x="9254618" y="1437272"/>
              <a:ext cx="1091936" cy="1191229"/>
              <a:chOff x="4429700" y="1897204"/>
              <a:chExt cx="1091936" cy="882778"/>
            </a:xfrm>
          </p:grpSpPr>
          <p:sp>
            <p:nvSpPr>
              <p:cNvPr id="65" name="Freeform 64"/>
              <p:cNvSpPr/>
              <p:nvPr/>
            </p:nvSpPr>
            <p:spPr>
              <a:xfrm>
                <a:off x="4429700" y="1897204"/>
                <a:ext cx="1091936" cy="596262"/>
              </a:xfrm>
              <a:custGeom>
                <a:avLst/>
                <a:gdLst>
                  <a:gd name="connsiteX0" fmla="*/ 92931 w 1417194"/>
                  <a:gd name="connsiteY0" fmla="*/ 100667 h 906011"/>
                  <a:gd name="connsiteX1" fmla="*/ 15488 w 1417194"/>
                  <a:gd name="connsiteY1" fmla="*/ 123898 h 906011"/>
                  <a:gd name="connsiteX2" fmla="*/ 0 w 1417194"/>
                  <a:gd name="connsiteY2" fmla="*/ 170361 h 906011"/>
                  <a:gd name="connsiteX3" fmla="*/ 15488 w 1417194"/>
                  <a:gd name="connsiteY3" fmla="*/ 263285 h 906011"/>
                  <a:gd name="connsiteX4" fmla="*/ 30977 w 1417194"/>
                  <a:gd name="connsiteY4" fmla="*/ 278772 h 906011"/>
                  <a:gd name="connsiteX5" fmla="*/ 38721 w 1417194"/>
                  <a:gd name="connsiteY5" fmla="*/ 302003 h 906011"/>
                  <a:gd name="connsiteX6" fmla="*/ 23232 w 1417194"/>
                  <a:gd name="connsiteY6" fmla="*/ 317491 h 906011"/>
                  <a:gd name="connsiteX7" fmla="*/ 0 w 1417194"/>
                  <a:gd name="connsiteY7" fmla="*/ 363953 h 906011"/>
                  <a:gd name="connsiteX8" fmla="*/ 23232 w 1417194"/>
                  <a:gd name="connsiteY8" fmla="*/ 441390 h 906011"/>
                  <a:gd name="connsiteX9" fmla="*/ 46465 w 1417194"/>
                  <a:gd name="connsiteY9" fmla="*/ 449133 h 906011"/>
                  <a:gd name="connsiteX10" fmla="*/ 61954 w 1417194"/>
                  <a:gd name="connsiteY10" fmla="*/ 464621 h 906011"/>
                  <a:gd name="connsiteX11" fmla="*/ 139396 w 1417194"/>
                  <a:gd name="connsiteY11" fmla="*/ 480108 h 906011"/>
                  <a:gd name="connsiteX12" fmla="*/ 116163 w 1417194"/>
                  <a:gd name="connsiteY12" fmla="*/ 503339 h 906011"/>
                  <a:gd name="connsiteX13" fmla="*/ 108419 w 1417194"/>
                  <a:gd name="connsiteY13" fmla="*/ 526570 h 906011"/>
                  <a:gd name="connsiteX14" fmla="*/ 92931 w 1417194"/>
                  <a:gd name="connsiteY14" fmla="*/ 549801 h 906011"/>
                  <a:gd name="connsiteX15" fmla="*/ 116163 w 1417194"/>
                  <a:gd name="connsiteY15" fmla="*/ 588520 h 906011"/>
                  <a:gd name="connsiteX16" fmla="*/ 139396 w 1417194"/>
                  <a:gd name="connsiteY16" fmla="*/ 596263 h 906011"/>
                  <a:gd name="connsiteX17" fmla="*/ 162629 w 1417194"/>
                  <a:gd name="connsiteY17" fmla="*/ 611751 h 906011"/>
                  <a:gd name="connsiteX18" fmla="*/ 302025 w 1417194"/>
                  <a:gd name="connsiteY18" fmla="*/ 634982 h 906011"/>
                  <a:gd name="connsiteX19" fmla="*/ 317513 w 1417194"/>
                  <a:gd name="connsiteY19" fmla="*/ 851805 h 906011"/>
                  <a:gd name="connsiteX20" fmla="*/ 325257 w 1417194"/>
                  <a:gd name="connsiteY20" fmla="*/ 882779 h 906011"/>
                  <a:gd name="connsiteX21" fmla="*/ 418188 w 1417194"/>
                  <a:gd name="connsiteY21" fmla="*/ 906011 h 906011"/>
                  <a:gd name="connsiteX22" fmla="*/ 635027 w 1417194"/>
                  <a:gd name="connsiteY22" fmla="*/ 898267 h 906011"/>
                  <a:gd name="connsiteX23" fmla="*/ 666004 w 1417194"/>
                  <a:gd name="connsiteY23" fmla="*/ 890523 h 906011"/>
                  <a:gd name="connsiteX24" fmla="*/ 658259 w 1417194"/>
                  <a:gd name="connsiteY24" fmla="*/ 619494 h 906011"/>
                  <a:gd name="connsiteX25" fmla="*/ 666004 w 1417194"/>
                  <a:gd name="connsiteY25" fmla="*/ 487852 h 906011"/>
                  <a:gd name="connsiteX26" fmla="*/ 720213 w 1417194"/>
                  <a:gd name="connsiteY26" fmla="*/ 480108 h 906011"/>
                  <a:gd name="connsiteX27" fmla="*/ 735702 w 1417194"/>
                  <a:gd name="connsiteY27" fmla="*/ 449133 h 906011"/>
                  <a:gd name="connsiteX28" fmla="*/ 727957 w 1417194"/>
                  <a:gd name="connsiteY28" fmla="*/ 387184 h 906011"/>
                  <a:gd name="connsiteX29" fmla="*/ 851865 w 1417194"/>
                  <a:gd name="connsiteY29" fmla="*/ 356209 h 906011"/>
                  <a:gd name="connsiteX30" fmla="*/ 913819 w 1417194"/>
                  <a:gd name="connsiteY30" fmla="*/ 379440 h 906011"/>
                  <a:gd name="connsiteX31" fmla="*/ 1014494 w 1417194"/>
                  <a:gd name="connsiteY31" fmla="*/ 402671 h 906011"/>
                  <a:gd name="connsiteX32" fmla="*/ 1115169 w 1417194"/>
                  <a:gd name="connsiteY32" fmla="*/ 394927 h 906011"/>
                  <a:gd name="connsiteX33" fmla="*/ 1161634 w 1417194"/>
                  <a:gd name="connsiteY33" fmla="*/ 363953 h 906011"/>
                  <a:gd name="connsiteX34" fmla="*/ 1177123 w 1417194"/>
                  <a:gd name="connsiteY34" fmla="*/ 332978 h 906011"/>
                  <a:gd name="connsiteX35" fmla="*/ 1339752 w 1417194"/>
                  <a:gd name="connsiteY35" fmla="*/ 309747 h 906011"/>
                  <a:gd name="connsiteX36" fmla="*/ 1386217 w 1417194"/>
                  <a:gd name="connsiteY36" fmla="*/ 286516 h 906011"/>
                  <a:gd name="connsiteX37" fmla="*/ 1393961 w 1417194"/>
                  <a:gd name="connsiteY37" fmla="*/ 263285 h 906011"/>
                  <a:gd name="connsiteX38" fmla="*/ 1409450 w 1417194"/>
                  <a:gd name="connsiteY38" fmla="*/ 240054 h 906011"/>
                  <a:gd name="connsiteX39" fmla="*/ 1417194 w 1417194"/>
                  <a:gd name="connsiteY39" fmla="*/ 216823 h 906011"/>
                  <a:gd name="connsiteX40" fmla="*/ 1370729 w 1417194"/>
                  <a:gd name="connsiteY40" fmla="*/ 154873 h 906011"/>
                  <a:gd name="connsiteX41" fmla="*/ 1355240 w 1417194"/>
                  <a:gd name="connsiteY41" fmla="*/ 139386 h 906011"/>
                  <a:gd name="connsiteX42" fmla="*/ 1316519 w 1417194"/>
                  <a:gd name="connsiteY42" fmla="*/ 100667 h 906011"/>
                  <a:gd name="connsiteX43" fmla="*/ 1231332 w 1417194"/>
                  <a:gd name="connsiteY43" fmla="*/ 85180 h 906011"/>
                  <a:gd name="connsiteX44" fmla="*/ 991261 w 1417194"/>
                  <a:gd name="connsiteY44" fmla="*/ 85180 h 906011"/>
                  <a:gd name="connsiteX45" fmla="*/ 968029 w 1417194"/>
                  <a:gd name="connsiteY45" fmla="*/ 108411 h 906011"/>
                  <a:gd name="connsiteX46" fmla="*/ 944796 w 1417194"/>
                  <a:gd name="connsiteY46" fmla="*/ 116155 h 906011"/>
                  <a:gd name="connsiteX47" fmla="*/ 898330 w 1417194"/>
                  <a:gd name="connsiteY47" fmla="*/ 85180 h 906011"/>
                  <a:gd name="connsiteX48" fmla="*/ 875098 w 1417194"/>
                  <a:gd name="connsiteY48" fmla="*/ 77436 h 906011"/>
                  <a:gd name="connsiteX49" fmla="*/ 813144 w 1417194"/>
                  <a:gd name="connsiteY49" fmla="*/ 46462 h 906011"/>
                  <a:gd name="connsiteX50" fmla="*/ 758934 w 1417194"/>
                  <a:gd name="connsiteY50" fmla="*/ 54205 h 906011"/>
                  <a:gd name="connsiteX51" fmla="*/ 712469 w 1417194"/>
                  <a:gd name="connsiteY51" fmla="*/ 69693 h 906011"/>
                  <a:gd name="connsiteX52" fmla="*/ 673748 w 1417194"/>
                  <a:gd name="connsiteY52" fmla="*/ 61949 h 906011"/>
                  <a:gd name="connsiteX53" fmla="*/ 650515 w 1417194"/>
                  <a:gd name="connsiteY53" fmla="*/ 38718 h 906011"/>
                  <a:gd name="connsiteX54" fmla="*/ 604050 w 1417194"/>
                  <a:gd name="connsiteY54" fmla="*/ 7743 h 906011"/>
                  <a:gd name="connsiteX55" fmla="*/ 526607 w 1417194"/>
                  <a:gd name="connsiteY55" fmla="*/ 38718 h 906011"/>
                  <a:gd name="connsiteX56" fmla="*/ 480142 w 1417194"/>
                  <a:gd name="connsiteY56" fmla="*/ 54205 h 906011"/>
                  <a:gd name="connsiteX57" fmla="*/ 449165 w 1417194"/>
                  <a:gd name="connsiteY57" fmla="*/ 38718 h 906011"/>
                  <a:gd name="connsiteX58" fmla="*/ 425932 w 1417194"/>
                  <a:gd name="connsiteY58" fmla="*/ 15487 h 906011"/>
                  <a:gd name="connsiteX59" fmla="*/ 402700 w 1417194"/>
                  <a:gd name="connsiteY59" fmla="*/ 0 h 906011"/>
                  <a:gd name="connsiteX60" fmla="*/ 371723 w 1417194"/>
                  <a:gd name="connsiteY60" fmla="*/ 15487 h 906011"/>
                  <a:gd name="connsiteX61" fmla="*/ 317513 w 1417194"/>
                  <a:gd name="connsiteY61" fmla="*/ 54205 h 906011"/>
                  <a:gd name="connsiteX62" fmla="*/ 286536 w 1417194"/>
                  <a:gd name="connsiteY62" fmla="*/ 46462 h 906011"/>
                  <a:gd name="connsiteX63" fmla="*/ 271048 w 1417194"/>
                  <a:gd name="connsiteY63" fmla="*/ 30974 h 906011"/>
                  <a:gd name="connsiteX64" fmla="*/ 247815 w 1417194"/>
                  <a:gd name="connsiteY64" fmla="*/ 15487 h 906011"/>
                  <a:gd name="connsiteX65" fmla="*/ 193606 w 1417194"/>
                  <a:gd name="connsiteY65" fmla="*/ 23231 h 906011"/>
                  <a:gd name="connsiteX66" fmla="*/ 185861 w 1417194"/>
                  <a:gd name="connsiteY66" fmla="*/ 46462 h 906011"/>
                  <a:gd name="connsiteX67" fmla="*/ 162629 w 1417194"/>
                  <a:gd name="connsiteY67" fmla="*/ 54205 h 906011"/>
                  <a:gd name="connsiteX68" fmla="*/ 139396 w 1417194"/>
                  <a:gd name="connsiteY68" fmla="*/ 46462 h 906011"/>
                  <a:gd name="connsiteX69" fmla="*/ 108419 w 1417194"/>
                  <a:gd name="connsiteY69" fmla="*/ 30974 h 906011"/>
                  <a:gd name="connsiteX70" fmla="*/ 92931 w 1417194"/>
                  <a:gd name="connsiteY70" fmla="*/ 77436 h 906011"/>
                  <a:gd name="connsiteX71" fmla="*/ 92931 w 1417194"/>
                  <a:gd name="connsiteY71" fmla="*/ 100667 h 90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417194" h="906011">
                    <a:moveTo>
                      <a:pt x="92931" y="100667"/>
                    </a:moveTo>
                    <a:cubicBezTo>
                      <a:pt x="80024" y="108411"/>
                      <a:pt x="29583" y="95709"/>
                      <a:pt x="15488" y="123898"/>
                    </a:cubicBezTo>
                    <a:cubicBezTo>
                      <a:pt x="8187" y="138500"/>
                      <a:pt x="0" y="170361"/>
                      <a:pt x="0" y="170361"/>
                    </a:cubicBezTo>
                    <a:cubicBezTo>
                      <a:pt x="765" y="177242"/>
                      <a:pt x="3104" y="242647"/>
                      <a:pt x="15488" y="263285"/>
                    </a:cubicBezTo>
                    <a:cubicBezTo>
                      <a:pt x="19245" y="269545"/>
                      <a:pt x="25814" y="273610"/>
                      <a:pt x="30977" y="278772"/>
                    </a:cubicBezTo>
                    <a:cubicBezTo>
                      <a:pt x="33558" y="286516"/>
                      <a:pt x="40322" y="293999"/>
                      <a:pt x="38721" y="302003"/>
                    </a:cubicBezTo>
                    <a:cubicBezTo>
                      <a:pt x="37289" y="309163"/>
                      <a:pt x="27793" y="311790"/>
                      <a:pt x="23232" y="317491"/>
                    </a:cubicBezTo>
                    <a:cubicBezTo>
                      <a:pt x="6076" y="338935"/>
                      <a:pt x="8179" y="339417"/>
                      <a:pt x="0" y="363953"/>
                    </a:cubicBezTo>
                    <a:cubicBezTo>
                      <a:pt x="3996" y="395916"/>
                      <a:pt x="-5338" y="424249"/>
                      <a:pt x="23232" y="441390"/>
                    </a:cubicBezTo>
                    <a:cubicBezTo>
                      <a:pt x="30232" y="445590"/>
                      <a:pt x="38721" y="446552"/>
                      <a:pt x="46465" y="449133"/>
                    </a:cubicBezTo>
                    <a:cubicBezTo>
                      <a:pt x="51628" y="454296"/>
                      <a:pt x="55693" y="460865"/>
                      <a:pt x="61954" y="464621"/>
                    </a:cubicBezTo>
                    <a:cubicBezTo>
                      <a:pt x="78847" y="474756"/>
                      <a:pt x="130003" y="478766"/>
                      <a:pt x="139396" y="480108"/>
                    </a:cubicBezTo>
                    <a:cubicBezTo>
                      <a:pt x="131652" y="487852"/>
                      <a:pt x="122238" y="494227"/>
                      <a:pt x="116163" y="503339"/>
                    </a:cubicBezTo>
                    <a:cubicBezTo>
                      <a:pt x="111635" y="510131"/>
                      <a:pt x="112070" y="519269"/>
                      <a:pt x="108419" y="526570"/>
                    </a:cubicBezTo>
                    <a:cubicBezTo>
                      <a:pt x="104257" y="534894"/>
                      <a:pt x="98094" y="542057"/>
                      <a:pt x="92931" y="549801"/>
                    </a:cubicBezTo>
                    <a:cubicBezTo>
                      <a:pt x="99022" y="568073"/>
                      <a:pt x="98447" y="577891"/>
                      <a:pt x="116163" y="588520"/>
                    </a:cubicBezTo>
                    <a:cubicBezTo>
                      <a:pt x="123163" y="592720"/>
                      <a:pt x="131652" y="593682"/>
                      <a:pt x="139396" y="596263"/>
                    </a:cubicBezTo>
                    <a:cubicBezTo>
                      <a:pt x="147140" y="601426"/>
                      <a:pt x="154124" y="607971"/>
                      <a:pt x="162629" y="611751"/>
                    </a:cubicBezTo>
                    <a:cubicBezTo>
                      <a:pt x="215211" y="635119"/>
                      <a:pt x="237325" y="629591"/>
                      <a:pt x="302025" y="634982"/>
                    </a:cubicBezTo>
                    <a:cubicBezTo>
                      <a:pt x="331124" y="722275"/>
                      <a:pt x="302074" y="627952"/>
                      <a:pt x="317513" y="851805"/>
                    </a:cubicBezTo>
                    <a:cubicBezTo>
                      <a:pt x="318245" y="862422"/>
                      <a:pt x="317176" y="875853"/>
                      <a:pt x="325257" y="882779"/>
                    </a:cubicBezTo>
                    <a:cubicBezTo>
                      <a:pt x="340069" y="895474"/>
                      <a:pt x="400389" y="903044"/>
                      <a:pt x="418188" y="906011"/>
                    </a:cubicBezTo>
                    <a:cubicBezTo>
                      <a:pt x="490468" y="903430"/>
                      <a:pt x="562842" y="902778"/>
                      <a:pt x="635027" y="898267"/>
                    </a:cubicBezTo>
                    <a:cubicBezTo>
                      <a:pt x="645650" y="897603"/>
                      <a:pt x="665120" y="901130"/>
                      <a:pt x="666004" y="890523"/>
                    </a:cubicBezTo>
                    <a:cubicBezTo>
                      <a:pt x="673510" y="800455"/>
                      <a:pt x="660841" y="709837"/>
                      <a:pt x="658259" y="619494"/>
                    </a:cubicBezTo>
                    <a:cubicBezTo>
                      <a:pt x="660841" y="575613"/>
                      <a:pt x="648150" y="528019"/>
                      <a:pt x="666004" y="487852"/>
                    </a:cubicBezTo>
                    <a:cubicBezTo>
                      <a:pt x="673418" y="471172"/>
                      <a:pt x="704257" y="488972"/>
                      <a:pt x="720213" y="480108"/>
                    </a:cubicBezTo>
                    <a:cubicBezTo>
                      <a:pt x="730304" y="474502"/>
                      <a:pt x="730539" y="459458"/>
                      <a:pt x="735702" y="449133"/>
                    </a:cubicBezTo>
                    <a:cubicBezTo>
                      <a:pt x="733120" y="428483"/>
                      <a:pt x="731680" y="407659"/>
                      <a:pt x="727957" y="387184"/>
                    </a:cubicBezTo>
                    <a:cubicBezTo>
                      <a:pt x="716045" y="321677"/>
                      <a:pt x="659641" y="367516"/>
                      <a:pt x="851865" y="356209"/>
                    </a:cubicBezTo>
                    <a:cubicBezTo>
                      <a:pt x="938853" y="377955"/>
                      <a:pt x="824718" y="347043"/>
                      <a:pt x="913819" y="379440"/>
                    </a:cubicBezTo>
                    <a:cubicBezTo>
                      <a:pt x="955706" y="394670"/>
                      <a:pt x="972402" y="395656"/>
                      <a:pt x="1014494" y="402671"/>
                    </a:cubicBezTo>
                    <a:cubicBezTo>
                      <a:pt x="1048052" y="400090"/>
                      <a:pt x="1082620" y="403492"/>
                      <a:pt x="1115169" y="394927"/>
                    </a:cubicBezTo>
                    <a:cubicBezTo>
                      <a:pt x="1133170" y="390190"/>
                      <a:pt x="1161634" y="363953"/>
                      <a:pt x="1161634" y="363953"/>
                    </a:cubicBezTo>
                    <a:cubicBezTo>
                      <a:pt x="1166797" y="353628"/>
                      <a:pt x="1167888" y="339904"/>
                      <a:pt x="1177123" y="332978"/>
                    </a:cubicBezTo>
                    <a:cubicBezTo>
                      <a:pt x="1209622" y="308605"/>
                      <a:pt x="1328008" y="310530"/>
                      <a:pt x="1339752" y="309747"/>
                    </a:cubicBezTo>
                    <a:cubicBezTo>
                      <a:pt x="1355055" y="304646"/>
                      <a:pt x="1375300" y="300161"/>
                      <a:pt x="1386217" y="286516"/>
                    </a:cubicBezTo>
                    <a:cubicBezTo>
                      <a:pt x="1391316" y="280142"/>
                      <a:pt x="1390310" y="270586"/>
                      <a:pt x="1393961" y="263285"/>
                    </a:cubicBezTo>
                    <a:cubicBezTo>
                      <a:pt x="1398124" y="254961"/>
                      <a:pt x="1404287" y="247798"/>
                      <a:pt x="1409450" y="240054"/>
                    </a:cubicBezTo>
                    <a:cubicBezTo>
                      <a:pt x="1412031" y="232310"/>
                      <a:pt x="1417194" y="224986"/>
                      <a:pt x="1417194" y="216823"/>
                    </a:cubicBezTo>
                    <a:cubicBezTo>
                      <a:pt x="1417194" y="189792"/>
                      <a:pt x="1384998" y="169140"/>
                      <a:pt x="1370729" y="154873"/>
                    </a:cubicBezTo>
                    <a:cubicBezTo>
                      <a:pt x="1365566" y="149711"/>
                      <a:pt x="1359290" y="145461"/>
                      <a:pt x="1355240" y="139386"/>
                    </a:cubicBezTo>
                    <a:cubicBezTo>
                      <a:pt x="1341473" y="118736"/>
                      <a:pt x="1340612" y="110992"/>
                      <a:pt x="1316519" y="100667"/>
                    </a:cubicBezTo>
                    <a:cubicBezTo>
                      <a:pt x="1298266" y="92845"/>
                      <a:pt x="1243886" y="86973"/>
                      <a:pt x="1231332" y="85180"/>
                    </a:cubicBezTo>
                    <a:cubicBezTo>
                      <a:pt x="1137524" y="47660"/>
                      <a:pt x="1170569" y="54267"/>
                      <a:pt x="991261" y="85180"/>
                    </a:cubicBezTo>
                    <a:cubicBezTo>
                      <a:pt x="980469" y="87041"/>
                      <a:pt x="977141" y="102336"/>
                      <a:pt x="968029" y="108411"/>
                    </a:cubicBezTo>
                    <a:cubicBezTo>
                      <a:pt x="961237" y="112939"/>
                      <a:pt x="952540" y="113574"/>
                      <a:pt x="944796" y="116155"/>
                    </a:cubicBezTo>
                    <a:cubicBezTo>
                      <a:pt x="873655" y="98370"/>
                      <a:pt x="946949" y="124073"/>
                      <a:pt x="898330" y="85180"/>
                    </a:cubicBezTo>
                    <a:cubicBezTo>
                      <a:pt x="891956" y="80081"/>
                      <a:pt x="882741" y="80302"/>
                      <a:pt x="875098" y="77436"/>
                    </a:cubicBezTo>
                    <a:cubicBezTo>
                      <a:pt x="831793" y="61198"/>
                      <a:pt x="845227" y="67848"/>
                      <a:pt x="813144" y="46462"/>
                    </a:cubicBezTo>
                    <a:cubicBezTo>
                      <a:pt x="795074" y="49043"/>
                      <a:pt x="776720" y="50101"/>
                      <a:pt x="758934" y="54205"/>
                    </a:cubicBezTo>
                    <a:cubicBezTo>
                      <a:pt x="743026" y="57876"/>
                      <a:pt x="712469" y="69693"/>
                      <a:pt x="712469" y="69693"/>
                    </a:cubicBezTo>
                    <a:cubicBezTo>
                      <a:pt x="699562" y="67112"/>
                      <a:pt x="685521" y="67835"/>
                      <a:pt x="673748" y="61949"/>
                    </a:cubicBezTo>
                    <a:cubicBezTo>
                      <a:pt x="663952" y="57052"/>
                      <a:pt x="659160" y="45441"/>
                      <a:pt x="650515" y="38718"/>
                    </a:cubicBezTo>
                    <a:cubicBezTo>
                      <a:pt x="635821" y="27290"/>
                      <a:pt x="619538" y="18068"/>
                      <a:pt x="604050" y="7743"/>
                    </a:cubicBezTo>
                    <a:cubicBezTo>
                      <a:pt x="505125" y="24230"/>
                      <a:pt x="602801" y="624"/>
                      <a:pt x="526607" y="38718"/>
                    </a:cubicBezTo>
                    <a:cubicBezTo>
                      <a:pt x="512004" y="46019"/>
                      <a:pt x="480142" y="54205"/>
                      <a:pt x="480142" y="54205"/>
                    </a:cubicBezTo>
                    <a:cubicBezTo>
                      <a:pt x="469816" y="49043"/>
                      <a:pt x="458559" y="45428"/>
                      <a:pt x="449165" y="38718"/>
                    </a:cubicBezTo>
                    <a:cubicBezTo>
                      <a:pt x="440253" y="32353"/>
                      <a:pt x="434346" y="22498"/>
                      <a:pt x="425932" y="15487"/>
                    </a:cubicBezTo>
                    <a:cubicBezTo>
                      <a:pt x="418782" y="9529"/>
                      <a:pt x="410444" y="5162"/>
                      <a:pt x="402700" y="0"/>
                    </a:cubicBezTo>
                    <a:cubicBezTo>
                      <a:pt x="392374" y="5162"/>
                      <a:pt x="380959" y="8561"/>
                      <a:pt x="371723" y="15487"/>
                    </a:cubicBezTo>
                    <a:cubicBezTo>
                      <a:pt x="312925" y="59582"/>
                      <a:pt x="366925" y="37737"/>
                      <a:pt x="317513" y="54205"/>
                    </a:cubicBezTo>
                    <a:cubicBezTo>
                      <a:pt x="307187" y="51624"/>
                      <a:pt x="296056" y="51222"/>
                      <a:pt x="286536" y="46462"/>
                    </a:cubicBezTo>
                    <a:cubicBezTo>
                      <a:pt x="280006" y="43197"/>
                      <a:pt x="276749" y="35535"/>
                      <a:pt x="271048" y="30974"/>
                    </a:cubicBezTo>
                    <a:cubicBezTo>
                      <a:pt x="263780" y="25160"/>
                      <a:pt x="255559" y="20649"/>
                      <a:pt x="247815" y="15487"/>
                    </a:cubicBezTo>
                    <a:cubicBezTo>
                      <a:pt x="229745" y="18068"/>
                      <a:pt x="209932" y="15068"/>
                      <a:pt x="193606" y="23231"/>
                    </a:cubicBezTo>
                    <a:cubicBezTo>
                      <a:pt x="186305" y="26881"/>
                      <a:pt x="191633" y="40690"/>
                      <a:pt x="185861" y="46462"/>
                    </a:cubicBezTo>
                    <a:cubicBezTo>
                      <a:pt x="180089" y="52234"/>
                      <a:pt x="170373" y="51624"/>
                      <a:pt x="162629" y="54205"/>
                    </a:cubicBezTo>
                    <a:cubicBezTo>
                      <a:pt x="154885" y="51624"/>
                      <a:pt x="145168" y="52234"/>
                      <a:pt x="139396" y="46462"/>
                    </a:cubicBezTo>
                    <a:cubicBezTo>
                      <a:pt x="113581" y="20649"/>
                      <a:pt x="154887" y="15487"/>
                      <a:pt x="108419" y="30974"/>
                    </a:cubicBezTo>
                    <a:lnTo>
                      <a:pt x="92931" y="77436"/>
                    </a:lnTo>
                    <a:cubicBezTo>
                      <a:pt x="84370" y="103118"/>
                      <a:pt x="105838" y="92923"/>
                      <a:pt x="92931" y="100667"/>
                    </a:cubicBezTo>
                    <a:close/>
                  </a:path>
                </a:pathLst>
              </a:cu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6" name="Straight Connector 65"/>
              <p:cNvCxnSpPr/>
              <p:nvPr/>
            </p:nvCxnSpPr>
            <p:spPr>
              <a:xfrm>
                <a:off x="4700748"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4775706"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4850663"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4925622" y="2493466"/>
                <a:ext cx="0" cy="286516"/>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70" name="Group 69"/>
            <p:cNvGrpSpPr/>
            <p:nvPr/>
          </p:nvGrpSpPr>
          <p:grpSpPr>
            <a:xfrm>
              <a:off x="9747881" y="1359835"/>
              <a:ext cx="1091936" cy="1268666"/>
              <a:chOff x="4429700" y="1897204"/>
              <a:chExt cx="1091936" cy="882778"/>
            </a:xfrm>
          </p:grpSpPr>
          <p:sp>
            <p:nvSpPr>
              <p:cNvPr id="71" name="Freeform 70"/>
              <p:cNvSpPr/>
              <p:nvPr/>
            </p:nvSpPr>
            <p:spPr>
              <a:xfrm>
                <a:off x="4429700" y="1897204"/>
                <a:ext cx="1091936" cy="596262"/>
              </a:xfrm>
              <a:custGeom>
                <a:avLst/>
                <a:gdLst>
                  <a:gd name="connsiteX0" fmla="*/ 92931 w 1417194"/>
                  <a:gd name="connsiteY0" fmla="*/ 100667 h 906011"/>
                  <a:gd name="connsiteX1" fmla="*/ 15488 w 1417194"/>
                  <a:gd name="connsiteY1" fmla="*/ 123898 h 906011"/>
                  <a:gd name="connsiteX2" fmla="*/ 0 w 1417194"/>
                  <a:gd name="connsiteY2" fmla="*/ 170361 h 906011"/>
                  <a:gd name="connsiteX3" fmla="*/ 15488 w 1417194"/>
                  <a:gd name="connsiteY3" fmla="*/ 263285 h 906011"/>
                  <a:gd name="connsiteX4" fmla="*/ 30977 w 1417194"/>
                  <a:gd name="connsiteY4" fmla="*/ 278772 h 906011"/>
                  <a:gd name="connsiteX5" fmla="*/ 38721 w 1417194"/>
                  <a:gd name="connsiteY5" fmla="*/ 302003 h 906011"/>
                  <a:gd name="connsiteX6" fmla="*/ 23232 w 1417194"/>
                  <a:gd name="connsiteY6" fmla="*/ 317491 h 906011"/>
                  <a:gd name="connsiteX7" fmla="*/ 0 w 1417194"/>
                  <a:gd name="connsiteY7" fmla="*/ 363953 h 906011"/>
                  <a:gd name="connsiteX8" fmla="*/ 23232 w 1417194"/>
                  <a:gd name="connsiteY8" fmla="*/ 441390 h 906011"/>
                  <a:gd name="connsiteX9" fmla="*/ 46465 w 1417194"/>
                  <a:gd name="connsiteY9" fmla="*/ 449133 h 906011"/>
                  <a:gd name="connsiteX10" fmla="*/ 61954 w 1417194"/>
                  <a:gd name="connsiteY10" fmla="*/ 464621 h 906011"/>
                  <a:gd name="connsiteX11" fmla="*/ 139396 w 1417194"/>
                  <a:gd name="connsiteY11" fmla="*/ 480108 h 906011"/>
                  <a:gd name="connsiteX12" fmla="*/ 116163 w 1417194"/>
                  <a:gd name="connsiteY12" fmla="*/ 503339 h 906011"/>
                  <a:gd name="connsiteX13" fmla="*/ 108419 w 1417194"/>
                  <a:gd name="connsiteY13" fmla="*/ 526570 h 906011"/>
                  <a:gd name="connsiteX14" fmla="*/ 92931 w 1417194"/>
                  <a:gd name="connsiteY14" fmla="*/ 549801 h 906011"/>
                  <a:gd name="connsiteX15" fmla="*/ 116163 w 1417194"/>
                  <a:gd name="connsiteY15" fmla="*/ 588520 h 906011"/>
                  <a:gd name="connsiteX16" fmla="*/ 139396 w 1417194"/>
                  <a:gd name="connsiteY16" fmla="*/ 596263 h 906011"/>
                  <a:gd name="connsiteX17" fmla="*/ 162629 w 1417194"/>
                  <a:gd name="connsiteY17" fmla="*/ 611751 h 906011"/>
                  <a:gd name="connsiteX18" fmla="*/ 302025 w 1417194"/>
                  <a:gd name="connsiteY18" fmla="*/ 634982 h 906011"/>
                  <a:gd name="connsiteX19" fmla="*/ 317513 w 1417194"/>
                  <a:gd name="connsiteY19" fmla="*/ 851805 h 906011"/>
                  <a:gd name="connsiteX20" fmla="*/ 325257 w 1417194"/>
                  <a:gd name="connsiteY20" fmla="*/ 882779 h 906011"/>
                  <a:gd name="connsiteX21" fmla="*/ 418188 w 1417194"/>
                  <a:gd name="connsiteY21" fmla="*/ 906011 h 906011"/>
                  <a:gd name="connsiteX22" fmla="*/ 635027 w 1417194"/>
                  <a:gd name="connsiteY22" fmla="*/ 898267 h 906011"/>
                  <a:gd name="connsiteX23" fmla="*/ 666004 w 1417194"/>
                  <a:gd name="connsiteY23" fmla="*/ 890523 h 906011"/>
                  <a:gd name="connsiteX24" fmla="*/ 658259 w 1417194"/>
                  <a:gd name="connsiteY24" fmla="*/ 619494 h 906011"/>
                  <a:gd name="connsiteX25" fmla="*/ 666004 w 1417194"/>
                  <a:gd name="connsiteY25" fmla="*/ 487852 h 906011"/>
                  <a:gd name="connsiteX26" fmla="*/ 720213 w 1417194"/>
                  <a:gd name="connsiteY26" fmla="*/ 480108 h 906011"/>
                  <a:gd name="connsiteX27" fmla="*/ 735702 w 1417194"/>
                  <a:gd name="connsiteY27" fmla="*/ 449133 h 906011"/>
                  <a:gd name="connsiteX28" fmla="*/ 727957 w 1417194"/>
                  <a:gd name="connsiteY28" fmla="*/ 387184 h 906011"/>
                  <a:gd name="connsiteX29" fmla="*/ 851865 w 1417194"/>
                  <a:gd name="connsiteY29" fmla="*/ 356209 h 906011"/>
                  <a:gd name="connsiteX30" fmla="*/ 913819 w 1417194"/>
                  <a:gd name="connsiteY30" fmla="*/ 379440 h 906011"/>
                  <a:gd name="connsiteX31" fmla="*/ 1014494 w 1417194"/>
                  <a:gd name="connsiteY31" fmla="*/ 402671 h 906011"/>
                  <a:gd name="connsiteX32" fmla="*/ 1115169 w 1417194"/>
                  <a:gd name="connsiteY32" fmla="*/ 394927 h 906011"/>
                  <a:gd name="connsiteX33" fmla="*/ 1161634 w 1417194"/>
                  <a:gd name="connsiteY33" fmla="*/ 363953 h 906011"/>
                  <a:gd name="connsiteX34" fmla="*/ 1177123 w 1417194"/>
                  <a:gd name="connsiteY34" fmla="*/ 332978 h 906011"/>
                  <a:gd name="connsiteX35" fmla="*/ 1339752 w 1417194"/>
                  <a:gd name="connsiteY35" fmla="*/ 309747 h 906011"/>
                  <a:gd name="connsiteX36" fmla="*/ 1386217 w 1417194"/>
                  <a:gd name="connsiteY36" fmla="*/ 286516 h 906011"/>
                  <a:gd name="connsiteX37" fmla="*/ 1393961 w 1417194"/>
                  <a:gd name="connsiteY37" fmla="*/ 263285 h 906011"/>
                  <a:gd name="connsiteX38" fmla="*/ 1409450 w 1417194"/>
                  <a:gd name="connsiteY38" fmla="*/ 240054 h 906011"/>
                  <a:gd name="connsiteX39" fmla="*/ 1417194 w 1417194"/>
                  <a:gd name="connsiteY39" fmla="*/ 216823 h 906011"/>
                  <a:gd name="connsiteX40" fmla="*/ 1370729 w 1417194"/>
                  <a:gd name="connsiteY40" fmla="*/ 154873 h 906011"/>
                  <a:gd name="connsiteX41" fmla="*/ 1355240 w 1417194"/>
                  <a:gd name="connsiteY41" fmla="*/ 139386 h 906011"/>
                  <a:gd name="connsiteX42" fmla="*/ 1316519 w 1417194"/>
                  <a:gd name="connsiteY42" fmla="*/ 100667 h 906011"/>
                  <a:gd name="connsiteX43" fmla="*/ 1231332 w 1417194"/>
                  <a:gd name="connsiteY43" fmla="*/ 85180 h 906011"/>
                  <a:gd name="connsiteX44" fmla="*/ 991261 w 1417194"/>
                  <a:gd name="connsiteY44" fmla="*/ 85180 h 906011"/>
                  <a:gd name="connsiteX45" fmla="*/ 968029 w 1417194"/>
                  <a:gd name="connsiteY45" fmla="*/ 108411 h 906011"/>
                  <a:gd name="connsiteX46" fmla="*/ 944796 w 1417194"/>
                  <a:gd name="connsiteY46" fmla="*/ 116155 h 906011"/>
                  <a:gd name="connsiteX47" fmla="*/ 898330 w 1417194"/>
                  <a:gd name="connsiteY47" fmla="*/ 85180 h 906011"/>
                  <a:gd name="connsiteX48" fmla="*/ 875098 w 1417194"/>
                  <a:gd name="connsiteY48" fmla="*/ 77436 h 906011"/>
                  <a:gd name="connsiteX49" fmla="*/ 813144 w 1417194"/>
                  <a:gd name="connsiteY49" fmla="*/ 46462 h 906011"/>
                  <a:gd name="connsiteX50" fmla="*/ 758934 w 1417194"/>
                  <a:gd name="connsiteY50" fmla="*/ 54205 h 906011"/>
                  <a:gd name="connsiteX51" fmla="*/ 712469 w 1417194"/>
                  <a:gd name="connsiteY51" fmla="*/ 69693 h 906011"/>
                  <a:gd name="connsiteX52" fmla="*/ 673748 w 1417194"/>
                  <a:gd name="connsiteY52" fmla="*/ 61949 h 906011"/>
                  <a:gd name="connsiteX53" fmla="*/ 650515 w 1417194"/>
                  <a:gd name="connsiteY53" fmla="*/ 38718 h 906011"/>
                  <a:gd name="connsiteX54" fmla="*/ 604050 w 1417194"/>
                  <a:gd name="connsiteY54" fmla="*/ 7743 h 906011"/>
                  <a:gd name="connsiteX55" fmla="*/ 526607 w 1417194"/>
                  <a:gd name="connsiteY55" fmla="*/ 38718 h 906011"/>
                  <a:gd name="connsiteX56" fmla="*/ 480142 w 1417194"/>
                  <a:gd name="connsiteY56" fmla="*/ 54205 h 906011"/>
                  <a:gd name="connsiteX57" fmla="*/ 449165 w 1417194"/>
                  <a:gd name="connsiteY57" fmla="*/ 38718 h 906011"/>
                  <a:gd name="connsiteX58" fmla="*/ 425932 w 1417194"/>
                  <a:gd name="connsiteY58" fmla="*/ 15487 h 906011"/>
                  <a:gd name="connsiteX59" fmla="*/ 402700 w 1417194"/>
                  <a:gd name="connsiteY59" fmla="*/ 0 h 906011"/>
                  <a:gd name="connsiteX60" fmla="*/ 371723 w 1417194"/>
                  <a:gd name="connsiteY60" fmla="*/ 15487 h 906011"/>
                  <a:gd name="connsiteX61" fmla="*/ 317513 w 1417194"/>
                  <a:gd name="connsiteY61" fmla="*/ 54205 h 906011"/>
                  <a:gd name="connsiteX62" fmla="*/ 286536 w 1417194"/>
                  <a:gd name="connsiteY62" fmla="*/ 46462 h 906011"/>
                  <a:gd name="connsiteX63" fmla="*/ 271048 w 1417194"/>
                  <a:gd name="connsiteY63" fmla="*/ 30974 h 906011"/>
                  <a:gd name="connsiteX64" fmla="*/ 247815 w 1417194"/>
                  <a:gd name="connsiteY64" fmla="*/ 15487 h 906011"/>
                  <a:gd name="connsiteX65" fmla="*/ 193606 w 1417194"/>
                  <a:gd name="connsiteY65" fmla="*/ 23231 h 906011"/>
                  <a:gd name="connsiteX66" fmla="*/ 185861 w 1417194"/>
                  <a:gd name="connsiteY66" fmla="*/ 46462 h 906011"/>
                  <a:gd name="connsiteX67" fmla="*/ 162629 w 1417194"/>
                  <a:gd name="connsiteY67" fmla="*/ 54205 h 906011"/>
                  <a:gd name="connsiteX68" fmla="*/ 139396 w 1417194"/>
                  <a:gd name="connsiteY68" fmla="*/ 46462 h 906011"/>
                  <a:gd name="connsiteX69" fmla="*/ 108419 w 1417194"/>
                  <a:gd name="connsiteY69" fmla="*/ 30974 h 906011"/>
                  <a:gd name="connsiteX70" fmla="*/ 92931 w 1417194"/>
                  <a:gd name="connsiteY70" fmla="*/ 77436 h 906011"/>
                  <a:gd name="connsiteX71" fmla="*/ 92931 w 1417194"/>
                  <a:gd name="connsiteY71" fmla="*/ 100667 h 90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417194" h="906011">
                    <a:moveTo>
                      <a:pt x="92931" y="100667"/>
                    </a:moveTo>
                    <a:cubicBezTo>
                      <a:pt x="80024" y="108411"/>
                      <a:pt x="29583" y="95709"/>
                      <a:pt x="15488" y="123898"/>
                    </a:cubicBezTo>
                    <a:cubicBezTo>
                      <a:pt x="8187" y="138500"/>
                      <a:pt x="0" y="170361"/>
                      <a:pt x="0" y="170361"/>
                    </a:cubicBezTo>
                    <a:cubicBezTo>
                      <a:pt x="765" y="177242"/>
                      <a:pt x="3104" y="242647"/>
                      <a:pt x="15488" y="263285"/>
                    </a:cubicBezTo>
                    <a:cubicBezTo>
                      <a:pt x="19245" y="269545"/>
                      <a:pt x="25814" y="273610"/>
                      <a:pt x="30977" y="278772"/>
                    </a:cubicBezTo>
                    <a:cubicBezTo>
                      <a:pt x="33558" y="286516"/>
                      <a:pt x="40322" y="293999"/>
                      <a:pt x="38721" y="302003"/>
                    </a:cubicBezTo>
                    <a:cubicBezTo>
                      <a:pt x="37289" y="309163"/>
                      <a:pt x="27793" y="311790"/>
                      <a:pt x="23232" y="317491"/>
                    </a:cubicBezTo>
                    <a:cubicBezTo>
                      <a:pt x="6076" y="338935"/>
                      <a:pt x="8179" y="339417"/>
                      <a:pt x="0" y="363953"/>
                    </a:cubicBezTo>
                    <a:cubicBezTo>
                      <a:pt x="3996" y="395916"/>
                      <a:pt x="-5338" y="424249"/>
                      <a:pt x="23232" y="441390"/>
                    </a:cubicBezTo>
                    <a:cubicBezTo>
                      <a:pt x="30232" y="445590"/>
                      <a:pt x="38721" y="446552"/>
                      <a:pt x="46465" y="449133"/>
                    </a:cubicBezTo>
                    <a:cubicBezTo>
                      <a:pt x="51628" y="454296"/>
                      <a:pt x="55693" y="460865"/>
                      <a:pt x="61954" y="464621"/>
                    </a:cubicBezTo>
                    <a:cubicBezTo>
                      <a:pt x="78847" y="474756"/>
                      <a:pt x="130003" y="478766"/>
                      <a:pt x="139396" y="480108"/>
                    </a:cubicBezTo>
                    <a:cubicBezTo>
                      <a:pt x="131652" y="487852"/>
                      <a:pt x="122238" y="494227"/>
                      <a:pt x="116163" y="503339"/>
                    </a:cubicBezTo>
                    <a:cubicBezTo>
                      <a:pt x="111635" y="510131"/>
                      <a:pt x="112070" y="519269"/>
                      <a:pt x="108419" y="526570"/>
                    </a:cubicBezTo>
                    <a:cubicBezTo>
                      <a:pt x="104257" y="534894"/>
                      <a:pt x="98094" y="542057"/>
                      <a:pt x="92931" y="549801"/>
                    </a:cubicBezTo>
                    <a:cubicBezTo>
                      <a:pt x="99022" y="568073"/>
                      <a:pt x="98447" y="577891"/>
                      <a:pt x="116163" y="588520"/>
                    </a:cubicBezTo>
                    <a:cubicBezTo>
                      <a:pt x="123163" y="592720"/>
                      <a:pt x="131652" y="593682"/>
                      <a:pt x="139396" y="596263"/>
                    </a:cubicBezTo>
                    <a:cubicBezTo>
                      <a:pt x="147140" y="601426"/>
                      <a:pt x="154124" y="607971"/>
                      <a:pt x="162629" y="611751"/>
                    </a:cubicBezTo>
                    <a:cubicBezTo>
                      <a:pt x="215211" y="635119"/>
                      <a:pt x="237325" y="629591"/>
                      <a:pt x="302025" y="634982"/>
                    </a:cubicBezTo>
                    <a:cubicBezTo>
                      <a:pt x="331124" y="722275"/>
                      <a:pt x="302074" y="627952"/>
                      <a:pt x="317513" y="851805"/>
                    </a:cubicBezTo>
                    <a:cubicBezTo>
                      <a:pt x="318245" y="862422"/>
                      <a:pt x="317176" y="875853"/>
                      <a:pt x="325257" y="882779"/>
                    </a:cubicBezTo>
                    <a:cubicBezTo>
                      <a:pt x="340069" y="895474"/>
                      <a:pt x="400389" y="903044"/>
                      <a:pt x="418188" y="906011"/>
                    </a:cubicBezTo>
                    <a:cubicBezTo>
                      <a:pt x="490468" y="903430"/>
                      <a:pt x="562842" y="902778"/>
                      <a:pt x="635027" y="898267"/>
                    </a:cubicBezTo>
                    <a:cubicBezTo>
                      <a:pt x="645650" y="897603"/>
                      <a:pt x="665120" y="901130"/>
                      <a:pt x="666004" y="890523"/>
                    </a:cubicBezTo>
                    <a:cubicBezTo>
                      <a:pt x="673510" y="800455"/>
                      <a:pt x="660841" y="709837"/>
                      <a:pt x="658259" y="619494"/>
                    </a:cubicBezTo>
                    <a:cubicBezTo>
                      <a:pt x="660841" y="575613"/>
                      <a:pt x="648150" y="528019"/>
                      <a:pt x="666004" y="487852"/>
                    </a:cubicBezTo>
                    <a:cubicBezTo>
                      <a:pt x="673418" y="471172"/>
                      <a:pt x="704257" y="488972"/>
                      <a:pt x="720213" y="480108"/>
                    </a:cubicBezTo>
                    <a:cubicBezTo>
                      <a:pt x="730304" y="474502"/>
                      <a:pt x="730539" y="459458"/>
                      <a:pt x="735702" y="449133"/>
                    </a:cubicBezTo>
                    <a:cubicBezTo>
                      <a:pt x="733120" y="428483"/>
                      <a:pt x="731680" y="407659"/>
                      <a:pt x="727957" y="387184"/>
                    </a:cubicBezTo>
                    <a:cubicBezTo>
                      <a:pt x="716045" y="321677"/>
                      <a:pt x="659641" y="367516"/>
                      <a:pt x="851865" y="356209"/>
                    </a:cubicBezTo>
                    <a:cubicBezTo>
                      <a:pt x="938853" y="377955"/>
                      <a:pt x="824718" y="347043"/>
                      <a:pt x="913819" y="379440"/>
                    </a:cubicBezTo>
                    <a:cubicBezTo>
                      <a:pt x="955706" y="394670"/>
                      <a:pt x="972402" y="395656"/>
                      <a:pt x="1014494" y="402671"/>
                    </a:cubicBezTo>
                    <a:cubicBezTo>
                      <a:pt x="1048052" y="400090"/>
                      <a:pt x="1082620" y="403492"/>
                      <a:pt x="1115169" y="394927"/>
                    </a:cubicBezTo>
                    <a:cubicBezTo>
                      <a:pt x="1133170" y="390190"/>
                      <a:pt x="1161634" y="363953"/>
                      <a:pt x="1161634" y="363953"/>
                    </a:cubicBezTo>
                    <a:cubicBezTo>
                      <a:pt x="1166797" y="353628"/>
                      <a:pt x="1167888" y="339904"/>
                      <a:pt x="1177123" y="332978"/>
                    </a:cubicBezTo>
                    <a:cubicBezTo>
                      <a:pt x="1209622" y="308605"/>
                      <a:pt x="1328008" y="310530"/>
                      <a:pt x="1339752" y="309747"/>
                    </a:cubicBezTo>
                    <a:cubicBezTo>
                      <a:pt x="1355055" y="304646"/>
                      <a:pt x="1375300" y="300161"/>
                      <a:pt x="1386217" y="286516"/>
                    </a:cubicBezTo>
                    <a:cubicBezTo>
                      <a:pt x="1391316" y="280142"/>
                      <a:pt x="1390310" y="270586"/>
                      <a:pt x="1393961" y="263285"/>
                    </a:cubicBezTo>
                    <a:cubicBezTo>
                      <a:pt x="1398124" y="254961"/>
                      <a:pt x="1404287" y="247798"/>
                      <a:pt x="1409450" y="240054"/>
                    </a:cubicBezTo>
                    <a:cubicBezTo>
                      <a:pt x="1412031" y="232310"/>
                      <a:pt x="1417194" y="224986"/>
                      <a:pt x="1417194" y="216823"/>
                    </a:cubicBezTo>
                    <a:cubicBezTo>
                      <a:pt x="1417194" y="189792"/>
                      <a:pt x="1384998" y="169140"/>
                      <a:pt x="1370729" y="154873"/>
                    </a:cubicBezTo>
                    <a:cubicBezTo>
                      <a:pt x="1365566" y="149711"/>
                      <a:pt x="1359290" y="145461"/>
                      <a:pt x="1355240" y="139386"/>
                    </a:cubicBezTo>
                    <a:cubicBezTo>
                      <a:pt x="1341473" y="118736"/>
                      <a:pt x="1340612" y="110992"/>
                      <a:pt x="1316519" y="100667"/>
                    </a:cubicBezTo>
                    <a:cubicBezTo>
                      <a:pt x="1298266" y="92845"/>
                      <a:pt x="1243886" y="86973"/>
                      <a:pt x="1231332" y="85180"/>
                    </a:cubicBezTo>
                    <a:cubicBezTo>
                      <a:pt x="1137524" y="47660"/>
                      <a:pt x="1170569" y="54267"/>
                      <a:pt x="991261" y="85180"/>
                    </a:cubicBezTo>
                    <a:cubicBezTo>
                      <a:pt x="980469" y="87041"/>
                      <a:pt x="977141" y="102336"/>
                      <a:pt x="968029" y="108411"/>
                    </a:cubicBezTo>
                    <a:cubicBezTo>
                      <a:pt x="961237" y="112939"/>
                      <a:pt x="952540" y="113574"/>
                      <a:pt x="944796" y="116155"/>
                    </a:cubicBezTo>
                    <a:cubicBezTo>
                      <a:pt x="873655" y="98370"/>
                      <a:pt x="946949" y="124073"/>
                      <a:pt x="898330" y="85180"/>
                    </a:cubicBezTo>
                    <a:cubicBezTo>
                      <a:pt x="891956" y="80081"/>
                      <a:pt x="882741" y="80302"/>
                      <a:pt x="875098" y="77436"/>
                    </a:cubicBezTo>
                    <a:cubicBezTo>
                      <a:pt x="831793" y="61198"/>
                      <a:pt x="845227" y="67848"/>
                      <a:pt x="813144" y="46462"/>
                    </a:cubicBezTo>
                    <a:cubicBezTo>
                      <a:pt x="795074" y="49043"/>
                      <a:pt x="776720" y="50101"/>
                      <a:pt x="758934" y="54205"/>
                    </a:cubicBezTo>
                    <a:cubicBezTo>
                      <a:pt x="743026" y="57876"/>
                      <a:pt x="712469" y="69693"/>
                      <a:pt x="712469" y="69693"/>
                    </a:cubicBezTo>
                    <a:cubicBezTo>
                      <a:pt x="699562" y="67112"/>
                      <a:pt x="685521" y="67835"/>
                      <a:pt x="673748" y="61949"/>
                    </a:cubicBezTo>
                    <a:cubicBezTo>
                      <a:pt x="663952" y="57052"/>
                      <a:pt x="659160" y="45441"/>
                      <a:pt x="650515" y="38718"/>
                    </a:cubicBezTo>
                    <a:cubicBezTo>
                      <a:pt x="635821" y="27290"/>
                      <a:pt x="619538" y="18068"/>
                      <a:pt x="604050" y="7743"/>
                    </a:cubicBezTo>
                    <a:cubicBezTo>
                      <a:pt x="505125" y="24230"/>
                      <a:pt x="602801" y="624"/>
                      <a:pt x="526607" y="38718"/>
                    </a:cubicBezTo>
                    <a:cubicBezTo>
                      <a:pt x="512004" y="46019"/>
                      <a:pt x="480142" y="54205"/>
                      <a:pt x="480142" y="54205"/>
                    </a:cubicBezTo>
                    <a:cubicBezTo>
                      <a:pt x="469816" y="49043"/>
                      <a:pt x="458559" y="45428"/>
                      <a:pt x="449165" y="38718"/>
                    </a:cubicBezTo>
                    <a:cubicBezTo>
                      <a:pt x="440253" y="32353"/>
                      <a:pt x="434346" y="22498"/>
                      <a:pt x="425932" y="15487"/>
                    </a:cubicBezTo>
                    <a:cubicBezTo>
                      <a:pt x="418782" y="9529"/>
                      <a:pt x="410444" y="5162"/>
                      <a:pt x="402700" y="0"/>
                    </a:cubicBezTo>
                    <a:cubicBezTo>
                      <a:pt x="392374" y="5162"/>
                      <a:pt x="380959" y="8561"/>
                      <a:pt x="371723" y="15487"/>
                    </a:cubicBezTo>
                    <a:cubicBezTo>
                      <a:pt x="312925" y="59582"/>
                      <a:pt x="366925" y="37737"/>
                      <a:pt x="317513" y="54205"/>
                    </a:cubicBezTo>
                    <a:cubicBezTo>
                      <a:pt x="307187" y="51624"/>
                      <a:pt x="296056" y="51222"/>
                      <a:pt x="286536" y="46462"/>
                    </a:cubicBezTo>
                    <a:cubicBezTo>
                      <a:pt x="280006" y="43197"/>
                      <a:pt x="276749" y="35535"/>
                      <a:pt x="271048" y="30974"/>
                    </a:cubicBezTo>
                    <a:cubicBezTo>
                      <a:pt x="263780" y="25160"/>
                      <a:pt x="255559" y="20649"/>
                      <a:pt x="247815" y="15487"/>
                    </a:cubicBezTo>
                    <a:cubicBezTo>
                      <a:pt x="229745" y="18068"/>
                      <a:pt x="209932" y="15068"/>
                      <a:pt x="193606" y="23231"/>
                    </a:cubicBezTo>
                    <a:cubicBezTo>
                      <a:pt x="186305" y="26881"/>
                      <a:pt x="191633" y="40690"/>
                      <a:pt x="185861" y="46462"/>
                    </a:cubicBezTo>
                    <a:cubicBezTo>
                      <a:pt x="180089" y="52234"/>
                      <a:pt x="170373" y="51624"/>
                      <a:pt x="162629" y="54205"/>
                    </a:cubicBezTo>
                    <a:cubicBezTo>
                      <a:pt x="154885" y="51624"/>
                      <a:pt x="145168" y="52234"/>
                      <a:pt x="139396" y="46462"/>
                    </a:cubicBezTo>
                    <a:cubicBezTo>
                      <a:pt x="113581" y="20649"/>
                      <a:pt x="154887" y="15487"/>
                      <a:pt x="108419" y="30974"/>
                    </a:cubicBezTo>
                    <a:lnTo>
                      <a:pt x="92931" y="77436"/>
                    </a:lnTo>
                    <a:cubicBezTo>
                      <a:pt x="84370" y="103118"/>
                      <a:pt x="105838" y="92923"/>
                      <a:pt x="92931" y="100667"/>
                    </a:cubicBezTo>
                    <a:close/>
                  </a:path>
                </a:pathLst>
              </a:cu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2" name="Straight Connector 71"/>
              <p:cNvCxnSpPr/>
              <p:nvPr/>
            </p:nvCxnSpPr>
            <p:spPr>
              <a:xfrm>
                <a:off x="4700748"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4775706"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4850663" y="2493466"/>
                <a:ext cx="0" cy="286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4925622" y="2493466"/>
                <a:ext cx="0" cy="286516"/>
              </a:xfrm>
              <a:prstGeom prst="line">
                <a:avLst/>
              </a:prstGeom>
            </p:spPr>
            <p:style>
              <a:lnRef idx="2">
                <a:schemeClr val="accent1"/>
              </a:lnRef>
              <a:fillRef idx="0">
                <a:schemeClr val="accent1"/>
              </a:fillRef>
              <a:effectRef idx="1">
                <a:schemeClr val="accent1"/>
              </a:effectRef>
              <a:fontRef idx="minor">
                <a:schemeClr val="tx1"/>
              </a:fontRef>
            </p:style>
          </p:cxnSp>
        </p:grpSp>
        <p:sp>
          <p:nvSpPr>
            <p:cNvPr id="76" name="TextBox 75"/>
            <p:cNvSpPr txBox="1"/>
            <p:nvPr/>
          </p:nvSpPr>
          <p:spPr>
            <a:xfrm>
              <a:off x="10011644" y="4137741"/>
              <a:ext cx="2147147" cy="2688243"/>
            </a:xfrm>
            <a:prstGeom prst="rect">
              <a:avLst/>
            </a:prstGeom>
            <a:noFill/>
          </p:spPr>
          <p:txBody>
            <a:bodyPr wrap="square" rtlCol="0">
              <a:spAutoFit/>
            </a:bodyPr>
            <a:lstStyle/>
            <a:p>
              <a:pPr algn="r"/>
              <a:r>
                <a:rPr lang="en-US" sz="2400" dirty="0" smtClean="0">
                  <a:solidFill>
                    <a:srgbClr val="3366FF"/>
                  </a:solidFill>
                </a:rPr>
                <a:t>a problem </a:t>
              </a:r>
            </a:p>
            <a:p>
              <a:pPr algn="r"/>
              <a:r>
                <a:rPr lang="en-US" sz="2400" dirty="0" smtClean="0">
                  <a:solidFill>
                    <a:srgbClr val="3366FF"/>
                  </a:solidFill>
                </a:rPr>
                <a:t>when either marginal or joint probs. </a:t>
              </a:r>
            </a:p>
            <a:p>
              <a:pPr algn="r"/>
              <a:r>
                <a:rPr lang="en-US" sz="2400" dirty="0" smtClean="0">
                  <a:solidFill>
                    <a:srgbClr val="3366FF"/>
                  </a:solidFill>
                </a:rPr>
                <a:t>are not well </a:t>
              </a:r>
            </a:p>
            <a:p>
              <a:pPr algn="r"/>
              <a:r>
                <a:rPr lang="en-US" sz="2400" dirty="0" smtClean="0">
                  <a:solidFill>
                    <a:srgbClr val="3366FF"/>
                  </a:solidFill>
                </a:rPr>
                <a:t>forecast</a:t>
              </a:r>
            </a:p>
          </p:txBody>
        </p:sp>
        <p:sp>
          <p:nvSpPr>
            <p:cNvPr id="77" name="TextBox 76"/>
            <p:cNvSpPr txBox="1"/>
            <p:nvPr/>
          </p:nvSpPr>
          <p:spPr>
            <a:xfrm>
              <a:off x="6073107" y="1401616"/>
              <a:ext cx="2356288" cy="5914136"/>
            </a:xfrm>
            <a:prstGeom prst="rect">
              <a:avLst/>
            </a:prstGeom>
            <a:noFill/>
          </p:spPr>
          <p:txBody>
            <a:bodyPr wrap="none" rtlCol="0">
              <a:spAutoFit/>
            </a:bodyPr>
            <a:lstStyle/>
            <a:p>
              <a:r>
                <a:rPr lang="en-US" dirty="0" smtClean="0"/>
                <a:t>Example: hydrologists </a:t>
              </a:r>
            </a:p>
            <a:p>
              <a:r>
                <a:rPr lang="en-US" dirty="0" smtClean="0"/>
                <a:t>want to know not only </a:t>
              </a:r>
            </a:p>
            <a:p>
              <a:r>
                <a:rPr lang="en-US" dirty="0" smtClean="0"/>
                <a:t>the</a:t>
              </a:r>
              <a:r>
                <a:rPr lang="en-US" dirty="0"/>
                <a:t> </a:t>
              </a:r>
              <a:r>
                <a:rPr lang="en-US" dirty="0" smtClean="0"/>
                <a:t>intensity of rainfall,</a:t>
              </a:r>
            </a:p>
            <a:p>
              <a:r>
                <a:rPr lang="en-US" dirty="0" smtClean="0"/>
                <a:t>but whether or not</a:t>
              </a:r>
            </a:p>
            <a:p>
              <a:r>
                <a:rPr lang="en-US" dirty="0" smtClean="0"/>
                <a:t>that intense rainfall</a:t>
              </a:r>
            </a:p>
            <a:p>
              <a:r>
                <a:rPr lang="en-US" dirty="0" smtClean="0"/>
                <a:t>will fall simultaneously</a:t>
              </a:r>
            </a:p>
            <a:p>
              <a:r>
                <a:rPr lang="en-US" dirty="0" smtClean="0"/>
                <a:t>in many nearby </a:t>
              </a:r>
            </a:p>
            <a:p>
              <a:r>
                <a:rPr lang="en-US" dirty="0" smtClean="0"/>
                <a:t>sub-basins.</a:t>
              </a:r>
            </a:p>
            <a:p>
              <a:endParaRPr lang="en-US" dirty="0"/>
            </a:p>
            <a:p>
              <a:r>
                <a:rPr lang="en-US" dirty="0" smtClean="0"/>
                <a:t>What is the “copula”</a:t>
              </a:r>
            </a:p>
            <a:p>
              <a:r>
                <a:rPr lang="en-US" dirty="0" smtClean="0"/>
                <a:t>structure, i.e., the joint</a:t>
              </a:r>
            </a:p>
            <a:p>
              <a:r>
                <a:rPr lang="en-US" dirty="0" smtClean="0"/>
                <a:t>probabilities?</a:t>
              </a:r>
            </a:p>
            <a:p>
              <a:endParaRPr lang="en-US" dirty="0"/>
            </a:p>
            <a:p>
              <a:r>
                <a:rPr lang="en-US" dirty="0" smtClean="0">
                  <a:solidFill>
                    <a:srgbClr val="FF0000"/>
                  </a:solidFill>
                </a:rPr>
                <a:t>Decision makers save </a:t>
              </a:r>
            </a:p>
            <a:p>
              <a:r>
                <a:rPr lang="en-US" dirty="0" smtClean="0">
                  <a:solidFill>
                    <a:srgbClr val="FF0000"/>
                  </a:solidFill>
                </a:rPr>
                <a:t>with better decisions.</a:t>
              </a:r>
            </a:p>
            <a:p>
              <a:endParaRPr lang="en-US" dirty="0" smtClean="0"/>
            </a:p>
            <a:p>
              <a:endParaRPr lang="en-US" dirty="0"/>
            </a:p>
            <a:p>
              <a:endParaRPr lang="en-US" dirty="0" smtClean="0"/>
            </a:p>
          </p:txBody>
        </p:sp>
        <p:sp>
          <p:nvSpPr>
            <p:cNvPr id="78" name="TextBox 77"/>
            <p:cNvSpPr txBox="1"/>
            <p:nvPr/>
          </p:nvSpPr>
          <p:spPr>
            <a:xfrm>
              <a:off x="4973965" y="6300478"/>
              <a:ext cx="3411586" cy="307777"/>
            </a:xfrm>
            <a:prstGeom prst="rect">
              <a:avLst/>
            </a:prstGeom>
            <a:noFill/>
          </p:spPr>
          <p:txBody>
            <a:bodyPr wrap="none" rtlCol="0">
              <a:spAutoFit/>
            </a:bodyPr>
            <a:lstStyle/>
            <a:p>
              <a:r>
                <a:rPr lang="en-US" sz="1400" dirty="0">
                  <a:solidFill>
                    <a:schemeClr val="bg1">
                      <a:lumMod val="75000"/>
                    </a:schemeClr>
                  </a:solidFill>
                </a:rPr>
                <a:t>(</a:t>
              </a:r>
              <a:r>
                <a:rPr lang="en-US" sz="1400" dirty="0" smtClean="0">
                  <a:solidFill>
                    <a:schemeClr val="bg1">
                      <a:lumMod val="75000"/>
                    </a:schemeClr>
                  </a:solidFill>
                </a:rPr>
                <a:t>thanks to conversations with John </a:t>
              </a:r>
              <a:r>
                <a:rPr lang="en-US" sz="1400" dirty="0" err="1" smtClean="0">
                  <a:solidFill>
                    <a:schemeClr val="bg1">
                      <a:lumMod val="75000"/>
                    </a:schemeClr>
                  </a:solidFill>
                </a:rPr>
                <a:t>Schaake</a:t>
              </a:r>
              <a:r>
                <a:rPr lang="en-US" sz="1400" dirty="0">
                  <a:solidFill>
                    <a:schemeClr val="bg1">
                      <a:lumMod val="75000"/>
                    </a:schemeClr>
                  </a:solidFill>
                </a:rPr>
                <a:t>)</a:t>
              </a:r>
            </a:p>
          </p:txBody>
        </p:sp>
      </p:grpSp>
      <p:sp>
        <p:nvSpPr>
          <p:cNvPr id="80" name="Slide Number Placeholder 79"/>
          <p:cNvSpPr>
            <a:spLocks noGrp="1"/>
          </p:cNvSpPr>
          <p:nvPr>
            <p:ph type="sldNum" sz="quarter" idx="12"/>
          </p:nvPr>
        </p:nvSpPr>
        <p:spPr/>
        <p:txBody>
          <a:bodyPr/>
          <a:lstStyle/>
          <a:p>
            <a:fld id="{BE57CC3B-1F15-3944-8EEB-F1F089217761}" type="slidenum">
              <a:rPr lang="en-US" smtClean="0"/>
              <a:t>59</a:t>
            </a:fld>
            <a:endParaRPr lang="en-US"/>
          </a:p>
        </p:txBody>
      </p:sp>
    </p:spTree>
    <p:extLst>
      <p:ext uri="{BB962C8B-B14F-4D97-AF65-F5344CB8AC3E}">
        <p14:creationId xmlns:p14="http://schemas.microsoft.com/office/powerpoint/2010/main" val="3117900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737" y="2708306"/>
            <a:ext cx="9605726" cy="1143000"/>
          </a:xfrm>
        </p:spPr>
        <p:txBody>
          <a:bodyPr>
            <a:noAutofit/>
          </a:bodyPr>
          <a:lstStyle/>
          <a:p>
            <a:r>
              <a:rPr lang="en-US" dirty="0" smtClean="0"/>
              <a:t>Why the emphasis on post-processing?</a:t>
            </a:r>
            <a:br>
              <a:rPr lang="en-US" dirty="0" smtClean="0"/>
            </a:br>
            <a:r>
              <a:rPr lang="en-US" dirty="0"/>
              <a:t/>
            </a:r>
            <a:br>
              <a:rPr lang="en-US" dirty="0"/>
            </a:br>
            <a:r>
              <a:rPr lang="en-US" dirty="0" smtClean="0"/>
              <a:t>Why should we consider making substantial changes in current practices?</a:t>
            </a:r>
            <a:endParaRPr lang="en-US" dirty="0"/>
          </a:p>
        </p:txBody>
      </p:sp>
      <p:sp>
        <p:nvSpPr>
          <p:cNvPr id="5" name="Slide Number Placeholder 4"/>
          <p:cNvSpPr>
            <a:spLocks noGrp="1"/>
          </p:cNvSpPr>
          <p:nvPr>
            <p:ph type="sldNum" sz="quarter" idx="12"/>
          </p:nvPr>
        </p:nvSpPr>
        <p:spPr/>
        <p:txBody>
          <a:bodyPr/>
          <a:lstStyle/>
          <a:p>
            <a:fld id="{1DF6159C-26BC-1B4C-A0A5-15ED577C0C2A}" type="slidenum">
              <a:rPr lang="en-US" smtClean="0"/>
              <a:t>6</a:t>
            </a:fld>
            <a:endParaRPr lang="en-US"/>
          </a:p>
        </p:txBody>
      </p:sp>
    </p:spTree>
    <p:extLst>
      <p:ext uri="{BB962C8B-B14F-4D97-AF65-F5344CB8AC3E}">
        <p14:creationId xmlns:p14="http://schemas.microsoft.com/office/powerpoint/2010/main" val="12081157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few other science recommendations.</a:t>
            </a:r>
            <a:endParaRPr lang="en-US" dirty="0"/>
          </a:p>
        </p:txBody>
      </p:sp>
      <p:sp>
        <p:nvSpPr>
          <p:cNvPr id="3" name="Content Placeholder 2"/>
          <p:cNvSpPr>
            <a:spLocks noGrp="1"/>
          </p:cNvSpPr>
          <p:nvPr>
            <p:ph idx="1"/>
          </p:nvPr>
        </p:nvSpPr>
        <p:spPr/>
        <p:txBody>
          <a:bodyPr>
            <a:normAutofit lnSpcReduction="10000"/>
          </a:bodyPr>
          <a:lstStyle/>
          <a:p>
            <a:r>
              <a:rPr lang="en-US" dirty="0"/>
              <a:t>Producing gridded post-processed guidance: determine which is </a:t>
            </a:r>
            <a:r>
              <a:rPr lang="en-US" dirty="0" smtClean="0"/>
              <a:t>preferable:</a:t>
            </a:r>
            <a:endParaRPr lang="en-US" dirty="0"/>
          </a:p>
          <a:p>
            <a:pPr lvl="1"/>
            <a:r>
              <a:rPr lang="en-US" dirty="0"/>
              <a:t>Train against gridded analyses, or</a:t>
            </a:r>
          </a:p>
          <a:p>
            <a:pPr lvl="1"/>
            <a:r>
              <a:rPr lang="en-US" dirty="0"/>
              <a:t>Train at stations, then intelligently extrapolate to grid points in between.</a:t>
            </a:r>
          </a:p>
          <a:p>
            <a:r>
              <a:rPr lang="en-US" dirty="0"/>
              <a:t>Determine whether post-processing is improved when split into stages, e.g</a:t>
            </a:r>
            <a:r>
              <a:rPr lang="en-US" dirty="0" smtClean="0"/>
              <a:t>.,</a:t>
            </a:r>
            <a:endParaRPr lang="en-US" dirty="0"/>
          </a:p>
          <a:p>
            <a:pPr lvl="1"/>
            <a:r>
              <a:rPr lang="en-US" dirty="0"/>
              <a:t>Adjustment for large-scale biases, followed by</a:t>
            </a:r>
          </a:p>
          <a:p>
            <a:pPr lvl="1"/>
            <a:r>
              <a:rPr lang="en-US" dirty="0"/>
              <a:t>Statistical downscaling.</a:t>
            </a:r>
          </a:p>
          <a:p>
            <a:pPr lvl="1"/>
            <a:r>
              <a:rPr lang="en-US" dirty="0"/>
              <a:t>[If this works, software modularity is attractive].</a:t>
            </a:r>
          </a:p>
          <a:p>
            <a:r>
              <a:rPr lang="en-US" dirty="0" smtClean="0"/>
              <a:t>Evaluation </a:t>
            </a:r>
            <a:r>
              <a:rPr lang="en-US" dirty="0"/>
              <a:t>should include confidence intervals defined with appropriate methods, e.g., resampling.</a:t>
            </a:r>
          </a:p>
          <a:p>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60</a:t>
            </a:fld>
            <a:endParaRPr lang="en-US"/>
          </a:p>
        </p:txBody>
      </p:sp>
    </p:spTree>
    <p:extLst>
      <p:ext uri="{BB962C8B-B14F-4D97-AF65-F5344CB8AC3E}">
        <p14:creationId xmlns:p14="http://schemas.microsoft.com/office/powerpoint/2010/main" val="12900423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Synthesis of various organization’s product and data needs related to post-processing.</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E57CC3B-1F15-3944-8EEB-F1F089217761}" type="slidenum">
              <a:rPr lang="en-US" smtClean="0"/>
              <a:t>61</a:t>
            </a:fld>
            <a:endParaRPr lang="en-US"/>
          </a:p>
        </p:txBody>
      </p:sp>
    </p:spTree>
    <p:extLst>
      <p:ext uri="{BB962C8B-B14F-4D97-AF65-F5344CB8AC3E}">
        <p14:creationId xmlns:p14="http://schemas.microsoft.com/office/powerpoint/2010/main" val="5241522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MDL data needs (Matt </a:t>
            </a:r>
            <a:r>
              <a:rPr lang="en-US" dirty="0" err="1" smtClean="0"/>
              <a:t>Peroutka</a:t>
            </a:r>
            <a:r>
              <a:rPr lang="en-US" dirty="0" smtClean="0"/>
              <a:t>)	</a:t>
            </a:r>
            <a:endParaRPr lang="en-US" dirty="0"/>
          </a:p>
        </p:txBody>
      </p:sp>
      <p:sp>
        <p:nvSpPr>
          <p:cNvPr id="3" name="Content Placeholder 2"/>
          <p:cNvSpPr>
            <a:spLocks noGrp="1"/>
          </p:cNvSpPr>
          <p:nvPr>
            <p:ph idx="1"/>
          </p:nvPr>
        </p:nvSpPr>
        <p:spPr/>
        <p:txBody>
          <a:bodyPr/>
          <a:lstStyle/>
          <a:p>
            <a:r>
              <a:rPr lang="en-US" dirty="0" smtClean="0"/>
              <a:t>Would like to see a nice centralized repository (or hyperlinks) to all the various observation / analysis data.</a:t>
            </a:r>
          </a:p>
          <a:p>
            <a:r>
              <a:rPr lang="en-US" dirty="0" smtClean="0"/>
              <a:t>Observations to support hi-resolution product demand, e.g., snowfall at less than 24-h accumulation.</a:t>
            </a:r>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62</a:t>
            </a:fld>
            <a:endParaRPr lang="en-US"/>
          </a:p>
        </p:txBody>
      </p:sp>
    </p:spTree>
    <p:extLst>
      <p:ext uri="{BB962C8B-B14F-4D97-AF65-F5344CB8AC3E}">
        <p14:creationId xmlns:p14="http://schemas.microsoft.com/office/powerpoint/2010/main" val="17388248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OPC needs (Joe Sienkiewicz)</a:t>
            </a:r>
            <a:endParaRPr lang="en-US" dirty="0"/>
          </a:p>
        </p:txBody>
      </p:sp>
      <p:sp>
        <p:nvSpPr>
          <p:cNvPr id="3" name="Content Placeholder 2"/>
          <p:cNvSpPr>
            <a:spLocks noGrp="1"/>
          </p:cNvSpPr>
          <p:nvPr>
            <p:ph idx="1"/>
          </p:nvPr>
        </p:nvSpPr>
        <p:spPr/>
        <p:txBody>
          <a:bodyPr>
            <a:normAutofit lnSpcReduction="10000"/>
          </a:bodyPr>
          <a:lstStyle/>
          <a:p>
            <a:r>
              <a:rPr lang="en-US" dirty="0" smtClean="0"/>
              <a:t>Seek improved (global) wind speed and direction and gusts, cyclone track and intensity, wave height, period, direction, visibility, freezing spray rate.  Related, seek PBL improvements</a:t>
            </a:r>
          </a:p>
          <a:p>
            <a:r>
              <a:rPr lang="en-US" dirty="0" smtClean="0"/>
              <a:t>Implicitly, if training against analyses, these analyses need unbiased 10-m wind data.</a:t>
            </a:r>
          </a:p>
          <a:p>
            <a:r>
              <a:rPr lang="en-US" dirty="0" smtClean="0"/>
              <a:t>Ships take 20 days to transit Pacific at 10 knots, so need long-lead forecasts to support them.</a:t>
            </a:r>
          </a:p>
          <a:p>
            <a:r>
              <a:rPr lang="en-US" dirty="0" smtClean="0"/>
              <a:t>Key data: </a:t>
            </a:r>
            <a:r>
              <a:rPr lang="en-US" dirty="0" err="1" smtClean="0"/>
              <a:t>Metop</a:t>
            </a:r>
            <a:r>
              <a:rPr lang="en-US" dirty="0" smtClean="0"/>
              <a:t>-A, -B </a:t>
            </a:r>
            <a:r>
              <a:rPr lang="en-US" dirty="0" err="1" smtClean="0"/>
              <a:t>scatterometer</a:t>
            </a:r>
            <a:r>
              <a:rPr lang="en-US" dirty="0" smtClean="0"/>
              <a:t> for ocean winds.  For wave height use satellite altimetry and buoy data.</a:t>
            </a:r>
          </a:p>
          <a:p>
            <a:r>
              <a:rPr lang="en-US" dirty="0" smtClean="0"/>
              <a:t>Extreme Forecast Indices can be helpful.</a:t>
            </a:r>
          </a:p>
          <a:p>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63</a:t>
            </a:fld>
            <a:endParaRPr lang="en-US"/>
          </a:p>
        </p:txBody>
      </p:sp>
    </p:spTree>
    <p:extLst>
      <p:ext uri="{BB962C8B-B14F-4D97-AF65-F5344CB8AC3E}">
        <p14:creationId xmlns:p14="http://schemas.microsoft.com/office/powerpoint/2010/main" val="20625086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NWC requirements (Ernie Wells)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Reforecasts consistent with operational forecasts.</a:t>
            </a:r>
          </a:p>
          <a:p>
            <a:r>
              <a:rPr lang="en-US" dirty="0" smtClean="0"/>
              <a:t>Would like 25-30 years, &gt;= 1 cycle/day; 5 members ok.</a:t>
            </a:r>
          </a:p>
          <a:p>
            <a:r>
              <a:rPr lang="en-US" dirty="0" smtClean="0"/>
              <a:t>Need strategy for transition between model versions.</a:t>
            </a:r>
          </a:p>
          <a:p>
            <a:r>
              <a:rPr lang="en-US" dirty="0" smtClean="0"/>
              <a:t>Use the reforecasts for post-processing, comprehensive validation, optimization of decision support.</a:t>
            </a:r>
          </a:p>
          <a:p>
            <a:r>
              <a:rPr lang="en-US" dirty="0" smtClean="0"/>
              <a:t>Would be interested in exploring smart thinning of forecasts.</a:t>
            </a:r>
          </a:p>
          <a:p>
            <a:r>
              <a:rPr lang="en-US" dirty="0" smtClean="0"/>
              <a:t>Need objective way of deciding when changes significant enough to require production of new reanalysis/reforecast.</a:t>
            </a:r>
          </a:p>
          <a:p>
            <a:r>
              <a:rPr lang="en-US" dirty="0" smtClean="0"/>
              <a:t>More studies on how to sub-sample reforecasts.</a:t>
            </a:r>
          </a:p>
          <a:p>
            <a:r>
              <a:rPr lang="en-US" dirty="0" smtClean="0"/>
              <a:t>Objective and transparent process to determine tradeoff of model improvement vs. reforecast / post-processing value added.</a:t>
            </a:r>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64</a:t>
            </a:fld>
            <a:endParaRPr lang="en-US"/>
          </a:p>
        </p:txBody>
      </p:sp>
    </p:spTree>
    <p:extLst>
      <p:ext uri="{BB962C8B-B14F-4D97-AF65-F5344CB8AC3E}">
        <p14:creationId xmlns:p14="http://schemas.microsoft.com/office/powerpoint/2010/main" val="15499747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CPC requirements (Melissa </a:t>
            </a:r>
            <a:r>
              <a:rPr lang="en-US" dirty="0" err="1" smtClean="0"/>
              <a:t>Ou</a:t>
            </a:r>
            <a:r>
              <a:rPr lang="en-US" dirty="0" smtClean="0"/>
              <a:t>)</a:t>
            </a:r>
            <a:endParaRPr lang="en-US" dirty="0"/>
          </a:p>
        </p:txBody>
      </p:sp>
      <p:sp>
        <p:nvSpPr>
          <p:cNvPr id="3" name="Content Placeholder 2"/>
          <p:cNvSpPr>
            <a:spLocks noGrp="1"/>
          </p:cNvSpPr>
          <p:nvPr>
            <p:ph idx="1"/>
          </p:nvPr>
        </p:nvSpPr>
        <p:spPr/>
        <p:txBody>
          <a:bodyPr>
            <a:normAutofit lnSpcReduction="10000"/>
          </a:bodyPr>
          <a:lstStyle/>
          <a:p>
            <a:r>
              <a:rPr lang="en-US" dirty="0" smtClean="0"/>
              <a:t>Need good communication with respect to model changes.</a:t>
            </a:r>
          </a:p>
          <a:p>
            <a:r>
              <a:rPr lang="en-US" dirty="0" smtClean="0"/>
              <a:t>2-3 months advanced access to training data, if not more, before a model change.</a:t>
            </a:r>
          </a:p>
          <a:p>
            <a:r>
              <a:rPr lang="en-US" dirty="0" smtClean="0"/>
              <a:t>Need clearly organized, easily downloadable reforecast data with good file naming schema.</a:t>
            </a:r>
          </a:p>
          <a:p>
            <a:r>
              <a:rPr lang="en-US" dirty="0" smtClean="0"/>
              <a:t>Sufficient length of reforecasts; &gt; 20 years from CPC studies, preferably 30.  Longer reforecasts necessary for longer-lead, time-averaged products.</a:t>
            </a:r>
          </a:p>
          <a:p>
            <a:pPr lvl="1"/>
            <a:r>
              <a:rPr lang="en-US" dirty="0" smtClean="0"/>
              <a:t>Span multiple climate regimes, e.g., ENSO phases.</a:t>
            </a:r>
          </a:p>
          <a:p>
            <a:r>
              <a:rPr lang="en-US" dirty="0" smtClean="0"/>
              <a:t>5-6 members, 1x or 2x weekly ok.</a:t>
            </a:r>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65</a:t>
            </a:fld>
            <a:endParaRPr lang="en-US"/>
          </a:p>
        </p:txBody>
      </p:sp>
    </p:spTree>
    <p:extLst>
      <p:ext uri="{BB962C8B-B14F-4D97-AF65-F5344CB8AC3E}">
        <p14:creationId xmlns:p14="http://schemas.microsoft.com/office/powerpoint/2010/main" val="13465969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NWS Central Region (Jeff Craven)</a:t>
            </a:r>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66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922" y="1941551"/>
            <a:ext cx="10058400" cy="3966611"/>
          </a:xfrm>
          <a:prstGeom prst="rect">
            <a:avLst/>
          </a:prstGeom>
        </p:spPr>
      </p:pic>
    </p:spTree>
    <p:extLst>
      <p:ext uri="{BB962C8B-B14F-4D97-AF65-F5344CB8AC3E}">
        <p14:creationId xmlns:p14="http://schemas.microsoft.com/office/powerpoint/2010/main" val="8542146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NWS Central Region continued (Jeff Craven)</a:t>
            </a:r>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67</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90688"/>
            <a:ext cx="10058400" cy="4452078"/>
          </a:xfrm>
          <a:prstGeom prst="rect">
            <a:avLst/>
          </a:prstGeom>
        </p:spPr>
      </p:pic>
    </p:spTree>
    <p:extLst>
      <p:ext uri="{BB962C8B-B14F-4D97-AF65-F5344CB8AC3E}">
        <p14:creationId xmlns:p14="http://schemas.microsoft.com/office/powerpoint/2010/main" val="2912311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NWS Western Region (David Bright)</a:t>
            </a:r>
            <a:endParaRPr lang="en-US" dirty="0"/>
          </a:p>
        </p:txBody>
      </p:sp>
      <p:sp>
        <p:nvSpPr>
          <p:cNvPr id="3" name="Content Placeholder 2"/>
          <p:cNvSpPr>
            <a:spLocks noGrp="1"/>
          </p:cNvSpPr>
          <p:nvPr>
            <p:ph idx="1"/>
          </p:nvPr>
        </p:nvSpPr>
        <p:spPr/>
        <p:txBody>
          <a:bodyPr/>
          <a:lstStyle/>
          <a:p>
            <a:r>
              <a:rPr lang="en-US" dirty="0" smtClean="0"/>
              <a:t>Challenging, as more observational voids out west.</a:t>
            </a:r>
          </a:p>
          <a:p>
            <a:r>
              <a:rPr lang="en-US" dirty="0" smtClean="0"/>
              <a:t>Use EFI’s and web-based products, would like to see them migrated into mainstream NWS products.</a:t>
            </a:r>
          </a:p>
          <a:p>
            <a:r>
              <a:rPr lang="en-US" dirty="0" smtClean="0"/>
              <a:t>Want evolution of products to keep in mind Western Region’s investment in forecast confidence toolkit and situational awareness</a:t>
            </a:r>
          </a:p>
          <a:p>
            <a:pPr lvl="1"/>
            <a:r>
              <a:rPr lang="en-US" dirty="0"/>
              <a:t>see </a:t>
            </a:r>
            <a:r>
              <a:rPr lang="en-US" dirty="0">
                <a:hlinkClick r:id="rId2"/>
              </a:rPr>
              <a:t>https://</a:t>
            </a:r>
            <a:r>
              <a:rPr lang="en-US" dirty="0" smtClean="0">
                <a:hlinkClick r:id="rId2"/>
              </a:rPr>
              <a:t>sites.google.com/a/noaa.gov/nws-wr-stid/projects/forecast-confidence</a:t>
            </a:r>
            <a:endParaRPr lang="en-US" dirty="0" smtClean="0"/>
          </a:p>
          <a:p>
            <a:pPr lvl="1"/>
            <a:r>
              <a:rPr lang="en-US" dirty="0"/>
              <a:t>see </a:t>
            </a:r>
            <a:r>
              <a:rPr lang="en-US" dirty="0">
                <a:hlinkClick r:id="rId3"/>
              </a:rPr>
              <a:t>http://ssd.wrh.noaa.gov/satable</a:t>
            </a:r>
            <a:r>
              <a:rPr lang="en-US" dirty="0" smtClean="0">
                <a:hlinkClick r:id="rId3"/>
              </a:rPr>
              <a:t>/</a:t>
            </a:r>
            <a:r>
              <a:rPr lang="en-US" dirty="0" smtClean="0"/>
              <a:t> </a:t>
            </a:r>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68</a:t>
            </a:fld>
            <a:endParaRPr lang="en-US"/>
          </a:p>
        </p:txBody>
      </p:sp>
    </p:spTree>
    <p:extLst>
      <p:ext uri="{BB962C8B-B14F-4D97-AF65-F5344CB8AC3E}">
        <p14:creationId xmlns:p14="http://schemas.microsoft.com/office/powerpoint/2010/main" val="8839787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Hurricane Center (Chris </a:t>
            </a:r>
            <a:r>
              <a:rPr lang="en-US" dirty="0" err="1" smtClean="0"/>
              <a:t>Landsea</a:t>
            </a:r>
            <a:r>
              <a:rPr lang="en-US" dirty="0" smtClean="0"/>
              <a:t>)</a:t>
            </a:r>
            <a:endParaRPr lang="en-US" dirty="0"/>
          </a:p>
        </p:txBody>
      </p:sp>
      <p:sp>
        <p:nvSpPr>
          <p:cNvPr id="3" name="Content Placeholder 2"/>
          <p:cNvSpPr>
            <a:spLocks noGrp="1"/>
          </p:cNvSpPr>
          <p:nvPr>
            <p:ph idx="1"/>
          </p:nvPr>
        </p:nvSpPr>
        <p:spPr/>
        <p:txBody>
          <a:bodyPr/>
          <a:lstStyle/>
          <a:p>
            <a:r>
              <a:rPr lang="en-US" dirty="0" smtClean="0"/>
              <a:t>Presentation focused on new product for wave height.</a:t>
            </a:r>
          </a:p>
          <a:p>
            <a:r>
              <a:rPr lang="en-US" dirty="0" smtClean="0"/>
              <a:t>We need to follow up with NHC to get a more comprehensive set of data requirements related to their post-processing.</a:t>
            </a:r>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69</a:t>
            </a:fld>
            <a:endParaRPr lang="en-US"/>
          </a:p>
        </p:txBody>
      </p:sp>
    </p:spTree>
    <p:extLst>
      <p:ext uri="{BB962C8B-B14F-4D97-AF65-F5344CB8AC3E}">
        <p14:creationId xmlns:p14="http://schemas.microsoft.com/office/powerpoint/2010/main" val="4085786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post-process?</a:t>
            </a:r>
            <a:endParaRPr lang="en-US" dirty="0"/>
          </a:p>
        </p:txBody>
      </p:sp>
      <p:sp>
        <p:nvSpPr>
          <p:cNvPr id="4" name="Slide Number Placeholder 3"/>
          <p:cNvSpPr>
            <a:spLocks noGrp="1"/>
          </p:cNvSpPr>
          <p:nvPr>
            <p:ph type="sldNum" sz="quarter" idx="12"/>
          </p:nvPr>
        </p:nvSpPr>
        <p:spPr/>
        <p:txBody>
          <a:bodyPr/>
          <a:lstStyle/>
          <a:p>
            <a:fld id="{1DF6159C-26BC-1B4C-A0A5-15ED577C0C2A}" type="slidenum">
              <a:rPr lang="en-US" smtClean="0"/>
              <a:t>7</a:t>
            </a:fld>
            <a:endParaRPr lang="en-US"/>
          </a:p>
        </p:txBody>
      </p:sp>
      <p:sp>
        <p:nvSpPr>
          <p:cNvPr id="5" name="Oval 4"/>
          <p:cNvSpPr/>
          <p:nvPr/>
        </p:nvSpPr>
        <p:spPr>
          <a:xfrm>
            <a:off x="5506466" y="3106739"/>
            <a:ext cx="115888" cy="125413"/>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Oval 5"/>
          <p:cNvSpPr/>
          <p:nvPr/>
        </p:nvSpPr>
        <p:spPr>
          <a:xfrm>
            <a:off x="5339780" y="2949577"/>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Oval 6"/>
          <p:cNvSpPr/>
          <p:nvPr/>
        </p:nvSpPr>
        <p:spPr>
          <a:xfrm>
            <a:off x="5811266" y="2941639"/>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5506466" y="3400427"/>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Oval 8"/>
          <p:cNvSpPr/>
          <p:nvPr/>
        </p:nvSpPr>
        <p:spPr>
          <a:xfrm>
            <a:off x="5927155" y="3263902"/>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Oval 9"/>
          <p:cNvSpPr/>
          <p:nvPr/>
        </p:nvSpPr>
        <p:spPr>
          <a:xfrm>
            <a:off x="5695380" y="2817814"/>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Oval 10"/>
          <p:cNvSpPr/>
          <p:nvPr/>
        </p:nvSpPr>
        <p:spPr>
          <a:xfrm>
            <a:off x="5330255" y="3524251"/>
            <a:ext cx="115887" cy="1254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a:off x="5695380" y="3524251"/>
            <a:ext cx="115887" cy="1254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5893816" y="3074989"/>
            <a:ext cx="115888"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val 13"/>
          <p:cNvSpPr/>
          <p:nvPr/>
        </p:nvSpPr>
        <p:spPr>
          <a:xfrm>
            <a:off x="5330255" y="3840164"/>
            <a:ext cx="115887" cy="1238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val 14"/>
          <p:cNvSpPr/>
          <p:nvPr/>
        </p:nvSpPr>
        <p:spPr>
          <a:xfrm>
            <a:off x="5373116" y="3675857"/>
            <a:ext cx="115888" cy="125413"/>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val 15"/>
          <p:cNvSpPr/>
          <p:nvPr/>
        </p:nvSpPr>
        <p:spPr>
          <a:xfrm rot="2064610">
            <a:off x="5171504" y="2800351"/>
            <a:ext cx="901700" cy="1198562"/>
          </a:xfrm>
          <a:prstGeom prst="ellipse">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Freeform 16"/>
          <p:cNvSpPr/>
          <p:nvPr/>
        </p:nvSpPr>
        <p:spPr>
          <a:xfrm>
            <a:off x="5390579" y="2432051"/>
            <a:ext cx="5232400" cy="627062"/>
          </a:xfrm>
          <a:custGeom>
            <a:avLst/>
            <a:gdLst>
              <a:gd name="connsiteX0" fmla="*/ 0 w 5230852"/>
              <a:gd name="connsiteY0" fmla="*/ 594996 h 626503"/>
              <a:gd name="connsiteX1" fmla="*/ 150975 w 5230852"/>
              <a:gd name="connsiteY1" fmla="*/ 497310 h 626503"/>
              <a:gd name="connsiteX2" fmla="*/ 248665 w 5230852"/>
              <a:gd name="connsiteY2" fmla="*/ 435147 h 626503"/>
              <a:gd name="connsiteX3" fmla="*/ 355236 w 5230852"/>
              <a:gd name="connsiteY3" fmla="*/ 390744 h 626503"/>
              <a:gd name="connsiteX4" fmla="*/ 479568 w 5230852"/>
              <a:gd name="connsiteY4" fmla="*/ 372983 h 626503"/>
              <a:gd name="connsiteX5" fmla="*/ 586139 w 5230852"/>
              <a:gd name="connsiteY5" fmla="*/ 355222 h 626503"/>
              <a:gd name="connsiteX6" fmla="*/ 843685 w 5230852"/>
              <a:gd name="connsiteY6" fmla="*/ 372983 h 626503"/>
              <a:gd name="connsiteX7" fmla="*/ 914733 w 5230852"/>
              <a:gd name="connsiteY7" fmla="*/ 408505 h 626503"/>
              <a:gd name="connsiteX8" fmla="*/ 976899 w 5230852"/>
              <a:gd name="connsiteY8" fmla="*/ 426266 h 626503"/>
              <a:gd name="connsiteX9" fmla="*/ 1039065 w 5230852"/>
              <a:gd name="connsiteY9" fmla="*/ 461788 h 626503"/>
              <a:gd name="connsiteX10" fmla="*/ 1154517 w 5230852"/>
              <a:gd name="connsiteY10" fmla="*/ 523952 h 626503"/>
              <a:gd name="connsiteX11" fmla="*/ 1198921 w 5230852"/>
              <a:gd name="connsiteY11" fmla="*/ 541713 h 626503"/>
              <a:gd name="connsiteX12" fmla="*/ 1225564 w 5230852"/>
              <a:gd name="connsiteY12" fmla="*/ 550594 h 626503"/>
              <a:gd name="connsiteX13" fmla="*/ 1287731 w 5230852"/>
              <a:gd name="connsiteY13" fmla="*/ 577235 h 626503"/>
              <a:gd name="connsiteX14" fmla="*/ 1332135 w 5230852"/>
              <a:gd name="connsiteY14" fmla="*/ 603877 h 626503"/>
              <a:gd name="connsiteX15" fmla="*/ 1376540 w 5230852"/>
              <a:gd name="connsiteY15" fmla="*/ 612757 h 626503"/>
              <a:gd name="connsiteX16" fmla="*/ 1749537 w 5230852"/>
              <a:gd name="connsiteY16" fmla="*/ 603877 h 626503"/>
              <a:gd name="connsiteX17" fmla="*/ 1793942 w 5230852"/>
              <a:gd name="connsiteY17" fmla="*/ 594996 h 626503"/>
              <a:gd name="connsiteX18" fmla="*/ 1900513 w 5230852"/>
              <a:gd name="connsiteY18" fmla="*/ 586116 h 626503"/>
              <a:gd name="connsiteX19" fmla="*/ 2513295 w 5230852"/>
              <a:gd name="connsiteY19" fmla="*/ 603877 h 626503"/>
              <a:gd name="connsiteX20" fmla="*/ 2575461 w 5230852"/>
              <a:gd name="connsiteY20" fmla="*/ 612757 h 626503"/>
              <a:gd name="connsiteX21" fmla="*/ 2779722 w 5230852"/>
              <a:gd name="connsiteY21" fmla="*/ 621638 h 626503"/>
              <a:gd name="connsiteX22" fmla="*/ 3063911 w 5230852"/>
              <a:gd name="connsiteY22" fmla="*/ 594996 h 626503"/>
              <a:gd name="connsiteX23" fmla="*/ 3090554 w 5230852"/>
              <a:gd name="connsiteY23" fmla="*/ 577235 h 626503"/>
              <a:gd name="connsiteX24" fmla="*/ 3108316 w 5230852"/>
              <a:gd name="connsiteY24" fmla="*/ 550594 h 626503"/>
              <a:gd name="connsiteX25" fmla="*/ 3241529 w 5230852"/>
              <a:gd name="connsiteY25" fmla="*/ 488430 h 626503"/>
              <a:gd name="connsiteX26" fmla="*/ 3285934 w 5230852"/>
              <a:gd name="connsiteY26" fmla="*/ 461788 h 626503"/>
              <a:gd name="connsiteX27" fmla="*/ 3383624 w 5230852"/>
              <a:gd name="connsiteY27" fmla="*/ 417385 h 626503"/>
              <a:gd name="connsiteX28" fmla="*/ 3454671 w 5230852"/>
              <a:gd name="connsiteY28" fmla="*/ 399624 h 626503"/>
              <a:gd name="connsiteX29" fmla="*/ 3516837 w 5230852"/>
              <a:gd name="connsiteY29" fmla="*/ 381863 h 626503"/>
              <a:gd name="connsiteX30" fmla="*/ 3570123 w 5230852"/>
              <a:gd name="connsiteY30" fmla="*/ 364102 h 626503"/>
              <a:gd name="connsiteX31" fmla="*/ 3632289 w 5230852"/>
              <a:gd name="connsiteY31" fmla="*/ 346341 h 626503"/>
              <a:gd name="connsiteX32" fmla="*/ 3685574 w 5230852"/>
              <a:gd name="connsiteY32" fmla="*/ 328580 h 626503"/>
              <a:gd name="connsiteX33" fmla="*/ 3836550 w 5230852"/>
              <a:gd name="connsiteY33" fmla="*/ 293058 h 626503"/>
              <a:gd name="connsiteX34" fmla="*/ 4023049 w 5230852"/>
              <a:gd name="connsiteY34" fmla="*/ 275297 h 626503"/>
              <a:gd name="connsiteX35" fmla="*/ 4111858 w 5230852"/>
              <a:gd name="connsiteY35" fmla="*/ 266416 h 626503"/>
              <a:gd name="connsiteX36" fmla="*/ 4200667 w 5230852"/>
              <a:gd name="connsiteY36" fmla="*/ 248655 h 626503"/>
              <a:gd name="connsiteX37" fmla="*/ 4271714 w 5230852"/>
              <a:gd name="connsiteY37" fmla="*/ 230894 h 626503"/>
              <a:gd name="connsiteX38" fmla="*/ 4458213 w 5230852"/>
              <a:gd name="connsiteY38" fmla="*/ 213133 h 626503"/>
              <a:gd name="connsiteX39" fmla="*/ 4609188 w 5230852"/>
              <a:gd name="connsiteY39" fmla="*/ 195372 h 626503"/>
              <a:gd name="connsiteX40" fmla="*/ 4671355 w 5230852"/>
              <a:gd name="connsiteY40" fmla="*/ 177611 h 626503"/>
              <a:gd name="connsiteX41" fmla="*/ 4866735 w 5230852"/>
              <a:gd name="connsiteY41" fmla="*/ 168730 h 626503"/>
              <a:gd name="connsiteX42" fmla="*/ 4982186 w 5230852"/>
              <a:gd name="connsiteY42" fmla="*/ 142089 h 626503"/>
              <a:gd name="connsiteX43" fmla="*/ 5097638 w 5230852"/>
              <a:gd name="connsiteY43" fmla="*/ 115447 h 626503"/>
              <a:gd name="connsiteX44" fmla="*/ 5150923 w 5230852"/>
              <a:gd name="connsiteY44" fmla="*/ 79925 h 626503"/>
              <a:gd name="connsiteX45" fmla="*/ 5195328 w 5230852"/>
              <a:gd name="connsiteY45" fmla="*/ 44403 h 626503"/>
              <a:gd name="connsiteX46" fmla="*/ 5230852 w 5230852"/>
              <a:gd name="connsiteY46" fmla="*/ 0 h 62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230852" h="626503">
                <a:moveTo>
                  <a:pt x="0" y="594996"/>
                </a:moveTo>
                <a:lnTo>
                  <a:pt x="150975" y="497310"/>
                </a:lnTo>
                <a:cubicBezTo>
                  <a:pt x="168761" y="485711"/>
                  <a:pt x="226274" y="445683"/>
                  <a:pt x="248665" y="435147"/>
                </a:cubicBezTo>
                <a:cubicBezTo>
                  <a:pt x="283486" y="418761"/>
                  <a:pt x="317139" y="396186"/>
                  <a:pt x="355236" y="390744"/>
                </a:cubicBezTo>
                <a:lnTo>
                  <a:pt x="479568" y="372983"/>
                </a:lnTo>
                <a:cubicBezTo>
                  <a:pt x="515163" y="367507"/>
                  <a:pt x="586139" y="355222"/>
                  <a:pt x="586139" y="355222"/>
                </a:cubicBezTo>
                <a:cubicBezTo>
                  <a:pt x="671988" y="361142"/>
                  <a:pt x="758222" y="362929"/>
                  <a:pt x="843685" y="372983"/>
                </a:cubicBezTo>
                <a:cubicBezTo>
                  <a:pt x="899978" y="379605"/>
                  <a:pt x="873501" y="392013"/>
                  <a:pt x="914733" y="408505"/>
                </a:cubicBezTo>
                <a:cubicBezTo>
                  <a:pt x="934743" y="416509"/>
                  <a:pt x="956177" y="420346"/>
                  <a:pt x="976899" y="426266"/>
                </a:cubicBezTo>
                <a:cubicBezTo>
                  <a:pt x="1032728" y="463483"/>
                  <a:pt x="971458" y="424230"/>
                  <a:pt x="1039065" y="461788"/>
                </a:cubicBezTo>
                <a:cubicBezTo>
                  <a:pt x="1089103" y="489586"/>
                  <a:pt x="1094217" y="499833"/>
                  <a:pt x="1154517" y="523952"/>
                </a:cubicBezTo>
                <a:cubicBezTo>
                  <a:pt x="1169318" y="529872"/>
                  <a:pt x="1183995" y="536116"/>
                  <a:pt x="1198921" y="541713"/>
                </a:cubicBezTo>
                <a:cubicBezTo>
                  <a:pt x="1207686" y="545000"/>
                  <a:pt x="1216872" y="547117"/>
                  <a:pt x="1225564" y="550594"/>
                </a:cubicBezTo>
                <a:cubicBezTo>
                  <a:pt x="1246497" y="558967"/>
                  <a:pt x="1267566" y="567153"/>
                  <a:pt x="1287731" y="577235"/>
                </a:cubicBezTo>
                <a:cubicBezTo>
                  <a:pt x="1303170" y="584954"/>
                  <a:pt x="1316108" y="597467"/>
                  <a:pt x="1332135" y="603877"/>
                </a:cubicBezTo>
                <a:cubicBezTo>
                  <a:pt x="1346150" y="609483"/>
                  <a:pt x="1361738" y="609797"/>
                  <a:pt x="1376540" y="612757"/>
                </a:cubicBezTo>
                <a:lnTo>
                  <a:pt x="1749537" y="603877"/>
                </a:lnTo>
                <a:cubicBezTo>
                  <a:pt x="1764618" y="603235"/>
                  <a:pt x="1778951" y="596760"/>
                  <a:pt x="1793942" y="594996"/>
                </a:cubicBezTo>
                <a:cubicBezTo>
                  <a:pt x="1829345" y="590831"/>
                  <a:pt x="1864989" y="589076"/>
                  <a:pt x="1900513" y="586116"/>
                </a:cubicBezTo>
                <a:lnTo>
                  <a:pt x="2513295" y="603877"/>
                </a:lnTo>
                <a:cubicBezTo>
                  <a:pt x="2534193" y="605071"/>
                  <a:pt x="2554575" y="611365"/>
                  <a:pt x="2575461" y="612757"/>
                </a:cubicBezTo>
                <a:cubicBezTo>
                  <a:pt x="2643461" y="617290"/>
                  <a:pt x="2711635" y="618678"/>
                  <a:pt x="2779722" y="621638"/>
                </a:cubicBezTo>
                <a:cubicBezTo>
                  <a:pt x="2949980" y="615557"/>
                  <a:pt x="2968829" y="649326"/>
                  <a:pt x="3063911" y="594996"/>
                </a:cubicBezTo>
                <a:cubicBezTo>
                  <a:pt x="3073178" y="589701"/>
                  <a:pt x="3081673" y="583155"/>
                  <a:pt x="3090554" y="577235"/>
                </a:cubicBezTo>
                <a:cubicBezTo>
                  <a:pt x="3096475" y="568355"/>
                  <a:pt x="3099435" y="556514"/>
                  <a:pt x="3108316" y="550594"/>
                </a:cubicBezTo>
                <a:cubicBezTo>
                  <a:pt x="3201915" y="488198"/>
                  <a:pt x="3170956" y="523715"/>
                  <a:pt x="3241529" y="488430"/>
                </a:cubicBezTo>
                <a:cubicBezTo>
                  <a:pt x="3256968" y="480711"/>
                  <a:pt x="3270780" y="470053"/>
                  <a:pt x="3285934" y="461788"/>
                </a:cubicBezTo>
                <a:cubicBezTo>
                  <a:pt x="3310168" y="448570"/>
                  <a:pt x="3355551" y="426023"/>
                  <a:pt x="3383624" y="417385"/>
                </a:cubicBezTo>
                <a:cubicBezTo>
                  <a:pt x="3406956" y="410206"/>
                  <a:pt x="3431084" y="405914"/>
                  <a:pt x="3454671" y="399624"/>
                </a:cubicBezTo>
                <a:cubicBezTo>
                  <a:pt x="3475495" y="394071"/>
                  <a:pt x="3496239" y="388201"/>
                  <a:pt x="3516837" y="381863"/>
                </a:cubicBezTo>
                <a:cubicBezTo>
                  <a:pt x="3534732" y="376357"/>
                  <a:pt x="3552228" y="369608"/>
                  <a:pt x="3570123" y="364102"/>
                </a:cubicBezTo>
                <a:cubicBezTo>
                  <a:pt x="3590721" y="357764"/>
                  <a:pt x="3611691" y="352679"/>
                  <a:pt x="3632289" y="346341"/>
                </a:cubicBezTo>
                <a:cubicBezTo>
                  <a:pt x="3650184" y="340835"/>
                  <a:pt x="3667679" y="334086"/>
                  <a:pt x="3685574" y="328580"/>
                </a:cubicBezTo>
                <a:cubicBezTo>
                  <a:pt x="3734373" y="313566"/>
                  <a:pt x="3785996" y="299581"/>
                  <a:pt x="3836550" y="293058"/>
                </a:cubicBezTo>
                <a:cubicBezTo>
                  <a:pt x="3898484" y="285067"/>
                  <a:pt x="3960911" y="281511"/>
                  <a:pt x="4023049" y="275297"/>
                </a:cubicBezTo>
                <a:cubicBezTo>
                  <a:pt x="4052652" y="272337"/>
                  <a:pt x="4082436" y="270829"/>
                  <a:pt x="4111858" y="266416"/>
                </a:cubicBezTo>
                <a:cubicBezTo>
                  <a:pt x="4141713" y="261938"/>
                  <a:pt x="4171197" y="255204"/>
                  <a:pt x="4200667" y="248655"/>
                </a:cubicBezTo>
                <a:cubicBezTo>
                  <a:pt x="4224497" y="243360"/>
                  <a:pt x="4247532" y="234229"/>
                  <a:pt x="4271714" y="230894"/>
                </a:cubicBezTo>
                <a:cubicBezTo>
                  <a:pt x="4333576" y="222362"/>
                  <a:pt x="4396248" y="220879"/>
                  <a:pt x="4458213" y="213133"/>
                </a:cubicBezTo>
                <a:cubicBezTo>
                  <a:pt x="4555860" y="200927"/>
                  <a:pt x="4505539" y="206887"/>
                  <a:pt x="4609188" y="195372"/>
                </a:cubicBezTo>
                <a:cubicBezTo>
                  <a:pt x="4624321" y="190328"/>
                  <a:pt x="4656853" y="178726"/>
                  <a:pt x="4671355" y="177611"/>
                </a:cubicBezTo>
                <a:cubicBezTo>
                  <a:pt x="4736357" y="172611"/>
                  <a:pt x="4801608" y="171690"/>
                  <a:pt x="4866735" y="168730"/>
                </a:cubicBezTo>
                <a:lnTo>
                  <a:pt x="4982186" y="142089"/>
                </a:lnTo>
                <a:cubicBezTo>
                  <a:pt x="5094869" y="117593"/>
                  <a:pt x="5037798" y="135391"/>
                  <a:pt x="5097638" y="115447"/>
                </a:cubicBezTo>
                <a:cubicBezTo>
                  <a:pt x="5115400" y="103606"/>
                  <a:pt x="5139082" y="97686"/>
                  <a:pt x="5150923" y="79925"/>
                </a:cubicBezTo>
                <a:cubicBezTo>
                  <a:pt x="5173878" y="45494"/>
                  <a:pt x="5158559" y="56658"/>
                  <a:pt x="5195328" y="44403"/>
                </a:cubicBezTo>
                <a:cubicBezTo>
                  <a:pt x="5217735" y="10794"/>
                  <a:pt x="5205543" y="25308"/>
                  <a:pt x="5230852"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8" name="Freeform 17"/>
          <p:cNvSpPr/>
          <p:nvPr/>
        </p:nvSpPr>
        <p:spPr>
          <a:xfrm>
            <a:off x="5568379" y="3178176"/>
            <a:ext cx="5116512" cy="755650"/>
          </a:xfrm>
          <a:custGeom>
            <a:avLst/>
            <a:gdLst>
              <a:gd name="connsiteX0" fmla="*/ 0 w 5115400"/>
              <a:gd name="connsiteY0" fmla="*/ 0 h 754846"/>
              <a:gd name="connsiteX1" fmla="*/ 88809 w 5115400"/>
              <a:gd name="connsiteY1" fmla="*/ 8880 h 754846"/>
              <a:gd name="connsiteX2" fmla="*/ 701591 w 5115400"/>
              <a:gd name="connsiteY2" fmla="*/ 26641 h 754846"/>
              <a:gd name="connsiteX3" fmla="*/ 763757 w 5115400"/>
              <a:gd name="connsiteY3" fmla="*/ 53283 h 754846"/>
              <a:gd name="connsiteX4" fmla="*/ 852566 w 5115400"/>
              <a:gd name="connsiteY4" fmla="*/ 88805 h 754846"/>
              <a:gd name="connsiteX5" fmla="*/ 923614 w 5115400"/>
              <a:gd name="connsiteY5" fmla="*/ 115447 h 754846"/>
              <a:gd name="connsiteX6" fmla="*/ 959137 w 5115400"/>
              <a:gd name="connsiteY6" fmla="*/ 133208 h 754846"/>
              <a:gd name="connsiteX7" fmla="*/ 1012423 w 5115400"/>
              <a:gd name="connsiteY7" fmla="*/ 142088 h 754846"/>
              <a:gd name="connsiteX8" fmla="*/ 1225564 w 5115400"/>
              <a:gd name="connsiteY8" fmla="*/ 150969 h 754846"/>
              <a:gd name="connsiteX9" fmla="*/ 1385421 w 5115400"/>
              <a:gd name="connsiteY9" fmla="*/ 159849 h 754846"/>
              <a:gd name="connsiteX10" fmla="*/ 1456468 w 5115400"/>
              <a:gd name="connsiteY10" fmla="*/ 177610 h 754846"/>
              <a:gd name="connsiteX11" fmla="*/ 1509753 w 5115400"/>
              <a:gd name="connsiteY11" fmla="*/ 195372 h 754846"/>
              <a:gd name="connsiteX12" fmla="*/ 1616324 w 5115400"/>
              <a:gd name="connsiteY12" fmla="*/ 213133 h 754846"/>
              <a:gd name="connsiteX13" fmla="*/ 1696252 w 5115400"/>
              <a:gd name="connsiteY13" fmla="*/ 239774 h 754846"/>
              <a:gd name="connsiteX14" fmla="*/ 1802823 w 5115400"/>
              <a:gd name="connsiteY14" fmla="*/ 337460 h 754846"/>
              <a:gd name="connsiteX15" fmla="*/ 1829466 w 5115400"/>
              <a:gd name="connsiteY15" fmla="*/ 372982 h 754846"/>
              <a:gd name="connsiteX16" fmla="*/ 1900513 w 5115400"/>
              <a:gd name="connsiteY16" fmla="*/ 426266 h 754846"/>
              <a:gd name="connsiteX17" fmla="*/ 1998203 w 5115400"/>
              <a:gd name="connsiteY17" fmla="*/ 461788 h 754846"/>
              <a:gd name="connsiteX18" fmla="*/ 2051488 w 5115400"/>
              <a:gd name="connsiteY18" fmla="*/ 479549 h 754846"/>
              <a:gd name="connsiteX19" fmla="*/ 2175821 w 5115400"/>
              <a:gd name="connsiteY19" fmla="*/ 470668 h 754846"/>
              <a:gd name="connsiteX20" fmla="*/ 2202464 w 5115400"/>
              <a:gd name="connsiteY20" fmla="*/ 452907 h 754846"/>
              <a:gd name="connsiteX21" fmla="*/ 2264630 w 5115400"/>
              <a:gd name="connsiteY21" fmla="*/ 435146 h 754846"/>
              <a:gd name="connsiteX22" fmla="*/ 2424486 w 5115400"/>
              <a:gd name="connsiteY22" fmla="*/ 408505 h 754846"/>
              <a:gd name="connsiteX23" fmla="*/ 3294815 w 5115400"/>
              <a:gd name="connsiteY23" fmla="*/ 417385 h 754846"/>
              <a:gd name="connsiteX24" fmla="*/ 3552361 w 5115400"/>
              <a:gd name="connsiteY24" fmla="*/ 444027 h 754846"/>
              <a:gd name="connsiteX25" fmla="*/ 3650051 w 5115400"/>
              <a:gd name="connsiteY25" fmla="*/ 452907 h 754846"/>
              <a:gd name="connsiteX26" fmla="*/ 3738860 w 5115400"/>
              <a:gd name="connsiteY26" fmla="*/ 470668 h 754846"/>
              <a:gd name="connsiteX27" fmla="*/ 3827669 w 5115400"/>
              <a:gd name="connsiteY27" fmla="*/ 479549 h 754846"/>
              <a:gd name="connsiteX28" fmla="*/ 4014168 w 5115400"/>
              <a:gd name="connsiteY28" fmla="*/ 497310 h 754846"/>
              <a:gd name="connsiteX29" fmla="*/ 4502618 w 5115400"/>
              <a:gd name="connsiteY29" fmla="*/ 506191 h 754846"/>
              <a:gd name="connsiteX30" fmla="*/ 4618069 w 5115400"/>
              <a:gd name="connsiteY30" fmla="*/ 523952 h 754846"/>
              <a:gd name="connsiteX31" fmla="*/ 4733521 w 5115400"/>
              <a:gd name="connsiteY31" fmla="*/ 577235 h 754846"/>
              <a:gd name="connsiteX32" fmla="*/ 4822330 w 5115400"/>
              <a:gd name="connsiteY32" fmla="*/ 603877 h 754846"/>
              <a:gd name="connsiteX33" fmla="*/ 4902258 w 5115400"/>
              <a:gd name="connsiteY33" fmla="*/ 657160 h 754846"/>
              <a:gd name="connsiteX34" fmla="*/ 4991067 w 5115400"/>
              <a:gd name="connsiteY34" fmla="*/ 692682 h 754846"/>
              <a:gd name="connsiteX35" fmla="*/ 5044353 w 5115400"/>
              <a:gd name="connsiteY35" fmla="*/ 719324 h 754846"/>
              <a:gd name="connsiteX36" fmla="*/ 5115400 w 5115400"/>
              <a:gd name="connsiteY36" fmla="*/ 754846 h 754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15400" h="754846">
                <a:moveTo>
                  <a:pt x="0" y="0"/>
                </a:moveTo>
                <a:cubicBezTo>
                  <a:pt x="29603" y="2960"/>
                  <a:pt x="59069" y="8076"/>
                  <a:pt x="88809" y="8880"/>
                </a:cubicBezTo>
                <a:cubicBezTo>
                  <a:pt x="710740" y="25688"/>
                  <a:pt x="468319" y="-20008"/>
                  <a:pt x="701591" y="26641"/>
                </a:cubicBezTo>
                <a:cubicBezTo>
                  <a:pt x="798568" y="91289"/>
                  <a:pt x="649064" y="-4061"/>
                  <a:pt x="763757" y="53283"/>
                </a:cubicBezTo>
                <a:cubicBezTo>
                  <a:pt x="851131" y="96968"/>
                  <a:pt x="739127" y="69898"/>
                  <a:pt x="852566" y="88805"/>
                </a:cubicBezTo>
                <a:cubicBezTo>
                  <a:pt x="907289" y="125285"/>
                  <a:pt x="846794" y="89841"/>
                  <a:pt x="923614" y="115447"/>
                </a:cubicBezTo>
                <a:cubicBezTo>
                  <a:pt x="936173" y="119633"/>
                  <a:pt x="946457" y="129404"/>
                  <a:pt x="959137" y="133208"/>
                </a:cubicBezTo>
                <a:cubicBezTo>
                  <a:pt x="976385" y="138382"/>
                  <a:pt x="994456" y="140890"/>
                  <a:pt x="1012423" y="142088"/>
                </a:cubicBezTo>
                <a:cubicBezTo>
                  <a:pt x="1083374" y="146818"/>
                  <a:pt x="1154536" y="147587"/>
                  <a:pt x="1225564" y="150969"/>
                </a:cubicBezTo>
                <a:lnTo>
                  <a:pt x="1385421" y="159849"/>
                </a:lnTo>
                <a:cubicBezTo>
                  <a:pt x="1409103" y="165769"/>
                  <a:pt x="1432996" y="170904"/>
                  <a:pt x="1456468" y="177610"/>
                </a:cubicBezTo>
                <a:cubicBezTo>
                  <a:pt x="1474470" y="182753"/>
                  <a:pt x="1491476" y="191311"/>
                  <a:pt x="1509753" y="195372"/>
                </a:cubicBezTo>
                <a:cubicBezTo>
                  <a:pt x="1544909" y="203184"/>
                  <a:pt x="1580927" y="206497"/>
                  <a:pt x="1616324" y="213133"/>
                </a:cubicBezTo>
                <a:cubicBezTo>
                  <a:pt x="1643462" y="218221"/>
                  <a:pt x="1671666" y="227482"/>
                  <a:pt x="1696252" y="239774"/>
                </a:cubicBezTo>
                <a:cubicBezTo>
                  <a:pt x="1732735" y="258015"/>
                  <a:pt x="1791278" y="322068"/>
                  <a:pt x="1802823" y="337460"/>
                </a:cubicBezTo>
                <a:cubicBezTo>
                  <a:pt x="1811704" y="349301"/>
                  <a:pt x="1818514" y="363026"/>
                  <a:pt x="1829466" y="372982"/>
                </a:cubicBezTo>
                <a:cubicBezTo>
                  <a:pt x="1851371" y="392895"/>
                  <a:pt x="1872429" y="416905"/>
                  <a:pt x="1900513" y="426266"/>
                </a:cubicBezTo>
                <a:cubicBezTo>
                  <a:pt x="2055999" y="478093"/>
                  <a:pt x="1862270" y="412360"/>
                  <a:pt x="1998203" y="461788"/>
                </a:cubicBezTo>
                <a:cubicBezTo>
                  <a:pt x="2015798" y="468186"/>
                  <a:pt x="2033726" y="473629"/>
                  <a:pt x="2051488" y="479549"/>
                </a:cubicBezTo>
                <a:cubicBezTo>
                  <a:pt x="2092932" y="476589"/>
                  <a:pt x="2134903" y="477889"/>
                  <a:pt x="2175821" y="470668"/>
                </a:cubicBezTo>
                <a:cubicBezTo>
                  <a:pt x="2186332" y="468813"/>
                  <a:pt x="2192554" y="456871"/>
                  <a:pt x="2202464" y="452907"/>
                </a:cubicBezTo>
                <a:cubicBezTo>
                  <a:pt x="2222474" y="444903"/>
                  <a:pt x="2243497" y="439372"/>
                  <a:pt x="2264630" y="435146"/>
                </a:cubicBezTo>
                <a:cubicBezTo>
                  <a:pt x="2317601" y="424552"/>
                  <a:pt x="2424486" y="408505"/>
                  <a:pt x="2424486" y="408505"/>
                </a:cubicBezTo>
                <a:lnTo>
                  <a:pt x="3294815" y="417385"/>
                </a:lnTo>
                <a:cubicBezTo>
                  <a:pt x="3400754" y="419277"/>
                  <a:pt x="3445969" y="431752"/>
                  <a:pt x="3552361" y="444027"/>
                </a:cubicBezTo>
                <a:cubicBezTo>
                  <a:pt x="3584843" y="447775"/>
                  <a:pt x="3617488" y="449947"/>
                  <a:pt x="3650051" y="452907"/>
                </a:cubicBezTo>
                <a:cubicBezTo>
                  <a:pt x="3679654" y="458827"/>
                  <a:pt x="3709005" y="466190"/>
                  <a:pt x="3738860" y="470668"/>
                </a:cubicBezTo>
                <a:cubicBezTo>
                  <a:pt x="3768282" y="475081"/>
                  <a:pt x="3798082" y="476435"/>
                  <a:pt x="3827669" y="479549"/>
                </a:cubicBezTo>
                <a:cubicBezTo>
                  <a:pt x="3880873" y="485149"/>
                  <a:pt x="3963533" y="495798"/>
                  <a:pt x="4014168" y="497310"/>
                </a:cubicBezTo>
                <a:cubicBezTo>
                  <a:pt x="4176939" y="502169"/>
                  <a:pt x="4339801" y="503231"/>
                  <a:pt x="4502618" y="506191"/>
                </a:cubicBezTo>
                <a:cubicBezTo>
                  <a:pt x="4541102" y="512111"/>
                  <a:pt x="4580060" y="515506"/>
                  <a:pt x="4618069" y="523952"/>
                </a:cubicBezTo>
                <a:cubicBezTo>
                  <a:pt x="4653725" y="531875"/>
                  <a:pt x="4703577" y="567255"/>
                  <a:pt x="4733521" y="577235"/>
                </a:cubicBezTo>
                <a:cubicBezTo>
                  <a:pt x="4780610" y="592929"/>
                  <a:pt x="4751163" y="583543"/>
                  <a:pt x="4822330" y="603877"/>
                </a:cubicBezTo>
                <a:cubicBezTo>
                  <a:pt x="4848619" y="623592"/>
                  <a:pt x="4872036" y="643057"/>
                  <a:pt x="4902258" y="657160"/>
                </a:cubicBezTo>
                <a:cubicBezTo>
                  <a:pt x="4931150" y="670643"/>
                  <a:pt x="4962550" y="678424"/>
                  <a:pt x="4991067" y="692682"/>
                </a:cubicBezTo>
                <a:cubicBezTo>
                  <a:pt x="5008829" y="701563"/>
                  <a:pt x="5026022" y="711686"/>
                  <a:pt x="5044353" y="719324"/>
                </a:cubicBezTo>
                <a:cubicBezTo>
                  <a:pt x="5114328" y="748479"/>
                  <a:pt x="5080487" y="719935"/>
                  <a:pt x="5115400" y="754846"/>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9" name="Freeform 18"/>
          <p:cNvSpPr/>
          <p:nvPr/>
        </p:nvSpPr>
        <p:spPr>
          <a:xfrm>
            <a:off x="5755705" y="2057401"/>
            <a:ext cx="4084637" cy="836612"/>
          </a:xfrm>
          <a:custGeom>
            <a:avLst/>
            <a:gdLst>
              <a:gd name="connsiteX0" fmla="*/ 0 w 4085215"/>
              <a:gd name="connsiteY0" fmla="*/ 837253 h 837253"/>
              <a:gd name="connsiteX1" fmla="*/ 53285 w 4085215"/>
              <a:gd name="connsiteY1" fmla="*/ 792850 h 837253"/>
              <a:gd name="connsiteX2" fmla="*/ 79928 w 4085215"/>
              <a:gd name="connsiteY2" fmla="*/ 766209 h 837253"/>
              <a:gd name="connsiteX3" fmla="*/ 177618 w 4085215"/>
              <a:gd name="connsiteY3" fmla="*/ 704045 h 837253"/>
              <a:gd name="connsiteX4" fmla="*/ 319712 w 4085215"/>
              <a:gd name="connsiteY4" fmla="*/ 677403 h 837253"/>
              <a:gd name="connsiteX5" fmla="*/ 408521 w 4085215"/>
              <a:gd name="connsiteY5" fmla="*/ 668523 h 837253"/>
              <a:gd name="connsiteX6" fmla="*/ 488449 w 4085215"/>
              <a:gd name="connsiteY6" fmla="*/ 659642 h 837253"/>
              <a:gd name="connsiteX7" fmla="*/ 559496 w 4085215"/>
              <a:gd name="connsiteY7" fmla="*/ 641881 h 837253"/>
              <a:gd name="connsiteX8" fmla="*/ 648306 w 4085215"/>
              <a:gd name="connsiteY8" fmla="*/ 615240 h 837253"/>
              <a:gd name="connsiteX9" fmla="*/ 879209 w 4085215"/>
              <a:gd name="connsiteY9" fmla="*/ 606359 h 837253"/>
              <a:gd name="connsiteX10" fmla="*/ 1367659 w 4085215"/>
              <a:gd name="connsiteY10" fmla="*/ 615240 h 837253"/>
              <a:gd name="connsiteX11" fmla="*/ 1731776 w 4085215"/>
              <a:gd name="connsiteY11" fmla="*/ 650762 h 837253"/>
              <a:gd name="connsiteX12" fmla="*/ 1900513 w 4085215"/>
              <a:gd name="connsiteY12" fmla="*/ 659642 h 837253"/>
              <a:gd name="connsiteX13" fmla="*/ 1962679 w 4085215"/>
              <a:gd name="connsiteY13" fmla="*/ 668523 h 837253"/>
              <a:gd name="connsiteX14" fmla="*/ 2015965 w 4085215"/>
              <a:gd name="connsiteY14" fmla="*/ 677403 h 837253"/>
              <a:gd name="connsiteX15" fmla="*/ 2149178 w 4085215"/>
              <a:gd name="connsiteY15" fmla="*/ 686284 h 837253"/>
              <a:gd name="connsiteX16" fmla="*/ 2282392 w 4085215"/>
              <a:gd name="connsiteY16" fmla="*/ 677403 h 837253"/>
              <a:gd name="connsiteX17" fmla="*/ 2362320 w 4085215"/>
              <a:gd name="connsiteY17" fmla="*/ 650762 h 837253"/>
              <a:gd name="connsiteX18" fmla="*/ 2442248 w 4085215"/>
              <a:gd name="connsiteY18" fmla="*/ 641881 h 837253"/>
              <a:gd name="connsiteX19" fmla="*/ 2513295 w 4085215"/>
              <a:gd name="connsiteY19" fmla="*/ 624120 h 837253"/>
              <a:gd name="connsiteX20" fmla="*/ 2584342 w 4085215"/>
              <a:gd name="connsiteY20" fmla="*/ 597478 h 837253"/>
              <a:gd name="connsiteX21" fmla="*/ 2664271 w 4085215"/>
              <a:gd name="connsiteY21" fmla="*/ 570837 h 837253"/>
              <a:gd name="connsiteX22" fmla="*/ 2815246 w 4085215"/>
              <a:gd name="connsiteY22" fmla="*/ 473151 h 837253"/>
              <a:gd name="connsiteX23" fmla="*/ 2868531 w 4085215"/>
              <a:gd name="connsiteY23" fmla="*/ 446509 h 837253"/>
              <a:gd name="connsiteX24" fmla="*/ 2939579 w 4085215"/>
              <a:gd name="connsiteY24" fmla="*/ 419868 h 837253"/>
              <a:gd name="connsiteX25" fmla="*/ 3001745 w 4085215"/>
              <a:gd name="connsiteY25" fmla="*/ 375465 h 837253"/>
              <a:gd name="connsiteX26" fmla="*/ 3072792 w 4085215"/>
              <a:gd name="connsiteY26" fmla="*/ 339943 h 837253"/>
              <a:gd name="connsiteX27" fmla="*/ 3117197 w 4085215"/>
              <a:gd name="connsiteY27" fmla="*/ 313301 h 837253"/>
              <a:gd name="connsiteX28" fmla="*/ 3223767 w 4085215"/>
              <a:gd name="connsiteY28" fmla="*/ 268898 h 837253"/>
              <a:gd name="connsiteX29" fmla="*/ 3303696 w 4085215"/>
              <a:gd name="connsiteY29" fmla="*/ 233376 h 837253"/>
              <a:gd name="connsiteX30" fmla="*/ 3392505 w 4085215"/>
              <a:gd name="connsiteY30" fmla="*/ 197854 h 837253"/>
              <a:gd name="connsiteX31" fmla="*/ 3534599 w 4085215"/>
              <a:gd name="connsiteY31" fmla="*/ 144571 h 837253"/>
              <a:gd name="connsiteX32" fmla="*/ 3596765 w 4085215"/>
              <a:gd name="connsiteY32" fmla="*/ 100168 h 837253"/>
              <a:gd name="connsiteX33" fmla="*/ 3667813 w 4085215"/>
              <a:gd name="connsiteY33" fmla="*/ 46885 h 837253"/>
              <a:gd name="connsiteX34" fmla="*/ 3703336 w 4085215"/>
              <a:gd name="connsiteY34" fmla="*/ 38004 h 837253"/>
              <a:gd name="connsiteX35" fmla="*/ 3729979 w 4085215"/>
              <a:gd name="connsiteY35" fmla="*/ 29124 h 837253"/>
              <a:gd name="connsiteX36" fmla="*/ 4085215 w 4085215"/>
              <a:gd name="connsiteY36" fmla="*/ 2482 h 8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85215" h="837253">
                <a:moveTo>
                  <a:pt x="0" y="837253"/>
                </a:moveTo>
                <a:cubicBezTo>
                  <a:pt x="17762" y="822452"/>
                  <a:pt x="36004" y="808210"/>
                  <a:pt x="53285" y="792850"/>
                </a:cubicBezTo>
                <a:cubicBezTo>
                  <a:pt x="62672" y="784506"/>
                  <a:pt x="70476" y="774479"/>
                  <a:pt x="79928" y="766209"/>
                </a:cubicBezTo>
                <a:cubicBezTo>
                  <a:pt x="112669" y="737562"/>
                  <a:pt x="135844" y="718964"/>
                  <a:pt x="177618" y="704045"/>
                </a:cubicBezTo>
                <a:cubicBezTo>
                  <a:pt x="225292" y="687019"/>
                  <a:pt x="269932" y="682934"/>
                  <a:pt x="319712" y="677403"/>
                </a:cubicBezTo>
                <a:cubicBezTo>
                  <a:pt x="349281" y="674118"/>
                  <a:pt x="378934" y="671637"/>
                  <a:pt x="408521" y="668523"/>
                </a:cubicBezTo>
                <a:lnTo>
                  <a:pt x="488449" y="659642"/>
                </a:lnTo>
                <a:cubicBezTo>
                  <a:pt x="512131" y="653722"/>
                  <a:pt x="535975" y="648414"/>
                  <a:pt x="559496" y="641881"/>
                </a:cubicBezTo>
                <a:cubicBezTo>
                  <a:pt x="589275" y="633610"/>
                  <a:pt x="617588" y="618653"/>
                  <a:pt x="648306" y="615240"/>
                </a:cubicBezTo>
                <a:cubicBezTo>
                  <a:pt x="724860" y="606734"/>
                  <a:pt x="802241" y="609319"/>
                  <a:pt x="879209" y="606359"/>
                </a:cubicBezTo>
                <a:lnTo>
                  <a:pt x="1367659" y="615240"/>
                </a:lnTo>
                <a:cubicBezTo>
                  <a:pt x="1827793" y="632074"/>
                  <a:pt x="1434809" y="623767"/>
                  <a:pt x="1731776" y="650762"/>
                </a:cubicBezTo>
                <a:cubicBezTo>
                  <a:pt x="1787868" y="655861"/>
                  <a:pt x="1844267" y="656682"/>
                  <a:pt x="1900513" y="659642"/>
                </a:cubicBezTo>
                <a:lnTo>
                  <a:pt x="1962679" y="668523"/>
                </a:lnTo>
                <a:cubicBezTo>
                  <a:pt x="1980477" y="671261"/>
                  <a:pt x="1998039" y="675696"/>
                  <a:pt x="2015965" y="677403"/>
                </a:cubicBezTo>
                <a:cubicBezTo>
                  <a:pt x="2060267" y="681622"/>
                  <a:pt x="2104774" y="683324"/>
                  <a:pt x="2149178" y="686284"/>
                </a:cubicBezTo>
                <a:cubicBezTo>
                  <a:pt x="2193583" y="683324"/>
                  <a:pt x="2238494" y="684719"/>
                  <a:pt x="2282392" y="677403"/>
                </a:cubicBezTo>
                <a:cubicBezTo>
                  <a:pt x="2310094" y="672786"/>
                  <a:pt x="2334905" y="656854"/>
                  <a:pt x="2362320" y="650762"/>
                </a:cubicBezTo>
                <a:cubicBezTo>
                  <a:pt x="2388488" y="644947"/>
                  <a:pt x="2415605" y="644841"/>
                  <a:pt x="2442248" y="641881"/>
                </a:cubicBezTo>
                <a:cubicBezTo>
                  <a:pt x="2465930" y="635961"/>
                  <a:pt x="2489995" y="631401"/>
                  <a:pt x="2513295" y="624120"/>
                </a:cubicBezTo>
                <a:cubicBezTo>
                  <a:pt x="2537436" y="616576"/>
                  <a:pt x="2560491" y="605896"/>
                  <a:pt x="2584342" y="597478"/>
                </a:cubicBezTo>
                <a:cubicBezTo>
                  <a:pt x="2610825" y="588132"/>
                  <a:pt x="2637628" y="579717"/>
                  <a:pt x="2664271" y="570837"/>
                </a:cubicBezTo>
                <a:cubicBezTo>
                  <a:pt x="2695072" y="550303"/>
                  <a:pt x="2770672" y="497463"/>
                  <a:pt x="2815246" y="473151"/>
                </a:cubicBezTo>
                <a:cubicBezTo>
                  <a:pt x="2832679" y="463642"/>
                  <a:pt x="2850278" y="454331"/>
                  <a:pt x="2868531" y="446509"/>
                </a:cubicBezTo>
                <a:cubicBezTo>
                  <a:pt x="2891779" y="436546"/>
                  <a:pt x="2917262" y="431770"/>
                  <a:pt x="2939579" y="419868"/>
                </a:cubicBezTo>
                <a:cubicBezTo>
                  <a:pt x="2962048" y="407885"/>
                  <a:pt x="2979909" y="388566"/>
                  <a:pt x="3001745" y="375465"/>
                </a:cubicBezTo>
                <a:cubicBezTo>
                  <a:pt x="3024449" y="361843"/>
                  <a:pt x="3049479" y="352496"/>
                  <a:pt x="3072792" y="339943"/>
                </a:cubicBezTo>
                <a:cubicBezTo>
                  <a:pt x="3087990" y="331760"/>
                  <a:pt x="3101578" y="320651"/>
                  <a:pt x="3117197" y="313301"/>
                </a:cubicBezTo>
                <a:cubicBezTo>
                  <a:pt x="3152018" y="296915"/>
                  <a:pt x="3188395" y="284057"/>
                  <a:pt x="3223767" y="268898"/>
                </a:cubicBezTo>
                <a:cubicBezTo>
                  <a:pt x="3250565" y="257413"/>
                  <a:pt x="3276825" y="244690"/>
                  <a:pt x="3303696" y="233376"/>
                </a:cubicBezTo>
                <a:cubicBezTo>
                  <a:pt x="3333081" y="221004"/>
                  <a:pt x="3363370" y="210803"/>
                  <a:pt x="3392505" y="197854"/>
                </a:cubicBezTo>
                <a:cubicBezTo>
                  <a:pt x="3492127" y="153580"/>
                  <a:pt x="3444399" y="170341"/>
                  <a:pt x="3534599" y="144571"/>
                </a:cubicBezTo>
                <a:cubicBezTo>
                  <a:pt x="3603873" y="75300"/>
                  <a:pt x="3514940" y="158613"/>
                  <a:pt x="3596765" y="100168"/>
                </a:cubicBezTo>
                <a:cubicBezTo>
                  <a:pt x="3653606" y="59568"/>
                  <a:pt x="3587910" y="82396"/>
                  <a:pt x="3667813" y="46885"/>
                </a:cubicBezTo>
                <a:cubicBezTo>
                  <a:pt x="3678967" y="41928"/>
                  <a:pt x="3691600" y="41357"/>
                  <a:pt x="3703336" y="38004"/>
                </a:cubicBezTo>
                <a:cubicBezTo>
                  <a:pt x="3712337" y="35432"/>
                  <a:pt x="3720841" y="31155"/>
                  <a:pt x="3729979" y="29124"/>
                </a:cubicBezTo>
                <a:cubicBezTo>
                  <a:pt x="3915188" y="-12032"/>
                  <a:pt x="3851533" y="2482"/>
                  <a:pt x="4085215" y="2482"/>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0" name="Freeform 19"/>
          <p:cNvSpPr/>
          <p:nvPr/>
        </p:nvSpPr>
        <p:spPr>
          <a:xfrm>
            <a:off x="5852542" y="2139952"/>
            <a:ext cx="4378325" cy="852487"/>
          </a:xfrm>
          <a:custGeom>
            <a:avLst/>
            <a:gdLst>
              <a:gd name="connsiteX0" fmla="*/ 0 w 4378285"/>
              <a:gd name="connsiteY0" fmla="*/ 852532 h 852532"/>
              <a:gd name="connsiteX1" fmla="*/ 124332 w 4378285"/>
              <a:gd name="connsiteY1" fmla="*/ 790368 h 852532"/>
              <a:gd name="connsiteX2" fmla="*/ 177618 w 4378285"/>
              <a:gd name="connsiteY2" fmla="*/ 763727 h 852532"/>
              <a:gd name="connsiteX3" fmla="*/ 230903 w 4378285"/>
              <a:gd name="connsiteY3" fmla="*/ 745966 h 852532"/>
              <a:gd name="connsiteX4" fmla="*/ 284188 w 4378285"/>
              <a:gd name="connsiteY4" fmla="*/ 710443 h 852532"/>
              <a:gd name="connsiteX5" fmla="*/ 310831 w 4378285"/>
              <a:gd name="connsiteY5" fmla="*/ 701563 h 852532"/>
              <a:gd name="connsiteX6" fmla="*/ 346355 w 4378285"/>
              <a:gd name="connsiteY6" fmla="*/ 692682 h 852532"/>
              <a:gd name="connsiteX7" fmla="*/ 381878 w 4378285"/>
              <a:gd name="connsiteY7" fmla="*/ 674921 h 852532"/>
              <a:gd name="connsiteX8" fmla="*/ 452926 w 4378285"/>
              <a:gd name="connsiteY8" fmla="*/ 621638 h 852532"/>
              <a:gd name="connsiteX9" fmla="*/ 586139 w 4378285"/>
              <a:gd name="connsiteY9" fmla="*/ 586116 h 852532"/>
              <a:gd name="connsiteX10" fmla="*/ 648305 w 4378285"/>
              <a:gd name="connsiteY10" fmla="*/ 568355 h 852532"/>
              <a:gd name="connsiteX11" fmla="*/ 692710 w 4378285"/>
              <a:gd name="connsiteY11" fmla="*/ 550594 h 852532"/>
              <a:gd name="connsiteX12" fmla="*/ 719353 w 4378285"/>
              <a:gd name="connsiteY12" fmla="*/ 541713 h 852532"/>
              <a:gd name="connsiteX13" fmla="*/ 843685 w 4378285"/>
              <a:gd name="connsiteY13" fmla="*/ 550594 h 852532"/>
              <a:gd name="connsiteX14" fmla="*/ 950256 w 4378285"/>
              <a:gd name="connsiteY14" fmla="*/ 577235 h 852532"/>
              <a:gd name="connsiteX15" fmla="*/ 1012422 w 4378285"/>
              <a:gd name="connsiteY15" fmla="*/ 603877 h 852532"/>
              <a:gd name="connsiteX16" fmla="*/ 1074589 w 4378285"/>
              <a:gd name="connsiteY16" fmla="*/ 639399 h 852532"/>
              <a:gd name="connsiteX17" fmla="*/ 1198921 w 4378285"/>
              <a:gd name="connsiteY17" fmla="*/ 666041 h 852532"/>
              <a:gd name="connsiteX18" fmla="*/ 1278850 w 4378285"/>
              <a:gd name="connsiteY18" fmla="*/ 701563 h 852532"/>
              <a:gd name="connsiteX19" fmla="*/ 1349897 w 4378285"/>
              <a:gd name="connsiteY19" fmla="*/ 710443 h 852532"/>
              <a:gd name="connsiteX20" fmla="*/ 1491991 w 4378285"/>
              <a:gd name="connsiteY20" fmla="*/ 737085 h 852532"/>
              <a:gd name="connsiteX21" fmla="*/ 1571919 w 4378285"/>
              <a:gd name="connsiteY21" fmla="*/ 728205 h 852532"/>
              <a:gd name="connsiteX22" fmla="*/ 1616324 w 4378285"/>
              <a:gd name="connsiteY22" fmla="*/ 666041 h 852532"/>
              <a:gd name="connsiteX23" fmla="*/ 1642967 w 4378285"/>
              <a:gd name="connsiteY23" fmla="*/ 630519 h 852532"/>
              <a:gd name="connsiteX24" fmla="*/ 1669609 w 4378285"/>
              <a:gd name="connsiteY24" fmla="*/ 603877 h 852532"/>
              <a:gd name="connsiteX25" fmla="*/ 1705133 w 4378285"/>
              <a:gd name="connsiteY25" fmla="*/ 532833 h 852532"/>
              <a:gd name="connsiteX26" fmla="*/ 1714014 w 4378285"/>
              <a:gd name="connsiteY26" fmla="*/ 506191 h 852532"/>
              <a:gd name="connsiteX27" fmla="*/ 1776180 w 4378285"/>
              <a:gd name="connsiteY27" fmla="*/ 452908 h 852532"/>
              <a:gd name="connsiteX28" fmla="*/ 1838346 w 4378285"/>
              <a:gd name="connsiteY28" fmla="*/ 444027 h 852532"/>
              <a:gd name="connsiteX29" fmla="*/ 1891632 w 4378285"/>
              <a:gd name="connsiteY29" fmla="*/ 426266 h 852532"/>
              <a:gd name="connsiteX30" fmla="*/ 1989322 w 4378285"/>
              <a:gd name="connsiteY30" fmla="*/ 390744 h 852532"/>
              <a:gd name="connsiteX31" fmla="*/ 2033726 w 4378285"/>
              <a:gd name="connsiteY31" fmla="*/ 381863 h 852532"/>
              <a:gd name="connsiteX32" fmla="*/ 2078131 w 4378285"/>
              <a:gd name="connsiteY32" fmla="*/ 364102 h 852532"/>
              <a:gd name="connsiteX33" fmla="*/ 2362320 w 4378285"/>
              <a:gd name="connsiteY33" fmla="*/ 319700 h 852532"/>
              <a:gd name="connsiteX34" fmla="*/ 2539938 w 4378285"/>
              <a:gd name="connsiteY34" fmla="*/ 266416 h 852532"/>
              <a:gd name="connsiteX35" fmla="*/ 2637628 w 4378285"/>
              <a:gd name="connsiteY35" fmla="*/ 222014 h 852532"/>
              <a:gd name="connsiteX36" fmla="*/ 2690913 w 4378285"/>
              <a:gd name="connsiteY36" fmla="*/ 204252 h 852532"/>
              <a:gd name="connsiteX37" fmla="*/ 2753080 w 4378285"/>
              <a:gd name="connsiteY37" fmla="*/ 177611 h 852532"/>
              <a:gd name="connsiteX38" fmla="*/ 2868531 w 4378285"/>
              <a:gd name="connsiteY38" fmla="*/ 124328 h 852532"/>
              <a:gd name="connsiteX39" fmla="*/ 2904055 w 4378285"/>
              <a:gd name="connsiteY39" fmla="*/ 115447 h 852532"/>
              <a:gd name="connsiteX40" fmla="*/ 2948459 w 4378285"/>
              <a:gd name="connsiteY40" fmla="*/ 88805 h 852532"/>
              <a:gd name="connsiteX41" fmla="*/ 3046149 w 4378285"/>
              <a:gd name="connsiteY41" fmla="*/ 53283 h 852532"/>
              <a:gd name="connsiteX42" fmla="*/ 3117197 w 4378285"/>
              <a:gd name="connsiteY42" fmla="*/ 17761 h 852532"/>
              <a:gd name="connsiteX43" fmla="*/ 3179363 w 4378285"/>
              <a:gd name="connsiteY43" fmla="*/ 0 h 852532"/>
              <a:gd name="connsiteX44" fmla="*/ 3250410 w 4378285"/>
              <a:gd name="connsiteY44" fmla="*/ 17761 h 852532"/>
              <a:gd name="connsiteX45" fmla="*/ 3277053 w 4378285"/>
              <a:gd name="connsiteY45" fmla="*/ 26642 h 852532"/>
              <a:gd name="connsiteX46" fmla="*/ 3312576 w 4378285"/>
              <a:gd name="connsiteY46" fmla="*/ 53283 h 852532"/>
              <a:gd name="connsiteX47" fmla="*/ 3356981 w 4378285"/>
              <a:gd name="connsiteY47" fmla="*/ 62164 h 852532"/>
              <a:gd name="connsiteX48" fmla="*/ 3552361 w 4378285"/>
              <a:gd name="connsiteY48" fmla="*/ 115447 h 852532"/>
              <a:gd name="connsiteX49" fmla="*/ 3605646 w 4378285"/>
              <a:gd name="connsiteY49" fmla="*/ 133208 h 852532"/>
              <a:gd name="connsiteX50" fmla="*/ 3676693 w 4378285"/>
              <a:gd name="connsiteY50" fmla="*/ 150969 h 852532"/>
              <a:gd name="connsiteX51" fmla="*/ 3747741 w 4378285"/>
              <a:gd name="connsiteY51" fmla="*/ 177611 h 852532"/>
              <a:gd name="connsiteX52" fmla="*/ 3809907 w 4378285"/>
              <a:gd name="connsiteY52" fmla="*/ 195372 h 852532"/>
              <a:gd name="connsiteX53" fmla="*/ 4049691 w 4378285"/>
              <a:gd name="connsiteY53" fmla="*/ 213133 h 852532"/>
              <a:gd name="connsiteX54" fmla="*/ 4378285 w 4378285"/>
              <a:gd name="connsiteY54" fmla="*/ 204252 h 852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378285" h="852532">
                <a:moveTo>
                  <a:pt x="0" y="852532"/>
                </a:moveTo>
                <a:cubicBezTo>
                  <a:pt x="91614" y="791459"/>
                  <a:pt x="12819" y="838157"/>
                  <a:pt x="124332" y="790368"/>
                </a:cubicBezTo>
                <a:cubicBezTo>
                  <a:pt x="142585" y="782546"/>
                  <a:pt x="159287" y="771364"/>
                  <a:pt x="177618" y="763727"/>
                </a:cubicBezTo>
                <a:cubicBezTo>
                  <a:pt x="194900" y="756526"/>
                  <a:pt x="214157" y="754339"/>
                  <a:pt x="230903" y="745966"/>
                </a:cubicBezTo>
                <a:cubicBezTo>
                  <a:pt x="249996" y="736420"/>
                  <a:pt x="263936" y="717193"/>
                  <a:pt x="284188" y="710443"/>
                </a:cubicBezTo>
                <a:cubicBezTo>
                  <a:pt x="293069" y="707483"/>
                  <a:pt x="301830" y="704135"/>
                  <a:pt x="310831" y="701563"/>
                </a:cubicBezTo>
                <a:cubicBezTo>
                  <a:pt x="322567" y="698210"/>
                  <a:pt x="334926" y="696968"/>
                  <a:pt x="346355" y="692682"/>
                </a:cubicBezTo>
                <a:cubicBezTo>
                  <a:pt x="358751" y="688034"/>
                  <a:pt x="370863" y="682264"/>
                  <a:pt x="381878" y="674921"/>
                </a:cubicBezTo>
                <a:cubicBezTo>
                  <a:pt x="406509" y="658501"/>
                  <a:pt x="425717" y="633299"/>
                  <a:pt x="452926" y="621638"/>
                </a:cubicBezTo>
                <a:cubicBezTo>
                  <a:pt x="537029" y="585595"/>
                  <a:pt x="492721" y="597792"/>
                  <a:pt x="586139" y="586116"/>
                </a:cubicBezTo>
                <a:cubicBezTo>
                  <a:pt x="606861" y="580196"/>
                  <a:pt x="627860" y="575170"/>
                  <a:pt x="648305" y="568355"/>
                </a:cubicBezTo>
                <a:cubicBezTo>
                  <a:pt x="663429" y="563314"/>
                  <a:pt x="677783" y="556191"/>
                  <a:pt x="692710" y="550594"/>
                </a:cubicBezTo>
                <a:cubicBezTo>
                  <a:pt x="701475" y="547307"/>
                  <a:pt x="710472" y="544673"/>
                  <a:pt x="719353" y="541713"/>
                </a:cubicBezTo>
                <a:cubicBezTo>
                  <a:pt x="760797" y="544673"/>
                  <a:pt x="802484" y="545220"/>
                  <a:pt x="843685" y="550594"/>
                </a:cubicBezTo>
                <a:cubicBezTo>
                  <a:pt x="892456" y="556955"/>
                  <a:pt x="911542" y="564332"/>
                  <a:pt x="950256" y="577235"/>
                </a:cubicBezTo>
                <a:cubicBezTo>
                  <a:pt x="1017145" y="621825"/>
                  <a:pt x="932135" y="569469"/>
                  <a:pt x="1012422" y="603877"/>
                </a:cubicBezTo>
                <a:cubicBezTo>
                  <a:pt x="1055990" y="622549"/>
                  <a:pt x="1022189" y="624844"/>
                  <a:pt x="1074589" y="639399"/>
                </a:cubicBezTo>
                <a:cubicBezTo>
                  <a:pt x="1115428" y="650743"/>
                  <a:pt x="1198921" y="666041"/>
                  <a:pt x="1198921" y="666041"/>
                </a:cubicBezTo>
                <a:cubicBezTo>
                  <a:pt x="1225564" y="677882"/>
                  <a:pt x="1250879" y="693337"/>
                  <a:pt x="1278850" y="701563"/>
                </a:cubicBezTo>
                <a:cubicBezTo>
                  <a:pt x="1301747" y="708297"/>
                  <a:pt x="1326270" y="707068"/>
                  <a:pt x="1349897" y="710443"/>
                </a:cubicBezTo>
                <a:cubicBezTo>
                  <a:pt x="1398336" y="717363"/>
                  <a:pt x="1443575" y="727402"/>
                  <a:pt x="1491991" y="737085"/>
                </a:cubicBezTo>
                <a:cubicBezTo>
                  <a:pt x="1518634" y="734125"/>
                  <a:pt x="1547174" y="738515"/>
                  <a:pt x="1571919" y="728205"/>
                </a:cubicBezTo>
                <a:cubicBezTo>
                  <a:pt x="1577820" y="725746"/>
                  <a:pt x="1609926" y="674998"/>
                  <a:pt x="1616324" y="666041"/>
                </a:cubicBezTo>
                <a:cubicBezTo>
                  <a:pt x="1624927" y="653997"/>
                  <a:pt x="1633334" y="641757"/>
                  <a:pt x="1642967" y="630519"/>
                </a:cubicBezTo>
                <a:cubicBezTo>
                  <a:pt x="1651141" y="620983"/>
                  <a:pt x="1662866" y="614473"/>
                  <a:pt x="1669609" y="603877"/>
                </a:cubicBezTo>
                <a:cubicBezTo>
                  <a:pt x="1683824" y="581540"/>
                  <a:pt x="1696760" y="557951"/>
                  <a:pt x="1705133" y="532833"/>
                </a:cubicBezTo>
                <a:cubicBezTo>
                  <a:pt x="1708093" y="523952"/>
                  <a:pt x="1708821" y="513980"/>
                  <a:pt x="1714014" y="506191"/>
                </a:cubicBezTo>
                <a:cubicBezTo>
                  <a:pt x="1721648" y="494741"/>
                  <a:pt x="1765345" y="456848"/>
                  <a:pt x="1776180" y="452908"/>
                </a:cubicBezTo>
                <a:cubicBezTo>
                  <a:pt x="1795852" y="445755"/>
                  <a:pt x="1817624" y="446987"/>
                  <a:pt x="1838346" y="444027"/>
                </a:cubicBezTo>
                <a:cubicBezTo>
                  <a:pt x="1856108" y="438107"/>
                  <a:pt x="1874036" y="432664"/>
                  <a:pt x="1891632" y="426266"/>
                </a:cubicBezTo>
                <a:cubicBezTo>
                  <a:pt x="1939311" y="408929"/>
                  <a:pt x="1937482" y="404882"/>
                  <a:pt x="1989322" y="390744"/>
                </a:cubicBezTo>
                <a:cubicBezTo>
                  <a:pt x="2003885" y="386772"/>
                  <a:pt x="2019268" y="386200"/>
                  <a:pt x="2033726" y="381863"/>
                </a:cubicBezTo>
                <a:cubicBezTo>
                  <a:pt x="2048995" y="377282"/>
                  <a:pt x="2062499" y="367228"/>
                  <a:pt x="2078131" y="364102"/>
                </a:cubicBezTo>
                <a:cubicBezTo>
                  <a:pt x="2150969" y="349535"/>
                  <a:pt x="2273397" y="332402"/>
                  <a:pt x="2362320" y="319700"/>
                </a:cubicBezTo>
                <a:cubicBezTo>
                  <a:pt x="2420320" y="303129"/>
                  <a:pt x="2482394" y="287340"/>
                  <a:pt x="2539938" y="266416"/>
                </a:cubicBezTo>
                <a:cubicBezTo>
                  <a:pt x="2644866" y="228262"/>
                  <a:pt x="2517656" y="272000"/>
                  <a:pt x="2637628" y="222014"/>
                </a:cubicBezTo>
                <a:cubicBezTo>
                  <a:pt x="2654910" y="214813"/>
                  <a:pt x="2673438" y="210973"/>
                  <a:pt x="2690913" y="204252"/>
                </a:cubicBezTo>
                <a:cubicBezTo>
                  <a:pt x="2711955" y="196159"/>
                  <a:pt x="2732650" y="187144"/>
                  <a:pt x="2753080" y="177611"/>
                </a:cubicBezTo>
                <a:cubicBezTo>
                  <a:pt x="2802423" y="154585"/>
                  <a:pt x="2821195" y="140106"/>
                  <a:pt x="2868531" y="124328"/>
                </a:cubicBezTo>
                <a:cubicBezTo>
                  <a:pt x="2880110" y="120468"/>
                  <a:pt x="2892214" y="118407"/>
                  <a:pt x="2904055" y="115447"/>
                </a:cubicBezTo>
                <a:cubicBezTo>
                  <a:pt x="2918856" y="106566"/>
                  <a:pt x="2933020" y="96524"/>
                  <a:pt x="2948459" y="88805"/>
                </a:cubicBezTo>
                <a:cubicBezTo>
                  <a:pt x="2977876" y="74097"/>
                  <a:pt x="3015758" y="64334"/>
                  <a:pt x="3046149" y="53283"/>
                </a:cubicBezTo>
                <a:cubicBezTo>
                  <a:pt x="3158818" y="12314"/>
                  <a:pt x="3038220" y="57249"/>
                  <a:pt x="3117197" y="17761"/>
                </a:cubicBezTo>
                <a:cubicBezTo>
                  <a:pt x="3129943" y="11388"/>
                  <a:pt x="3167974" y="2847"/>
                  <a:pt x="3179363" y="0"/>
                </a:cubicBezTo>
                <a:cubicBezTo>
                  <a:pt x="3203045" y="5920"/>
                  <a:pt x="3226859" y="11338"/>
                  <a:pt x="3250410" y="17761"/>
                </a:cubicBezTo>
                <a:cubicBezTo>
                  <a:pt x="3259442" y="20224"/>
                  <a:pt x="3268925" y="21998"/>
                  <a:pt x="3277053" y="26642"/>
                </a:cubicBezTo>
                <a:cubicBezTo>
                  <a:pt x="3289904" y="33985"/>
                  <a:pt x="3299051" y="47272"/>
                  <a:pt x="3312576" y="53283"/>
                </a:cubicBezTo>
                <a:cubicBezTo>
                  <a:pt x="3326370" y="59413"/>
                  <a:pt x="3342523" y="57827"/>
                  <a:pt x="3356981" y="62164"/>
                </a:cubicBezTo>
                <a:cubicBezTo>
                  <a:pt x="3542521" y="117824"/>
                  <a:pt x="3429338" y="97872"/>
                  <a:pt x="3552361" y="115447"/>
                </a:cubicBezTo>
                <a:cubicBezTo>
                  <a:pt x="3570123" y="121367"/>
                  <a:pt x="3587644" y="128065"/>
                  <a:pt x="3605646" y="133208"/>
                </a:cubicBezTo>
                <a:cubicBezTo>
                  <a:pt x="3629118" y="139914"/>
                  <a:pt x="3654028" y="141903"/>
                  <a:pt x="3676693" y="150969"/>
                </a:cubicBezTo>
                <a:cubicBezTo>
                  <a:pt x="3706072" y="162720"/>
                  <a:pt x="3719902" y="169259"/>
                  <a:pt x="3747741" y="177611"/>
                </a:cubicBezTo>
                <a:cubicBezTo>
                  <a:pt x="3768383" y="183804"/>
                  <a:pt x="3788503" y="192854"/>
                  <a:pt x="3809907" y="195372"/>
                </a:cubicBezTo>
                <a:cubicBezTo>
                  <a:pt x="3889505" y="204736"/>
                  <a:pt x="4049691" y="213133"/>
                  <a:pt x="4049691" y="213133"/>
                </a:cubicBezTo>
                <a:cubicBezTo>
                  <a:pt x="4159220" y="210090"/>
                  <a:pt x="4268714" y="204252"/>
                  <a:pt x="4378285" y="204252"/>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1" name="Freeform 20"/>
          <p:cNvSpPr/>
          <p:nvPr/>
        </p:nvSpPr>
        <p:spPr>
          <a:xfrm>
            <a:off x="5950966" y="2557463"/>
            <a:ext cx="4706938" cy="666750"/>
          </a:xfrm>
          <a:custGeom>
            <a:avLst/>
            <a:gdLst>
              <a:gd name="connsiteX0" fmla="*/ 0 w 4707752"/>
              <a:gd name="connsiteY0" fmla="*/ 577236 h 666568"/>
              <a:gd name="connsiteX1" fmla="*/ 115452 w 4707752"/>
              <a:gd name="connsiteY1" fmla="*/ 541714 h 666568"/>
              <a:gd name="connsiteX2" fmla="*/ 204261 w 4707752"/>
              <a:gd name="connsiteY2" fmla="*/ 532833 h 666568"/>
              <a:gd name="connsiteX3" fmla="*/ 781520 w 4707752"/>
              <a:gd name="connsiteY3" fmla="*/ 559475 h 666568"/>
              <a:gd name="connsiteX4" fmla="*/ 923614 w 4707752"/>
              <a:gd name="connsiteY4" fmla="*/ 586116 h 666568"/>
              <a:gd name="connsiteX5" fmla="*/ 968019 w 4707752"/>
              <a:gd name="connsiteY5" fmla="*/ 594997 h 666568"/>
              <a:gd name="connsiteX6" fmla="*/ 1074590 w 4707752"/>
              <a:gd name="connsiteY6" fmla="*/ 621639 h 666568"/>
              <a:gd name="connsiteX7" fmla="*/ 1154518 w 4707752"/>
              <a:gd name="connsiteY7" fmla="*/ 639400 h 666568"/>
              <a:gd name="connsiteX8" fmla="*/ 1296612 w 4707752"/>
              <a:gd name="connsiteY8" fmla="*/ 648280 h 666568"/>
              <a:gd name="connsiteX9" fmla="*/ 1456469 w 4707752"/>
              <a:gd name="connsiteY9" fmla="*/ 666041 h 666568"/>
              <a:gd name="connsiteX10" fmla="*/ 1571920 w 4707752"/>
              <a:gd name="connsiteY10" fmla="*/ 639400 h 666568"/>
              <a:gd name="connsiteX11" fmla="*/ 1607444 w 4707752"/>
              <a:gd name="connsiteY11" fmla="*/ 621639 h 666568"/>
              <a:gd name="connsiteX12" fmla="*/ 1731777 w 4707752"/>
              <a:gd name="connsiteY12" fmla="*/ 577236 h 666568"/>
              <a:gd name="connsiteX13" fmla="*/ 1811705 w 4707752"/>
              <a:gd name="connsiteY13" fmla="*/ 550594 h 666568"/>
              <a:gd name="connsiteX14" fmla="*/ 1847228 w 4707752"/>
              <a:gd name="connsiteY14" fmla="*/ 532833 h 666568"/>
              <a:gd name="connsiteX15" fmla="*/ 1891633 w 4707752"/>
              <a:gd name="connsiteY15" fmla="*/ 515072 h 666568"/>
              <a:gd name="connsiteX16" fmla="*/ 1936037 w 4707752"/>
              <a:gd name="connsiteY16" fmla="*/ 488430 h 666568"/>
              <a:gd name="connsiteX17" fmla="*/ 2007085 w 4707752"/>
              <a:gd name="connsiteY17" fmla="*/ 435147 h 666568"/>
              <a:gd name="connsiteX18" fmla="*/ 2042608 w 4707752"/>
              <a:gd name="connsiteY18" fmla="*/ 417386 h 666568"/>
              <a:gd name="connsiteX19" fmla="*/ 2122536 w 4707752"/>
              <a:gd name="connsiteY19" fmla="*/ 408506 h 666568"/>
              <a:gd name="connsiteX20" fmla="*/ 2175822 w 4707752"/>
              <a:gd name="connsiteY20" fmla="*/ 381864 h 666568"/>
              <a:gd name="connsiteX21" fmla="*/ 2264631 w 4707752"/>
              <a:gd name="connsiteY21" fmla="*/ 346342 h 666568"/>
              <a:gd name="connsiteX22" fmla="*/ 2353440 w 4707752"/>
              <a:gd name="connsiteY22" fmla="*/ 310820 h 666568"/>
              <a:gd name="connsiteX23" fmla="*/ 2406725 w 4707752"/>
              <a:gd name="connsiteY23" fmla="*/ 293058 h 666568"/>
              <a:gd name="connsiteX24" fmla="*/ 2486653 w 4707752"/>
              <a:gd name="connsiteY24" fmla="*/ 248656 h 666568"/>
              <a:gd name="connsiteX25" fmla="*/ 2522177 w 4707752"/>
              <a:gd name="connsiteY25" fmla="*/ 239775 h 666568"/>
              <a:gd name="connsiteX26" fmla="*/ 2593224 w 4707752"/>
              <a:gd name="connsiteY26" fmla="*/ 213134 h 666568"/>
              <a:gd name="connsiteX27" fmla="*/ 2699795 w 4707752"/>
              <a:gd name="connsiteY27" fmla="*/ 186492 h 666568"/>
              <a:gd name="connsiteX28" fmla="*/ 2797485 w 4707752"/>
              <a:gd name="connsiteY28" fmla="*/ 168731 h 666568"/>
              <a:gd name="connsiteX29" fmla="*/ 2904056 w 4707752"/>
              <a:gd name="connsiteY29" fmla="*/ 159850 h 666568"/>
              <a:gd name="connsiteX30" fmla="*/ 2939579 w 4707752"/>
              <a:gd name="connsiteY30" fmla="*/ 150970 h 666568"/>
              <a:gd name="connsiteX31" fmla="*/ 3001746 w 4707752"/>
              <a:gd name="connsiteY31" fmla="*/ 142089 h 666568"/>
              <a:gd name="connsiteX32" fmla="*/ 3046150 w 4707752"/>
              <a:gd name="connsiteY32" fmla="*/ 124328 h 666568"/>
              <a:gd name="connsiteX33" fmla="*/ 3072793 w 4707752"/>
              <a:gd name="connsiteY33" fmla="*/ 115448 h 666568"/>
              <a:gd name="connsiteX34" fmla="*/ 3134959 w 4707752"/>
              <a:gd name="connsiteY34" fmla="*/ 79925 h 666568"/>
              <a:gd name="connsiteX35" fmla="*/ 3161602 w 4707752"/>
              <a:gd name="connsiteY35" fmla="*/ 62164 h 666568"/>
              <a:gd name="connsiteX36" fmla="*/ 3206007 w 4707752"/>
              <a:gd name="connsiteY36" fmla="*/ 44403 h 666568"/>
              <a:gd name="connsiteX37" fmla="*/ 3241530 w 4707752"/>
              <a:gd name="connsiteY37" fmla="*/ 26642 h 666568"/>
              <a:gd name="connsiteX38" fmla="*/ 3330339 w 4707752"/>
              <a:gd name="connsiteY38" fmla="*/ 0 h 666568"/>
              <a:gd name="connsiteX39" fmla="*/ 3605647 w 4707752"/>
              <a:gd name="connsiteY39" fmla="*/ 8881 h 666568"/>
              <a:gd name="connsiteX40" fmla="*/ 3667813 w 4707752"/>
              <a:gd name="connsiteY40" fmla="*/ 35523 h 666568"/>
              <a:gd name="connsiteX41" fmla="*/ 3729980 w 4707752"/>
              <a:gd name="connsiteY41" fmla="*/ 62164 h 666568"/>
              <a:gd name="connsiteX42" fmla="*/ 3765503 w 4707752"/>
              <a:gd name="connsiteY42" fmla="*/ 79925 h 666568"/>
              <a:gd name="connsiteX43" fmla="*/ 3854312 w 4707752"/>
              <a:gd name="connsiteY43" fmla="*/ 115448 h 666568"/>
              <a:gd name="connsiteX44" fmla="*/ 3934241 w 4707752"/>
              <a:gd name="connsiteY44" fmla="*/ 150970 h 666568"/>
              <a:gd name="connsiteX45" fmla="*/ 3996407 w 4707752"/>
              <a:gd name="connsiteY45" fmla="*/ 168731 h 666568"/>
              <a:gd name="connsiteX46" fmla="*/ 4067454 w 4707752"/>
              <a:gd name="connsiteY46" fmla="*/ 204253 h 666568"/>
              <a:gd name="connsiteX47" fmla="*/ 4138501 w 4707752"/>
              <a:gd name="connsiteY47" fmla="*/ 222014 h 666568"/>
              <a:gd name="connsiteX48" fmla="*/ 4333881 w 4707752"/>
              <a:gd name="connsiteY48" fmla="*/ 266417 h 666568"/>
              <a:gd name="connsiteX49" fmla="*/ 4440452 w 4707752"/>
              <a:gd name="connsiteY49" fmla="*/ 284178 h 666568"/>
              <a:gd name="connsiteX50" fmla="*/ 4618070 w 4707752"/>
              <a:gd name="connsiteY50" fmla="*/ 275297 h 666568"/>
              <a:gd name="connsiteX51" fmla="*/ 4697998 w 4707752"/>
              <a:gd name="connsiteY51" fmla="*/ 257536 h 66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707752" h="666568">
                <a:moveTo>
                  <a:pt x="0" y="577236"/>
                </a:moveTo>
                <a:cubicBezTo>
                  <a:pt x="10276" y="573811"/>
                  <a:pt x="87987" y="545637"/>
                  <a:pt x="115452" y="541714"/>
                </a:cubicBezTo>
                <a:cubicBezTo>
                  <a:pt x="144904" y="537507"/>
                  <a:pt x="174658" y="535793"/>
                  <a:pt x="204261" y="532833"/>
                </a:cubicBezTo>
                <a:cubicBezTo>
                  <a:pt x="396681" y="541714"/>
                  <a:pt x="592194" y="523979"/>
                  <a:pt x="781520" y="559475"/>
                </a:cubicBezTo>
                <a:lnTo>
                  <a:pt x="923614" y="586116"/>
                </a:lnTo>
                <a:cubicBezTo>
                  <a:pt x="938442" y="588940"/>
                  <a:pt x="953699" y="590224"/>
                  <a:pt x="968019" y="594997"/>
                </a:cubicBezTo>
                <a:cubicBezTo>
                  <a:pt x="1057034" y="624667"/>
                  <a:pt x="984902" y="603702"/>
                  <a:pt x="1074590" y="621639"/>
                </a:cubicBezTo>
                <a:cubicBezTo>
                  <a:pt x="1103110" y="627343"/>
                  <a:pt x="1124917" y="636581"/>
                  <a:pt x="1154518" y="639400"/>
                </a:cubicBezTo>
                <a:cubicBezTo>
                  <a:pt x="1201761" y="643899"/>
                  <a:pt x="1249247" y="645320"/>
                  <a:pt x="1296612" y="648280"/>
                </a:cubicBezTo>
                <a:cubicBezTo>
                  <a:pt x="1353629" y="659683"/>
                  <a:pt x="1390497" y="668909"/>
                  <a:pt x="1456469" y="666041"/>
                </a:cubicBezTo>
                <a:cubicBezTo>
                  <a:pt x="1470535" y="665429"/>
                  <a:pt x="1542660" y="651939"/>
                  <a:pt x="1571920" y="639400"/>
                </a:cubicBezTo>
                <a:cubicBezTo>
                  <a:pt x="1584089" y="634185"/>
                  <a:pt x="1595276" y="626854"/>
                  <a:pt x="1607444" y="621639"/>
                </a:cubicBezTo>
                <a:cubicBezTo>
                  <a:pt x="1691568" y="585587"/>
                  <a:pt x="1671453" y="592315"/>
                  <a:pt x="1731777" y="577236"/>
                </a:cubicBezTo>
                <a:cubicBezTo>
                  <a:pt x="1821064" y="532594"/>
                  <a:pt x="1708411" y="585025"/>
                  <a:pt x="1811705" y="550594"/>
                </a:cubicBezTo>
                <a:cubicBezTo>
                  <a:pt x="1824264" y="546408"/>
                  <a:pt x="1835130" y="538209"/>
                  <a:pt x="1847228" y="532833"/>
                </a:cubicBezTo>
                <a:cubicBezTo>
                  <a:pt x="1861796" y="526359"/>
                  <a:pt x="1877374" y="522201"/>
                  <a:pt x="1891633" y="515072"/>
                </a:cubicBezTo>
                <a:cubicBezTo>
                  <a:pt x="1907072" y="507353"/>
                  <a:pt x="1921845" y="498255"/>
                  <a:pt x="1936037" y="488430"/>
                </a:cubicBezTo>
                <a:cubicBezTo>
                  <a:pt x="1960376" y="471580"/>
                  <a:pt x="1980607" y="448385"/>
                  <a:pt x="2007085" y="435147"/>
                </a:cubicBezTo>
                <a:cubicBezTo>
                  <a:pt x="2018926" y="429227"/>
                  <a:pt x="2029708" y="420363"/>
                  <a:pt x="2042608" y="417386"/>
                </a:cubicBezTo>
                <a:cubicBezTo>
                  <a:pt x="2068728" y="411359"/>
                  <a:pt x="2095893" y="411466"/>
                  <a:pt x="2122536" y="408506"/>
                </a:cubicBezTo>
                <a:cubicBezTo>
                  <a:pt x="2207629" y="380142"/>
                  <a:pt x="2086293" y="423183"/>
                  <a:pt x="2175822" y="381864"/>
                </a:cubicBezTo>
                <a:cubicBezTo>
                  <a:pt x="2204771" y="368504"/>
                  <a:pt x="2235028" y="358183"/>
                  <a:pt x="2264631" y="346342"/>
                </a:cubicBezTo>
                <a:cubicBezTo>
                  <a:pt x="2264639" y="346339"/>
                  <a:pt x="2353432" y="310823"/>
                  <a:pt x="2353440" y="310820"/>
                </a:cubicBezTo>
                <a:cubicBezTo>
                  <a:pt x="2371202" y="304899"/>
                  <a:pt x="2389681" y="300805"/>
                  <a:pt x="2406725" y="293058"/>
                </a:cubicBezTo>
                <a:cubicBezTo>
                  <a:pt x="2460005" y="268841"/>
                  <a:pt x="2437591" y="267054"/>
                  <a:pt x="2486653" y="248656"/>
                </a:cubicBezTo>
                <a:cubicBezTo>
                  <a:pt x="2498082" y="244370"/>
                  <a:pt x="2510748" y="244061"/>
                  <a:pt x="2522177" y="239775"/>
                </a:cubicBezTo>
                <a:cubicBezTo>
                  <a:pt x="2615051" y="204949"/>
                  <a:pt x="2502049" y="235926"/>
                  <a:pt x="2593224" y="213134"/>
                </a:cubicBezTo>
                <a:cubicBezTo>
                  <a:pt x="2653987" y="182753"/>
                  <a:pt x="2608595" y="200522"/>
                  <a:pt x="2699795" y="186492"/>
                </a:cubicBezTo>
                <a:cubicBezTo>
                  <a:pt x="2754613" y="178059"/>
                  <a:pt x="2737951" y="175346"/>
                  <a:pt x="2797485" y="168731"/>
                </a:cubicBezTo>
                <a:cubicBezTo>
                  <a:pt x="2832914" y="164795"/>
                  <a:pt x="2868532" y="162810"/>
                  <a:pt x="2904056" y="159850"/>
                </a:cubicBezTo>
                <a:cubicBezTo>
                  <a:pt x="2915897" y="156890"/>
                  <a:pt x="2927570" y="153153"/>
                  <a:pt x="2939579" y="150970"/>
                </a:cubicBezTo>
                <a:cubicBezTo>
                  <a:pt x="2960174" y="147226"/>
                  <a:pt x="2981438" y="147166"/>
                  <a:pt x="3001746" y="142089"/>
                </a:cubicBezTo>
                <a:cubicBezTo>
                  <a:pt x="3017212" y="138223"/>
                  <a:pt x="3031223" y="129925"/>
                  <a:pt x="3046150" y="124328"/>
                </a:cubicBezTo>
                <a:cubicBezTo>
                  <a:pt x="3054915" y="121041"/>
                  <a:pt x="3063912" y="118408"/>
                  <a:pt x="3072793" y="115448"/>
                </a:cubicBezTo>
                <a:cubicBezTo>
                  <a:pt x="3137694" y="72180"/>
                  <a:pt x="3056099" y="124986"/>
                  <a:pt x="3134959" y="79925"/>
                </a:cubicBezTo>
                <a:cubicBezTo>
                  <a:pt x="3144226" y="74630"/>
                  <a:pt x="3152055" y="66937"/>
                  <a:pt x="3161602" y="62164"/>
                </a:cubicBezTo>
                <a:cubicBezTo>
                  <a:pt x="3175861" y="55035"/>
                  <a:pt x="3191439" y="50877"/>
                  <a:pt x="3206007" y="44403"/>
                </a:cubicBezTo>
                <a:cubicBezTo>
                  <a:pt x="3218105" y="39027"/>
                  <a:pt x="3229238" y="31558"/>
                  <a:pt x="3241530" y="26642"/>
                </a:cubicBezTo>
                <a:cubicBezTo>
                  <a:pt x="3277561" y="12230"/>
                  <a:pt x="3295449" y="8723"/>
                  <a:pt x="3330339" y="0"/>
                </a:cubicBezTo>
                <a:cubicBezTo>
                  <a:pt x="3422108" y="2960"/>
                  <a:pt x="3513979" y="3643"/>
                  <a:pt x="3605647" y="8881"/>
                </a:cubicBezTo>
                <a:cubicBezTo>
                  <a:pt x="3642114" y="10965"/>
                  <a:pt x="3639244" y="19199"/>
                  <a:pt x="3667813" y="35523"/>
                </a:cubicBezTo>
                <a:cubicBezTo>
                  <a:pt x="3726725" y="69186"/>
                  <a:pt x="3680160" y="40814"/>
                  <a:pt x="3729980" y="62164"/>
                </a:cubicBezTo>
                <a:cubicBezTo>
                  <a:pt x="3742148" y="67379"/>
                  <a:pt x="3753335" y="74710"/>
                  <a:pt x="3765503" y="79925"/>
                </a:cubicBezTo>
                <a:cubicBezTo>
                  <a:pt x="3794809" y="92484"/>
                  <a:pt x="3825794" y="101190"/>
                  <a:pt x="3854312" y="115448"/>
                </a:cubicBezTo>
                <a:cubicBezTo>
                  <a:pt x="3885262" y="130922"/>
                  <a:pt x="3900222" y="139631"/>
                  <a:pt x="3934241" y="150970"/>
                </a:cubicBezTo>
                <a:cubicBezTo>
                  <a:pt x="3954686" y="157785"/>
                  <a:pt x="3976397" y="160727"/>
                  <a:pt x="3996407" y="168731"/>
                </a:cubicBezTo>
                <a:cubicBezTo>
                  <a:pt x="4020991" y="178564"/>
                  <a:pt x="4042662" y="194956"/>
                  <a:pt x="4067454" y="204253"/>
                </a:cubicBezTo>
                <a:cubicBezTo>
                  <a:pt x="4090311" y="212824"/>
                  <a:pt x="4114950" y="215591"/>
                  <a:pt x="4138501" y="222014"/>
                </a:cubicBezTo>
                <a:cubicBezTo>
                  <a:pt x="4343232" y="277847"/>
                  <a:pt x="4188253" y="244573"/>
                  <a:pt x="4333881" y="266417"/>
                </a:cubicBezTo>
                <a:cubicBezTo>
                  <a:pt x="4369496" y="271759"/>
                  <a:pt x="4440452" y="284178"/>
                  <a:pt x="4440452" y="284178"/>
                </a:cubicBezTo>
                <a:cubicBezTo>
                  <a:pt x="4499658" y="281218"/>
                  <a:pt x="4559127" y="281612"/>
                  <a:pt x="4618070" y="275297"/>
                </a:cubicBezTo>
                <a:cubicBezTo>
                  <a:pt x="4790545" y="256818"/>
                  <a:pt x="4652754" y="257536"/>
                  <a:pt x="4697998" y="257536"/>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2" name="Freeform 21"/>
          <p:cNvSpPr/>
          <p:nvPr/>
        </p:nvSpPr>
        <p:spPr>
          <a:xfrm>
            <a:off x="6003355" y="2520951"/>
            <a:ext cx="4929187" cy="825500"/>
          </a:xfrm>
          <a:custGeom>
            <a:avLst/>
            <a:gdLst>
              <a:gd name="connsiteX0" fmla="*/ 0 w 4928901"/>
              <a:gd name="connsiteY0" fmla="*/ 817010 h 825891"/>
              <a:gd name="connsiteX1" fmla="*/ 71047 w 4928901"/>
              <a:gd name="connsiteY1" fmla="*/ 790369 h 825891"/>
              <a:gd name="connsiteX2" fmla="*/ 204261 w 4928901"/>
              <a:gd name="connsiteY2" fmla="*/ 772608 h 825891"/>
              <a:gd name="connsiteX3" fmla="*/ 612782 w 4928901"/>
              <a:gd name="connsiteY3" fmla="*/ 754847 h 825891"/>
              <a:gd name="connsiteX4" fmla="*/ 1438706 w 4928901"/>
              <a:gd name="connsiteY4" fmla="*/ 763727 h 825891"/>
              <a:gd name="connsiteX5" fmla="*/ 1491992 w 4928901"/>
              <a:gd name="connsiteY5" fmla="*/ 772608 h 825891"/>
              <a:gd name="connsiteX6" fmla="*/ 1651848 w 4928901"/>
              <a:gd name="connsiteY6" fmla="*/ 781488 h 825891"/>
              <a:gd name="connsiteX7" fmla="*/ 1740657 w 4928901"/>
              <a:gd name="connsiteY7" fmla="*/ 799249 h 825891"/>
              <a:gd name="connsiteX8" fmla="*/ 1785061 w 4928901"/>
              <a:gd name="connsiteY8" fmla="*/ 808130 h 825891"/>
              <a:gd name="connsiteX9" fmla="*/ 1847228 w 4928901"/>
              <a:gd name="connsiteY9" fmla="*/ 825891 h 825891"/>
              <a:gd name="connsiteX10" fmla="*/ 2015965 w 4928901"/>
              <a:gd name="connsiteY10" fmla="*/ 817010 h 825891"/>
              <a:gd name="connsiteX11" fmla="*/ 2042608 w 4928901"/>
              <a:gd name="connsiteY11" fmla="*/ 799249 h 825891"/>
              <a:gd name="connsiteX12" fmla="*/ 2069250 w 4928901"/>
              <a:gd name="connsiteY12" fmla="*/ 790369 h 825891"/>
              <a:gd name="connsiteX13" fmla="*/ 2122536 w 4928901"/>
              <a:gd name="connsiteY13" fmla="*/ 745966 h 825891"/>
              <a:gd name="connsiteX14" fmla="*/ 2166940 w 4928901"/>
              <a:gd name="connsiteY14" fmla="*/ 728205 h 825891"/>
              <a:gd name="connsiteX15" fmla="*/ 2193583 w 4928901"/>
              <a:gd name="connsiteY15" fmla="*/ 710444 h 825891"/>
              <a:gd name="connsiteX16" fmla="*/ 2264630 w 4928901"/>
              <a:gd name="connsiteY16" fmla="*/ 701563 h 825891"/>
              <a:gd name="connsiteX17" fmla="*/ 2362320 w 4928901"/>
              <a:gd name="connsiteY17" fmla="*/ 674922 h 825891"/>
              <a:gd name="connsiteX18" fmla="*/ 2477772 w 4928901"/>
              <a:gd name="connsiteY18" fmla="*/ 621638 h 825891"/>
              <a:gd name="connsiteX19" fmla="*/ 2522176 w 4928901"/>
              <a:gd name="connsiteY19" fmla="*/ 603877 h 825891"/>
              <a:gd name="connsiteX20" fmla="*/ 2610985 w 4928901"/>
              <a:gd name="connsiteY20" fmla="*/ 586116 h 825891"/>
              <a:gd name="connsiteX21" fmla="*/ 2859651 w 4928901"/>
              <a:gd name="connsiteY21" fmla="*/ 594997 h 825891"/>
              <a:gd name="connsiteX22" fmla="*/ 2930698 w 4928901"/>
              <a:gd name="connsiteY22" fmla="*/ 612758 h 825891"/>
              <a:gd name="connsiteX23" fmla="*/ 3019507 w 4928901"/>
              <a:gd name="connsiteY23" fmla="*/ 621638 h 825891"/>
              <a:gd name="connsiteX24" fmla="*/ 3117197 w 4928901"/>
              <a:gd name="connsiteY24" fmla="*/ 639399 h 825891"/>
              <a:gd name="connsiteX25" fmla="*/ 3463552 w 4928901"/>
              <a:gd name="connsiteY25" fmla="*/ 621638 h 825891"/>
              <a:gd name="connsiteX26" fmla="*/ 3507957 w 4928901"/>
              <a:gd name="connsiteY26" fmla="*/ 612758 h 825891"/>
              <a:gd name="connsiteX27" fmla="*/ 3552361 w 4928901"/>
              <a:gd name="connsiteY27" fmla="*/ 594997 h 825891"/>
              <a:gd name="connsiteX28" fmla="*/ 3783265 w 4928901"/>
              <a:gd name="connsiteY28" fmla="*/ 523952 h 825891"/>
              <a:gd name="connsiteX29" fmla="*/ 3845431 w 4928901"/>
              <a:gd name="connsiteY29" fmla="*/ 515072 h 825891"/>
              <a:gd name="connsiteX30" fmla="*/ 3925359 w 4928901"/>
              <a:gd name="connsiteY30" fmla="*/ 470669 h 825891"/>
              <a:gd name="connsiteX31" fmla="*/ 3969764 w 4928901"/>
              <a:gd name="connsiteY31" fmla="*/ 452908 h 825891"/>
              <a:gd name="connsiteX32" fmla="*/ 4040811 w 4928901"/>
              <a:gd name="connsiteY32" fmla="*/ 390744 h 825891"/>
              <a:gd name="connsiteX33" fmla="*/ 4067454 w 4928901"/>
              <a:gd name="connsiteY33" fmla="*/ 364103 h 825891"/>
              <a:gd name="connsiteX34" fmla="*/ 4102977 w 4928901"/>
              <a:gd name="connsiteY34" fmla="*/ 337461 h 825891"/>
              <a:gd name="connsiteX35" fmla="*/ 4156263 w 4928901"/>
              <a:gd name="connsiteY35" fmla="*/ 284178 h 825891"/>
              <a:gd name="connsiteX36" fmla="*/ 4200667 w 4928901"/>
              <a:gd name="connsiteY36" fmla="*/ 239775 h 825891"/>
              <a:gd name="connsiteX37" fmla="*/ 4253953 w 4928901"/>
              <a:gd name="connsiteY37" fmla="*/ 177611 h 825891"/>
              <a:gd name="connsiteX38" fmla="*/ 4333881 w 4928901"/>
              <a:gd name="connsiteY38" fmla="*/ 133208 h 825891"/>
              <a:gd name="connsiteX39" fmla="*/ 4360523 w 4928901"/>
              <a:gd name="connsiteY39" fmla="*/ 115447 h 825891"/>
              <a:gd name="connsiteX40" fmla="*/ 4422690 w 4928901"/>
              <a:gd name="connsiteY40" fmla="*/ 97686 h 825891"/>
              <a:gd name="connsiteX41" fmla="*/ 4600308 w 4928901"/>
              <a:gd name="connsiteY41" fmla="*/ 79925 h 825891"/>
              <a:gd name="connsiteX42" fmla="*/ 4742402 w 4928901"/>
              <a:gd name="connsiteY42" fmla="*/ 44403 h 825891"/>
              <a:gd name="connsiteX43" fmla="*/ 4804569 w 4928901"/>
              <a:gd name="connsiteY43" fmla="*/ 35522 h 825891"/>
              <a:gd name="connsiteX44" fmla="*/ 4840092 w 4928901"/>
              <a:gd name="connsiteY44" fmla="*/ 17761 h 825891"/>
              <a:gd name="connsiteX45" fmla="*/ 4928901 w 4928901"/>
              <a:gd name="connsiteY45" fmla="*/ 0 h 8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28901" h="825891">
                <a:moveTo>
                  <a:pt x="0" y="817010"/>
                </a:moveTo>
                <a:cubicBezTo>
                  <a:pt x="23682" y="808130"/>
                  <a:pt x="46608" y="796886"/>
                  <a:pt x="71047" y="790369"/>
                </a:cubicBezTo>
                <a:cubicBezTo>
                  <a:pt x="80608" y="787820"/>
                  <a:pt x="199362" y="773016"/>
                  <a:pt x="204261" y="772608"/>
                </a:cubicBezTo>
                <a:cubicBezTo>
                  <a:pt x="338903" y="761388"/>
                  <a:pt x="478930" y="759308"/>
                  <a:pt x="612782" y="754847"/>
                </a:cubicBezTo>
                <a:lnTo>
                  <a:pt x="1438706" y="763727"/>
                </a:lnTo>
                <a:cubicBezTo>
                  <a:pt x="1456709" y="764091"/>
                  <a:pt x="1474047" y="771113"/>
                  <a:pt x="1491992" y="772608"/>
                </a:cubicBezTo>
                <a:cubicBezTo>
                  <a:pt x="1545175" y="777040"/>
                  <a:pt x="1598563" y="778528"/>
                  <a:pt x="1651848" y="781488"/>
                </a:cubicBezTo>
                <a:cubicBezTo>
                  <a:pt x="1756245" y="798888"/>
                  <a:pt x="1661179" y="781588"/>
                  <a:pt x="1740657" y="799249"/>
                </a:cubicBezTo>
                <a:cubicBezTo>
                  <a:pt x="1755392" y="802523"/>
                  <a:pt x="1770326" y="804856"/>
                  <a:pt x="1785061" y="808130"/>
                </a:cubicBezTo>
                <a:cubicBezTo>
                  <a:pt x="1818524" y="815566"/>
                  <a:pt x="1817552" y="815999"/>
                  <a:pt x="1847228" y="825891"/>
                </a:cubicBezTo>
                <a:cubicBezTo>
                  <a:pt x="1903474" y="822931"/>
                  <a:pt x="1960158" y="824620"/>
                  <a:pt x="2015965" y="817010"/>
                </a:cubicBezTo>
                <a:cubicBezTo>
                  <a:pt x="2026541" y="815568"/>
                  <a:pt x="2033061" y="804022"/>
                  <a:pt x="2042608" y="799249"/>
                </a:cubicBezTo>
                <a:cubicBezTo>
                  <a:pt x="2050981" y="795063"/>
                  <a:pt x="2060369" y="793329"/>
                  <a:pt x="2069250" y="790369"/>
                </a:cubicBezTo>
                <a:cubicBezTo>
                  <a:pt x="2088892" y="770728"/>
                  <a:pt x="2097806" y="758330"/>
                  <a:pt x="2122536" y="745966"/>
                </a:cubicBezTo>
                <a:cubicBezTo>
                  <a:pt x="2136795" y="738837"/>
                  <a:pt x="2152681" y="735334"/>
                  <a:pt x="2166940" y="728205"/>
                </a:cubicBezTo>
                <a:cubicBezTo>
                  <a:pt x="2176487" y="723432"/>
                  <a:pt x="2183286" y="713252"/>
                  <a:pt x="2193583" y="710444"/>
                </a:cubicBezTo>
                <a:cubicBezTo>
                  <a:pt x="2216609" y="704164"/>
                  <a:pt x="2240948" y="704523"/>
                  <a:pt x="2264630" y="701563"/>
                </a:cubicBezTo>
                <a:cubicBezTo>
                  <a:pt x="2376668" y="656750"/>
                  <a:pt x="2235801" y="709425"/>
                  <a:pt x="2362320" y="674922"/>
                </a:cubicBezTo>
                <a:cubicBezTo>
                  <a:pt x="2402682" y="663915"/>
                  <a:pt x="2440013" y="636741"/>
                  <a:pt x="2477772" y="621638"/>
                </a:cubicBezTo>
                <a:cubicBezTo>
                  <a:pt x="2492573" y="615718"/>
                  <a:pt x="2506773" y="607984"/>
                  <a:pt x="2522176" y="603877"/>
                </a:cubicBezTo>
                <a:cubicBezTo>
                  <a:pt x="2551346" y="596099"/>
                  <a:pt x="2610985" y="586116"/>
                  <a:pt x="2610985" y="586116"/>
                </a:cubicBezTo>
                <a:cubicBezTo>
                  <a:pt x="2693874" y="589076"/>
                  <a:pt x="2776996" y="588109"/>
                  <a:pt x="2859651" y="594997"/>
                </a:cubicBezTo>
                <a:cubicBezTo>
                  <a:pt x="2883978" y="597024"/>
                  <a:pt x="2906619" y="608745"/>
                  <a:pt x="2930698" y="612758"/>
                </a:cubicBezTo>
                <a:cubicBezTo>
                  <a:pt x="2960044" y="617649"/>
                  <a:pt x="2990055" y="617431"/>
                  <a:pt x="3019507" y="621638"/>
                </a:cubicBezTo>
                <a:cubicBezTo>
                  <a:pt x="3052272" y="626318"/>
                  <a:pt x="3084634" y="633479"/>
                  <a:pt x="3117197" y="639399"/>
                </a:cubicBezTo>
                <a:lnTo>
                  <a:pt x="3463552" y="621638"/>
                </a:lnTo>
                <a:cubicBezTo>
                  <a:pt x="3478612" y="620611"/>
                  <a:pt x="3493499" y="617095"/>
                  <a:pt x="3507957" y="612758"/>
                </a:cubicBezTo>
                <a:cubicBezTo>
                  <a:pt x="3523226" y="608178"/>
                  <a:pt x="3537328" y="600302"/>
                  <a:pt x="3552361" y="594997"/>
                </a:cubicBezTo>
                <a:cubicBezTo>
                  <a:pt x="3591335" y="581242"/>
                  <a:pt x="3747807" y="529017"/>
                  <a:pt x="3783265" y="523952"/>
                </a:cubicBezTo>
                <a:lnTo>
                  <a:pt x="3845431" y="515072"/>
                </a:lnTo>
                <a:cubicBezTo>
                  <a:pt x="3877460" y="495855"/>
                  <a:pt x="3892594" y="485230"/>
                  <a:pt x="3925359" y="470669"/>
                </a:cubicBezTo>
                <a:cubicBezTo>
                  <a:pt x="3939927" y="464195"/>
                  <a:pt x="3954962" y="458828"/>
                  <a:pt x="3969764" y="452908"/>
                </a:cubicBezTo>
                <a:cubicBezTo>
                  <a:pt x="4057249" y="365425"/>
                  <a:pt x="3955212" y="464110"/>
                  <a:pt x="4040811" y="390744"/>
                </a:cubicBezTo>
                <a:cubicBezTo>
                  <a:pt x="4050347" y="382571"/>
                  <a:pt x="4057918" y="372276"/>
                  <a:pt x="4067454" y="364103"/>
                </a:cubicBezTo>
                <a:cubicBezTo>
                  <a:pt x="4078692" y="354471"/>
                  <a:pt x="4091975" y="347362"/>
                  <a:pt x="4102977" y="337461"/>
                </a:cubicBezTo>
                <a:cubicBezTo>
                  <a:pt x="4121648" y="320658"/>
                  <a:pt x="4138501" y="301939"/>
                  <a:pt x="4156263" y="284178"/>
                </a:cubicBezTo>
                <a:cubicBezTo>
                  <a:pt x="4171064" y="269377"/>
                  <a:pt x="4189056" y="257191"/>
                  <a:pt x="4200667" y="239775"/>
                </a:cubicBezTo>
                <a:cubicBezTo>
                  <a:pt x="4219271" y="211869"/>
                  <a:pt x="4224134" y="200803"/>
                  <a:pt x="4253953" y="177611"/>
                </a:cubicBezTo>
                <a:cubicBezTo>
                  <a:pt x="4284669" y="153722"/>
                  <a:pt x="4302124" y="151355"/>
                  <a:pt x="4333881" y="133208"/>
                </a:cubicBezTo>
                <a:cubicBezTo>
                  <a:pt x="4343148" y="127913"/>
                  <a:pt x="4350977" y="120220"/>
                  <a:pt x="4360523" y="115447"/>
                </a:cubicBezTo>
                <a:cubicBezTo>
                  <a:pt x="4370483" y="110467"/>
                  <a:pt x="4414934" y="98720"/>
                  <a:pt x="4422690" y="97686"/>
                </a:cubicBezTo>
                <a:cubicBezTo>
                  <a:pt x="4476872" y="90462"/>
                  <a:pt x="4545439" y="89070"/>
                  <a:pt x="4600308" y="79925"/>
                </a:cubicBezTo>
                <a:cubicBezTo>
                  <a:pt x="4751424" y="54740"/>
                  <a:pt x="4614393" y="71833"/>
                  <a:pt x="4742402" y="44403"/>
                </a:cubicBezTo>
                <a:cubicBezTo>
                  <a:pt x="4762870" y="40017"/>
                  <a:pt x="4783847" y="38482"/>
                  <a:pt x="4804569" y="35522"/>
                </a:cubicBezTo>
                <a:cubicBezTo>
                  <a:pt x="4816410" y="29602"/>
                  <a:pt x="4827249" y="20972"/>
                  <a:pt x="4840092" y="17761"/>
                </a:cubicBezTo>
                <a:cubicBezTo>
                  <a:pt x="4956512" y="-11342"/>
                  <a:pt x="4879029" y="24936"/>
                  <a:pt x="4928901"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3" name="Freeform 22"/>
          <p:cNvSpPr/>
          <p:nvPr/>
        </p:nvSpPr>
        <p:spPr>
          <a:xfrm>
            <a:off x="5577905" y="3346451"/>
            <a:ext cx="4422775" cy="271462"/>
          </a:xfrm>
          <a:custGeom>
            <a:avLst/>
            <a:gdLst>
              <a:gd name="connsiteX0" fmla="*/ 0 w 4422689"/>
              <a:gd name="connsiteY0" fmla="*/ 106566 h 271348"/>
              <a:gd name="connsiteX1" fmla="*/ 310831 w 4422689"/>
              <a:gd name="connsiteY1" fmla="*/ 79925 h 271348"/>
              <a:gd name="connsiteX2" fmla="*/ 692710 w 4422689"/>
              <a:gd name="connsiteY2" fmla="*/ 62164 h 271348"/>
              <a:gd name="connsiteX3" fmla="*/ 1074589 w 4422689"/>
              <a:gd name="connsiteY3" fmla="*/ 79925 h 271348"/>
              <a:gd name="connsiteX4" fmla="*/ 1278850 w 4422689"/>
              <a:gd name="connsiteY4" fmla="*/ 106566 h 271348"/>
              <a:gd name="connsiteX5" fmla="*/ 1376540 w 4422689"/>
              <a:gd name="connsiteY5" fmla="*/ 142089 h 271348"/>
              <a:gd name="connsiteX6" fmla="*/ 1412063 w 4422689"/>
              <a:gd name="connsiteY6" fmla="*/ 168730 h 271348"/>
              <a:gd name="connsiteX7" fmla="*/ 1447587 w 4422689"/>
              <a:gd name="connsiteY7" fmla="*/ 177611 h 271348"/>
              <a:gd name="connsiteX8" fmla="*/ 1563038 w 4422689"/>
              <a:gd name="connsiteY8" fmla="*/ 213133 h 271348"/>
              <a:gd name="connsiteX9" fmla="*/ 1642967 w 4422689"/>
              <a:gd name="connsiteY9" fmla="*/ 230894 h 271348"/>
              <a:gd name="connsiteX10" fmla="*/ 1714014 w 4422689"/>
              <a:gd name="connsiteY10" fmla="*/ 248655 h 271348"/>
              <a:gd name="connsiteX11" fmla="*/ 1864989 w 4422689"/>
              <a:gd name="connsiteY11" fmla="*/ 257536 h 271348"/>
              <a:gd name="connsiteX12" fmla="*/ 2237987 w 4422689"/>
              <a:gd name="connsiteY12" fmla="*/ 257536 h 271348"/>
              <a:gd name="connsiteX13" fmla="*/ 2344558 w 4422689"/>
              <a:gd name="connsiteY13" fmla="*/ 239775 h 271348"/>
              <a:gd name="connsiteX14" fmla="*/ 2566581 w 4422689"/>
              <a:gd name="connsiteY14" fmla="*/ 230894 h 271348"/>
              <a:gd name="connsiteX15" fmla="*/ 2646509 w 4422689"/>
              <a:gd name="connsiteY15" fmla="*/ 213133 h 271348"/>
              <a:gd name="connsiteX16" fmla="*/ 2708675 w 4422689"/>
              <a:gd name="connsiteY16" fmla="*/ 186491 h 271348"/>
              <a:gd name="connsiteX17" fmla="*/ 2833008 w 4422689"/>
              <a:gd name="connsiteY17" fmla="*/ 150969 h 271348"/>
              <a:gd name="connsiteX18" fmla="*/ 2975102 w 4422689"/>
              <a:gd name="connsiteY18" fmla="*/ 142089 h 271348"/>
              <a:gd name="connsiteX19" fmla="*/ 3081673 w 4422689"/>
              <a:gd name="connsiteY19" fmla="*/ 124328 h 271348"/>
              <a:gd name="connsiteX20" fmla="*/ 3143839 w 4422689"/>
              <a:gd name="connsiteY20" fmla="*/ 79925 h 271348"/>
              <a:gd name="connsiteX21" fmla="*/ 3179363 w 4422689"/>
              <a:gd name="connsiteY21" fmla="*/ 71044 h 271348"/>
              <a:gd name="connsiteX22" fmla="*/ 3223767 w 4422689"/>
              <a:gd name="connsiteY22" fmla="*/ 53283 h 271348"/>
              <a:gd name="connsiteX23" fmla="*/ 3259291 w 4422689"/>
              <a:gd name="connsiteY23" fmla="*/ 35522 h 271348"/>
              <a:gd name="connsiteX24" fmla="*/ 3392505 w 4422689"/>
              <a:gd name="connsiteY24" fmla="*/ 8880 h 271348"/>
              <a:gd name="connsiteX25" fmla="*/ 3472433 w 4422689"/>
              <a:gd name="connsiteY25" fmla="*/ 0 h 271348"/>
              <a:gd name="connsiteX26" fmla="*/ 3952001 w 4422689"/>
              <a:gd name="connsiteY26" fmla="*/ 8880 h 271348"/>
              <a:gd name="connsiteX27" fmla="*/ 4005287 w 4422689"/>
              <a:gd name="connsiteY27" fmla="*/ 17761 h 271348"/>
              <a:gd name="connsiteX28" fmla="*/ 4129620 w 4422689"/>
              <a:gd name="connsiteY28" fmla="*/ 44403 h 271348"/>
              <a:gd name="connsiteX29" fmla="*/ 4174024 w 4422689"/>
              <a:gd name="connsiteY29" fmla="*/ 53283 h 271348"/>
              <a:gd name="connsiteX30" fmla="*/ 4280595 w 4422689"/>
              <a:gd name="connsiteY30" fmla="*/ 79925 h 271348"/>
              <a:gd name="connsiteX31" fmla="*/ 4324999 w 4422689"/>
              <a:gd name="connsiteY31" fmla="*/ 97686 h 271348"/>
              <a:gd name="connsiteX32" fmla="*/ 4422689 w 4422689"/>
              <a:gd name="connsiteY32" fmla="*/ 88805 h 27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422689" h="271348">
                <a:moveTo>
                  <a:pt x="0" y="106566"/>
                </a:moveTo>
                <a:cubicBezTo>
                  <a:pt x="150908" y="68841"/>
                  <a:pt x="39228" y="91564"/>
                  <a:pt x="310831" y="79925"/>
                </a:cubicBezTo>
                <a:lnTo>
                  <a:pt x="692710" y="62164"/>
                </a:lnTo>
                <a:cubicBezTo>
                  <a:pt x="820003" y="68084"/>
                  <a:pt x="947522" y="70299"/>
                  <a:pt x="1074589" y="79925"/>
                </a:cubicBezTo>
                <a:cubicBezTo>
                  <a:pt x="1143057" y="85112"/>
                  <a:pt x="1278850" y="106566"/>
                  <a:pt x="1278850" y="106566"/>
                </a:cubicBezTo>
                <a:cubicBezTo>
                  <a:pt x="1320877" y="118574"/>
                  <a:pt x="1341931" y="120459"/>
                  <a:pt x="1376540" y="142089"/>
                </a:cubicBezTo>
                <a:cubicBezTo>
                  <a:pt x="1389091" y="149933"/>
                  <a:pt x="1398824" y="162111"/>
                  <a:pt x="1412063" y="168730"/>
                </a:cubicBezTo>
                <a:cubicBezTo>
                  <a:pt x="1422980" y="174188"/>
                  <a:pt x="1436008" y="173751"/>
                  <a:pt x="1447587" y="177611"/>
                </a:cubicBezTo>
                <a:cubicBezTo>
                  <a:pt x="1526996" y="204080"/>
                  <a:pt x="1457630" y="192054"/>
                  <a:pt x="1563038" y="213133"/>
                </a:cubicBezTo>
                <a:cubicBezTo>
                  <a:pt x="1593566" y="219238"/>
                  <a:pt x="1613698" y="222531"/>
                  <a:pt x="1642967" y="230894"/>
                </a:cubicBezTo>
                <a:cubicBezTo>
                  <a:pt x="1675338" y="240143"/>
                  <a:pt x="1674283" y="245043"/>
                  <a:pt x="1714014" y="248655"/>
                </a:cubicBezTo>
                <a:cubicBezTo>
                  <a:pt x="1764219" y="253219"/>
                  <a:pt x="1814664" y="254576"/>
                  <a:pt x="1864989" y="257536"/>
                </a:cubicBezTo>
                <a:cubicBezTo>
                  <a:pt x="2021416" y="277087"/>
                  <a:pt x="1973511" y="274783"/>
                  <a:pt x="2237987" y="257536"/>
                </a:cubicBezTo>
                <a:cubicBezTo>
                  <a:pt x="2273924" y="255192"/>
                  <a:pt x="2308662" y="242685"/>
                  <a:pt x="2344558" y="239775"/>
                </a:cubicBezTo>
                <a:cubicBezTo>
                  <a:pt x="2418383" y="233789"/>
                  <a:pt x="2492573" y="233854"/>
                  <a:pt x="2566581" y="230894"/>
                </a:cubicBezTo>
                <a:cubicBezTo>
                  <a:pt x="2593224" y="224974"/>
                  <a:pt x="2620459" y="221273"/>
                  <a:pt x="2646509" y="213133"/>
                </a:cubicBezTo>
                <a:cubicBezTo>
                  <a:pt x="2668028" y="206409"/>
                  <a:pt x="2687633" y="194584"/>
                  <a:pt x="2708675" y="186491"/>
                </a:cubicBezTo>
                <a:cubicBezTo>
                  <a:pt x="2737076" y="175568"/>
                  <a:pt x="2806438" y="154290"/>
                  <a:pt x="2833008" y="150969"/>
                </a:cubicBezTo>
                <a:cubicBezTo>
                  <a:pt x="2880099" y="145083"/>
                  <a:pt x="2927737" y="145049"/>
                  <a:pt x="2975102" y="142089"/>
                </a:cubicBezTo>
                <a:cubicBezTo>
                  <a:pt x="2984325" y="140771"/>
                  <a:pt x="3065696" y="130319"/>
                  <a:pt x="3081673" y="124328"/>
                </a:cubicBezTo>
                <a:cubicBezTo>
                  <a:pt x="3093269" y="119980"/>
                  <a:pt x="3137719" y="82985"/>
                  <a:pt x="3143839" y="79925"/>
                </a:cubicBezTo>
                <a:cubicBezTo>
                  <a:pt x="3154756" y="74467"/>
                  <a:pt x="3167784" y="74904"/>
                  <a:pt x="3179363" y="71044"/>
                </a:cubicBezTo>
                <a:cubicBezTo>
                  <a:pt x="3194486" y="66003"/>
                  <a:pt x="3209199" y="59757"/>
                  <a:pt x="3223767" y="53283"/>
                </a:cubicBezTo>
                <a:cubicBezTo>
                  <a:pt x="3235865" y="47906"/>
                  <a:pt x="3246731" y="39708"/>
                  <a:pt x="3259291" y="35522"/>
                </a:cubicBezTo>
                <a:cubicBezTo>
                  <a:pt x="3305471" y="20129"/>
                  <a:pt x="3344910" y="14829"/>
                  <a:pt x="3392505" y="8880"/>
                </a:cubicBezTo>
                <a:cubicBezTo>
                  <a:pt x="3419105" y="5555"/>
                  <a:pt x="3445790" y="2960"/>
                  <a:pt x="3472433" y="0"/>
                </a:cubicBezTo>
                <a:lnTo>
                  <a:pt x="3952001" y="8880"/>
                </a:lnTo>
                <a:cubicBezTo>
                  <a:pt x="3969998" y="9480"/>
                  <a:pt x="3987588" y="14443"/>
                  <a:pt x="4005287" y="17761"/>
                </a:cubicBezTo>
                <a:cubicBezTo>
                  <a:pt x="4198092" y="53911"/>
                  <a:pt x="4027601" y="21733"/>
                  <a:pt x="4129620" y="44403"/>
                </a:cubicBezTo>
                <a:cubicBezTo>
                  <a:pt x="4144355" y="47677"/>
                  <a:pt x="4159461" y="49312"/>
                  <a:pt x="4174024" y="53283"/>
                </a:cubicBezTo>
                <a:cubicBezTo>
                  <a:pt x="4284610" y="83441"/>
                  <a:pt x="4170161" y="61519"/>
                  <a:pt x="4280595" y="79925"/>
                </a:cubicBezTo>
                <a:cubicBezTo>
                  <a:pt x="4295396" y="85845"/>
                  <a:pt x="4309089" y="96692"/>
                  <a:pt x="4324999" y="97686"/>
                </a:cubicBezTo>
                <a:cubicBezTo>
                  <a:pt x="4357633" y="99725"/>
                  <a:pt x="4422689" y="88805"/>
                  <a:pt x="4422689" y="88805"/>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4" name="Freeform 23"/>
          <p:cNvSpPr/>
          <p:nvPr/>
        </p:nvSpPr>
        <p:spPr>
          <a:xfrm>
            <a:off x="5373117" y="3259139"/>
            <a:ext cx="5008563" cy="512763"/>
          </a:xfrm>
          <a:custGeom>
            <a:avLst/>
            <a:gdLst>
              <a:gd name="connsiteX0" fmla="*/ 0 w 5008829"/>
              <a:gd name="connsiteY0" fmla="*/ 346342 h 513067"/>
              <a:gd name="connsiteX1" fmla="*/ 97690 w 5008829"/>
              <a:gd name="connsiteY1" fmla="*/ 328581 h 513067"/>
              <a:gd name="connsiteX2" fmla="*/ 293070 w 5008829"/>
              <a:gd name="connsiteY2" fmla="*/ 310819 h 513067"/>
              <a:gd name="connsiteX3" fmla="*/ 701591 w 5008829"/>
              <a:gd name="connsiteY3" fmla="*/ 319700 h 513067"/>
              <a:gd name="connsiteX4" fmla="*/ 772638 w 5008829"/>
              <a:gd name="connsiteY4" fmla="*/ 337461 h 513067"/>
              <a:gd name="connsiteX5" fmla="*/ 861447 w 5008829"/>
              <a:gd name="connsiteY5" fmla="*/ 372983 h 513067"/>
              <a:gd name="connsiteX6" fmla="*/ 959137 w 5008829"/>
              <a:gd name="connsiteY6" fmla="*/ 417386 h 513067"/>
              <a:gd name="connsiteX7" fmla="*/ 994661 w 5008829"/>
              <a:gd name="connsiteY7" fmla="*/ 461789 h 513067"/>
              <a:gd name="connsiteX8" fmla="*/ 1065708 w 5008829"/>
              <a:gd name="connsiteY8" fmla="*/ 479550 h 513067"/>
              <a:gd name="connsiteX9" fmla="*/ 1305493 w 5008829"/>
              <a:gd name="connsiteY9" fmla="*/ 488430 h 513067"/>
              <a:gd name="connsiteX10" fmla="*/ 1349897 w 5008829"/>
              <a:gd name="connsiteY10" fmla="*/ 470669 h 513067"/>
              <a:gd name="connsiteX11" fmla="*/ 1385421 w 5008829"/>
              <a:gd name="connsiteY11" fmla="*/ 461789 h 513067"/>
              <a:gd name="connsiteX12" fmla="*/ 1527515 w 5008829"/>
              <a:gd name="connsiteY12" fmla="*/ 444028 h 513067"/>
              <a:gd name="connsiteX13" fmla="*/ 1660729 w 5008829"/>
              <a:gd name="connsiteY13" fmla="*/ 426267 h 513067"/>
              <a:gd name="connsiteX14" fmla="*/ 1776180 w 5008829"/>
              <a:gd name="connsiteY14" fmla="*/ 390744 h 513067"/>
              <a:gd name="connsiteX15" fmla="*/ 1891632 w 5008829"/>
              <a:gd name="connsiteY15" fmla="*/ 372983 h 513067"/>
              <a:gd name="connsiteX16" fmla="*/ 2024846 w 5008829"/>
              <a:gd name="connsiteY16" fmla="*/ 346342 h 513067"/>
              <a:gd name="connsiteX17" fmla="*/ 2060369 w 5008829"/>
              <a:gd name="connsiteY17" fmla="*/ 328581 h 513067"/>
              <a:gd name="connsiteX18" fmla="*/ 2087012 w 5008829"/>
              <a:gd name="connsiteY18" fmla="*/ 310819 h 513067"/>
              <a:gd name="connsiteX19" fmla="*/ 2122536 w 5008829"/>
              <a:gd name="connsiteY19" fmla="*/ 301939 h 513067"/>
              <a:gd name="connsiteX20" fmla="*/ 2211345 w 5008829"/>
              <a:gd name="connsiteY20" fmla="*/ 257536 h 513067"/>
              <a:gd name="connsiteX21" fmla="*/ 2246868 w 5008829"/>
              <a:gd name="connsiteY21" fmla="*/ 239775 h 513067"/>
              <a:gd name="connsiteX22" fmla="*/ 2317915 w 5008829"/>
              <a:gd name="connsiteY22" fmla="*/ 213134 h 513067"/>
              <a:gd name="connsiteX23" fmla="*/ 2486653 w 5008829"/>
              <a:gd name="connsiteY23" fmla="*/ 186492 h 513067"/>
              <a:gd name="connsiteX24" fmla="*/ 2539938 w 5008829"/>
              <a:gd name="connsiteY24" fmla="*/ 177611 h 513067"/>
              <a:gd name="connsiteX25" fmla="*/ 2628747 w 5008829"/>
              <a:gd name="connsiteY25" fmla="*/ 168731 h 513067"/>
              <a:gd name="connsiteX26" fmla="*/ 2708675 w 5008829"/>
              <a:gd name="connsiteY26" fmla="*/ 159850 h 513067"/>
              <a:gd name="connsiteX27" fmla="*/ 2983983 w 5008829"/>
              <a:gd name="connsiteY27" fmla="*/ 168731 h 513067"/>
              <a:gd name="connsiteX28" fmla="*/ 3605646 w 5008829"/>
              <a:gd name="connsiteY28" fmla="*/ 150970 h 513067"/>
              <a:gd name="connsiteX29" fmla="*/ 3809907 w 5008829"/>
              <a:gd name="connsiteY29" fmla="*/ 133209 h 513067"/>
              <a:gd name="connsiteX30" fmla="*/ 3898716 w 5008829"/>
              <a:gd name="connsiteY30" fmla="*/ 124328 h 513067"/>
              <a:gd name="connsiteX31" fmla="*/ 4555903 w 5008829"/>
              <a:gd name="connsiteY31" fmla="*/ 115448 h 513067"/>
              <a:gd name="connsiteX32" fmla="*/ 4831211 w 5008829"/>
              <a:gd name="connsiteY32" fmla="*/ 88806 h 513067"/>
              <a:gd name="connsiteX33" fmla="*/ 4884497 w 5008829"/>
              <a:gd name="connsiteY33" fmla="*/ 62164 h 513067"/>
              <a:gd name="connsiteX34" fmla="*/ 4893377 w 5008829"/>
              <a:gd name="connsiteY34" fmla="*/ 35523 h 513067"/>
              <a:gd name="connsiteX35" fmla="*/ 4964425 w 5008829"/>
              <a:gd name="connsiteY35" fmla="*/ 17762 h 513067"/>
              <a:gd name="connsiteX36" fmla="*/ 5008829 w 5008829"/>
              <a:gd name="connsiteY36" fmla="*/ 0 h 5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008829" h="513067">
                <a:moveTo>
                  <a:pt x="0" y="346342"/>
                </a:moveTo>
                <a:cubicBezTo>
                  <a:pt x="32563" y="340422"/>
                  <a:pt x="64833" y="332564"/>
                  <a:pt x="97690" y="328581"/>
                </a:cubicBezTo>
                <a:cubicBezTo>
                  <a:pt x="162610" y="320712"/>
                  <a:pt x="293070" y="310819"/>
                  <a:pt x="293070" y="310819"/>
                </a:cubicBezTo>
                <a:cubicBezTo>
                  <a:pt x="429244" y="313779"/>
                  <a:pt x="565595" y="312145"/>
                  <a:pt x="701591" y="319700"/>
                </a:cubicBezTo>
                <a:cubicBezTo>
                  <a:pt x="725965" y="321054"/>
                  <a:pt x="749479" y="329742"/>
                  <a:pt x="772638" y="337461"/>
                </a:cubicBezTo>
                <a:cubicBezTo>
                  <a:pt x="802885" y="347543"/>
                  <a:pt x="832929" y="358725"/>
                  <a:pt x="861447" y="372983"/>
                </a:cubicBezTo>
                <a:cubicBezTo>
                  <a:pt x="940868" y="412691"/>
                  <a:pt x="907376" y="400132"/>
                  <a:pt x="959137" y="417386"/>
                </a:cubicBezTo>
                <a:cubicBezTo>
                  <a:pt x="970978" y="432187"/>
                  <a:pt x="978288" y="452238"/>
                  <a:pt x="994661" y="461789"/>
                </a:cubicBezTo>
                <a:cubicBezTo>
                  <a:pt x="1015747" y="474089"/>
                  <a:pt x="1065708" y="479550"/>
                  <a:pt x="1065708" y="479550"/>
                </a:cubicBezTo>
                <a:cubicBezTo>
                  <a:pt x="1148823" y="534957"/>
                  <a:pt x="1099641" y="509724"/>
                  <a:pt x="1305493" y="488430"/>
                </a:cubicBezTo>
                <a:cubicBezTo>
                  <a:pt x="1321350" y="486790"/>
                  <a:pt x="1334774" y="475710"/>
                  <a:pt x="1349897" y="470669"/>
                </a:cubicBezTo>
                <a:cubicBezTo>
                  <a:pt x="1361476" y="466809"/>
                  <a:pt x="1373412" y="463972"/>
                  <a:pt x="1385421" y="461789"/>
                </a:cubicBezTo>
                <a:cubicBezTo>
                  <a:pt x="1428300" y="453993"/>
                  <a:pt x="1485466" y="448975"/>
                  <a:pt x="1527515" y="444028"/>
                </a:cubicBezTo>
                <a:cubicBezTo>
                  <a:pt x="1592516" y="436381"/>
                  <a:pt x="1598455" y="435162"/>
                  <a:pt x="1660729" y="426267"/>
                </a:cubicBezTo>
                <a:cubicBezTo>
                  <a:pt x="1705731" y="408266"/>
                  <a:pt x="1723458" y="398855"/>
                  <a:pt x="1776180" y="390744"/>
                </a:cubicBezTo>
                <a:cubicBezTo>
                  <a:pt x="1814664" y="384824"/>
                  <a:pt x="1853383" y="380268"/>
                  <a:pt x="1891632" y="372983"/>
                </a:cubicBezTo>
                <a:cubicBezTo>
                  <a:pt x="2097159" y="333837"/>
                  <a:pt x="1840610" y="372658"/>
                  <a:pt x="2024846" y="346342"/>
                </a:cubicBezTo>
                <a:cubicBezTo>
                  <a:pt x="2036687" y="340422"/>
                  <a:pt x="2048875" y="335149"/>
                  <a:pt x="2060369" y="328581"/>
                </a:cubicBezTo>
                <a:cubicBezTo>
                  <a:pt x="2069636" y="323285"/>
                  <a:pt x="2077201" y="315023"/>
                  <a:pt x="2087012" y="310819"/>
                </a:cubicBezTo>
                <a:cubicBezTo>
                  <a:pt x="2098231" y="306011"/>
                  <a:pt x="2110695" y="304899"/>
                  <a:pt x="2122536" y="301939"/>
                </a:cubicBezTo>
                <a:cubicBezTo>
                  <a:pt x="2199305" y="255878"/>
                  <a:pt x="2133647" y="292067"/>
                  <a:pt x="2211345" y="257536"/>
                </a:cubicBezTo>
                <a:cubicBezTo>
                  <a:pt x="2223443" y="252160"/>
                  <a:pt x="2234770" y="245151"/>
                  <a:pt x="2246868" y="239775"/>
                </a:cubicBezTo>
                <a:cubicBezTo>
                  <a:pt x="2263763" y="232267"/>
                  <a:pt x="2297407" y="218993"/>
                  <a:pt x="2317915" y="213134"/>
                </a:cubicBezTo>
                <a:cubicBezTo>
                  <a:pt x="2379799" y="195454"/>
                  <a:pt x="2404102" y="198285"/>
                  <a:pt x="2486653" y="186492"/>
                </a:cubicBezTo>
                <a:cubicBezTo>
                  <a:pt x="2504479" y="183946"/>
                  <a:pt x="2522070" y="179844"/>
                  <a:pt x="2539938" y="177611"/>
                </a:cubicBezTo>
                <a:cubicBezTo>
                  <a:pt x="2569459" y="173921"/>
                  <a:pt x="2599160" y="171845"/>
                  <a:pt x="2628747" y="168731"/>
                </a:cubicBezTo>
                <a:lnTo>
                  <a:pt x="2708675" y="159850"/>
                </a:lnTo>
                <a:cubicBezTo>
                  <a:pt x="2800444" y="162810"/>
                  <a:pt x="2892166" y="168731"/>
                  <a:pt x="2983983" y="168731"/>
                </a:cubicBezTo>
                <a:cubicBezTo>
                  <a:pt x="3231892" y="168731"/>
                  <a:pt x="3378721" y="160835"/>
                  <a:pt x="3605646" y="150970"/>
                </a:cubicBezTo>
                <a:lnTo>
                  <a:pt x="3809907" y="133209"/>
                </a:lnTo>
                <a:cubicBezTo>
                  <a:pt x="3839535" y="130516"/>
                  <a:pt x="3868974" y="125036"/>
                  <a:pt x="3898716" y="124328"/>
                </a:cubicBezTo>
                <a:cubicBezTo>
                  <a:pt x="4117736" y="119113"/>
                  <a:pt x="4336841" y="118408"/>
                  <a:pt x="4555903" y="115448"/>
                </a:cubicBezTo>
                <a:cubicBezTo>
                  <a:pt x="4693066" y="81157"/>
                  <a:pt x="4602562" y="98746"/>
                  <a:pt x="4831211" y="88806"/>
                </a:cubicBezTo>
                <a:cubicBezTo>
                  <a:pt x="4848761" y="82956"/>
                  <a:pt x="4871977" y="77814"/>
                  <a:pt x="4884497" y="62164"/>
                </a:cubicBezTo>
                <a:cubicBezTo>
                  <a:pt x="4890345" y="54855"/>
                  <a:pt x="4885194" y="40069"/>
                  <a:pt x="4893377" y="35523"/>
                </a:cubicBezTo>
                <a:cubicBezTo>
                  <a:pt x="4914717" y="23668"/>
                  <a:pt x="4940742" y="23682"/>
                  <a:pt x="4964425" y="17762"/>
                </a:cubicBezTo>
                <a:cubicBezTo>
                  <a:pt x="5004009" y="7866"/>
                  <a:pt x="4991318" y="17511"/>
                  <a:pt x="5008829" y="0"/>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5" name="Freeform 24"/>
          <p:cNvSpPr/>
          <p:nvPr/>
        </p:nvSpPr>
        <p:spPr>
          <a:xfrm>
            <a:off x="5400105" y="3738564"/>
            <a:ext cx="4751387" cy="461963"/>
          </a:xfrm>
          <a:custGeom>
            <a:avLst/>
            <a:gdLst>
              <a:gd name="connsiteX0" fmla="*/ 0 w 4751284"/>
              <a:gd name="connsiteY0" fmla="*/ 177611 h 461788"/>
              <a:gd name="connsiteX1" fmla="*/ 53286 w 4751284"/>
              <a:gd name="connsiteY1" fmla="*/ 142089 h 461788"/>
              <a:gd name="connsiteX2" fmla="*/ 88809 w 4751284"/>
              <a:gd name="connsiteY2" fmla="*/ 115447 h 461788"/>
              <a:gd name="connsiteX3" fmla="*/ 417403 w 4751284"/>
              <a:gd name="connsiteY3" fmla="*/ 8880 h 461788"/>
              <a:gd name="connsiteX4" fmla="*/ 523974 w 4751284"/>
              <a:gd name="connsiteY4" fmla="*/ 0 h 461788"/>
              <a:gd name="connsiteX5" fmla="*/ 745996 w 4751284"/>
              <a:gd name="connsiteY5" fmla="*/ 8880 h 461788"/>
              <a:gd name="connsiteX6" fmla="*/ 905853 w 4751284"/>
              <a:gd name="connsiteY6" fmla="*/ 53283 h 461788"/>
              <a:gd name="connsiteX7" fmla="*/ 976900 w 4751284"/>
              <a:gd name="connsiteY7" fmla="*/ 71044 h 461788"/>
              <a:gd name="connsiteX8" fmla="*/ 1047947 w 4751284"/>
              <a:gd name="connsiteY8" fmla="*/ 97686 h 461788"/>
              <a:gd name="connsiteX9" fmla="*/ 1118994 w 4751284"/>
              <a:gd name="connsiteY9" fmla="*/ 106566 h 461788"/>
              <a:gd name="connsiteX10" fmla="*/ 1154518 w 4751284"/>
              <a:gd name="connsiteY10" fmla="*/ 115447 h 461788"/>
              <a:gd name="connsiteX11" fmla="*/ 1225565 w 4751284"/>
              <a:gd name="connsiteY11" fmla="*/ 142089 h 461788"/>
              <a:gd name="connsiteX12" fmla="*/ 1278851 w 4751284"/>
              <a:gd name="connsiteY12" fmla="*/ 150969 h 461788"/>
              <a:gd name="connsiteX13" fmla="*/ 1714015 w 4751284"/>
              <a:gd name="connsiteY13" fmla="*/ 168730 h 461788"/>
              <a:gd name="connsiteX14" fmla="*/ 1900514 w 4751284"/>
              <a:gd name="connsiteY14" fmla="*/ 159850 h 461788"/>
              <a:gd name="connsiteX15" fmla="*/ 1944918 w 4751284"/>
              <a:gd name="connsiteY15" fmla="*/ 133208 h 461788"/>
              <a:gd name="connsiteX16" fmla="*/ 2042608 w 4751284"/>
              <a:gd name="connsiteY16" fmla="*/ 115447 h 461788"/>
              <a:gd name="connsiteX17" fmla="*/ 2193584 w 4751284"/>
              <a:gd name="connsiteY17" fmla="*/ 97686 h 461788"/>
              <a:gd name="connsiteX18" fmla="*/ 2273512 w 4751284"/>
              <a:gd name="connsiteY18" fmla="*/ 88805 h 461788"/>
              <a:gd name="connsiteX19" fmla="*/ 2460011 w 4751284"/>
              <a:gd name="connsiteY19" fmla="*/ 71044 h 461788"/>
              <a:gd name="connsiteX20" fmla="*/ 2566581 w 4751284"/>
              <a:gd name="connsiteY20" fmla="*/ 53283 h 461788"/>
              <a:gd name="connsiteX21" fmla="*/ 2779723 w 4751284"/>
              <a:gd name="connsiteY21" fmla="*/ 62164 h 461788"/>
              <a:gd name="connsiteX22" fmla="*/ 2806366 w 4751284"/>
              <a:gd name="connsiteY22" fmla="*/ 71044 h 461788"/>
              <a:gd name="connsiteX23" fmla="*/ 2859651 w 4751284"/>
              <a:gd name="connsiteY23" fmla="*/ 79925 h 461788"/>
              <a:gd name="connsiteX24" fmla="*/ 2930699 w 4751284"/>
              <a:gd name="connsiteY24" fmla="*/ 97686 h 461788"/>
              <a:gd name="connsiteX25" fmla="*/ 2983984 w 4751284"/>
              <a:gd name="connsiteY25" fmla="*/ 133208 h 461788"/>
              <a:gd name="connsiteX26" fmla="*/ 3019508 w 4751284"/>
              <a:gd name="connsiteY26" fmla="*/ 168730 h 461788"/>
              <a:gd name="connsiteX27" fmla="*/ 3126078 w 4751284"/>
              <a:gd name="connsiteY27" fmla="*/ 204252 h 461788"/>
              <a:gd name="connsiteX28" fmla="*/ 3330339 w 4751284"/>
              <a:gd name="connsiteY28" fmla="*/ 319699 h 461788"/>
              <a:gd name="connsiteX29" fmla="*/ 3383625 w 4751284"/>
              <a:gd name="connsiteY29" fmla="*/ 372983 h 461788"/>
              <a:gd name="connsiteX30" fmla="*/ 3410267 w 4751284"/>
              <a:gd name="connsiteY30" fmla="*/ 408505 h 461788"/>
              <a:gd name="connsiteX31" fmla="*/ 3445791 w 4751284"/>
              <a:gd name="connsiteY31" fmla="*/ 426266 h 461788"/>
              <a:gd name="connsiteX32" fmla="*/ 3472434 w 4751284"/>
              <a:gd name="connsiteY32" fmla="*/ 444027 h 461788"/>
              <a:gd name="connsiteX33" fmla="*/ 3534600 w 4751284"/>
              <a:gd name="connsiteY33" fmla="*/ 461788 h 461788"/>
              <a:gd name="connsiteX34" fmla="*/ 4085216 w 4751284"/>
              <a:gd name="connsiteY34" fmla="*/ 452908 h 461788"/>
              <a:gd name="connsiteX35" fmla="*/ 4147382 w 4751284"/>
              <a:gd name="connsiteY35" fmla="*/ 435146 h 461788"/>
              <a:gd name="connsiteX36" fmla="*/ 4547023 w 4751284"/>
              <a:gd name="connsiteY36" fmla="*/ 417385 h 461788"/>
              <a:gd name="connsiteX37" fmla="*/ 4751284 w 4751284"/>
              <a:gd name="connsiteY37" fmla="*/ 408505 h 46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751284" h="461788">
                <a:moveTo>
                  <a:pt x="0" y="177611"/>
                </a:moveTo>
                <a:cubicBezTo>
                  <a:pt x="17762" y="165770"/>
                  <a:pt x="35798" y="154330"/>
                  <a:pt x="53286" y="142089"/>
                </a:cubicBezTo>
                <a:cubicBezTo>
                  <a:pt x="65412" y="133601"/>
                  <a:pt x="75433" y="121783"/>
                  <a:pt x="88809" y="115447"/>
                </a:cubicBezTo>
                <a:cubicBezTo>
                  <a:pt x="164699" y="79500"/>
                  <a:pt x="345265" y="14891"/>
                  <a:pt x="417403" y="8880"/>
                </a:cubicBezTo>
                <a:lnTo>
                  <a:pt x="523974" y="0"/>
                </a:lnTo>
                <a:cubicBezTo>
                  <a:pt x="597981" y="2960"/>
                  <a:pt x="672359" y="920"/>
                  <a:pt x="745996" y="8880"/>
                </a:cubicBezTo>
                <a:cubicBezTo>
                  <a:pt x="817230" y="16581"/>
                  <a:pt x="845185" y="35950"/>
                  <a:pt x="905853" y="53283"/>
                </a:cubicBezTo>
                <a:cubicBezTo>
                  <a:pt x="929325" y="59989"/>
                  <a:pt x="953600" y="63763"/>
                  <a:pt x="976900" y="71044"/>
                </a:cubicBezTo>
                <a:cubicBezTo>
                  <a:pt x="1001041" y="78588"/>
                  <a:pt x="1023409" y="91552"/>
                  <a:pt x="1047947" y="97686"/>
                </a:cubicBezTo>
                <a:cubicBezTo>
                  <a:pt x="1071101" y="103474"/>
                  <a:pt x="1095312" y="103606"/>
                  <a:pt x="1118994" y="106566"/>
                </a:cubicBezTo>
                <a:cubicBezTo>
                  <a:pt x="1130835" y="109526"/>
                  <a:pt x="1142939" y="111587"/>
                  <a:pt x="1154518" y="115447"/>
                </a:cubicBezTo>
                <a:cubicBezTo>
                  <a:pt x="1168339" y="120054"/>
                  <a:pt x="1206862" y="137933"/>
                  <a:pt x="1225565" y="142089"/>
                </a:cubicBezTo>
                <a:cubicBezTo>
                  <a:pt x="1243143" y="145995"/>
                  <a:pt x="1261089" y="148009"/>
                  <a:pt x="1278851" y="150969"/>
                </a:cubicBezTo>
                <a:cubicBezTo>
                  <a:pt x="1432836" y="202299"/>
                  <a:pt x="1323383" y="168730"/>
                  <a:pt x="1714015" y="168730"/>
                </a:cubicBezTo>
                <a:cubicBezTo>
                  <a:pt x="1776252" y="168730"/>
                  <a:pt x="1838348" y="162810"/>
                  <a:pt x="1900514" y="159850"/>
                </a:cubicBezTo>
                <a:cubicBezTo>
                  <a:pt x="1915315" y="150969"/>
                  <a:pt x="1929145" y="140218"/>
                  <a:pt x="1944918" y="133208"/>
                </a:cubicBezTo>
                <a:cubicBezTo>
                  <a:pt x="1964755" y="124392"/>
                  <a:pt x="2030088" y="117235"/>
                  <a:pt x="2042608" y="115447"/>
                </a:cubicBezTo>
                <a:cubicBezTo>
                  <a:pt x="2110567" y="92794"/>
                  <a:pt x="2051487" y="110042"/>
                  <a:pt x="2193584" y="97686"/>
                </a:cubicBezTo>
                <a:cubicBezTo>
                  <a:pt x="2220290" y="95364"/>
                  <a:pt x="2246869" y="91765"/>
                  <a:pt x="2273512" y="88805"/>
                </a:cubicBezTo>
                <a:cubicBezTo>
                  <a:pt x="2369972" y="64692"/>
                  <a:pt x="2247166" y="93062"/>
                  <a:pt x="2460011" y="71044"/>
                </a:cubicBezTo>
                <a:cubicBezTo>
                  <a:pt x="2495833" y="67338"/>
                  <a:pt x="2566581" y="53283"/>
                  <a:pt x="2566581" y="53283"/>
                </a:cubicBezTo>
                <a:cubicBezTo>
                  <a:pt x="2637628" y="56243"/>
                  <a:pt x="2708808" y="56911"/>
                  <a:pt x="2779723" y="62164"/>
                </a:cubicBezTo>
                <a:cubicBezTo>
                  <a:pt x="2789059" y="62856"/>
                  <a:pt x="2797228" y="69013"/>
                  <a:pt x="2806366" y="71044"/>
                </a:cubicBezTo>
                <a:cubicBezTo>
                  <a:pt x="2823944" y="74950"/>
                  <a:pt x="2842044" y="76152"/>
                  <a:pt x="2859651" y="79925"/>
                </a:cubicBezTo>
                <a:cubicBezTo>
                  <a:pt x="2883521" y="85040"/>
                  <a:pt x="2930699" y="97686"/>
                  <a:pt x="2930699" y="97686"/>
                </a:cubicBezTo>
                <a:cubicBezTo>
                  <a:pt x="2948461" y="109527"/>
                  <a:pt x="2968889" y="118114"/>
                  <a:pt x="2983984" y="133208"/>
                </a:cubicBezTo>
                <a:cubicBezTo>
                  <a:pt x="2995825" y="145049"/>
                  <a:pt x="3004530" y="161241"/>
                  <a:pt x="3019508" y="168730"/>
                </a:cubicBezTo>
                <a:cubicBezTo>
                  <a:pt x="3053000" y="185475"/>
                  <a:pt x="3091804" y="189172"/>
                  <a:pt x="3126078" y="204252"/>
                </a:cubicBezTo>
                <a:cubicBezTo>
                  <a:pt x="3148234" y="214000"/>
                  <a:pt x="3301747" y="298256"/>
                  <a:pt x="3330339" y="319699"/>
                </a:cubicBezTo>
                <a:cubicBezTo>
                  <a:pt x="3350434" y="334770"/>
                  <a:pt x="3366821" y="354313"/>
                  <a:pt x="3383625" y="372983"/>
                </a:cubicBezTo>
                <a:cubicBezTo>
                  <a:pt x="3393526" y="383984"/>
                  <a:pt x="3399029" y="398873"/>
                  <a:pt x="3410267" y="408505"/>
                </a:cubicBezTo>
                <a:cubicBezTo>
                  <a:pt x="3420319" y="417121"/>
                  <a:pt x="3434296" y="419698"/>
                  <a:pt x="3445791" y="426266"/>
                </a:cubicBezTo>
                <a:cubicBezTo>
                  <a:pt x="3455058" y="431561"/>
                  <a:pt x="3462887" y="439254"/>
                  <a:pt x="3472434" y="444027"/>
                </a:cubicBezTo>
                <a:cubicBezTo>
                  <a:pt x="3485180" y="450400"/>
                  <a:pt x="3523211" y="458941"/>
                  <a:pt x="3534600" y="461788"/>
                </a:cubicBezTo>
                <a:lnTo>
                  <a:pt x="4085216" y="452908"/>
                </a:lnTo>
                <a:cubicBezTo>
                  <a:pt x="4156073" y="450761"/>
                  <a:pt x="4089028" y="440981"/>
                  <a:pt x="4147382" y="435146"/>
                </a:cubicBezTo>
                <a:cubicBezTo>
                  <a:pt x="4231401" y="426745"/>
                  <a:pt x="4494364" y="419266"/>
                  <a:pt x="4547023" y="417385"/>
                </a:cubicBezTo>
                <a:cubicBezTo>
                  <a:pt x="4674125" y="404676"/>
                  <a:pt x="4606081" y="408505"/>
                  <a:pt x="4751284" y="408505"/>
                </a:cubicBezTo>
              </a:path>
            </a:pathLst>
          </a:cu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6" name="Freeform 25"/>
          <p:cNvSpPr/>
          <p:nvPr/>
        </p:nvSpPr>
        <p:spPr>
          <a:xfrm>
            <a:off x="5446141" y="3738564"/>
            <a:ext cx="4254500" cy="1908175"/>
          </a:xfrm>
          <a:custGeom>
            <a:avLst/>
            <a:gdLst>
              <a:gd name="connsiteX0" fmla="*/ 0 w 4253952"/>
              <a:gd name="connsiteY0" fmla="*/ 0 h 1909317"/>
              <a:gd name="connsiteX1" fmla="*/ 168737 w 4253952"/>
              <a:gd name="connsiteY1" fmla="*/ 44403 h 1909317"/>
              <a:gd name="connsiteX2" fmla="*/ 222022 w 4253952"/>
              <a:gd name="connsiteY2" fmla="*/ 71044 h 1909317"/>
              <a:gd name="connsiteX3" fmla="*/ 328593 w 4253952"/>
              <a:gd name="connsiteY3" fmla="*/ 115447 h 1909317"/>
              <a:gd name="connsiteX4" fmla="*/ 355236 w 4253952"/>
              <a:gd name="connsiteY4" fmla="*/ 124327 h 1909317"/>
              <a:gd name="connsiteX5" fmla="*/ 435164 w 4253952"/>
              <a:gd name="connsiteY5" fmla="*/ 168730 h 1909317"/>
              <a:gd name="connsiteX6" fmla="*/ 461806 w 4253952"/>
              <a:gd name="connsiteY6" fmla="*/ 177611 h 1909317"/>
              <a:gd name="connsiteX7" fmla="*/ 506211 w 4253952"/>
              <a:gd name="connsiteY7" fmla="*/ 204252 h 1909317"/>
              <a:gd name="connsiteX8" fmla="*/ 568377 w 4253952"/>
              <a:gd name="connsiteY8" fmla="*/ 239775 h 1909317"/>
              <a:gd name="connsiteX9" fmla="*/ 595020 w 4253952"/>
              <a:gd name="connsiteY9" fmla="*/ 266416 h 1909317"/>
              <a:gd name="connsiteX10" fmla="*/ 612782 w 4253952"/>
              <a:gd name="connsiteY10" fmla="*/ 301938 h 1909317"/>
              <a:gd name="connsiteX11" fmla="*/ 639425 w 4253952"/>
              <a:gd name="connsiteY11" fmla="*/ 364102 h 1909317"/>
              <a:gd name="connsiteX12" fmla="*/ 666067 w 4253952"/>
              <a:gd name="connsiteY12" fmla="*/ 372983 h 1909317"/>
              <a:gd name="connsiteX13" fmla="*/ 737114 w 4253952"/>
              <a:gd name="connsiteY13" fmla="*/ 390744 h 1909317"/>
              <a:gd name="connsiteX14" fmla="*/ 994661 w 4253952"/>
              <a:gd name="connsiteY14" fmla="*/ 408505 h 1909317"/>
              <a:gd name="connsiteX15" fmla="*/ 1198921 w 4253952"/>
              <a:gd name="connsiteY15" fmla="*/ 444027 h 1909317"/>
              <a:gd name="connsiteX16" fmla="*/ 1332135 w 4253952"/>
              <a:gd name="connsiteY16" fmla="*/ 461788 h 1909317"/>
              <a:gd name="connsiteX17" fmla="*/ 1358778 w 4253952"/>
              <a:gd name="connsiteY17" fmla="*/ 479549 h 1909317"/>
              <a:gd name="connsiteX18" fmla="*/ 1385420 w 4253952"/>
              <a:gd name="connsiteY18" fmla="*/ 541713 h 1909317"/>
              <a:gd name="connsiteX19" fmla="*/ 1412063 w 4253952"/>
              <a:gd name="connsiteY19" fmla="*/ 594996 h 1909317"/>
              <a:gd name="connsiteX20" fmla="*/ 1465349 w 4253952"/>
              <a:gd name="connsiteY20" fmla="*/ 648280 h 1909317"/>
              <a:gd name="connsiteX21" fmla="*/ 1536396 w 4253952"/>
              <a:gd name="connsiteY21" fmla="*/ 728204 h 1909317"/>
              <a:gd name="connsiteX22" fmla="*/ 1607443 w 4253952"/>
              <a:gd name="connsiteY22" fmla="*/ 790368 h 1909317"/>
              <a:gd name="connsiteX23" fmla="*/ 1660728 w 4253952"/>
              <a:gd name="connsiteY23" fmla="*/ 852532 h 1909317"/>
              <a:gd name="connsiteX24" fmla="*/ 1687371 w 4253952"/>
              <a:gd name="connsiteY24" fmla="*/ 870293 h 1909317"/>
              <a:gd name="connsiteX25" fmla="*/ 1714014 w 4253952"/>
              <a:gd name="connsiteY25" fmla="*/ 896935 h 1909317"/>
              <a:gd name="connsiteX26" fmla="*/ 1785061 w 4253952"/>
              <a:gd name="connsiteY26" fmla="*/ 932457 h 1909317"/>
              <a:gd name="connsiteX27" fmla="*/ 1847227 w 4253952"/>
              <a:gd name="connsiteY27" fmla="*/ 959099 h 1909317"/>
              <a:gd name="connsiteX28" fmla="*/ 1918275 w 4253952"/>
              <a:gd name="connsiteY28" fmla="*/ 976860 h 1909317"/>
              <a:gd name="connsiteX29" fmla="*/ 2264630 w 4253952"/>
              <a:gd name="connsiteY29" fmla="*/ 994621 h 1909317"/>
              <a:gd name="connsiteX30" fmla="*/ 2326796 w 4253952"/>
              <a:gd name="connsiteY30" fmla="*/ 1021262 h 1909317"/>
              <a:gd name="connsiteX31" fmla="*/ 2415605 w 4253952"/>
              <a:gd name="connsiteY31" fmla="*/ 1030143 h 1909317"/>
              <a:gd name="connsiteX32" fmla="*/ 2602104 w 4253952"/>
              <a:gd name="connsiteY32" fmla="*/ 1047904 h 1909317"/>
              <a:gd name="connsiteX33" fmla="*/ 2761960 w 4253952"/>
              <a:gd name="connsiteY33" fmla="*/ 1074546 h 1909317"/>
              <a:gd name="connsiteX34" fmla="*/ 2859650 w 4253952"/>
              <a:gd name="connsiteY34" fmla="*/ 1083426 h 1909317"/>
              <a:gd name="connsiteX35" fmla="*/ 2948459 w 4253952"/>
              <a:gd name="connsiteY35" fmla="*/ 1092307 h 1909317"/>
              <a:gd name="connsiteX36" fmla="*/ 3081673 w 4253952"/>
              <a:gd name="connsiteY36" fmla="*/ 1163351 h 1909317"/>
              <a:gd name="connsiteX37" fmla="*/ 3161601 w 4253952"/>
              <a:gd name="connsiteY37" fmla="*/ 1225515 h 1909317"/>
              <a:gd name="connsiteX38" fmla="*/ 3188244 w 4253952"/>
              <a:gd name="connsiteY38" fmla="*/ 1243276 h 1909317"/>
              <a:gd name="connsiteX39" fmla="*/ 3241529 w 4253952"/>
              <a:gd name="connsiteY39" fmla="*/ 1305440 h 1909317"/>
              <a:gd name="connsiteX40" fmla="*/ 3330338 w 4253952"/>
              <a:gd name="connsiteY40" fmla="*/ 1349842 h 1909317"/>
              <a:gd name="connsiteX41" fmla="*/ 3401385 w 4253952"/>
              <a:gd name="connsiteY41" fmla="*/ 1394245 h 1909317"/>
              <a:gd name="connsiteX42" fmla="*/ 3472433 w 4253952"/>
              <a:gd name="connsiteY42" fmla="*/ 1447528 h 1909317"/>
              <a:gd name="connsiteX43" fmla="*/ 3507956 w 4253952"/>
              <a:gd name="connsiteY43" fmla="*/ 1465290 h 1909317"/>
              <a:gd name="connsiteX44" fmla="*/ 3570123 w 4253952"/>
              <a:gd name="connsiteY44" fmla="*/ 1527453 h 1909317"/>
              <a:gd name="connsiteX45" fmla="*/ 3605646 w 4253952"/>
              <a:gd name="connsiteY45" fmla="*/ 1554095 h 1909317"/>
              <a:gd name="connsiteX46" fmla="*/ 3667813 w 4253952"/>
              <a:gd name="connsiteY46" fmla="*/ 1634020 h 1909317"/>
              <a:gd name="connsiteX47" fmla="*/ 3747741 w 4253952"/>
              <a:gd name="connsiteY47" fmla="*/ 1687303 h 1909317"/>
              <a:gd name="connsiteX48" fmla="*/ 3774383 w 4253952"/>
              <a:gd name="connsiteY48" fmla="*/ 1713945 h 1909317"/>
              <a:gd name="connsiteX49" fmla="*/ 3889835 w 4253952"/>
              <a:gd name="connsiteY49" fmla="*/ 1758348 h 1909317"/>
              <a:gd name="connsiteX50" fmla="*/ 3943121 w 4253952"/>
              <a:gd name="connsiteY50" fmla="*/ 1776109 h 1909317"/>
              <a:gd name="connsiteX51" fmla="*/ 4058572 w 4253952"/>
              <a:gd name="connsiteY51" fmla="*/ 1811631 h 1909317"/>
              <a:gd name="connsiteX52" fmla="*/ 4102977 w 4253952"/>
              <a:gd name="connsiteY52" fmla="*/ 1820511 h 1909317"/>
              <a:gd name="connsiteX53" fmla="*/ 4200667 w 4253952"/>
              <a:gd name="connsiteY53" fmla="*/ 1847153 h 1909317"/>
              <a:gd name="connsiteX54" fmla="*/ 4209548 w 4253952"/>
              <a:gd name="connsiteY54" fmla="*/ 1873795 h 1909317"/>
              <a:gd name="connsiteX55" fmla="*/ 4253952 w 4253952"/>
              <a:gd name="connsiteY55" fmla="*/ 1909317 h 190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253952" h="1909317">
                <a:moveTo>
                  <a:pt x="0" y="0"/>
                </a:moveTo>
                <a:cubicBezTo>
                  <a:pt x="66256" y="9464"/>
                  <a:pt x="101303" y="10688"/>
                  <a:pt x="168737" y="44403"/>
                </a:cubicBezTo>
                <a:cubicBezTo>
                  <a:pt x="186499" y="53283"/>
                  <a:pt x="203875" y="62979"/>
                  <a:pt x="222022" y="71044"/>
                </a:cubicBezTo>
                <a:cubicBezTo>
                  <a:pt x="257189" y="86673"/>
                  <a:pt x="292084" y="103279"/>
                  <a:pt x="328593" y="115447"/>
                </a:cubicBezTo>
                <a:cubicBezTo>
                  <a:pt x="337474" y="118407"/>
                  <a:pt x="346632" y="120639"/>
                  <a:pt x="355236" y="124327"/>
                </a:cubicBezTo>
                <a:cubicBezTo>
                  <a:pt x="415076" y="149972"/>
                  <a:pt x="367831" y="135065"/>
                  <a:pt x="435164" y="168730"/>
                </a:cubicBezTo>
                <a:cubicBezTo>
                  <a:pt x="443537" y="172916"/>
                  <a:pt x="453433" y="173425"/>
                  <a:pt x="461806" y="177611"/>
                </a:cubicBezTo>
                <a:cubicBezTo>
                  <a:pt x="477245" y="185330"/>
                  <a:pt x="491122" y="195870"/>
                  <a:pt x="506211" y="204252"/>
                </a:cubicBezTo>
                <a:cubicBezTo>
                  <a:pt x="532278" y="218733"/>
                  <a:pt x="546041" y="221162"/>
                  <a:pt x="568377" y="239775"/>
                </a:cubicBezTo>
                <a:cubicBezTo>
                  <a:pt x="578025" y="247815"/>
                  <a:pt x="586139" y="257536"/>
                  <a:pt x="595020" y="266416"/>
                </a:cubicBezTo>
                <a:cubicBezTo>
                  <a:pt x="600941" y="278257"/>
                  <a:pt x="607567" y="289770"/>
                  <a:pt x="612782" y="301938"/>
                </a:cubicBezTo>
                <a:cubicBezTo>
                  <a:pt x="620744" y="320515"/>
                  <a:pt x="624697" y="349374"/>
                  <a:pt x="639425" y="364102"/>
                </a:cubicBezTo>
                <a:cubicBezTo>
                  <a:pt x="646044" y="370721"/>
                  <a:pt x="657036" y="370520"/>
                  <a:pt x="666067" y="372983"/>
                </a:cubicBezTo>
                <a:cubicBezTo>
                  <a:pt x="689618" y="379406"/>
                  <a:pt x="712844" y="388120"/>
                  <a:pt x="737114" y="390744"/>
                </a:cubicBezTo>
                <a:cubicBezTo>
                  <a:pt x="822668" y="399993"/>
                  <a:pt x="908812" y="402585"/>
                  <a:pt x="994661" y="408505"/>
                </a:cubicBezTo>
                <a:cubicBezTo>
                  <a:pt x="1062748" y="420346"/>
                  <a:pt x="1130235" y="436395"/>
                  <a:pt x="1198921" y="444027"/>
                </a:cubicBezTo>
                <a:cubicBezTo>
                  <a:pt x="1296746" y="454896"/>
                  <a:pt x="1252408" y="448501"/>
                  <a:pt x="1332135" y="461788"/>
                </a:cubicBezTo>
                <a:cubicBezTo>
                  <a:pt x="1341016" y="467708"/>
                  <a:pt x="1351945" y="471350"/>
                  <a:pt x="1358778" y="479549"/>
                </a:cubicBezTo>
                <a:cubicBezTo>
                  <a:pt x="1377208" y="501664"/>
                  <a:pt x="1374842" y="517912"/>
                  <a:pt x="1385420" y="541713"/>
                </a:cubicBezTo>
                <a:cubicBezTo>
                  <a:pt x="1393485" y="559859"/>
                  <a:pt x="1400148" y="579110"/>
                  <a:pt x="1412063" y="594996"/>
                </a:cubicBezTo>
                <a:cubicBezTo>
                  <a:pt x="1427135" y="615091"/>
                  <a:pt x="1448210" y="629917"/>
                  <a:pt x="1465349" y="648280"/>
                </a:cubicBezTo>
                <a:cubicBezTo>
                  <a:pt x="1489671" y="674338"/>
                  <a:pt x="1511190" y="702999"/>
                  <a:pt x="1536396" y="728204"/>
                </a:cubicBezTo>
                <a:cubicBezTo>
                  <a:pt x="1558648" y="750455"/>
                  <a:pt x="1585192" y="768117"/>
                  <a:pt x="1607443" y="790368"/>
                </a:cubicBezTo>
                <a:cubicBezTo>
                  <a:pt x="1626742" y="809666"/>
                  <a:pt x="1641429" y="833234"/>
                  <a:pt x="1660728" y="852532"/>
                </a:cubicBezTo>
                <a:cubicBezTo>
                  <a:pt x="1668275" y="860079"/>
                  <a:pt x="1679171" y="863460"/>
                  <a:pt x="1687371" y="870293"/>
                </a:cubicBezTo>
                <a:cubicBezTo>
                  <a:pt x="1697020" y="878333"/>
                  <a:pt x="1703418" y="890192"/>
                  <a:pt x="1714014" y="896935"/>
                </a:cubicBezTo>
                <a:cubicBezTo>
                  <a:pt x="1736352" y="911150"/>
                  <a:pt x="1761379" y="920616"/>
                  <a:pt x="1785061" y="932457"/>
                </a:cubicBezTo>
                <a:cubicBezTo>
                  <a:pt x="1814167" y="947009"/>
                  <a:pt x="1818484" y="951260"/>
                  <a:pt x="1847227" y="959099"/>
                </a:cubicBezTo>
                <a:cubicBezTo>
                  <a:pt x="1870778" y="965522"/>
                  <a:pt x="1893896" y="975610"/>
                  <a:pt x="1918275" y="976860"/>
                </a:cubicBezTo>
                <a:lnTo>
                  <a:pt x="2264630" y="994621"/>
                </a:lnTo>
                <a:cubicBezTo>
                  <a:pt x="2285352" y="1003501"/>
                  <a:pt x="2304851" y="1016099"/>
                  <a:pt x="2326796" y="1021262"/>
                </a:cubicBezTo>
                <a:cubicBezTo>
                  <a:pt x="2355756" y="1028076"/>
                  <a:pt x="2386058" y="1026667"/>
                  <a:pt x="2415605" y="1030143"/>
                </a:cubicBezTo>
                <a:cubicBezTo>
                  <a:pt x="2575235" y="1048922"/>
                  <a:pt x="2345081" y="1029545"/>
                  <a:pt x="2602104" y="1047904"/>
                </a:cubicBezTo>
                <a:cubicBezTo>
                  <a:pt x="2665251" y="1060533"/>
                  <a:pt x="2681730" y="1064518"/>
                  <a:pt x="2761960" y="1074546"/>
                </a:cubicBezTo>
                <a:cubicBezTo>
                  <a:pt x="2794405" y="1078601"/>
                  <a:pt x="2827100" y="1080326"/>
                  <a:pt x="2859650" y="1083426"/>
                </a:cubicBezTo>
                <a:lnTo>
                  <a:pt x="2948459" y="1092307"/>
                </a:lnTo>
                <a:cubicBezTo>
                  <a:pt x="2982373" y="1109263"/>
                  <a:pt x="3049231" y="1141048"/>
                  <a:pt x="3081673" y="1163351"/>
                </a:cubicBezTo>
                <a:cubicBezTo>
                  <a:pt x="3109486" y="1182472"/>
                  <a:pt x="3133517" y="1206793"/>
                  <a:pt x="3161601" y="1225515"/>
                </a:cubicBezTo>
                <a:cubicBezTo>
                  <a:pt x="3170482" y="1231435"/>
                  <a:pt x="3180044" y="1236443"/>
                  <a:pt x="3188244" y="1243276"/>
                </a:cubicBezTo>
                <a:cubicBezTo>
                  <a:pt x="3246246" y="1291610"/>
                  <a:pt x="3182727" y="1246641"/>
                  <a:pt x="3241529" y="1305440"/>
                </a:cubicBezTo>
                <a:cubicBezTo>
                  <a:pt x="3273092" y="1337001"/>
                  <a:pt x="3286968" y="1335386"/>
                  <a:pt x="3330338" y="1349842"/>
                </a:cubicBezTo>
                <a:cubicBezTo>
                  <a:pt x="3485479" y="1466193"/>
                  <a:pt x="3255109" y="1296732"/>
                  <a:pt x="3401385" y="1394245"/>
                </a:cubicBezTo>
                <a:cubicBezTo>
                  <a:pt x="3452651" y="1428421"/>
                  <a:pt x="3430848" y="1423765"/>
                  <a:pt x="3472433" y="1447528"/>
                </a:cubicBezTo>
                <a:cubicBezTo>
                  <a:pt x="3483927" y="1454096"/>
                  <a:pt x="3497710" y="1456907"/>
                  <a:pt x="3507956" y="1465290"/>
                </a:cubicBezTo>
                <a:cubicBezTo>
                  <a:pt x="3530637" y="1483847"/>
                  <a:pt x="3546679" y="1509870"/>
                  <a:pt x="3570123" y="1527453"/>
                </a:cubicBezTo>
                <a:cubicBezTo>
                  <a:pt x="3581964" y="1536334"/>
                  <a:pt x="3595644" y="1543184"/>
                  <a:pt x="3605646" y="1554095"/>
                </a:cubicBezTo>
                <a:cubicBezTo>
                  <a:pt x="3628453" y="1578975"/>
                  <a:pt x="3638871" y="1616655"/>
                  <a:pt x="3667813" y="1634020"/>
                </a:cubicBezTo>
                <a:cubicBezTo>
                  <a:pt x="3700930" y="1653890"/>
                  <a:pt x="3718969" y="1662643"/>
                  <a:pt x="3747741" y="1687303"/>
                </a:cubicBezTo>
                <a:cubicBezTo>
                  <a:pt x="3757277" y="1695476"/>
                  <a:pt x="3764163" y="1706645"/>
                  <a:pt x="3774383" y="1713945"/>
                </a:cubicBezTo>
                <a:cubicBezTo>
                  <a:pt x="3800912" y="1732894"/>
                  <a:pt x="3869714" y="1751641"/>
                  <a:pt x="3889835" y="1758348"/>
                </a:cubicBezTo>
                <a:lnTo>
                  <a:pt x="3943121" y="1776109"/>
                </a:lnTo>
                <a:cubicBezTo>
                  <a:pt x="3987002" y="1790735"/>
                  <a:pt x="4012763" y="1800179"/>
                  <a:pt x="4058572" y="1811631"/>
                </a:cubicBezTo>
                <a:cubicBezTo>
                  <a:pt x="4073216" y="1815292"/>
                  <a:pt x="4088269" y="1817117"/>
                  <a:pt x="4102977" y="1820511"/>
                </a:cubicBezTo>
                <a:cubicBezTo>
                  <a:pt x="4168080" y="1835534"/>
                  <a:pt x="4156628" y="1832473"/>
                  <a:pt x="4200667" y="1847153"/>
                </a:cubicBezTo>
                <a:cubicBezTo>
                  <a:pt x="4203627" y="1856034"/>
                  <a:pt x="4204355" y="1866006"/>
                  <a:pt x="4209548" y="1873795"/>
                </a:cubicBezTo>
                <a:cubicBezTo>
                  <a:pt x="4225209" y="1897286"/>
                  <a:pt x="4233212" y="1898947"/>
                  <a:pt x="4253952" y="190931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7" name="TextBox 27"/>
          <p:cNvSpPr txBox="1">
            <a:spLocks noChangeArrowheads="1"/>
          </p:cNvSpPr>
          <p:nvPr/>
        </p:nvSpPr>
        <p:spPr bwMode="auto">
          <a:xfrm>
            <a:off x="5154042" y="2371727"/>
            <a:ext cx="4937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t=0</a:t>
            </a:r>
          </a:p>
        </p:txBody>
      </p:sp>
      <p:sp>
        <p:nvSpPr>
          <p:cNvPr id="28" name="TextBox 28"/>
          <p:cNvSpPr txBox="1">
            <a:spLocks noChangeArrowheads="1"/>
          </p:cNvSpPr>
          <p:nvPr/>
        </p:nvSpPr>
        <p:spPr bwMode="auto">
          <a:xfrm>
            <a:off x="9605391" y="1549402"/>
            <a:ext cx="7762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t=t+Δt</a:t>
            </a:r>
          </a:p>
        </p:txBody>
      </p:sp>
      <p:sp>
        <p:nvSpPr>
          <p:cNvPr id="29" name="TextBox 29"/>
          <p:cNvSpPr txBox="1">
            <a:spLocks noChangeArrowheads="1"/>
          </p:cNvSpPr>
          <p:nvPr/>
        </p:nvSpPr>
        <p:spPr bwMode="auto">
          <a:xfrm>
            <a:off x="6566917" y="1633539"/>
            <a:ext cx="1262063"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2C75B5"/>
                </a:solidFill>
              </a:rPr>
              <a:t>ensemble</a:t>
            </a:r>
          </a:p>
          <a:p>
            <a:pPr eaLnBrk="1" hangingPunct="1"/>
            <a:r>
              <a:rPr lang="en-US" sz="1800">
                <a:solidFill>
                  <a:srgbClr val="2C75B5"/>
                </a:solidFill>
              </a:rPr>
              <a:t>members’</a:t>
            </a:r>
          </a:p>
          <a:p>
            <a:pPr eaLnBrk="1" hangingPunct="1"/>
            <a:r>
              <a:rPr lang="en-US" sz="1800">
                <a:solidFill>
                  <a:srgbClr val="2C75B5"/>
                </a:solidFill>
              </a:rPr>
              <a:t>trajectories</a:t>
            </a:r>
          </a:p>
        </p:txBody>
      </p:sp>
      <p:sp>
        <p:nvSpPr>
          <p:cNvPr id="30" name="TextBox 30"/>
          <p:cNvSpPr txBox="1">
            <a:spLocks noChangeArrowheads="1"/>
          </p:cNvSpPr>
          <p:nvPr/>
        </p:nvSpPr>
        <p:spPr bwMode="auto">
          <a:xfrm>
            <a:off x="7443217" y="4740277"/>
            <a:ext cx="7794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FF0000"/>
                </a:solidFill>
              </a:rPr>
              <a:t>reality</a:t>
            </a:r>
          </a:p>
        </p:txBody>
      </p:sp>
      <p:sp>
        <p:nvSpPr>
          <p:cNvPr id="31" name="TextBox 30"/>
          <p:cNvSpPr txBox="1"/>
          <p:nvPr/>
        </p:nvSpPr>
        <p:spPr>
          <a:xfrm>
            <a:off x="439669" y="4261541"/>
            <a:ext cx="5545429" cy="2246769"/>
          </a:xfrm>
          <a:prstGeom prst="rect">
            <a:avLst/>
          </a:prstGeom>
          <a:noFill/>
        </p:spPr>
        <p:txBody>
          <a:bodyPr wrap="none" rtlCol="0">
            <a:spAutoFit/>
          </a:bodyPr>
          <a:lstStyle/>
          <a:p>
            <a:r>
              <a:rPr lang="en-US" sz="2000" dirty="0"/>
              <a:t>To correct for systematic and random errors</a:t>
            </a:r>
          </a:p>
          <a:p>
            <a:r>
              <a:rPr lang="en-US" sz="2000" dirty="0"/>
              <a:t>in the raw numerical guidance</a:t>
            </a:r>
            <a:r>
              <a:rPr lang="en-US" sz="2000" dirty="0" smtClean="0"/>
              <a:t>.  Using many</a:t>
            </a:r>
          </a:p>
          <a:p>
            <a:r>
              <a:rPr lang="en-US" sz="2000" dirty="0" smtClean="0"/>
              <a:t>samples of past cases and what actually happened,</a:t>
            </a:r>
          </a:p>
          <a:p>
            <a:r>
              <a:rPr lang="en-US" sz="2000" dirty="0" smtClean="0"/>
              <a:t>we make statistical adjustments to today’s forecast.</a:t>
            </a:r>
          </a:p>
          <a:p>
            <a:r>
              <a:rPr lang="en-US" sz="2000" dirty="0" smtClean="0"/>
              <a:t>Systematic errors like this are all too common for</a:t>
            </a:r>
          </a:p>
          <a:p>
            <a:r>
              <a:rPr lang="en-US" sz="2000" dirty="0" smtClean="0"/>
              <a:t>variables like temperature and precipitation.</a:t>
            </a:r>
          </a:p>
          <a:p>
            <a:r>
              <a:rPr lang="en-US" sz="2000" dirty="0" smtClean="0"/>
              <a:t>More </a:t>
            </a:r>
            <a:r>
              <a:rPr lang="en-US" sz="2000" dirty="0" smtClean="0">
                <a:hlinkClick r:id="rId2" action="ppaction://hlinksldjump"/>
              </a:rPr>
              <a:t>here</a:t>
            </a:r>
            <a:r>
              <a:rPr lang="en-US" sz="2000" dirty="0" smtClean="0"/>
              <a:t>.</a:t>
            </a:r>
            <a:endParaRPr lang="en-US" sz="2000" dirty="0"/>
          </a:p>
        </p:txBody>
      </p:sp>
    </p:spTree>
    <p:extLst>
      <p:ext uri="{BB962C8B-B14F-4D97-AF65-F5344CB8AC3E}">
        <p14:creationId xmlns:p14="http://schemas.microsoft.com/office/powerpoint/2010/main" val="7506899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 Company (Peter </a:t>
            </a:r>
            <a:r>
              <a:rPr lang="en-US" dirty="0" err="1" smtClean="0"/>
              <a:t>Neilley</a:t>
            </a:r>
            <a:r>
              <a:rPr lang="en-US" dirty="0" smtClean="0"/>
              <a:t>)</a:t>
            </a:r>
            <a:endParaRPr lang="en-US" dirty="0"/>
          </a:p>
        </p:txBody>
      </p:sp>
      <p:sp>
        <p:nvSpPr>
          <p:cNvPr id="3" name="Content Placeholder 2"/>
          <p:cNvSpPr>
            <a:spLocks noGrp="1"/>
          </p:cNvSpPr>
          <p:nvPr>
            <p:ph idx="1"/>
          </p:nvPr>
        </p:nvSpPr>
        <p:spPr/>
        <p:txBody>
          <a:bodyPr/>
          <a:lstStyle/>
          <a:p>
            <a:r>
              <a:rPr lang="en-US" dirty="0" smtClean="0"/>
              <a:t>Would like global forecast and analysis (truth) data; native vertical resolution preferred; hourly useful.</a:t>
            </a:r>
          </a:p>
          <a:p>
            <a:r>
              <a:rPr lang="en-US" dirty="0" smtClean="0"/>
              <a:t>Seek NWS post-processed foundational guidance; we’ll blend with other estimates.</a:t>
            </a:r>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70</a:t>
            </a:fld>
            <a:endParaRPr lang="en-US"/>
          </a:p>
        </p:txBody>
      </p:sp>
    </p:spTree>
    <p:extLst>
      <p:ext uri="{BB962C8B-B14F-4D97-AF65-F5344CB8AC3E}">
        <p14:creationId xmlns:p14="http://schemas.microsoft.com/office/powerpoint/2010/main" val="15434450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E57CC3B-1F15-3944-8EEB-F1F089217761}" type="slidenum">
              <a:rPr lang="en-US" smtClean="0"/>
              <a:t>71</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00" y="0"/>
            <a:ext cx="10058400" cy="6732638"/>
          </a:xfrm>
          <a:prstGeom prst="rect">
            <a:avLst/>
          </a:prstGeom>
        </p:spPr>
      </p:pic>
      <p:sp>
        <p:nvSpPr>
          <p:cNvPr id="2" name="TextBox 1"/>
          <p:cNvSpPr txBox="1"/>
          <p:nvPr/>
        </p:nvSpPr>
        <p:spPr>
          <a:xfrm>
            <a:off x="10951860" y="1500733"/>
            <a:ext cx="1117614" cy="923330"/>
          </a:xfrm>
          <a:prstGeom prst="rect">
            <a:avLst/>
          </a:prstGeom>
          <a:noFill/>
        </p:spPr>
        <p:txBody>
          <a:bodyPr wrap="none" rtlCol="0">
            <a:spAutoFit/>
          </a:bodyPr>
          <a:lstStyle/>
          <a:p>
            <a:r>
              <a:rPr lang="en-US" dirty="0" smtClean="0"/>
              <a:t>c/o</a:t>
            </a:r>
          </a:p>
          <a:p>
            <a:r>
              <a:rPr lang="en-US" dirty="0" smtClean="0"/>
              <a:t>Russ</a:t>
            </a:r>
          </a:p>
          <a:p>
            <a:r>
              <a:rPr lang="en-US" dirty="0" smtClean="0"/>
              <a:t>Schneider</a:t>
            </a:r>
            <a:endParaRPr lang="en-US" dirty="0"/>
          </a:p>
        </p:txBody>
      </p:sp>
    </p:spTree>
    <p:extLst>
      <p:ext uri="{BB962C8B-B14F-4D97-AF65-F5344CB8AC3E}">
        <p14:creationId xmlns:p14="http://schemas.microsoft.com/office/powerpoint/2010/main" val="16891515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E57CC3B-1F15-3944-8EEB-F1F089217761}" type="slidenum">
              <a:rPr lang="en-US" smtClean="0"/>
              <a:t>72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0"/>
            <a:ext cx="10058400" cy="6610015"/>
          </a:xfrm>
          <a:prstGeom prst="rect">
            <a:avLst/>
          </a:prstGeom>
        </p:spPr>
      </p:pic>
    </p:spTree>
    <p:extLst>
      <p:ext uri="{BB962C8B-B14F-4D97-AF65-F5344CB8AC3E}">
        <p14:creationId xmlns:p14="http://schemas.microsoft.com/office/powerpoint/2010/main" val="8817104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E57CC3B-1F15-3944-8EEB-F1F089217761}" type="slidenum">
              <a:rPr lang="en-US" smtClean="0"/>
              <a:t>73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0" y="0"/>
            <a:ext cx="9939025" cy="6858000"/>
          </a:xfrm>
          <a:prstGeom prst="rect">
            <a:avLst/>
          </a:prstGeom>
        </p:spPr>
      </p:pic>
    </p:spTree>
    <p:extLst>
      <p:ext uri="{BB962C8B-B14F-4D97-AF65-F5344CB8AC3E}">
        <p14:creationId xmlns:p14="http://schemas.microsoft.com/office/powerpoint/2010/main" val="13273658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NSSL / SPC requirements and notes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Past development using parameterized models has included post-processing of SREF parameters to predict severe weather.  Extremely valuable at leads of 1-3 days.</a:t>
            </a:r>
          </a:p>
          <a:p>
            <a:pPr lvl="1"/>
            <a:r>
              <a:rPr lang="en-US" dirty="0" smtClean="0"/>
              <a:t>If product development to shift to GEFS, need that to have equal or better quality of such environmental parameters than SREF.</a:t>
            </a:r>
            <a:r>
              <a:rPr lang="en-US" dirty="0"/>
              <a:t> </a:t>
            </a:r>
            <a:r>
              <a:rPr lang="en-US" dirty="0" smtClean="0"/>
              <a:t>  Seek </a:t>
            </a:r>
            <a:r>
              <a:rPr lang="en-US" dirty="0"/>
              <a:t>variables like CAPE that are consistently unbiased and calculated in same manner across forecast models.</a:t>
            </a:r>
            <a:endParaRPr lang="en-US" dirty="0" smtClean="0"/>
          </a:p>
          <a:p>
            <a:pPr lvl="1"/>
            <a:r>
              <a:rPr lang="en-US" dirty="0"/>
              <a:t>Key parameters:   </a:t>
            </a:r>
          </a:p>
          <a:p>
            <a:pPr lvl="2"/>
            <a:r>
              <a:rPr lang="en-US" dirty="0"/>
              <a:t>CAPE/CIN (SB, ML, MU parcels); layer specific (e.g., 0-3 km, -10C to -30C)</a:t>
            </a:r>
          </a:p>
          <a:p>
            <a:pPr lvl="2"/>
            <a:r>
              <a:rPr lang="en-US" dirty="0"/>
              <a:t>Bulk Shear (0-1 km, 0-3 km, 0-6 km, effective layer</a:t>
            </a:r>
          </a:p>
          <a:p>
            <a:pPr lvl="2"/>
            <a:r>
              <a:rPr lang="en-US" dirty="0"/>
              <a:t>SRH (0-1 km, 0-3 km, effective layer)</a:t>
            </a:r>
          </a:p>
          <a:p>
            <a:pPr lvl="2"/>
            <a:r>
              <a:rPr lang="en-US" dirty="0"/>
              <a:t>SCP, STP composite parameters</a:t>
            </a:r>
          </a:p>
          <a:p>
            <a:pPr lvl="1"/>
            <a:endParaRPr lang="en-US" dirty="0" smtClean="0"/>
          </a:p>
          <a:p>
            <a:r>
              <a:rPr lang="en-US" dirty="0" smtClean="0"/>
              <a:t>Via HWT, significant focus on use of and post-processing of convection-permitting models.</a:t>
            </a:r>
          </a:p>
          <a:p>
            <a:pPr lvl="1"/>
            <a:r>
              <a:rPr lang="en-US" dirty="0" smtClean="0"/>
              <a:t>use storm attributes (e.g., isolated cell vs. line vs. MCS) as additional predictor.</a:t>
            </a:r>
          </a:p>
          <a:p>
            <a:pPr lvl="1"/>
            <a:r>
              <a:rPr lang="en-US" dirty="0" smtClean="0"/>
              <a:t>new development anticipated: probabilistic lightning for fire weather, severe wind and hail from </a:t>
            </a:r>
            <a:r>
              <a:rPr lang="en-US" dirty="0" err="1" smtClean="0"/>
              <a:t>MCSes</a:t>
            </a:r>
            <a:r>
              <a:rPr lang="en-US" dirty="0" smtClean="0"/>
              <a:t>.</a:t>
            </a:r>
          </a:p>
          <a:p>
            <a:pPr lvl="1"/>
            <a:r>
              <a:rPr lang="en-US" dirty="0" smtClean="0"/>
              <a:t>increased focus on societal impacts of forecasts as well for FEMA response, preparations, decision making.</a:t>
            </a:r>
          </a:p>
          <a:p>
            <a:r>
              <a:rPr lang="en-US" dirty="0" smtClean="0"/>
              <a:t>Model output characteristics:</a:t>
            </a:r>
          </a:p>
          <a:p>
            <a:pPr lvl="1"/>
            <a:r>
              <a:rPr lang="en-US" dirty="0" smtClean="0"/>
              <a:t>Would like 1-day to 1-week guidance with hourly output, 15 minutes for HREF.</a:t>
            </a:r>
          </a:p>
          <a:p>
            <a:pPr lvl="1"/>
            <a:r>
              <a:rPr lang="en-US" dirty="0" smtClean="0"/>
              <a:t>&gt;12 months training data for severe weather, spanning multiple seasons, multiple years.</a:t>
            </a:r>
          </a:p>
          <a:p>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74</a:t>
            </a:fld>
            <a:endParaRPr lang="en-US"/>
          </a:p>
        </p:txBody>
      </p:sp>
    </p:spTree>
    <p:extLst>
      <p:ext uri="{BB962C8B-B14F-4D97-AF65-F5344CB8AC3E}">
        <p14:creationId xmlns:p14="http://schemas.microsoft.com/office/powerpoint/2010/main" val="17705545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Corporation (Holly </a:t>
            </a:r>
            <a:r>
              <a:rPr lang="en-US" dirty="0" err="1" smtClean="0"/>
              <a:t>Dail</a:t>
            </a:r>
            <a:r>
              <a:rPr lang="en-US" dirty="0" smtClean="0"/>
              <a:t>)</a:t>
            </a:r>
            <a:endParaRPr lang="en-US" dirty="0"/>
          </a:p>
        </p:txBody>
      </p:sp>
      <p:sp>
        <p:nvSpPr>
          <p:cNvPr id="3" name="Content Placeholder 2"/>
          <p:cNvSpPr>
            <a:spLocks noGrp="1"/>
          </p:cNvSpPr>
          <p:nvPr>
            <p:ph idx="1"/>
          </p:nvPr>
        </p:nvSpPr>
        <p:spPr/>
        <p:txBody>
          <a:bodyPr/>
          <a:lstStyle/>
          <a:p>
            <a:r>
              <a:rPr lang="en-US" dirty="0" smtClean="0"/>
              <a:t>They appreciate high spatial res, data sets going back 30 years, information on rural as well as urban.</a:t>
            </a:r>
          </a:p>
          <a:p>
            <a:r>
              <a:rPr lang="en-US" dirty="0" smtClean="0"/>
              <a:t>Want reforecasts statistically consistent with operations, updated regularly, available easily, structured for easy extraction.</a:t>
            </a:r>
          </a:p>
          <a:p>
            <a:r>
              <a:rPr lang="en-US" dirty="0" smtClean="0"/>
              <a:t>Temporal resolution, production frequency appropriate to use case.</a:t>
            </a:r>
          </a:p>
          <a:p>
            <a:r>
              <a:rPr lang="en-US" dirty="0" smtClean="0"/>
              <a:t>Big users of and contributor to open source software.</a:t>
            </a:r>
          </a:p>
          <a:p>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75</a:t>
            </a:fld>
            <a:endParaRPr lang="en-US"/>
          </a:p>
        </p:txBody>
      </p:sp>
    </p:spTree>
    <p:extLst>
      <p:ext uri="{BB962C8B-B14F-4D97-AF65-F5344CB8AC3E}">
        <p14:creationId xmlns:p14="http://schemas.microsoft.com/office/powerpoint/2010/main" val="11712290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Alaska Region (Gene </a:t>
            </a:r>
            <a:r>
              <a:rPr lang="en-US" dirty="0" err="1" smtClean="0"/>
              <a:t>Petrescu</a:t>
            </a:r>
            <a:r>
              <a:rPr lang="en-US" dirty="0" smtClean="0"/>
              <a:t>)</a:t>
            </a:r>
            <a:endParaRPr lang="en-US" dirty="0"/>
          </a:p>
        </p:txBody>
      </p:sp>
      <p:sp>
        <p:nvSpPr>
          <p:cNvPr id="3" name="Content Placeholder 2"/>
          <p:cNvSpPr>
            <a:spLocks noGrp="1"/>
          </p:cNvSpPr>
          <p:nvPr>
            <p:ph idx="1"/>
          </p:nvPr>
        </p:nvSpPr>
        <p:spPr/>
        <p:txBody>
          <a:bodyPr/>
          <a:lstStyle/>
          <a:p>
            <a:r>
              <a:rPr lang="en-US" dirty="0" smtClean="0"/>
              <a:t>Given data paucity in Alaska, they are interested in raw NWP, i.e. dynamical downscaling perhaps more than in CONUS.</a:t>
            </a:r>
          </a:p>
          <a:p>
            <a:r>
              <a:rPr lang="en-US" dirty="0" smtClean="0"/>
              <a:t>A HRRR as good as possible serves AK region, including improved treatment of stable boundary layer, as that is highly problematic there.</a:t>
            </a:r>
          </a:p>
          <a:p>
            <a:r>
              <a:rPr lang="en-US" dirty="0" smtClean="0"/>
              <a:t>Forecasters spend a lot of time editing terrain-related detail; would be nice to have tools that simplify this task.</a:t>
            </a:r>
          </a:p>
          <a:p>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76</a:t>
            </a:fld>
            <a:endParaRPr lang="en-US"/>
          </a:p>
        </p:txBody>
      </p:sp>
    </p:spTree>
    <p:extLst>
      <p:ext uri="{BB962C8B-B14F-4D97-AF65-F5344CB8AC3E}">
        <p14:creationId xmlns:p14="http://schemas.microsoft.com/office/powerpoint/2010/main" val="8224506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WPC (Mark Klein)</a:t>
            </a:r>
            <a:endParaRPr lang="en-US" dirty="0"/>
          </a:p>
        </p:txBody>
      </p:sp>
      <p:sp>
        <p:nvSpPr>
          <p:cNvPr id="3" name="Content Placeholder 2"/>
          <p:cNvSpPr>
            <a:spLocks noGrp="1"/>
          </p:cNvSpPr>
          <p:nvPr>
            <p:ph idx="1"/>
          </p:nvPr>
        </p:nvSpPr>
        <p:spPr>
          <a:xfrm>
            <a:off x="520700" y="1325563"/>
            <a:ext cx="10515600" cy="4351338"/>
          </a:xfrm>
        </p:spPr>
        <p:txBody>
          <a:bodyPr/>
          <a:lstStyle/>
          <a:p>
            <a:r>
              <a:rPr lang="en-US" dirty="0" smtClean="0"/>
              <a:t>Much of their infrastructure is related to synthesizing information from multiple sources and permitting forecaster to modify/add value to the guidance.</a:t>
            </a:r>
          </a:p>
          <a:p>
            <a:r>
              <a:rPr lang="en-US" dirty="0" smtClean="0"/>
              <a:t>Seek operational products in future based on reforecasts.</a:t>
            </a:r>
          </a:p>
          <a:p>
            <a:r>
              <a:rPr lang="en-US" dirty="0" smtClean="0"/>
              <a:t>Incorporate hi-res ensemble guidance into future post-processed guidance of precipitation, especially for smaller-scale </a:t>
            </a:r>
            <a:r>
              <a:rPr lang="en-US" dirty="0" err="1" smtClean="0"/>
              <a:t>precip</a:t>
            </a:r>
            <a:r>
              <a:rPr lang="en-US" dirty="0" smtClean="0"/>
              <a:t> phenomena.</a:t>
            </a:r>
          </a:p>
          <a:p>
            <a:r>
              <a:rPr lang="en-US" dirty="0" smtClean="0"/>
              <a:t>Seek improved tools for synthesizing information</a:t>
            </a:r>
          </a:p>
          <a:p>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77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4861204"/>
            <a:ext cx="4826000" cy="1677708"/>
          </a:xfrm>
          <a:prstGeom prst="rect">
            <a:avLst/>
          </a:prstGeom>
        </p:spPr>
      </p:pic>
    </p:spTree>
    <p:extLst>
      <p:ext uri="{BB962C8B-B14F-4D97-AF65-F5344CB8AC3E}">
        <p14:creationId xmlns:p14="http://schemas.microsoft.com/office/powerpoint/2010/main" val="11636640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WPC continued (Mark Klein)</a:t>
            </a:r>
            <a:endParaRPr lang="en-US" dirty="0"/>
          </a:p>
        </p:txBody>
      </p:sp>
      <p:sp>
        <p:nvSpPr>
          <p:cNvPr id="3" name="Content Placeholder 2"/>
          <p:cNvSpPr>
            <a:spLocks noGrp="1"/>
          </p:cNvSpPr>
          <p:nvPr>
            <p:ph idx="1"/>
          </p:nvPr>
        </p:nvSpPr>
        <p:spPr/>
        <p:txBody>
          <a:bodyPr/>
          <a:lstStyle/>
          <a:p>
            <a:r>
              <a:rPr lang="en-US" dirty="0" smtClean="0"/>
              <a:t>Seek evolution toward more probabilistic products</a:t>
            </a:r>
          </a:p>
          <a:p>
            <a:pPr lvl="1"/>
            <a:r>
              <a:rPr lang="en-US" dirty="0" smtClean="0"/>
              <a:t>EFI, Day 8-10 temp and </a:t>
            </a:r>
            <a:r>
              <a:rPr lang="en-US" dirty="0" err="1" smtClean="0"/>
              <a:t>precip</a:t>
            </a:r>
            <a:r>
              <a:rPr lang="en-US" dirty="0" smtClean="0"/>
              <a:t>, info to help with flash floods.</a:t>
            </a:r>
          </a:p>
          <a:p>
            <a:r>
              <a:rPr lang="en-US" dirty="0"/>
              <a:t>T</a:t>
            </a:r>
            <a:r>
              <a:rPr lang="en-US" dirty="0" smtClean="0"/>
              <a:t>ools to measure uncertainty/predictability, assess forecast confidence, synthesize multiple streams of forecast output data.</a:t>
            </a:r>
          </a:p>
          <a:p>
            <a:r>
              <a:rPr lang="en-US" dirty="0" smtClean="0"/>
              <a:t>Tools that allow forecaster editing of one aspect, e.g., mean of precipitation, to affect full pdf.</a:t>
            </a:r>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78</a:t>
            </a:fld>
            <a:endParaRPr lang="en-US"/>
          </a:p>
        </p:txBody>
      </p:sp>
    </p:spTree>
    <p:extLst>
      <p:ext uri="{BB962C8B-B14F-4D97-AF65-F5344CB8AC3E}">
        <p14:creationId xmlns:p14="http://schemas.microsoft.com/office/powerpoint/2010/main" val="109792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630" y="202997"/>
            <a:ext cx="11482351" cy="873749"/>
          </a:xfrm>
        </p:spPr>
        <p:txBody>
          <a:bodyPr>
            <a:noAutofit/>
          </a:bodyPr>
          <a:lstStyle/>
          <a:p>
            <a:r>
              <a:rPr lang="en-US" sz="4000" dirty="0" smtClean="0"/>
              <a:t>Given high-quality reforecast and analysis training data, post-processing will improve </a:t>
            </a:r>
            <a:r>
              <a:rPr lang="en-US" sz="4000" dirty="0"/>
              <a:t>skill.</a:t>
            </a:r>
          </a:p>
        </p:txBody>
      </p:sp>
      <p:pic>
        <p:nvPicPr>
          <p:cNvPr id="4" name="Picture 3" descr="Screen Shot 2016-01-12 at 3.32.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5867" y="1242977"/>
            <a:ext cx="3087925" cy="4507989"/>
          </a:xfrm>
          <a:prstGeom prst="rect">
            <a:avLst/>
          </a:prstGeom>
        </p:spPr>
      </p:pic>
      <p:pic>
        <p:nvPicPr>
          <p:cNvPr id="5" name="Picture 4" descr="Screen Shot 2016-01-12 at 3.32.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666" y="1288549"/>
            <a:ext cx="3054234" cy="4462417"/>
          </a:xfrm>
          <a:prstGeom prst="rect">
            <a:avLst/>
          </a:prstGeom>
        </p:spPr>
      </p:pic>
      <p:sp>
        <p:nvSpPr>
          <p:cNvPr id="6" name="Rectangle 5"/>
          <p:cNvSpPr/>
          <p:nvPr/>
        </p:nvSpPr>
        <p:spPr>
          <a:xfrm flipV="1">
            <a:off x="7105651" y="1426087"/>
            <a:ext cx="82039" cy="1862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003749" y="1356174"/>
            <a:ext cx="292468" cy="338554"/>
          </a:xfrm>
          <a:prstGeom prst="rect">
            <a:avLst/>
          </a:prstGeom>
          <a:noFill/>
        </p:spPr>
        <p:txBody>
          <a:bodyPr wrap="none" rtlCol="0">
            <a:spAutoFit/>
          </a:bodyPr>
          <a:lstStyle/>
          <a:p>
            <a:r>
              <a:rPr lang="en-US" sz="1600" dirty="0"/>
              <a:t>b</a:t>
            </a:r>
          </a:p>
        </p:txBody>
      </p:sp>
      <p:sp>
        <p:nvSpPr>
          <p:cNvPr id="8" name="TextBox 7"/>
          <p:cNvSpPr txBox="1"/>
          <p:nvPr/>
        </p:nvSpPr>
        <p:spPr>
          <a:xfrm>
            <a:off x="316154" y="5729699"/>
            <a:ext cx="11483898" cy="830997"/>
          </a:xfrm>
          <a:prstGeom prst="rect">
            <a:avLst/>
          </a:prstGeom>
          <a:noFill/>
        </p:spPr>
        <p:txBody>
          <a:bodyPr wrap="square" rtlCol="0">
            <a:spAutoFit/>
          </a:bodyPr>
          <a:lstStyle/>
          <a:p>
            <a:r>
              <a:rPr lang="en-US" sz="1600" dirty="0"/>
              <a:t>Post-processing of &gt; 1-mm precipitation forecasts over CONUS from GEFS using reforecasts.   </a:t>
            </a:r>
            <a:r>
              <a:rPr lang="en-US" sz="1600" dirty="0" smtClean="0"/>
              <a:t>Note </a:t>
            </a:r>
            <a:r>
              <a:rPr lang="en-US" sz="1600" dirty="0"/>
              <a:t>that a </a:t>
            </a:r>
            <a:r>
              <a:rPr lang="en-US" sz="1600" dirty="0" smtClean="0"/>
              <a:t>3- </a:t>
            </a:r>
            <a:r>
              <a:rPr lang="en-US" sz="1600" dirty="0"/>
              <a:t>or 4-day post-processed forecast is of similar skill to a 1-day unprocessed forecast</a:t>
            </a:r>
            <a:r>
              <a:rPr lang="en-US" sz="1600" dirty="0" smtClean="0"/>
              <a:t>.  </a:t>
            </a:r>
            <a:r>
              <a:rPr lang="en-US" sz="1600" dirty="0" smtClean="0">
                <a:solidFill>
                  <a:srgbClr val="FF0000"/>
                </a:solidFill>
              </a:rPr>
              <a:t>With raw NWP guidance improving 1 day per decade, post-processing here thus adds value comparable to 20 years of model improvement.</a:t>
            </a:r>
            <a:endParaRPr lang="en-US" sz="1600" dirty="0">
              <a:solidFill>
                <a:srgbClr val="FF0000"/>
              </a:solidFill>
            </a:endParaRPr>
          </a:p>
        </p:txBody>
      </p:sp>
      <p:sp>
        <p:nvSpPr>
          <p:cNvPr id="9" name="TextBox 8"/>
          <p:cNvSpPr txBox="1"/>
          <p:nvPr/>
        </p:nvSpPr>
        <p:spPr>
          <a:xfrm>
            <a:off x="0" y="6568356"/>
            <a:ext cx="4176807" cy="306238"/>
          </a:xfrm>
          <a:prstGeom prst="rect">
            <a:avLst/>
          </a:prstGeom>
          <a:noFill/>
        </p:spPr>
        <p:txBody>
          <a:bodyPr wrap="none" rtlCol="0">
            <a:spAutoFit/>
          </a:bodyPr>
          <a:lstStyle/>
          <a:p>
            <a:pPr>
              <a:lnSpc>
                <a:spcPct val="70000"/>
              </a:lnSpc>
            </a:pPr>
            <a:r>
              <a:rPr lang="en-US" sz="700" dirty="0"/>
              <a:t>Ref: Hamill, T. M., M. </a:t>
            </a:r>
            <a:r>
              <a:rPr lang="en-US" sz="700" dirty="0" err="1"/>
              <a:t>Scheuerer</a:t>
            </a:r>
            <a:r>
              <a:rPr lang="en-US" sz="700" dirty="0"/>
              <a:t>, and G. T. Bates, 2015: </a:t>
            </a:r>
            <a:r>
              <a:rPr lang="en-US" sz="700" dirty="0">
                <a:hlinkClick r:id="rId4"/>
              </a:rPr>
              <a:t>Analog probabilistic precipitation forecasts using GEFS </a:t>
            </a:r>
          </a:p>
          <a:p>
            <a:pPr>
              <a:lnSpc>
                <a:spcPct val="70000"/>
              </a:lnSpc>
            </a:pPr>
            <a:r>
              <a:rPr lang="en-US" sz="700" dirty="0">
                <a:hlinkClick r:id="rId4"/>
              </a:rPr>
              <a:t>Reforecasts and Climatology-Calibrated Precipitation Analyses. </a:t>
            </a:r>
            <a:r>
              <a:rPr lang="en-US" sz="700" dirty="0"/>
              <a:t> </a:t>
            </a:r>
            <a:r>
              <a:rPr lang="en-US" sz="700" i="1" dirty="0"/>
              <a:t>Mon. Wea. Rev.</a:t>
            </a:r>
            <a:r>
              <a:rPr lang="en-US" sz="700" dirty="0"/>
              <a:t>, </a:t>
            </a:r>
            <a:r>
              <a:rPr lang="en-US" sz="700" b="1" dirty="0"/>
              <a:t>143</a:t>
            </a:r>
            <a:r>
              <a:rPr lang="en-US" sz="700" dirty="0"/>
              <a:t>, 3300-3309.</a:t>
            </a:r>
            <a:r>
              <a:rPr lang="en-US" sz="1200" dirty="0"/>
              <a:t> </a:t>
            </a:r>
          </a:p>
        </p:txBody>
      </p:sp>
      <p:sp>
        <p:nvSpPr>
          <p:cNvPr id="3" name="Slide Number Placeholder 2"/>
          <p:cNvSpPr>
            <a:spLocks noGrp="1"/>
          </p:cNvSpPr>
          <p:nvPr>
            <p:ph type="sldNum" sz="quarter" idx="12"/>
          </p:nvPr>
        </p:nvSpPr>
        <p:spPr/>
        <p:txBody>
          <a:bodyPr/>
          <a:lstStyle/>
          <a:p>
            <a:fld id="{BE57CC3B-1F15-3944-8EEB-F1F089217761}" type="slidenum">
              <a:rPr lang="en-US" smtClean="0"/>
              <a:t>8</a:t>
            </a:fld>
            <a:endParaRPr lang="en-US" dirty="0"/>
          </a:p>
        </p:txBody>
      </p:sp>
    </p:spTree>
    <p:extLst>
      <p:ext uri="{BB962C8B-B14F-4D97-AF65-F5344CB8AC3E}">
        <p14:creationId xmlns:p14="http://schemas.microsoft.com/office/powerpoint/2010/main" val="3426875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19" y="168165"/>
            <a:ext cx="11497901" cy="1143000"/>
          </a:xfrm>
        </p:spPr>
        <p:txBody>
          <a:bodyPr>
            <a:normAutofit/>
          </a:bodyPr>
          <a:lstStyle/>
          <a:p>
            <a:r>
              <a:rPr lang="en-US" sz="3600" dirty="0" smtClean="0"/>
              <a:t>Post-processing also improves</a:t>
            </a:r>
            <a:r>
              <a:rPr lang="en-US" sz="3600" dirty="0"/>
              <a:t> </a:t>
            </a:r>
            <a:r>
              <a:rPr lang="en-US" sz="3600" dirty="0" smtClean="0"/>
              <a:t>probabilistic forecast reliability.</a:t>
            </a:r>
            <a:endParaRPr lang="en-US" sz="3600" dirty="0"/>
          </a:p>
        </p:txBody>
      </p:sp>
      <p:pic>
        <p:nvPicPr>
          <p:cNvPr id="4" name="Picture 3" descr="Screen Shot 2016-01-12 at 3.41.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5934" y="1355651"/>
            <a:ext cx="4059175" cy="4120124"/>
          </a:xfrm>
          <a:prstGeom prst="rect">
            <a:avLst/>
          </a:prstGeom>
        </p:spPr>
      </p:pic>
      <p:pic>
        <p:nvPicPr>
          <p:cNvPr id="5" name="Picture 4" descr="Screen Shot 2016-01-12 at 3.41.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5108" y="1285303"/>
            <a:ext cx="4067262" cy="4233147"/>
          </a:xfrm>
          <a:prstGeom prst="rect">
            <a:avLst/>
          </a:prstGeom>
        </p:spPr>
      </p:pic>
      <p:sp>
        <p:nvSpPr>
          <p:cNvPr id="6" name="Rectangle 5"/>
          <p:cNvSpPr/>
          <p:nvPr/>
        </p:nvSpPr>
        <p:spPr>
          <a:xfrm>
            <a:off x="7041333" y="1431117"/>
            <a:ext cx="101600" cy="107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956360" y="1285302"/>
            <a:ext cx="292468" cy="338554"/>
          </a:xfrm>
          <a:prstGeom prst="rect">
            <a:avLst/>
          </a:prstGeom>
          <a:noFill/>
        </p:spPr>
        <p:txBody>
          <a:bodyPr wrap="none" rtlCol="0">
            <a:spAutoFit/>
          </a:bodyPr>
          <a:lstStyle/>
          <a:p>
            <a:r>
              <a:rPr lang="en-US" sz="1600" dirty="0"/>
              <a:t>b</a:t>
            </a:r>
          </a:p>
        </p:txBody>
      </p:sp>
      <p:sp>
        <p:nvSpPr>
          <p:cNvPr id="8" name="TextBox 7"/>
          <p:cNvSpPr txBox="1"/>
          <p:nvPr/>
        </p:nvSpPr>
        <p:spPr>
          <a:xfrm>
            <a:off x="1004483" y="5744682"/>
            <a:ext cx="10071796" cy="707886"/>
          </a:xfrm>
          <a:prstGeom prst="rect">
            <a:avLst/>
          </a:prstGeom>
          <a:noFill/>
        </p:spPr>
        <p:txBody>
          <a:bodyPr wrap="none" rtlCol="0">
            <a:spAutoFit/>
          </a:bodyPr>
          <a:lstStyle/>
          <a:p>
            <a:pPr algn="ctr"/>
            <a:r>
              <a:rPr lang="en-US" sz="2000" dirty="0"/>
              <a:t>Users can have confidence that the event will happen 20 percent </a:t>
            </a:r>
            <a:r>
              <a:rPr lang="en-US" sz="2000" dirty="0" smtClean="0"/>
              <a:t> of </a:t>
            </a:r>
            <a:r>
              <a:rPr lang="en-US" sz="2000" dirty="0"/>
              <a:t>the time when we make a </a:t>
            </a:r>
            <a:endParaRPr lang="en-US" sz="2000" dirty="0" smtClean="0"/>
          </a:p>
          <a:p>
            <a:pPr algn="ctr"/>
            <a:r>
              <a:rPr lang="en-US" sz="2000" dirty="0" smtClean="0"/>
              <a:t>20 </a:t>
            </a:r>
            <a:r>
              <a:rPr lang="en-US" sz="2000" dirty="0"/>
              <a:t>percent forecast</a:t>
            </a:r>
            <a:r>
              <a:rPr lang="en-US" sz="2000" dirty="0" smtClean="0"/>
              <a:t>.  This is important for Weather-Ready Nation decision </a:t>
            </a:r>
            <a:r>
              <a:rPr lang="en-US" sz="2000" dirty="0"/>
              <a:t>s</a:t>
            </a:r>
            <a:r>
              <a:rPr lang="en-US" sz="2000" dirty="0" smtClean="0"/>
              <a:t>upport.</a:t>
            </a:r>
            <a:endParaRPr lang="en-US" sz="2000" dirty="0"/>
          </a:p>
        </p:txBody>
      </p:sp>
      <p:sp>
        <p:nvSpPr>
          <p:cNvPr id="10" name="TextBox 9"/>
          <p:cNvSpPr txBox="1"/>
          <p:nvPr/>
        </p:nvSpPr>
        <p:spPr>
          <a:xfrm>
            <a:off x="0" y="6538912"/>
            <a:ext cx="660827" cy="261610"/>
          </a:xfrm>
          <a:prstGeom prst="rect">
            <a:avLst/>
          </a:prstGeom>
          <a:noFill/>
        </p:spPr>
        <p:txBody>
          <a:bodyPr wrap="none" rtlCol="0">
            <a:spAutoFit/>
          </a:bodyPr>
          <a:lstStyle/>
          <a:p>
            <a:r>
              <a:rPr lang="en-US" sz="1100" dirty="0" err="1"/>
              <a:t>Ref:ibid</a:t>
            </a:r>
            <a:r>
              <a:rPr lang="en-US" sz="1100" dirty="0"/>
              <a:t>.</a:t>
            </a:r>
          </a:p>
        </p:txBody>
      </p:sp>
      <p:sp>
        <p:nvSpPr>
          <p:cNvPr id="3" name="Slide Number Placeholder 2"/>
          <p:cNvSpPr>
            <a:spLocks noGrp="1"/>
          </p:cNvSpPr>
          <p:nvPr>
            <p:ph type="sldNum" sz="quarter" idx="12"/>
          </p:nvPr>
        </p:nvSpPr>
        <p:spPr/>
        <p:txBody>
          <a:bodyPr/>
          <a:lstStyle/>
          <a:p>
            <a:fld id="{BE57CC3B-1F15-3944-8EEB-F1F089217761}" type="slidenum">
              <a:rPr lang="en-US" smtClean="0"/>
              <a:t>9</a:t>
            </a:fld>
            <a:endParaRPr lang="en-US"/>
          </a:p>
        </p:txBody>
      </p:sp>
    </p:spTree>
    <p:extLst>
      <p:ext uri="{BB962C8B-B14F-4D97-AF65-F5344CB8AC3E}">
        <p14:creationId xmlns:p14="http://schemas.microsoft.com/office/powerpoint/2010/main" val="16049822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12736</TotalTime>
  <Words>4841</Words>
  <Application>Microsoft Macintosh PowerPoint</Application>
  <PresentationFormat>Widescreen</PresentationFormat>
  <Paragraphs>594</Paragraphs>
  <Slides>78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78</vt:i4>
      </vt:variant>
    </vt:vector>
  </HeadingPairs>
  <TitlesOfParts>
    <vt:vector size="84" baseType="lpstr">
      <vt:lpstr>Calibri</vt:lpstr>
      <vt:lpstr>Calibri Light</vt:lpstr>
      <vt:lpstr>ＭＳ Ｐゴシック</vt:lpstr>
      <vt:lpstr>Wingdings</vt:lpstr>
      <vt:lpstr>Arial</vt:lpstr>
      <vt:lpstr>Office Theme</vt:lpstr>
      <vt:lpstr>Briefing to NOAA leadership  on recommendations for  statistical post-processing</vt:lpstr>
      <vt:lpstr>PowerPoint Presentation</vt:lpstr>
      <vt:lpstr>Today’s contents</vt:lpstr>
      <vt:lpstr>What’s desired from senior leadership today.</vt:lpstr>
      <vt:lpstr>Refresher: UMAC over-arching recommendations (UMAC is NCEP’s external production suite review committee)</vt:lpstr>
      <vt:lpstr>Why the emphasis on post-processing?  Why should we consider making substantial changes in current practices?</vt:lpstr>
      <vt:lpstr>Why post-process?</vt:lpstr>
      <vt:lpstr>Given high-quality reforecast and analysis training data, post-processing will improve skill.</vt:lpstr>
      <vt:lpstr>Post-processing also improves probabilistic forecast reliability.</vt:lpstr>
      <vt:lpstr>Broadening customer demand for post-processed guidance</vt:lpstr>
      <vt:lpstr>Post-processing  challenges</vt:lpstr>
      <vt:lpstr>Post-processing  challenges</vt:lpstr>
      <vt:lpstr>Science challenges.</vt:lpstr>
      <vt:lpstr>NCAR’s Geophysical Statistics Project, an exemplar for utilizing statisticians in service of atmospheric science.</vt:lpstr>
      <vt:lpstr>Overlapping products: which is the preferred underlying methodology?</vt:lpstr>
      <vt:lpstr>Garbage in, garbage out: bias inconsistencies in reforecasts introduced by a change in the data assimilation.</vt:lpstr>
      <vt:lpstr>Post-processing product skill will be limited by the quality of training data. Example: uncertainty in T2m analyses used in the National Blend of Models project.</vt:lpstr>
      <vt:lpstr>Post-processing  challenges.</vt:lpstr>
      <vt:lpstr>Organizational challenges.</vt:lpstr>
      <vt:lpstr>Post-processing  challenges.</vt:lpstr>
      <vt:lpstr>Data challenges (1): Need HPC plan for  routine reanalysis, reforecast.</vt:lpstr>
      <vt:lpstr>Data challenges (2): easy sharing.</vt:lpstr>
      <vt:lpstr>Data challenges context: moving data around is getting harder.</vt:lpstr>
      <vt:lpstr>Post-processing  challenges.</vt:lpstr>
      <vt:lpstr>Little sharing of post-processing software and test data.</vt:lpstr>
      <vt:lpstr>Sharing software is easier than ever.</vt:lpstr>
      <vt:lpstr>Consequence of current paradigm:  Software development and transition “bridge of death.”</vt:lpstr>
      <vt:lpstr>What will success look like?</vt:lpstr>
      <vt:lpstr>Recommendations provided for these topics:</vt:lpstr>
      <vt:lpstr>Improving the science (1).   Hire experts.</vt:lpstr>
      <vt:lpstr>Improving the science (2)</vt:lpstr>
      <vt:lpstr>Improving the science (3): data generation.</vt:lpstr>
      <vt:lpstr>Improving the science (4): determine how to do more with less (fewer reforecasts).</vt:lpstr>
      <vt:lpstr>Organizational recommendations: (1) </vt:lpstr>
      <vt:lpstr>Organizational recommendations (2):</vt:lpstr>
      <vt:lpstr>Organizational recommendations: (3) </vt:lpstr>
      <vt:lpstr>Organizational recommendations (4):   proposed reorganization possibilities  (not mutually exclusive).</vt:lpstr>
      <vt:lpstr>Reorganization advantages, disadvantages.</vt:lpstr>
      <vt:lpstr>Community infrastructure recommendations (1): Build a community repository, and …</vt:lpstr>
      <vt:lpstr>Community infrastructure recommendations (2)</vt:lpstr>
      <vt:lpstr>Data and infrastructure recommendations: (1)</vt:lpstr>
      <vt:lpstr>Data / community infrastructure recommendations (2): Explore alternative community storage paradigms, including:</vt:lpstr>
      <vt:lpstr>Data and infrastructure recommendations: (3) </vt:lpstr>
      <vt:lpstr>Next steps.</vt:lpstr>
      <vt:lpstr> Conclusion:  Post-processing is the janitorial service of weather prediction, the cleaning up of NWP messes.  We need job-specific tools to do our work  (mops = reforecasts, brooms = hi-res analyses).   Through modest changes and collaboration,  we can make NWP spic and span. </vt:lpstr>
      <vt:lpstr>What to call this effort? Model Output Post-processing Unification Project</vt:lpstr>
      <vt:lpstr>Supplementary slides</vt:lpstr>
      <vt:lpstr>Links to specific breakout group facts, findings, and recommendations.</vt:lpstr>
      <vt:lpstr>More background information</vt:lpstr>
      <vt:lpstr>Post-processing example: the fitting of different probability distributions for three different ensemble-mean forecasts.</vt:lpstr>
      <vt:lpstr>Example of experimental forecast produced for CNRFC and others.</vt:lpstr>
      <vt:lpstr>Post-processing data sets can provide value to  NOAA Big Data Project.</vt:lpstr>
      <vt:lpstr>More on post-processing challenges</vt:lpstr>
      <vt:lpstr>More yet to do:  for example, we’re not yet correcting for errors in the diurnal cycle of precipitation.</vt:lpstr>
      <vt:lpstr>Our current methods don’t correct for errors in the tracks of summer thunderstorm complexes.</vt:lpstr>
      <vt:lpstr>More on recommendations</vt:lpstr>
      <vt:lpstr>Improving the science.</vt:lpstr>
      <vt:lpstr>A method for compositing training data across multiple locations</vt:lpstr>
      <vt:lpstr>Improving the science : Investment in the development and evaluation of post-processing methods for multi-variate calibration. </vt:lpstr>
      <vt:lpstr>A few other science recommendations.</vt:lpstr>
      <vt:lpstr>Synthesis of various organization’s product and data needs related to post-processing.</vt:lpstr>
      <vt:lpstr>MDL data needs (Matt Peroutka) </vt:lpstr>
      <vt:lpstr>OPC needs (Joe Sienkiewicz)</vt:lpstr>
      <vt:lpstr>NWC requirements (Ernie Wells)</vt:lpstr>
      <vt:lpstr>CPC requirements (Melissa Ou)</vt:lpstr>
      <vt:lpstr>NWS Central Region (Jeff Craven)</vt:lpstr>
      <vt:lpstr>NWS Central Region continued (Jeff Craven)</vt:lpstr>
      <vt:lpstr>NWS Western Region (David Bright)</vt:lpstr>
      <vt:lpstr>National Hurricane Center (Chris Landsea)</vt:lpstr>
      <vt:lpstr>Weather Company (Peter Neilley)</vt:lpstr>
      <vt:lpstr>PowerPoint Presentation</vt:lpstr>
      <vt:lpstr>PowerPoint Presentation</vt:lpstr>
      <vt:lpstr>PowerPoint Presentation</vt:lpstr>
      <vt:lpstr>NSSL / SPC requirements and notes</vt:lpstr>
      <vt:lpstr>Climate Corporation (Holly Dail)</vt:lpstr>
      <vt:lpstr>Alaska Region (Gene Petrescu)</vt:lpstr>
      <vt:lpstr>WPC (Mark Klein)</vt:lpstr>
      <vt:lpstr>WPC continued (Mark Klein)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145</cp:revision>
  <dcterms:created xsi:type="dcterms:W3CDTF">2016-01-26T21:44:22Z</dcterms:created>
  <dcterms:modified xsi:type="dcterms:W3CDTF">2016-02-23T18:16:55Z</dcterms:modified>
</cp:coreProperties>
</file>