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jH11Ok2XdpMAqCL2lXv1PlGnvax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hilip Pegion - NOAA Federal" initials="" lastIdx="1" clrIdx="0"/>
  <p:cmAuthor id="1" name="Mimi Hughes - NOAA Federal"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08"/>
    <p:restoredTop sz="94631"/>
  </p:normalViewPr>
  <p:slideViewPr>
    <p:cSldViewPr snapToGrid="0" snapToObjects="1">
      <p:cViewPr varScale="1">
        <p:scale>
          <a:sx n="202" d="100"/>
          <a:sy n="202" d="100"/>
        </p:scale>
        <p:origin x="19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2-22T20:37:42.708" idx="1">
    <p:pos x="6000" y="0"/>
    <p:text>There is way too much information here for a flash seminar. I think the section on DA could be trimmed down, such as leaving out the equation.  And the forecast uncertainty (slide 16) can be removed.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VjbJWxs"/>
      </p:ext>
    </p:extLst>
  </p:cm>
  <p:cm authorId="1" dt="2022-02-22T20:37:42.708" idx="1">
    <p:pos x="6000" y="0"/>
    <p:text>I agree -- a bit too long. I think you could probably cut slides 3 and 4 and some of the DA stuff. Otherwise it looks great and should launch nice discussion (as long as we leave time for that!)</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V28uq2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15ef6f4bb9_0_1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15ef6f4bb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15ef6f4bb9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15ef6f4bb9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15ef6f4bb9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15ef6f4bb9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15ef6f4bb9_0_1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15ef6f4bb9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1709042f0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1709042f0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48c502955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148c50295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15ef6f4bb9_0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15ef6f4bb9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15ef6f4bb9_0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15ef6f4bb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15ef6f4bb9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15ef6f4bb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15ef6f4bb9_0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15ef6f4bb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15ef6f4bb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15ef6f4bb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148c502955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148c50295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1709042f04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1709042f0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1709042f04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1709042f0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15ef6f4bb9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15ef6f4bb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15ef6f4bb9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15ef6f4bb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5ef6f4bb9_0_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15ef6f4bb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5ef6f4bb9_0_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15ef6f4bb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15ef6f4bb9_0_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15ef6f4bb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15ef6f4bb9_0_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15ef6f4bb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15ef6f4bb9_0_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15ef6f4bb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15ef6f4bb9_0_1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15ef6f4bb9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5ef6f4bb9_0_1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5ef6f4bb9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5ef6f4bb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15ef6f4b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5ef6f4bb9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15ef6f4bb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5ef6f4bb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15ef6f4bb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om.hamill@noa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journals.ametsoc.org/view/journals/mwre/132/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google.com/url?q=https://confluence.ecmwf.int/pages/"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860612" y="1584325"/>
            <a:ext cx="10434917"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t>Jump-starting PSL collaborations with tomorrow.io on </a:t>
            </a:r>
            <a:br>
              <a:rPr lang="en-US" b="1"/>
            </a:br>
            <a:r>
              <a:rPr lang="en-US" b="1"/>
              <a:t>satellite-based precipitation radar</a:t>
            </a:r>
            <a:endParaRPr/>
          </a:p>
        </p:txBody>
      </p:sp>
      <p:sp>
        <p:nvSpPr>
          <p:cNvPr id="85" name="Google Shape;85;p1"/>
          <p:cNvSpPr txBox="1">
            <a:spLocks noGrp="1"/>
          </p:cNvSpPr>
          <p:nvPr>
            <p:ph type="subTitle" idx="1"/>
          </p:nvPr>
        </p:nvSpPr>
        <p:spPr>
          <a:xfrm>
            <a:off x="1524000" y="4079874"/>
            <a:ext cx="9144000" cy="220259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sz="3400"/>
              <a:t>Tom Hamill</a:t>
            </a:r>
            <a:endParaRPr sz="3000"/>
          </a:p>
          <a:p>
            <a:pPr marL="0" lvl="0" indent="0" algn="ctr" rtl="0">
              <a:lnSpc>
                <a:spcPct val="90000"/>
              </a:lnSpc>
              <a:spcBef>
                <a:spcPts val="1000"/>
              </a:spcBef>
              <a:spcAft>
                <a:spcPts val="0"/>
              </a:spcAft>
              <a:buClr>
                <a:schemeClr val="dk1"/>
              </a:buClr>
              <a:buSzPts val="2800"/>
              <a:buNone/>
            </a:pPr>
            <a:r>
              <a:rPr lang="en-US" sz="2500" i="1"/>
              <a:t>NOAA Physical Sciences Laboratory</a:t>
            </a:r>
            <a:endParaRPr sz="2100"/>
          </a:p>
          <a:p>
            <a:pPr marL="0" lvl="0" indent="0" algn="ctr" rtl="0">
              <a:lnSpc>
                <a:spcPct val="90000"/>
              </a:lnSpc>
              <a:spcBef>
                <a:spcPts val="1000"/>
              </a:spcBef>
              <a:spcAft>
                <a:spcPts val="0"/>
              </a:spcAft>
              <a:buClr>
                <a:schemeClr val="dk1"/>
              </a:buClr>
              <a:buSzPts val="2400"/>
              <a:buNone/>
            </a:pPr>
            <a:r>
              <a:rPr lang="en-US"/>
              <a:t>1 March 2022</a:t>
            </a:r>
            <a:endParaRPr/>
          </a:p>
          <a:p>
            <a:pPr marL="0" lvl="0" indent="0" algn="ctr" rtl="0">
              <a:lnSpc>
                <a:spcPct val="90000"/>
              </a:lnSpc>
              <a:spcBef>
                <a:spcPts val="1000"/>
              </a:spcBef>
              <a:spcAft>
                <a:spcPts val="0"/>
              </a:spcAft>
              <a:buClr>
                <a:schemeClr val="dk1"/>
              </a:buClr>
              <a:buSzPts val="2400"/>
              <a:buNone/>
            </a:pPr>
            <a:r>
              <a:rPr lang="en-US" u="sng">
                <a:solidFill>
                  <a:schemeClr val="hlink"/>
                </a:solidFill>
                <a:hlinkClick r:id="rId3"/>
              </a:rPr>
              <a:t>tom.hamill@noaa.gov</a:t>
            </a:r>
            <a:r>
              <a:rPr lang="en-US"/>
              <a:t>, +1 (303) 516-0340</a:t>
            </a:r>
            <a:endParaRPr/>
          </a:p>
        </p:txBody>
      </p:sp>
      <p:pic>
        <p:nvPicPr>
          <p:cNvPr id="86" name="Google Shape;86;p1"/>
          <p:cNvPicPr preferRelativeResize="0"/>
          <p:nvPr/>
        </p:nvPicPr>
        <p:blipFill rotWithShape="1">
          <a:blip r:embed="rId4">
            <a:alphaModFix/>
          </a:blip>
          <a:srcRect/>
          <a:stretch/>
        </p:blipFill>
        <p:spPr>
          <a:xfrm>
            <a:off x="5340368" y="183141"/>
            <a:ext cx="1511263" cy="1452022"/>
          </a:xfrm>
          <a:prstGeom prst="rect">
            <a:avLst/>
          </a:prstGeom>
          <a:noFill/>
          <a:ln>
            <a:noFill/>
          </a:ln>
        </p:spPr>
      </p:pic>
      <p:sp>
        <p:nvSpPr>
          <p:cNvPr id="87" name="Google Shape;87;p1"/>
          <p:cNvSpPr txBox="1"/>
          <p:nvPr/>
        </p:nvSpPr>
        <p:spPr>
          <a:xfrm>
            <a:off x="3071075" y="6282475"/>
            <a:ext cx="618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with slides borrowed from John Springmann and Thomas Cavett of tomorrow.io</a:t>
            </a:r>
            <a:endParaRPr>
              <a:latin typeface="Calibri"/>
              <a:ea typeface="Calibri"/>
              <a:cs typeface="Calibri"/>
              <a:sym typeface="Calibri"/>
            </a:endParaRPr>
          </a:p>
        </p:txBody>
      </p:sp>
      <p:sp>
        <p:nvSpPr>
          <p:cNvPr id="88" name="Google Shape;88;p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15ef6f4bb9_0_103"/>
          <p:cNvSpPr txBox="1">
            <a:spLocks noGrp="1"/>
          </p:cNvSpPr>
          <p:nvPr>
            <p:ph type="body" idx="1"/>
          </p:nvPr>
        </p:nvSpPr>
        <p:spPr>
          <a:xfrm>
            <a:off x="6264625" y="220575"/>
            <a:ext cx="5069700" cy="6342000"/>
          </a:xfrm>
          <a:prstGeom prst="rect">
            <a:avLst/>
          </a:prstGeom>
        </p:spPr>
        <p:txBody>
          <a:bodyPr spcFirstLastPara="1" wrap="square" lIns="91425" tIns="45700" rIns="91425" bIns="45700" anchor="t" anchorCtr="0">
            <a:normAutofit fontScale="92500" lnSpcReduction="20000"/>
          </a:bodyPr>
          <a:lstStyle/>
          <a:p>
            <a:pPr marL="0" lvl="0" indent="0" algn="l" rtl="0">
              <a:lnSpc>
                <a:spcPct val="115000"/>
              </a:lnSpc>
              <a:spcBef>
                <a:spcPts val="1000"/>
              </a:spcBef>
              <a:spcAft>
                <a:spcPts val="0"/>
              </a:spcAft>
              <a:buNone/>
            </a:pPr>
            <a:r>
              <a:rPr lang="en-US" i="1" dirty="0"/>
              <a:t>As more cloudy radiances are assimilated, the impact of microwave water vapor observations has increased</a:t>
            </a:r>
            <a:r>
              <a:rPr lang="en-US" dirty="0"/>
              <a:t>. </a:t>
            </a:r>
            <a:endParaRPr dirty="0"/>
          </a:p>
          <a:p>
            <a:pPr marL="0" lvl="0" indent="0" algn="l" rtl="0">
              <a:lnSpc>
                <a:spcPct val="115000"/>
              </a:lnSpc>
              <a:spcBef>
                <a:spcPts val="1000"/>
              </a:spcBef>
              <a:spcAft>
                <a:spcPts val="0"/>
              </a:spcAft>
              <a:buNone/>
            </a:pPr>
            <a:r>
              <a:rPr lang="en-US" dirty="0"/>
              <a:t>But:</a:t>
            </a:r>
            <a:endParaRPr sz="2283" dirty="0"/>
          </a:p>
          <a:p>
            <a:pPr marL="457200" lvl="0" indent="-304006" algn="l" rtl="0">
              <a:lnSpc>
                <a:spcPct val="115000"/>
              </a:lnSpc>
              <a:spcBef>
                <a:spcPts val="1000"/>
              </a:spcBef>
              <a:spcAft>
                <a:spcPts val="0"/>
              </a:spcAft>
              <a:buSzPct val="56212"/>
              <a:buChar char="●"/>
            </a:pPr>
            <a:r>
              <a:rPr lang="en-US" sz="2283" dirty="0"/>
              <a:t>Some microwave imager channels have sensitivities to low-level rain and water cloud. </a:t>
            </a:r>
            <a:endParaRPr sz="2283" dirty="0"/>
          </a:p>
          <a:p>
            <a:pPr marL="457200" lvl="0" indent="-304006" algn="l" rtl="0">
              <a:lnSpc>
                <a:spcPct val="115000"/>
              </a:lnSpc>
              <a:spcBef>
                <a:spcPts val="0"/>
              </a:spcBef>
              <a:spcAft>
                <a:spcPts val="0"/>
              </a:spcAft>
              <a:buSzPct val="56212"/>
              <a:buChar char="●"/>
            </a:pPr>
            <a:r>
              <a:rPr lang="en-US" sz="2283" dirty="0"/>
              <a:t>However, these channels over land are currently discarded (at ECMWF) due to their high sensitivity to the surface. </a:t>
            </a:r>
            <a:endParaRPr sz="2283" dirty="0"/>
          </a:p>
          <a:p>
            <a:pPr marL="457200" lvl="0" indent="-304006" algn="l" rtl="0">
              <a:lnSpc>
                <a:spcPct val="115000"/>
              </a:lnSpc>
              <a:spcBef>
                <a:spcPts val="0"/>
              </a:spcBef>
              <a:spcAft>
                <a:spcPts val="0"/>
              </a:spcAft>
              <a:buSzPct val="56212"/>
              <a:buChar char="●"/>
            </a:pPr>
            <a:r>
              <a:rPr lang="en-US" sz="2283" dirty="0"/>
              <a:t>The difficulty is the poor accuracy in the simulated brightness temperatures due to uncertainties in the emissivity and skin temperature over land.</a:t>
            </a:r>
            <a:endParaRPr sz="2283" dirty="0"/>
          </a:p>
          <a:p>
            <a:pPr marL="0" lvl="0" indent="0" algn="l" rtl="0">
              <a:spcBef>
                <a:spcPts val="1000"/>
              </a:spcBef>
              <a:spcAft>
                <a:spcPts val="0"/>
              </a:spcAft>
              <a:buNone/>
            </a:pPr>
            <a:endParaRPr dirty="0"/>
          </a:p>
          <a:p>
            <a:pPr marL="0" lvl="0" indent="0" algn="l" rtl="0">
              <a:spcBef>
                <a:spcPts val="1000"/>
              </a:spcBef>
              <a:spcAft>
                <a:spcPts val="0"/>
              </a:spcAft>
              <a:buNone/>
            </a:pPr>
            <a:r>
              <a:rPr lang="en-US" sz="2200" dirty="0"/>
              <a:t>from Geer et al., </a:t>
            </a:r>
            <a:r>
              <a:rPr lang="en-US" sz="2200" i="1" dirty="0"/>
              <a:t>ECMWF Newsletter</a:t>
            </a:r>
            <a:r>
              <a:rPr lang="en-US" sz="2200" dirty="0"/>
              <a:t>, 2019</a:t>
            </a:r>
            <a:endParaRPr sz="2200" dirty="0"/>
          </a:p>
          <a:p>
            <a:pPr marL="0" lvl="0" indent="0" algn="l" rtl="0">
              <a:spcBef>
                <a:spcPts val="1000"/>
              </a:spcBef>
              <a:spcAft>
                <a:spcPts val="0"/>
              </a:spcAft>
              <a:buNone/>
            </a:pPr>
            <a:r>
              <a:rPr lang="en-US" sz="900" dirty="0"/>
              <a:t>https://</a:t>
            </a:r>
            <a:r>
              <a:rPr lang="en-US" sz="900" dirty="0" err="1"/>
              <a:t>www.ecmwf.int</a:t>
            </a:r>
            <a:r>
              <a:rPr lang="en-US" sz="900" dirty="0"/>
              <a:t>/</a:t>
            </a:r>
            <a:r>
              <a:rPr lang="en-US" sz="900" dirty="0" err="1"/>
              <a:t>en</a:t>
            </a:r>
            <a:r>
              <a:rPr lang="en-US" sz="900" dirty="0"/>
              <a:t>/newsletter/161/meteorology/recent-progress-all-sky-radiance-assimilation</a:t>
            </a:r>
            <a:endParaRPr sz="900" dirty="0"/>
          </a:p>
        </p:txBody>
      </p:sp>
      <p:pic>
        <p:nvPicPr>
          <p:cNvPr id="160" name="Google Shape;160;g115ef6f4bb9_0_103"/>
          <p:cNvPicPr preferRelativeResize="0"/>
          <p:nvPr/>
        </p:nvPicPr>
        <p:blipFill>
          <a:blip r:embed="rId3">
            <a:alphaModFix/>
          </a:blip>
          <a:stretch>
            <a:fillRect/>
          </a:stretch>
        </p:blipFill>
        <p:spPr>
          <a:xfrm>
            <a:off x="152400" y="152400"/>
            <a:ext cx="5979402" cy="6067227"/>
          </a:xfrm>
          <a:prstGeom prst="rect">
            <a:avLst/>
          </a:prstGeom>
          <a:noFill/>
          <a:ln>
            <a:noFill/>
          </a:ln>
        </p:spPr>
      </p:pic>
      <p:sp>
        <p:nvSpPr>
          <p:cNvPr id="161" name="Google Shape;161;g115ef6f4bb9_0_10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15ef6f4bb9_0_186"/>
          <p:cNvSpPr txBox="1">
            <a:spLocks noGrp="1"/>
          </p:cNvSpPr>
          <p:nvPr>
            <p:ph type="title"/>
          </p:nvPr>
        </p:nvSpPr>
        <p:spPr>
          <a:xfrm>
            <a:off x="838200" y="26957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is best to observe? </a:t>
            </a:r>
            <a:br>
              <a:rPr lang="en-US" dirty="0"/>
            </a:br>
            <a:r>
              <a:rPr lang="en-US" dirty="0"/>
              <a:t>Large-scale patterns or smaller?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Are there locations and times when the </a:t>
            </a:r>
            <a:br>
              <a:rPr lang="en-US" dirty="0"/>
            </a:br>
            <a:r>
              <a:rPr lang="en-US" dirty="0"/>
              <a:t>small-scale detail is important to observe?</a:t>
            </a:r>
            <a:endParaRPr dirty="0"/>
          </a:p>
        </p:txBody>
      </p:sp>
      <p:sp>
        <p:nvSpPr>
          <p:cNvPr id="167" name="Google Shape;167;g115ef6f4bb9_0_18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g115ef6f4bb9_0_134"/>
          <p:cNvPicPr preferRelativeResize="0"/>
          <p:nvPr/>
        </p:nvPicPr>
        <p:blipFill>
          <a:blip r:embed="rId3">
            <a:alphaModFix/>
          </a:blip>
          <a:stretch>
            <a:fillRect/>
          </a:stretch>
        </p:blipFill>
        <p:spPr>
          <a:xfrm>
            <a:off x="1929425" y="541821"/>
            <a:ext cx="6788325" cy="6005054"/>
          </a:xfrm>
          <a:prstGeom prst="rect">
            <a:avLst/>
          </a:prstGeom>
          <a:noFill/>
          <a:ln>
            <a:noFill/>
          </a:ln>
        </p:spPr>
      </p:pic>
      <p:sp>
        <p:nvSpPr>
          <p:cNvPr id="173" name="Google Shape;173;g115ef6f4bb9_0_134"/>
          <p:cNvSpPr txBox="1"/>
          <p:nvPr/>
        </p:nvSpPr>
        <p:spPr>
          <a:xfrm>
            <a:off x="8860325" y="5926650"/>
            <a:ext cx="29022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Baumhefner and Tribbia 2004, MWR</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sz="900" u="sng">
                <a:solidFill>
                  <a:schemeClr val="hlink"/>
                </a:solidFill>
                <a:latin typeface="Calibri"/>
                <a:ea typeface="Calibri"/>
                <a:cs typeface="Calibri"/>
                <a:sym typeface="Calibri"/>
                <a:hlinkClick r:id="rId4"/>
              </a:rPr>
              <a:t>https://journals.ametsoc.org/view/journals/mwre/132/3/</a:t>
            </a:r>
            <a:endParaRPr sz="900">
              <a:latin typeface="Calibri"/>
              <a:ea typeface="Calibri"/>
              <a:cs typeface="Calibri"/>
              <a:sym typeface="Calibri"/>
            </a:endParaRPr>
          </a:p>
          <a:p>
            <a:pPr marL="0" lvl="0" indent="0" algn="l" rtl="0">
              <a:spcBef>
                <a:spcPts val="0"/>
              </a:spcBef>
              <a:spcAft>
                <a:spcPts val="0"/>
              </a:spcAft>
              <a:buNone/>
            </a:pPr>
            <a:r>
              <a:rPr lang="en-US" sz="900">
                <a:latin typeface="Calibri"/>
                <a:ea typeface="Calibri"/>
                <a:cs typeface="Calibri"/>
                <a:sym typeface="Calibri"/>
              </a:rPr>
              <a:t>1520-0493_2004_132_0703_siaapa_2.0.co_2.xml</a:t>
            </a:r>
            <a:endParaRPr sz="900">
              <a:latin typeface="Calibri"/>
              <a:ea typeface="Calibri"/>
              <a:cs typeface="Calibri"/>
              <a:sym typeface="Calibri"/>
            </a:endParaRPr>
          </a:p>
        </p:txBody>
      </p:sp>
      <p:cxnSp>
        <p:nvCxnSpPr>
          <p:cNvPr id="174" name="Google Shape;174;g115ef6f4bb9_0_134"/>
          <p:cNvCxnSpPr/>
          <p:nvPr/>
        </p:nvCxnSpPr>
        <p:spPr>
          <a:xfrm flipH="1">
            <a:off x="5359700" y="881350"/>
            <a:ext cx="2464800" cy="464400"/>
          </a:xfrm>
          <a:prstGeom prst="straightConnector1">
            <a:avLst/>
          </a:prstGeom>
          <a:noFill/>
          <a:ln w="38100" cap="flat" cmpd="sng">
            <a:solidFill>
              <a:schemeClr val="accent1"/>
            </a:solidFill>
            <a:prstDash val="solid"/>
            <a:round/>
            <a:headEnd type="none" w="med" len="med"/>
            <a:tailEnd type="triangle" w="med" len="med"/>
          </a:ln>
        </p:spPr>
      </p:cxnSp>
      <p:sp>
        <p:nvSpPr>
          <p:cNvPr id="175" name="Google Shape;175;g115ef6f4bb9_0_134"/>
          <p:cNvSpPr txBox="1"/>
          <p:nvPr/>
        </p:nvSpPr>
        <p:spPr>
          <a:xfrm>
            <a:off x="7824500" y="402251"/>
            <a:ext cx="37683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latin typeface="Calibri"/>
                <a:ea typeface="Calibri"/>
                <a:cs typeface="Calibri"/>
                <a:sym typeface="Calibri"/>
              </a:rPr>
              <a:t>Energy spectrum of a  </a:t>
            </a:r>
          </a:p>
          <a:p>
            <a:pPr marL="0" lvl="0" indent="0" algn="l" rtl="0">
              <a:spcBef>
                <a:spcPts val="0"/>
              </a:spcBef>
              <a:spcAft>
                <a:spcPts val="0"/>
              </a:spcAft>
              <a:buNone/>
            </a:pPr>
            <a:r>
              <a:rPr lang="en-US" sz="2400" b="1" dirty="0">
                <a:latin typeface="Calibri"/>
                <a:ea typeface="Calibri"/>
                <a:cs typeface="Calibri"/>
                <a:sym typeface="Calibri"/>
              </a:rPr>
              <a:t>global nature run</a:t>
            </a:r>
            <a:endParaRPr sz="2400" b="1" dirty="0">
              <a:latin typeface="Calibri"/>
              <a:ea typeface="Calibri"/>
              <a:cs typeface="Calibri"/>
              <a:sym typeface="Calibri"/>
            </a:endParaRPr>
          </a:p>
        </p:txBody>
      </p:sp>
      <p:cxnSp>
        <p:nvCxnSpPr>
          <p:cNvPr id="176" name="Google Shape;176;g115ef6f4bb9_0_134"/>
          <p:cNvCxnSpPr/>
          <p:nvPr/>
        </p:nvCxnSpPr>
        <p:spPr>
          <a:xfrm flipH="1">
            <a:off x="5140750" y="1917200"/>
            <a:ext cx="2103300" cy="254700"/>
          </a:xfrm>
          <a:prstGeom prst="straightConnector1">
            <a:avLst/>
          </a:prstGeom>
          <a:noFill/>
          <a:ln w="38100" cap="flat" cmpd="sng">
            <a:solidFill>
              <a:schemeClr val="accent1"/>
            </a:solidFill>
            <a:prstDash val="solid"/>
            <a:round/>
            <a:headEnd type="none" w="med" len="med"/>
            <a:tailEnd type="triangle" w="med" len="med"/>
          </a:ln>
        </p:spPr>
      </p:cxnSp>
      <p:sp>
        <p:nvSpPr>
          <p:cNvPr id="177" name="Google Shape;177;g115ef6f4bb9_0_134"/>
          <p:cNvSpPr txBox="1"/>
          <p:nvPr/>
        </p:nvSpPr>
        <p:spPr>
          <a:xfrm>
            <a:off x="7449475" y="1500125"/>
            <a:ext cx="36612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latin typeface="Calibri"/>
                <a:ea typeface="Calibri"/>
                <a:cs typeface="Calibri"/>
                <a:sym typeface="Calibri"/>
              </a:rPr>
              <a:t>Energy spectrum of initial perturbations that simulate analysis errors at various lead times in days. </a:t>
            </a:r>
            <a:endParaRPr sz="2000" b="1" dirty="0">
              <a:latin typeface="Calibri"/>
              <a:ea typeface="Calibri"/>
              <a:cs typeface="Calibri"/>
              <a:sym typeface="Calibri"/>
            </a:endParaRPr>
          </a:p>
        </p:txBody>
      </p:sp>
      <p:sp>
        <p:nvSpPr>
          <p:cNvPr id="178" name="Google Shape;178;g115ef6f4bb9_0_13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15ef6f4bb9_0_148"/>
          <p:cNvSpPr txBox="1"/>
          <p:nvPr/>
        </p:nvSpPr>
        <p:spPr>
          <a:xfrm>
            <a:off x="8903675" y="4311950"/>
            <a:ext cx="24378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Calibri"/>
                <a:ea typeface="Calibri"/>
                <a:cs typeface="Calibri"/>
                <a:sym typeface="Calibri"/>
              </a:rPr>
              <a:t>What happens if we were able to eliminate errors in the largest scales but</a:t>
            </a:r>
            <a:endParaRPr sz="1600" b="1">
              <a:latin typeface="Calibri"/>
              <a:ea typeface="Calibri"/>
              <a:cs typeface="Calibri"/>
              <a:sym typeface="Calibri"/>
            </a:endParaRPr>
          </a:p>
          <a:p>
            <a:pPr marL="0" lvl="0" indent="0" algn="l" rtl="0">
              <a:spcBef>
                <a:spcPts val="0"/>
              </a:spcBef>
              <a:spcAft>
                <a:spcPts val="0"/>
              </a:spcAft>
              <a:buNone/>
            </a:pPr>
            <a:r>
              <a:rPr lang="en-US" sz="1600" b="1">
                <a:latin typeface="Calibri"/>
                <a:ea typeface="Calibri"/>
                <a:cs typeface="Calibri"/>
                <a:sym typeface="Calibri"/>
              </a:rPr>
              <a:t>leave errors in the small scales?</a:t>
            </a:r>
            <a:endParaRPr sz="1600" b="1">
              <a:latin typeface="Calibri"/>
              <a:ea typeface="Calibri"/>
              <a:cs typeface="Calibri"/>
              <a:sym typeface="Calibri"/>
            </a:endParaRPr>
          </a:p>
        </p:txBody>
      </p:sp>
      <p:sp>
        <p:nvSpPr>
          <p:cNvPr id="184" name="Google Shape;184;g115ef6f4bb9_0_148"/>
          <p:cNvSpPr txBox="1"/>
          <p:nvPr/>
        </p:nvSpPr>
        <p:spPr>
          <a:xfrm>
            <a:off x="127700" y="4193700"/>
            <a:ext cx="16158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Calibri"/>
                <a:ea typeface="Calibri"/>
                <a:cs typeface="Calibri"/>
                <a:sym typeface="Calibri"/>
              </a:rPr>
              <a:t>What happens if we were able to eliminate errors in the small scales but leave errors in the larger scales?</a:t>
            </a:r>
            <a:endParaRPr sz="1600" b="1">
              <a:latin typeface="Calibri"/>
              <a:ea typeface="Calibri"/>
              <a:cs typeface="Calibri"/>
              <a:sym typeface="Calibri"/>
            </a:endParaRPr>
          </a:p>
        </p:txBody>
      </p:sp>
      <p:sp>
        <p:nvSpPr>
          <p:cNvPr id="185" name="Google Shape;185;g115ef6f4bb9_0_14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pic>
        <p:nvPicPr>
          <p:cNvPr id="186" name="Google Shape;186;g115ef6f4bb9_0_148"/>
          <p:cNvPicPr preferRelativeResize="0"/>
          <p:nvPr/>
        </p:nvPicPr>
        <p:blipFill>
          <a:blip r:embed="rId3">
            <a:alphaModFix/>
          </a:blip>
          <a:stretch>
            <a:fillRect/>
          </a:stretch>
        </p:blipFill>
        <p:spPr>
          <a:xfrm>
            <a:off x="1929425" y="541821"/>
            <a:ext cx="6788325" cy="6005054"/>
          </a:xfrm>
          <a:prstGeom prst="rect">
            <a:avLst/>
          </a:prstGeom>
          <a:noFill/>
          <a:ln>
            <a:noFill/>
          </a:ln>
        </p:spPr>
      </p:pic>
      <p:cxnSp>
        <p:nvCxnSpPr>
          <p:cNvPr id="187" name="Google Shape;187;g115ef6f4bb9_0_148"/>
          <p:cNvCxnSpPr/>
          <p:nvPr/>
        </p:nvCxnSpPr>
        <p:spPr>
          <a:xfrm>
            <a:off x="1761225" y="5444425"/>
            <a:ext cx="2705700" cy="366300"/>
          </a:xfrm>
          <a:prstGeom prst="straightConnector1">
            <a:avLst/>
          </a:prstGeom>
          <a:noFill/>
          <a:ln w="38100" cap="flat" cmpd="sng">
            <a:solidFill>
              <a:srgbClr val="FF0000"/>
            </a:solidFill>
            <a:prstDash val="solid"/>
            <a:round/>
            <a:headEnd type="none" w="med" len="med"/>
            <a:tailEnd type="triangle" w="med" len="med"/>
          </a:ln>
        </p:spPr>
      </p:cxnSp>
      <p:cxnSp>
        <p:nvCxnSpPr>
          <p:cNvPr id="188" name="Google Shape;188;g115ef6f4bb9_0_148"/>
          <p:cNvCxnSpPr>
            <a:stCxn id="183" idx="1"/>
          </p:cNvCxnSpPr>
          <p:nvPr/>
        </p:nvCxnSpPr>
        <p:spPr>
          <a:xfrm flipH="1">
            <a:off x="6824375" y="5019950"/>
            <a:ext cx="2079300" cy="10140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1709042f04_0_48"/>
          <p:cNvSpPr txBox="1"/>
          <p:nvPr/>
        </p:nvSpPr>
        <p:spPr>
          <a:xfrm>
            <a:off x="8903675" y="4311950"/>
            <a:ext cx="24378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Calibri"/>
                <a:ea typeface="Calibri"/>
                <a:cs typeface="Calibri"/>
                <a:sym typeface="Calibri"/>
              </a:rPr>
              <a:t>What happens if we were able to eliminate errors in the largest scales but</a:t>
            </a:r>
            <a:endParaRPr sz="1600" b="1">
              <a:latin typeface="Calibri"/>
              <a:ea typeface="Calibri"/>
              <a:cs typeface="Calibri"/>
              <a:sym typeface="Calibri"/>
            </a:endParaRPr>
          </a:p>
          <a:p>
            <a:pPr marL="0" lvl="0" indent="0" algn="l" rtl="0">
              <a:spcBef>
                <a:spcPts val="0"/>
              </a:spcBef>
              <a:spcAft>
                <a:spcPts val="0"/>
              </a:spcAft>
              <a:buNone/>
            </a:pPr>
            <a:r>
              <a:rPr lang="en-US" sz="1600" b="1">
                <a:latin typeface="Calibri"/>
                <a:ea typeface="Calibri"/>
                <a:cs typeface="Calibri"/>
                <a:sym typeface="Calibri"/>
              </a:rPr>
              <a:t>leave errors in the small scales?</a:t>
            </a:r>
            <a:endParaRPr sz="1600" b="1">
              <a:latin typeface="Calibri"/>
              <a:ea typeface="Calibri"/>
              <a:cs typeface="Calibri"/>
              <a:sym typeface="Calibri"/>
            </a:endParaRPr>
          </a:p>
        </p:txBody>
      </p:sp>
      <p:sp>
        <p:nvSpPr>
          <p:cNvPr id="194" name="Google Shape;194;g11709042f04_0_48"/>
          <p:cNvSpPr txBox="1"/>
          <p:nvPr/>
        </p:nvSpPr>
        <p:spPr>
          <a:xfrm>
            <a:off x="127700" y="4193700"/>
            <a:ext cx="16158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Calibri"/>
                <a:ea typeface="Calibri"/>
                <a:cs typeface="Calibri"/>
                <a:sym typeface="Calibri"/>
              </a:rPr>
              <a:t>What happens if we were able to eliminate errors in the small scales but leave errors in the larger scales?</a:t>
            </a:r>
            <a:endParaRPr sz="1600" b="1">
              <a:latin typeface="Calibri"/>
              <a:ea typeface="Calibri"/>
              <a:cs typeface="Calibri"/>
              <a:sym typeface="Calibri"/>
            </a:endParaRPr>
          </a:p>
        </p:txBody>
      </p:sp>
      <p:sp>
        <p:nvSpPr>
          <p:cNvPr id="195" name="Google Shape;195;g11709042f04_0_4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196" name="Google Shape;196;g11709042f04_0_48"/>
          <p:cNvPicPr preferRelativeResize="0"/>
          <p:nvPr/>
        </p:nvPicPr>
        <p:blipFill>
          <a:blip r:embed="rId3">
            <a:alphaModFix/>
          </a:blip>
          <a:stretch>
            <a:fillRect/>
          </a:stretch>
        </p:blipFill>
        <p:spPr>
          <a:xfrm>
            <a:off x="1929425" y="541821"/>
            <a:ext cx="6788325" cy="6005054"/>
          </a:xfrm>
          <a:prstGeom prst="rect">
            <a:avLst/>
          </a:prstGeom>
          <a:noFill/>
          <a:ln>
            <a:noFill/>
          </a:ln>
        </p:spPr>
      </p:pic>
      <p:cxnSp>
        <p:nvCxnSpPr>
          <p:cNvPr id="197" name="Google Shape;197;g11709042f04_0_48"/>
          <p:cNvCxnSpPr/>
          <p:nvPr/>
        </p:nvCxnSpPr>
        <p:spPr>
          <a:xfrm>
            <a:off x="1761225" y="5444425"/>
            <a:ext cx="2705700" cy="366300"/>
          </a:xfrm>
          <a:prstGeom prst="straightConnector1">
            <a:avLst/>
          </a:prstGeom>
          <a:noFill/>
          <a:ln w="38100" cap="flat" cmpd="sng">
            <a:solidFill>
              <a:srgbClr val="FF0000"/>
            </a:solidFill>
            <a:prstDash val="solid"/>
            <a:round/>
            <a:headEnd type="none" w="med" len="med"/>
            <a:tailEnd type="triangle" w="med" len="med"/>
          </a:ln>
        </p:spPr>
      </p:cxnSp>
      <p:cxnSp>
        <p:nvCxnSpPr>
          <p:cNvPr id="198" name="Google Shape;198;g11709042f04_0_48"/>
          <p:cNvCxnSpPr>
            <a:stCxn id="193" idx="1"/>
          </p:cNvCxnSpPr>
          <p:nvPr/>
        </p:nvCxnSpPr>
        <p:spPr>
          <a:xfrm flipH="1">
            <a:off x="6824375" y="5019950"/>
            <a:ext cx="2079300" cy="1014000"/>
          </a:xfrm>
          <a:prstGeom prst="straightConnector1">
            <a:avLst/>
          </a:prstGeom>
          <a:noFill/>
          <a:ln w="38100" cap="flat" cmpd="sng">
            <a:solidFill>
              <a:srgbClr val="FF0000"/>
            </a:solidFill>
            <a:prstDash val="solid"/>
            <a:round/>
            <a:headEnd type="none" w="med" len="med"/>
            <a:tailEnd type="triangle" w="med" len="med"/>
          </a:ln>
        </p:spPr>
      </p:cxnSp>
      <p:sp>
        <p:nvSpPr>
          <p:cNvPr id="199" name="Google Shape;199;g11709042f04_0_48"/>
          <p:cNvSpPr txBox="1"/>
          <p:nvPr/>
        </p:nvSpPr>
        <p:spPr>
          <a:xfrm>
            <a:off x="7529800" y="1014850"/>
            <a:ext cx="39489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rgbClr val="FF0000"/>
                </a:solidFill>
                <a:latin typeface="Calibri"/>
                <a:ea typeface="Calibri"/>
                <a:cs typeface="Calibri"/>
                <a:sym typeface="Calibri"/>
              </a:rPr>
              <a:t>Observation systems that allow us to tamp down errors in the larger scales of motion will have more global impact.</a:t>
            </a:r>
            <a:endParaRPr sz="2400" dirty="0">
              <a:solidFill>
                <a:srgbClr val="FF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148c502955_0_40"/>
          <p:cNvSpPr txBox="1">
            <a:spLocks noGrp="1"/>
          </p:cNvSpPr>
          <p:nvPr>
            <p:ph type="title"/>
          </p:nvPr>
        </p:nvSpPr>
        <p:spPr>
          <a:xfrm>
            <a:off x="6110000" y="1999275"/>
            <a:ext cx="5261700" cy="2471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759"/>
              <a:t>Forecast uncertainty is often related to initial- condition uncertainty in areas of precipitation.</a:t>
            </a:r>
            <a:endParaRPr sz="3759"/>
          </a:p>
        </p:txBody>
      </p:sp>
      <p:pic>
        <p:nvPicPr>
          <p:cNvPr id="205" name="Google Shape;205;g1148c502955_0_40"/>
          <p:cNvPicPr preferRelativeResize="0"/>
          <p:nvPr/>
        </p:nvPicPr>
        <p:blipFill>
          <a:blip r:embed="rId3">
            <a:alphaModFix/>
          </a:blip>
          <a:stretch>
            <a:fillRect/>
          </a:stretch>
        </p:blipFill>
        <p:spPr>
          <a:xfrm>
            <a:off x="152400" y="152400"/>
            <a:ext cx="5787325" cy="6084416"/>
          </a:xfrm>
          <a:prstGeom prst="rect">
            <a:avLst/>
          </a:prstGeom>
          <a:noFill/>
          <a:ln>
            <a:noFill/>
          </a:ln>
        </p:spPr>
      </p:pic>
      <p:pic>
        <p:nvPicPr>
          <p:cNvPr id="206" name="Google Shape;206;g1148c502955_0_40"/>
          <p:cNvPicPr preferRelativeResize="0"/>
          <p:nvPr/>
        </p:nvPicPr>
        <p:blipFill>
          <a:blip r:embed="rId4">
            <a:alphaModFix/>
          </a:blip>
          <a:stretch>
            <a:fillRect/>
          </a:stretch>
        </p:blipFill>
        <p:spPr>
          <a:xfrm>
            <a:off x="6110001" y="233828"/>
            <a:ext cx="5921275" cy="1715800"/>
          </a:xfrm>
          <a:prstGeom prst="rect">
            <a:avLst/>
          </a:prstGeom>
          <a:noFill/>
          <a:ln>
            <a:noFill/>
          </a:ln>
        </p:spPr>
      </p:pic>
      <p:sp>
        <p:nvSpPr>
          <p:cNvPr id="207" name="Google Shape;207;g1148c502955_0_40"/>
          <p:cNvSpPr txBox="1"/>
          <p:nvPr/>
        </p:nvSpPr>
        <p:spPr>
          <a:xfrm>
            <a:off x="6110000" y="4605025"/>
            <a:ext cx="5143500" cy="132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Calibri"/>
                <a:ea typeface="Calibri"/>
                <a:cs typeface="Calibri"/>
                <a:sym typeface="Calibri"/>
              </a:rPr>
              <a:t>Here, growth of 500 hPa spread in an ensemble of simulations.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This suggests that in certain regions, small-scale errors may rapidly grow upscale to affect the larger-scale weather patterns.   And those commonly happen in areas with developing cyclones.</a:t>
            </a:r>
            <a:endParaRPr sz="15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208" name="Google Shape;208;g1148c502955_0_40"/>
          <p:cNvSpPr txBox="1"/>
          <p:nvPr/>
        </p:nvSpPr>
        <p:spPr>
          <a:xfrm>
            <a:off x="6109938" y="6062675"/>
            <a:ext cx="5921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Calibri"/>
                <a:ea typeface="Calibri"/>
                <a:cs typeface="Calibri"/>
                <a:sym typeface="Calibri"/>
              </a:rPr>
              <a:t>see also </a:t>
            </a:r>
            <a:r>
              <a:rPr lang="en-US" sz="1200" u="sng">
                <a:solidFill>
                  <a:schemeClr val="hlink"/>
                </a:solidFill>
                <a:latin typeface="Calibri"/>
                <a:ea typeface="Calibri"/>
                <a:cs typeface="Calibri"/>
                <a:sym typeface="Calibri"/>
                <a:hlinkClick r:id="rId5"/>
              </a:rPr>
              <a:t>https://www.google.com/url?q=https://confluence.ecmwf.int/pages/</a:t>
            </a: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viewpage.action?pageId%3D228877072&amp;sa=D&amp;source=editors&amp;ust=1645310394534309&amp;</a:t>
            </a: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usg=AOvVaw3kj9JmFUi1zMB4QZfbZGKl</a:t>
            </a:r>
            <a:endParaRPr sz="1200">
              <a:latin typeface="Calibri"/>
              <a:ea typeface="Calibri"/>
              <a:cs typeface="Calibri"/>
              <a:sym typeface="Calibri"/>
            </a:endParaRPr>
          </a:p>
        </p:txBody>
      </p:sp>
      <p:sp>
        <p:nvSpPr>
          <p:cNvPr id="209" name="Google Shape;209;g1148c502955_0_4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15ef6f4bb9_0_19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Hypotheses of precipitation observation data assimilation impact based on a literature review.</a:t>
            </a:r>
            <a:endParaRPr/>
          </a:p>
        </p:txBody>
      </p:sp>
      <p:sp>
        <p:nvSpPr>
          <p:cNvPr id="215" name="Google Shape;215;g115ef6f4bb9_0_191"/>
          <p:cNvSpPr txBox="1">
            <a:spLocks noGrp="1"/>
          </p:cNvSpPr>
          <p:nvPr>
            <p:ph type="body" idx="1"/>
          </p:nvPr>
        </p:nvSpPr>
        <p:spPr>
          <a:xfrm>
            <a:off x="838200" y="2057800"/>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We need observation platforms with </a:t>
            </a:r>
            <a:r>
              <a:rPr lang="en-US" b="1"/>
              <a:t>global coverage</a:t>
            </a:r>
            <a:r>
              <a:rPr lang="en-US"/>
              <a:t> and that can help us closely estimate the </a:t>
            </a:r>
            <a:r>
              <a:rPr lang="en-US" b="1"/>
              <a:t>position </a:t>
            </a:r>
            <a:r>
              <a:rPr lang="en-US"/>
              <a:t>of larger-scale features.</a:t>
            </a:r>
            <a:endParaRPr/>
          </a:p>
          <a:p>
            <a:pPr marL="0" lvl="0" indent="0" algn="l" rtl="0">
              <a:spcBef>
                <a:spcPts val="1000"/>
              </a:spcBef>
              <a:spcAft>
                <a:spcPts val="0"/>
              </a:spcAft>
              <a:buNone/>
            </a:pPr>
            <a:endParaRPr/>
          </a:p>
          <a:p>
            <a:pPr marL="0" lvl="0" indent="0" algn="l" rtl="0">
              <a:spcBef>
                <a:spcPts val="1000"/>
              </a:spcBef>
              <a:spcAft>
                <a:spcPts val="0"/>
              </a:spcAft>
              <a:buNone/>
            </a:pPr>
            <a:r>
              <a:rPr lang="en-US"/>
              <a:t>Despite advances in all-sky assimilation, the </a:t>
            </a:r>
            <a:r>
              <a:rPr lang="en-US" b="1"/>
              <a:t>regions under shields of heavy clouds</a:t>
            </a:r>
            <a:r>
              <a:rPr lang="en-US"/>
              <a:t> are somewhat poorly observed relative to clear areas.</a:t>
            </a: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None/>
            </a:pPr>
            <a:r>
              <a:rPr lang="en-US"/>
              <a:t>Reducing the analysis error of smaller-scale details such as </a:t>
            </a:r>
            <a:r>
              <a:rPr lang="en-US" b="1"/>
              <a:t>locations of developing fronts and cyclones</a:t>
            </a:r>
            <a:r>
              <a:rPr lang="en-US"/>
              <a:t> is likely to be particularly helpful to reducing forecast errors.</a:t>
            </a:r>
            <a:endParaRPr/>
          </a:p>
        </p:txBody>
      </p:sp>
      <p:sp>
        <p:nvSpPr>
          <p:cNvPr id="216" name="Google Shape;216;g115ef6f4bb9_0_19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g115ef6f4bb9_0_34"/>
          <p:cNvPicPr preferRelativeResize="0"/>
          <p:nvPr/>
        </p:nvPicPr>
        <p:blipFill>
          <a:blip r:embed="rId3">
            <a:alphaModFix/>
          </a:blip>
          <a:stretch>
            <a:fillRect/>
          </a:stretch>
        </p:blipFill>
        <p:spPr>
          <a:xfrm>
            <a:off x="152400" y="152400"/>
            <a:ext cx="11690726" cy="6553200"/>
          </a:xfrm>
          <a:prstGeom prst="rect">
            <a:avLst/>
          </a:prstGeom>
          <a:noFill/>
          <a:ln>
            <a:noFill/>
          </a:ln>
        </p:spPr>
      </p:pic>
      <p:sp>
        <p:nvSpPr>
          <p:cNvPr id="222" name="Google Shape;222;g115ef6f4bb9_0_3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g115ef6f4bb9_0_40"/>
          <p:cNvPicPr preferRelativeResize="0"/>
          <p:nvPr/>
        </p:nvPicPr>
        <p:blipFill>
          <a:blip r:embed="rId3">
            <a:alphaModFix/>
          </a:blip>
          <a:stretch>
            <a:fillRect/>
          </a:stretch>
        </p:blipFill>
        <p:spPr>
          <a:xfrm>
            <a:off x="0" y="0"/>
            <a:ext cx="12105600" cy="6797575"/>
          </a:xfrm>
          <a:prstGeom prst="rect">
            <a:avLst/>
          </a:prstGeom>
          <a:noFill/>
          <a:ln>
            <a:noFill/>
          </a:ln>
        </p:spPr>
      </p:pic>
      <p:sp>
        <p:nvSpPr>
          <p:cNvPr id="228" name="Google Shape;228;g115ef6f4bb9_0_4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115ef6f4bb9_0_46"/>
          <p:cNvPicPr preferRelativeResize="0"/>
          <p:nvPr/>
        </p:nvPicPr>
        <p:blipFill>
          <a:blip r:embed="rId3">
            <a:alphaModFix/>
          </a:blip>
          <a:stretch>
            <a:fillRect/>
          </a:stretch>
        </p:blipFill>
        <p:spPr>
          <a:xfrm>
            <a:off x="0" y="54575"/>
            <a:ext cx="12022349" cy="6762574"/>
          </a:xfrm>
          <a:prstGeom prst="rect">
            <a:avLst/>
          </a:prstGeom>
          <a:noFill/>
          <a:ln>
            <a:noFill/>
          </a:ln>
        </p:spPr>
      </p:pic>
      <p:sp>
        <p:nvSpPr>
          <p:cNvPr id="234" name="Google Shape;234;g115ef6f4bb9_0_4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115ef6f4bb9_0_176"/>
          <p:cNvSpPr txBox="1">
            <a:spLocks noGrp="1"/>
          </p:cNvSpPr>
          <p:nvPr>
            <p:ph type="ctrTitle"/>
          </p:nvPr>
        </p:nvSpPr>
        <p:spPr>
          <a:xfrm>
            <a:off x="1494740" y="1963611"/>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t>Is precipitation adequately observed?</a:t>
            </a:r>
            <a:endParaRPr dirty="0"/>
          </a:p>
        </p:txBody>
      </p:sp>
      <p:sp>
        <p:nvSpPr>
          <p:cNvPr id="94" name="Google Shape;94;g115ef6f4bb9_0_17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1148c502955_0_15"/>
          <p:cNvPicPr preferRelativeResize="0"/>
          <p:nvPr/>
        </p:nvPicPr>
        <p:blipFill>
          <a:blip r:embed="rId3">
            <a:alphaModFix/>
          </a:blip>
          <a:stretch>
            <a:fillRect/>
          </a:stretch>
        </p:blipFill>
        <p:spPr>
          <a:xfrm>
            <a:off x="1" y="258113"/>
            <a:ext cx="12192000" cy="6137667"/>
          </a:xfrm>
          <a:prstGeom prst="rect">
            <a:avLst/>
          </a:prstGeom>
          <a:noFill/>
          <a:ln>
            <a:noFill/>
          </a:ln>
        </p:spPr>
      </p:pic>
      <p:sp>
        <p:nvSpPr>
          <p:cNvPr id="240" name="Google Shape;240;g1148c502955_0_15"/>
          <p:cNvSpPr/>
          <p:nvPr/>
        </p:nvSpPr>
        <p:spPr>
          <a:xfrm>
            <a:off x="5413325" y="3151050"/>
            <a:ext cx="554100" cy="5559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g1148c502955_0_15"/>
          <p:cNvGrpSpPr/>
          <p:nvPr/>
        </p:nvGrpSpPr>
        <p:grpSpPr>
          <a:xfrm>
            <a:off x="5471416" y="3371002"/>
            <a:ext cx="437905" cy="115996"/>
            <a:chOff x="1975550" y="2435125"/>
            <a:chExt cx="670400" cy="142800"/>
          </a:xfrm>
        </p:grpSpPr>
        <p:sp>
          <p:nvSpPr>
            <p:cNvPr id="242" name="Google Shape;242;g1148c502955_0_15"/>
            <p:cNvSpPr/>
            <p:nvPr/>
          </p:nvSpPr>
          <p:spPr>
            <a:xfrm>
              <a:off x="1975550" y="2435125"/>
              <a:ext cx="160800" cy="142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1148c502955_0_15"/>
            <p:cNvSpPr/>
            <p:nvPr/>
          </p:nvSpPr>
          <p:spPr>
            <a:xfrm>
              <a:off x="2485150" y="2435125"/>
              <a:ext cx="160800" cy="142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g1148c502955_0_15"/>
            <p:cNvSpPr/>
            <p:nvPr/>
          </p:nvSpPr>
          <p:spPr>
            <a:xfrm>
              <a:off x="2230350" y="2435125"/>
              <a:ext cx="160800" cy="14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5" name="Google Shape;245;g1148c502955_0_15"/>
            <p:cNvCxnSpPr>
              <a:stCxn id="244" idx="2"/>
              <a:endCxn id="242" idx="3"/>
            </p:cNvCxnSpPr>
            <p:nvPr/>
          </p:nvCxnSpPr>
          <p:spPr>
            <a:xfrm rot="10800000">
              <a:off x="2136450" y="2506525"/>
              <a:ext cx="93900" cy="0"/>
            </a:xfrm>
            <a:prstGeom prst="straightConnector1">
              <a:avLst/>
            </a:prstGeom>
            <a:noFill/>
            <a:ln w="9525" cap="flat" cmpd="sng">
              <a:solidFill>
                <a:schemeClr val="dk1"/>
              </a:solidFill>
              <a:prstDash val="solid"/>
              <a:round/>
              <a:headEnd type="none" w="med" len="med"/>
              <a:tailEnd type="none" w="med" len="med"/>
            </a:ln>
          </p:spPr>
        </p:cxnSp>
        <p:cxnSp>
          <p:nvCxnSpPr>
            <p:cNvPr id="246" name="Google Shape;246;g1148c502955_0_15"/>
            <p:cNvCxnSpPr/>
            <p:nvPr/>
          </p:nvCxnSpPr>
          <p:spPr>
            <a:xfrm rot="10800000">
              <a:off x="2391150" y="2506525"/>
              <a:ext cx="93900" cy="0"/>
            </a:xfrm>
            <a:prstGeom prst="straightConnector1">
              <a:avLst/>
            </a:prstGeom>
            <a:noFill/>
            <a:ln w="9525" cap="flat" cmpd="sng">
              <a:solidFill>
                <a:schemeClr val="dk1"/>
              </a:solidFill>
              <a:prstDash val="solid"/>
              <a:round/>
              <a:headEnd type="none" w="med" len="med"/>
              <a:tailEnd type="none" w="med" len="med"/>
            </a:ln>
          </p:spPr>
        </p:cxnSp>
      </p:grpSp>
      <p:sp>
        <p:nvSpPr>
          <p:cNvPr id="247" name="Google Shape;247;g1148c502955_0_1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cxnSp>
        <p:nvCxnSpPr>
          <p:cNvPr id="248" name="Google Shape;248;g1148c502955_0_15"/>
          <p:cNvCxnSpPr>
            <a:stCxn id="240" idx="0"/>
            <a:endCxn id="240" idx="7"/>
          </p:cNvCxnSpPr>
          <p:nvPr/>
        </p:nvCxnSpPr>
        <p:spPr>
          <a:xfrm>
            <a:off x="5690375" y="3151050"/>
            <a:ext cx="195900" cy="81300"/>
          </a:xfrm>
          <a:prstGeom prst="straightConnector1">
            <a:avLst/>
          </a:prstGeom>
          <a:noFill/>
          <a:ln w="28575" cap="flat" cmpd="sng">
            <a:solidFill>
              <a:schemeClr val="dk2"/>
            </a:solidFill>
            <a:prstDash val="solid"/>
            <a:round/>
            <a:headEnd type="none" w="med" len="med"/>
            <a:tailEnd type="triangle" w="med" len="med"/>
          </a:ln>
        </p:spPr>
      </p:cxnSp>
      <p:sp>
        <p:nvSpPr>
          <p:cNvPr id="249" name="Google Shape;249;g1148c502955_0_15"/>
          <p:cNvSpPr txBox="1"/>
          <p:nvPr/>
        </p:nvSpPr>
        <p:spPr>
          <a:xfrm>
            <a:off x="4475850" y="6457800"/>
            <a:ext cx="51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(scale of radar scan slightly exaggerated, ~ 400 km diameter)</a:t>
            </a: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g11709042f04_0_18"/>
          <p:cNvPicPr preferRelativeResize="0"/>
          <p:nvPr/>
        </p:nvPicPr>
        <p:blipFill>
          <a:blip r:embed="rId3">
            <a:alphaModFix/>
          </a:blip>
          <a:stretch>
            <a:fillRect/>
          </a:stretch>
        </p:blipFill>
        <p:spPr>
          <a:xfrm>
            <a:off x="1" y="258113"/>
            <a:ext cx="12192000" cy="6137667"/>
          </a:xfrm>
          <a:prstGeom prst="rect">
            <a:avLst/>
          </a:prstGeom>
          <a:noFill/>
          <a:ln>
            <a:noFill/>
          </a:ln>
        </p:spPr>
      </p:pic>
      <p:sp>
        <p:nvSpPr>
          <p:cNvPr id="255" name="Google Shape;255;g11709042f04_0_18"/>
          <p:cNvSpPr/>
          <p:nvPr/>
        </p:nvSpPr>
        <p:spPr>
          <a:xfrm>
            <a:off x="5413325" y="3049000"/>
            <a:ext cx="554100" cy="5559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g11709042f04_0_18"/>
          <p:cNvGrpSpPr/>
          <p:nvPr/>
        </p:nvGrpSpPr>
        <p:grpSpPr>
          <a:xfrm>
            <a:off x="5471416" y="3268952"/>
            <a:ext cx="437905" cy="115996"/>
            <a:chOff x="1975550" y="2435125"/>
            <a:chExt cx="670400" cy="142800"/>
          </a:xfrm>
        </p:grpSpPr>
        <p:sp>
          <p:nvSpPr>
            <p:cNvPr id="257" name="Google Shape;257;g11709042f04_0_18"/>
            <p:cNvSpPr/>
            <p:nvPr/>
          </p:nvSpPr>
          <p:spPr>
            <a:xfrm>
              <a:off x="1975550" y="2435125"/>
              <a:ext cx="160800" cy="142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g11709042f04_0_18"/>
            <p:cNvSpPr/>
            <p:nvPr/>
          </p:nvSpPr>
          <p:spPr>
            <a:xfrm>
              <a:off x="2485150" y="2435125"/>
              <a:ext cx="160800" cy="142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g11709042f04_0_18"/>
            <p:cNvSpPr/>
            <p:nvPr/>
          </p:nvSpPr>
          <p:spPr>
            <a:xfrm>
              <a:off x="2230350" y="2435125"/>
              <a:ext cx="160800" cy="14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0" name="Google Shape;260;g11709042f04_0_18"/>
            <p:cNvCxnSpPr>
              <a:stCxn id="259" idx="2"/>
              <a:endCxn id="257" idx="3"/>
            </p:cNvCxnSpPr>
            <p:nvPr/>
          </p:nvCxnSpPr>
          <p:spPr>
            <a:xfrm rot="10800000">
              <a:off x="2136450" y="2506525"/>
              <a:ext cx="93900" cy="0"/>
            </a:xfrm>
            <a:prstGeom prst="straightConnector1">
              <a:avLst/>
            </a:prstGeom>
            <a:noFill/>
            <a:ln w="9525" cap="flat" cmpd="sng">
              <a:solidFill>
                <a:schemeClr val="dk1"/>
              </a:solidFill>
              <a:prstDash val="solid"/>
              <a:round/>
              <a:headEnd type="none" w="med" len="med"/>
              <a:tailEnd type="none" w="med" len="med"/>
            </a:ln>
          </p:spPr>
        </p:cxnSp>
        <p:cxnSp>
          <p:nvCxnSpPr>
            <p:cNvPr id="261" name="Google Shape;261;g11709042f04_0_18"/>
            <p:cNvCxnSpPr/>
            <p:nvPr/>
          </p:nvCxnSpPr>
          <p:spPr>
            <a:xfrm rot="10800000">
              <a:off x="2391150" y="2506525"/>
              <a:ext cx="93900" cy="0"/>
            </a:xfrm>
            <a:prstGeom prst="straightConnector1">
              <a:avLst/>
            </a:prstGeom>
            <a:noFill/>
            <a:ln w="9525" cap="flat" cmpd="sng">
              <a:solidFill>
                <a:schemeClr val="dk1"/>
              </a:solidFill>
              <a:prstDash val="solid"/>
              <a:round/>
              <a:headEnd type="none" w="med" len="med"/>
              <a:tailEnd type="none" w="med" len="med"/>
            </a:ln>
          </p:spPr>
        </p:cxnSp>
      </p:grpSp>
      <p:sp>
        <p:nvSpPr>
          <p:cNvPr id="262" name="Google Shape;262;g11709042f04_0_1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cxnSp>
        <p:nvCxnSpPr>
          <p:cNvPr id="263" name="Google Shape;263;g11709042f04_0_18"/>
          <p:cNvCxnSpPr>
            <a:stCxn id="255" idx="0"/>
            <a:endCxn id="255" idx="7"/>
          </p:cNvCxnSpPr>
          <p:nvPr/>
        </p:nvCxnSpPr>
        <p:spPr>
          <a:xfrm>
            <a:off x="5690375" y="3049000"/>
            <a:ext cx="195900" cy="81300"/>
          </a:xfrm>
          <a:prstGeom prst="straightConnector1">
            <a:avLst/>
          </a:prstGeom>
          <a:noFill/>
          <a:ln w="28575" cap="flat" cmpd="sng">
            <a:solidFill>
              <a:schemeClr val="dk2"/>
            </a:solidFill>
            <a:prstDash val="solid"/>
            <a:round/>
            <a:headEnd type="none" w="med" len="med"/>
            <a:tailEnd type="triangle" w="med" len="med"/>
          </a:ln>
        </p:spPr>
      </p:cxnSp>
      <p:sp>
        <p:nvSpPr>
          <p:cNvPr id="264" name="Google Shape;264;g11709042f04_0_18"/>
          <p:cNvSpPr txBox="1"/>
          <p:nvPr/>
        </p:nvSpPr>
        <p:spPr>
          <a:xfrm>
            <a:off x="4475850" y="6457800"/>
            <a:ext cx="51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(scale of radar scan slightly exaggerated,</a:t>
            </a:r>
            <a:r>
              <a:rPr lang="en-US">
                <a:solidFill>
                  <a:schemeClr val="dk1"/>
                </a:solidFill>
                <a:latin typeface="Calibri"/>
                <a:ea typeface="Calibri"/>
                <a:cs typeface="Calibri"/>
                <a:sym typeface="Calibri"/>
              </a:rPr>
              <a:t> ~ 400 km diameter</a:t>
            </a:r>
            <a:r>
              <a:rPr lang="en-US">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g11709042f04_0_31"/>
          <p:cNvPicPr preferRelativeResize="0"/>
          <p:nvPr/>
        </p:nvPicPr>
        <p:blipFill>
          <a:blip r:embed="rId3">
            <a:alphaModFix/>
          </a:blip>
          <a:stretch>
            <a:fillRect/>
          </a:stretch>
        </p:blipFill>
        <p:spPr>
          <a:xfrm>
            <a:off x="1" y="258113"/>
            <a:ext cx="12192000" cy="6137667"/>
          </a:xfrm>
          <a:prstGeom prst="rect">
            <a:avLst/>
          </a:prstGeom>
          <a:noFill/>
          <a:ln>
            <a:noFill/>
          </a:ln>
        </p:spPr>
      </p:pic>
      <p:sp>
        <p:nvSpPr>
          <p:cNvPr id="270" name="Google Shape;270;g11709042f04_0_31"/>
          <p:cNvSpPr/>
          <p:nvPr/>
        </p:nvSpPr>
        <p:spPr>
          <a:xfrm>
            <a:off x="5413325" y="2924000"/>
            <a:ext cx="554100" cy="5559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g11709042f04_0_31"/>
          <p:cNvGrpSpPr/>
          <p:nvPr/>
        </p:nvGrpSpPr>
        <p:grpSpPr>
          <a:xfrm>
            <a:off x="5471416" y="3143952"/>
            <a:ext cx="437905" cy="115996"/>
            <a:chOff x="1975550" y="2435125"/>
            <a:chExt cx="670400" cy="142800"/>
          </a:xfrm>
        </p:grpSpPr>
        <p:sp>
          <p:nvSpPr>
            <p:cNvPr id="272" name="Google Shape;272;g11709042f04_0_31"/>
            <p:cNvSpPr/>
            <p:nvPr/>
          </p:nvSpPr>
          <p:spPr>
            <a:xfrm>
              <a:off x="1975550" y="2435125"/>
              <a:ext cx="160800" cy="142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g11709042f04_0_31"/>
            <p:cNvSpPr/>
            <p:nvPr/>
          </p:nvSpPr>
          <p:spPr>
            <a:xfrm>
              <a:off x="2485150" y="2435125"/>
              <a:ext cx="160800" cy="142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g11709042f04_0_31"/>
            <p:cNvSpPr/>
            <p:nvPr/>
          </p:nvSpPr>
          <p:spPr>
            <a:xfrm>
              <a:off x="2230350" y="2435125"/>
              <a:ext cx="160800" cy="14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5" name="Google Shape;275;g11709042f04_0_31"/>
            <p:cNvCxnSpPr>
              <a:stCxn id="274" idx="2"/>
              <a:endCxn id="272" idx="3"/>
            </p:cNvCxnSpPr>
            <p:nvPr/>
          </p:nvCxnSpPr>
          <p:spPr>
            <a:xfrm rot="10800000">
              <a:off x="2136450" y="2506525"/>
              <a:ext cx="93900" cy="0"/>
            </a:xfrm>
            <a:prstGeom prst="straightConnector1">
              <a:avLst/>
            </a:prstGeom>
            <a:noFill/>
            <a:ln w="9525" cap="flat" cmpd="sng">
              <a:solidFill>
                <a:schemeClr val="dk1"/>
              </a:solidFill>
              <a:prstDash val="solid"/>
              <a:round/>
              <a:headEnd type="none" w="med" len="med"/>
              <a:tailEnd type="none" w="med" len="med"/>
            </a:ln>
          </p:spPr>
        </p:cxnSp>
        <p:cxnSp>
          <p:nvCxnSpPr>
            <p:cNvPr id="276" name="Google Shape;276;g11709042f04_0_31"/>
            <p:cNvCxnSpPr/>
            <p:nvPr/>
          </p:nvCxnSpPr>
          <p:spPr>
            <a:xfrm rot="10800000">
              <a:off x="2391150" y="2506525"/>
              <a:ext cx="93900" cy="0"/>
            </a:xfrm>
            <a:prstGeom prst="straightConnector1">
              <a:avLst/>
            </a:prstGeom>
            <a:noFill/>
            <a:ln w="9525" cap="flat" cmpd="sng">
              <a:solidFill>
                <a:schemeClr val="dk1"/>
              </a:solidFill>
              <a:prstDash val="solid"/>
              <a:round/>
              <a:headEnd type="none" w="med" len="med"/>
              <a:tailEnd type="none" w="med" len="med"/>
            </a:ln>
          </p:spPr>
        </p:cxnSp>
      </p:grpSp>
      <p:sp>
        <p:nvSpPr>
          <p:cNvPr id="277" name="Google Shape;277;g11709042f04_0_3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cxnSp>
        <p:nvCxnSpPr>
          <p:cNvPr id="278" name="Google Shape;278;g11709042f04_0_31"/>
          <p:cNvCxnSpPr/>
          <p:nvPr/>
        </p:nvCxnSpPr>
        <p:spPr>
          <a:xfrm>
            <a:off x="5713425" y="2924000"/>
            <a:ext cx="195900" cy="81300"/>
          </a:xfrm>
          <a:prstGeom prst="straightConnector1">
            <a:avLst/>
          </a:prstGeom>
          <a:noFill/>
          <a:ln w="28575" cap="flat" cmpd="sng">
            <a:solidFill>
              <a:schemeClr val="dk2"/>
            </a:solidFill>
            <a:prstDash val="solid"/>
            <a:round/>
            <a:headEnd type="none" w="med" len="med"/>
            <a:tailEnd type="triangle" w="med" len="med"/>
          </a:ln>
        </p:spPr>
      </p:cxnSp>
      <p:sp>
        <p:nvSpPr>
          <p:cNvPr id="279" name="Google Shape;279;g11709042f04_0_31"/>
          <p:cNvSpPr txBox="1"/>
          <p:nvPr/>
        </p:nvSpPr>
        <p:spPr>
          <a:xfrm>
            <a:off x="4475850" y="6457800"/>
            <a:ext cx="51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(scale of radar scan slightly exaggerated,</a:t>
            </a:r>
            <a:r>
              <a:rPr lang="en-US">
                <a:solidFill>
                  <a:schemeClr val="dk1"/>
                </a:solidFill>
                <a:latin typeface="Calibri"/>
                <a:ea typeface="Calibri"/>
                <a:cs typeface="Calibri"/>
                <a:sym typeface="Calibri"/>
              </a:rPr>
              <a:t> ~ 400 km diameter</a:t>
            </a:r>
            <a:r>
              <a:rPr lang="en-US">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g115ef6f4bb9_0_52"/>
          <p:cNvPicPr preferRelativeResize="0"/>
          <p:nvPr/>
        </p:nvPicPr>
        <p:blipFill>
          <a:blip r:embed="rId3">
            <a:alphaModFix/>
          </a:blip>
          <a:stretch>
            <a:fillRect/>
          </a:stretch>
        </p:blipFill>
        <p:spPr>
          <a:xfrm>
            <a:off x="152400" y="152400"/>
            <a:ext cx="11640028" cy="6553199"/>
          </a:xfrm>
          <a:prstGeom prst="rect">
            <a:avLst/>
          </a:prstGeom>
          <a:noFill/>
          <a:ln>
            <a:noFill/>
          </a:ln>
        </p:spPr>
      </p:pic>
      <p:sp>
        <p:nvSpPr>
          <p:cNvPr id="285" name="Google Shape;285;g115ef6f4bb9_0_5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g115ef6f4bb9_0_59"/>
          <p:cNvPicPr preferRelativeResize="0"/>
          <p:nvPr/>
        </p:nvPicPr>
        <p:blipFill>
          <a:blip r:embed="rId3">
            <a:alphaModFix/>
          </a:blip>
          <a:stretch>
            <a:fillRect/>
          </a:stretch>
        </p:blipFill>
        <p:spPr>
          <a:xfrm>
            <a:off x="0" y="44775"/>
            <a:ext cx="12144026" cy="6813225"/>
          </a:xfrm>
          <a:prstGeom prst="rect">
            <a:avLst/>
          </a:prstGeom>
          <a:noFill/>
          <a:ln>
            <a:noFill/>
          </a:ln>
        </p:spPr>
      </p:pic>
      <p:sp>
        <p:nvSpPr>
          <p:cNvPr id="291" name="Google Shape;291;g115ef6f4bb9_0_5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
        <p:nvSpPr>
          <p:cNvPr id="292" name="Google Shape;292;g115ef6f4bb9_0_59"/>
          <p:cNvSpPr/>
          <p:nvPr/>
        </p:nvSpPr>
        <p:spPr>
          <a:xfrm>
            <a:off x="7574450" y="5149750"/>
            <a:ext cx="4241700" cy="1262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g115ef6f4bb9_0_59"/>
          <p:cNvSpPr txBox="1"/>
          <p:nvPr/>
        </p:nvSpPr>
        <p:spPr>
          <a:xfrm>
            <a:off x="7741700" y="5194400"/>
            <a:ext cx="39852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Cal/val campaign executed in collaboration</a:t>
            </a: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with NOAA.  Radar reflectivity is from </a:t>
            </a: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hurricane Ida (Aug 2021) as observed by</a:t>
            </a: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airborne conical scan Doppler radar</a:t>
            </a: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(Image credit: NOAA/NESDIS/STAR)</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g115ef6f4bb9_0_65"/>
          <p:cNvPicPr preferRelativeResize="0"/>
          <p:nvPr/>
        </p:nvPicPr>
        <p:blipFill>
          <a:blip r:embed="rId3">
            <a:alphaModFix/>
          </a:blip>
          <a:stretch>
            <a:fillRect/>
          </a:stretch>
        </p:blipFill>
        <p:spPr>
          <a:xfrm>
            <a:off x="0" y="0"/>
            <a:ext cx="12081024" cy="6807374"/>
          </a:xfrm>
          <a:prstGeom prst="rect">
            <a:avLst/>
          </a:prstGeom>
          <a:noFill/>
          <a:ln>
            <a:noFill/>
          </a:ln>
        </p:spPr>
      </p:pic>
      <p:sp>
        <p:nvSpPr>
          <p:cNvPr id="299" name="Google Shape;299;g115ef6f4bb9_0_6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g115ef6f4bb9_0_72"/>
          <p:cNvPicPr preferRelativeResize="0"/>
          <p:nvPr/>
        </p:nvPicPr>
        <p:blipFill>
          <a:blip r:embed="rId3">
            <a:alphaModFix/>
          </a:blip>
          <a:stretch>
            <a:fillRect/>
          </a:stretch>
        </p:blipFill>
        <p:spPr>
          <a:xfrm>
            <a:off x="0" y="0"/>
            <a:ext cx="12125798" cy="6808926"/>
          </a:xfrm>
          <a:prstGeom prst="rect">
            <a:avLst/>
          </a:prstGeom>
          <a:noFill/>
          <a:ln>
            <a:noFill/>
          </a:ln>
        </p:spPr>
      </p:pic>
      <p:sp>
        <p:nvSpPr>
          <p:cNvPr id="305" name="Google Shape;305;g115ef6f4bb9_0_7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115ef6f4bb9_0_79"/>
          <p:cNvSpPr txBox="1">
            <a:spLocks noGrp="1"/>
          </p:cNvSpPr>
          <p:nvPr>
            <p:ph type="title"/>
          </p:nvPr>
        </p:nvSpPr>
        <p:spPr>
          <a:xfrm>
            <a:off x="838200" y="365125"/>
            <a:ext cx="10515600" cy="87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PSL and NOAA interest in these data</a:t>
            </a:r>
            <a:endParaRPr/>
          </a:p>
        </p:txBody>
      </p:sp>
      <p:sp>
        <p:nvSpPr>
          <p:cNvPr id="311" name="Google Shape;311;g115ef6f4bb9_0_79"/>
          <p:cNvSpPr txBox="1">
            <a:spLocks noGrp="1"/>
          </p:cNvSpPr>
          <p:nvPr>
            <p:ph type="body" idx="1"/>
          </p:nvPr>
        </p:nvSpPr>
        <p:spPr>
          <a:xfrm>
            <a:off x="838200" y="1513725"/>
            <a:ext cx="10515600" cy="5078400"/>
          </a:xfrm>
          <a:prstGeom prst="rect">
            <a:avLst/>
          </a:prstGeom>
        </p:spPr>
        <p:txBody>
          <a:bodyPr spcFirstLastPara="1" wrap="square" lIns="91425" tIns="45700" rIns="91425" bIns="45700" anchor="t" anchorCtr="0">
            <a:normAutofit fontScale="85000" lnSpcReduction="20000"/>
          </a:bodyPr>
          <a:lstStyle/>
          <a:p>
            <a:pPr marL="457200" lvl="0" indent="-320357" algn="l" rtl="0">
              <a:lnSpc>
                <a:spcPct val="115000"/>
              </a:lnSpc>
              <a:spcBef>
                <a:spcPts val="1000"/>
              </a:spcBef>
              <a:spcAft>
                <a:spcPts val="0"/>
              </a:spcAft>
              <a:buSzPct val="62962"/>
              <a:buChar char="●"/>
            </a:pPr>
            <a:r>
              <a:rPr lang="en-US" sz="2700"/>
              <a:t>Evaluating the quality of these data, their impact on improvement in numerical weather prediction, on quantitative precipitation estimation, and more.</a:t>
            </a:r>
            <a:endParaRPr sz="2700"/>
          </a:p>
          <a:p>
            <a:pPr marL="914400" lvl="1" indent="-320357" algn="l" rtl="0">
              <a:lnSpc>
                <a:spcPct val="115000"/>
              </a:lnSpc>
              <a:spcBef>
                <a:spcPts val="0"/>
              </a:spcBef>
              <a:spcAft>
                <a:spcPts val="0"/>
              </a:spcAft>
              <a:buClr>
                <a:srgbClr val="0000FF"/>
              </a:buClr>
              <a:buSzPct val="73913"/>
              <a:buChar char="○"/>
            </a:pPr>
            <a:r>
              <a:rPr lang="en-US" sz="2300">
                <a:solidFill>
                  <a:srgbClr val="0000FF"/>
                </a:solidFill>
              </a:rPr>
              <a:t>Should NOAA buy, and what is a reasonable cost </a:t>
            </a:r>
            <a:r>
              <a:rPr lang="en-US" sz="2300" i="1">
                <a:solidFill>
                  <a:srgbClr val="0000FF"/>
                </a:solidFill>
              </a:rPr>
              <a:t>based on the evidence</a:t>
            </a:r>
            <a:r>
              <a:rPr lang="en-US" sz="2300">
                <a:solidFill>
                  <a:srgbClr val="0000FF"/>
                </a:solidFill>
              </a:rPr>
              <a:t>?</a:t>
            </a:r>
            <a:endParaRPr sz="2300">
              <a:solidFill>
                <a:srgbClr val="0000FF"/>
              </a:solidFill>
            </a:endParaRPr>
          </a:p>
          <a:p>
            <a:pPr marL="457200" lvl="0" indent="-320357" algn="l" rtl="0">
              <a:lnSpc>
                <a:spcPct val="115000"/>
              </a:lnSpc>
              <a:spcBef>
                <a:spcPts val="0"/>
              </a:spcBef>
              <a:spcAft>
                <a:spcPts val="0"/>
              </a:spcAft>
              <a:buSzPct val="62962"/>
              <a:buChar char="●"/>
            </a:pPr>
            <a:r>
              <a:rPr lang="en-US" sz="2700"/>
              <a:t>Presuming positive impact of the data, prepare NOAA for the operational assimilation of these data soon after the purchase agreement is signed.</a:t>
            </a:r>
            <a:endParaRPr sz="2700"/>
          </a:p>
          <a:p>
            <a:pPr marL="914400" lvl="1" indent="-320357" algn="l" rtl="0">
              <a:lnSpc>
                <a:spcPct val="115000"/>
              </a:lnSpc>
              <a:spcBef>
                <a:spcPts val="0"/>
              </a:spcBef>
              <a:spcAft>
                <a:spcPts val="0"/>
              </a:spcAft>
              <a:buSzPct val="73913"/>
              <a:buChar char="○"/>
            </a:pPr>
            <a:r>
              <a:rPr lang="en-US" sz="2300"/>
              <a:t>Forward operators developed and tested.</a:t>
            </a:r>
            <a:endParaRPr sz="2300"/>
          </a:p>
          <a:p>
            <a:pPr marL="914400" lvl="1" indent="-320357" algn="l" rtl="0">
              <a:lnSpc>
                <a:spcPct val="115000"/>
              </a:lnSpc>
              <a:spcBef>
                <a:spcPts val="0"/>
              </a:spcBef>
              <a:spcAft>
                <a:spcPts val="0"/>
              </a:spcAft>
              <a:buSzPct val="73913"/>
              <a:buChar char="○"/>
            </a:pPr>
            <a:r>
              <a:rPr lang="en-US" sz="2300"/>
              <a:t>QC algorithms ready, and error statistics quantified.</a:t>
            </a:r>
            <a:endParaRPr sz="2300"/>
          </a:p>
          <a:p>
            <a:pPr marL="914400" lvl="1" indent="-320992" algn="l" rtl="0">
              <a:lnSpc>
                <a:spcPct val="115000"/>
              </a:lnSpc>
              <a:spcBef>
                <a:spcPts val="0"/>
              </a:spcBef>
              <a:spcAft>
                <a:spcPts val="0"/>
              </a:spcAft>
              <a:buSzPct val="74424"/>
              <a:buChar char="○"/>
            </a:pPr>
            <a:r>
              <a:rPr lang="en-US" sz="2300"/>
              <a:t>Ready to incorporate into precipitation analysis products, MRMS, Stage IV, CCPA, etc. for model validation, postprocessing.</a:t>
            </a:r>
            <a:endParaRPr sz="2300"/>
          </a:p>
          <a:p>
            <a:pPr marL="457200" lvl="0" indent="-320357" algn="l" rtl="0">
              <a:lnSpc>
                <a:spcPct val="115000"/>
              </a:lnSpc>
              <a:spcBef>
                <a:spcPts val="0"/>
              </a:spcBef>
              <a:spcAft>
                <a:spcPts val="0"/>
              </a:spcAft>
              <a:buSzPct val="62962"/>
              <a:buChar char="●"/>
            </a:pPr>
            <a:r>
              <a:rPr lang="en-US" sz="2700"/>
              <a:t>Better quantification and understanding of hydrometeorological extremes.</a:t>
            </a:r>
            <a:endParaRPr sz="2700"/>
          </a:p>
          <a:p>
            <a:pPr marL="914400" lvl="1" indent="-320357" algn="l" rtl="0">
              <a:lnSpc>
                <a:spcPct val="115000"/>
              </a:lnSpc>
              <a:spcBef>
                <a:spcPts val="0"/>
              </a:spcBef>
              <a:spcAft>
                <a:spcPts val="0"/>
              </a:spcAft>
              <a:buSzPct val="73913"/>
              <a:buChar char="○"/>
            </a:pPr>
            <a:r>
              <a:rPr lang="en-US" sz="2300"/>
              <a:t>Global extreme rainfall statistics.</a:t>
            </a:r>
            <a:endParaRPr sz="2300"/>
          </a:p>
          <a:p>
            <a:pPr marL="457200" lvl="0" indent="-320357" algn="l" rtl="0">
              <a:lnSpc>
                <a:spcPct val="115000"/>
              </a:lnSpc>
              <a:spcBef>
                <a:spcPts val="0"/>
              </a:spcBef>
              <a:spcAft>
                <a:spcPts val="0"/>
              </a:spcAft>
              <a:buSzPct val="62962"/>
              <a:buChar char="●"/>
            </a:pPr>
            <a:r>
              <a:rPr lang="en-US" sz="2700"/>
              <a:t>Data for precipitation process understanding and model diagnostics.</a:t>
            </a:r>
            <a:endParaRPr sz="2700"/>
          </a:p>
          <a:p>
            <a:pPr marL="914400" lvl="1" indent="-320357" algn="l" rtl="0">
              <a:lnSpc>
                <a:spcPct val="115000"/>
              </a:lnSpc>
              <a:spcBef>
                <a:spcPts val="0"/>
              </a:spcBef>
              <a:spcAft>
                <a:spcPts val="0"/>
              </a:spcAft>
              <a:buSzPct val="73913"/>
              <a:buChar char="○"/>
            </a:pPr>
            <a:r>
              <a:rPr lang="en-US" sz="2300"/>
              <a:t>More precise quantification of spatial precipitation variability for MJO diagnostics.</a:t>
            </a:r>
            <a:endParaRPr sz="2700"/>
          </a:p>
          <a:p>
            <a:pPr marL="457200" lvl="0" indent="-320357" algn="l" rtl="0">
              <a:lnSpc>
                <a:spcPct val="115000"/>
              </a:lnSpc>
              <a:spcBef>
                <a:spcPts val="0"/>
              </a:spcBef>
              <a:spcAft>
                <a:spcPts val="0"/>
              </a:spcAft>
              <a:buSzPct val="62962"/>
              <a:buChar char="●"/>
            </a:pPr>
            <a:r>
              <a:rPr lang="en-US" sz="2700"/>
              <a:t>Data to compare against other NOAA and PSL data.</a:t>
            </a:r>
            <a:endParaRPr sz="2700"/>
          </a:p>
          <a:p>
            <a:pPr marL="457200" lvl="0" indent="-320357" algn="l" rtl="0">
              <a:lnSpc>
                <a:spcPct val="115000"/>
              </a:lnSpc>
              <a:spcBef>
                <a:spcPts val="0"/>
              </a:spcBef>
              <a:spcAft>
                <a:spcPts val="0"/>
              </a:spcAft>
              <a:buClr>
                <a:srgbClr val="0000FF"/>
              </a:buClr>
              <a:buSzPct val="62962"/>
              <a:buChar char="●"/>
            </a:pPr>
            <a:r>
              <a:rPr lang="en-US" sz="2700">
                <a:solidFill>
                  <a:srgbClr val="0000FF"/>
                </a:solidFill>
              </a:rPr>
              <a:t>Your thoughts on potential PSL usage.</a:t>
            </a:r>
            <a:endParaRPr sz="2700">
              <a:solidFill>
                <a:srgbClr val="0000FF"/>
              </a:solidFill>
            </a:endParaRPr>
          </a:p>
        </p:txBody>
      </p:sp>
      <p:sp>
        <p:nvSpPr>
          <p:cNvPr id="312" name="Google Shape;312;g115ef6f4bb9_0_7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115ef6f4bb9_0_8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Collaborating with tomorrow.io</a:t>
            </a:r>
            <a:endParaRPr/>
          </a:p>
        </p:txBody>
      </p:sp>
      <p:sp>
        <p:nvSpPr>
          <p:cNvPr id="318" name="Google Shape;318;g115ef6f4bb9_0_8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A CRADA (Cooperative Research and Development Agreement) has been signed.   NESDIS, NOS, NWS/EMC, AOML, NSSL also co-signers.</a:t>
            </a:r>
            <a:endParaRPr/>
          </a:p>
          <a:p>
            <a:pPr marL="457200" lvl="0" indent="-342900" algn="l" rtl="0">
              <a:spcBef>
                <a:spcPts val="0"/>
              </a:spcBef>
              <a:spcAft>
                <a:spcPts val="0"/>
              </a:spcAft>
              <a:buSzPts val="1800"/>
              <a:buChar char="●"/>
            </a:pPr>
            <a:r>
              <a:rPr lang="en-US"/>
              <a:t>Tomorrow.io will provide simulated and non-real time data free of charge, likely through cloud providers.</a:t>
            </a:r>
            <a:endParaRPr/>
          </a:p>
          <a:p>
            <a:pPr marL="457200" lvl="0" indent="-342900" algn="l" rtl="0">
              <a:spcBef>
                <a:spcPts val="0"/>
              </a:spcBef>
              <a:spcAft>
                <a:spcPts val="0"/>
              </a:spcAft>
              <a:buSzPts val="1800"/>
              <a:buChar char="●"/>
            </a:pPr>
            <a:r>
              <a:rPr lang="en-US"/>
              <a:t>We agree to share research results, work together on technologies like the data assimilation forward operator, jointly publish interesting results.</a:t>
            </a:r>
            <a:endParaRPr/>
          </a:p>
          <a:p>
            <a:pPr marL="457200" lvl="0" indent="-342900" algn="l" rtl="0">
              <a:spcBef>
                <a:spcPts val="0"/>
              </a:spcBef>
              <a:spcAft>
                <a:spcPts val="0"/>
              </a:spcAft>
              <a:buSzPts val="1800"/>
              <a:buChar char="●"/>
            </a:pPr>
            <a:r>
              <a:rPr lang="en-US"/>
              <a:t>Their precipitation mission may eventually incorporate other sensing capabilities (snow, ice, ocean-surface winds, ocean currents), and they are considering microwave sounders.  PSL may be involved with evaluating those at a later point.</a:t>
            </a:r>
            <a:endParaRPr/>
          </a:p>
        </p:txBody>
      </p:sp>
      <p:sp>
        <p:nvSpPr>
          <p:cNvPr id="319" name="Google Shape;319;g115ef6f4bb9_0_8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115ef6f4bb9_0_8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Next steps</a:t>
            </a:r>
            <a:endParaRPr/>
          </a:p>
        </p:txBody>
      </p:sp>
      <p:sp>
        <p:nvSpPr>
          <p:cNvPr id="325" name="Google Shape;325;g115ef6f4bb9_0_8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355600" algn="l" rtl="0">
              <a:spcBef>
                <a:spcPts val="1000"/>
              </a:spcBef>
              <a:spcAft>
                <a:spcPts val="0"/>
              </a:spcAft>
              <a:buSzPts val="2000"/>
              <a:buChar char="●"/>
            </a:pPr>
            <a:r>
              <a:rPr lang="en-US" sz="3000"/>
              <a:t>New hire through CIRES to work on the forward operator and tests in cycled data assimilation.</a:t>
            </a:r>
            <a:endParaRPr sz="3000"/>
          </a:p>
          <a:p>
            <a:pPr marL="457200" lvl="0" indent="-355600" algn="l" rtl="0">
              <a:spcBef>
                <a:spcPts val="0"/>
              </a:spcBef>
              <a:spcAft>
                <a:spcPts val="0"/>
              </a:spcAft>
              <a:buSzPts val="2000"/>
              <a:buChar char="●"/>
            </a:pPr>
            <a:r>
              <a:rPr lang="en-US" sz="3000"/>
              <a:t>Identify other PSL and NOAA partners that wish to participate in evaluation of the data.</a:t>
            </a:r>
            <a:endParaRPr sz="3000"/>
          </a:p>
          <a:p>
            <a:pPr marL="457200" lvl="0" indent="-355600" algn="l" rtl="0">
              <a:spcBef>
                <a:spcPts val="0"/>
              </a:spcBef>
              <a:spcAft>
                <a:spcPts val="0"/>
              </a:spcAft>
              <a:buSzPts val="2000"/>
              <a:buChar char="●"/>
            </a:pPr>
            <a:r>
              <a:rPr lang="en-US" sz="3000"/>
              <a:t>Refine the list of science questions we intend to ask and answer.</a:t>
            </a:r>
            <a:endParaRPr sz="3000"/>
          </a:p>
          <a:p>
            <a:pPr marL="457200" lvl="0" indent="-355600" algn="l" rtl="0">
              <a:spcBef>
                <a:spcPts val="0"/>
              </a:spcBef>
              <a:spcAft>
                <a:spcPts val="0"/>
              </a:spcAft>
              <a:buSzPts val="2000"/>
              <a:buChar char="●"/>
            </a:pPr>
            <a:r>
              <a:rPr lang="en-US" sz="3000"/>
              <a:t>Get to work.</a:t>
            </a:r>
            <a:endParaRPr sz="3000"/>
          </a:p>
        </p:txBody>
      </p:sp>
      <p:sp>
        <p:nvSpPr>
          <p:cNvPr id="326" name="Google Shape;326;g115ef6f4bb9_0_8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0" name="Google Shape;100;p3"/>
          <p:cNvPicPr preferRelativeResize="0"/>
          <p:nvPr/>
        </p:nvPicPr>
        <p:blipFill rotWithShape="1">
          <a:blip r:embed="rId4">
            <a:alphaModFix/>
          </a:blip>
          <a:srcRect/>
          <a:stretch/>
        </p:blipFill>
        <p:spPr>
          <a:xfrm>
            <a:off x="10248184" y="4229623"/>
            <a:ext cx="1943816" cy="2628377"/>
          </a:xfrm>
          <a:prstGeom prst="rect">
            <a:avLst/>
          </a:prstGeom>
          <a:noFill/>
          <a:ln>
            <a:noFill/>
          </a:ln>
        </p:spPr>
      </p:pic>
      <p:sp>
        <p:nvSpPr>
          <p:cNvPr id="101" name="Google Shape;101;p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115ef6f4bb9_0_118"/>
          <p:cNvSpPr txBox="1">
            <a:spLocks noGrp="1"/>
          </p:cNvSpPr>
          <p:nvPr>
            <p:ph type="title"/>
          </p:nvPr>
        </p:nvSpPr>
        <p:spPr>
          <a:xfrm>
            <a:off x="261050" y="52575"/>
            <a:ext cx="11581800" cy="876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300"/>
              <a:t>Observations and their impact on data assimilation</a:t>
            </a:r>
            <a:endParaRPr sz="4300"/>
          </a:p>
        </p:txBody>
      </p:sp>
      <p:pic>
        <p:nvPicPr>
          <p:cNvPr id="332" name="Google Shape;332;g115ef6f4bb9_0_118"/>
          <p:cNvPicPr preferRelativeResize="0"/>
          <p:nvPr/>
        </p:nvPicPr>
        <p:blipFill>
          <a:blip r:embed="rId3">
            <a:alphaModFix/>
          </a:blip>
          <a:stretch>
            <a:fillRect/>
          </a:stretch>
        </p:blipFill>
        <p:spPr>
          <a:xfrm>
            <a:off x="332050" y="2194025"/>
            <a:ext cx="6197625" cy="4131750"/>
          </a:xfrm>
          <a:prstGeom prst="rect">
            <a:avLst/>
          </a:prstGeom>
          <a:noFill/>
          <a:ln>
            <a:noFill/>
          </a:ln>
        </p:spPr>
      </p:pic>
      <p:sp>
        <p:nvSpPr>
          <p:cNvPr id="333" name="Google Shape;333;g115ef6f4bb9_0_118"/>
          <p:cNvSpPr txBox="1"/>
          <p:nvPr/>
        </p:nvSpPr>
        <p:spPr>
          <a:xfrm>
            <a:off x="7418075" y="2158300"/>
            <a:ext cx="3705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Calibri"/>
                <a:ea typeface="Calibri"/>
                <a:cs typeface="Calibri"/>
                <a:sym typeface="Calibri"/>
              </a:rPr>
              <a:t>observations in a time window</a:t>
            </a:r>
            <a:endParaRPr sz="1500">
              <a:latin typeface="Calibri"/>
              <a:ea typeface="Calibri"/>
              <a:cs typeface="Calibri"/>
              <a:sym typeface="Calibri"/>
            </a:endParaRPr>
          </a:p>
        </p:txBody>
      </p:sp>
      <p:sp>
        <p:nvSpPr>
          <p:cNvPr id="334" name="Google Shape;334;g115ef6f4bb9_0_118"/>
          <p:cNvSpPr txBox="1"/>
          <p:nvPr/>
        </p:nvSpPr>
        <p:spPr>
          <a:xfrm>
            <a:off x="7418075" y="2851525"/>
            <a:ext cx="3705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Calibri"/>
                <a:ea typeface="Calibri"/>
                <a:cs typeface="Calibri"/>
                <a:sym typeface="Calibri"/>
              </a:rPr>
              <a:t>model state; we seek the one that minimizes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the functional </a:t>
            </a:r>
            <a:r>
              <a:rPr lang="en-US" sz="1500" i="1">
                <a:latin typeface="Calibri"/>
                <a:ea typeface="Calibri"/>
                <a:cs typeface="Calibri"/>
                <a:sym typeface="Calibri"/>
              </a:rPr>
              <a:t>J</a:t>
            </a:r>
            <a:r>
              <a:rPr lang="en-US" sz="1500">
                <a:latin typeface="Calibri"/>
                <a:ea typeface="Calibri"/>
                <a:cs typeface="Calibri"/>
                <a:sym typeface="Calibri"/>
              </a:rPr>
              <a:t>(</a:t>
            </a:r>
            <a:r>
              <a:rPr lang="en-US" sz="1500" b="1">
                <a:latin typeface="Calibri"/>
                <a:ea typeface="Calibri"/>
                <a:cs typeface="Calibri"/>
                <a:sym typeface="Calibri"/>
              </a:rPr>
              <a:t>x</a:t>
            </a:r>
            <a:r>
              <a:rPr lang="en-US" sz="1500">
                <a:latin typeface="Calibri"/>
                <a:ea typeface="Calibri"/>
                <a:cs typeface="Calibri"/>
                <a:sym typeface="Calibri"/>
              </a:rPr>
              <a:t>)</a:t>
            </a:r>
            <a:endParaRPr sz="1500">
              <a:latin typeface="Calibri"/>
              <a:ea typeface="Calibri"/>
              <a:cs typeface="Calibri"/>
              <a:sym typeface="Calibri"/>
            </a:endParaRPr>
          </a:p>
        </p:txBody>
      </p:sp>
      <p:sp>
        <p:nvSpPr>
          <p:cNvPr id="335" name="Google Shape;335;g115ef6f4bb9_0_118"/>
          <p:cNvSpPr txBox="1"/>
          <p:nvPr/>
        </p:nvSpPr>
        <p:spPr>
          <a:xfrm>
            <a:off x="7462575" y="3666675"/>
            <a:ext cx="4299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Calibri"/>
                <a:ea typeface="Calibri"/>
                <a:cs typeface="Calibri"/>
                <a:sym typeface="Calibri"/>
              </a:rPr>
              <a:t>background model state from prior forecast(s)</a:t>
            </a:r>
            <a:endParaRPr sz="1500">
              <a:latin typeface="Calibri"/>
              <a:ea typeface="Calibri"/>
              <a:cs typeface="Calibri"/>
              <a:sym typeface="Calibri"/>
            </a:endParaRPr>
          </a:p>
        </p:txBody>
      </p:sp>
      <p:sp>
        <p:nvSpPr>
          <p:cNvPr id="336" name="Google Shape;336;g115ef6f4bb9_0_118"/>
          <p:cNvSpPr txBox="1"/>
          <p:nvPr/>
        </p:nvSpPr>
        <p:spPr>
          <a:xfrm>
            <a:off x="7462575" y="4392525"/>
            <a:ext cx="3705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Calibri"/>
                <a:ea typeface="Calibri"/>
                <a:cs typeface="Calibri"/>
                <a:sym typeface="Calibri"/>
              </a:rPr>
              <a:t>observation-error covariance matrix</a:t>
            </a:r>
            <a:endParaRPr sz="1500">
              <a:latin typeface="Calibri"/>
              <a:ea typeface="Calibri"/>
              <a:cs typeface="Calibri"/>
              <a:sym typeface="Calibri"/>
            </a:endParaRPr>
          </a:p>
        </p:txBody>
      </p:sp>
      <p:sp>
        <p:nvSpPr>
          <p:cNvPr id="337" name="Google Shape;337;g115ef6f4bb9_0_118"/>
          <p:cNvSpPr txBox="1"/>
          <p:nvPr/>
        </p:nvSpPr>
        <p:spPr>
          <a:xfrm>
            <a:off x="7462575" y="5175038"/>
            <a:ext cx="3705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Calibri"/>
                <a:ea typeface="Calibri"/>
                <a:cs typeface="Calibri"/>
                <a:sym typeface="Calibri"/>
              </a:rPr>
              <a:t>background-error covariance matrix</a:t>
            </a:r>
            <a:endParaRPr sz="1500">
              <a:latin typeface="Calibri"/>
              <a:ea typeface="Calibri"/>
              <a:cs typeface="Calibri"/>
              <a:sym typeface="Calibri"/>
            </a:endParaRPr>
          </a:p>
        </p:txBody>
      </p:sp>
      <p:sp>
        <p:nvSpPr>
          <p:cNvPr id="338" name="Google Shape;338;g115ef6f4bb9_0_118"/>
          <p:cNvSpPr txBox="1"/>
          <p:nvPr/>
        </p:nvSpPr>
        <p:spPr>
          <a:xfrm>
            <a:off x="7418075" y="5795650"/>
            <a:ext cx="3705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Calibri"/>
                <a:ea typeface="Calibri"/>
                <a:cs typeface="Calibri"/>
                <a:sym typeface="Calibri"/>
              </a:rPr>
              <a:t>forward operator, converting model data to </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observation space.</a:t>
            </a:r>
            <a:endParaRPr sz="1500">
              <a:latin typeface="Calibri"/>
              <a:ea typeface="Calibri"/>
              <a:cs typeface="Calibri"/>
              <a:sym typeface="Calibri"/>
            </a:endParaRPr>
          </a:p>
        </p:txBody>
      </p:sp>
      <p:pic>
        <p:nvPicPr>
          <p:cNvPr id="339" name="Google Shape;339;g115ef6f4bb9_0_118"/>
          <p:cNvPicPr preferRelativeResize="0"/>
          <p:nvPr/>
        </p:nvPicPr>
        <p:blipFill>
          <a:blip r:embed="rId4">
            <a:alphaModFix/>
          </a:blip>
          <a:stretch>
            <a:fillRect/>
          </a:stretch>
        </p:blipFill>
        <p:spPr>
          <a:xfrm>
            <a:off x="688275" y="1059950"/>
            <a:ext cx="10600924" cy="967950"/>
          </a:xfrm>
          <a:prstGeom prst="rect">
            <a:avLst/>
          </a:prstGeom>
          <a:noFill/>
          <a:ln>
            <a:noFill/>
          </a:ln>
        </p:spPr>
      </p:pic>
      <p:sp>
        <p:nvSpPr>
          <p:cNvPr id="340" name="Google Shape;340;g115ef6f4bb9_0_11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pic>
        <p:nvPicPr>
          <p:cNvPr id="341" name="Google Shape;341;g115ef6f4bb9_0_118"/>
          <p:cNvPicPr preferRelativeResize="0"/>
          <p:nvPr/>
        </p:nvPicPr>
        <p:blipFill>
          <a:blip r:embed="rId5">
            <a:alphaModFix/>
          </a:blip>
          <a:stretch>
            <a:fillRect/>
          </a:stretch>
        </p:blipFill>
        <p:spPr>
          <a:xfrm>
            <a:off x="6529675" y="2027900"/>
            <a:ext cx="973145" cy="4299651"/>
          </a:xfrm>
          <a:prstGeom prst="rect">
            <a:avLst/>
          </a:prstGeom>
          <a:noFill/>
          <a:ln>
            <a:noFill/>
          </a:ln>
        </p:spPr>
      </p:pic>
      <p:sp>
        <p:nvSpPr>
          <p:cNvPr id="342" name="Google Shape;342;g115ef6f4bb9_0_118"/>
          <p:cNvSpPr txBox="1"/>
          <p:nvPr/>
        </p:nvSpPr>
        <p:spPr>
          <a:xfrm>
            <a:off x="82450" y="6491900"/>
            <a:ext cx="51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B7B7B7"/>
                </a:solidFill>
                <a:latin typeface="Calibri"/>
                <a:ea typeface="Calibri"/>
                <a:cs typeface="Calibri"/>
                <a:sym typeface="Calibri"/>
              </a:rPr>
              <a:t>diagram ℅ ECMWF</a:t>
            </a:r>
            <a:endParaRPr>
              <a:solidFill>
                <a:srgbClr val="B7B7B7"/>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4" descr="NEXRAD"/>
          <p:cNvPicPr preferRelativeResize="0"/>
          <p:nvPr/>
        </p:nvPicPr>
        <p:blipFill rotWithShape="1">
          <a:blip r:embed="rId3">
            <a:alphaModFix/>
          </a:blip>
          <a:srcRect/>
          <a:stretch/>
        </p:blipFill>
        <p:spPr>
          <a:xfrm>
            <a:off x="1657350" y="0"/>
            <a:ext cx="8875713" cy="6857999"/>
          </a:xfrm>
          <a:prstGeom prst="rect">
            <a:avLst/>
          </a:prstGeom>
          <a:noFill/>
          <a:ln>
            <a:noFill/>
          </a:ln>
        </p:spPr>
      </p:pic>
      <p:sp>
        <p:nvSpPr>
          <p:cNvPr id="107" name="Google Shape;107;p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
          <p:cNvPicPr preferRelativeResize="0"/>
          <p:nvPr/>
        </p:nvPicPr>
        <p:blipFill rotWithShape="1">
          <a:blip r:embed="rId3">
            <a:alphaModFix/>
          </a:blip>
          <a:srcRect/>
          <a:stretch/>
        </p:blipFill>
        <p:spPr>
          <a:xfrm>
            <a:off x="2657138" y="137322"/>
            <a:ext cx="6314739" cy="2033560"/>
          </a:xfrm>
          <a:prstGeom prst="rect">
            <a:avLst/>
          </a:prstGeom>
          <a:noFill/>
          <a:ln>
            <a:noFill/>
          </a:ln>
        </p:spPr>
      </p:pic>
      <p:pic>
        <p:nvPicPr>
          <p:cNvPr id="113" name="Google Shape;113;p2"/>
          <p:cNvPicPr preferRelativeResize="0"/>
          <p:nvPr/>
        </p:nvPicPr>
        <p:blipFill rotWithShape="1">
          <a:blip r:embed="rId4">
            <a:alphaModFix/>
          </a:blip>
          <a:srcRect/>
          <a:stretch/>
        </p:blipFill>
        <p:spPr>
          <a:xfrm>
            <a:off x="0" y="2170882"/>
            <a:ext cx="9223039" cy="4687118"/>
          </a:xfrm>
          <a:prstGeom prst="rect">
            <a:avLst/>
          </a:prstGeom>
          <a:noFill/>
          <a:ln>
            <a:noFill/>
          </a:ln>
        </p:spPr>
      </p:pic>
      <p:sp>
        <p:nvSpPr>
          <p:cNvPr id="114" name="Google Shape;114;p2"/>
          <p:cNvSpPr txBox="1"/>
          <p:nvPr/>
        </p:nvSpPr>
        <p:spPr>
          <a:xfrm>
            <a:off x="9445215" y="2420470"/>
            <a:ext cx="2441986"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Mean annual cycle for the 10 datasets at 1° daily resolution for 2001–12 averaged over the continental regions. The annual cycle is computed as the first four harmonics of the mean daily seasonal cycle at each grid point and then averaged over the continental regions. </a:t>
            </a:r>
            <a:endParaRPr/>
          </a:p>
        </p:txBody>
      </p:sp>
      <p:sp>
        <p:nvSpPr>
          <p:cNvPr id="115" name="Google Shape;115;p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115ef6f4bb9_0_181"/>
          <p:cNvSpPr txBox="1">
            <a:spLocks noGrp="1"/>
          </p:cNvSpPr>
          <p:nvPr>
            <p:ph type="title"/>
          </p:nvPr>
        </p:nvSpPr>
        <p:spPr>
          <a:xfrm>
            <a:off x="838200" y="24457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Might global precipitation observations help improve global DA and NWP?</a:t>
            </a:r>
            <a:endParaRPr/>
          </a:p>
        </p:txBody>
      </p:sp>
      <p:sp>
        <p:nvSpPr>
          <p:cNvPr id="121" name="Google Shape;121;g115ef6f4bb9_0_18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g115ef6f4bb9_0_0"/>
          <p:cNvPicPr preferRelativeResize="0"/>
          <p:nvPr/>
        </p:nvPicPr>
        <p:blipFill>
          <a:blip r:embed="rId3">
            <a:alphaModFix/>
          </a:blip>
          <a:stretch>
            <a:fillRect/>
          </a:stretch>
        </p:blipFill>
        <p:spPr>
          <a:xfrm>
            <a:off x="63100" y="146600"/>
            <a:ext cx="8424827" cy="4862376"/>
          </a:xfrm>
          <a:prstGeom prst="rect">
            <a:avLst/>
          </a:prstGeom>
          <a:noFill/>
          <a:ln>
            <a:noFill/>
          </a:ln>
        </p:spPr>
      </p:pic>
      <p:pic>
        <p:nvPicPr>
          <p:cNvPr id="127" name="Google Shape;127;g115ef6f4bb9_0_0"/>
          <p:cNvPicPr preferRelativeResize="0"/>
          <p:nvPr/>
        </p:nvPicPr>
        <p:blipFill>
          <a:blip r:embed="rId4">
            <a:alphaModFix/>
          </a:blip>
          <a:stretch>
            <a:fillRect/>
          </a:stretch>
        </p:blipFill>
        <p:spPr>
          <a:xfrm>
            <a:off x="8640327" y="152400"/>
            <a:ext cx="2815828" cy="6553201"/>
          </a:xfrm>
          <a:prstGeom prst="rect">
            <a:avLst/>
          </a:prstGeom>
          <a:noFill/>
          <a:ln>
            <a:noFill/>
          </a:ln>
        </p:spPr>
      </p:pic>
      <p:sp>
        <p:nvSpPr>
          <p:cNvPr id="128" name="Google Shape;128;g115ef6f4bb9_0_0"/>
          <p:cNvSpPr txBox="1"/>
          <p:nvPr/>
        </p:nvSpPr>
        <p:spPr>
          <a:xfrm>
            <a:off x="457525" y="5828400"/>
            <a:ext cx="7875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latin typeface="Calibri"/>
                <a:ea typeface="Calibri"/>
                <a:cs typeface="Calibri"/>
                <a:sym typeface="Calibri"/>
              </a:rPr>
              <a:t>Ref: Dahoui et al., ECMWF, 2016:</a:t>
            </a:r>
            <a:endParaRPr sz="1900">
              <a:latin typeface="Calibri"/>
              <a:ea typeface="Calibri"/>
              <a:cs typeface="Calibri"/>
              <a:sym typeface="Calibri"/>
            </a:endParaRPr>
          </a:p>
          <a:p>
            <a:pPr marL="0" lvl="0" indent="0" algn="l" rtl="0">
              <a:spcBef>
                <a:spcPts val="0"/>
              </a:spcBef>
              <a:spcAft>
                <a:spcPts val="0"/>
              </a:spcAft>
              <a:buNone/>
            </a:pPr>
            <a:r>
              <a:rPr lang="en-US" sz="1100">
                <a:latin typeface="Calibri"/>
                <a:ea typeface="Calibri"/>
                <a:cs typeface="Calibri"/>
                <a:sym typeface="Calibri"/>
              </a:rPr>
              <a:t>https://www.ecmwf.int/en/newsletter/152/meteorology/assessing-impact-observations-using-observation-minus-forecast</a:t>
            </a:r>
            <a:endParaRPr sz="1100">
              <a:latin typeface="Calibri"/>
              <a:ea typeface="Calibri"/>
              <a:cs typeface="Calibri"/>
              <a:sym typeface="Calibri"/>
            </a:endParaRPr>
          </a:p>
        </p:txBody>
      </p:sp>
      <p:sp>
        <p:nvSpPr>
          <p:cNvPr id="129" name="Google Shape;129;g115ef6f4bb9_0_0"/>
          <p:cNvSpPr txBox="1"/>
          <p:nvPr/>
        </p:nvSpPr>
        <p:spPr>
          <a:xfrm>
            <a:off x="8083450" y="175925"/>
            <a:ext cx="51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30" name="Google Shape;130;g115ef6f4bb9_0_0"/>
          <p:cNvSpPr txBox="1"/>
          <p:nvPr/>
        </p:nvSpPr>
        <p:spPr>
          <a:xfrm>
            <a:off x="4172250" y="175925"/>
            <a:ext cx="91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(2016)</a:t>
            </a:r>
            <a:endParaRPr sz="1800">
              <a:latin typeface="Calibri"/>
              <a:ea typeface="Calibri"/>
              <a:cs typeface="Calibri"/>
              <a:sym typeface="Calibri"/>
            </a:endParaRPr>
          </a:p>
        </p:txBody>
      </p:sp>
      <p:sp>
        <p:nvSpPr>
          <p:cNvPr id="131" name="Google Shape;131;g115ef6f4bb9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g115ef6f4bb9_0_9"/>
          <p:cNvPicPr preferRelativeResize="0"/>
          <p:nvPr/>
        </p:nvPicPr>
        <p:blipFill>
          <a:blip r:embed="rId3">
            <a:alphaModFix/>
          </a:blip>
          <a:stretch>
            <a:fillRect/>
          </a:stretch>
        </p:blipFill>
        <p:spPr>
          <a:xfrm>
            <a:off x="63100" y="146600"/>
            <a:ext cx="8424827" cy="4862376"/>
          </a:xfrm>
          <a:prstGeom prst="rect">
            <a:avLst/>
          </a:prstGeom>
          <a:noFill/>
          <a:ln>
            <a:noFill/>
          </a:ln>
        </p:spPr>
      </p:pic>
      <p:sp>
        <p:nvSpPr>
          <p:cNvPr id="137" name="Google Shape;137;g115ef6f4bb9_0_9"/>
          <p:cNvSpPr txBox="1"/>
          <p:nvPr/>
        </p:nvSpPr>
        <p:spPr>
          <a:xfrm>
            <a:off x="8083450" y="175925"/>
            <a:ext cx="51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38" name="Google Shape;138;g115ef6f4bb9_0_9"/>
          <p:cNvPicPr preferRelativeResize="0"/>
          <p:nvPr/>
        </p:nvPicPr>
        <p:blipFill>
          <a:blip r:embed="rId4">
            <a:alphaModFix/>
          </a:blip>
          <a:stretch>
            <a:fillRect/>
          </a:stretch>
        </p:blipFill>
        <p:spPr>
          <a:xfrm>
            <a:off x="8640327" y="152400"/>
            <a:ext cx="2815828" cy="6553201"/>
          </a:xfrm>
          <a:prstGeom prst="rect">
            <a:avLst/>
          </a:prstGeom>
          <a:noFill/>
          <a:ln>
            <a:noFill/>
          </a:ln>
        </p:spPr>
      </p:pic>
      <p:sp>
        <p:nvSpPr>
          <p:cNvPr id="139" name="Google Shape;139;g115ef6f4bb9_0_9"/>
          <p:cNvSpPr/>
          <p:nvPr/>
        </p:nvSpPr>
        <p:spPr>
          <a:xfrm>
            <a:off x="448575" y="1131400"/>
            <a:ext cx="2518200" cy="4679100"/>
          </a:xfrm>
          <a:prstGeom prst="roundRect">
            <a:avLst>
              <a:gd name="adj" fmla="val 16667"/>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0" name="Google Shape;140;g115ef6f4bb9_0_9"/>
          <p:cNvSpPr txBox="1"/>
          <p:nvPr/>
        </p:nvSpPr>
        <p:spPr>
          <a:xfrm>
            <a:off x="953175" y="4935450"/>
            <a:ext cx="16608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latin typeface="Calibri"/>
                <a:ea typeface="Calibri"/>
                <a:cs typeface="Calibri"/>
                <a:sym typeface="Calibri"/>
              </a:rPr>
              <a:t>Global satellite</a:t>
            </a:r>
            <a:endParaRPr sz="1700">
              <a:latin typeface="Calibri"/>
              <a:ea typeface="Calibri"/>
              <a:cs typeface="Calibri"/>
              <a:sym typeface="Calibri"/>
            </a:endParaRPr>
          </a:p>
          <a:p>
            <a:pPr marL="0" lvl="0" indent="0" algn="l" rtl="0">
              <a:spcBef>
                <a:spcPts val="0"/>
              </a:spcBef>
              <a:spcAft>
                <a:spcPts val="0"/>
              </a:spcAft>
              <a:buNone/>
            </a:pPr>
            <a:r>
              <a:rPr lang="en-US" sz="1700">
                <a:latin typeface="Calibri"/>
                <a:ea typeface="Calibri"/>
                <a:cs typeface="Calibri"/>
                <a:sym typeface="Calibri"/>
              </a:rPr>
              <a:t>radiances</a:t>
            </a:r>
            <a:endParaRPr sz="1700">
              <a:latin typeface="Calibri"/>
              <a:ea typeface="Calibri"/>
              <a:cs typeface="Calibri"/>
              <a:sym typeface="Calibri"/>
            </a:endParaRPr>
          </a:p>
        </p:txBody>
      </p:sp>
      <p:sp>
        <p:nvSpPr>
          <p:cNvPr id="141" name="Google Shape;141;g115ef6f4bb9_0_9"/>
          <p:cNvSpPr txBox="1"/>
          <p:nvPr/>
        </p:nvSpPr>
        <p:spPr>
          <a:xfrm>
            <a:off x="4556200" y="1131400"/>
            <a:ext cx="910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latin typeface="Calibri"/>
                <a:ea typeface="Calibri"/>
                <a:cs typeface="Calibri"/>
                <a:sym typeface="Calibri"/>
              </a:rPr>
              <a:t>Raobs</a:t>
            </a:r>
            <a:endParaRPr sz="1900">
              <a:latin typeface="Calibri"/>
              <a:ea typeface="Calibri"/>
              <a:cs typeface="Calibri"/>
              <a:sym typeface="Calibri"/>
            </a:endParaRPr>
          </a:p>
        </p:txBody>
      </p:sp>
      <p:cxnSp>
        <p:nvCxnSpPr>
          <p:cNvPr id="142" name="Google Shape;142;g115ef6f4bb9_0_9"/>
          <p:cNvCxnSpPr/>
          <p:nvPr/>
        </p:nvCxnSpPr>
        <p:spPr>
          <a:xfrm>
            <a:off x="4940200" y="1685025"/>
            <a:ext cx="0" cy="1080600"/>
          </a:xfrm>
          <a:prstGeom prst="straightConnector1">
            <a:avLst/>
          </a:prstGeom>
          <a:noFill/>
          <a:ln w="38100" cap="flat" cmpd="sng">
            <a:solidFill>
              <a:schemeClr val="dk2"/>
            </a:solidFill>
            <a:prstDash val="solid"/>
            <a:round/>
            <a:headEnd type="none" w="med" len="med"/>
            <a:tailEnd type="triangle" w="med" len="med"/>
          </a:ln>
        </p:spPr>
      </p:cxnSp>
      <p:sp>
        <p:nvSpPr>
          <p:cNvPr id="143" name="Google Shape;143;g115ef6f4bb9_0_9"/>
          <p:cNvSpPr txBox="1"/>
          <p:nvPr/>
        </p:nvSpPr>
        <p:spPr>
          <a:xfrm>
            <a:off x="5788525" y="1169800"/>
            <a:ext cx="16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Aircraft wind/temp</a:t>
            </a:r>
            <a:endParaRPr>
              <a:latin typeface="Calibri"/>
              <a:ea typeface="Calibri"/>
              <a:cs typeface="Calibri"/>
              <a:sym typeface="Calibri"/>
            </a:endParaRPr>
          </a:p>
        </p:txBody>
      </p:sp>
      <p:cxnSp>
        <p:nvCxnSpPr>
          <p:cNvPr id="144" name="Google Shape;144;g115ef6f4bb9_0_9"/>
          <p:cNvCxnSpPr>
            <a:stCxn id="143" idx="2"/>
          </p:cNvCxnSpPr>
          <p:nvPr/>
        </p:nvCxnSpPr>
        <p:spPr>
          <a:xfrm flipH="1">
            <a:off x="5859925" y="1570000"/>
            <a:ext cx="759000" cy="838200"/>
          </a:xfrm>
          <a:prstGeom prst="straightConnector1">
            <a:avLst/>
          </a:prstGeom>
          <a:noFill/>
          <a:ln w="38100" cap="flat" cmpd="sng">
            <a:solidFill>
              <a:schemeClr val="dk2"/>
            </a:solidFill>
            <a:prstDash val="solid"/>
            <a:round/>
            <a:headEnd type="none" w="med" len="med"/>
            <a:tailEnd type="triangle" w="med" len="med"/>
          </a:ln>
        </p:spPr>
      </p:cxnSp>
      <p:sp>
        <p:nvSpPr>
          <p:cNvPr id="145" name="Google Shape;145;g115ef6f4bb9_0_9"/>
          <p:cNvSpPr txBox="1"/>
          <p:nvPr/>
        </p:nvSpPr>
        <p:spPr>
          <a:xfrm>
            <a:off x="3127475" y="5489950"/>
            <a:ext cx="52359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rgbClr val="FF0000"/>
                </a:solidFill>
                <a:latin typeface="Calibri"/>
                <a:ea typeface="Calibri"/>
                <a:cs typeface="Calibri"/>
                <a:sym typeface="Calibri"/>
              </a:rPr>
              <a:t>Global observation impact is dominated by systems that provide </a:t>
            </a:r>
            <a:r>
              <a:rPr lang="en-US" sz="1700" b="1">
                <a:solidFill>
                  <a:srgbClr val="FF0000"/>
                </a:solidFill>
                <a:latin typeface="Calibri"/>
                <a:ea typeface="Calibri"/>
                <a:cs typeface="Calibri"/>
                <a:sym typeface="Calibri"/>
              </a:rPr>
              <a:t>many observations with global coverage</a:t>
            </a:r>
            <a:endParaRPr sz="1700" b="1">
              <a:solidFill>
                <a:srgbClr val="FF0000"/>
              </a:solidFill>
              <a:latin typeface="Calibri"/>
              <a:ea typeface="Calibri"/>
              <a:cs typeface="Calibri"/>
              <a:sym typeface="Calibri"/>
            </a:endParaRPr>
          </a:p>
          <a:p>
            <a:pPr marL="0" lvl="0" indent="0" algn="l" rtl="0">
              <a:spcBef>
                <a:spcPts val="0"/>
              </a:spcBef>
              <a:spcAft>
                <a:spcPts val="0"/>
              </a:spcAft>
              <a:buNone/>
            </a:pPr>
            <a:endParaRPr sz="1700" b="1">
              <a:solidFill>
                <a:srgbClr val="FF0000"/>
              </a:solidFill>
              <a:latin typeface="Calibri"/>
              <a:ea typeface="Calibri"/>
              <a:cs typeface="Calibri"/>
              <a:sym typeface="Calibri"/>
            </a:endParaRPr>
          </a:p>
          <a:p>
            <a:pPr marL="0" lvl="0" indent="0" algn="l" rtl="0">
              <a:spcBef>
                <a:spcPts val="0"/>
              </a:spcBef>
              <a:spcAft>
                <a:spcPts val="0"/>
              </a:spcAft>
              <a:buNone/>
            </a:pPr>
            <a:r>
              <a:rPr lang="en-US" sz="1700">
                <a:solidFill>
                  <a:srgbClr val="FF0000"/>
                </a:solidFill>
                <a:latin typeface="Calibri"/>
                <a:ea typeface="Calibri"/>
                <a:cs typeface="Calibri"/>
                <a:sym typeface="Calibri"/>
              </a:rPr>
              <a:t>(This doesn’t account for the “anchoring” value of obs)</a:t>
            </a:r>
            <a:endParaRPr sz="1700">
              <a:solidFill>
                <a:srgbClr val="FF0000"/>
              </a:solidFill>
              <a:latin typeface="Calibri"/>
              <a:ea typeface="Calibri"/>
              <a:cs typeface="Calibri"/>
              <a:sym typeface="Calibri"/>
            </a:endParaRPr>
          </a:p>
        </p:txBody>
      </p:sp>
      <p:sp>
        <p:nvSpPr>
          <p:cNvPr id="146" name="Google Shape;146;g115ef6f4bb9_0_9"/>
          <p:cNvSpPr txBox="1"/>
          <p:nvPr/>
        </p:nvSpPr>
        <p:spPr>
          <a:xfrm>
            <a:off x="4172250" y="175925"/>
            <a:ext cx="91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(2016)</a:t>
            </a:r>
            <a:endParaRPr sz="1800">
              <a:latin typeface="Calibri"/>
              <a:ea typeface="Calibri"/>
              <a:cs typeface="Calibri"/>
              <a:sym typeface="Calibri"/>
            </a:endParaRPr>
          </a:p>
        </p:txBody>
      </p:sp>
      <p:sp>
        <p:nvSpPr>
          <p:cNvPr id="147" name="Google Shape;147;g115ef6f4bb9_0_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g115ef6f4bb9_0_28"/>
          <p:cNvPicPr preferRelativeResize="0"/>
          <p:nvPr/>
        </p:nvPicPr>
        <p:blipFill>
          <a:blip r:embed="rId3">
            <a:alphaModFix/>
          </a:blip>
          <a:stretch>
            <a:fillRect/>
          </a:stretch>
        </p:blipFill>
        <p:spPr>
          <a:xfrm>
            <a:off x="0" y="0"/>
            <a:ext cx="12785106" cy="6857999"/>
          </a:xfrm>
          <a:prstGeom prst="rect">
            <a:avLst/>
          </a:prstGeom>
          <a:noFill/>
          <a:ln>
            <a:noFill/>
          </a:ln>
        </p:spPr>
      </p:pic>
      <p:sp>
        <p:nvSpPr>
          <p:cNvPr id="153" name="Google Shape;153;g115ef6f4bb9_0_28"/>
          <p:cNvSpPr txBox="1">
            <a:spLocks noGrp="1"/>
          </p:cNvSpPr>
          <p:nvPr>
            <p:ph type="title"/>
          </p:nvPr>
        </p:nvSpPr>
        <p:spPr>
          <a:xfrm>
            <a:off x="123900" y="383757"/>
            <a:ext cx="6745073" cy="1781541"/>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solidFill>
                  <a:schemeClr val="lt1"/>
                </a:solidFill>
              </a:rPr>
              <a:t>Where are there gaps in the </a:t>
            </a:r>
            <a:br>
              <a:rPr lang="en-US" dirty="0">
                <a:solidFill>
                  <a:schemeClr val="lt1"/>
                </a:solidFill>
              </a:rPr>
            </a:br>
            <a:r>
              <a:rPr lang="en-US" dirty="0">
                <a:solidFill>
                  <a:schemeClr val="lt1"/>
                </a:solidFill>
              </a:rPr>
              <a:t>current global observing </a:t>
            </a:r>
            <a:br>
              <a:rPr lang="en-US" dirty="0">
                <a:solidFill>
                  <a:schemeClr val="lt1"/>
                </a:solidFill>
              </a:rPr>
            </a:br>
            <a:r>
              <a:rPr lang="en-US" dirty="0">
                <a:solidFill>
                  <a:schemeClr val="lt1"/>
                </a:solidFill>
              </a:rPr>
              <a:t>system?</a:t>
            </a:r>
            <a:endParaRPr dirty="0">
              <a:solidFill>
                <a:schemeClr val="lt1"/>
              </a:solidFill>
            </a:endParaRPr>
          </a:p>
        </p:txBody>
      </p:sp>
      <p:sp>
        <p:nvSpPr>
          <p:cNvPr id="154" name="Google Shape;154;g115ef6f4bb9_0_2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1154</Words>
  <Application>Microsoft Macintosh PowerPoint</Application>
  <PresentationFormat>Widescreen</PresentationFormat>
  <Paragraphs>129</Paragraphs>
  <Slides>30</Slides>
  <Notes>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Jump-starting PSL collaborations with tomorrow.io on  satellite-based precipitation radar</vt:lpstr>
      <vt:lpstr>Is precipitation adequately observed?</vt:lpstr>
      <vt:lpstr>PowerPoint Presentation</vt:lpstr>
      <vt:lpstr>PowerPoint Presentation</vt:lpstr>
      <vt:lpstr>PowerPoint Presentation</vt:lpstr>
      <vt:lpstr>Might global precipitation observations help improve global DA and NWP?</vt:lpstr>
      <vt:lpstr>PowerPoint Presentation</vt:lpstr>
      <vt:lpstr>PowerPoint Presentation</vt:lpstr>
      <vt:lpstr>Where are there gaps in the  current global observing  system?</vt:lpstr>
      <vt:lpstr>PowerPoint Presentation</vt:lpstr>
      <vt:lpstr>What is best to observe?  Large-scale patterns or smaller?    Are there locations and times when the  small-scale detail is important to observe?</vt:lpstr>
      <vt:lpstr>PowerPoint Presentation</vt:lpstr>
      <vt:lpstr>PowerPoint Presentation</vt:lpstr>
      <vt:lpstr>PowerPoint Presentation</vt:lpstr>
      <vt:lpstr>Forecast uncertainty is often related to initial- condition uncertainty in areas of precipitation.</vt:lpstr>
      <vt:lpstr>Hypotheses of precipitation observation data assimilation impact based on a literature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PSL and NOAA interest in these data</vt:lpstr>
      <vt:lpstr>Collaborating with tomorrow.io</vt:lpstr>
      <vt:lpstr>Next steps</vt:lpstr>
      <vt:lpstr>Observations and their impact on data assimilation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Jump-starting PSL collaborations with tomorrow.io on  satellite-based precipitation radar</dc:title>
  <dc:creator>Tom Hamill</dc:creator>
  <cp:lastModifiedBy>Tom Hamill</cp:lastModifiedBy>
  <cp:revision>2</cp:revision>
  <dcterms:created xsi:type="dcterms:W3CDTF">2022-02-18T20:38:08Z</dcterms:created>
  <dcterms:modified xsi:type="dcterms:W3CDTF">2022-03-01T22:06:36Z</dcterms:modified>
</cp:coreProperties>
</file>