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57" r:id="rId4"/>
    <p:sldId id="259" r:id="rId5"/>
    <p:sldId id="272" r:id="rId6"/>
    <p:sldId id="261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84"/>
    <p:restoredTop sz="97776"/>
  </p:normalViewPr>
  <p:slideViewPr>
    <p:cSldViewPr snapToGrid="0" snapToObjects="1">
      <p:cViewPr>
        <p:scale>
          <a:sx n="204" d="100"/>
          <a:sy n="204" d="100"/>
        </p:scale>
        <p:origin x="19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86215-E3BB-E34B-8FA0-8AE60DA8ABB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8CBDB-C229-FB4E-8894-78AA7AF4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1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15ef6f4bb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15ef6f4bb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34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DF41-69C3-4949-93F6-5740DBDE4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83823-B56A-9E4E-9F81-E09329FE4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1744-1D97-2E46-B9D3-BD848BBA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3E3CF-1C32-2347-BBC9-1A8A781C0E22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F4938-45AB-7E4F-8B59-2EDC6222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17E9C-40C4-884B-94FF-33C8F0F6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187C-8DC2-CA40-99FD-B4535947E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4B4F3-E310-FD4E-BD3A-A8FE8DB1A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A4F62-34E1-534B-B02E-8847EC31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9C96-3409-2147-8B51-5598A918EADB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9854D-FA6A-194B-9F1E-22FF777E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078A2-F0BD-D14B-986C-FA1E3923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6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DAF0B8-4EF1-EB4A-BCC6-5DB491D82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91228-F7F7-2E48-AD29-120974759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04870-F6B5-474F-8902-2F1CC9C5D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420A-BAF4-3E42-971A-72EA5E0121A2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D7E55-60BD-CE4D-ABD1-526EE5153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23B1-FFA1-294B-BEBD-5200FA91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9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5DCB-B3AA-E740-88BC-B6A0D851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9E8CF-5261-AB47-8724-D651B548F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A2F5A-96CF-5D4B-AB69-34E4AAA4E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2390-F531-F348-9AA4-A1ABA34EFA33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B905C-768B-1B4C-A66D-643DD66C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68EB6-BDDC-C642-A122-62C07632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5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849F8-1841-0D4F-A6DF-A3937DDC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AF36F-004E-1F49-99E5-77E7DD2CF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D8ED9-6BB3-4D48-84D7-493C6A59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D49A4-DD39-994B-B1DB-3B4504B69DFE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2F524-67F0-4849-BD6C-7A3DE4FF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5A2FB-F5AB-E14F-A31C-72CD94C1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0F285-C080-5C4A-9D4F-EAB00866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83DFE-D645-C14C-A31C-EACA1C9F9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A7A7D-2AE1-D543-943A-2D883EC0A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79F7B-4995-AA41-900D-8E5BD2BA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2156-47E5-9F41-A41D-C3CE6E54FFA4}" type="datetime1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841F6-2670-C344-A83A-F468D0D7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D5245-3ABC-2041-8904-96EBDB39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3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BAC31-C4F3-9A47-B192-4AA2745F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9EB45-9A5B-9345-B695-EC71CC309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CDF15-5E25-FC43-9F0E-03E486D52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FB03C-3DD6-DD42-BFC8-56B2C5CA2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BA1913-C1DD-9A48-BA04-6E1849B03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8E80B5-8C23-1B46-8964-D3F3D970D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DC67A-E243-5646-B93A-A4D3A7A1BD87}" type="datetime1">
              <a:rPr lang="en-US" smtClean="0"/>
              <a:t>3/17/22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BF1D9-85EC-734E-92CF-CFA2E299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E51591-CA1C-3540-89AE-C4E7506A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9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75365-77AE-A84F-81A8-132530A1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CD1F8-FA89-DD4E-BDC3-4BCE2082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FF48-868E-4E4B-9ABB-F594DD08E6F4}" type="datetime1">
              <a:rPr lang="en-US" smtClean="0"/>
              <a:t>3/17/22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C1169-32C3-624C-8E70-1E7064AE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CE1BC-6F85-F64D-8D85-7F8794A2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9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B58E4-36ED-CC4C-8C7C-325F02C3C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33F14-0DFE-344E-A360-7D2CA145F9E7}" type="datetime1">
              <a:rPr lang="en-US" smtClean="0"/>
              <a:t>3/17/22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A3AFDD-27B9-C74D-8B3D-B19C561F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990E2-D966-DF48-A78E-0E9CA4AE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8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8C05-EF20-154D-BA66-A29734C8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55A45-D342-DC40-B9DB-B4C75EF7C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95B47-4C0F-7D45-A2E2-44CE18040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E25D8-9369-A747-B26D-7EBC3E86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E3F8-0E46-9742-AD51-E2AED2BA0CE1}" type="datetime1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91C22-A1DB-EE4A-A9BB-10278154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FD8CE-6624-F04E-80D7-D4AC1982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1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CD6A-E8E0-C445-9EFB-95E87D75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B6877-CD3C-DD46-A841-064B29813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999B-6BDC-7C4A-BA36-1749A8CEC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8C97C-2EBC-3748-90B8-DD8F2A755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367-5532-9844-AF8D-E63AA993E0E8}" type="datetime1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9522C-92A4-9F45-85B7-48FC151C8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26302-9117-404D-9C6C-0FEA2F41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4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E64E79-249F-A649-866F-0772F88DC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03E7D-2AD9-4149-B52A-684058AED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84368-DD62-DC4F-9BC2-E982415B5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EF5-BD07-2945-96DB-97E90249C0DD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47E5D-E98D-544F-AE8D-780D25C3B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6DFBB-0B25-5C4C-8796-141DDB266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34BB4-424D-324E-84D2-35B46A5B7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1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om.hamill@noaa.gov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16CF8-5C44-7049-9AE5-AC897F310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835" y="807809"/>
            <a:ext cx="10489997" cy="201585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Ways to improve atmospheric river forecasts for the western US.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00D8A-818E-1F4D-9056-380C98304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1315" y="3367950"/>
            <a:ext cx="9144000" cy="3369349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Tom Hamill</a:t>
            </a:r>
          </a:p>
          <a:p>
            <a:r>
              <a:rPr lang="en-US" i="1" dirty="0"/>
              <a:t>NOAA Physical Sciences Laboratory, Boulder CO</a:t>
            </a:r>
          </a:p>
          <a:p>
            <a:r>
              <a:rPr lang="en-US" dirty="0"/>
              <a:t>16 March 2022</a:t>
            </a:r>
          </a:p>
          <a:p>
            <a:r>
              <a:rPr lang="en-US" dirty="0"/>
              <a:t>POC: </a:t>
            </a:r>
            <a:r>
              <a:rPr lang="en-US" dirty="0">
                <a:hlinkClick r:id="rId2"/>
              </a:rPr>
              <a:t>tom.hamill@noaa.gov</a:t>
            </a:r>
            <a:r>
              <a:rPr lang="en-US" dirty="0"/>
              <a:t>, (303) 516-0340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Disclaimer: these represent some of my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personal hypotheses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but 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do not reflect the official NOAA organizational position.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7E490-B8C5-A140-BAF6-F55971BC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11AF0-9278-F944-9E19-04C6C84A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9C4D9-2135-0543-8F9B-A978FA38A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large atmospheric river may dump ten or more of inches of precipitation over California, and reservoir operators </a:t>
            </a:r>
            <a:r>
              <a:rPr lang="en-US" b="1" dirty="0"/>
              <a:t>need lead times of many days to weeks</a:t>
            </a:r>
            <a:r>
              <a:rPr lang="en-US" dirty="0"/>
              <a:t> if they must spill reservoirs.</a:t>
            </a:r>
          </a:p>
          <a:p>
            <a:r>
              <a:rPr lang="en-US" dirty="0"/>
              <a:t>Looking backward in time a week from an atmospheric river landfall, the key storm may not have formed yet, and when it does, it may form far away from California.</a:t>
            </a:r>
          </a:p>
          <a:p>
            <a:pPr lvl="1"/>
            <a:r>
              <a:rPr lang="en-US" dirty="0"/>
              <a:t>Hence, </a:t>
            </a:r>
            <a:r>
              <a:rPr lang="en-US" b="1" dirty="0"/>
              <a:t>global weather forecast models</a:t>
            </a:r>
            <a:r>
              <a:rPr lang="en-US" dirty="0"/>
              <a:t> are needed to provide forecast guidance with sufficient lead times to make water-management decisions.</a:t>
            </a:r>
          </a:p>
          <a:p>
            <a:r>
              <a:rPr lang="en-US" dirty="0"/>
              <a:t>New observing systems such as a constellation of weather radars may provide unprecedented observations in the current Pacific Ocean data void.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6A36E-D19D-0044-A37F-EF06FA5E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3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83281-B431-E048-82A9-BF8D3950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47" y="365126"/>
            <a:ext cx="11601907" cy="62974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Backward in time from atmospheric river landfall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F93D8F-464D-1745-8831-D4C2381F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78" y="1247851"/>
            <a:ext cx="7772400" cy="518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23A770-28EA-8741-A9A4-7AF65BCA23E0}"/>
              </a:ext>
            </a:extLst>
          </p:cNvPr>
          <p:cNvSpPr txBox="1"/>
          <p:nvPr/>
        </p:nvSpPr>
        <p:spPr>
          <a:xfrm>
            <a:off x="8222285" y="1375257"/>
            <a:ext cx="35617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major atmospheric river impacted</a:t>
            </a:r>
          </a:p>
          <a:p>
            <a:r>
              <a:rPr lang="en-US" dirty="0"/>
              <a:t>the US west coast on 13 Dec 2021.</a:t>
            </a:r>
          </a:p>
          <a:p>
            <a:endParaRPr lang="en-US" dirty="0"/>
          </a:p>
          <a:p>
            <a:r>
              <a:rPr lang="en-US" dirty="0"/>
              <a:t>Let’s animate weather analyses</a:t>
            </a:r>
          </a:p>
          <a:p>
            <a:r>
              <a:rPr lang="en-US" dirty="0"/>
              <a:t>backward in time.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69903C-BE26-BE41-AA99-B17A2FAA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10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D8E10-C9F8-3945-8429-CC06F8C3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70" y="138355"/>
            <a:ext cx="10515600" cy="797992"/>
          </a:xfrm>
        </p:spPr>
        <p:txBody>
          <a:bodyPr/>
          <a:lstStyle/>
          <a:p>
            <a:r>
              <a:rPr lang="en-US" b="1" dirty="0"/>
              <a:t>Where was the storm that produced the AR?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43274-7400-234D-AED1-76EE24F71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592" y="1235354"/>
            <a:ext cx="5593385" cy="3728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D65B69-281A-6447-94FB-3890045DE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24" y="2339034"/>
            <a:ext cx="5626305" cy="375087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37C6C6-9E8F-D54F-8359-512595F57881}"/>
              </a:ext>
            </a:extLst>
          </p:cNvPr>
          <p:cNvCxnSpPr/>
          <p:nvPr/>
        </p:nvCxnSpPr>
        <p:spPr>
          <a:xfrm>
            <a:off x="2333715" y="2046427"/>
            <a:ext cx="2545689" cy="21067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AD9AF-67B5-5943-A3C4-7DFEF9877177}"/>
              </a:ext>
            </a:extLst>
          </p:cNvPr>
          <p:cNvSpPr txBox="1"/>
          <p:nvPr/>
        </p:nvSpPr>
        <p:spPr>
          <a:xfrm>
            <a:off x="216879" y="1637734"/>
            <a:ext cx="586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land-falling AR </a:t>
            </a:r>
            <a:r>
              <a:rPr lang="en-US" dirty="0">
                <a:solidFill>
                  <a:schemeClr val="accent1"/>
                </a:solidFill>
              </a:rPr>
              <a:t>here</a:t>
            </a:r>
            <a:r>
              <a:rPr lang="en-US" dirty="0"/>
              <a:t> and the storm responsible for it </a:t>
            </a:r>
            <a:r>
              <a:rPr lang="en-US" dirty="0">
                <a:solidFill>
                  <a:srgbClr val="FF0000"/>
                </a:solidFill>
              </a:rPr>
              <a:t>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EB0882-E0A6-3D42-B278-0981DEF06AD6}"/>
              </a:ext>
            </a:extLst>
          </p:cNvPr>
          <p:cNvCxnSpPr>
            <a:cxnSpLocks/>
          </p:cNvCxnSpPr>
          <p:nvPr/>
        </p:nvCxnSpPr>
        <p:spPr>
          <a:xfrm flipH="1" flipV="1">
            <a:off x="6773876" y="3409754"/>
            <a:ext cx="1024127" cy="16369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1BE503F-01A6-4F44-BA31-611BD34AEED0}"/>
              </a:ext>
            </a:extLst>
          </p:cNvPr>
          <p:cNvSpPr txBox="1"/>
          <p:nvPr/>
        </p:nvSpPr>
        <p:spPr>
          <a:xfrm>
            <a:off x="7549178" y="5046743"/>
            <a:ext cx="377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 had not formed yet 7 days prior, but</a:t>
            </a:r>
          </a:p>
          <a:p>
            <a:r>
              <a:rPr lang="en-US" dirty="0"/>
              <a:t>will do so approximately here.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9F4007-1516-8042-8C05-1695655DD439}"/>
              </a:ext>
            </a:extLst>
          </p:cNvPr>
          <p:cNvSpPr txBox="1"/>
          <p:nvPr/>
        </p:nvSpPr>
        <p:spPr>
          <a:xfrm>
            <a:off x="981220" y="6459115"/>
            <a:ext cx="988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need </a:t>
            </a:r>
            <a:r>
              <a:rPr lang="en-US" b="1" dirty="0">
                <a:solidFill>
                  <a:srgbClr val="FF0000"/>
                </a:solidFill>
              </a:rPr>
              <a:t>global models </a:t>
            </a:r>
            <a:r>
              <a:rPr lang="en-US" dirty="0">
                <a:solidFill>
                  <a:srgbClr val="FF0000"/>
                </a:solidFill>
              </a:rPr>
              <a:t>that capture </a:t>
            </a:r>
            <a:r>
              <a:rPr lang="en-US" b="1" dirty="0">
                <a:solidFill>
                  <a:srgbClr val="FF0000"/>
                </a:solidFill>
              </a:rPr>
              <a:t>global weather patterns </a:t>
            </a:r>
            <a:r>
              <a:rPr lang="en-US" dirty="0">
                <a:solidFill>
                  <a:srgbClr val="FF0000"/>
                </a:solidFill>
              </a:rPr>
              <a:t>to forecast ARs with actionable lead time.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81DEDC-448F-C042-B183-EA9ECBDED479}"/>
              </a:ext>
            </a:extLst>
          </p:cNvPr>
          <p:cNvCxnSpPr>
            <a:cxnSpLocks/>
          </p:cNvCxnSpPr>
          <p:nvPr/>
        </p:nvCxnSpPr>
        <p:spPr>
          <a:xfrm flipH="1">
            <a:off x="4526890" y="2007066"/>
            <a:ext cx="1054608" cy="9621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7235351-773D-DF49-A071-3878288B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4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12558E-C383-2246-8CD4-50D96EE350F2}"/>
              </a:ext>
            </a:extLst>
          </p:cNvPr>
          <p:cNvCxnSpPr>
            <a:cxnSpLocks/>
          </p:cNvCxnSpPr>
          <p:nvPr/>
        </p:nvCxnSpPr>
        <p:spPr>
          <a:xfrm>
            <a:off x="2624203" y="3306871"/>
            <a:ext cx="432148" cy="191021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C68CB7-20C4-6F4F-B41D-D8EF38C2220B}"/>
              </a:ext>
            </a:extLst>
          </p:cNvPr>
          <p:cNvCxnSpPr>
            <a:cxnSpLocks/>
          </p:cNvCxnSpPr>
          <p:nvPr/>
        </p:nvCxnSpPr>
        <p:spPr>
          <a:xfrm flipV="1">
            <a:off x="2615407" y="2471304"/>
            <a:ext cx="1649705" cy="82561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12452-1A1B-2548-B93B-29046C4828C8}"/>
              </a:ext>
            </a:extLst>
          </p:cNvPr>
          <p:cNvCxnSpPr>
            <a:cxnSpLocks/>
          </p:cNvCxnSpPr>
          <p:nvPr/>
        </p:nvCxnSpPr>
        <p:spPr>
          <a:xfrm flipV="1">
            <a:off x="3056351" y="5167155"/>
            <a:ext cx="2956142" cy="4993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3ACA49-3B19-104C-AC9F-CDBE80F98E0C}"/>
              </a:ext>
            </a:extLst>
          </p:cNvPr>
          <p:cNvCxnSpPr>
            <a:cxnSpLocks/>
          </p:cNvCxnSpPr>
          <p:nvPr/>
        </p:nvCxnSpPr>
        <p:spPr>
          <a:xfrm flipH="1" flipV="1">
            <a:off x="5843276" y="2488136"/>
            <a:ext cx="162506" cy="270398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B345D8-DC2B-1E4C-A17B-C4E696A37381}"/>
              </a:ext>
            </a:extLst>
          </p:cNvPr>
          <p:cNvCxnSpPr>
            <a:cxnSpLocks/>
          </p:cNvCxnSpPr>
          <p:nvPr/>
        </p:nvCxnSpPr>
        <p:spPr>
          <a:xfrm flipV="1">
            <a:off x="2235896" y="5217942"/>
            <a:ext cx="820455" cy="8071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EEA2D5E-BE64-1046-BA37-32CA506CFD65}"/>
              </a:ext>
            </a:extLst>
          </p:cNvPr>
          <p:cNvSpPr txBox="1"/>
          <p:nvPr/>
        </p:nvSpPr>
        <p:spPr>
          <a:xfrm>
            <a:off x="883604" y="5945888"/>
            <a:ext cx="385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Approximate WRF West domain of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327102-BD07-EF41-BFC9-5C349B6FA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992" y="5953882"/>
            <a:ext cx="611601" cy="44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3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115ef6f4bb9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90726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115ef6f4bb9_0_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970FDD-D696-C14A-8E41-D38021B2AD64}"/>
              </a:ext>
            </a:extLst>
          </p:cNvPr>
          <p:cNvSpPr txBox="1"/>
          <p:nvPr/>
        </p:nvSpPr>
        <p:spPr>
          <a:xfrm>
            <a:off x="6825082" y="936346"/>
            <a:ext cx="3337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5-km, ~ hourly observations </a:t>
            </a:r>
          </a:p>
          <a:p>
            <a:r>
              <a:rPr lang="en-US" dirty="0">
                <a:solidFill>
                  <a:schemeClr val="bg1"/>
                </a:solidFill>
              </a:rPr>
              <a:t>consistently over Pacific data void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F10FB0-4514-5A43-84CC-08877F614F7F}"/>
              </a:ext>
            </a:extLst>
          </p:cNvPr>
          <p:cNvSpPr/>
          <p:nvPr/>
        </p:nvSpPr>
        <p:spPr>
          <a:xfrm>
            <a:off x="248717" y="6473952"/>
            <a:ext cx="1792224" cy="16093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9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0C5B-97B8-6A45-B8A6-1950C4821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87" y="72517"/>
            <a:ext cx="10515600" cy="1325563"/>
          </a:xfrm>
        </p:spPr>
        <p:txBody>
          <a:bodyPr/>
          <a:lstStyle/>
          <a:p>
            <a:r>
              <a:rPr lang="en-US" b="1" dirty="0"/>
              <a:t>Raw global model guidance + statistical adjustment provides small-scale terrain detail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B9E493-E01E-A545-A5D1-30907430D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970" y="1449433"/>
            <a:ext cx="3777334" cy="551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0CD29E-FD44-0244-B876-721C4B35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133" y="2016247"/>
            <a:ext cx="3664915" cy="3955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A145AA-65ED-4546-BE51-D027E0082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129" y="2000912"/>
            <a:ext cx="676174" cy="38695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BEB5BF-C00D-0443-937E-DB311CED15A5}"/>
              </a:ext>
            </a:extLst>
          </p:cNvPr>
          <p:cNvSpPr txBox="1"/>
          <p:nvPr/>
        </p:nvSpPr>
        <p:spPr>
          <a:xfrm>
            <a:off x="536204" y="6519446"/>
            <a:ext cx="9226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representing work at the NOAA Physical Sciences Lab using global ensemble reforecasts, in transition to NWS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76392E7-BE65-0740-9AE1-7082DF89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6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918ACE8-AAB6-E44B-A966-3F74DBA04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" y="1449433"/>
            <a:ext cx="3969980" cy="4995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DADBDD-9D08-BA42-8C5D-44C2DE0A0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0516" y="1449433"/>
            <a:ext cx="3969979" cy="4995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5A81E5-1D65-A54A-94E6-2531E9E12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495" y="1449432"/>
            <a:ext cx="3969979" cy="49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3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C23A-8E1A-F544-9B2B-D3A4A6BFA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83A4F-3174-994B-846E-D0777C0E6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NOAA’s existing global forecast model development and its refinement will be key to providing AR forecasts with sufficient lead time to make decisions.  </a:t>
            </a:r>
          </a:p>
          <a:p>
            <a:pPr lvl="1"/>
            <a:r>
              <a:rPr lang="en-US" dirty="0"/>
              <a:t>Global models + statistical adjustment can provide the high-resolution detail of regional models without their disadvantage of not modeling global weather patterns.</a:t>
            </a:r>
          </a:p>
          <a:p>
            <a:endParaRPr lang="en-US" dirty="0"/>
          </a:p>
          <a:p>
            <a:r>
              <a:rPr lang="en-US" dirty="0"/>
              <a:t>We hypothesize that the operational usage of upcoming satellite-based radar will fill in many data gaps in the Pacific Ocean and elsewhere, improving forecasts.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99529-E744-294E-B1E6-525D63CAE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4BB4-424D-324E-84D2-35B46A5B7D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42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11635</TotalTime>
  <Words>373</Words>
  <Application>Microsoft Macintosh PowerPoint</Application>
  <PresentationFormat>Widescreen</PresentationFormat>
  <Paragraphs>42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Ways to improve atmospheric river forecasts for the western US.</vt:lpstr>
      <vt:lpstr>Propositions</vt:lpstr>
      <vt:lpstr>Backward in time from atmospheric river landfall</vt:lpstr>
      <vt:lpstr>Where was the storm that produced the AR?</vt:lpstr>
      <vt:lpstr>PowerPoint Presentation</vt:lpstr>
      <vt:lpstr>Raw global model guidance + statistical adjustment provides small-scale terrain detail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thoughts on ways to improve atmospheric river forecasts</dc:title>
  <dc:creator>Tom Hamill</dc:creator>
  <cp:lastModifiedBy>Tom Hamill</cp:lastModifiedBy>
  <cp:revision>16</cp:revision>
  <dcterms:created xsi:type="dcterms:W3CDTF">2022-03-16T14:18:26Z</dcterms:created>
  <dcterms:modified xsi:type="dcterms:W3CDTF">2022-03-25T15:28:26Z</dcterms:modified>
</cp:coreProperties>
</file>