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3" r:id="rId5"/>
    <p:sldId id="260" r:id="rId6"/>
    <p:sldId id="261" r:id="rId7"/>
    <p:sldId id="275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20689166966163"/>
          <c:y val="0.0238379381321296"/>
          <c:w val="0.942716698794394"/>
          <c:h val="0.6575067730060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Used!$B$2</c:f>
              <c:strCache>
                <c:ptCount val="1"/>
                <c:pt idx="0">
                  <c:v>POES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Used!$B$3:$B$23</c:f>
              <c:numCache>
                <c:formatCode>General</c:formatCode>
                <c:ptCount val="21"/>
                <c:pt idx="0">
                  <c:v>5.0</c:v>
                </c:pt>
                <c:pt idx="1">
                  <c:v>5.0</c:v>
                </c:pt>
                <c:pt idx="2">
                  <c:v>6.0</c:v>
                </c:pt>
                <c:pt idx="3">
                  <c:v>5.0</c:v>
                </c:pt>
                <c:pt idx="4">
                  <c:v>4.0</c:v>
                </c:pt>
                <c:pt idx="5">
                  <c:v>3.0</c:v>
                </c:pt>
                <c:pt idx="6">
                  <c:v>4.0</c:v>
                </c:pt>
                <c:pt idx="7">
                  <c:v>7.0</c:v>
                </c:pt>
                <c:pt idx="8">
                  <c:v>8.0</c:v>
                </c:pt>
                <c:pt idx="9">
                  <c:v>7.0</c:v>
                </c:pt>
                <c:pt idx="10">
                  <c:v>8.0</c:v>
                </c:pt>
                <c:pt idx="11">
                  <c:v>9.0</c:v>
                </c:pt>
                <c:pt idx="12">
                  <c:v>9.0</c:v>
                </c:pt>
                <c:pt idx="13">
                  <c:v>8.0</c:v>
                </c:pt>
                <c:pt idx="14">
                  <c:v>7.0</c:v>
                </c:pt>
                <c:pt idx="15">
                  <c:v>7.0</c:v>
                </c:pt>
                <c:pt idx="16">
                  <c:v>7.0</c:v>
                </c:pt>
                <c:pt idx="17">
                  <c:v>6.0</c:v>
                </c:pt>
                <c:pt idx="18">
                  <c:v>5.0</c:v>
                </c:pt>
                <c:pt idx="19">
                  <c:v>5.0</c:v>
                </c:pt>
                <c:pt idx="20">
                  <c:v>5.0</c:v>
                </c:pt>
              </c:numCache>
            </c:numRef>
          </c:val>
        </c:ser>
        <c:ser>
          <c:idx val="32"/>
          <c:order val="1"/>
          <c:tx>
            <c:strRef>
              <c:f>Used!$C$2</c:f>
              <c:strCache>
                <c:ptCount val="1"/>
                <c:pt idx="0">
                  <c:v>Suomi-NPP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Used!$C$3:$C$23</c:f>
              <c:numCache>
                <c:formatCode>General</c:formatCode>
                <c:ptCount val="21"/>
                <c:pt idx="16">
                  <c:v>1.0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1"/>
          <c:order val="2"/>
          <c:tx>
            <c:strRef>
              <c:f>Used!$D$2</c:f>
              <c:strCache>
                <c:ptCount val="1"/>
                <c:pt idx="0">
                  <c:v>DMSP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Used!$D$3:$D$23</c:f>
              <c:numCache>
                <c:formatCode>General</c:formatCode>
                <c:ptCount val="21"/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2.0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"/>
          <c:order val="3"/>
          <c:tx>
            <c:strRef>
              <c:f>Used!$E$2</c:f>
              <c:strCache>
                <c:ptCount val="1"/>
                <c:pt idx="0">
                  <c:v>METOP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Used!$E$3:$E$23</c:f>
              <c:numCache>
                <c:formatCode>General</c:formatCode>
                <c:ptCount val="21"/>
                <c:pt idx="11">
                  <c:v>5.0</c:v>
                </c:pt>
                <c:pt idx="12">
                  <c:v>6.0</c:v>
                </c:pt>
                <c:pt idx="13">
                  <c:v>6.0</c:v>
                </c:pt>
                <c:pt idx="14">
                  <c:v>6.0</c:v>
                </c:pt>
                <c:pt idx="15">
                  <c:v>6.0</c:v>
                </c:pt>
                <c:pt idx="16">
                  <c:v>9.0</c:v>
                </c:pt>
                <c:pt idx="17">
                  <c:v>12.0</c:v>
                </c:pt>
                <c:pt idx="18">
                  <c:v>12.0</c:v>
                </c:pt>
                <c:pt idx="19">
                  <c:v>12.0</c:v>
                </c:pt>
                <c:pt idx="20">
                  <c:v>12.0</c:v>
                </c:pt>
              </c:numCache>
            </c:numRef>
          </c:val>
        </c:ser>
        <c:ser>
          <c:idx val="3"/>
          <c:order val="4"/>
          <c:tx>
            <c:strRef>
              <c:f>Used!$F$2</c:f>
              <c:strCache>
                <c:ptCount val="1"/>
                <c:pt idx="0">
                  <c:v>ERS-1/2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Used!$F$3:$F$23</c:f>
              <c:numCache>
                <c:formatCode>General</c:formatCode>
                <c:ptCount val="21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3.0</c:v>
                </c:pt>
                <c:pt idx="8">
                  <c:v>1.0</c:v>
                </c:pt>
                <c:pt idx="9">
                  <c:v>2.0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</c:numCache>
            </c:numRef>
          </c:val>
        </c:ser>
        <c:ser>
          <c:idx val="4"/>
          <c:order val="5"/>
          <c:tx>
            <c:strRef>
              <c:f>Used!$G$2</c:f>
              <c:strCache>
                <c:ptCount val="1"/>
                <c:pt idx="0">
                  <c:v>ENVISAT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Used!$G$3:$G$23</c:f>
              <c:numCache>
                <c:formatCode>General</c:formatCode>
                <c:ptCount val="21"/>
                <c:pt idx="7">
                  <c:v>2.0</c:v>
                </c:pt>
                <c:pt idx="8">
                  <c:v>3.0</c:v>
                </c:pt>
                <c:pt idx="9">
                  <c:v>2.0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4.0</c:v>
                </c:pt>
                <c:pt idx="14">
                  <c:v>4.0</c:v>
                </c:pt>
                <c:pt idx="15">
                  <c:v>5.0</c:v>
                </c:pt>
                <c:pt idx="16">
                  <c:v>5.0</c:v>
                </c:pt>
              </c:numCache>
            </c:numRef>
          </c:val>
        </c:ser>
        <c:ser>
          <c:idx val="5"/>
          <c:order val="6"/>
          <c:tx>
            <c:strRef>
              <c:f>Used!$H$2</c:f>
              <c:strCache>
                <c:ptCount val="1"/>
                <c:pt idx="0">
                  <c:v>COSMIC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Used!$H$3:$H$23</c:f>
              <c:numCache>
                <c:formatCode>General</c:formatCode>
                <c:ptCount val="21"/>
                <c:pt idx="10">
                  <c:v>6.0</c:v>
                </c:pt>
                <c:pt idx="11">
                  <c:v>6.0</c:v>
                </c:pt>
                <c:pt idx="12">
                  <c:v>6.0</c:v>
                </c:pt>
                <c:pt idx="13">
                  <c:v>6.0</c:v>
                </c:pt>
                <c:pt idx="14">
                  <c:v>6.0</c:v>
                </c:pt>
                <c:pt idx="15">
                  <c:v>5.0</c:v>
                </c:pt>
                <c:pt idx="16">
                  <c:v>4.0</c:v>
                </c:pt>
                <c:pt idx="17">
                  <c:v>3.0</c:v>
                </c:pt>
                <c:pt idx="18">
                  <c:v>2.0</c:v>
                </c:pt>
                <c:pt idx="19">
                  <c:v>1.0</c:v>
                </c:pt>
                <c:pt idx="20">
                  <c:v>0.0</c:v>
                </c:pt>
              </c:numCache>
            </c:numRef>
          </c:val>
        </c:ser>
        <c:ser>
          <c:idx val="31"/>
          <c:order val="7"/>
          <c:tx>
            <c:strRef>
              <c:f>Used!$I$2</c:f>
              <c:strCache>
                <c:ptCount val="1"/>
                <c:pt idx="0">
                  <c:v>COSMIC-2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Used!$I$3:$I$23</c:f>
              <c:numCache>
                <c:formatCode>General</c:formatCode>
                <c:ptCount val="21"/>
                <c:pt idx="20">
                  <c:v>6.0</c:v>
                </c:pt>
              </c:numCache>
            </c:numRef>
          </c:val>
        </c:ser>
        <c:ser>
          <c:idx val="6"/>
          <c:order val="8"/>
          <c:tx>
            <c:strRef>
              <c:f>Used!$N$2</c:f>
              <c:strCache>
                <c:ptCount val="1"/>
                <c:pt idx="0">
                  <c:v>CNOFS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Used!$N$3:$N$23</c:f>
              <c:numCache>
                <c:formatCode>General</c:formatCode>
                <c:ptCount val="21"/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7"/>
          <c:order val="9"/>
          <c:tx>
            <c:strRef>
              <c:f>Used!$K$2</c:f>
              <c:strCache>
                <c:ptCount val="1"/>
                <c:pt idx="0">
                  <c:v>GRACE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Used!$K$3:$K$23</c:f>
              <c:numCache>
                <c:formatCode>General</c:formatCode>
                <c:ptCount val="21"/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8"/>
          <c:order val="10"/>
          <c:tx>
            <c:strRef>
              <c:f>Used!$O$2</c:f>
              <c:strCache>
                <c:ptCount val="1"/>
                <c:pt idx="0">
                  <c:v>GCOM-W/C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Used!$O$3:$O$23</c:f>
              <c:numCache>
                <c:formatCode>General</c:formatCode>
                <c:ptCount val="21"/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9"/>
          <c:order val="11"/>
          <c:tx>
            <c:strRef>
              <c:f>Used!$P$2</c:f>
              <c:strCache>
                <c:ptCount val="1"/>
                <c:pt idx="0">
                  <c:v>TRMM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Used!$P$3:$P$23</c:f>
              <c:numCache>
                <c:formatCode>General</c:formatCode>
                <c:ptCount val="21"/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</c:numCache>
            </c:numRef>
          </c:val>
        </c:ser>
        <c:ser>
          <c:idx val="30"/>
          <c:order val="12"/>
          <c:tx>
            <c:strRef>
              <c:f>Used!$Q$2</c:f>
              <c:strCache>
                <c:ptCount val="1"/>
                <c:pt idx="0">
                  <c:v>Megha Tropiques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Used!$Q$3:$Q$23</c:f>
              <c:numCache>
                <c:formatCode>General</c:formatCode>
                <c:ptCount val="21"/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</c:numCache>
            </c:numRef>
          </c:val>
        </c:ser>
        <c:ser>
          <c:idx val="10"/>
          <c:order val="13"/>
          <c:tx>
            <c:strRef>
              <c:f>Used!$R$2</c:f>
              <c:strCache>
                <c:ptCount val="1"/>
                <c:pt idx="0">
                  <c:v>AQUA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Used!$R$3:$R$23</c:f>
              <c:numCache>
                <c:formatCode>General</c:formatCode>
                <c:ptCount val="21"/>
                <c:pt idx="7">
                  <c:v>2.0</c:v>
                </c:pt>
                <c:pt idx="8">
                  <c:v>2.0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3.0</c:v>
                </c:pt>
                <c:pt idx="13">
                  <c:v>3.0</c:v>
                </c:pt>
                <c:pt idx="14">
                  <c:v>3.0</c:v>
                </c:pt>
                <c:pt idx="15">
                  <c:v>3.0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11"/>
          <c:order val="14"/>
          <c:tx>
            <c:strRef>
              <c:f>Used!$S$2</c:f>
              <c:strCache>
                <c:ptCount val="1"/>
                <c:pt idx="0">
                  <c:v>AURA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Used!$S$3:$S$23</c:f>
              <c:numCache>
                <c:formatCode>General</c:formatCode>
                <c:ptCount val="21"/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12"/>
          <c:order val="15"/>
          <c:tx>
            <c:strRef>
              <c:f>Used!$T$2</c:f>
              <c:strCache>
                <c:ptCount val="1"/>
                <c:pt idx="0">
                  <c:v>FY-3A/B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Used!$T$3:$T$23</c:f>
              <c:numCache>
                <c:formatCode>General</c:formatCode>
                <c:ptCount val="21"/>
                <c:pt idx="13">
                  <c:v>0.0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  <c:pt idx="20">
                  <c:v>3.0</c:v>
                </c:pt>
              </c:numCache>
            </c:numRef>
          </c:val>
        </c:ser>
        <c:ser>
          <c:idx val="13"/>
          <c:order val="16"/>
          <c:tx>
            <c:strRef>
              <c:f>Used!$U$2</c:f>
              <c:strCache>
                <c:ptCount val="1"/>
                <c:pt idx="0">
                  <c:v>QuikSCAT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Used!$U$3:$U$23</c:f>
              <c:numCache>
                <c:formatCode>General</c:formatCode>
                <c:ptCount val="21"/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0.0</c:v>
                </c:pt>
              </c:numCache>
            </c:numRef>
          </c:val>
        </c:ser>
        <c:ser>
          <c:idx val="14"/>
          <c:order val="17"/>
          <c:tx>
            <c:strRef>
              <c:f>Used!$X$2</c:f>
              <c:strCache>
                <c:ptCount val="1"/>
                <c:pt idx="0">
                  <c:v>JASON-1/2/3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Used!$X$3:$X$23</c:f>
              <c:numCache>
                <c:formatCode>General</c:formatCode>
                <c:ptCount val="21"/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15"/>
          <c:order val="18"/>
          <c:tx>
            <c:strRef>
              <c:f>Used!$V$2</c:f>
              <c:strCache>
                <c:ptCount val="1"/>
                <c:pt idx="0">
                  <c:v>Oceansat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Used!$V$3:$V$23</c:f>
              <c:numCache>
                <c:formatCode>General</c:formatCode>
                <c:ptCount val="21"/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16"/>
          <c:order val="19"/>
          <c:tx>
            <c:strRef>
              <c:f>Used!$W$2</c:f>
              <c:strCache>
                <c:ptCount val="1"/>
                <c:pt idx="0">
                  <c:v>HY-2A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Used!$W$3:$W$23</c:f>
              <c:numCache>
                <c:formatCode>General</c:formatCode>
                <c:ptCount val="21"/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17"/>
          <c:order val="20"/>
          <c:tx>
            <c:strRef>
              <c:f>Used!$Y$2</c:f>
              <c:strCache>
                <c:ptCount val="1"/>
                <c:pt idx="0">
                  <c:v>METEOSAT AMV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Used!$Y$3:$Y$23</c:f>
              <c:numCache>
                <c:formatCode>General</c:formatCode>
                <c:ptCount val="21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18"/>
          <c:order val="21"/>
          <c:tx>
            <c:strRef>
              <c:f>Used!$Z$2</c:f>
              <c:strCache>
                <c:ptCount val="1"/>
                <c:pt idx="0">
                  <c:v>GOES AMV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Used!$Z$3:$Z$23</c:f>
              <c:numCache>
                <c:formatCode>General</c:formatCode>
                <c:ptCount val="21"/>
                <c:pt idx="0">
                  <c:v>2.0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19"/>
          <c:order val="22"/>
          <c:tx>
            <c:strRef>
              <c:f>Used!$AA$2</c:f>
              <c:strCache>
                <c:ptCount val="1"/>
                <c:pt idx="0">
                  <c:v>GMS/MTSAT AMV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Used!$AA$3:$AA$23</c:f>
              <c:numCache>
                <c:formatCode>General</c:formatCode>
                <c:ptCount val="21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0"/>
          <c:order val="23"/>
          <c:tx>
            <c:strRef>
              <c:f>Used!$AB$2</c:f>
              <c:strCache>
                <c:ptCount val="1"/>
                <c:pt idx="0">
                  <c:v>FY-2C/D AMV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Used!$AB$3:$AB$23</c:f>
              <c:numCache>
                <c:formatCode>General</c:formatCode>
                <c:ptCount val="21"/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1"/>
          <c:order val="24"/>
          <c:tx>
            <c:strRef>
              <c:f>Used!$AE$2</c:f>
              <c:strCache>
                <c:ptCount val="1"/>
                <c:pt idx="0">
                  <c:v>METEOSAT Rad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Used!$AE$3:$AE$23</c:f>
              <c:numCache>
                <c:formatCode>General</c:formatCode>
                <c:ptCount val="21"/>
                <c:pt idx="6">
                  <c:v>1.0</c:v>
                </c:pt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22"/>
          <c:order val="25"/>
          <c:tx>
            <c:strRef>
              <c:f>Used!$AF$2</c:f>
              <c:strCache>
                <c:ptCount val="1"/>
                <c:pt idx="0">
                  <c:v>GOES Rad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Used!$AF$3:$AF$23</c:f>
              <c:numCache>
                <c:formatCode>General</c:formatCode>
                <c:ptCount val="21"/>
                <c:pt idx="7">
                  <c:v>3.0</c:v>
                </c:pt>
                <c:pt idx="8">
                  <c:v>3.0</c:v>
                </c:pt>
                <c:pt idx="9">
                  <c:v>3.0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23"/>
          <c:order val="26"/>
          <c:tx>
            <c:strRef>
              <c:f>Used!$AG$2</c:f>
              <c:strCache>
                <c:ptCount val="1"/>
                <c:pt idx="0">
                  <c:v>GMS/MTSAT Rad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Used!$AG$3:$AG$23</c:f>
              <c:numCache>
                <c:formatCode>General</c:formatCode>
                <c:ptCount val="21"/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4"/>
          <c:order val="27"/>
          <c:tx>
            <c:strRef>
              <c:f>Used!$AC$2</c:f>
              <c:strCache>
                <c:ptCount val="1"/>
                <c:pt idx="0">
                  <c:v>TERRA/AQUA AMV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Used!$AC$3:$AC$23</c:f>
              <c:numCache>
                <c:formatCode>General</c:formatCode>
                <c:ptCount val="21"/>
                <c:pt idx="7">
                  <c:v>2.0</c:v>
                </c:pt>
                <c:pt idx="8">
                  <c:v>2.0</c:v>
                </c:pt>
                <c:pt idx="9">
                  <c:v>2.0</c:v>
                </c:pt>
                <c:pt idx="10">
                  <c:v>2.0</c:v>
                </c:pt>
                <c:pt idx="11">
                  <c:v>2.0</c:v>
                </c:pt>
                <c:pt idx="12">
                  <c:v>2.0</c:v>
                </c:pt>
                <c:pt idx="13">
                  <c:v>2.0</c:v>
                </c:pt>
                <c:pt idx="14">
                  <c:v>2.0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2.0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33"/>
          <c:order val="28"/>
          <c:tx>
            <c:strRef>
              <c:f>Used!$AH$2</c:f>
              <c:strCache>
                <c:ptCount val="1"/>
                <c:pt idx="0">
                  <c:v>Cryosat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Used!$AH$3:$AH$23</c:f>
              <c:numCache>
                <c:formatCode>General</c:formatCode>
                <c:ptCount val="21"/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5"/>
          <c:order val="29"/>
          <c:tx>
            <c:strRef>
              <c:f>Used!$AI$2</c:f>
              <c:strCache>
                <c:ptCount val="1"/>
                <c:pt idx="0">
                  <c:v>SMOS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Used!$AI$3:$AI$23</c:f>
              <c:numCache>
                <c:formatCode>General</c:formatCode>
                <c:ptCount val="21"/>
                <c:pt idx="13">
                  <c:v>0.0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6"/>
          <c:order val="30"/>
          <c:tx>
            <c:strRef>
              <c:f>Used!$AJ$2</c:f>
              <c:strCache>
                <c:ptCount val="1"/>
                <c:pt idx="0">
                  <c:v>EarthCARE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Used!$AJ$3:$AJ$23</c:f>
              <c:numCache>
                <c:formatCode>General</c:formatCode>
                <c:ptCount val="21"/>
                <c:pt idx="18">
                  <c:v>1.0</c:v>
                </c:pt>
                <c:pt idx="19">
                  <c:v>2.0</c:v>
                </c:pt>
                <c:pt idx="20">
                  <c:v>2.0</c:v>
                </c:pt>
              </c:numCache>
            </c:numRef>
          </c:val>
        </c:ser>
        <c:ser>
          <c:idx val="27"/>
          <c:order val="31"/>
          <c:tx>
            <c:strRef>
              <c:f>Used!$AK$2</c:f>
              <c:strCache>
                <c:ptCount val="1"/>
                <c:pt idx="0">
                  <c:v>ADM Aeolus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Used!$AK$3:$AK$23</c:f>
              <c:numCache>
                <c:formatCode>General</c:formatCode>
                <c:ptCount val="21"/>
                <c:pt idx="20">
                  <c:v>1.0</c:v>
                </c:pt>
              </c:numCache>
            </c:numRef>
          </c:val>
        </c:ser>
        <c:ser>
          <c:idx val="28"/>
          <c:order val="32"/>
          <c:tx>
            <c:strRef>
              <c:f>Used!$AL$2</c:f>
              <c:strCache>
                <c:ptCount val="1"/>
                <c:pt idx="0">
                  <c:v>GOSAT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Used!$AL$3:$AL$23</c:f>
              <c:numCache>
                <c:formatCode>General</c:formatCode>
                <c:ptCount val="21"/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34"/>
          <c:order val="33"/>
          <c:tx>
            <c:strRef>
              <c:f>Used!$AM$2</c:f>
              <c:strCache>
                <c:ptCount val="1"/>
                <c:pt idx="0">
                  <c:v>Sentinel 1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Used!$AM$3:$AM$23</c:f>
              <c:numCache>
                <c:formatCode>General</c:formatCode>
                <c:ptCount val="21"/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ser>
          <c:idx val="29"/>
          <c:order val="34"/>
          <c:tx>
            <c:strRef>
              <c:f>Used!$AN$2</c:f>
              <c:strCache>
                <c:ptCount val="1"/>
                <c:pt idx="0">
                  <c:v>Sentinel 3</c:v>
                </c:pt>
              </c:strCache>
            </c:strRef>
          </c:tx>
          <c:invertIfNegative val="0"/>
          <c:cat>
            <c:numRef>
              <c:f>Used!$A$3:$A$23</c:f>
              <c:numCache>
                <c:formatCode>General</c:formatCode>
                <c:ptCount val="21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  <c:pt idx="19">
                  <c:v>2015.0</c:v>
                </c:pt>
                <c:pt idx="20">
                  <c:v>2016.0</c:v>
                </c:pt>
              </c:numCache>
            </c:numRef>
          </c:cat>
          <c:val>
            <c:numRef>
              <c:f>Used!$AN$3:$AN$23</c:f>
              <c:numCache>
                <c:formatCode>General</c:formatCode>
                <c:ptCount val="21"/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5125752"/>
        <c:axId val="1995128680"/>
      </c:barChart>
      <c:catAx>
        <c:axId val="199512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78787"/>
            </a:solidFill>
            <a:prstDash val="solid"/>
          </a:ln>
        </c:spPr>
        <c:crossAx val="1995128680"/>
        <c:crosses val="autoZero"/>
        <c:auto val="1"/>
        <c:lblAlgn val="ctr"/>
        <c:lblOffset val="100"/>
        <c:noMultiLvlLbl val="0"/>
      </c:catAx>
      <c:valAx>
        <c:axId val="1995128680"/>
        <c:scaling>
          <c:orientation val="minMax"/>
        </c:scaling>
        <c:delete val="0"/>
        <c:axPos val="l"/>
        <c:majorGridlines>
          <c:spPr>
            <a:ln w="3175">
              <a:solidFill>
                <a:srgbClr val="878787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78787"/>
            </a:solidFill>
            <a:prstDash val="solid"/>
          </a:ln>
        </c:spPr>
        <c:crossAx val="1995125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277954934056479"/>
          <c:y val="0.74095460289686"/>
          <c:w val="0.949941516646519"/>
          <c:h val="0.237574650994713"/>
        </c:manualLayout>
      </c:layout>
      <c:overlay val="0"/>
      <c:txPr>
        <a:bodyPr/>
        <a:lstStyle/>
        <a:p>
          <a:pPr>
            <a:defRPr sz="1200" b="1" baseline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78787"/>
      </a:solidFill>
      <a:prstDash val="solid"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D3044-0BED-1641-A431-3DC090A0CE78}" type="datetimeFigureOut">
              <a:rPr lang="en-US" smtClean="0"/>
              <a:t>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BD31-5CDC-0141-BA2D-D89C582F5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9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B84D1-2AD6-1E4B-8CF1-79BB164254A1}" type="datetimeFigureOut">
              <a:rPr lang="en-US" smtClean="0"/>
              <a:t>1/3/13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7EFAE-344D-8749-9CAA-A2D01B69F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5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97E0-F4B5-7349-9358-B04C0B396F0E}" type="datetime1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4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EBC5F-EBA3-3940-87EE-1570B4945B3F}" type="datetime1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9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5DB5-EC94-2B4C-B87B-F76D37BE72C4}" type="datetime1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8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339A-3EAF-1C43-9EBF-D662D2832A9E}" type="datetime1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3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B22F-0532-5249-9EF0-BFBC902DA866}" type="datetime1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5142-0CD8-D342-833B-EEED10DB309D}" type="datetime1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4482-D852-A144-92DC-935321D7189C}" type="datetime1">
              <a:rPr lang="en-US" smtClean="0"/>
              <a:t>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8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8A4C-687C-B545-967B-972B104A7B1E}" type="datetime1">
              <a:rPr lang="en-US" smtClean="0"/>
              <a:t>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B4BA-7183-C748-AA35-2647FEB65C47}" type="datetime1">
              <a:rPr lang="en-US" smtClean="0"/>
              <a:t>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4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D4C7-DDBF-874A-A9A3-D18F8F4F1EEC}" type="datetime1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9B3C-7096-6B4E-9A9B-2B8C417F7EC2}" type="datetime1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5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5A62-1A17-B94D-86B6-116A14B5BD0E}" type="datetime1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FFEAE-5A20-4542-8E86-0F0288306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ecmwf.int/newsevents/trainin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497" y="2130425"/>
            <a:ext cx="8680616" cy="1470025"/>
          </a:xfrm>
        </p:spPr>
        <p:txBody>
          <a:bodyPr>
            <a:noAutofit/>
          </a:bodyPr>
          <a:lstStyle/>
          <a:p>
            <a:r>
              <a:rPr lang="en-US" sz="3800" dirty="0" smtClean="0"/>
              <a:t>The impact of targeted observations from 2011 Winter Storms Reconnaissance on deterministic forecast accuracy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497" y="4080220"/>
            <a:ext cx="8680616" cy="2410681"/>
          </a:xfrm>
        </p:spPr>
        <p:txBody>
          <a:bodyPr>
            <a:normAutofit/>
          </a:bodyPr>
          <a:lstStyle/>
          <a:p>
            <a:r>
              <a:rPr lang="en-US" dirty="0" smtClean="0"/>
              <a:t>Tom Hamill</a:t>
            </a:r>
          </a:p>
          <a:p>
            <a:r>
              <a:rPr lang="en-US" sz="2400" dirty="0" smtClean="0"/>
              <a:t>NOAA Earth System Research Lab, Physical Sciences Division</a:t>
            </a:r>
          </a:p>
          <a:p>
            <a:r>
              <a:rPr lang="en-US" sz="2400" dirty="0" smtClean="0"/>
              <a:t>also: </a:t>
            </a:r>
            <a:r>
              <a:rPr lang="en-US" sz="2400" dirty="0" err="1" smtClean="0"/>
              <a:t>Fanglin</a:t>
            </a:r>
            <a:r>
              <a:rPr lang="en-US" sz="2400" dirty="0" smtClean="0"/>
              <a:t> Yang, Carla </a:t>
            </a:r>
            <a:r>
              <a:rPr lang="en-US" sz="2400" dirty="0" err="1" smtClean="0"/>
              <a:t>Cardinali</a:t>
            </a:r>
            <a:r>
              <a:rPr lang="en-US" sz="2400" dirty="0" smtClean="0"/>
              <a:t>, </a:t>
            </a:r>
            <a:r>
              <a:rPr lang="en-US" sz="2400" dirty="0" err="1" smtClean="0"/>
              <a:t>Sharanya</a:t>
            </a:r>
            <a:r>
              <a:rPr lang="en-US" sz="2400" dirty="0" smtClean="0"/>
              <a:t> Majumdar</a:t>
            </a:r>
          </a:p>
          <a:p>
            <a:r>
              <a:rPr lang="en-US" sz="2400" dirty="0" smtClean="0"/>
              <a:t>contact: </a:t>
            </a:r>
            <a:r>
              <a:rPr lang="en-US" sz="2400" dirty="0" err="1" smtClean="0"/>
              <a:t>tom.hamill@noaa.gov</a:t>
            </a:r>
            <a:endParaRPr lang="en-US" sz="2400" dirty="0"/>
          </a:p>
        </p:txBody>
      </p:sp>
      <p:pic>
        <p:nvPicPr>
          <p:cNvPr id="4" name="Picture 3" descr="NOA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7574"/>
            <a:ext cx="1591825" cy="1614714"/>
          </a:xfrm>
          <a:prstGeom prst="rect">
            <a:avLst/>
          </a:prstGeom>
        </p:spPr>
      </p:pic>
      <p:pic>
        <p:nvPicPr>
          <p:cNvPr id="5" name="Picture 4" descr="dsrc_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46050"/>
            <a:ext cx="23653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23200" y="146050"/>
            <a:ext cx="124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AD7A3A"/>
                </a:solidFill>
              </a:rPr>
              <a:t>NOAA Earth System</a:t>
            </a:r>
          </a:p>
          <a:p>
            <a:r>
              <a:rPr lang="en-US" sz="1000">
                <a:solidFill>
                  <a:srgbClr val="AD7A3A"/>
                </a:solidFill>
              </a:rPr>
              <a:t>Research Laboratory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1613" y="6482620"/>
            <a:ext cx="552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presentation at AMS Annual Conference 2013, Austin, TX 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0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NOAA’s Winter Storms Reconnaissance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30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Each winter day, NOAA forecasters ID systems that may impact US during the next week.</a:t>
            </a:r>
          </a:p>
          <a:p>
            <a:r>
              <a:rPr lang="en-US" dirty="0" smtClean="0"/>
              <a:t>Forecasters consider automated guidance (ensemble transform Kalman filter, or “ETKF”) to identify regions of longer-range forecast uncertainty and what uncertainty in earlier forecast features were primarily responsible.</a:t>
            </a:r>
          </a:p>
          <a:p>
            <a:r>
              <a:rPr lang="en-US" dirty="0" smtClean="0"/>
              <a:t>Examine ETKF’s estimates of potential reduction of analysis/forecast errors were observations taken in a given constellation.</a:t>
            </a:r>
          </a:p>
          <a:p>
            <a:r>
              <a:rPr lang="en-US" dirty="0" smtClean="0"/>
              <a:t>Determine approximately optimal flight path to reduce analysis errors the most.</a:t>
            </a:r>
          </a:p>
          <a:p>
            <a:r>
              <a:rPr lang="en-US" dirty="0" smtClean="0"/>
              <a:t>Assign subjective importance to case (low/med/high), determine a target verification region where high-impact forecasts are expected, and suggest reconnaissance mission to pilots.</a:t>
            </a:r>
          </a:p>
          <a:p>
            <a:r>
              <a:rPr lang="en-US" dirty="0" smtClean="0"/>
              <a:t>Pilots fly the mission and take targeted observations (typically </a:t>
            </a:r>
            <a:r>
              <a:rPr lang="en-US" dirty="0" err="1" smtClean="0"/>
              <a:t>dropwindsondes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Extra observations are assimilated alongside the normal observations.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hasn’t been done </a:t>
            </a:r>
            <a:br>
              <a:rPr lang="en-US" dirty="0" smtClean="0"/>
            </a:br>
            <a:r>
              <a:rPr lang="en-US" dirty="0" smtClean="0"/>
              <a:t>over the past decade.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955"/>
            <a:ext cx="8229600" cy="4525963"/>
          </a:xfrm>
        </p:spPr>
        <p:txBody>
          <a:bodyPr/>
          <a:lstStyle/>
          <a:p>
            <a:r>
              <a:rPr lang="en-US" dirty="0" smtClean="0"/>
              <a:t>Parallel assimilations and forecasts, with and without the targeted observations, using …</a:t>
            </a:r>
          </a:p>
          <a:p>
            <a:r>
              <a:rPr lang="en-US" dirty="0" smtClean="0"/>
              <a:t>A modern data assimilation method (e.g., 4D-Var, ensemble Kalman filter, or hybrid), and …</a:t>
            </a:r>
          </a:p>
          <a:p>
            <a:r>
              <a:rPr lang="en-US" dirty="0" smtClean="0"/>
              <a:t>A modern generation, higher-resolution global forecast model.</a:t>
            </a:r>
          </a:p>
          <a:p>
            <a:r>
              <a:rPr lang="en-US" dirty="0" smtClean="0"/>
              <a:t>A systematic comparison of forecast errors with and without targeted observations.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2011 WSR Impact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77" y="1135760"/>
            <a:ext cx="770856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22 high, 62 medium, 14 low-priority cases, and 776 </a:t>
            </a:r>
            <a:r>
              <a:rPr lang="en-US" sz="2400" dirty="0" err="1" smtClean="0"/>
              <a:t>dropwindsondes</a:t>
            </a:r>
            <a:r>
              <a:rPr lang="en-US" sz="2400" dirty="0" smtClean="0"/>
              <a:t> deployed.</a:t>
            </a:r>
          </a:p>
          <a:p>
            <a:r>
              <a:rPr lang="en-US" sz="2400" dirty="0" smtClean="0"/>
              <a:t>Target verification times from +12 to +120 h.</a:t>
            </a:r>
          </a:p>
        </p:txBody>
      </p:sp>
      <p:pic>
        <p:nvPicPr>
          <p:cNvPr id="4" name="Picture 3" descr="Fig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13" y="2388671"/>
            <a:ext cx="6774376" cy="44172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2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study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Assimilate with ECMWF 4D-Var (version 37r2 of IFS; T511L91 outer loop, linearized T159, T159, and T255 inner loops).</a:t>
            </a:r>
          </a:p>
          <a:p>
            <a:r>
              <a:rPr lang="en-US" dirty="0" smtClean="0"/>
              <a:t>Parallel assimilation and forecast cycles without (“NODROP”) and with (“CONTROL”).</a:t>
            </a:r>
          </a:p>
          <a:p>
            <a:r>
              <a:rPr lang="en-US" dirty="0" smtClean="0"/>
              <a:t>Deterministic forecasts to +5 days lead, T511L91</a:t>
            </a:r>
          </a:p>
          <a:p>
            <a:r>
              <a:rPr lang="en-US" dirty="0" smtClean="0"/>
              <a:t>Verification in ~ total energy norm in 20x20-degree target verification region, and over PNA region.  Verification against CONTROL analysis.</a:t>
            </a:r>
          </a:p>
          <a:p>
            <a:r>
              <a:rPr lang="en-US" dirty="0" smtClean="0"/>
              <a:t>Also: verification of precipitation forecasts over CONUS.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(Approximate) total-energy norm</a:t>
            </a:r>
            <a:endParaRPr lang="en-US" dirty="0"/>
          </a:p>
        </p:txBody>
      </p:sp>
      <p:pic>
        <p:nvPicPr>
          <p:cNvPr id="4" name="Picture 3" descr="Screen Shot 2013-01-03 at 1.4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2" y="1305235"/>
            <a:ext cx="7936981" cy="537638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5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3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over target verification region</a:t>
            </a:r>
            <a:endParaRPr lang="en-US" dirty="0"/>
          </a:p>
        </p:txBody>
      </p:sp>
      <p:pic>
        <p:nvPicPr>
          <p:cNvPr id="4" name="Picture 3" descr="Fig2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" y="1135425"/>
            <a:ext cx="4461417" cy="4018230"/>
          </a:xfrm>
          <a:prstGeom prst="rect">
            <a:avLst/>
          </a:prstGeom>
        </p:spPr>
      </p:pic>
      <p:pic>
        <p:nvPicPr>
          <p:cNvPr id="5" name="Picture 4" descr="Fig2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37" y="1135425"/>
            <a:ext cx="4484863" cy="40182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395"/>
          </a:xfrm>
        </p:spPr>
        <p:txBody>
          <a:bodyPr/>
          <a:lstStyle/>
          <a:p>
            <a:r>
              <a:rPr lang="en-US" dirty="0" smtClean="0"/>
              <a:t>Results over broader PNA region</a:t>
            </a:r>
            <a:endParaRPr lang="en-US" dirty="0"/>
          </a:p>
        </p:txBody>
      </p:sp>
      <p:pic>
        <p:nvPicPr>
          <p:cNvPr id="4" name="Picture 3" descr="Fig3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045"/>
            <a:ext cx="4524593" cy="4061299"/>
          </a:xfrm>
          <a:prstGeom prst="rect">
            <a:avLst/>
          </a:prstGeom>
        </p:spPr>
      </p:pic>
      <p:pic>
        <p:nvPicPr>
          <p:cNvPr id="5" name="Picture 4" descr="Fig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93" y="1217045"/>
            <a:ext cx="4516702" cy="40612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24-48 h precipitation forecast skill</a:t>
            </a:r>
            <a:endParaRPr lang="en-US" dirty="0"/>
          </a:p>
        </p:txBody>
      </p:sp>
      <p:pic>
        <p:nvPicPr>
          <p:cNvPr id="5" name="Picture 4" descr="Fig4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4292" y="308671"/>
            <a:ext cx="538706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8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+48-72 h precipitation forecast skill</a:t>
            </a:r>
            <a:endParaRPr lang="en-US" dirty="0"/>
          </a:p>
        </p:txBody>
      </p:sp>
      <p:pic>
        <p:nvPicPr>
          <p:cNvPr id="3" name="Picture 2" descr="Fig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454" y="476235"/>
            <a:ext cx="5387064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significant positive forecast impact from assimilation of 2011 WSR data in ECMWF system.</a:t>
            </a:r>
          </a:p>
          <a:p>
            <a:r>
              <a:rPr lang="en-US" dirty="0" smtClean="0"/>
              <a:t>Possible reasons:</a:t>
            </a:r>
          </a:p>
          <a:p>
            <a:pPr lvl="1"/>
            <a:r>
              <a:rPr lang="en-US" dirty="0" smtClean="0"/>
              <a:t>Incomplete targeting of sometime relatively large initial sensitive regions.</a:t>
            </a:r>
          </a:p>
          <a:p>
            <a:pPr lvl="1"/>
            <a:r>
              <a:rPr lang="en-US" dirty="0" smtClean="0"/>
              <a:t>Better forecast and assimilation systems.</a:t>
            </a:r>
          </a:p>
          <a:p>
            <a:pPr lvl="1"/>
            <a:r>
              <a:rPr lang="en-US" dirty="0" smtClean="0"/>
              <a:t>More observations</a:t>
            </a:r>
          </a:p>
          <a:p>
            <a:r>
              <a:rPr lang="en-US" dirty="0" smtClean="0"/>
              <a:t>What next?</a:t>
            </a:r>
          </a:p>
          <a:p>
            <a:pPr lvl="1"/>
            <a:r>
              <a:rPr lang="en-US" dirty="0" smtClean="0"/>
              <a:t>Targeted observations more focused on increased use of satellite data (cloud-drift winds, radiances, etc.).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14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97" y="400741"/>
            <a:ext cx="8731671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Previously (~10 years ago)</a:t>
            </a:r>
            <a:r>
              <a:rPr lang="en-US" sz="3600" dirty="0"/>
              <a:t> </a:t>
            </a:r>
            <a:r>
              <a:rPr lang="en-US" sz="3600" dirty="0" smtClean="0"/>
              <a:t>there were many optimistic assessments on the impact of mid-latitude targeted observations </a:t>
            </a:r>
            <a:endParaRPr lang="en-US" sz="3600" dirty="0"/>
          </a:p>
        </p:txBody>
      </p:sp>
      <p:pic>
        <p:nvPicPr>
          <p:cNvPr id="4" name="Picture 3" descr="Screen Shot 2013-01-03 at 12.5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8" y="1728144"/>
            <a:ext cx="5062290" cy="4897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8298" y="5241471"/>
            <a:ext cx="3339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Langland et al. July 1999</a:t>
            </a:r>
          </a:p>
          <a:p>
            <a:r>
              <a:rPr lang="en-US" dirty="0" smtClean="0"/>
              <a:t>BAMS article on NORPEX-98 expt.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6179" y="2147734"/>
            <a:ext cx="403724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results from 1998.  Over many</a:t>
            </a:r>
          </a:p>
          <a:p>
            <a:r>
              <a:rPr lang="en-US" dirty="0" smtClean="0"/>
              <a:t>cases, where either extra cloud-drift</a:t>
            </a:r>
          </a:p>
          <a:p>
            <a:r>
              <a:rPr lang="en-US" dirty="0" smtClean="0"/>
              <a:t>wind measurements or </a:t>
            </a:r>
            <a:r>
              <a:rPr lang="en-US" dirty="0" err="1" smtClean="0"/>
              <a:t>dropsonde</a:t>
            </a:r>
            <a:endParaRPr lang="en-US" dirty="0" smtClean="0"/>
          </a:p>
          <a:p>
            <a:r>
              <a:rPr lang="en-US" dirty="0" smtClean="0"/>
              <a:t>data were assimilated in pre-defined</a:t>
            </a:r>
          </a:p>
          <a:p>
            <a:r>
              <a:rPr lang="en-US" dirty="0" smtClean="0"/>
              <a:t>sensitive regions, there was a reduction</a:t>
            </a:r>
          </a:p>
          <a:p>
            <a:r>
              <a:rPr lang="en-US" dirty="0" smtClean="0"/>
              <a:t>in error in the target verification area.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5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384300"/>
            <a:ext cx="6694488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13096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738813"/>
            <a:ext cx="53848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6200" y="6350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2600" b="0" dirty="0"/>
              <a:t>Significant increase in number of observations assimilated</a:t>
            </a: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en-GB" sz="3200" b="0" dirty="0">
              <a:solidFill>
                <a:srgbClr val="0033CC"/>
              </a:solidFill>
            </a:endParaRPr>
          </a:p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b="0" dirty="0" smtClean="0"/>
              <a:t>         Conventional </a:t>
            </a:r>
            <a:r>
              <a:rPr lang="en-GB" b="0" dirty="0"/>
              <a:t>and satellite data assimilated at ECMWF 1996-2010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1930" y="6419409"/>
            <a:ext cx="380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tinyurl.com</a:t>
            </a:r>
            <a:r>
              <a:rPr lang="en-US" dirty="0" smtClean="0"/>
              <a:t>/</a:t>
            </a:r>
            <a:r>
              <a:rPr lang="en-US" dirty="0" err="1" smtClean="0"/>
              <a:t>ecmwf-satreport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observation concept</a:t>
            </a:r>
            <a:endParaRPr lang="en-US" dirty="0"/>
          </a:p>
        </p:txBody>
      </p:sp>
      <p:pic>
        <p:nvPicPr>
          <p:cNvPr id="4" name="Picture 3" descr="Screen Shot 2013-01-03 at 12.4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394"/>
            <a:ext cx="9144000" cy="24958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82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Will mid-latitude </a:t>
            </a:r>
            <a:r>
              <a:rPr lang="en-US" sz="3600" dirty="0" err="1" smtClean="0"/>
              <a:t>dropwindsonde</a:t>
            </a:r>
            <a:r>
              <a:rPr lang="en-US" sz="3600" dirty="0" smtClean="0"/>
              <a:t> targeting have the same effect in the 2010’s?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2042"/>
            <a:ext cx="8071614" cy="2712370"/>
          </a:xfrm>
        </p:spPr>
        <p:txBody>
          <a:bodyPr/>
          <a:lstStyle/>
          <a:p>
            <a:r>
              <a:rPr lang="en-US" dirty="0" smtClean="0"/>
              <a:t>More observations, especially satellite, so fewer “gaps” in the global observing system.</a:t>
            </a:r>
          </a:p>
          <a:p>
            <a:r>
              <a:rPr lang="en-US" dirty="0" smtClean="0"/>
              <a:t>Better models.</a:t>
            </a:r>
          </a:p>
          <a:p>
            <a:r>
              <a:rPr lang="en-US" dirty="0" smtClean="0"/>
              <a:t>Better data assimilation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" t="32713" r="5061" b="1784"/>
          <a:stretch>
            <a:fillRect/>
          </a:stretch>
        </p:blipFill>
        <p:spPr bwMode="auto">
          <a:xfrm>
            <a:off x="4606925" y="2754313"/>
            <a:ext cx="41036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aircr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32884" r="5830" b="2570"/>
          <a:stretch>
            <a:fillRect/>
          </a:stretch>
        </p:blipFill>
        <p:spPr bwMode="auto">
          <a:xfrm>
            <a:off x="25400" y="4514850"/>
            <a:ext cx="42259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32990" r="5399" b="1270"/>
          <a:stretch>
            <a:fillRect/>
          </a:stretch>
        </p:blipFill>
        <p:spPr bwMode="auto">
          <a:xfrm>
            <a:off x="76200" y="2601913"/>
            <a:ext cx="41560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uo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32930" r="4927" b="1511"/>
          <a:stretch>
            <a:fillRect/>
          </a:stretch>
        </p:blipFill>
        <p:spPr bwMode="auto">
          <a:xfrm>
            <a:off x="4648200" y="738188"/>
            <a:ext cx="406876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ynop45shi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t="33153" r="14723" b="8795"/>
          <a:stretch>
            <a:fillRect/>
          </a:stretch>
        </p:blipFill>
        <p:spPr bwMode="auto">
          <a:xfrm>
            <a:off x="25400" y="661988"/>
            <a:ext cx="4111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064000" y="1030288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255000" y="342265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005263" y="3792538"/>
            <a:ext cx="609600" cy="50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8172450" y="3743325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605215" y="-12700"/>
            <a:ext cx="711174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defTabSz="762000">
              <a:lnSpc>
                <a:spcPts val="2800"/>
              </a:lnSpc>
              <a:spcAft>
                <a:spcPct val="0"/>
              </a:spcAft>
              <a:buClrTx/>
              <a:buFontTx/>
              <a:buNone/>
            </a:pPr>
            <a:r>
              <a:rPr lang="en-GB" sz="2800" b="0" dirty="0" smtClean="0"/>
              <a:t>ECMWF: conventional </a:t>
            </a:r>
            <a:r>
              <a:rPr lang="en-GB" sz="2800" b="0" dirty="0"/>
              <a:t>observations used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8900" y="2311400"/>
            <a:ext cx="392193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GB" sz="1800">
                <a:latin typeface="+mn-lt"/>
                <a:cs typeface="Arial" charset="0"/>
              </a:rPr>
              <a:t>MSL Pressure, 10m-wind, 2m-Rel.Hum.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710113" y="2292350"/>
            <a:ext cx="3321521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+mn-lt"/>
                <a:cs typeface="Arial" charset="0"/>
              </a:rPr>
              <a:t>DRIBU: MSL Pressure, Wind-10m</a:t>
            </a:r>
            <a:r>
              <a:rPr lang="en-GB">
                <a:latin typeface="+mn-lt"/>
              </a:rPr>
              <a:t> 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01600" y="4298950"/>
            <a:ext cx="3619755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+mn-lt"/>
                <a:cs typeface="Arial" charset="0"/>
              </a:rPr>
              <a:t>Wind, Temperature, Spec. Humidity</a:t>
            </a:r>
            <a:r>
              <a:rPr lang="en-GB">
                <a:latin typeface="+mn-lt"/>
              </a:rPr>
              <a:t> 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710113" y="4211638"/>
            <a:ext cx="226778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+mn-lt"/>
                <a:cs typeface="Arial" charset="0"/>
              </a:rPr>
              <a:t>PILOT/Profilers: Wind</a:t>
            </a:r>
            <a:endParaRPr lang="en-GB">
              <a:latin typeface="+mn-lt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63513" y="6205538"/>
            <a:ext cx="290143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+mn-lt"/>
                <a:cs typeface="Arial" charset="0"/>
              </a:rPr>
              <a:t>Aircraft: Wind, Temperature</a:t>
            </a:r>
            <a:endParaRPr lang="en-GB">
              <a:latin typeface="+mn-lt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00013" y="2090738"/>
            <a:ext cx="2242425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+mn-lt"/>
                <a:cs typeface="Arial" charset="0"/>
              </a:rPr>
              <a:t>SYNOP/METAR/SHIP:</a:t>
            </a:r>
            <a:endParaRPr lang="en-GB">
              <a:latin typeface="+mn-lt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87313" y="4059238"/>
            <a:ext cx="2990151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>
                <a:latin typeface="+mn-lt"/>
                <a:cs typeface="Arial" charset="0"/>
              </a:rPr>
              <a:t>Radiosonde balloons (TEMP):</a:t>
            </a:r>
            <a:endParaRPr lang="en-GB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33301" r="5495" b="2129"/>
          <a:stretch>
            <a:fillRect/>
          </a:stretch>
        </p:blipFill>
        <p:spPr bwMode="auto">
          <a:xfrm>
            <a:off x="4797425" y="4310063"/>
            <a:ext cx="39814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s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32768" r="5579" b="3253"/>
          <a:stretch>
            <a:fillRect/>
          </a:stretch>
        </p:blipFill>
        <p:spPr bwMode="auto">
          <a:xfrm>
            <a:off x="4649788" y="804863"/>
            <a:ext cx="4254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33122" r="5034" b="3313"/>
          <a:stretch>
            <a:fillRect/>
          </a:stretch>
        </p:blipFill>
        <p:spPr bwMode="auto">
          <a:xfrm>
            <a:off x="296863" y="2608263"/>
            <a:ext cx="42291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atov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t="33307" r="5077" b="2802"/>
          <a:stretch>
            <a:fillRect/>
          </a:stretch>
        </p:blipFill>
        <p:spPr bwMode="auto">
          <a:xfrm>
            <a:off x="244475" y="747713"/>
            <a:ext cx="4260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038600" y="3048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056563" y="731838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205788" y="3429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7" name="Picture 9" descr="MODIS45TERRA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7" r="8270"/>
          <a:stretch>
            <a:fillRect/>
          </a:stretch>
        </p:blipFill>
        <p:spPr bwMode="auto">
          <a:xfrm>
            <a:off x="241300" y="4570413"/>
            <a:ext cx="42926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49812" y="0"/>
            <a:ext cx="859937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762000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en-GB" sz="2600" b="0" dirty="0">
                <a:solidFill>
                  <a:srgbClr val="000000"/>
                </a:solidFill>
                <a:latin typeface="+mj-lt"/>
              </a:rPr>
              <a:t>Satellite data sources used in the operational ECMWF analysis</a:t>
            </a:r>
          </a:p>
        </p:txBody>
      </p:sp>
      <p:pic>
        <p:nvPicPr>
          <p:cNvPr id="17419" name="Picture 11" descr="grad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2882900"/>
            <a:ext cx="4152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292100" y="800100"/>
            <a:ext cx="4178300" cy="1981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7" tIns="44450" rIns="90487" bIns="44450" anchor="ctr"/>
          <a:lstStyle/>
          <a:p>
            <a:pPr defTabSz="762000"/>
            <a:endParaRPr lang="en-US">
              <a:solidFill>
                <a:srgbClr val="FF3300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110163" y="2881313"/>
            <a:ext cx="3348037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 Geostationary, 4 IR and 5 winds</a:t>
            </a:r>
            <a:endParaRPr lang="en-GB" sz="14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249863" y="808038"/>
            <a:ext cx="3157537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5 imagers: 3xSSM/I,  AMSR-E, TMI</a:t>
            </a:r>
            <a:endParaRPr lang="en-GB" sz="1400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6278563" y="4986338"/>
            <a:ext cx="1579562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4 ozone</a:t>
            </a:r>
            <a:endParaRPr lang="en-GB" sz="1400"/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0" y="790575"/>
            <a:ext cx="4929188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13 Sounders: NOAA AMSU-A/B, HIRS, AIRS, IASI, MHS</a:t>
            </a:r>
            <a:endParaRPr lang="en-GB" sz="1400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071563" y="5303838"/>
            <a:ext cx="2392362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2 Polar, winds: MODIS</a:t>
            </a:r>
            <a:endParaRPr lang="en-GB" sz="1400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14300" y="2827338"/>
            <a:ext cx="4691063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3 Scatterometer sea winds: ERS, ASCAT, QuikSCAT</a:t>
            </a:r>
            <a:endParaRPr lang="en-GB" sz="1400"/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440363" y="6002338"/>
            <a:ext cx="2811462" cy="320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>
            <a:lvl1pPr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76200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>
                <a:schemeClr val="hlink"/>
              </a:buClr>
              <a:buFont typeface="Wingdings" charset="0"/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sz="1400"/>
              <a:t>6 GPS radio occultation</a:t>
            </a:r>
            <a:endParaRPr lang="en-GB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6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60157"/>
              </p:ext>
            </p:extLst>
          </p:nvPr>
        </p:nvGraphicFramePr>
        <p:xfrm>
          <a:off x="661490" y="679075"/>
          <a:ext cx="8410502" cy="579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786" y="181400"/>
            <a:ext cx="9014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Satellite data usage at ECMWF, past, present and near future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492473" y="2483415"/>
            <a:ext cx="3916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Millions of observations assimilated per 24h period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252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8" y="264551"/>
            <a:ext cx="8899248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…though it’s probably more the improved assimilation techniques and models that have improved skill.</a:t>
            </a:r>
            <a:endParaRPr lang="en-US" sz="2800" dirty="0"/>
          </a:p>
        </p:txBody>
      </p:sp>
      <p:pic>
        <p:nvPicPr>
          <p:cNvPr id="6" name="Picture 5" descr="Screen Shot 2013-01-03 at 1.1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5" y="1478104"/>
            <a:ext cx="8123100" cy="4746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7254058" y="3523385"/>
            <a:ext cx="2993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hlinkClick r:id="rId3"/>
              </a:rPr>
              <a:t>http://www.ecmwf.int/newsevents/training/</a:t>
            </a:r>
            <a:endParaRPr lang="en-US" sz="1100" dirty="0" smtClean="0"/>
          </a:p>
          <a:p>
            <a:r>
              <a:rPr lang="en-US" sz="1100" dirty="0" err="1" smtClean="0"/>
              <a:t>meteorological_presentations</a:t>
            </a:r>
            <a:r>
              <a:rPr lang="en-US" sz="1100" dirty="0" smtClean="0"/>
              <a:t>/pdf/DA/</a:t>
            </a:r>
            <a:r>
              <a:rPr lang="en-US" sz="1100" dirty="0" err="1" smtClean="0"/>
              <a:t>ERA.pdf</a:t>
            </a:r>
            <a:endParaRPr lang="en-US" sz="11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1" y="8061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Are targeted observations</a:t>
            </a:r>
            <a:br>
              <a:rPr lang="en-US" sz="2800" dirty="0" smtClean="0"/>
            </a:br>
            <a:r>
              <a:rPr lang="en-US" sz="2800" dirty="0" smtClean="0"/>
              <a:t>still valuable enough to merit expensive plane flights (and staff time to run targeted observation program)?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170"/>
            <a:ext cx="9144000" cy="54978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FFEAE-5A20-4542-8E86-0F02883067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3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820</Words>
  <Application>Microsoft Macintosh PowerPoint</Application>
  <PresentationFormat>On-screen Show (4:3)</PresentationFormat>
  <Paragraphs>102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The impact of targeted observations from 2011 Winter Storms Reconnaissance on deterministic forecast accuracy</vt:lpstr>
      <vt:lpstr>Previously (~10 years ago) there were many optimistic assessments on the impact of mid-latitude targeted observations </vt:lpstr>
      <vt:lpstr>Targeted observation concept</vt:lpstr>
      <vt:lpstr>Will mid-latitude dropwindsonde targeting have the same effect in the 2010’s?</vt:lpstr>
      <vt:lpstr>PowerPoint Presentation</vt:lpstr>
      <vt:lpstr>PowerPoint Presentation</vt:lpstr>
      <vt:lpstr>PowerPoint Presentation</vt:lpstr>
      <vt:lpstr>…though it’s probably more the improved assimilation techniques and models that have improved skill.</vt:lpstr>
      <vt:lpstr>Are targeted observations still valuable enough to merit expensive plane flights (and staff time to run targeted observation program)? </vt:lpstr>
      <vt:lpstr>NOAA’s Winter Storms Reconnaissance Program</vt:lpstr>
      <vt:lpstr>What hasn’t been done  over the past decade.</vt:lpstr>
      <vt:lpstr>2011 WSR Impact Study</vt:lpstr>
      <vt:lpstr>Impact study design</vt:lpstr>
      <vt:lpstr>(Approximate) total-energy norm</vt:lpstr>
      <vt:lpstr>Results over target verification region</vt:lpstr>
      <vt:lpstr>Results over broader PNA region</vt:lpstr>
      <vt:lpstr>24-48 h precipitation forecast skill</vt:lpstr>
      <vt:lpstr>+48-72 h precipitation forecast skill</vt:lpstr>
      <vt:lpstr>Conclusions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targeted observations from 2011 Winter Storms Reconnaissance on deterministic forecast accuracy</dc:title>
  <dc:creator>Tom Hamill</dc:creator>
  <cp:lastModifiedBy>Tom Hamill</cp:lastModifiedBy>
  <cp:revision>11</cp:revision>
  <dcterms:created xsi:type="dcterms:W3CDTF">2013-01-03T18:00:25Z</dcterms:created>
  <dcterms:modified xsi:type="dcterms:W3CDTF">2013-01-04T16:24:06Z</dcterms:modified>
</cp:coreProperties>
</file>