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8" r:id="rId3"/>
    <p:sldId id="273" r:id="rId4"/>
    <p:sldId id="259" r:id="rId5"/>
    <p:sldId id="260" r:id="rId6"/>
    <p:sldId id="261" r:id="rId7"/>
    <p:sldId id="266" r:id="rId8"/>
    <p:sldId id="267" r:id="rId9"/>
    <p:sldId id="268" r:id="rId10"/>
    <p:sldId id="269" r:id="rId11"/>
    <p:sldId id="270" r:id="rId12"/>
    <p:sldId id="272" r:id="rId13"/>
    <p:sldId id="274" r:id="rId14"/>
    <p:sldId id="294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95" r:id="rId25"/>
    <p:sldId id="296" r:id="rId26"/>
    <p:sldId id="297" r:id="rId27"/>
    <p:sldId id="287" r:id="rId28"/>
    <p:sldId id="288" r:id="rId29"/>
    <p:sldId id="289" r:id="rId30"/>
    <p:sldId id="290" r:id="rId31"/>
    <p:sldId id="291" r:id="rId32"/>
    <p:sldId id="292" r:id="rId33"/>
    <p:sldId id="29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-1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ED2C1-518E-BB44-AC9C-0D8F28358AD5}" type="datetimeFigureOut">
              <a:rPr lang="en-US" smtClean="0"/>
              <a:t>2/17/11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26C11-9125-C243-B23D-FC40F5E37C6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49C68-800C-C64C-8744-EC896DA73FD6}" type="datetimeFigureOut">
              <a:rPr lang="en-US" smtClean="0"/>
              <a:t>2/17/11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4E050-1BAA-C442-A9F8-78D1B4DF7EF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38E39-0FCD-2246-ABC9-1D91EBA6EC77}" type="slidenum">
              <a:rPr lang="en-US"/>
              <a:pPr/>
              <a:t>7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4081DA-22A5-784B-A47A-CFE00BA01397}" type="slidenum">
              <a:rPr lang="en-US"/>
              <a:pPr/>
              <a:t>32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6F146-0CB4-1049-A82F-BBDB3275AB9C}" type="slidenum">
              <a:rPr lang="en-US"/>
              <a:pPr/>
              <a:t>33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219C3-9BC9-1C40-B143-6B8821307778}" type="slidenum">
              <a:rPr lang="en-US"/>
              <a:pPr/>
              <a:t>8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F35DF1-D090-6F44-8FF3-29E45176A3E8}" type="slidenum">
              <a:rPr lang="en-US"/>
              <a:pPr/>
              <a:t>9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A40313-EBFB-FE4D-B647-97971CD0ABC1}" type="slidenum">
              <a:rPr lang="en-US"/>
              <a:pPr/>
              <a:t>10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538E12-E6D1-A44B-9247-4A24186FE2B1}" type="slidenum">
              <a:rPr lang="en-US"/>
              <a:pPr/>
              <a:t>11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C4FEBC-800B-4642-BF3C-F1651EE9F122}" type="slidenum">
              <a:rPr lang="en-US"/>
              <a:pPr/>
              <a:t>12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35E594-8343-E14B-A039-7BD57DABD65F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68AD32-4D21-1A4A-BB1B-932F251F285B}" type="slidenum">
              <a:rPr lang="en-US"/>
              <a:pPr/>
              <a:t>30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68AD32-4D21-1A4A-BB1B-932F251F285B}" type="slidenum">
              <a:rPr lang="en-US"/>
              <a:pPr/>
              <a:t>31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A239-64CC-F643-9584-DDB93441DD6D}" type="datetime1">
              <a:rPr lang="en-US" smtClean="0"/>
              <a:t>2/17/11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27AE-C494-2E49-8418-3D14329977CC}" type="datetime1">
              <a:rPr lang="en-US" smtClean="0"/>
              <a:t>2/17/11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0FEF3-E76D-7446-BBE8-F8BD3780A911}" type="datetime1">
              <a:rPr lang="en-US" smtClean="0"/>
              <a:t>2/17/11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41CE-7628-3648-87E4-0454E4799E3F}" type="datetime1">
              <a:rPr lang="en-US" smtClean="0"/>
              <a:t>2/17/11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64169-9EA7-9F4E-845C-52CF27B70DF2}" type="datetime1">
              <a:rPr lang="en-US" smtClean="0"/>
              <a:t>2/17/11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413C3-F908-D84B-A322-DCE313BFA641}" type="datetime1">
              <a:rPr lang="en-US" smtClean="0"/>
              <a:t>2/17/11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87B85-C643-AA4A-A941-893587EFFBB0}" type="datetime1">
              <a:rPr lang="en-US" smtClean="0"/>
              <a:t>2/17/11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DD936-1FE5-5A46-B8D5-BDFEF9AD13F0}" type="datetime1">
              <a:rPr lang="en-US" smtClean="0"/>
              <a:t>2/17/11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898F-F89B-F044-8638-90A8833AADF8}" type="datetime1">
              <a:rPr lang="en-US" smtClean="0"/>
              <a:t>2/17/11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89C09-51F2-4C42-B1A3-ED3CF3AB91B3}" type="datetime1">
              <a:rPr lang="en-US" smtClean="0"/>
              <a:t>2/17/11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35F3-271D-0A4D-BFBA-910B3939B13B}" type="datetime1">
              <a:rPr lang="en-US" smtClean="0"/>
              <a:t>2/17/11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7F086-05A8-0142-A172-9DE756D06097}" type="datetime1">
              <a:rPr lang="en-US" smtClean="0"/>
              <a:t>2/17/11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2C4D-04C9-DB40-B16A-7DCC9F975BA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36.png"/><Relationship Id="rId25" Type="http://schemas.openxmlformats.org/officeDocument/2006/relationships/image" Target="../media/image37.png"/><Relationship Id="rId26" Type="http://schemas.openxmlformats.org/officeDocument/2006/relationships/image" Target="../media/image38.png"/><Relationship Id="rId27" Type="http://schemas.openxmlformats.org/officeDocument/2006/relationships/image" Target="../media/image39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image" Target="../media/image28.png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A primer on ensemble weather prediction and the use of probabilistic forecasts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0144" y="4378108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3294" dirty="0" smtClean="0"/>
              <a:t>Tom Hamill</a:t>
            </a:r>
          </a:p>
          <a:p>
            <a:r>
              <a:rPr lang="en-US" dirty="0" smtClean="0"/>
              <a:t>NOAA Earth System Research Laboratory</a:t>
            </a:r>
          </a:p>
          <a:p>
            <a:r>
              <a:rPr lang="en-US" dirty="0" smtClean="0"/>
              <a:t>Physical Sciences Division</a:t>
            </a:r>
          </a:p>
          <a:p>
            <a:r>
              <a:rPr lang="en-US" dirty="0" err="1" smtClean="0"/>
              <a:t>tom.hamill@noaa.gov</a:t>
            </a:r>
            <a:endParaRPr lang="en-US" dirty="0"/>
          </a:p>
        </p:txBody>
      </p:sp>
      <p:pic>
        <p:nvPicPr>
          <p:cNvPr id="4" name="Picture 4" descr="dsrc_glo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5738" y="146050"/>
            <a:ext cx="2365375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823200" y="146050"/>
            <a:ext cx="12586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AD7A3A"/>
                </a:solidFill>
              </a:rPr>
              <a:t>NOAA Earth System</a:t>
            </a:r>
          </a:p>
          <a:p>
            <a:r>
              <a:rPr lang="en-US" sz="1000" dirty="0">
                <a:solidFill>
                  <a:srgbClr val="AD7A3A"/>
                </a:solidFill>
              </a:rPr>
              <a:t>Research </a:t>
            </a:r>
            <a:r>
              <a:rPr lang="en-US" sz="1000" dirty="0" smtClean="0">
                <a:solidFill>
                  <a:srgbClr val="AD7A3A"/>
                </a:solidFill>
              </a:rPr>
              <a:t>Laboratory</a:t>
            </a:r>
            <a:endParaRPr lang="en-US" sz="1000" dirty="0">
              <a:solidFill>
                <a:srgbClr val="AD7A3A"/>
              </a:solidFill>
            </a:endParaRPr>
          </a:p>
        </p:txBody>
      </p:sp>
      <p:pic>
        <p:nvPicPr>
          <p:cNvPr id="6" name="Picture 7" descr="NOAA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3" y="55563"/>
            <a:ext cx="160337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55810" y="6462725"/>
            <a:ext cx="4814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Presentation to 2011 Albany Utility Wind Integration Workshop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Reliability</a:t>
            </a:r>
            <a:r>
              <a:rPr lang="en-US" dirty="0" smtClean="0"/>
              <a:t> diagrams</a:t>
            </a:r>
            <a:endParaRPr lang="en-US" dirty="0"/>
          </a:p>
        </p:txBody>
      </p:sp>
      <p:pic>
        <p:nvPicPr>
          <p:cNvPr id="129027" name="Picture 3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600200"/>
            <a:ext cx="4673600" cy="5257800"/>
          </a:xfrm>
          <a:prstGeom prst="rect">
            <a:avLst/>
          </a:prstGeom>
          <a:noFill/>
        </p:spPr>
      </p:pic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410200" y="2028825"/>
            <a:ext cx="278923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>
                <a:solidFill>
                  <a:srgbClr val="FF0000"/>
                </a:solidFill>
              </a:rPr>
              <a:t>BSS</a:t>
            </a:r>
            <a:r>
              <a:rPr lang="en-US" sz="2000">
                <a:solidFill>
                  <a:srgbClr val="FF0000"/>
                </a:solidFill>
              </a:rPr>
              <a:t> = Brier Skill Score</a:t>
            </a:r>
            <a:endParaRPr lang="en-US">
              <a:solidFill>
                <a:srgbClr val="FF0000"/>
              </a:solidFill>
            </a:endParaRPr>
          </a:p>
          <a:p>
            <a:endParaRPr lang="en-US"/>
          </a:p>
          <a:p>
            <a:endParaRPr lang="en-US"/>
          </a:p>
        </p:txBody>
      </p:sp>
      <p:graphicFrame>
        <p:nvGraphicFramePr>
          <p:cNvPr id="129029" name="Object 5"/>
          <p:cNvGraphicFramePr>
            <a:graphicFrameLocks noChangeAspect="1"/>
          </p:cNvGraphicFramePr>
          <p:nvPr/>
        </p:nvGraphicFramePr>
        <p:xfrm>
          <a:off x="5524500" y="2667000"/>
          <a:ext cx="3198813" cy="636588"/>
        </p:xfrm>
        <a:graphic>
          <a:graphicData uri="http://schemas.openxmlformats.org/presentationml/2006/ole">
            <p:oleObj spid="_x0000_s35842" name="Equation" r:id="rId5" imgW="2108200" imgH="419100" progId="Equation.DSMT4">
              <p:embed/>
            </p:oleObj>
          </a:graphicData>
        </a:graphic>
      </p:graphicFrame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5638800" y="3681413"/>
            <a:ext cx="2611438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FF0000"/>
                </a:solidFill>
              </a:rPr>
              <a:t>BS</a:t>
            </a:r>
            <a:r>
              <a:rPr lang="en-US" sz="1800">
                <a:solidFill>
                  <a:srgbClr val="FF0000"/>
                </a:solidFill>
              </a:rPr>
              <a:t>(•) measures the</a:t>
            </a:r>
          </a:p>
          <a:p>
            <a:r>
              <a:rPr lang="en-US" sz="1800">
                <a:solidFill>
                  <a:srgbClr val="FF0000"/>
                </a:solidFill>
              </a:rPr>
              <a:t>Brier Score, which you</a:t>
            </a:r>
          </a:p>
          <a:p>
            <a:r>
              <a:rPr lang="en-US" sz="1800">
                <a:solidFill>
                  <a:srgbClr val="FF0000"/>
                </a:solidFill>
              </a:rPr>
              <a:t>can think of as the </a:t>
            </a:r>
          </a:p>
          <a:p>
            <a:r>
              <a:rPr lang="en-US" sz="1800">
                <a:solidFill>
                  <a:srgbClr val="FF0000"/>
                </a:solidFill>
              </a:rPr>
              <a:t>squared error of a </a:t>
            </a:r>
          </a:p>
          <a:p>
            <a:r>
              <a:rPr lang="en-US" sz="1800">
                <a:solidFill>
                  <a:srgbClr val="FF0000"/>
                </a:solidFill>
              </a:rPr>
              <a:t>probabilistic forecast.</a:t>
            </a:r>
          </a:p>
          <a:p>
            <a:endParaRPr lang="en-US" sz="1800">
              <a:solidFill>
                <a:srgbClr val="FF0000"/>
              </a:solidFill>
            </a:endParaRPr>
          </a:p>
          <a:p>
            <a:r>
              <a:rPr lang="en-US" sz="1800">
                <a:solidFill>
                  <a:srgbClr val="FF0000"/>
                </a:solidFill>
              </a:rPr>
              <a:t>Perfect: </a:t>
            </a:r>
            <a:r>
              <a:rPr lang="en-US" sz="1800" i="1">
                <a:solidFill>
                  <a:srgbClr val="FF0000"/>
                </a:solidFill>
              </a:rPr>
              <a:t>BSS</a:t>
            </a:r>
            <a:r>
              <a:rPr lang="en-US" sz="1800">
                <a:solidFill>
                  <a:srgbClr val="FF0000"/>
                </a:solidFill>
              </a:rPr>
              <a:t> = 1.0</a:t>
            </a:r>
          </a:p>
          <a:p>
            <a:r>
              <a:rPr lang="en-US" sz="1800">
                <a:solidFill>
                  <a:srgbClr val="FF0000"/>
                </a:solidFill>
              </a:rPr>
              <a:t>Climatology: </a:t>
            </a:r>
            <a:r>
              <a:rPr lang="en-US" sz="1800" i="1">
                <a:solidFill>
                  <a:srgbClr val="FF0000"/>
                </a:solidFill>
              </a:rPr>
              <a:t>BSS</a:t>
            </a:r>
            <a:r>
              <a:rPr lang="en-US" sz="1800">
                <a:solidFill>
                  <a:srgbClr val="FF0000"/>
                </a:solidFill>
              </a:rPr>
              <a:t> = 0.0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129031" name="Line 7"/>
          <p:cNvSpPr>
            <a:spLocks noChangeShapeType="1"/>
          </p:cNvSpPr>
          <p:nvPr/>
        </p:nvSpPr>
        <p:spPr bwMode="auto">
          <a:xfrm flipH="1">
            <a:off x="2590800" y="3657600"/>
            <a:ext cx="28956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2" name="Rectangle 8"/>
          <p:cNvSpPr>
            <a:spLocks noChangeArrowheads="1"/>
          </p:cNvSpPr>
          <p:nvPr/>
        </p:nvSpPr>
        <p:spPr bwMode="auto">
          <a:xfrm>
            <a:off x="5257800" y="6553200"/>
            <a:ext cx="377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Ref: Wilks text, </a:t>
            </a:r>
            <a:r>
              <a:rPr lang="en-US" sz="1000" i="1"/>
              <a:t>Statistical Methods in the Atmospheric Sciences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r>
              <a:rPr lang="en-US" sz="4800" dirty="0" smtClean="0"/>
              <a:t>Sharpness</a:t>
            </a:r>
            <a:endParaRPr lang="en-US" sz="6000" dirty="0"/>
          </a:p>
        </p:txBody>
      </p:sp>
      <p:pic>
        <p:nvPicPr>
          <p:cNvPr id="93188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6553200" cy="4538663"/>
          </a:xfrm>
          <a:prstGeom prst="rect">
            <a:avLst/>
          </a:prstGeom>
          <a:noFill/>
        </p:spPr>
      </p:pic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6719595" y="1382970"/>
            <a:ext cx="1967205" cy="483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“</a:t>
            </a:r>
            <a:r>
              <a:rPr lang="en-US" sz="1600" b="1" dirty="0"/>
              <a:t>Sharpness</a:t>
            </a:r>
            <a:r>
              <a:rPr lang="en-US" sz="1600" dirty="0"/>
              <a:t>”</a:t>
            </a:r>
          </a:p>
          <a:p>
            <a:r>
              <a:rPr lang="en-US" sz="1600" dirty="0"/>
              <a:t>measures the</a:t>
            </a:r>
          </a:p>
          <a:p>
            <a:r>
              <a:rPr lang="en-US" sz="1600" dirty="0"/>
              <a:t>specificity of</a:t>
            </a:r>
          </a:p>
          <a:p>
            <a:r>
              <a:rPr lang="en-US" sz="1600" dirty="0"/>
              <a:t>the probabilistic</a:t>
            </a:r>
          </a:p>
          <a:p>
            <a:r>
              <a:rPr lang="en-US" sz="1600" dirty="0"/>
              <a:t>forecast.  Given </a:t>
            </a:r>
          </a:p>
          <a:p>
            <a:r>
              <a:rPr lang="en-US" sz="1600" dirty="0"/>
              <a:t>two reliable forecast</a:t>
            </a:r>
          </a:p>
          <a:p>
            <a:r>
              <a:rPr lang="en-US" sz="1600" dirty="0"/>
              <a:t>systems, the one </a:t>
            </a:r>
          </a:p>
          <a:p>
            <a:r>
              <a:rPr lang="en-US" sz="1600" dirty="0"/>
              <a:t>producing the </a:t>
            </a:r>
          </a:p>
          <a:p>
            <a:r>
              <a:rPr lang="en-US" sz="1600" dirty="0"/>
              <a:t>sharper forecasts</a:t>
            </a:r>
          </a:p>
          <a:p>
            <a:r>
              <a:rPr lang="en-US" sz="1600" dirty="0"/>
              <a:t>is preferable</a:t>
            </a:r>
            <a:r>
              <a:rPr lang="en-US" sz="1600" dirty="0" smtClean="0"/>
              <a:t>.  Might</a:t>
            </a:r>
          </a:p>
          <a:p>
            <a:r>
              <a:rPr lang="en-US" sz="1600" dirty="0" smtClean="0"/>
              <a:t>be measured with</a:t>
            </a:r>
          </a:p>
          <a:p>
            <a:r>
              <a:rPr lang="en-US" sz="1600" dirty="0" smtClean="0"/>
              <a:t>standard deviation </a:t>
            </a:r>
            <a:r>
              <a:rPr lang="en-US" sz="1600" dirty="0" smtClean="0"/>
              <a:t>of</a:t>
            </a:r>
          </a:p>
          <a:p>
            <a:r>
              <a:rPr lang="en-US" sz="1600" dirty="0" smtClean="0"/>
              <a:t>ensemble about its</a:t>
            </a:r>
          </a:p>
          <a:p>
            <a:r>
              <a:rPr lang="en-US" sz="1600" dirty="0" smtClean="0"/>
              <a:t>mean.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/>
              <a:t>But: </a:t>
            </a:r>
            <a:r>
              <a:rPr lang="en-US" sz="1600" dirty="0">
                <a:solidFill>
                  <a:srgbClr val="000000"/>
                </a:solidFill>
              </a:rPr>
              <a:t>don’t want</a:t>
            </a:r>
          </a:p>
          <a:p>
            <a:r>
              <a:rPr lang="en-US" sz="1600" dirty="0">
                <a:solidFill>
                  <a:srgbClr val="000000"/>
                </a:solidFill>
              </a:rPr>
              <a:t>sharp if not reliable.</a:t>
            </a:r>
          </a:p>
          <a:p>
            <a:r>
              <a:rPr lang="en-US" sz="1600" dirty="0">
                <a:solidFill>
                  <a:srgbClr val="000000"/>
                </a:solidFill>
              </a:rPr>
              <a:t>Implies unrealistic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confidence</a:t>
            </a:r>
            <a:r>
              <a:rPr lang="en-US" sz="1600" dirty="0"/>
              <a:t>.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“Spread</a:t>
            </a:r>
            <a:r>
              <a:rPr lang="en-US" dirty="0" smtClean="0">
                <a:solidFill>
                  <a:srgbClr val="000000"/>
                </a:solidFill>
              </a:rPr>
              <a:t>-error”</a:t>
            </a:r>
            <a:r>
              <a:rPr lang="en-US" dirty="0" smtClean="0"/>
              <a:t> </a:t>
            </a:r>
            <a:r>
              <a:rPr lang="en-US" dirty="0"/>
              <a:t>relationships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important, too.</a:t>
            </a:r>
            <a:endParaRPr lang="en-US" sz="4800" dirty="0"/>
          </a:p>
        </p:txBody>
      </p:sp>
      <p:pic>
        <p:nvPicPr>
          <p:cNvPr id="103427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319338"/>
            <a:ext cx="6553200" cy="4538662"/>
          </a:xfrm>
          <a:prstGeom prst="rect">
            <a:avLst/>
          </a:prstGeom>
          <a:noFill/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6858000" y="2819400"/>
            <a:ext cx="21780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ensemble-mean</a:t>
            </a:r>
          </a:p>
          <a:p>
            <a:r>
              <a:rPr lang="en-US" sz="1800">
                <a:solidFill>
                  <a:srgbClr val="FF0000"/>
                </a:solidFill>
              </a:rPr>
              <a:t>error from a sample</a:t>
            </a:r>
          </a:p>
          <a:p>
            <a:r>
              <a:rPr lang="en-US" sz="1800">
                <a:solidFill>
                  <a:srgbClr val="FF0000"/>
                </a:solidFill>
              </a:rPr>
              <a:t>of this pdf on avg.</a:t>
            </a:r>
          </a:p>
          <a:p>
            <a:r>
              <a:rPr lang="en-US" sz="1800">
                <a:solidFill>
                  <a:srgbClr val="FF0000"/>
                </a:solidFill>
              </a:rPr>
              <a:t>should be low.</a:t>
            </a:r>
            <a:endParaRPr lang="en-US" sz="1800"/>
          </a:p>
          <a:p>
            <a:endParaRPr lang="en-US" sz="1800"/>
          </a:p>
          <a:p>
            <a:r>
              <a:rPr lang="en-US" sz="1800">
                <a:solidFill>
                  <a:srgbClr val="0080FF"/>
                </a:solidFill>
              </a:rPr>
              <a:t>ensemble-mean</a:t>
            </a:r>
          </a:p>
          <a:p>
            <a:r>
              <a:rPr lang="en-US" sz="1800">
                <a:solidFill>
                  <a:srgbClr val="0080FF"/>
                </a:solidFill>
              </a:rPr>
              <a:t>error should be</a:t>
            </a:r>
          </a:p>
          <a:p>
            <a:r>
              <a:rPr lang="en-US" sz="1800">
                <a:solidFill>
                  <a:srgbClr val="0080FF"/>
                </a:solidFill>
              </a:rPr>
              <a:t>moderate on avg.</a:t>
            </a:r>
            <a:endParaRPr lang="en-US" sz="1800"/>
          </a:p>
          <a:p>
            <a:endParaRPr lang="en-US" sz="1800"/>
          </a:p>
          <a:p>
            <a:r>
              <a:rPr lang="en-US" sz="1800"/>
              <a:t>ensemble-mean</a:t>
            </a:r>
          </a:p>
          <a:p>
            <a:r>
              <a:rPr lang="en-US" sz="1800"/>
              <a:t>error should be</a:t>
            </a:r>
          </a:p>
          <a:p>
            <a:r>
              <a:rPr lang="en-US" sz="1800"/>
              <a:t>large on avg.</a:t>
            </a:r>
            <a:endParaRPr lang="en-US">
              <a:solidFill>
                <a:srgbClr val="66FF66"/>
              </a:solidFill>
            </a:endParaRPr>
          </a:p>
        </p:txBody>
      </p:sp>
      <p:sp>
        <p:nvSpPr>
          <p:cNvPr id="103429" name="Line 5"/>
          <p:cNvSpPr>
            <a:spLocks noChangeShapeType="1"/>
          </p:cNvSpPr>
          <p:nvPr/>
        </p:nvSpPr>
        <p:spPr bwMode="auto">
          <a:xfrm flipH="1">
            <a:off x="4267200" y="3386138"/>
            <a:ext cx="25146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0" name="Line 6"/>
          <p:cNvSpPr>
            <a:spLocks noChangeShapeType="1"/>
          </p:cNvSpPr>
          <p:nvPr/>
        </p:nvSpPr>
        <p:spPr bwMode="auto">
          <a:xfrm flipH="1">
            <a:off x="4191000" y="4529138"/>
            <a:ext cx="2590800" cy="576262"/>
          </a:xfrm>
          <a:prstGeom prst="line">
            <a:avLst/>
          </a:prstGeom>
          <a:noFill/>
          <a:ln w="19050">
            <a:solidFill>
              <a:srgbClr val="008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 flipH="1">
            <a:off x="4876800" y="5562600"/>
            <a:ext cx="16764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228600" y="1589617"/>
            <a:ext cx="8665229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2"/>
                </a:solidFill>
              </a:rPr>
              <a:t>Small-spread ensemble forecasts should have </a:t>
            </a:r>
            <a:r>
              <a:rPr lang="en-US" sz="2000" dirty="0" smtClean="0">
                <a:solidFill>
                  <a:schemeClr val="tx2"/>
                </a:solidFill>
              </a:rPr>
              <a:t>less ensemble</a:t>
            </a:r>
            <a:r>
              <a:rPr lang="en-US" sz="2000" dirty="0">
                <a:solidFill>
                  <a:schemeClr val="tx2"/>
                </a:solidFill>
              </a:rPr>
              <a:t>-mean error than large-spread </a:t>
            </a:r>
            <a:r>
              <a:rPr lang="en-US" sz="2000" dirty="0" smtClean="0">
                <a:solidFill>
                  <a:schemeClr val="tx2"/>
                </a:solidFill>
              </a:rPr>
              <a:t>forecasts, in some sense a conditional reliability dependent upon amount of sharpness.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fld id="{9ED718A1-D9DE-254A-BEB9-8E314E6B109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7235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General benefits from </a:t>
            </a:r>
            <a:br>
              <a:rPr lang="en-US" sz="4800" dirty="0" smtClean="0"/>
            </a:br>
            <a:r>
              <a:rPr lang="en-US" sz="4800" dirty="0" smtClean="0"/>
              <a:t>use of ensembles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9836"/>
            <a:ext cx="8229600" cy="2654288"/>
          </a:xfrm>
        </p:spPr>
        <p:txBody>
          <a:bodyPr>
            <a:normAutofit/>
          </a:bodyPr>
          <a:lstStyle/>
          <a:p>
            <a:r>
              <a:rPr lang="en-US" dirty="0" smtClean="0"/>
              <a:t>Averaging of many forecasts reduces error.</a:t>
            </a:r>
          </a:p>
          <a:p>
            <a:r>
              <a:rPr lang="en-US" dirty="0" smtClean="0"/>
              <a:t>Proper use of probabilistic information permits better decisions to be made based on risk tolerance.</a:t>
            </a: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27" y="274638"/>
            <a:ext cx="861447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Dangers of “ensemble averaging”</a:t>
            </a:r>
            <a:br>
              <a:rPr lang="en-US" dirty="0" smtClean="0"/>
            </a:br>
            <a:r>
              <a:rPr lang="en-US" sz="3556" dirty="0" smtClean="0"/>
              <a:t>(smoothes out meteorological features)</a:t>
            </a:r>
            <a:endParaRPr lang="en-US" sz="355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14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813493" y="2633478"/>
            <a:ext cx="155330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89349" y="3410923"/>
            <a:ext cx="534663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78691" y="3580685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>
            <a:off x="4391208" y="3765351"/>
            <a:ext cx="58209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4803" y="1998122"/>
            <a:ext cx="461665" cy="116759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74743" y="150263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individual members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1589682" y="2033645"/>
            <a:ext cx="5266375" cy="781487"/>
          </a:xfrm>
          <a:custGeom>
            <a:avLst/>
            <a:gdLst>
              <a:gd name="connsiteX0" fmla="*/ 0 w 5266375"/>
              <a:gd name="connsiteY0" fmla="*/ 728204 h 781487"/>
              <a:gd name="connsiteX1" fmla="*/ 328593 w 5266375"/>
              <a:gd name="connsiteY1" fmla="*/ 737085 h 781487"/>
              <a:gd name="connsiteX2" fmla="*/ 497330 w 5266375"/>
              <a:gd name="connsiteY2" fmla="*/ 754846 h 781487"/>
              <a:gd name="connsiteX3" fmla="*/ 1039065 w 5266375"/>
              <a:gd name="connsiteY3" fmla="*/ 745965 h 781487"/>
              <a:gd name="connsiteX4" fmla="*/ 1305492 w 5266375"/>
              <a:gd name="connsiteY4" fmla="*/ 737085 h 781487"/>
              <a:gd name="connsiteX5" fmla="*/ 1332135 w 5266375"/>
              <a:gd name="connsiteY5" fmla="*/ 719324 h 781487"/>
              <a:gd name="connsiteX6" fmla="*/ 1358778 w 5266375"/>
              <a:gd name="connsiteY6" fmla="*/ 710443 h 781487"/>
              <a:gd name="connsiteX7" fmla="*/ 1376540 w 5266375"/>
              <a:gd name="connsiteY7" fmla="*/ 683801 h 781487"/>
              <a:gd name="connsiteX8" fmla="*/ 1403182 w 5266375"/>
              <a:gd name="connsiteY8" fmla="*/ 630518 h 781487"/>
              <a:gd name="connsiteX9" fmla="*/ 1429825 w 5266375"/>
              <a:gd name="connsiteY9" fmla="*/ 550593 h 781487"/>
              <a:gd name="connsiteX10" fmla="*/ 1438706 w 5266375"/>
              <a:gd name="connsiteY10" fmla="*/ 515071 h 781487"/>
              <a:gd name="connsiteX11" fmla="*/ 1465349 w 5266375"/>
              <a:gd name="connsiteY11" fmla="*/ 479549 h 781487"/>
              <a:gd name="connsiteX12" fmla="*/ 1491991 w 5266375"/>
              <a:gd name="connsiteY12" fmla="*/ 435146 h 781487"/>
              <a:gd name="connsiteX13" fmla="*/ 1536396 w 5266375"/>
              <a:gd name="connsiteY13" fmla="*/ 364102 h 781487"/>
              <a:gd name="connsiteX14" fmla="*/ 1563039 w 5266375"/>
              <a:gd name="connsiteY14" fmla="*/ 301938 h 781487"/>
              <a:gd name="connsiteX15" fmla="*/ 1589681 w 5266375"/>
              <a:gd name="connsiteY15" fmla="*/ 213133 h 781487"/>
              <a:gd name="connsiteX16" fmla="*/ 1616324 w 5266375"/>
              <a:gd name="connsiteY16" fmla="*/ 195372 h 781487"/>
              <a:gd name="connsiteX17" fmla="*/ 1642967 w 5266375"/>
              <a:gd name="connsiteY17" fmla="*/ 159849 h 781487"/>
              <a:gd name="connsiteX18" fmla="*/ 1687371 w 5266375"/>
              <a:gd name="connsiteY18" fmla="*/ 88805 h 781487"/>
              <a:gd name="connsiteX19" fmla="*/ 1705133 w 5266375"/>
              <a:gd name="connsiteY19" fmla="*/ 53283 h 781487"/>
              <a:gd name="connsiteX20" fmla="*/ 1722895 w 5266375"/>
              <a:gd name="connsiteY20" fmla="*/ 0 h 781487"/>
              <a:gd name="connsiteX21" fmla="*/ 1767299 w 5266375"/>
              <a:gd name="connsiteY21" fmla="*/ 8880 h 781487"/>
              <a:gd name="connsiteX22" fmla="*/ 1776180 w 5266375"/>
              <a:gd name="connsiteY22" fmla="*/ 35522 h 781487"/>
              <a:gd name="connsiteX23" fmla="*/ 1802823 w 5266375"/>
              <a:gd name="connsiteY23" fmla="*/ 71044 h 781487"/>
              <a:gd name="connsiteX24" fmla="*/ 1856108 w 5266375"/>
              <a:gd name="connsiteY24" fmla="*/ 124327 h 781487"/>
              <a:gd name="connsiteX25" fmla="*/ 1882751 w 5266375"/>
              <a:gd name="connsiteY25" fmla="*/ 168730 h 781487"/>
              <a:gd name="connsiteX26" fmla="*/ 1909394 w 5266375"/>
              <a:gd name="connsiteY26" fmla="*/ 204252 h 781487"/>
              <a:gd name="connsiteX27" fmla="*/ 1927156 w 5266375"/>
              <a:gd name="connsiteY27" fmla="*/ 230894 h 781487"/>
              <a:gd name="connsiteX28" fmla="*/ 1953798 w 5266375"/>
              <a:gd name="connsiteY28" fmla="*/ 257535 h 781487"/>
              <a:gd name="connsiteX29" fmla="*/ 1998203 w 5266375"/>
              <a:gd name="connsiteY29" fmla="*/ 337460 h 781487"/>
              <a:gd name="connsiteX30" fmla="*/ 2033727 w 5266375"/>
              <a:gd name="connsiteY30" fmla="*/ 399624 h 781487"/>
              <a:gd name="connsiteX31" fmla="*/ 2051488 w 5266375"/>
              <a:gd name="connsiteY31" fmla="*/ 452907 h 781487"/>
              <a:gd name="connsiteX32" fmla="*/ 2060369 w 5266375"/>
              <a:gd name="connsiteY32" fmla="*/ 479549 h 781487"/>
              <a:gd name="connsiteX33" fmla="*/ 2069250 w 5266375"/>
              <a:gd name="connsiteY33" fmla="*/ 515071 h 781487"/>
              <a:gd name="connsiteX34" fmla="*/ 2104774 w 5266375"/>
              <a:gd name="connsiteY34" fmla="*/ 568354 h 781487"/>
              <a:gd name="connsiteX35" fmla="*/ 2131416 w 5266375"/>
              <a:gd name="connsiteY35" fmla="*/ 612757 h 781487"/>
              <a:gd name="connsiteX36" fmla="*/ 2149178 w 5266375"/>
              <a:gd name="connsiteY36" fmla="*/ 674921 h 781487"/>
              <a:gd name="connsiteX37" fmla="*/ 2184702 w 5266375"/>
              <a:gd name="connsiteY37" fmla="*/ 728204 h 781487"/>
              <a:gd name="connsiteX38" fmla="*/ 2211345 w 5266375"/>
              <a:gd name="connsiteY38" fmla="*/ 737085 h 781487"/>
              <a:gd name="connsiteX39" fmla="*/ 2300154 w 5266375"/>
              <a:gd name="connsiteY39" fmla="*/ 772607 h 781487"/>
              <a:gd name="connsiteX40" fmla="*/ 2460010 w 5266375"/>
              <a:gd name="connsiteY40" fmla="*/ 781487 h 781487"/>
              <a:gd name="connsiteX41" fmla="*/ 2983983 w 5266375"/>
              <a:gd name="connsiteY41" fmla="*/ 772607 h 781487"/>
              <a:gd name="connsiteX42" fmla="*/ 3046149 w 5266375"/>
              <a:gd name="connsiteY42" fmla="*/ 754846 h 781487"/>
              <a:gd name="connsiteX43" fmla="*/ 3250410 w 5266375"/>
              <a:gd name="connsiteY43" fmla="*/ 745965 h 781487"/>
              <a:gd name="connsiteX44" fmla="*/ 4094096 w 5266375"/>
              <a:gd name="connsiteY44" fmla="*/ 754846 h 781487"/>
              <a:gd name="connsiteX45" fmla="*/ 4262833 w 5266375"/>
              <a:gd name="connsiteY45" fmla="*/ 772607 h 781487"/>
              <a:gd name="connsiteX46" fmla="*/ 4662474 w 5266375"/>
              <a:gd name="connsiteY46" fmla="*/ 763726 h 781487"/>
              <a:gd name="connsiteX47" fmla="*/ 4804568 w 5266375"/>
              <a:gd name="connsiteY47" fmla="*/ 737085 h 781487"/>
              <a:gd name="connsiteX48" fmla="*/ 5168685 w 5266375"/>
              <a:gd name="connsiteY48" fmla="*/ 719324 h 781487"/>
              <a:gd name="connsiteX49" fmla="*/ 5266375 w 5266375"/>
              <a:gd name="connsiteY49" fmla="*/ 728204 h 78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266375" h="781487">
                <a:moveTo>
                  <a:pt x="0" y="728204"/>
                </a:moveTo>
                <a:lnTo>
                  <a:pt x="328593" y="737085"/>
                </a:lnTo>
                <a:cubicBezTo>
                  <a:pt x="454604" y="741931"/>
                  <a:pt x="423948" y="736500"/>
                  <a:pt x="497330" y="754846"/>
                </a:cubicBezTo>
                <a:lnTo>
                  <a:pt x="1039065" y="745965"/>
                </a:lnTo>
                <a:cubicBezTo>
                  <a:pt x="1127902" y="744013"/>
                  <a:pt x="1216999" y="745129"/>
                  <a:pt x="1305492" y="737085"/>
                </a:cubicBezTo>
                <a:cubicBezTo>
                  <a:pt x="1316122" y="736119"/>
                  <a:pt x="1322588" y="724097"/>
                  <a:pt x="1332135" y="719324"/>
                </a:cubicBezTo>
                <a:cubicBezTo>
                  <a:pt x="1340508" y="715138"/>
                  <a:pt x="1349897" y="713403"/>
                  <a:pt x="1358778" y="710443"/>
                </a:cubicBezTo>
                <a:cubicBezTo>
                  <a:pt x="1364699" y="701562"/>
                  <a:pt x="1371767" y="693347"/>
                  <a:pt x="1376540" y="683801"/>
                </a:cubicBezTo>
                <a:cubicBezTo>
                  <a:pt x="1413313" y="610259"/>
                  <a:pt x="1352274" y="706881"/>
                  <a:pt x="1403182" y="630518"/>
                </a:cubicBezTo>
                <a:cubicBezTo>
                  <a:pt x="1424457" y="502873"/>
                  <a:pt x="1395768" y="630056"/>
                  <a:pt x="1429825" y="550593"/>
                </a:cubicBezTo>
                <a:cubicBezTo>
                  <a:pt x="1434633" y="539375"/>
                  <a:pt x="1433247" y="525987"/>
                  <a:pt x="1438706" y="515071"/>
                </a:cubicBezTo>
                <a:cubicBezTo>
                  <a:pt x="1445326" y="501833"/>
                  <a:pt x="1457139" y="491864"/>
                  <a:pt x="1465349" y="479549"/>
                </a:cubicBezTo>
                <a:cubicBezTo>
                  <a:pt x="1474924" y="465187"/>
                  <a:pt x="1484272" y="450584"/>
                  <a:pt x="1491991" y="435146"/>
                </a:cubicBezTo>
                <a:cubicBezTo>
                  <a:pt x="1525629" y="367872"/>
                  <a:pt x="1489648" y="410847"/>
                  <a:pt x="1536396" y="364102"/>
                </a:cubicBezTo>
                <a:cubicBezTo>
                  <a:pt x="1547257" y="342381"/>
                  <a:pt x="1557812" y="325459"/>
                  <a:pt x="1563039" y="301938"/>
                </a:cubicBezTo>
                <a:cubicBezTo>
                  <a:pt x="1570610" y="267870"/>
                  <a:pt x="1566431" y="241032"/>
                  <a:pt x="1589681" y="213133"/>
                </a:cubicBezTo>
                <a:cubicBezTo>
                  <a:pt x="1596514" y="204934"/>
                  <a:pt x="1607443" y="201292"/>
                  <a:pt x="1616324" y="195372"/>
                </a:cubicBezTo>
                <a:cubicBezTo>
                  <a:pt x="1625205" y="183531"/>
                  <a:pt x="1636347" y="173088"/>
                  <a:pt x="1642967" y="159849"/>
                </a:cubicBezTo>
                <a:cubicBezTo>
                  <a:pt x="1679957" y="85872"/>
                  <a:pt x="1636114" y="122976"/>
                  <a:pt x="1687371" y="88805"/>
                </a:cubicBezTo>
                <a:cubicBezTo>
                  <a:pt x="1693292" y="76964"/>
                  <a:pt x="1700216" y="65574"/>
                  <a:pt x="1705133" y="53283"/>
                </a:cubicBezTo>
                <a:cubicBezTo>
                  <a:pt x="1712086" y="35900"/>
                  <a:pt x="1722895" y="0"/>
                  <a:pt x="1722895" y="0"/>
                </a:cubicBezTo>
                <a:cubicBezTo>
                  <a:pt x="1737696" y="2960"/>
                  <a:pt x="1754740" y="507"/>
                  <a:pt x="1767299" y="8880"/>
                </a:cubicBezTo>
                <a:cubicBezTo>
                  <a:pt x="1775088" y="14072"/>
                  <a:pt x="1771535" y="27394"/>
                  <a:pt x="1776180" y="35522"/>
                </a:cubicBezTo>
                <a:cubicBezTo>
                  <a:pt x="1783524" y="48373"/>
                  <a:pt x="1792921" y="60043"/>
                  <a:pt x="1802823" y="71044"/>
                </a:cubicBezTo>
                <a:cubicBezTo>
                  <a:pt x="1819627" y="89714"/>
                  <a:pt x="1840202" y="104887"/>
                  <a:pt x="1856108" y="124327"/>
                </a:cubicBezTo>
                <a:cubicBezTo>
                  <a:pt x="1867039" y="137686"/>
                  <a:pt x="1873176" y="154368"/>
                  <a:pt x="1882751" y="168730"/>
                </a:cubicBezTo>
                <a:cubicBezTo>
                  <a:pt x="1890961" y="181045"/>
                  <a:pt x="1900791" y="192208"/>
                  <a:pt x="1909394" y="204252"/>
                </a:cubicBezTo>
                <a:cubicBezTo>
                  <a:pt x="1915598" y="212937"/>
                  <a:pt x="1920323" y="222695"/>
                  <a:pt x="1927156" y="230894"/>
                </a:cubicBezTo>
                <a:cubicBezTo>
                  <a:pt x="1935196" y="240542"/>
                  <a:pt x="1944917" y="248655"/>
                  <a:pt x="1953798" y="257535"/>
                </a:cubicBezTo>
                <a:cubicBezTo>
                  <a:pt x="1978357" y="331209"/>
                  <a:pt x="1937129" y="215319"/>
                  <a:pt x="1998203" y="337460"/>
                </a:cubicBezTo>
                <a:cubicBezTo>
                  <a:pt x="2020738" y="382528"/>
                  <a:pt x="2008621" y="361967"/>
                  <a:pt x="2033727" y="399624"/>
                </a:cubicBezTo>
                <a:lnTo>
                  <a:pt x="2051488" y="452907"/>
                </a:lnTo>
                <a:cubicBezTo>
                  <a:pt x="2054448" y="461788"/>
                  <a:pt x="2058098" y="470467"/>
                  <a:pt x="2060369" y="479549"/>
                </a:cubicBezTo>
                <a:cubicBezTo>
                  <a:pt x="2063329" y="491390"/>
                  <a:pt x="2063791" y="504155"/>
                  <a:pt x="2069250" y="515071"/>
                </a:cubicBezTo>
                <a:cubicBezTo>
                  <a:pt x="2078797" y="534164"/>
                  <a:pt x="2093313" y="550345"/>
                  <a:pt x="2104774" y="568354"/>
                </a:cubicBezTo>
                <a:cubicBezTo>
                  <a:pt x="2114041" y="582916"/>
                  <a:pt x="2122535" y="597956"/>
                  <a:pt x="2131416" y="612757"/>
                </a:cubicBezTo>
                <a:cubicBezTo>
                  <a:pt x="2133506" y="621118"/>
                  <a:pt x="2143387" y="664498"/>
                  <a:pt x="2149178" y="674921"/>
                </a:cubicBezTo>
                <a:cubicBezTo>
                  <a:pt x="2159545" y="693581"/>
                  <a:pt x="2164451" y="721454"/>
                  <a:pt x="2184702" y="728204"/>
                </a:cubicBezTo>
                <a:cubicBezTo>
                  <a:pt x="2193583" y="731164"/>
                  <a:pt x="2202790" y="733283"/>
                  <a:pt x="2211345" y="737085"/>
                </a:cubicBezTo>
                <a:cubicBezTo>
                  <a:pt x="2245520" y="752273"/>
                  <a:pt x="2263821" y="769304"/>
                  <a:pt x="2300154" y="772607"/>
                </a:cubicBezTo>
                <a:cubicBezTo>
                  <a:pt x="2353302" y="777438"/>
                  <a:pt x="2406725" y="778527"/>
                  <a:pt x="2460010" y="781487"/>
                </a:cubicBezTo>
                <a:cubicBezTo>
                  <a:pt x="2634668" y="778527"/>
                  <a:pt x="2809480" y="780538"/>
                  <a:pt x="2983983" y="772607"/>
                </a:cubicBezTo>
                <a:cubicBezTo>
                  <a:pt x="3005512" y="771628"/>
                  <a:pt x="3024705" y="756990"/>
                  <a:pt x="3046149" y="754846"/>
                </a:cubicBezTo>
                <a:cubicBezTo>
                  <a:pt x="3113962" y="748065"/>
                  <a:pt x="3182323" y="748925"/>
                  <a:pt x="3250410" y="745965"/>
                </a:cubicBezTo>
                <a:lnTo>
                  <a:pt x="4094096" y="754846"/>
                </a:lnTo>
                <a:cubicBezTo>
                  <a:pt x="4108048" y="755112"/>
                  <a:pt x="4244820" y="770606"/>
                  <a:pt x="4262833" y="772607"/>
                </a:cubicBezTo>
                <a:lnTo>
                  <a:pt x="4662474" y="763726"/>
                </a:lnTo>
                <a:cubicBezTo>
                  <a:pt x="4818777" y="757828"/>
                  <a:pt x="4647941" y="754488"/>
                  <a:pt x="4804568" y="737085"/>
                </a:cubicBezTo>
                <a:cubicBezTo>
                  <a:pt x="4830148" y="734243"/>
                  <a:pt x="5158100" y="719805"/>
                  <a:pt x="5168685" y="719324"/>
                </a:cubicBezTo>
                <a:cubicBezTo>
                  <a:pt x="5260440" y="728499"/>
                  <a:pt x="5227743" y="728204"/>
                  <a:pt x="5266375" y="72820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607443" y="1998122"/>
            <a:ext cx="5142043" cy="815781"/>
          </a:xfrm>
          <a:custGeom>
            <a:avLst/>
            <a:gdLst>
              <a:gd name="connsiteX0" fmla="*/ 0 w 5142043"/>
              <a:gd name="connsiteY0" fmla="*/ 808130 h 815781"/>
              <a:gd name="connsiteX1" fmla="*/ 861448 w 5142043"/>
              <a:gd name="connsiteY1" fmla="*/ 799249 h 815781"/>
              <a:gd name="connsiteX2" fmla="*/ 879210 w 5142043"/>
              <a:gd name="connsiteY2" fmla="*/ 772608 h 815781"/>
              <a:gd name="connsiteX3" fmla="*/ 905853 w 5142043"/>
              <a:gd name="connsiteY3" fmla="*/ 754847 h 815781"/>
              <a:gd name="connsiteX4" fmla="*/ 941376 w 5142043"/>
              <a:gd name="connsiteY4" fmla="*/ 674922 h 815781"/>
              <a:gd name="connsiteX5" fmla="*/ 959138 w 5142043"/>
              <a:gd name="connsiteY5" fmla="*/ 612758 h 815781"/>
              <a:gd name="connsiteX6" fmla="*/ 985781 w 5142043"/>
              <a:gd name="connsiteY6" fmla="*/ 559475 h 815781"/>
              <a:gd name="connsiteX7" fmla="*/ 1003543 w 5142043"/>
              <a:gd name="connsiteY7" fmla="*/ 488430 h 815781"/>
              <a:gd name="connsiteX8" fmla="*/ 1012423 w 5142043"/>
              <a:gd name="connsiteY8" fmla="*/ 435147 h 815781"/>
              <a:gd name="connsiteX9" fmla="*/ 1039066 w 5142043"/>
              <a:gd name="connsiteY9" fmla="*/ 399625 h 815781"/>
              <a:gd name="connsiteX10" fmla="*/ 1047947 w 5142043"/>
              <a:gd name="connsiteY10" fmla="*/ 364103 h 815781"/>
              <a:gd name="connsiteX11" fmla="*/ 1083471 w 5142043"/>
              <a:gd name="connsiteY11" fmla="*/ 293058 h 815781"/>
              <a:gd name="connsiteX12" fmla="*/ 1110113 w 5142043"/>
              <a:gd name="connsiteY12" fmla="*/ 222014 h 815781"/>
              <a:gd name="connsiteX13" fmla="*/ 1145637 w 5142043"/>
              <a:gd name="connsiteY13" fmla="*/ 142089 h 815781"/>
              <a:gd name="connsiteX14" fmla="*/ 1190042 w 5142043"/>
              <a:gd name="connsiteY14" fmla="*/ 71045 h 815781"/>
              <a:gd name="connsiteX15" fmla="*/ 1198922 w 5142043"/>
              <a:gd name="connsiteY15" fmla="*/ 35523 h 815781"/>
              <a:gd name="connsiteX16" fmla="*/ 1225565 w 5142043"/>
              <a:gd name="connsiteY16" fmla="*/ 26642 h 815781"/>
              <a:gd name="connsiteX17" fmla="*/ 1234446 w 5142043"/>
              <a:gd name="connsiteY17" fmla="*/ 0 h 815781"/>
              <a:gd name="connsiteX18" fmla="*/ 1323255 w 5142043"/>
              <a:gd name="connsiteY18" fmla="*/ 17761 h 815781"/>
              <a:gd name="connsiteX19" fmla="*/ 1385421 w 5142043"/>
              <a:gd name="connsiteY19" fmla="*/ 53284 h 815781"/>
              <a:gd name="connsiteX20" fmla="*/ 1412064 w 5142043"/>
              <a:gd name="connsiteY20" fmla="*/ 62164 h 815781"/>
              <a:gd name="connsiteX21" fmla="*/ 1438707 w 5142043"/>
              <a:gd name="connsiteY21" fmla="*/ 79925 h 815781"/>
              <a:gd name="connsiteX22" fmla="*/ 1500873 w 5142043"/>
              <a:gd name="connsiteY22" fmla="*/ 159850 h 815781"/>
              <a:gd name="connsiteX23" fmla="*/ 1527516 w 5142043"/>
              <a:gd name="connsiteY23" fmla="*/ 213133 h 815781"/>
              <a:gd name="connsiteX24" fmla="*/ 1554159 w 5142043"/>
              <a:gd name="connsiteY24" fmla="*/ 266417 h 815781"/>
              <a:gd name="connsiteX25" fmla="*/ 1571920 w 5142043"/>
              <a:gd name="connsiteY25" fmla="*/ 319700 h 815781"/>
              <a:gd name="connsiteX26" fmla="*/ 1616325 w 5142043"/>
              <a:gd name="connsiteY26" fmla="*/ 390744 h 815781"/>
              <a:gd name="connsiteX27" fmla="*/ 1634087 w 5142043"/>
              <a:gd name="connsiteY27" fmla="*/ 452908 h 815781"/>
              <a:gd name="connsiteX28" fmla="*/ 1642968 w 5142043"/>
              <a:gd name="connsiteY28" fmla="*/ 479550 h 815781"/>
              <a:gd name="connsiteX29" fmla="*/ 1660729 w 5142043"/>
              <a:gd name="connsiteY29" fmla="*/ 515072 h 815781"/>
              <a:gd name="connsiteX30" fmla="*/ 1678491 w 5142043"/>
              <a:gd name="connsiteY30" fmla="*/ 568355 h 815781"/>
              <a:gd name="connsiteX31" fmla="*/ 1722896 w 5142043"/>
              <a:gd name="connsiteY31" fmla="*/ 630519 h 815781"/>
              <a:gd name="connsiteX32" fmla="*/ 1758419 w 5142043"/>
              <a:gd name="connsiteY32" fmla="*/ 710444 h 815781"/>
              <a:gd name="connsiteX33" fmla="*/ 1785062 w 5142043"/>
              <a:gd name="connsiteY33" fmla="*/ 728205 h 815781"/>
              <a:gd name="connsiteX34" fmla="*/ 1856109 w 5142043"/>
              <a:gd name="connsiteY34" fmla="*/ 737086 h 815781"/>
              <a:gd name="connsiteX35" fmla="*/ 1909395 w 5142043"/>
              <a:gd name="connsiteY35" fmla="*/ 745966 h 815781"/>
              <a:gd name="connsiteX36" fmla="*/ 2202464 w 5142043"/>
              <a:gd name="connsiteY36" fmla="*/ 737086 h 815781"/>
              <a:gd name="connsiteX37" fmla="*/ 2237988 w 5142043"/>
              <a:gd name="connsiteY37" fmla="*/ 728205 h 815781"/>
              <a:gd name="connsiteX38" fmla="*/ 2699795 w 5142043"/>
              <a:gd name="connsiteY38" fmla="*/ 737086 h 815781"/>
              <a:gd name="connsiteX39" fmla="*/ 4902259 w 5142043"/>
              <a:gd name="connsiteY39" fmla="*/ 737086 h 815781"/>
              <a:gd name="connsiteX40" fmla="*/ 5142043 w 5142043"/>
              <a:gd name="connsiteY40" fmla="*/ 728205 h 81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142043" h="815781">
                <a:moveTo>
                  <a:pt x="0" y="808130"/>
                </a:moveTo>
                <a:lnTo>
                  <a:pt x="861448" y="799249"/>
                </a:lnTo>
                <a:cubicBezTo>
                  <a:pt x="872112" y="798818"/>
                  <a:pt x="871663" y="780155"/>
                  <a:pt x="879210" y="772608"/>
                </a:cubicBezTo>
                <a:cubicBezTo>
                  <a:pt x="886758" y="765061"/>
                  <a:pt x="896972" y="760767"/>
                  <a:pt x="905853" y="754847"/>
                </a:cubicBezTo>
                <a:cubicBezTo>
                  <a:pt x="922304" y="672594"/>
                  <a:pt x="901101" y="745403"/>
                  <a:pt x="941376" y="674922"/>
                </a:cubicBezTo>
                <a:cubicBezTo>
                  <a:pt x="949988" y="659851"/>
                  <a:pt x="953370" y="627178"/>
                  <a:pt x="959138" y="612758"/>
                </a:cubicBezTo>
                <a:cubicBezTo>
                  <a:pt x="966513" y="594321"/>
                  <a:pt x="976900" y="577236"/>
                  <a:pt x="985781" y="559475"/>
                </a:cubicBezTo>
                <a:cubicBezTo>
                  <a:pt x="991702" y="535793"/>
                  <a:pt x="999530" y="512508"/>
                  <a:pt x="1003543" y="488430"/>
                </a:cubicBezTo>
                <a:cubicBezTo>
                  <a:pt x="1006503" y="470669"/>
                  <a:pt x="1005736" y="451865"/>
                  <a:pt x="1012423" y="435147"/>
                </a:cubicBezTo>
                <a:cubicBezTo>
                  <a:pt x="1017920" y="421405"/>
                  <a:pt x="1030185" y="411466"/>
                  <a:pt x="1039066" y="399625"/>
                </a:cubicBezTo>
                <a:cubicBezTo>
                  <a:pt x="1042026" y="387784"/>
                  <a:pt x="1043253" y="375369"/>
                  <a:pt x="1047947" y="364103"/>
                </a:cubicBezTo>
                <a:cubicBezTo>
                  <a:pt x="1058131" y="339663"/>
                  <a:pt x="1083471" y="293058"/>
                  <a:pt x="1083471" y="293058"/>
                </a:cubicBezTo>
                <a:cubicBezTo>
                  <a:pt x="1100605" y="207395"/>
                  <a:pt x="1079624" y="282991"/>
                  <a:pt x="1110113" y="222014"/>
                </a:cubicBezTo>
                <a:cubicBezTo>
                  <a:pt x="1131164" y="179913"/>
                  <a:pt x="1122097" y="179750"/>
                  <a:pt x="1145637" y="142089"/>
                </a:cubicBezTo>
                <a:cubicBezTo>
                  <a:pt x="1203281" y="49864"/>
                  <a:pt x="1145037" y="161049"/>
                  <a:pt x="1190042" y="71045"/>
                </a:cubicBezTo>
                <a:cubicBezTo>
                  <a:pt x="1193002" y="59204"/>
                  <a:pt x="1191297" y="45053"/>
                  <a:pt x="1198922" y="35523"/>
                </a:cubicBezTo>
                <a:cubicBezTo>
                  <a:pt x="1204770" y="28213"/>
                  <a:pt x="1218945" y="33261"/>
                  <a:pt x="1225565" y="26642"/>
                </a:cubicBezTo>
                <a:cubicBezTo>
                  <a:pt x="1232184" y="20023"/>
                  <a:pt x="1231486" y="8881"/>
                  <a:pt x="1234446" y="0"/>
                </a:cubicBezTo>
                <a:cubicBezTo>
                  <a:pt x="1252854" y="3068"/>
                  <a:pt x="1302064" y="9815"/>
                  <a:pt x="1323255" y="17761"/>
                </a:cubicBezTo>
                <a:cubicBezTo>
                  <a:pt x="1385538" y="41116"/>
                  <a:pt x="1333886" y="27518"/>
                  <a:pt x="1385421" y="53284"/>
                </a:cubicBezTo>
                <a:cubicBezTo>
                  <a:pt x="1393794" y="57470"/>
                  <a:pt x="1403183" y="59204"/>
                  <a:pt x="1412064" y="62164"/>
                </a:cubicBezTo>
                <a:cubicBezTo>
                  <a:pt x="1420945" y="68084"/>
                  <a:pt x="1431160" y="72378"/>
                  <a:pt x="1438707" y="79925"/>
                </a:cubicBezTo>
                <a:cubicBezTo>
                  <a:pt x="1469445" y="110662"/>
                  <a:pt x="1479749" y="128166"/>
                  <a:pt x="1500873" y="159850"/>
                </a:cubicBezTo>
                <a:cubicBezTo>
                  <a:pt x="1523196" y="226816"/>
                  <a:pt x="1493084" y="144272"/>
                  <a:pt x="1527516" y="213133"/>
                </a:cubicBezTo>
                <a:cubicBezTo>
                  <a:pt x="1564288" y="286672"/>
                  <a:pt x="1503252" y="190060"/>
                  <a:pt x="1554159" y="266417"/>
                </a:cubicBezTo>
                <a:cubicBezTo>
                  <a:pt x="1560079" y="284178"/>
                  <a:pt x="1560687" y="304723"/>
                  <a:pt x="1571920" y="319700"/>
                </a:cubicBezTo>
                <a:cubicBezTo>
                  <a:pt x="1592075" y="346571"/>
                  <a:pt x="1604851" y="359193"/>
                  <a:pt x="1616325" y="390744"/>
                </a:cubicBezTo>
                <a:cubicBezTo>
                  <a:pt x="1623690" y="410997"/>
                  <a:pt x="1627894" y="432266"/>
                  <a:pt x="1634087" y="452908"/>
                </a:cubicBezTo>
                <a:cubicBezTo>
                  <a:pt x="1636777" y="461874"/>
                  <a:pt x="1639280" y="470946"/>
                  <a:pt x="1642968" y="479550"/>
                </a:cubicBezTo>
                <a:cubicBezTo>
                  <a:pt x="1648183" y="491718"/>
                  <a:pt x="1655812" y="502781"/>
                  <a:pt x="1660729" y="515072"/>
                </a:cubicBezTo>
                <a:cubicBezTo>
                  <a:pt x="1667682" y="532455"/>
                  <a:pt x="1668106" y="552778"/>
                  <a:pt x="1678491" y="568355"/>
                </a:cubicBezTo>
                <a:cubicBezTo>
                  <a:pt x="1704463" y="607312"/>
                  <a:pt x="1689849" y="586458"/>
                  <a:pt x="1722896" y="630519"/>
                </a:cubicBezTo>
                <a:cubicBezTo>
                  <a:pt x="1731688" y="656895"/>
                  <a:pt x="1737311" y="689336"/>
                  <a:pt x="1758419" y="710444"/>
                </a:cubicBezTo>
                <a:cubicBezTo>
                  <a:pt x="1765966" y="717991"/>
                  <a:pt x="1774765" y="725397"/>
                  <a:pt x="1785062" y="728205"/>
                </a:cubicBezTo>
                <a:cubicBezTo>
                  <a:pt x="1808088" y="734485"/>
                  <a:pt x="1832482" y="733711"/>
                  <a:pt x="1856109" y="737086"/>
                </a:cubicBezTo>
                <a:cubicBezTo>
                  <a:pt x="1873935" y="739632"/>
                  <a:pt x="1891633" y="743006"/>
                  <a:pt x="1909395" y="745966"/>
                </a:cubicBezTo>
                <a:cubicBezTo>
                  <a:pt x="2007085" y="743006"/>
                  <a:pt x="2104872" y="742361"/>
                  <a:pt x="2202464" y="737086"/>
                </a:cubicBezTo>
                <a:cubicBezTo>
                  <a:pt x="2214652" y="736427"/>
                  <a:pt x="2225782" y="728205"/>
                  <a:pt x="2237988" y="728205"/>
                </a:cubicBezTo>
                <a:cubicBezTo>
                  <a:pt x="2391952" y="728205"/>
                  <a:pt x="2545859" y="734126"/>
                  <a:pt x="2699795" y="737086"/>
                </a:cubicBezTo>
                <a:cubicBezTo>
                  <a:pt x="3486827" y="815781"/>
                  <a:pt x="2826089" y="752814"/>
                  <a:pt x="4902259" y="737086"/>
                </a:cubicBezTo>
                <a:cubicBezTo>
                  <a:pt x="4982240" y="736480"/>
                  <a:pt x="5062060" y="728205"/>
                  <a:pt x="5142043" y="728205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563039" y="2049041"/>
            <a:ext cx="5293018" cy="815167"/>
          </a:xfrm>
          <a:custGeom>
            <a:avLst/>
            <a:gdLst>
              <a:gd name="connsiteX0" fmla="*/ 0 w 5293018"/>
              <a:gd name="connsiteY0" fmla="*/ 712808 h 815167"/>
              <a:gd name="connsiteX1" fmla="*/ 710472 w 5293018"/>
              <a:gd name="connsiteY1" fmla="*/ 712808 h 815167"/>
              <a:gd name="connsiteX2" fmla="*/ 745996 w 5293018"/>
              <a:gd name="connsiteY2" fmla="*/ 703928 h 815167"/>
              <a:gd name="connsiteX3" fmla="*/ 843686 w 5293018"/>
              <a:gd name="connsiteY3" fmla="*/ 686167 h 815167"/>
              <a:gd name="connsiteX4" fmla="*/ 896971 w 5293018"/>
              <a:gd name="connsiteY4" fmla="*/ 641764 h 815167"/>
              <a:gd name="connsiteX5" fmla="*/ 914733 w 5293018"/>
              <a:gd name="connsiteY5" fmla="*/ 588481 h 815167"/>
              <a:gd name="connsiteX6" fmla="*/ 932495 w 5293018"/>
              <a:gd name="connsiteY6" fmla="*/ 277661 h 815167"/>
              <a:gd name="connsiteX7" fmla="*/ 941376 w 5293018"/>
              <a:gd name="connsiteY7" fmla="*/ 251020 h 815167"/>
              <a:gd name="connsiteX8" fmla="*/ 950257 w 5293018"/>
              <a:gd name="connsiteY8" fmla="*/ 206617 h 815167"/>
              <a:gd name="connsiteX9" fmla="*/ 994661 w 5293018"/>
              <a:gd name="connsiteY9" fmla="*/ 135573 h 815167"/>
              <a:gd name="connsiteX10" fmla="*/ 1012423 w 5293018"/>
              <a:gd name="connsiteY10" fmla="*/ 100051 h 815167"/>
              <a:gd name="connsiteX11" fmla="*/ 1021304 w 5293018"/>
              <a:gd name="connsiteY11" fmla="*/ 64528 h 815167"/>
              <a:gd name="connsiteX12" fmla="*/ 1065708 w 5293018"/>
              <a:gd name="connsiteY12" fmla="*/ 11245 h 815167"/>
              <a:gd name="connsiteX13" fmla="*/ 1181160 w 5293018"/>
              <a:gd name="connsiteY13" fmla="*/ 20126 h 815167"/>
              <a:gd name="connsiteX14" fmla="*/ 1234446 w 5293018"/>
              <a:gd name="connsiteY14" fmla="*/ 144453 h 815167"/>
              <a:gd name="connsiteX15" fmla="*/ 1252207 w 5293018"/>
              <a:gd name="connsiteY15" fmla="*/ 179976 h 815167"/>
              <a:gd name="connsiteX16" fmla="*/ 1305493 w 5293018"/>
              <a:gd name="connsiteY16" fmla="*/ 304303 h 815167"/>
              <a:gd name="connsiteX17" fmla="*/ 1323255 w 5293018"/>
              <a:gd name="connsiteY17" fmla="*/ 330945 h 815167"/>
              <a:gd name="connsiteX18" fmla="*/ 1349897 w 5293018"/>
              <a:gd name="connsiteY18" fmla="*/ 401989 h 815167"/>
              <a:gd name="connsiteX19" fmla="*/ 1394302 w 5293018"/>
              <a:gd name="connsiteY19" fmla="*/ 473033 h 815167"/>
              <a:gd name="connsiteX20" fmla="*/ 1447587 w 5293018"/>
              <a:gd name="connsiteY20" fmla="*/ 579600 h 815167"/>
              <a:gd name="connsiteX21" fmla="*/ 1465349 w 5293018"/>
              <a:gd name="connsiteY21" fmla="*/ 624003 h 815167"/>
              <a:gd name="connsiteX22" fmla="*/ 1500873 w 5293018"/>
              <a:gd name="connsiteY22" fmla="*/ 677286 h 815167"/>
              <a:gd name="connsiteX23" fmla="*/ 1509754 w 5293018"/>
              <a:gd name="connsiteY23" fmla="*/ 703928 h 815167"/>
              <a:gd name="connsiteX24" fmla="*/ 1563039 w 5293018"/>
              <a:gd name="connsiteY24" fmla="*/ 739450 h 815167"/>
              <a:gd name="connsiteX25" fmla="*/ 1589682 w 5293018"/>
              <a:gd name="connsiteY25" fmla="*/ 757211 h 815167"/>
              <a:gd name="connsiteX26" fmla="*/ 1678491 w 5293018"/>
              <a:gd name="connsiteY26" fmla="*/ 774972 h 815167"/>
              <a:gd name="connsiteX27" fmla="*/ 1705133 w 5293018"/>
              <a:gd name="connsiteY27" fmla="*/ 792733 h 815167"/>
              <a:gd name="connsiteX28" fmla="*/ 1864990 w 5293018"/>
              <a:gd name="connsiteY28" fmla="*/ 783852 h 815167"/>
              <a:gd name="connsiteX29" fmla="*/ 1944918 w 5293018"/>
              <a:gd name="connsiteY29" fmla="*/ 748330 h 815167"/>
              <a:gd name="connsiteX30" fmla="*/ 1980441 w 5293018"/>
              <a:gd name="connsiteY30" fmla="*/ 730569 h 815167"/>
              <a:gd name="connsiteX31" fmla="*/ 2051489 w 5293018"/>
              <a:gd name="connsiteY31" fmla="*/ 712808 h 815167"/>
              <a:gd name="connsiteX32" fmla="*/ 2104774 w 5293018"/>
              <a:gd name="connsiteY32" fmla="*/ 695047 h 815167"/>
              <a:gd name="connsiteX33" fmla="*/ 2140298 w 5293018"/>
              <a:gd name="connsiteY33" fmla="*/ 677286 h 815167"/>
              <a:gd name="connsiteX34" fmla="*/ 3596766 w 5293018"/>
              <a:gd name="connsiteY34" fmla="*/ 668405 h 815167"/>
              <a:gd name="connsiteX35" fmla="*/ 4031930 w 5293018"/>
              <a:gd name="connsiteY35" fmla="*/ 624003 h 815167"/>
              <a:gd name="connsiteX36" fmla="*/ 5008829 w 5293018"/>
              <a:gd name="connsiteY36" fmla="*/ 624003 h 815167"/>
              <a:gd name="connsiteX37" fmla="*/ 5293018 w 5293018"/>
              <a:gd name="connsiteY37" fmla="*/ 624003 h 81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293018" h="815167">
                <a:moveTo>
                  <a:pt x="0" y="712808"/>
                </a:moveTo>
                <a:cubicBezTo>
                  <a:pt x="237515" y="716767"/>
                  <a:pt x="473768" y="732532"/>
                  <a:pt x="710472" y="712808"/>
                </a:cubicBezTo>
                <a:cubicBezTo>
                  <a:pt x="722636" y="711794"/>
                  <a:pt x="734081" y="706576"/>
                  <a:pt x="745996" y="703928"/>
                </a:cubicBezTo>
                <a:cubicBezTo>
                  <a:pt x="783253" y="695649"/>
                  <a:pt x="805101" y="692597"/>
                  <a:pt x="843686" y="686167"/>
                </a:cubicBezTo>
                <a:cubicBezTo>
                  <a:pt x="875408" y="670305"/>
                  <a:pt x="882625" y="674040"/>
                  <a:pt x="896971" y="641764"/>
                </a:cubicBezTo>
                <a:cubicBezTo>
                  <a:pt x="904575" y="624656"/>
                  <a:pt x="914733" y="588481"/>
                  <a:pt x="914733" y="588481"/>
                </a:cubicBezTo>
                <a:cubicBezTo>
                  <a:pt x="917150" y="525633"/>
                  <a:pt x="917716" y="366330"/>
                  <a:pt x="932495" y="277661"/>
                </a:cubicBezTo>
                <a:cubicBezTo>
                  <a:pt x="934034" y="268428"/>
                  <a:pt x="939106" y="260101"/>
                  <a:pt x="941376" y="251020"/>
                </a:cubicBezTo>
                <a:cubicBezTo>
                  <a:pt x="945037" y="236377"/>
                  <a:pt x="944651" y="220632"/>
                  <a:pt x="950257" y="206617"/>
                </a:cubicBezTo>
                <a:cubicBezTo>
                  <a:pt x="961427" y="178693"/>
                  <a:pt x="980287" y="160727"/>
                  <a:pt x="994661" y="135573"/>
                </a:cubicBezTo>
                <a:cubicBezTo>
                  <a:pt x="1001229" y="124079"/>
                  <a:pt x="1006502" y="111892"/>
                  <a:pt x="1012423" y="100051"/>
                </a:cubicBezTo>
                <a:cubicBezTo>
                  <a:pt x="1015383" y="88210"/>
                  <a:pt x="1016496" y="75746"/>
                  <a:pt x="1021304" y="64528"/>
                </a:cubicBezTo>
                <a:cubicBezTo>
                  <a:pt x="1030576" y="42894"/>
                  <a:pt x="1049707" y="27246"/>
                  <a:pt x="1065708" y="11245"/>
                </a:cubicBezTo>
                <a:cubicBezTo>
                  <a:pt x="1104192" y="14205"/>
                  <a:pt x="1148225" y="0"/>
                  <a:pt x="1181160" y="20126"/>
                </a:cubicBezTo>
                <a:cubicBezTo>
                  <a:pt x="1227070" y="48181"/>
                  <a:pt x="1218996" y="103252"/>
                  <a:pt x="1234446" y="144453"/>
                </a:cubicBezTo>
                <a:cubicBezTo>
                  <a:pt x="1239094" y="156849"/>
                  <a:pt x="1246992" y="167808"/>
                  <a:pt x="1252207" y="179976"/>
                </a:cubicBezTo>
                <a:cubicBezTo>
                  <a:pt x="1271152" y="224180"/>
                  <a:pt x="1282398" y="263889"/>
                  <a:pt x="1305493" y="304303"/>
                </a:cubicBezTo>
                <a:cubicBezTo>
                  <a:pt x="1310789" y="313570"/>
                  <a:pt x="1318482" y="321399"/>
                  <a:pt x="1323255" y="330945"/>
                </a:cubicBezTo>
                <a:cubicBezTo>
                  <a:pt x="1360052" y="404538"/>
                  <a:pt x="1326838" y="348186"/>
                  <a:pt x="1349897" y="401989"/>
                </a:cubicBezTo>
                <a:cubicBezTo>
                  <a:pt x="1366151" y="439913"/>
                  <a:pt x="1368803" y="439036"/>
                  <a:pt x="1394302" y="473033"/>
                </a:cubicBezTo>
                <a:cubicBezTo>
                  <a:pt x="1430319" y="581079"/>
                  <a:pt x="1388562" y="471391"/>
                  <a:pt x="1447587" y="579600"/>
                </a:cubicBezTo>
                <a:cubicBezTo>
                  <a:pt x="1455221" y="593595"/>
                  <a:pt x="1457715" y="610008"/>
                  <a:pt x="1465349" y="624003"/>
                </a:cubicBezTo>
                <a:cubicBezTo>
                  <a:pt x="1475571" y="642743"/>
                  <a:pt x="1494122" y="657035"/>
                  <a:pt x="1500873" y="677286"/>
                </a:cubicBezTo>
                <a:cubicBezTo>
                  <a:pt x="1503833" y="686167"/>
                  <a:pt x="1503135" y="697309"/>
                  <a:pt x="1509754" y="703928"/>
                </a:cubicBezTo>
                <a:cubicBezTo>
                  <a:pt x="1524849" y="719022"/>
                  <a:pt x="1545277" y="727609"/>
                  <a:pt x="1563039" y="739450"/>
                </a:cubicBezTo>
                <a:cubicBezTo>
                  <a:pt x="1571920" y="745370"/>
                  <a:pt x="1579154" y="755456"/>
                  <a:pt x="1589682" y="757211"/>
                </a:cubicBezTo>
                <a:cubicBezTo>
                  <a:pt x="1655007" y="768097"/>
                  <a:pt x="1625498" y="761724"/>
                  <a:pt x="1678491" y="774972"/>
                </a:cubicBezTo>
                <a:cubicBezTo>
                  <a:pt x="1687372" y="780892"/>
                  <a:pt x="1695323" y="788529"/>
                  <a:pt x="1705133" y="792733"/>
                </a:cubicBezTo>
                <a:cubicBezTo>
                  <a:pt x="1757480" y="815167"/>
                  <a:pt x="1810181" y="791682"/>
                  <a:pt x="1864990" y="783852"/>
                </a:cubicBezTo>
                <a:cubicBezTo>
                  <a:pt x="1960927" y="726293"/>
                  <a:pt x="1863609" y="778820"/>
                  <a:pt x="1944918" y="748330"/>
                </a:cubicBezTo>
                <a:cubicBezTo>
                  <a:pt x="1957314" y="743682"/>
                  <a:pt x="1967882" y="734755"/>
                  <a:pt x="1980441" y="730569"/>
                </a:cubicBezTo>
                <a:cubicBezTo>
                  <a:pt x="2003600" y="722850"/>
                  <a:pt x="2028330" y="720527"/>
                  <a:pt x="2051489" y="712808"/>
                </a:cubicBezTo>
                <a:cubicBezTo>
                  <a:pt x="2069251" y="706888"/>
                  <a:pt x="2087391" y="702000"/>
                  <a:pt x="2104774" y="695047"/>
                </a:cubicBezTo>
                <a:cubicBezTo>
                  <a:pt x="2117066" y="690130"/>
                  <a:pt x="2127061" y="677522"/>
                  <a:pt x="2140298" y="677286"/>
                </a:cubicBezTo>
                <a:cubicBezTo>
                  <a:pt x="2625719" y="668618"/>
                  <a:pt x="3111277" y="671365"/>
                  <a:pt x="3596766" y="668405"/>
                </a:cubicBezTo>
                <a:cubicBezTo>
                  <a:pt x="3907042" y="624082"/>
                  <a:pt x="3761796" y="636865"/>
                  <a:pt x="4031930" y="624003"/>
                </a:cubicBezTo>
                <a:cubicBezTo>
                  <a:pt x="4396940" y="571858"/>
                  <a:pt x="4058835" y="616966"/>
                  <a:pt x="5008829" y="624003"/>
                </a:cubicBezTo>
                <a:lnTo>
                  <a:pt x="5293018" y="624003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607443" y="2104026"/>
            <a:ext cx="5253542" cy="870956"/>
          </a:xfrm>
          <a:custGeom>
            <a:avLst/>
            <a:gdLst>
              <a:gd name="connsiteX0" fmla="*/ 0 w 5253542"/>
              <a:gd name="connsiteY0" fmla="*/ 640062 h 870956"/>
              <a:gd name="connsiteX1" fmla="*/ 364118 w 5253542"/>
              <a:gd name="connsiteY1" fmla="*/ 702226 h 870956"/>
              <a:gd name="connsiteX2" fmla="*/ 692711 w 5253542"/>
              <a:gd name="connsiteY2" fmla="*/ 746629 h 870956"/>
              <a:gd name="connsiteX3" fmla="*/ 808163 w 5253542"/>
              <a:gd name="connsiteY3" fmla="*/ 782151 h 870956"/>
              <a:gd name="connsiteX4" fmla="*/ 896972 w 5253542"/>
              <a:gd name="connsiteY4" fmla="*/ 799912 h 870956"/>
              <a:gd name="connsiteX5" fmla="*/ 1039066 w 5253542"/>
              <a:gd name="connsiteY5" fmla="*/ 826553 h 870956"/>
              <a:gd name="connsiteX6" fmla="*/ 1074590 w 5253542"/>
              <a:gd name="connsiteY6" fmla="*/ 844315 h 870956"/>
              <a:gd name="connsiteX7" fmla="*/ 1252208 w 5253542"/>
              <a:gd name="connsiteY7" fmla="*/ 870956 h 870956"/>
              <a:gd name="connsiteX8" fmla="*/ 1376540 w 5253542"/>
              <a:gd name="connsiteY8" fmla="*/ 853195 h 870956"/>
              <a:gd name="connsiteX9" fmla="*/ 1429826 w 5253542"/>
              <a:gd name="connsiteY9" fmla="*/ 817673 h 870956"/>
              <a:gd name="connsiteX10" fmla="*/ 1483111 w 5253542"/>
              <a:gd name="connsiteY10" fmla="*/ 773270 h 870956"/>
              <a:gd name="connsiteX11" fmla="*/ 1518635 w 5253542"/>
              <a:gd name="connsiteY11" fmla="*/ 719987 h 870956"/>
              <a:gd name="connsiteX12" fmla="*/ 1527516 w 5253542"/>
              <a:gd name="connsiteY12" fmla="*/ 693345 h 870956"/>
              <a:gd name="connsiteX13" fmla="*/ 1589682 w 5253542"/>
              <a:gd name="connsiteY13" fmla="*/ 613420 h 870956"/>
              <a:gd name="connsiteX14" fmla="*/ 1642968 w 5253542"/>
              <a:gd name="connsiteY14" fmla="*/ 551257 h 870956"/>
              <a:gd name="connsiteX15" fmla="*/ 1669610 w 5253542"/>
              <a:gd name="connsiteY15" fmla="*/ 533496 h 870956"/>
              <a:gd name="connsiteX16" fmla="*/ 1758419 w 5253542"/>
              <a:gd name="connsiteY16" fmla="*/ 506854 h 870956"/>
              <a:gd name="connsiteX17" fmla="*/ 1785062 w 5253542"/>
              <a:gd name="connsiteY17" fmla="*/ 497973 h 870956"/>
              <a:gd name="connsiteX18" fmla="*/ 1820586 w 5253542"/>
              <a:gd name="connsiteY18" fmla="*/ 471332 h 870956"/>
              <a:gd name="connsiteX19" fmla="*/ 1891633 w 5253542"/>
              <a:gd name="connsiteY19" fmla="*/ 435810 h 870956"/>
              <a:gd name="connsiteX20" fmla="*/ 1953799 w 5253542"/>
              <a:gd name="connsiteY20" fmla="*/ 391407 h 870956"/>
              <a:gd name="connsiteX21" fmla="*/ 1998204 w 5253542"/>
              <a:gd name="connsiteY21" fmla="*/ 364765 h 870956"/>
              <a:gd name="connsiteX22" fmla="*/ 2024846 w 5253542"/>
              <a:gd name="connsiteY22" fmla="*/ 347004 h 870956"/>
              <a:gd name="connsiteX23" fmla="*/ 2069251 w 5253542"/>
              <a:gd name="connsiteY23" fmla="*/ 329243 h 870956"/>
              <a:gd name="connsiteX24" fmla="*/ 2122536 w 5253542"/>
              <a:gd name="connsiteY24" fmla="*/ 302601 h 870956"/>
              <a:gd name="connsiteX25" fmla="*/ 2166941 w 5253542"/>
              <a:gd name="connsiteY25" fmla="*/ 267079 h 870956"/>
              <a:gd name="connsiteX26" fmla="*/ 2193584 w 5253542"/>
              <a:gd name="connsiteY26" fmla="*/ 249318 h 870956"/>
              <a:gd name="connsiteX27" fmla="*/ 2237988 w 5253542"/>
              <a:gd name="connsiteY27" fmla="*/ 204915 h 870956"/>
              <a:gd name="connsiteX28" fmla="*/ 2255750 w 5253542"/>
              <a:gd name="connsiteY28" fmla="*/ 178274 h 870956"/>
              <a:gd name="connsiteX29" fmla="*/ 2326797 w 5253542"/>
              <a:gd name="connsiteY29" fmla="*/ 116110 h 870956"/>
              <a:gd name="connsiteX30" fmla="*/ 2371202 w 5253542"/>
              <a:gd name="connsiteY30" fmla="*/ 45066 h 870956"/>
              <a:gd name="connsiteX31" fmla="*/ 2380083 w 5253542"/>
              <a:gd name="connsiteY31" fmla="*/ 18424 h 870956"/>
              <a:gd name="connsiteX32" fmla="*/ 2415606 w 5253542"/>
              <a:gd name="connsiteY32" fmla="*/ 663 h 870956"/>
              <a:gd name="connsiteX33" fmla="*/ 2468892 w 5253542"/>
              <a:gd name="connsiteY33" fmla="*/ 9543 h 870956"/>
              <a:gd name="connsiteX34" fmla="*/ 2486653 w 5253542"/>
              <a:gd name="connsiteY34" fmla="*/ 45066 h 870956"/>
              <a:gd name="connsiteX35" fmla="*/ 2513296 w 5253542"/>
              <a:gd name="connsiteY35" fmla="*/ 89468 h 870956"/>
              <a:gd name="connsiteX36" fmla="*/ 2522177 w 5253542"/>
              <a:gd name="connsiteY36" fmla="*/ 116110 h 870956"/>
              <a:gd name="connsiteX37" fmla="*/ 2557701 w 5253542"/>
              <a:gd name="connsiteY37" fmla="*/ 169393 h 870956"/>
              <a:gd name="connsiteX38" fmla="*/ 2610986 w 5253542"/>
              <a:gd name="connsiteY38" fmla="*/ 258199 h 870956"/>
              <a:gd name="connsiteX39" fmla="*/ 2637629 w 5253542"/>
              <a:gd name="connsiteY39" fmla="*/ 275960 h 870956"/>
              <a:gd name="connsiteX40" fmla="*/ 2690914 w 5253542"/>
              <a:gd name="connsiteY40" fmla="*/ 347004 h 870956"/>
              <a:gd name="connsiteX41" fmla="*/ 2726438 w 5253542"/>
              <a:gd name="connsiteY41" fmla="*/ 400287 h 870956"/>
              <a:gd name="connsiteX42" fmla="*/ 2770842 w 5253542"/>
              <a:gd name="connsiteY42" fmla="*/ 435810 h 870956"/>
              <a:gd name="connsiteX43" fmla="*/ 2841890 w 5253542"/>
              <a:gd name="connsiteY43" fmla="*/ 524615 h 870956"/>
              <a:gd name="connsiteX44" fmla="*/ 2859651 w 5253542"/>
              <a:gd name="connsiteY44" fmla="*/ 560137 h 870956"/>
              <a:gd name="connsiteX45" fmla="*/ 2886294 w 5253542"/>
              <a:gd name="connsiteY45" fmla="*/ 577898 h 870956"/>
              <a:gd name="connsiteX46" fmla="*/ 2904056 w 5253542"/>
              <a:gd name="connsiteY46" fmla="*/ 604540 h 870956"/>
              <a:gd name="connsiteX47" fmla="*/ 2966222 w 5253542"/>
              <a:gd name="connsiteY47" fmla="*/ 640062 h 870956"/>
              <a:gd name="connsiteX48" fmla="*/ 3063912 w 5253542"/>
              <a:gd name="connsiteY48" fmla="*/ 648943 h 870956"/>
              <a:gd name="connsiteX49" fmla="*/ 3170483 w 5253542"/>
              <a:gd name="connsiteY49" fmla="*/ 666704 h 870956"/>
              <a:gd name="connsiteX50" fmla="*/ 3294816 w 5253542"/>
              <a:gd name="connsiteY50" fmla="*/ 684465 h 870956"/>
              <a:gd name="connsiteX51" fmla="*/ 3614528 w 5253542"/>
              <a:gd name="connsiteY51" fmla="*/ 675584 h 870956"/>
              <a:gd name="connsiteX52" fmla="*/ 3774384 w 5253542"/>
              <a:gd name="connsiteY52" fmla="*/ 657823 h 870956"/>
              <a:gd name="connsiteX53" fmla="*/ 4120740 w 5253542"/>
              <a:gd name="connsiteY53" fmla="*/ 657823 h 870956"/>
              <a:gd name="connsiteX54" fmla="*/ 4298358 w 5253542"/>
              <a:gd name="connsiteY54" fmla="*/ 675584 h 870956"/>
              <a:gd name="connsiteX55" fmla="*/ 4502618 w 5253542"/>
              <a:gd name="connsiteY55" fmla="*/ 684465 h 870956"/>
              <a:gd name="connsiteX56" fmla="*/ 4671356 w 5253542"/>
              <a:gd name="connsiteY56" fmla="*/ 693345 h 870956"/>
              <a:gd name="connsiteX57" fmla="*/ 5008830 w 5253542"/>
              <a:gd name="connsiteY57" fmla="*/ 684465 h 870956"/>
              <a:gd name="connsiteX58" fmla="*/ 5142043 w 5253542"/>
              <a:gd name="connsiteY58" fmla="*/ 675584 h 870956"/>
              <a:gd name="connsiteX59" fmla="*/ 5230852 w 5253542"/>
              <a:gd name="connsiteY59" fmla="*/ 666704 h 87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253542" h="870956">
                <a:moveTo>
                  <a:pt x="0" y="640062"/>
                </a:moveTo>
                <a:cubicBezTo>
                  <a:pt x="127021" y="668287"/>
                  <a:pt x="216330" y="689912"/>
                  <a:pt x="364118" y="702226"/>
                </a:cubicBezTo>
                <a:cubicBezTo>
                  <a:pt x="464849" y="710619"/>
                  <a:pt x="604807" y="719583"/>
                  <a:pt x="692711" y="746629"/>
                </a:cubicBezTo>
                <a:cubicBezTo>
                  <a:pt x="731195" y="758470"/>
                  <a:pt x="769202" y="771988"/>
                  <a:pt x="808163" y="782151"/>
                </a:cubicBezTo>
                <a:cubicBezTo>
                  <a:pt x="837375" y="789771"/>
                  <a:pt x="867430" y="793693"/>
                  <a:pt x="896972" y="799912"/>
                </a:cubicBezTo>
                <a:cubicBezTo>
                  <a:pt x="1014679" y="824691"/>
                  <a:pt x="936579" y="811913"/>
                  <a:pt x="1039066" y="826553"/>
                </a:cubicBezTo>
                <a:cubicBezTo>
                  <a:pt x="1050907" y="832474"/>
                  <a:pt x="1061746" y="841104"/>
                  <a:pt x="1074590" y="844315"/>
                </a:cubicBezTo>
                <a:cubicBezTo>
                  <a:pt x="1117963" y="855158"/>
                  <a:pt x="1202909" y="864794"/>
                  <a:pt x="1252208" y="870956"/>
                </a:cubicBezTo>
                <a:cubicBezTo>
                  <a:pt x="1262907" y="869983"/>
                  <a:pt x="1346452" y="869910"/>
                  <a:pt x="1376540" y="853195"/>
                </a:cubicBezTo>
                <a:cubicBezTo>
                  <a:pt x="1395201" y="842828"/>
                  <a:pt x="1412064" y="829514"/>
                  <a:pt x="1429826" y="817673"/>
                </a:cubicBezTo>
                <a:cubicBezTo>
                  <a:pt x="1453511" y="801884"/>
                  <a:pt x="1464699" y="796942"/>
                  <a:pt x="1483111" y="773270"/>
                </a:cubicBezTo>
                <a:cubicBezTo>
                  <a:pt x="1496217" y="756420"/>
                  <a:pt x="1511884" y="740238"/>
                  <a:pt x="1518635" y="719987"/>
                </a:cubicBezTo>
                <a:cubicBezTo>
                  <a:pt x="1521595" y="711106"/>
                  <a:pt x="1522323" y="701134"/>
                  <a:pt x="1527516" y="693345"/>
                </a:cubicBezTo>
                <a:cubicBezTo>
                  <a:pt x="1546239" y="665262"/>
                  <a:pt x="1569103" y="640172"/>
                  <a:pt x="1589682" y="613420"/>
                </a:cubicBezTo>
                <a:cubicBezTo>
                  <a:pt x="1610684" y="586118"/>
                  <a:pt x="1617039" y="572863"/>
                  <a:pt x="1642968" y="551257"/>
                </a:cubicBezTo>
                <a:cubicBezTo>
                  <a:pt x="1651168" y="544424"/>
                  <a:pt x="1659857" y="537831"/>
                  <a:pt x="1669610" y="533496"/>
                </a:cubicBezTo>
                <a:cubicBezTo>
                  <a:pt x="1707608" y="516608"/>
                  <a:pt x="1722247" y="517189"/>
                  <a:pt x="1758419" y="506854"/>
                </a:cubicBezTo>
                <a:cubicBezTo>
                  <a:pt x="1767420" y="504282"/>
                  <a:pt x="1776181" y="500933"/>
                  <a:pt x="1785062" y="497973"/>
                </a:cubicBezTo>
                <a:cubicBezTo>
                  <a:pt x="1796903" y="489093"/>
                  <a:pt x="1807801" y="478790"/>
                  <a:pt x="1820586" y="471332"/>
                </a:cubicBezTo>
                <a:cubicBezTo>
                  <a:pt x="1843457" y="457991"/>
                  <a:pt x="1891633" y="435810"/>
                  <a:pt x="1891633" y="435810"/>
                </a:cubicBezTo>
                <a:cubicBezTo>
                  <a:pt x="1933182" y="394263"/>
                  <a:pt x="1901198" y="420629"/>
                  <a:pt x="1953799" y="391407"/>
                </a:cubicBezTo>
                <a:cubicBezTo>
                  <a:pt x="1968888" y="383024"/>
                  <a:pt x="1983566" y="373913"/>
                  <a:pt x="1998204" y="364765"/>
                </a:cubicBezTo>
                <a:cubicBezTo>
                  <a:pt x="2007255" y="359108"/>
                  <a:pt x="2015300" y="351777"/>
                  <a:pt x="2024846" y="347004"/>
                </a:cubicBezTo>
                <a:cubicBezTo>
                  <a:pt x="2039105" y="339875"/>
                  <a:pt x="2054992" y="336372"/>
                  <a:pt x="2069251" y="329243"/>
                </a:cubicBezTo>
                <a:cubicBezTo>
                  <a:pt x="2138122" y="294810"/>
                  <a:pt x="2055564" y="324926"/>
                  <a:pt x="2122536" y="302601"/>
                </a:cubicBezTo>
                <a:cubicBezTo>
                  <a:pt x="2137338" y="290760"/>
                  <a:pt x="2151777" y="278452"/>
                  <a:pt x="2166941" y="267079"/>
                </a:cubicBezTo>
                <a:cubicBezTo>
                  <a:pt x="2175480" y="260675"/>
                  <a:pt x="2186037" y="256865"/>
                  <a:pt x="2193584" y="249318"/>
                </a:cubicBezTo>
                <a:cubicBezTo>
                  <a:pt x="2252790" y="190114"/>
                  <a:pt x="2166939" y="252278"/>
                  <a:pt x="2237988" y="204915"/>
                </a:cubicBezTo>
                <a:cubicBezTo>
                  <a:pt x="2243909" y="196035"/>
                  <a:pt x="2248203" y="185821"/>
                  <a:pt x="2255750" y="178274"/>
                </a:cubicBezTo>
                <a:cubicBezTo>
                  <a:pt x="2303731" y="130295"/>
                  <a:pt x="2290879" y="159210"/>
                  <a:pt x="2326797" y="116110"/>
                </a:cubicBezTo>
                <a:cubicBezTo>
                  <a:pt x="2335602" y="105545"/>
                  <a:pt x="2369037" y="49396"/>
                  <a:pt x="2371202" y="45066"/>
                </a:cubicBezTo>
                <a:cubicBezTo>
                  <a:pt x="2375389" y="36693"/>
                  <a:pt x="2373464" y="25043"/>
                  <a:pt x="2380083" y="18424"/>
                </a:cubicBezTo>
                <a:cubicBezTo>
                  <a:pt x="2389444" y="9063"/>
                  <a:pt x="2403765" y="6583"/>
                  <a:pt x="2415606" y="663"/>
                </a:cubicBezTo>
                <a:cubicBezTo>
                  <a:pt x="2433368" y="3623"/>
                  <a:pt x="2453622" y="0"/>
                  <a:pt x="2468892" y="9543"/>
                </a:cubicBezTo>
                <a:cubicBezTo>
                  <a:pt x="2480118" y="16559"/>
                  <a:pt x="2480224" y="33493"/>
                  <a:pt x="2486653" y="45066"/>
                </a:cubicBezTo>
                <a:cubicBezTo>
                  <a:pt x="2495036" y="60154"/>
                  <a:pt x="2505576" y="74030"/>
                  <a:pt x="2513296" y="89468"/>
                </a:cubicBezTo>
                <a:cubicBezTo>
                  <a:pt x="2517483" y="97841"/>
                  <a:pt x="2517631" y="107927"/>
                  <a:pt x="2522177" y="116110"/>
                </a:cubicBezTo>
                <a:cubicBezTo>
                  <a:pt x="2532544" y="134770"/>
                  <a:pt x="2548154" y="150300"/>
                  <a:pt x="2557701" y="169393"/>
                </a:cubicBezTo>
                <a:cubicBezTo>
                  <a:pt x="2573720" y="201430"/>
                  <a:pt x="2585281" y="232495"/>
                  <a:pt x="2610986" y="258199"/>
                </a:cubicBezTo>
                <a:cubicBezTo>
                  <a:pt x="2618533" y="265746"/>
                  <a:pt x="2628748" y="270040"/>
                  <a:pt x="2637629" y="275960"/>
                </a:cubicBezTo>
                <a:cubicBezTo>
                  <a:pt x="2655391" y="299641"/>
                  <a:pt x="2674493" y="322374"/>
                  <a:pt x="2690914" y="347004"/>
                </a:cubicBezTo>
                <a:cubicBezTo>
                  <a:pt x="2702755" y="364765"/>
                  <a:pt x="2712158" y="384421"/>
                  <a:pt x="2726438" y="400287"/>
                </a:cubicBezTo>
                <a:cubicBezTo>
                  <a:pt x="2739118" y="414376"/>
                  <a:pt x="2757944" y="421920"/>
                  <a:pt x="2770842" y="435810"/>
                </a:cubicBezTo>
                <a:cubicBezTo>
                  <a:pt x="2796638" y="463589"/>
                  <a:pt x="2824936" y="490708"/>
                  <a:pt x="2841890" y="524615"/>
                </a:cubicBezTo>
                <a:cubicBezTo>
                  <a:pt x="2847810" y="536456"/>
                  <a:pt x="2851176" y="549967"/>
                  <a:pt x="2859651" y="560137"/>
                </a:cubicBezTo>
                <a:cubicBezTo>
                  <a:pt x="2866484" y="568336"/>
                  <a:pt x="2877413" y="571978"/>
                  <a:pt x="2886294" y="577898"/>
                </a:cubicBezTo>
                <a:cubicBezTo>
                  <a:pt x="2892215" y="586779"/>
                  <a:pt x="2896509" y="596993"/>
                  <a:pt x="2904056" y="604540"/>
                </a:cubicBezTo>
                <a:cubicBezTo>
                  <a:pt x="2912396" y="612880"/>
                  <a:pt x="2957516" y="638321"/>
                  <a:pt x="2966222" y="640062"/>
                </a:cubicBezTo>
                <a:cubicBezTo>
                  <a:pt x="2998285" y="646474"/>
                  <a:pt x="3031489" y="644714"/>
                  <a:pt x="3063912" y="648943"/>
                </a:cubicBezTo>
                <a:cubicBezTo>
                  <a:pt x="3099623" y="653601"/>
                  <a:pt x="3134888" y="661228"/>
                  <a:pt x="3170483" y="666704"/>
                </a:cubicBezTo>
                <a:cubicBezTo>
                  <a:pt x="3211861" y="673070"/>
                  <a:pt x="3253372" y="678545"/>
                  <a:pt x="3294816" y="684465"/>
                </a:cubicBezTo>
                <a:cubicBezTo>
                  <a:pt x="3401387" y="681505"/>
                  <a:pt x="3508080" y="681498"/>
                  <a:pt x="3614528" y="675584"/>
                </a:cubicBezTo>
                <a:cubicBezTo>
                  <a:pt x="3668059" y="672610"/>
                  <a:pt x="3774384" y="657823"/>
                  <a:pt x="3774384" y="657823"/>
                </a:cubicBezTo>
                <a:cubicBezTo>
                  <a:pt x="3908534" y="624289"/>
                  <a:pt x="3814118" y="644492"/>
                  <a:pt x="4120740" y="657823"/>
                </a:cubicBezTo>
                <a:cubicBezTo>
                  <a:pt x="4285338" y="664979"/>
                  <a:pt x="4152965" y="666497"/>
                  <a:pt x="4298358" y="675584"/>
                </a:cubicBezTo>
                <a:cubicBezTo>
                  <a:pt x="4366376" y="679835"/>
                  <a:pt x="4434544" y="681224"/>
                  <a:pt x="4502618" y="684465"/>
                </a:cubicBezTo>
                <a:lnTo>
                  <a:pt x="4671356" y="693345"/>
                </a:lnTo>
                <a:lnTo>
                  <a:pt x="5008830" y="684465"/>
                </a:lnTo>
                <a:cubicBezTo>
                  <a:pt x="5053301" y="682787"/>
                  <a:pt x="5097723" y="679613"/>
                  <a:pt x="5142043" y="675584"/>
                </a:cubicBezTo>
                <a:cubicBezTo>
                  <a:pt x="5253542" y="665448"/>
                  <a:pt x="5166078" y="666704"/>
                  <a:pt x="5230852" y="666704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607443" y="2255658"/>
            <a:ext cx="5253542" cy="8881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35985" y="1932492"/>
            <a:ext cx="108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</a:t>
            </a:r>
          </a:p>
          <a:p>
            <a:r>
              <a:rPr lang="en-US" dirty="0" smtClean="0"/>
              <a:t>threshold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813493" y="5406165"/>
            <a:ext cx="155330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89349" y="6183610"/>
            <a:ext cx="534663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78691" y="6353372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>
            <a:off x="4391208" y="6538038"/>
            <a:ext cx="58209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94803" y="4770809"/>
            <a:ext cx="461665" cy="116759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1607443" y="5028345"/>
            <a:ext cx="5253542" cy="8881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935985" y="4705179"/>
            <a:ext cx="108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</a:t>
            </a:r>
          </a:p>
          <a:p>
            <a:r>
              <a:rPr lang="en-US" dirty="0" smtClean="0"/>
              <a:t>threshold</a:t>
            </a:r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1598563" y="5212879"/>
            <a:ext cx="5301899" cy="503391"/>
          </a:xfrm>
          <a:custGeom>
            <a:avLst/>
            <a:gdLst>
              <a:gd name="connsiteX0" fmla="*/ 0 w 5301899"/>
              <a:gd name="connsiteY0" fmla="*/ 470669 h 503391"/>
              <a:gd name="connsiteX1" fmla="*/ 319712 w 5301899"/>
              <a:gd name="connsiteY1" fmla="*/ 479550 h 503391"/>
              <a:gd name="connsiteX2" fmla="*/ 603901 w 5301899"/>
              <a:gd name="connsiteY2" fmla="*/ 461789 h 503391"/>
              <a:gd name="connsiteX3" fmla="*/ 666067 w 5301899"/>
              <a:gd name="connsiteY3" fmla="*/ 444027 h 503391"/>
              <a:gd name="connsiteX4" fmla="*/ 745995 w 5301899"/>
              <a:gd name="connsiteY4" fmla="*/ 417386 h 503391"/>
              <a:gd name="connsiteX5" fmla="*/ 825924 w 5301899"/>
              <a:gd name="connsiteY5" fmla="*/ 399625 h 503391"/>
              <a:gd name="connsiteX6" fmla="*/ 870328 w 5301899"/>
              <a:gd name="connsiteY6" fmla="*/ 346341 h 503391"/>
              <a:gd name="connsiteX7" fmla="*/ 905852 w 5301899"/>
              <a:gd name="connsiteY7" fmla="*/ 319700 h 503391"/>
              <a:gd name="connsiteX8" fmla="*/ 941375 w 5301899"/>
              <a:gd name="connsiteY8" fmla="*/ 266417 h 503391"/>
              <a:gd name="connsiteX9" fmla="*/ 959137 w 5301899"/>
              <a:gd name="connsiteY9" fmla="*/ 248655 h 503391"/>
              <a:gd name="connsiteX10" fmla="*/ 976899 w 5301899"/>
              <a:gd name="connsiteY10" fmla="*/ 222014 h 503391"/>
              <a:gd name="connsiteX11" fmla="*/ 1003542 w 5301899"/>
              <a:gd name="connsiteY11" fmla="*/ 204253 h 503391"/>
              <a:gd name="connsiteX12" fmla="*/ 1021303 w 5301899"/>
              <a:gd name="connsiteY12" fmla="*/ 177611 h 503391"/>
              <a:gd name="connsiteX13" fmla="*/ 1074589 w 5301899"/>
              <a:gd name="connsiteY13" fmla="*/ 142089 h 503391"/>
              <a:gd name="connsiteX14" fmla="*/ 1118993 w 5301899"/>
              <a:gd name="connsiteY14" fmla="*/ 106567 h 503391"/>
              <a:gd name="connsiteX15" fmla="*/ 1145636 w 5301899"/>
              <a:gd name="connsiteY15" fmla="*/ 88806 h 503391"/>
              <a:gd name="connsiteX16" fmla="*/ 1243326 w 5301899"/>
              <a:gd name="connsiteY16" fmla="*/ 62164 h 503391"/>
              <a:gd name="connsiteX17" fmla="*/ 1323254 w 5301899"/>
              <a:gd name="connsiteY17" fmla="*/ 53284 h 503391"/>
              <a:gd name="connsiteX18" fmla="*/ 1385420 w 5301899"/>
              <a:gd name="connsiteY18" fmla="*/ 44403 h 503391"/>
              <a:gd name="connsiteX19" fmla="*/ 1438706 w 5301899"/>
              <a:gd name="connsiteY19" fmla="*/ 26642 h 503391"/>
              <a:gd name="connsiteX20" fmla="*/ 1500872 w 5301899"/>
              <a:gd name="connsiteY20" fmla="*/ 0 h 503391"/>
              <a:gd name="connsiteX21" fmla="*/ 1722895 w 5301899"/>
              <a:gd name="connsiteY21" fmla="*/ 8881 h 503391"/>
              <a:gd name="connsiteX22" fmla="*/ 1749538 w 5301899"/>
              <a:gd name="connsiteY22" fmla="*/ 17761 h 503391"/>
              <a:gd name="connsiteX23" fmla="*/ 1829466 w 5301899"/>
              <a:gd name="connsiteY23" fmla="*/ 35522 h 503391"/>
              <a:gd name="connsiteX24" fmla="*/ 1882751 w 5301899"/>
              <a:gd name="connsiteY24" fmla="*/ 71045 h 503391"/>
              <a:gd name="connsiteX25" fmla="*/ 1900513 w 5301899"/>
              <a:gd name="connsiteY25" fmla="*/ 97686 h 503391"/>
              <a:gd name="connsiteX26" fmla="*/ 1927156 w 5301899"/>
              <a:gd name="connsiteY26" fmla="*/ 106567 h 503391"/>
              <a:gd name="connsiteX27" fmla="*/ 1953798 w 5301899"/>
              <a:gd name="connsiteY27" fmla="*/ 124328 h 503391"/>
              <a:gd name="connsiteX28" fmla="*/ 2095893 w 5301899"/>
              <a:gd name="connsiteY28" fmla="*/ 115447 h 503391"/>
              <a:gd name="connsiteX29" fmla="*/ 2131416 w 5301899"/>
              <a:gd name="connsiteY29" fmla="*/ 106567 h 503391"/>
              <a:gd name="connsiteX30" fmla="*/ 2184702 w 5301899"/>
              <a:gd name="connsiteY30" fmla="*/ 71045 h 503391"/>
              <a:gd name="connsiteX31" fmla="*/ 2246868 w 5301899"/>
              <a:gd name="connsiteY31" fmla="*/ 35522 h 503391"/>
              <a:gd name="connsiteX32" fmla="*/ 2291273 w 5301899"/>
              <a:gd name="connsiteY32" fmla="*/ 44403 h 503391"/>
              <a:gd name="connsiteX33" fmla="*/ 2371201 w 5301899"/>
              <a:gd name="connsiteY33" fmla="*/ 88806 h 503391"/>
              <a:gd name="connsiteX34" fmla="*/ 2397843 w 5301899"/>
              <a:gd name="connsiteY34" fmla="*/ 115447 h 503391"/>
              <a:gd name="connsiteX35" fmla="*/ 2424486 w 5301899"/>
              <a:gd name="connsiteY35" fmla="*/ 124328 h 503391"/>
              <a:gd name="connsiteX36" fmla="*/ 2468891 w 5301899"/>
              <a:gd name="connsiteY36" fmla="*/ 168731 h 503391"/>
              <a:gd name="connsiteX37" fmla="*/ 2486652 w 5301899"/>
              <a:gd name="connsiteY37" fmla="*/ 195372 h 503391"/>
              <a:gd name="connsiteX38" fmla="*/ 2513295 w 5301899"/>
              <a:gd name="connsiteY38" fmla="*/ 204253 h 503391"/>
              <a:gd name="connsiteX39" fmla="*/ 2531057 w 5301899"/>
              <a:gd name="connsiteY39" fmla="*/ 230894 h 503391"/>
              <a:gd name="connsiteX40" fmla="*/ 2557700 w 5301899"/>
              <a:gd name="connsiteY40" fmla="*/ 266417 h 503391"/>
              <a:gd name="connsiteX41" fmla="*/ 2575462 w 5301899"/>
              <a:gd name="connsiteY41" fmla="*/ 301939 h 503391"/>
              <a:gd name="connsiteX42" fmla="*/ 2602104 w 5301899"/>
              <a:gd name="connsiteY42" fmla="*/ 310819 h 503391"/>
              <a:gd name="connsiteX43" fmla="*/ 2673151 w 5301899"/>
              <a:gd name="connsiteY43" fmla="*/ 390744 h 503391"/>
              <a:gd name="connsiteX44" fmla="*/ 2708675 w 5301899"/>
              <a:gd name="connsiteY44" fmla="*/ 426266 h 503391"/>
              <a:gd name="connsiteX45" fmla="*/ 2726437 w 5301899"/>
              <a:gd name="connsiteY45" fmla="*/ 461789 h 503391"/>
              <a:gd name="connsiteX46" fmla="*/ 2761960 w 5301899"/>
              <a:gd name="connsiteY46" fmla="*/ 470669 h 503391"/>
              <a:gd name="connsiteX47" fmla="*/ 2912936 w 5301899"/>
              <a:gd name="connsiteY47" fmla="*/ 497311 h 503391"/>
              <a:gd name="connsiteX48" fmla="*/ 3792145 w 5301899"/>
              <a:gd name="connsiteY48" fmla="*/ 488430 h 503391"/>
              <a:gd name="connsiteX49" fmla="*/ 3854312 w 5301899"/>
              <a:gd name="connsiteY49" fmla="*/ 479550 h 503391"/>
              <a:gd name="connsiteX50" fmla="*/ 3943121 w 5301899"/>
              <a:gd name="connsiteY50" fmla="*/ 470669 h 503391"/>
              <a:gd name="connsiteX51" fmla="*/ 4582546 w 5301899"/>
              <a:gd name="connsiteY51" fmla="*/ 444027 h 503391"/>
              <a:gd name="connsiteX52" fmla="*/ 5301899 w 5301899"/>
              <a:gd name="connsiteY52" fmla="*/ 444027 h 50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301899" h="503391">
                <a:moveTo>
                  <a:pt x="0" y="470669"/>
                </a:moveTo>
                <a:cubicBezTo>
                  <a:pt x="106571" y="473629"/>
                  <a:pt x="213100" y="479550"/>
                  <a:pt x="319712" y="479550"/>
                </a:cubicBezTo>
                <a:cubicBezTo>
                  <a:pt x="477695" y="479550"/>
                  <a:pt x="488811" y="476174"/>
                  <a:pt x="603901" y="461789"/>
                </a:cubicBezTo>
                <a:cubicBezTo>
                  <a:pt x="624623" y="455868"/>
                  <a:pt x="645497" y="450455"/>
                  <a:pt x="666067" y="444027"/>
                </a:cubicBezTo>
                <a:cubicBezTo>
                  <a:pt x="692872" y="435651"/>
                  <a:pt x="718293" y="422003"/>
                  <a:pt x="745995" y="417386"/>
                </a:cubicBezTo>
                <a:cubicBezTo>
                  <a:pt x="808515" y="406966"/>
                  <a:pt x="782198" y="414199"/>
                  <a:pt x="825924" y="399625"/>
                </a:cubicBezTo>
                <a:cubicBezTo>
                  <a:pt x="893864" y="354332"/>
                  <a:pt x="810231" y="416451"/>
                  <a:pt x="870328" y="346341"/>
                </a:cubicBezTo>
                <a:cubicBezTo>
                  <a:pt x="879961" y="335103"/>
                  <a:pt x="894011" y="328580"/>
                  <a:pt x="905852" y="319700"/>
                </a:cubicBezTo>
                <a:cubicBezTo>
                  <a:pt x="917693" y="301939"/>
                  <a:pt x="928567" y="283494"/>
                  <a:pt x="941375" y="266417"/>
                </a:cubicBezTo>
                <a:cubicBezTo>
                  <a:pt x="946399" y="259719"/>
                  <a:pt x="953906" y="255193"/>
                  <a:pt x="959137" y="248655"/>
                </a:cubicBezTo>
                <a:cubicBezTo>
                  <a:pt x="965805" y="240321"/>
                  <a:pt x="969352" y="229561"/>
                  <a:pt x="976899" y="222014"/>
                </a:cubicBezTo>
                <a:cubicBezTo>
                  <a:pt x="984447" y="214467"/>
                  <a:pt x="994661" y="210173"/>
                  <a:pt x="1003542" y="204253"/>
                </a:cubicBezTo>
                <a:cubicBezTo>
                  <a:pt x="1009462" y="195372"/>
                  <a:pt x="1013271" y="184639"/>
                  <a:pt x="1021303" y="177611"/>
                </a:cubicBezTo>
                <a:cubicBezTo>
                  <a:pt x="1037368" y="163554"/>
                  <a:pt x="1074589" y="142089"/>
                  <a:pt x="1074589" y="142089"/>
                </a:cubicBezTo>
                <a:cubicBezTo>
                  <a:pt x="1104531" y="97178"/>
                  <a:pt x="1076097" y="128014"/>
                  <a:pt x="1118993" y="106567"/>
                </a:cubicBezTo>
                <a:cubicBezTo>
                  <a:pt x="1128540" y="101794"/>
                  <a:pt x="1135882" y="93141"/>
                  <a:pt x="1145636" y="88806"/>
                </a:cubicBezTo>
                <a:cubicBezTo>
                  <a:pt x="1173580" y="76387"/>
                  <a:pt x="1212539" y="66562"/>
                  <a:pt x="1243326" y="62164"/>
                </a:cubicBezTo>
                <a:cubicBezTo>
                  <a:pt x="1269863" y="58373"/>
                  <a:pt x="1296654" y="56609"/>
                  <a:pt x="1323254" y="53284"/>
                </a:cubicBezTo>
                <a:cubicBezTo>
                  <a:pt x="1344025" y="50688"/>
                  <a:pt x="1364698" y="47363"/>
                  <a:pt x="1385420" y="44403"/>
                </a:cubicBezTo>
                <a:cubicBezTo>
                  <a:pt x="1403182" y="38483"/>
                  <a:pt x="1421960" y="35015"/>
                  <a:pt x="1438706" y="26642"/>
                </a:cubicBezTo>
                <a:cubicBezTo>
                  <a:pt x="1482603" y="4695"/>
                  <a:pt x="1461671" y="13068"/>
                  <a:pt x="1500872" y="0"/>
                </a:cubicBezTo>
                <a:cubicBezTo>
                  <a:pt x="1574880" y="2960"/>
                  <a:pt x="1649016" y="3604"/>
                  <a:pt x="1722895" y="8881"/>
                </a:cubicBezTo>
                <a:cubicBezTo>
                  <a:pt x="1732233" y="9548"/>
                  <a:pt x="1740400" y="15730"/>
                  <a:pt x="1749538" y="17761"/>
                </a:cubicBezTo>
                <a:cubicBezTo>
                  <a:pt x="1843317" y="38600"/>
                  <a:pt x="1769489" y="15532"/>
                  <a:pt x="1829466" y="35522"/>
                </a:cubicBezTo>
                <a:cubicBezTo>
                  <a:pt x="1847228" y="47363"/>
                  <a:pt x="1870909" y="53284"/>
                  <a:pt x="1882751" y="71045"/>
                </a:cubicBezTo>
                <a:cubicBezTo>
                  <a:pt x="1888672" y="79925"/>
                  <a:pt x="1892179" y="91019"/>
                  <a:pt x="1900513" y="97686"/>
                </a:cubicBezTo>
                <a:cubicBezTo>
                  <a:pt x="1907823" y="103534"/>
                  <a:pt x="1918783" y="102381"/>
                  <a:pt x="1927156" y="106567"/>
                </a:cubicBezTo>
                <a:cubicBezTo>
                  <a:pt x="1936702" y="111340"/>
                  <a:pt x="1944917" y="118408"/>
                  <a:pt x="1953798" y="124328"/>
                </a:cubicBezTo>
                <a:cubicBezTo>
                  <a:pt x="2001163" y="121368"/>
                  <a:pt x="2048671" y="120169"/>
                  <a:pt x="2095893" y="115447"/>
                </a:cubicBezTo>
                <a:cubicBezTo>
                  <a:pt x="2108038" y="114233"/>
                  <a:pt x="2120819" y="112622"/>
                  <a:pt x="2131416" y="106567"/>
                </a:cubicBezTo>
                <a:cubicBezTo>
                  <a:pt x="2224545" y="53352"/>
                  <a:pt x="2101521" y="98769"/>
                  <a:pt x="2184702" y="71045"/>
                </a:cubicBezTo>
                <a:cubicBezTo>
                  <a:pt x="2196924" y="62897"/>
                  <a:pt x="2233348" y="37024"/>
                  <a:pt x="2246868" y="35522"/>
                </a:cubicBezTo>
                <a:cubicBezTo>
                  <a:pt x="2261870" y="33855"/>
                  <a:pt x="2276629" y="40742"/>
                  <a:pt x="2291273" y="44403"/>
                </a:cubicBezTo>
                <a:cubicBezTo>
                  <a:pt x="2321051" y="51848"/>
                  <a:pt x="2349156" y="66761"/>
                  <a:pt x="2371201" y="88806"/>
                </a:cubicBezTo>
                <a:cubicBezTo>
                  <a:pt x="2380082" y="97686"/>
                  <a:pt x="2387393" y="108481"/>
                  <a:pt x="2397843" y="115447"/>
                </a:cubicBezTo>
                <a:cubicBezTo>
                  <a:pt x="2405632" y="120640"/>
                  <a:pt x="2415605" y="121368"/>
                  <a:pt x="2424486" y="124328"/>
                </a:cubicBezTo>
                <a:cubicBezTo>
                  <a:pt x="2439288" y="139129"/>
                  <a:pt x="2457280" y="151314"/>
                  <a:pt x="2468891" y="168731"/>
                </a:cubicBezTo>
                <a:cubicBezTo>
                  <a:pt x="2474811" y="177611"/>
                  <a:pt x="2478318" y="188705"/>
                  <a:pt x="2486652" y="195372"/>
                </a:cubicBezTo>
                <a:cubicBezTo>
                  <a:pt x="2493962" y="201220"/>
                  <a:pt x="2504414" y="201293"/>
                  <a:pt x="2513295" y="204253"/>
                </a:cubicBezTo>
                <a:cubicBezTo>
                  <a:pt x="2519216" y="213133"/>
                  <a:pt x="2524853" y="222209"/>
                  <a:pt x="2531057" y="230894"/>
                </a:cubicBezTo>
                <a:cubicBezTo>
                  <a:pt x="2539660" y="242938"/>
                  <a:pt x="2549855" y="253866"/>
                  <a:pt x="2557700" y="266417"/>
                </a:cubicBezTo>
                <a:cubicBezTo>
                  <a:pt x="2564717" y="277643"/>
                  <a:pt x="2566101" y="292578"/>
                  <a:pt x="2575462" y="301939"/>
                </a:cubicBezTo>
                <a:cubicBezTo>
                  <a:pt x="2582081" y="308558"/>
                  <a:pt x="2593223" y="307859"/>
                  <a:pt x="2602104" y="310819"/>
                </a:cubicBezTo>
                <a:cubicBezTo>
                  <a:pt x="2645838" y="376418"/>
                  <a:pt x="2620550" y="351295"/>
                  <a:pt x="2673151" y="390744"/>
                </a:cubicBezTo>
                <a:cubicBezTo>
                  <a:pt x="2696834" y="461789"/>
                  <a:pt x="2661310" y="378903"/>
                  <a:pt x="2708675" y="426266"/>
                </a:cubicBezTo>
                <a:cubicBezTo>
                  <a:pt x="2718036" y="435627"/>
                  <a:pt x="2716267" y="453314"/>
                  <a:pt x="2726437" y="461789"/>
                </a:cubicBezTo>
                <a:cubicBezTo>
                  <a:pt x="2735814" y="469603"/>
                  <a:pt x="2750381" y="466810"/>
                  <a:pt x="2761960" y="470669"/>
                </a:cubicBezTo>
                <a:cubicBezTo>
                  <a:pt x="2860131" y="503391"/>
                  <a:pt x="2744262" y="483255"/>
                  <a:pt x="2912936" y="497311"/>
                </a:cubicBezTo>
                <a:lnTo>
                  <a:pt x="3792145" y="488430"/>
                </a:lnTo>
                <a:cubicBezTo>
                  <a:pt x="3813074" y="488035"/>
                  <a:pt x="3833523" y="481996"/>
                  <a:pt x="3854312" y="479550"/>
                </a:cubicBezTo>
                <a:cubicBezTo>
                  <a:pt x="3883859" y="476074"/>
                  <a:pt x="3913406" y="472119"/>
                  <a:pt x="3943121" y="470669"/>
                </a:cubicBezTo>
                <a:cubicBezTo>
                  <a:pt x="4156194" y="460275"/>
                  <a:pt x="4369219" y="444027"/>
                  <a:pt x="4582546" y="444027"/>
                </a:cubicBezTo>
                <a:lnTo>
                  <a:pt x="5301899" y="444027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374743" y="4260976"/>
            <a:ext cx="1895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ensemble average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266427" y="4110104"/>
            <a:ext cx="8420373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4722633" y="2649372"/>
            <a:ext cx="3705344" cy="18626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Here the ensemble tells you something useful… a wind ramp is coming, but the exact timing is uncertain. Information lost if you boil it down to its average.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5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 general methods of </a:t>
            </a:r>
            <a:br>
              <a:rPr lang="en-US" dirty="0" smtClean="0"/>
            </a:br>
            <a:r>
              <a:rPr lang="en-US" dirty="0" smtClean="0"/>
              <a:t>providing you with useful </a:t>
            </a:r>
            <a:br>
              <a:rPr lang="en-US" dirty="0" smtClean="0"/>
            </a:br>
            <a:r>
              <a:rPr lang="en-US" dirty="0" smtClean="0"/>
              <a:t>local probabilistic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566"/>
            <a:ext cx="8229600" cy="2999606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Dynamical downscaling </a:t>
            </a:r>
            <a:r>
              <a:rPr lang="en-US" dirty="0" smtClean="0"/>
              <a:t>(run high-resolution ensemble systems to provide local detail).</a:t>
            </a:r>
          </a:p>
          <a:p>
            <a:endParaRPr lang="en-US" dirty="0" smtClean="0"/>
          </a:p>
          <a:p>
            <a:r>
              <a:rPr lang="en-US" b="1" dirty="0" smtClean="0"/>
              <a:t>Statistical downscaling </a:t>
            </a:r>
            <a:r>
              <a:rPr lang="en-US" dirty="0" smtClean="0"/>
              <a:t>(post-process coarser resolution model to fill in the local detail and missing time scales).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79" y="129790"/>
            <a:ext cx="8532391" cy="1003105"/>
          </a:xfrm>
        </p:spPr>
        <p:txBody>
          <a:bodyPr>
            <a:noAutofit/>
          </a:bodyPr>
          <a:lstStyle/>
          <a:p>
            <a:r>
              <a:rPr lang="en-US" sz="4000" dirty="0" smtClean="0"/>
              <a:t>Potential value of</a:t>
            </a:r>
            <a:r>
              <a:rPr lang="en-US" sz="4000" dirty="0" smtClean="0"/>
              <a:t> dynamic downscaling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44F85-B91C-AB4C-858C-75C9F2190BC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Picture 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0691"/>
            <a:ext cx="9144000" cy="25640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146986"/>
            <a:ext cx="206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32-km SREF </a:t>
            </a:r>
            <a:r>
              <a:rPr lang="en-US" dirty="0" smtClean="0"/>
              <a:t>P &gt; 0.5”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7824" y="2146986"/>
            <a:ext cx="197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4-km SSEF P &gt; 0.5 “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7624" y="2146986"/>
            <a:ext cx="125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37645" y="1132895"/>
            <a:ext cx="6938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 example from</a:t>
            </a:r>
            <a:r>
              <a:rPr lang="en-US" dirty="0" smtClean="0"/>
              <a:t> high-resolution ensembles run during the </a:t>
            </a:r>
          </a:p>
          <a:p>
            <a:pPr algn="ctr"/>
            <a:r>
              <a:rPr lang="en-US" dirty="0" smtClean="0"/>
              <a:t>NSSL</a:t>
            </a:r>
            <a:r>
              <a:rPr lang="en-US" dirty="0" smtClean="0"/>
              <a:t>-SPC Hazardous Weather Test Bed, forecast initialized 20 May 2010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7380" y="5655127"/>
            <a:ext cx="8097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warm-season</a:t>
            </a:r>
            <a:r>
              <a:rPr lang="en-US" dirty="0" smtClean="0"/>
              <a:t> precipitation, </a:t>
            </a:r>
            <a:r>
              <a:rPr lang="en-US" dirty="0" smtClean="0"/>
              <a:t>coarse resolution and parameterized convection of</a:t>
            </a:r>
            <a:r>
              <a:rPr lang="en-US" dirty="0" smtClean="0"/>
              <a:t> </a:t>
            </a:r>
          </a:p>
          <a:p>
            <a:r>
              <a:rPr lang="en-US" dirty="0" smtClean="0"/>
              <a:t>operational </a:t>
            </a:r>
            <a:r>
              <a:rPr lang="en-US" dirty="0" smtClean="0"/>
              <a:t>SREF clearly is inferior </a:t>
            </a:r>
            <a:r>
              <a:rPr lang="en-US" dirty="0" smtClean="0"/>
              <a:t>to the 4-km, resolved convection in SSEF.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57824" y="1779226"/>
            <a:ext cx="217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http://tinyurl.com/2ftbvgs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</a:t>
            </a:r>
            <a:r>
              <a:rPr lang="en-US" sz="3200" dirty="0" smtClean="0"/>
              <a:t>e still have a </a:t>
            </a:r>
            <a:r>
              <a:rPr lang="en-US" sz="3200" dirty="0" smtClean="0"/>
              <a:t>way to </a:t>
            </a:r>
            <a:r>
              <a:rPr lang="en-US" sz="3200" dirty="0" smtClean="0"/>
              <a:t>go to provide sharp, reliable forecasts </a:t>
            </a:r>
            <a:r>
              <a:rPr lang="en-US" sz="3200" dirty="0" smtClean="0"/>
              <a:t>directly from hi-res. ensembles</a:t>
            </a:r>
            <a:r>
              <a:rPr lang="en-US" sz="3200" dirty="0" smtClean="0"/>
              <a:t>.  Case</a:t>
            </a:r>
            <a:r>
              <a:rPr lang="en-US" sz="3200" dirty="0" smtClean="0"/>
              <a:t>: Arkansas floods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44F85-B91C-AB4C-858C-75C9F2190BC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Picture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1862"/>
            <a:ext cx="9144000" cy="2507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462" y="2639429"/>
            <a:ext cx="141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SREF P &gt; 2.0”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7824" y="2639429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4-km SSEF P &gt; 2.0 “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7707" y="2639429"/>
            <a:ext cx="238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Verification (radar QPE)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714" y="1902336"/>
            <a:ext cx="850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example from NSSL-SPC Hazardous Weather Test Bed, forecast initialized 10 June 2010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57824" y="2271668"/>
            <a:ext cx="2276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http://tinyurl.com/34568hp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67462" y="5710019"/>
            <a:ext cx="7927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less than 30% probability of &gt; 2 inches rainfall from SSEF, while better than SREF, </a:t>
            </a:r>
          </a:p>
          <a:p>
            <a:r>
              <a:rPr lang="en-US" dirty="0" smtClean="0"/>
              <a:t>probably does not set off alarm bells in forecasters’ heads.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downscaling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Direct probabilistic forecasts from a global model may be unreliable, and perhaps too coarse time granularity for your purposes (winds every 3 </a:t>
            </a:r>
            <a:r>
              <a:rPr lang="en-US" dirty="0" err="1" smtClean="0"/>
              <a:t>h</a:t>
            </a:r>
            <a:r>
              <a:rPr lang="en-US" dirty="0" smtClean="0"/>
              <a:t>). </a:t>
            </a:r>
          </a:p>
          <a:p>
            <a:r>
              <a:rPr lang="en-US" dirty="0" smtClean="0"/>
              <a:t>Assume you have: </a:t>
            </a:r>
          </a:p>
          <a:p>
            <a:pPr lvl="1"/>
            <a:r>
              <a:rPr lang="en-US" dirty="0" smtClean="0"/>
              <a:t>a long time series of wind measurements.</a:t>
            </a:r>
          </a:p>
          <a:p>
            <a:pPr lvl="1"/>
            <a:r>
              <a:rPr lang="en-US" dirty="0" smtClean="0"/>
              <a:t>a long time series of forecasts from a fixed model that hasn’t changed (“reforecasts”)</a:t>
            </a:r>
          </a:p>
          <a:p>
            <a:r>
              <a:rPr lang="en-US" dirty="0" smtClean="0"/>
              <a:t>Can correct for discrepancies between forecast and observed using past data, adjust today’s forecast, quantify uncertainty.</a:t>
            </a:r>
          </a:p>
          <a:p>
            <a:r>
              <a:rPr lang="en-US" dirty="0" smtClean="0"/>
              <a:t>Proven technique in “MOS” – what’s new here is the especially </a:t>
            </a:r>
            <a:r>
              <a:rPr lang="en-US" i="1" dirty="0" smtClean="0"/>
              <a:t>long time series of ensemble forecasts</a:t>
            </a:r>
            <a:r>
              <a:rPr lang="en-US" dirty="0" smtClean="0"/>
              <a:t>, helpful for making statistical adjustments in long-lead and rare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7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Potential value of</a:t>
            </a:r>
            <a:r>
              <a:rPr lang="en-US" sz="3600" dirty="0" smtClean="0"/>
              <a:t> statistical downscaling using “reforecasts”</a:t>
            </a:r>
            <a:endParaRPr lang="en-US" sz="3600" dirty="0"/>
          </a:p>
        </p:txBody>
      </p:sp>
      <p:pic>
        <p:nvPicPr>
          <p:cNvPr id="5" name="Content Placeholder 4" descr="reforecast_example_cali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92" r="-1092"/>
          <a:stretch>
            <a:fillRect/>
          </a:stretch>
        </p:blipFill>
        <p:spPr>
          <a:xfrm>
            <a:off x="457200" y="1472180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44F85-B91C-AB4C-858C-75C9F2190BC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8839" y="5998143"/>
            <a:ext cx="8257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Post-processing with large training data set can permit small-scale detail to be inferred</a:t>
            </a:r>
          </a:p>
          <a:p>
            <a:r>
              <a:rPr lang="en-US" dirty="0" smtClean="0"/>
              <a:t>from large-scale, coarse model fields.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9833"/>
          </a:xfrm>
        </p:spPr>
        <p:txBody>
          <a:bodyPr>
            <a:normAutofit fontScale="90000"/>
          </a:bodyPr>
          <a:lstStyle/>
          <a:p>
            <a:r>
              <a:rPr lang="en-US" dirty="0"/>
              <a:t>U</a:t>
            </a:r>
            <a:r>
              <a:rPr lang="en-US" dirty="0" smtClean="0"/>
              <a:t>ncertainty is inevitable, and</a:t>
            </a:r>
            <a:br>
              <a:rPr lang="en-US" dirty="0" smtClean="0"/>
            </a:br>
            <a:r>
              <a:rPr lang="en-US" dirty="0" smtClean="0"/>
              <a:t>“state dependent”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Palmer_Lorenz63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481513" y="1919287"/>
            <a:ext cx="4186238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905000"/>
            <a:ext cx="26797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71600" y="3962400"/>
            <a:ext cx="1835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sym typeface="Symbol" charset="2"/>
              </a:rPr>
              <a:t>σ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sym typeface="Symbol" charset="2"/>
              </a:rPr>
              <a:t>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sym typeface="Symbol" charset="2"/>
              </a:rPr>
              <a:t>ρ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sym typeface="Symbol" charset="2"/>
              </a:rPr>
              <a:t>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sym typeface="Symbol" charset="2"/>
              </a:rPr>
              <a:t>β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sym typeface="Symbol" charset="2"/>
              </a:rPr>
              <a:t> 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sym typeface="Symbol" charset="2"/>
              </a:rPr>
              <a:t>are fixed.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4876800"/>
            <a:ext cx="4800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 toy dynamical system that illustrates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problem of “deterministic chaos” that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we encounter in weather prediction models.  Forecast uncertainty grows more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quickly for some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initial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conditions than others.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136704" y="6356350"/>
            <a:ext cx="2745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from Tim </a:t>
            </a:r>
            <a:r>
              <a:rPr lang="en-US" sz="1000" dirty="0" smtClean="0"/>
              <a:t>Palmer’s chapter in 2006 book “Predictability of Weather and Climate”</a:t>
            </a:r>
            <a:endParaRPr lang="en-US" dirty="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206750" y="1610379"/>
            <a:ext cx="3816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The Lorenz (1963)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6358F4-3CD9-6A4E-8D75-0A8BD40E9846}" type="slidenum">
              <a:rPr lang="en-US" sz="1400">
                <a:latin typeface="Calibri" charset="0"/>
              </a:rPr>
              <a:pPr/>
              <a:t>20</a:t>
            </a:fld>
            <a:endParaRPr lang="en-US" sz="1400">
              <a:latin typeface="Calibri" charset="0"/>
            </a:endParaRPr>
          </a:p>
        </p:txBody>
      </p:sp>
      <p:pic>
        <p:nvPicPr>
          <p:cNvPr id="32771" name="Picture 2" descr="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160463"/>
            <a:ext cx="28194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analog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analog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 descr="analog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 descr="analog_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338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7" descr="analog_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244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8" descr="analog_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9" descr="analog_0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0" descr="analog_0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1" descr="analog_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2" descr="analog_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244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3" descr="analog_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4" descr="analog_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142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5" descr="analog_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6" descr="analog_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7" descr="analog_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18" descr="analog_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19" descr="analog_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0" descr="analog_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1" descr="analog_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2" descr="analog_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733800"/>
            <a:ext cx="14478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3" descr="analog_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724400"/>
            <a:ext cx="14478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3" name="Picture 24" descr="analog_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4" name="Rectangle 25"/>
          <p:cNvSpPr>
            <a:spLocks noChangeArrowheads="1"/>
          </p:cNvSpPr>
          <p:nvPr/>
        </p:nvSpPr>
        <p:spPr bwMode="auto">
          <a:xfrm>
            <a:off x="76200" y="152400"/>
            <a:ext cx="906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charset="0"/>
              </a:rPr>
              <a:t>An example of a statistical correction technique using those reforecasts</a:t>
            </a:r>
            <a:endParaRPr lang="en-US" sz="6000" dirty="0">
              <a:latin typeface="Calibri" charset="0"/>
            </a:endParaRPr>
          </a:p>
        </p:txBody>
      </p:sp>
      <p:sp>
        <p:nvSpPr>
          <p:cNvPr id="32795" name="Rectangle 26"/>
          <p:cNvSpPr>
            <a:spLocks noChangeArrowheads="1"/>
          </p:cNvSpPr>
          <p:nvPr/>
        </p:nvSpPr>
        <p:spPr bwMode="auto">
          <a:xfrm>
            <a:off x="152400" y="3365500"/>
            <a:ext cx="25146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300">
                <a:latin typeface="Calibri" charset="0"/>
              </a:rPr>
              <a:t>For each pair (e.g. red box), on the left are old forecasts that are somewhat similar to this day</a:t>
            </a:r>
            <a:r>
              <a:rPr lang="ja-JP" altLang="en-US" sz="1300">
                <a:latin typeface="Calibri" charset="0"/>
              </a:rPr>
              <a:t>’</a:t>
            </a:r>
            <a:r>
              <a:rPr lang="en-US" sz="1300">
                <a:latin typeface="Calibri" charset="0"/>
              </a:rPr>
              <a:t>s ensemble-mean forecast.  The boxed data on the right, the analyzed precipitation for the same dates as the chosen analog forecasts, can be used to</a:t>
            </a:r>
          </a:p>
          <a:p>
            <a:pPr>
              <a:spcAft>
                <a:spcPts val="600"/>
              </a:spcAft>
            </a:pPr>
            <a:r>
              <a:rPr lang="en-US" sz="1300">
                <a:latin typeface="Calibri" charset="0"/>
              </a:rPr>
              <a:t>statistically adjust and downscale the forecast.</a:t>
            </a:r>
          </a:p>
          <a:p>
            <a:r>
              <a:rPr lang="en-US" sz="1300">
                <a:latin typeface="Calibri" charset="0"/>
              </a:rPr>
              <a:t>Analog approaches like this</a:t>
            </a:r>
          </a:p>
          <a:p>
            <a:r>
              <a:rPr lang="en-US" sz="1300">
                <a:latin typeface="Calibri" charset="0"/>
              </a:rPr>
              <a:t>may be particularly useful for</a:t>
            </a:r>
          </a:p>
          <a:p>
            <a:r>
              <a:rPr lang="en-US" sz="1300">
                <a:latin typeface="Calibri" charset="0"/>
              </a:rPr>
              <a:t>hydrologic ensemble applications, where an ensemble of weather realizations is needed as inputs to a hydrologic ensemble streamflow system. </a:t>
            </a:r>
          </a:p>
        </p:txBody>
      </p:sp>
      <p:sp>
        <p:nvSpPr>
          <p:cNvPr id="48156" name="Line 27"/>
          <p:cNvSpPr>
            <a:spLocks noChangeShapeType="1"/>
          </p:cNvSpPr>
          <p:nvPr/>
        </p:nvSpPr>
        <p:spPr bwMode="auto">
          <a:xfrm flipV="1">
            <a:off x="2667000" y="3810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2797" name="Picture 28" descr="analog_0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8" name="Picture 29" descr="analog_1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244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9" name="Rectangle 30"/>
          <p:cNvSpPr>
            <a:spLocks noChangeArrowheads="1"/>
          </p:cNvSpPr>
          <p:nvPr/>
        </p:nvSpPr>
        <p:spPr bwMode="auto">
          <a:xfrm>
            <a:off x="3657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0" name="Rectangle 31"/>
          <p:cNvSpPr>
            <a:spLocks noChangeArrowheads="1"/>
          </p:cNvSpPr>
          <p:nvPr/>
        </p:nvSpPr>
        <p:spPr bwMode="auto">
          <a:xfrm>
            <a:off x="3657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1" name="Rectangle 32"/>
          <p:cNvSpPr>
            <a:spLocks noChangeArrowheads="1"/>
          </p:cNvSpPr>
          <p:nvPr/>
        </p:nvSpPr>
        <p:spPr bwMode="auto">
          <a:xfrm>
            <a:off x="3657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2" name="Rectangle 33"/>
          <p:cNvSpPr>
            <a:spLocks noChangeArrowheads="1"/>
          </p:cNvSpPr>
          <p:nvPr/>
        </p:nvSpPr>
        <p:spPr bwMode="auto">
          <a:xfrm>
            <a:off x="3657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3" name="Rectangle 34"/>
          <p:cNvSpPr>
            <a:spLocks noChangeArrowheads="1"/>
          </p:cNvSpPr>
          <p:nvPr/>
        </p:nvSpPr>
        <p:spPr bwMode="auto">
          <a:xfrm>
            <a:off x="3657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4" name="Rectangle 35"/>
          <p:cNvSpPr>
            <a:spLocks noChangeArrowheads="1"/>
          </p:cNvSpPr>
          <p:nvPr/>
        </p:nvSpPr>
        <p:spPr bwMode="auto">
          <a:xfrm>
            <a:off x="3657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5" name="Rectangle 36"/>
          <p:cNvSpPr>
            <a:spLocks noChangeArrowheads="1"/>
          </p:cNvSpPr>
          <p:nvPr/>
        </p:nvSpPr>
        <p:spPr bwMode="auto">
          <a:xfrm>
            <a:off x="3657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6" name="Rectangle 37"/>
          <p:cNvSpPr>
            <a:spLocks noChangeArrowheads="1"/>
          </p:cNvSpPr>
          <p:nvPr/>
        </p:nvSpPr>
        <p:spPr bwMode="auto">
          <a:xfrm>
            <a:off x="5181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7" name="Rectangle 38"/>
          <p:cNvSpPr>
            <a:spLocks noChangeArrowheads="1"/>
          </p:cNvSpPr>
          <p:nvPr/>
        </p:nvSpPr>
        <p:spPr bwMode="auto">
          <a:xfrm>
            <a:off x="5181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8" name="Rectangle 39"/>
          <p:cNvSpPr>
            <a:spLocks noChangeArrowheads="1"/>
          </p:cNvSpPr>
          <p:nvPr/>
        </p:nvSpPr>
        <p:spPr bwMode="auto">
          <a:xfrm>
            <a:off x="5181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9" name="Rectangle 40"/>
          <p:cNvSpPr>
            <a:spLocks noChangeArrowheads="1"/>
          </p:cNvSpPr>
          <p:nvPr/>
        </p:nvSpPr>
        <p:spPr bwMode="auto">
          <a:xfrm>
            <a:off x="5181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0" name="Rectangle 41"/>
          <p:cNvSpPr>
            <a:spLocks noChangeArrowheads="1"/>
          </p:cNvSpPr>
          <p:nvPr/>
        </p:nvSpPr>
        <p:spPr bwMode="auto">
          <a:xfrm>
            <a:off x="5181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1" name="Rectangle 42"/>
          <p:cNvSpPr>
            <a:spLocks noChangeArrowheads="1"/>
          </p:cNvSpPr>
          <p:nvPr/>
        </p:nvSpPr>
        <p:spPr bwMode="auto">
          <a:xfrm>
            <a:off x="5181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2" name="Rectangle 43"/>
          <p:cNvSpPr>
            <a:spLocks noChangeArrowheads="1"/>
          </p:cNvSpPr>
          <p:nvPr/>
        </p:nvSpPr>
        <p:spPr bwMode="auto">
          <a:xfrm>
            <a:off x="5181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3" name="Rectangle 44"/>
          <p:cNvSpPr>
            <a:spLocks noChangeArrowheads="1"/>
          </p:cNvSpPr>
          <p:nvPr/>
        </p:nvSpPr>
        <p:spPr bwMode="auto">
          <a:xfrm>
            <a:off x="6705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4" name="Rectangle 45"/>
          <p:cNvSpPr>
            <a:spLocks noChangeArrowheads="1"/>
          </p:cNvSpPr>
          <p:nvPr/>
        </p:nvSpPr>
        <p:spPr bwMode="auto">
          <a:xfrm>
            <a:off x="6705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5" name="Rectangle 46"/>
          <p:cNvSpPr>
            <a:spLocks noChangeArrowheads="1"/>
          </p:cNvSpPr>
          <p:nvPr/>
        </p:nvSpPr>
        <p:spPr bwMode="auto">
          <a:xfrm>
            <a:off x="6705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6" name="Rectangle 47"/>
          <p:cNvSpPr>
            <a:spLocks noChangeArrowheads="1"/>
          </p:cNvSpPr>
          <p:nvPr/>
        </p:nvSpPr>
        <p:spPr bwMode="auto">
          <a:xfrm>
            <a:off x="6705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7" name="Rectangle 48"/>
          <p:cNvSpPr>
            <a:spLocks noChangeArrowheads="1"/>
          </p:cNvSpPr>
          <p:nvPr/>
        </p:nvSpPr>
        <p:spPr bwMode="auto">
          <a:xfrm>
            <a:off x="6705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8" name="Rectangle 49"/>
          <p:cNvSpPr>
            <a:spLocks noChangeArrowheads="1"/>
          </p:cNvSpPr>
          <p:nvPr/>
        </p:nvSpPr>
        <p:spPr bwMode="auto">
          <a:xfrm>
            <a:off x="6705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9" name="Rectangle 50"/>
          <p:cNvSpPr>
            <a:spLocks noChangeArrowheads="1"/>
          </p:cNvSpPr>
          <p:nvPr/>
        </p:nvSpPr>
        <p:spPr bwMode="auto">
          <a:xfrm>
            <a:off x="6705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0" name="Rectangle 51"/>
          <p:cNvSpPr>
            <a:spLocks noChangeArrowheads="1"/>
          </p:cNvSpPr>
          <p:nvPr/>
        </p:nvSpPr>
        <p:spPr bwMode="auto">
          <a:xfrm>
            <a:off x="8229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1" name="Rectangle 52"/>
          <p:cNvSpPr>
            <a:spLocks noChangeArrowheads="1"/>
          </p:cNvSpPr>
          <p:nvPr/>
        </p:nvSpPr>
        <p:spPr bwMode="auto">
          <a:xfrm>
            <a:off x="8229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2" name="Rectangle 53"/>
          <p:cNvSpPr>
            <a:spLocks noChangeArrowheads="1"/>
          </p:cNvSpPr>
          <p:nvPr/>
        </p:nvSpPr>
        <p:spPr bwMode="auto">
          <a:xfrm>
            <a:off x="8229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3" name="Rectangle 54"/>
          <p:cNvSpPr>
            <a:spLocks noChangeArrowheads="1"/>
          </p:cNvSpPr>
          <p:nvPr/>
        </p:nvSpPr>
        <p:spPr bwMode="auto">
          <a:xfrm>
            <a:off x="8229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4" name="Rectangle 55"/>
          <p:cNvSpPr>
            <a:spLocks noChangeArrowheads="1"/>
          </p:cNvSpPr>
          <p:nvPr/>
        </p:nvSpPr>
        <p:spPr bwMode="auto">
          <a:xfrm>
            <a:off x="8229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5" name="Rectangle 56"/>
          <p:cNvSpPr>
            <a:spLocks noChangeArrowheads="1"/>
          </p:cNvSpPr>
          <p:nvPr/>
        </p:nvSpPr>
        <p:spPr bwMode="auto">
          <a:xfrm>
            <a:off x="8229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6" name="Rectangle 57"/>
          <p:cNvSpPr>
            <a:spLocks noChangeArrowheads="1"/>
          </p:cNvSpPr>
          <p:nvPr/>
        </p:nvSpPr>
        <p:spPr bwMode="auto">
          <a:xfrm>
            <a:off x="8229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575" y="822325"/>
            <a:ext cx="2943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  <a:ea typeface="ＭＳ Ｐゴシック" charset="-128"/>
                <a:cs typeface="ＭＳ Ｐゴシック" charset="-128"/>
              </a:rPr>
              <a:t>Today’s forecast (&amp; observed)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895600" y="762000"/>
            <a:ext cx="17018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61" name="Line 27"/>
          <p:cNvSpPr>
            <a:spLocks noChangeShapeType="1"/>
          </p:cNvSpPr>
          <p:nvPr/>
        </p:nvSpPr>
        <p:spPr bwMode="auto">
          <a:xfrm>
            <a:off x="592138" y="1192213"/>
            <a:ext cx="0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8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 next-generation reforecast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sz="3789" dirty="0" smtClean="0"/>
              <a:t>Model: NCEP GFS ensemble that will be operational later in 2011.</a:t>
            </a:r>
            <a:endParaRPr lang="en-US" sz="3789" dirty="0" smtClean="0"/>
          </a:p>
          <a:p>
            <a:pPr>
              <a:spcAft>
                <a:spcPts val="600"/>
              </a:spcAft>
            </a:pPr>
            <a:r>
              <a:rPr lang="en-US" sz="3789" dirty="0" smtClean="0"/>
              <a:t>Reforecast: at </a:t>
            </a:r>
            <a:r>
              <a:rPr lang="en-US" sz="3789" dirty="0" smtClean="0"/>
              <a:t>00Z,</a:t>
            </a:r>
            <a:r>
              <a:rPr lang="en-US" sz="3789" dirty="0" smtClean="0"/>
              <a:t> comput</a:t>
            </a:r>
            <a:r>
              <a:rPr lang="en-US" sz="3789" dirty="0" smtClean="0"/>
              <a:t>e </a:t>
            </a:r>
            <a:r>
              <a:rPr lang="en-US" sz="3789" dirty="0" smtClean="0"/>
              <a:t>full </a:t>
            </a:r>
            <a:r>
              <a:rPr lang="en-US" sz="3789" dirty="0" smtClean="0"/>
              <a:t>10-member forecast, every day, for last 30 years out to 16 days</a:t>
            </a:r>
            <a:r>
              <a:rPr lang="en-US" sz="3789" dirty="0" smtClean="0"/>
              <a:t>.</a:t>
            </a:r>
            <a:endParaRPr lang="en-US" sz="3789" dirty="0" smtClean="0"/>
          </a:p>
          <a:p>
            <a:pPr>
              <a:spcAft>
                <a:spcPts val="600"/>
              </a:spcAft>
            </a:pPr>
            <a:r>
              <a:rPr lang="en-US" sz="3789" dirty="0" smtClean="0"/>
              <a:t>Continue to generate real-time forecasts with this model for next ~5 years.</a:t>
            </a:r>
          </a:p>
          <a:p>
            <a:pPr>
              <a:spcAft>
                <a:spcPts val="600"/>
              </a:spcAft>
            </a:pPr>
            <a:r>
              <a:rPr lang="en-US" sz="3789" dirty="0" smtClean="0"/>
              <a:t>Reforecasts computed by late 2011.</a:t>
            </a:r>
            <a:endParaRPr lang="en-US" sz="3789" dirty="0" smtClean="0"/>
          </a:p>
          <a:p>
            <a:pPr>
              <a:spcAft>
                <a:spcPts val="600"/>
              </a:spcAft>
            </a:pPr>
            <a:r>
              <a:rPr lang="en-US" sz="3789" dirty="0" smtClean="0"/>
              <a:t>More details in supplementary slides.</a:t>
            </a:r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A5A5-421E-B84D-B842-3B645419145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846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33" y="5715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Making reforecast data</a:t>
            </a:r>
            <a:br>
              <a:rPr lang="en-US" sz="4800" dirty="0" smtClean="0"/>
            </a:br>
            <a:r>
              <a:rPr lang="en-US" sz="4800" dirty="0" smtClean="0"/>
              <a:t>available to you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67" y="2371105"/>
            <a:ext cx="8348133" cy="3568984"/>
          </a:xfrm>
        </p:spPr>
        <p:txBody>
          <a:bodyPr>
            <a:noAutofit/>
          </a:bodyPr>
          <a:lstStyle/>
          <a:p>
            <a:r>
              <a:rPr lang="en-US" sz="2800" dirty="0" smtClean="0"/>
              <a:t>Store 130 TB (fast access) of </a:t>
            </a:r>
            <a:r>
              <a:rPr lang="en-US" sz="2800" dirty="0" smtClean="0"/>
              <a:t>“important” agreed-upon subset of </a:t>
            </a:r>
            <a:r>
              <a:rPr lang="en-US" sz="2800" dirty="0" smtClean="0"/>
              <a:t>data. </a:t>
            </a:r>
          </a:p>
          <a:p>
            <a:pPr lvl="1"/>
            <a:r>
              <a:rPr lang="en-US" sz="2000" dirty="0" smtClean="0"/>
              <a:t>Will </a:t>
            </a:r>
            <a:r>
              <a:rPr lang="en-US" sz="2000" dirty="0" smtClean="0"/>
              <a:t>design software to serve this out to you in several manners (http, ftp, </a:t>
            </a:r>
            <a:r>
              <a:rPr lang="en-US" sz="2000" dirty="0" err="1" smtClean="0"/>
              <a:t>OPeNDAP</a:t>
            </a:r>
            <a:r>
              <a:rPr lang="en-US" sz="2000" dirty="0" smtClean="0"/>
              <a:t>, etc.)</a:t>
            </a:r>
            <a:r>
              <a:rPr lang="en-US" sz="2000" dirty="0" smtClean="0"/>
              <a:t>.</a:t>
            </a:r>
            <a:endParaRPr lang="en-US" sz="3600" dirty="0" smtClean="0"/>
          </a:p>
          <a:p>
            <a:r>
              <a:rPr lang="en-US" sz="2800" dirty="0" smtClean="0"/>
              <a:t>Archive </a:t>
            </a:r>
            <a:r>
              <a:rPr lang="en-US" sz="2800" dirty="0" smtClean="0"/>
              <a:t>full 00Z reforecasts and initial conditions ~=778 TB</a:t>
            </a:r>
            <a:r>
              <a:rPr lang="en-US" sz="2800" dirty="0" smtClean="0"/>
              <a:t>.  DOE </a:t>
            </a:r>
            <a:r>
              <a:rPr lang="en-US" sz="2800" dirty="0" smtClean="0"/>
              <a:t>expected to store this for us (slow access).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A5A5-421E-B84D-B842-3B645419145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57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Expected </a:t>
            </a:r>
            <a:r>
              <a:rPr lang="en-US" dirty="0" smtClean="0"/>
              <a:t>fields</a:t>
            </a:r>
            <a:r>
              <a:rPr lang="en-US" dirty="0" smtClean="0"/>
              <a:t> in the </a:t>
            </a:r>
            <a:r>
              <a:rPr lang="en-US" dirty="0" smtClean="0"/>
              <a:t>“fast” archive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507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Mean and every </a:t>
            </a:r>
            <a:r>
              <a:rPr lang="en-US" sz="2800" dirty="0" smtClean="0"/>
              <a:t>member</a:t>
            </a:r>
          </a:p>
          <a:p>
            <a:r>
              <a:rPr lang="en-US" sz="2800" dirty="0" smtClean="0"/>
              <a:t>For wind energy, 10-m and 80 </a:t>
            </a:r>
            <a:r>
              <a:rPr lang="en-US" sz="2800" dirty="0" err="1" smtClean="0"/>
              <a:t>m</a:t>
            </a:r>
            <a:r>
              <a:rPr lang="en-US" sz="2800" dirty="0" smtClean="0"/>
              <a:t> winds, 80-m wind power.</a:t>
            </a:r>
          </a:p>
          <a:p>
            <a:r>
              <a:rPr lang="en-US" sz="2800" dirty="0" smtClean="0"/>
              <a:t>3-hourly out to 72h, then 6-hourly thereafter.</a:t>
            </a:r>
          </a:p>
          <a:p>
            <a:r>
              <a:rPr lang="en-US" sz="2800" dirty="0" smtClean="0"/>
              <a:t>Lots of other data (details in backup slides)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A5A5-421E-B84D-B842-3B645419145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0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Ensembles may provide significant value-added information to you.</a:t>
            </a:r>
          </a:p>
          <a:p>
            <a:r>
              <a:rPr lang="en-US" dirty="0" smtClean="0"/>
              <a:t>I’m interested in talking with you more to understand how ensembles information (especially reforecasts) can be tailored to help with your decision making.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Expected </a:t>
            </a:r>
            <a:r>
              <a:rPr lang="en-US" dirty="0" smtClean="0"/>
              <a:t>fields</a:t>
            </a:r>
            <a:r>
              <a:rPr lang="en-US" dirty="0" smtClean="0"/>
              <a:t> we’ll save in the reforecast “</a:t>
            </a:r>
            <a:r>
              <a:rPr lang="en-US" dirty="0" smtClean="0"/>
              <a:t>fast” archive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Mandatory </a:t>
            </a:r>
            <a:r>
              <a:rPr lang="en-US" sz="2800" dirty="0" smtClean="0"/>
              <a:t>level data: </a:t>
            </a:r>
          </a:p>
          <a:p>
            <a:pPr lvl="1"/>
            <a:r>
              <a:rPr lang="en-US" sz="2400" dirty="0" err="1" smtClean="0"/>
              <a:t>Geopotential</a:t>
            </a:r>
            <a:r>
              <a:rPr lang="en-US" sz="2400" dirty="0" smtClean="0"/>
              <a:t> height, temperature, u, v, at 1000, 925, 850, 700, 500, 300, 250, 200,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100, 50, and 10</a:t>
            </a:r>
            <a:r>
              <a:rPr lang="en-US" sz="2400" dirty="0" smtClean="0"/>
              <a:t> hPa. 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pecific humidity at 1000, 925, 850, 700, 500, 300, 250, 200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PV (K m</a:t>
            </a:r>
            <a:r>
              <a:rPr lang="en-US" sz="2800" baseline="30000" dirty="0" smtClean="0">
                <a:solidFill>
                  <a:srgbClr val="000000"/>
                </a:solidFill>
              </a:rPr>
              <a:t>2</a:t>
            </a:r>
            <a:r>
              <a:rPr lang="en-US" sz="2800" dirty="0" smtClean="0">
                <a:solidFill>
                  <a:srgbClr val="000000"/>
                </a:solidFill>
              </a:rPr>
              <a:t> kg</a:t>
            </a:r>
            <a:r>
              <a:rPr lang="en-US" sz="2800" baseline="30000" dirty="0" smtClean="0">
                <a:solidFill>
                  <a:srgbClr val="000000"/>
                </a:solidFill>
              </a:rPr>
              <a:t>-1</a:t>
            </a:r>
            <a:r>
              <a:rPr lang="en-US" sz="2800" dirty="0" smtClean="0">
                <a:solidFill>
                  <a:srgbClr val="000000"/>
                </a:solidFill>
              </a:rPr>
              <a:t> s</a:t>
            </a:r>
            <a:r>
              <a:rPr lang="en-US" sz="2800" baseline="30000" dirty="0" smtClean="0">
                <a:solidFill>
                  <a:srgbClr val="000000"/>
                </a:solidFill>
              </a:rPr>
              <a:t>-1 </a:t>
            </a:r>
            <a:r>
              <a:rPr lang="en-US" sz="2800" dirty="0" smtClean="0">
                <a:solidFill>
                  <a:srgbClr val="000000"/>
                </a:solidFill>
              </a:rPr>
              <a:t>) on </a:t>
            </a:r>
            <a:r>
              <a:rPr lang="en-US" sz="2800" dirty="0" err="1" smtClean="0">
                <a:solidFill>
                  <a:srgbClr val="000000"/>
                </a:solidFill>
              </a:rPr>
              <a:t>θ</a:t>
            </a:r>
            <a:r>
              <a:rPr lang="en-US" sz="2800" dirty="0" smtClean="0">
                <a:solidFill>
                  <a:srgbClr val="000000"/>
                </a:solidFill>
              </a:rPr>
              <a:t> = 320K surface.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Wind components, potential temperature on 2 PVU surface.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A5A5-421E-B84D-B842-3B645419145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042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fields to save once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927" y="1773382"/>
            <a:ext cx="5477163" cy="3502891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/>
              <a:t> field capacity</a:t>
            </a:r>
          </a:p>
          <a:p>
            <a:pPr lvl="1"/>
            <a:r>
              <a:rPr lang="en-US" sz="3200" dirty="0" smtClean="0"/>
              <a:t> wilting point</a:t>
            </a:r>
          </a:p>
          <a:p>
            <a:pPr lvl="1"/>
            <a:r>
              <a:rPr lang="en-US" sz="3200" dirty="0" smtClean="0"/>
              <a:t> land-sea mask </a:t>
            </a:r>
          </a:p>
          <a:p>
            <a:pPr lvl="1"/>
            <a:r>
              <a:rPr lang="en-US" sz="3200" dirty="0" smtClean="0"/>
              <a:t> terrain height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465CA-C827-DE4B-AFDB-C3B6AAA9923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2111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7" y="0"/>
            <a:ext cx="8754533" cy="812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Proposed single-level fields  for “fast” archive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4933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1200" dirty="0" smtClean="0"/>
          </a:p>
          <a:p>
            <a:r>
              <a:rPr lang="en-US" sz="1200" dirty="0" smtClean="0"/>
              <a:t>Surface pressure (Pa)  </a:t>
            </a:r>
          </a:p>
          <a:p>
            <a:r>
              <a:rPr lang="en-US" sz="1200" dirty="0" smtClean="0"/>
              <a:t>Sea-level pressure (Pa)</a:t>
            </a:r>
          </a:p>
          <a:p>
            <a:r>
              <a:rPr lang="en-US" sz="1200" dirty="0" smtClean="0"/>
              <a:t>Surface (2-m) temperature (K)</a:t>
            </a:r>
          </a:p>
          <a:p>
            <a:r>
              <a:rPr lang="en-US" sz="1200" dirty="0" smtClean="0"/>
              <a:t>Skin temperature (K)</a:t>
            </a:r>
          </a:p>
          <a:p>
            <a:r>
              <a:rPr lang="en-US" sz="1200" dirty="0" smtClean="0"/>
              <a:t>Maximum temperature since last storage time (K)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/>
              <a:t>Minimum temperature since last storage time (K)</a:t>
            </a:r>
          </a:p>
          <a:p>
            <a:r>
              <a:rPr lang="en-US" sz="1200" dirty="0" smtClean="0"/>
              <a:t>Soil temperature (0-10 cm; K)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/>
              <a:t>Volumetric soil moisture content (proportion, 0-10 cm) </a:t>
            </a:r>
            <a:r>
              <a:rPr lang="en-US" sz="1200" dirty="0" smtClean="0">
                <a:solidFill>
                  <a:srgbClr val="FF0000"/>
                </a:solidFill>
              </a:rPr>
              <a:t>–</a:t>
            </a:r>
          </a:p>
          <a:p>
            <a:r>
              <a:rPr lang="en-US" sz="1200" dirty="0" smtClean="0"/>
              <a:t>Total accumulated precipitation since beginning of integration (kg/m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)</a:t>
            </a:r>
          </a:p>
          <a:p>
            <a:r>
              <a:rPr lang="en-US" sz="1200" dirty="0" err="1" smtClean="0"/>
              <a:t>Precipitable</a:t>
            </a:r>
            <a:r>
              <a:rPr lang="en-US" sz="1200" dirty="0" smtClean="0"/>
              <a:t> water (kg/m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, vapor only, no condensate)</a:t>
            </a:r>
          </a:p>
          <a:p>
            <a:r>
              <a:rPr lang="en-US" sz="1200" dirty="0" smtClean="0"/>
              <a:t>Specific humidity at 2-m AGL (kg/kg; instantaneous) –</a:t>
            </a:r>
          </a:p>
          <a:p>
            <a:r>
              <a:rPr lang="en-US" sz="1200" dirty="0" smtClean="0"/>
              <a:t>Water equivalent of accumulated snow depth (kg/m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) –</a:t>
            </a:r>
          </a:p>
          <a:p>
            <a:r>
              <a:rPr lang="en-US" sz="1200" dirty="0" smtClean="0"/>
              <a:t>CAPE (J/kg) </a:t>
            </a:r>
          </a:p>
          <a:p>
            <a:r>
              <a:rPr lang="en-US" sz="1200" dirty="0" smtClean="0"/>
              <a:t>CIN (J/kg)</a:t>
            </a:r>
          </a:p>
          <a:p>
            <a:r>
              <a:rPr lang="en-US" sz="1200" dirty="0" smtClean="0"/>
              <a:t>Total cloud cover (%) </a:t>
            </a:r>
          </a:p>
          <a:p>
            <a:r>
              <a:rPr lang="en-US" sz="1200" b="1" dirty="0" smtClean="0"/>
              <a:t>10-m </a:t>
            </a:r>
            <a:r>
              <a:rPr lang="en-US" sz="1200" b="1" dirty="0" err="1" smtClean="0"/>
              <a:t>u</a:t>
            </a:r>
            <a:r>
              <a:rPr lang="en-US" sz="1200" b="1" dirty="0" smtClean="0"/>
              <a:t>- and </a:t>
            </a:r>
            <a:r>
              <a:rPr lang="en-US" sz="1200" b="1" dirty="0" err="1" smtClean="0"/>
              <a:t>v</a:t>
            </a:r>
            <a:r>
              <a:rPr lang="en-US" sz="1200" b="1" dirty="0" smtClean="0"/>
              <a:t>-wind component (</a:t>
            </a:r>
            <a:r>
              <a:rPr lang="en-US" sz="1200" b="1" dirty="0" err="1" smtClean="0"/>
              <a:t>m/s</a:t>
            </a:r>
            <a:r>
              <a:rPr lang="en-US" sz="1200" b="1" dirty="0" smtClean="0"/>
              <a:t>)</a:t>
            </a:r>
          </a:p>
          <a:p>
            <a:r>
              <a:rPr lang="en-US" sz="1200" b="1" dirty="0" smtClean="0"/>
              <a:t>80-m </a:t>
            </a:r>
            <a:r>
              <a:rPr lang="en-US" sz="1200" b="1" dirty="0" err="1" smtClean="0"/>
              <a:t>u</a:t>
            </a:r>
            <a:r>
              <a:rPr lang="en-US" sz="1200" b="1" dirty="0" smtClean="0"/>
              <a:t>- and </a:t>
            </a:r>
            <a:r>
              <a:rPr lang="en-US" sz="1200" b="1" dirty="0" err="1" smtClean="0"/>
              <a:t>v</a:t>
            </a:r>
            <a:r>
              <a:rPr lang="en-US" sz="1200" b="1" dirty="0" smtClean="0"/>
              <a:t>-wind component (</a:t>
            </a:r>
            <a:r>
              <a:rPr lang="en-US" sz="1200" b="1" dirty="0" err="1" smtClean="0"/>
              <a:t>m/s</a:t>
            </a:r>
            <a:r>
              <a:rPr lang="en-US" sz="1200" b="1" dirty="0" smtClean="0"/>
              <a:t>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Sunshine duration (min)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Snow depth water equivalent (kg/m</a:t>
            </a:r>
            <a:r>
              <a:rPr lang="en-US" sz="1200" baseline="30000" dirty="0" smtClean="0">
                <a:solidFill>
                  <a:srgbClr val="000000"/>
                </a:solidFill>
              </a:rPr>
              <a:t>2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Runoff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Solid precipitation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Liquid precipitation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Vertical velocity (850 hPa)</a:t>
            </a:r>
          </a:p>
          <a:p>
            <a:r>
              <a:rPr lang="en-US" sz="1200" dirty="0" err="1" smtClean="0">
                <a:solidFill>
                  <a:srgbClr val="000000"/>
                </a:solidFill>
              </a:rPr>
              <a:t>Geopotential</a:t>
            </a:r>
            <a:r>
              <a:rPr lang="en-US" sz="1200" dirty="0" smtClean="0">
                <a:solidFill>
                  <a:srgbClr val="000000"/>
                </a:solidFill>
              </a:rPr>
              <a:t> height of surface</a:t>
            </a:r>
          </a:p>
          <a:p>
            <a:r>
              <a:rPr lang="en-US" sz="1200" b="1" dirty="0" smtClean="0">
                <a:solidFill>
                  <a:srgbClr val="000000"/>
                </a:solidFill>
              </a:rPr>
              <a:t>Wind power (=windspeed</a:t>
            </a:r>
            <a:r>
              <a:rPr lang="en-US" sz="1200" b="1" baseline="30000" dirty="0" smtClean="0">
                <a:solidFill>
                  <a:srgbClr val="000000"/>
                </a:solidFill>
              </a:rPr>
              <a:t>3</a:t>
            </a:r>
            <a:r>
              <a:rPr lang="en-US" sz="1200" b="1" dirty="0" smtClean="0">
                <a:solidFill>
                  <a:srgbClr val="000000"/>
                </a:solidFill>
              </a:rPr>
              <a:t> at 80 m*density)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A5A5-421E-B84D-B842-3B645419145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2240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4867"/>
            <a:ext cx="8229600" cy="1143000"/>
          </a:xfrm>
        </p:spPr>
        <p:txBody>
          <a:bodyPr/>
          <a:lstStyle/>
          <a:p>
            <a:r>
              <a:rPr lang="en-US" dirty="0" smtClean="0"/>
              <a:t>Proposed fields for “fast” archive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Fluxes (W/m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; 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average since last archive time)</a:t>
            </a:r>
          </a:p>
          <a:p>
            <a:pPr lvl="1"/>
            <a:r>
              <a:rPr lang="en-US" sz="2000" dirty="0" smtClean="0"/>
              <a:t>sensible heat net flux at surface</a:t>
            </a:r>
          </a:p>
          <a:p>
            <a:pPr lvl="1"/>
            <a:r>
              <a:rPr lang="en-US" sz="2000" dirty="0" smtClean="0"/>
              <a:t>latent heat net flux at surface</a:t>
            </a:r>
          </a:p>
          <a:p>
            <a:pPr lvl="1"/>
            <a:r>
              <a:rPr lang="en-US" sz="2000" dirty="0" smtClean="0"/>
              <a:t>downward long-wave radiation flux at surface</a:t>
            </a:r>
          </a:p>
          <a:p>
            <a:pPr lvl="1"/>
            <a:r>
              <a:rPr lang="en-US" sz="2000" dirty="0" smtClean="0"/>
              <a:t>upward long-wave radiation flux at surface</a:t>
            </a:r>
          </a:p>
          <a:p>
            <a:pPr lvl="1"/>
            <a:r>
              <a:rPr lang="en-US" sz="2000" dirty="0" smtClean="0"/>
              <a:t>upward short-wave radiation at surface</a:t>
            </a:r>
          </a:p>
          <a:p>
            <a:pPr lvl="1"/>
            <a:r>
              <a:rPr lang="en-US" sz="2000" dirty="0" smtClean="0"/>
              <a:t>downward short-wave radiation flux at surface</a:t>
            </a:r>
          </a:p>
          <a:p>
            <a:pPr lvl="1"/>
            <a:r>
              <a:rPr lang="en-US" sz="2000" dirty="0" smtClean="0"/>
              <a:t>upward long-wave radiation at nominal top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ground heat flux.</a:t>
            </a:r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A5A5-421E-B84D-B842-3B645419145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7124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094" y="142089"/>
            <a:ext cx="8827618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Amount of uncertainty depends on weather regime. 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Screen shot 2011-02-17 at 12.56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8035"/>
            <a:ext cx="4497064" cy="4238240"/>
          </a:xfrm>
          <a:prstGeom prst="rect">
            <a:avLst/>
          </a:prstGeom>
        </p:spPr>
      </p:pic>
      <p:pic>
        <p:nvPicPr>
          <p:cNvPr id="6" name="Picture 5" descr="Screen shot 2011-02-17 at 12.56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173" y="2198035"/>
            <a:ext cx="4433827" cy="4158315"/>
          </a:xfrm>
          <a:prstGeom prst="rect">
            <a:avLst/>
          </a:prstGeom>
        </p:spPr>
      </p:pic>
      <p:sp>
        <p:nvSpPr>
          <p:cNvPr id="8" name="Summing Junction 7"/>
          <p:cNvSpPr/>
          <p:nvPr/>
        </p:nvSpPr>
        <p:spPr>
          <a:xfrm>
            <a:off x="1936037" y="4133994"/>
            <a:ext cx="162814" cy="145064"/>
          </a:xfrm>
          <a:prstGeom prst="flowChartSummingJunction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umming Junction 10"/>
          <p:cNvSpPr/>
          <p:nvPr/>
        </p:nvSpPr>
        <p:spPr>
          <a:xfrm>
            <a:off x="6553200" y="4061462"/>
            <a:ext cx="162814" cy="145064"/>
          </a:xfrm>
          <a:prstGeom prst="flowChartSummingJunction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897156" y="1551704"/>
            <a:ext cx="281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High wind uncertainty; </a:t>
            </a:r>
          </a:p>
          <a:p>
            <a:pPr algn="ctr"/>
            <a:r>
              <a:rPr lang="en-US" dirty="0" smtClean="0"/>
              <a:t>timing &amp; strength of trough.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26861" y="1507990"/>
            <a:ext cx="3459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Lower wind uncertainty; </a:t>
            </a:r>
          </a:p>
          <a:p>
            <a:pPr algn="ctr"/>
            <a:r>
              <a:rPr lang="en-US" dirty="0" smtClean="0"/>
              <a:t>no major weather systems around.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914400"/>
          </a:xfrm>
        </p:spPr>
        <p:txBody>
          <a:bodyPr/>
          <a:lstStyle/>
          <a:p>
            <a:r>
              <a:rPr lang="en-US" dirty="0" err="1" smtClean="0"/>
              <a:t>Uncalibrated</a:t>
            </a:r>
            <a:r>
              <a:rPr lang="en-US" dirty="0" smtClean="0"/>
              <a:t> </a:t>
            </a:r>
            <a:r>
              <a:rPr lang="en-US" dirty="0" smtClean="0"/>
              <a:t>ensemble?</a:t>
            </a:r>
            <a:endParaRPr lang="en-US" dirty="0"/>
          </a:p>
        </p:txBody>
      </p:sp>
      <p:pic>
        <p:nvPicPr>
          <p:cNvPr id="88067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990600"/>
            <a:ext cx="6324600" cy="4376738"/>
          </a:xfrm>
          <a:prstGeom prst="rect">
            <a:avLst/>
          </a:prstGeom>
          <a:noFill/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143000" y="5334000"/>
            <a:ext cx="68627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Here, the observed is outside of the range of the ensemble,</a:t>
            </a:r>
          </a:p>
          <a:p>
            <a:r>
              <a:rPr lang="en-US" sz="2000"/>
              <a:t>which was sampled from the pdf shown.  Is this a sign of</a:t>
            </a:r>
          </a:p>
          <a:p>
            <a:r>
              <a:rPr lang="en-US" sz="2000"/>
              <a:t>a poor ensemble forecast?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914400"/>
          </a:xfrm>
        </p:spPr>
        <p:txBody>
          <a:bodyPr/>
          <a:lstStyle/>
          <a:p>
            <a:r>
              <a:rPr lang="en-US" dirty="0" err="1" smtClean="0"/>
              <a:t>Uncalibrated</a:t>
            </a:r>
            <a:r>
              <a:rPr lang="en-US" dirty="0" smtClean="0"/>
              <a:t> </a:t>
            </a:r>
            <a:r>
              <a:rPr lang="en-US" dirty="0" smtClean="0"/>
              <a:t>ensemble?</a:t>
            </a:r>
            <a:endParaRPr lang="en-US" dirty="0"/>
          </a:p>
        </p:txBody>
      </p:sp>
      <p:pic>
        <p:nvPicPr>
          <p:cNvPr id="88067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990600"/>
            <a:ext cx="6324600" cy="4376738"/>
          </a:xfrm>
          <a:prstGeom prst="rect">
            <a:avLst/>
          </a:prstGeom>
          <a:noFill/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143000" y="5334000"/>
            <a:ext cx="68627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Here, the observed is outside of the range of the ensemble,</a:t>
            </a:r>
          </a:p>
          <a:p>
            <a:r>
              <a:rPr lang="en-US" sz="2000"/>
              <a:t>which was sampled from the pdf shown.  Is this a sign of</a:t>
            </a:r>
          </a:p>
          <a:p>
            <a:r>
              <a:rPr lang="en-US" sz="2000"/>
              <a:t>a poor ensemble forecast?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2" name="Group 11"/>
          <p:cNvGrpSpPr/>
          <p:nvPr/>
        </p:nvGrpSpPr>
        <p:grpSpPr>
          <a:xfrm>
            <a:off x="1066800" y="2514600"/>
            <a:ext cx="6705600" cy="1066800"/>
            <a:chOff x="1066800" y="2514600"/>
            <a:chExt cx="6705600" cy="1066800"/>
          </a:xfrm>
        </p:grpSpPr>
        <p:grpSp>
          <p:nvGrpSpPr>
            <p:cNvPr id="3" name="Group 9"/>
            <p:cNvGrpSpPr/>
            <p:nvPr/>
          </p:nvGrpSpPr>
          <p:grpSpPr>
            <a:xfrm>
              <a:off x="1066800" y="2514600"/>
              <a:ext cx="6705600" cy="1066800"/>
              <a:chOff x="1295400" y="2057400"/>
              <a:chExt cx="6705600" cy="106680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05000" y="2362200"/>
                <a:ext cx="58305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You just don’t know…it’s only one sample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 bwMode="auto">
              <a:xfrm>
                <a:off x="1295400" y="2057400"/>
                <a:ext cx="6705600" cy="10668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447800" y="2819400"/>
              <a:ext cx="6012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You just don’t know; </a:t>
              </a:r>
              <a:r>
                <a:rPr lang="en-US" b="1" dirty="0" smtClean="0"/>
                <a:t>it’s only one sample.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609600"/>
            <a:ext cx="4267200" cy="2954338"/>
          </a:xfrm>
          <a:prstGeom prst="rect">
            <a:avLst/>
          </a:prstGeom>
          <a:noFill/>
        </p:spPr>
      </p:pic>
      <p:pic>
        <p:nvPicPr>
          <p:cNvPr id="89091" name="Picture 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609600"/>
            <a:ext cx="4267200" cy="2952750"/>
          </a:xfrm>
          <a:prstGeom prst="rect">
            <a:avLst/>
          </a:prstGeom>
          <a:noFill/>
        </p:spPr>
      </p:pic>
      <p:pic>
        <p:nvPicPr>
          <p:cNvPr id="89092" name="Picture 4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905250"/>
            <a:ext cx="4267200" cy="2952750"/>
          </a:xfrm>
          <a:prstGeom prst="rect">
            <a:avLst/>
          </a:prstGeom>
          <a:noFill/>
        </p:spPr>
      </p:pic>
      <p:pic>
        <p:nvPicPr>
          <p:cNvPr id="89093" name="Picture 5" descr="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3905250"/>
            <a:ext cx="4267200" cy="2952750"/>
          </a:xfrm>
          <a:prstGeom prst="rect">
            <a:avLst/>
          </a:prstGeom>
          <a:noFill/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1524000" y="304800"/>
            <a:ext cx="191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Rank 1 of 21</a:t>
            </a:r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5638800" y="304800"/>
            <a:ext cx="208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Rank 14 of 21</a:t>
            </a:r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1524000" y="3657600"/>
            <a:ext cx="191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Rank 5 of 21</a:t>
            </a: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5867400" y="3657600"/>
            <a:ext cx="1912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Rank 3 of 21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Rank histograms</a:t>
            </a:r>
            <a:endParaRPr lang="en-US" sz="6000" dirty="0"/>
          </a:p>
        </p:txBody>
      </p:sp>
      <p:pic>
        <p:nvPicPr>
          <p:cNvPr id="90115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752600"/>
            <a:ext cx="2743200" cy="2743200"/>
          </a:xfrm>
          <a:prstGeom prst="rect">
            <a:avLst/>
          </a:prstGeom>
          <a:noFill/>
        </p:spPr>
      </p:pic>
      <p:pic>
        <p:nvPicPr>
          <p:cNvPr id="90116" name="Picture 4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752600"/>
            <a:ext cx="2743200" cy="2743200"/>
          </a:xfrm>
          <a:prstGeom prst="rect">
            <a:avLst/>
          </a:prstGeom>
          <a:noFill/>
        </p:spPr>
      </p:pic>
      <p:pic>
        <p:nvPicPr>
          <p:cNvPr id="90117" name="Picture 5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752600"/>
            <a:ext cx="2667000" cy="2667000"/>
          </a:xfrm>
          <a:prstGeom prst="rect">
            <a:avLst/>
          </a:prstGeom>
          <a:noFill/>
        </p:spPr>
      </p:pic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1143000" y="4876800"/>
            <a:ext cx="186124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Happens when</a:t>
            </a:r>
          </a:p>
          <a:p>
            <a:r>
              <a:rPr lang="en-US" sz="1400" dirty="0"/>
              <a:t>observed is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indistinguishable</a:t>
            </a:r>
          </a:p>
          <a:p>
            <a:r>
              <a:rPr lang="en-US" sz="1400" dirty="0"/>
              <a:t>from any other </a:t>
            </a:r>
          </a:p>
          <a:p>
            <a:r>
              <a:rPr lang="en-US" sz="1400" dirty="0"/>
              <a:t>member of the</a:t>
            </a:r>
          </a:p>
          <a:p>
            <a:r>
              <a:rPr lang="en-US" sz="1400" dirty="0"/>
              <a:t>ensemble. </a:t>
            </a:r>
            <a:r>
              <a:rPr lang="en-US" sz="1400" dirty="0" smtClean="0"/>
              <a:t>Ensemble</a:t>
            </a:r>
          </a:p>
          <a:p>
            <a:r>
              <a:rPr lang="en-US" sz="1400" dirty="0" smtClean="0"/>
              <a:t>hopefully is reliable.</a:t>
            </a:r>
            <a:endParaRPr lang="en-US" sz="1400" dirty="0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962400" y="4876800"/>
            <a:ext cx="179546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Happens when </a:t>
            </a:r>
          </a:p>
          <a:p>
            <a:r>
              <a:rPr lang="en-US" sz="1400"/>
              <a:t>observed too </a:t>
            </a:r>
          </a:p>
          <a:p>
            <a:r>
              <a:rPr lang="en-US" sz="1400"/>
              <a:t>commonly is</a:t>
            </a:r>
          </a:p>
          <a:p>
            <a:r>
              <a:rPr lang="en-US" sz="1400"/>
              <a:t>lower than the </a:t>
            </a:r>
          </a:p>
          <a:p>
            <a:r>
              <a:rPr lang="en-US" sz="1400"/>
              <a:t>ensemble members.</a:t>
            </a:r>
            <a:endParaRPr lang="en-US"/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6934200" y="4876800"/>
            <a:ext cx="18748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Happens when</a:t>
            </a:r>
          </a:p>
          <a:p>
            <a:r>
              <a:rPr lang="en-US" sz="1400"/>
              <a:t>there are either</a:t>
            </a:r>
          </a:p>
          <a:p>
            <a:r>
              <a:rPr lang="en-US" sz="1400"/>
              <a:t>some low and some</a:t>
            </a:r>
          </a:p>
          <a:p>
            <a:r>
              <a:rPr lang="en-US" sz="1400"/>
              <a:t>high biases, or when</a:t>
            </a:r>
          </a:p>
          <a:p>
            <a:r>
              <a:rPr lang="en-US" sz="1400"/>
              <a:t>the ensemble doesn’t</a:t>
            </a:r>
          </a:p>
          <a:p>
            <a:r>
              <a:rPr lang="en-US" sz="1400"/>
              <a:t>spread out enough.</a:t>
            </a: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V="1">
            <a:off x="1828800" y="4495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 flipV="1">
            <a:off x="4800600" y="4495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 flipV="1">
            <a:off x="7772400" y="4495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789374" y="1295400"/>
            <a:ext cx="789742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With </a:t>
            </a:r>
            <a:r>
              <a:rPr lang="en-US" sz="1600" b="1" dirty="0"/>
              <a:t>lots of samples </a:t>
            </a:r>
            <a:r>
              <a:rPr lang="en-US" sz="1600" dirty="0"/>
              <a:t>from many </a:t>
            </a:r>
            <a:r>
              <a:rPr lang="en-US" sz="1600" dirty="0" smtClean="0"/>
              <a:t>situations, can </a:t>
            </a:r>
            <a:r>
              <a:rPr lang="en-US" sz="1600" dirty="0"/>
              <a:t>evaluate the characteristics of the ensemble.</a:t>
            </a:r>
            <a:endParaRPr lang="en-US" dirty="0"/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7315200" y="66294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/>
              <a:t>ref: Hamill, </a:t>
            </a:r>
            <a:r>
              <a:rPr lang="en-US" sz="900" i="1"/>
              <a:t>MWR</a:t>
            </a:r>
            <a:r>
              <a:rPr lang="en-US" sz="900"/>
              <a:t>, March 2001</a:t>
            </a:r>
            <a:endParaRPr lang="en-US" sz="180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3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Forecast uncertainty also contributed by model imperfections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http://visibleearth.nasa.gov/data/ev259/ev25945_Kate.A2003276.1335.1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r="http://schemas.openxmlformats.org/officeDocument/2006/relationships" xmlns:lc="http://schemas.openxmlformats.org/drawingml/2006/lockedCanva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46" y="1622425"/>
            <a:ext cx="3903393" cy="50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lc="http://schemas.openxmlformats.org/drawingml/2006/lockedCanva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1848" y="5017084"/>
            <a:ext cx="257546" cy="2579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lc="http://schemas.openxmlformats.org/drawingml/2006/lockedCanva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lc="http://schemas.openxmlformats.org/drawingml/2006/lockedCanva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03826" y="1622425"/>
            <a:ext cx="4098747" cy="5847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lc="http://schemas.openxmlformats.org/drawingml/2006/lockedCanva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lc="http://schemas.openxmlformats.org/drawingml/2006/lockedCanva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r>
              <a:rPr lang="ja-JP" altLang="en-US" sz="3200" b="1" dirty="0">
                <a:latin typeface="Arial"/>
              </a:rPr>
              <a:t>“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Parameterizations</a:t>
            </a:r>
            <a:r>
              <a:rPr lang="ja-JP" altLang="en-US" sz="3200" b="1" dirty="0">
                <a:latin typeface="Arial"/>
              </a:rPr>
              <a:t>”</a:t>
            </a:r>
            <a:endParaRPr lang="en-US" sz="3200" b="1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264042" y="2333685"/>
            <a:ext cx="457831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lc="http://schemas.openxmlformats.org/drawingml/2006/lockedCanva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lc="http://schemas.openxmlformats.org/drawingml/2006/lockedCanva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lc="http://schemas.openxmlformats.org/drawingml/2006/lockedCanva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Much of the weather</a:t>
            </a:r>
            <a:r>
              <a:rPr lang="en-US" dirty="0" smtClean="0">
                <a:latin typeface="+mj-lt"/>
              </a:rPr>
              <a:t> occurs </a:t>
            </a:r>
            <a:r>
              <a:rPr lang="en-US" dirty="0">
                <a:latin typeface="+mj-lt"/>
              </a:rPr>
              <a:t>at scales </a:t>
            </a:r>
            <a:r>
              <a:rPr lang="en-US" dirty="0" smtClean="0">
                <a:latin typeface="+mj-lt"/>
              </a:rPr>
              <a:t>smaller than </a:t>
            </a:r>
            <a:r>
              <a:rPr lang="en-US" dirty="0">
                <a:latin typeface="+mj-lt"/>
              </a:rPr>
              <a:t>those resolved </a:t>
            </a:r>
            <a:r>
              <a:rPr lang="en-US" dirty="0" smtClean="0">
                <a:latin typeface="+mj-lt"/>
              </a:rPr>
              <a:t>by the </a:t>
            </a:r>
            <a:r>
              <a:rPr lang="en-US" dirty="0">
                <a:latin typeface="+mj-lt"/>
              </a:rPr>
              <a:t>weather forecast</a:t>
            </a:r>
            <a:r>
              <a:rPr lang="en-US" dirty="0" smtClean="0">
                <a:latin typeface="+mj-lt"/>
              </a:rPr>
              <a:t> model</a:t>
            </a:r>
            <a:r>
              <a:rPr lang="en-US" dirty="0">
                <a:latin typeface="+mj-lt"/>
              </a:rPr>
              <a:t>. </a:t>
            </a:r>
            <a:r>
              <a:rPr lang="en-US" dirty="0" smtClean="0">
                <a:latin typeface="+mj-lt"/>
              </a:rPr>
              <a:t> A forecast model must treat</a:t>
            </a:r>
            <a:r>
              <a:rPr lang="en-US" dirty="0">
                <a:latin typeface="+mj-lt"/>
              </a:rPr>
              <a:t>, or </a:t>
            </a:r>
            <a:r>
              <a:rPr lang="ja-JP" altLang="en-US" dirty="0">
                <a:latin typeface="+mj-lt"/>
              </a:rPr>
              <a:t>“</a:t>
            </a:r>
            <a:r>
              <a:rPr lang="en-US" dirty="0">
                <a:latin typeface="+mj-lt"/>
              </a:rPr>
              <a:t>parameterize</a:t>
            </a:r>
            <a:r>
              <a:rPr lang="ja-JP" altLang="en-US" dirty="0">
                <a:latin typeface="+mj-lt"/>
              </a:rPr>
              <a:t>”</a:t>
            </a:r>
            <a:r>
              <a:rPr lang="en-US" dirty="0" smtClean="0">
                <a:latin typeface="+mj-lt"/>
              </a:rPr>
              <a:t> the </a:t>
            </a:r>
            <a:r>
              <a:rPr lang="en-US" dirty="0">
                <a:latin typeface="+mj-lt"/>
              </a:rPr>
              <a:t>effects of the </a:t>
            </a:r>
          </a:p>
          <a:p>
            <a:r>
              <a:rPr lang="en-US" dirty="0">
                <a:latin typeface="+mj-lt"/>
              </a:rPr>
              <a:t>sub-</a:t>
            </a:r>
            <a:r>
              <a:rPr lang="en-US" dirty="0" err="1">
                <a:latin typeface="+mj-lt"/>
              </a:rPr>
              <a:t>gridscale</a:t>
            </a:r>
            <a:r>
              <a:rPr lang="en-US" dirty="0">
                <a:latin typeface="+mj-lt"/>
              </a:rPr>
              <a:t> on the</a:t>
            </a:r>
            <a:r>
              <a:rPr lang="en-US" dirty="0" smtClean="0">
                <a:latin typeface="+mj-lt"/>
              </a:rPr>
              <a:t> resolved </a:t>
            </a:r>
            <a:r>
              <a:rPr lang="en-US" dirty="0">
                <a:latin typeface="+mj-lt"/>
              </a:rPr>
              <a:t>scale</a:t>
            </a:r>
            <a:r>
              <a:rPr lang="en-US" dirty="0" smtClean="0">
                <a:latin typeface="+mj-lt"/>
              </a:rPr>
              <a:t>.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Problems: (1) no variability </a:t>
            </a:r>
            <a:r>
              <a:rPr lang="en-US" dirty="0" smtClean="0">
                <a:latin typeface="+mj-lt"/>
              </a:rPr>
              <a:t>at scales </a:t>
            </a:r>
            <a:r>
              <a:rPr lang="en-US" dirty="0" smtClean="0">
                <a:latin typeface="+mj-lt"/>
              </a:rPr>
              <a:t>smaller than the box </a:t>
            </a:r>
            <a:r>
              <a:rPr lang="en-US" dirty="0" smtClean="0">
                <a:latin typeface="+mj-lt"/>
              </a:rPr>
              <a:t>from this model; (2) parameterizations are approximations, and often not good ones.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“Ensemble prediction”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2C4D-04C9-DB40-B16A-7DCC9F975BA0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ensemble_prediction_flow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4" y="1417638"/>
            <a:ext cx="6845346" cy="4938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28091" y="1740587"/>
            <a:ext cx="191590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Perhaps different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forecast models,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or built-in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stochastic effects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to account for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model uncertainty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6793891" y="2619760"/>
            <a:ext cx="434200" cy="888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51" y="648280"/>
            <a:ext cx="8458200" cy="1143000"/>
          </a:xfrm>
        </p:spPr>
        <p:txBody>
          <a:bodyPr>
            <a:noAutofit/>
          </a:bodyPr>
          <a:lstStyle/>
          <a:p>
            <a:r>
              <a:rPr lang="en-US" sz="4000" dirty="0"/>
              <a:t>D</a:t>
            </a:r>
            <a:r>
              <a:rPr lang="en-US" sz="4000" dirty="0" smtClean="0"/>
              <a:t>esirable </a:t>
            </a:r>
            <a:r>
              <a:rPr lang="en-US" sz="4000" dirty="0" smtClean="0"/>
              <a:t>properties of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smtClean="0"/>
              <a:t>probabilistic forecasts &amp; </a:t>
            </a:r>
            <a:r>
              <a:rPr lang="en-US" sz="4000" dirty="0" smtClean="0"/>
              <a:t>common methods to evaluate them.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99685"/>
            <a:ext cx="7772400" cy="29718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Reliability</a:t>
            </a:r>
            <a:r>
              <a:rPr lang="en-US" dirty="0" smtClean="0"/>
              <a:t>/</a:t>
            </a:r>
            <a:r>
              <a:rPr lang="en-US" b="1" dirty="0" smtClean="0"/>
              <a:t>calibration</a:t>
            </a:r>
            <a:r>
              <a:rPr lang="en-US" dirty="0" smtClean="0"/>
              <a:t>:  when you say X%, it will happen X% of the time.</a:t>
            </a:r>
          </a:p>
          <a:p>
            <a:pPr lvl="1"/>
            <a:r>
              <a:rPr lang="en-US" dirty="0" smtClean="0"/>
              <a:t>calibration: observed and ensemble considered samples from the same probability distribution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Specificity of the forecast, </a:t>
            </a:r>
            <a:r>
              <a:rPr lang="en-US" dirty="0" smtClean="0"/>
              <a:t>i.e., </a:t>
            </a:r>
            <a:r>
              <a:rPr lang="en-US" b="1" dirty="0" smtClean="0"/>
              <a:t>sharpness</a:t>
            </a:r>
            <a:r>
              <a:rPr lang="en-US" dirty="0" smtClean="0"/>
              <a:t>.  Deviations from the climatological.  We want forecasts as sharp as they can be as long as they’re reliable.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Reliability</a:t>
            </a:r>
            <a:r>
              <a:rPr lang="en-US" dirty="0" smtClean="0"/>
              <a:t> </a:t>
            </a:r>
            <a:r>
              <a:rPr lang="en-US" dirty="0" smtClean="0"/>
              <a:t>diagrams</a:t>
            </a:r>
            <a:br>
              <a:rPr lang="en-US" dirty="0" smtClean="0"/>
            </a:br>
            <a:r>
              <a:rPr lang="en-US" dirty="0" smtClean="0"/>
              <a:t>(built with lots of samples)</a:t>
            </a:r>
            <a:endParaRPr lang="en-US" dirty="0"/>
          </a:p>
        </p:txBody>
      </p:sp>
      <p:pic>
        <p:nvPicPr>
          <p:cNvPr id="125956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00200"/>
            <a:ext cx="4673600" cy="52578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Reliability</a:t>
            </a:r>
            <a:r>
              <a:rPr lang="en-US" dirty="0" smtClean="0"/>
              <a:t> diagrams</a:t>
            </a:r>
            <a:endParaRPr lang="en-US" dirty="0"/>
          </a:p>
        </p:txBody>
      </p:sp>
      <p:pic>
        <p:nvPicPr>
          <p:cNvPr id="126979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00200"/>
            <a:ext cx="4673600" cy="5257800"/>
          </a:xfrm>
          <a:prstGeom prst="rect">
            <a:avLst/>
          </a:prstGeom>
          <a:noFill/>
        </p:spPr>
      </p:pic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410200" y="3048000"/>
            <a:ext cx="348773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Curve tells you what</a:t>
            </a:r>
          </a:p>
          <a:p>
            <a:r>
              <a:rPr lang="en-US" sz="2000">
                <a:solidFill>
                  <a:srgbClr val="FF0000"/>
                </a:solidFill>
              </a:rPr>
              <a:t>the observed frequency</a:t>
            </a:r>
          </a:p>
          <a:p>
            <a:r>
              <a:rPr lang="en-US" sz="2000">
                <a:solidFill>
                  <a:srgbClr val="FF0000"/>
                </a:solidFill>
              </a:rPr>
              <a:t>was each time you</a:t>
            </a:r>
          </a:p>
          <a:p>
            <a:r>
              <a:rPr lang="en-US" sz="2000">
                <a:solidFill>
                  <a:srgbClr val="FF0000"/>
                </a:solidFill>
              </a:rPr>
              <a:t>forecast a given probability.</a:t>
            </a:r>
          </a:p>
          <a:p>
            <a:r>
              <a:rPr lang="en-US" sz="2000">
                <a:solidFill>
                  <a:srgbClr val="FF0000"/>
                </a:solidFill>
              </a:rPr>
              <a:t>This curve ought to lie</a:t>
            </a:r>
          </a:p>
          <a:p>
            <a:r>
              <a:rPr lang="en-US" sz="2000">
                <a:solidFill>
                  <a:srgbClr val="FF0000"/>
                </a:solidFill>
              </a:rPr>
              <a:t>along  </a:t>
            </a:r>
            <a:r>
              <a:rPr lang="en-US" sz="2000" i="1">
                <a:solidFill>
                  <a:srgbClr val="FF0000"/>
                </a:solidFill>
              </a:rPr>
              <a:t>y = x</a:t>
            </a:r>
            <a:r>
              <a:rPr lang="en-US" sz="2000">
                <a:solidFill>
                  <a:srgbClr val="FF0000"/>
                </a:solidFill>
              </a:rPr>
              <a:t>  line. Here this</a:t>
            </a:r>
          </a:p>
          <a:p>
            <a:r>
              <a:rPr lang="en-US" sz="2000">
                <a:solidFill>
                  <a:srgbClr val="FF0000"/>
                </a:solidFill>
              </a:rPr>
              <a:t>shows the ensemble-forecast</a:t>
            </a:r>
          </a:p>
          <a:p>
            <a:r>
              <a:rPr lang="en-US" sz="2000">
                <a:solidFill>
                  <a:srgbClr val="FF0000"/>
                </a:solidFill>
              </a:rPr>
              <a:t>system over-forecasts the</a:t>
            </a:r>
          </a:p>
          <a:p>
            <a:r>
              <a:rPr lang="en-US" sz="2000">
                <a:solidFill>
                  <a:srgbClr val="FF0000"/>
                </a:solidFill>
              </a:rPr>
              <a:t>probability of light rain.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6981" name="Line 5"/>
          <p:cNvSpPr>
            <a:spLocks noChangeShapeType="1"/>
          </p:cNvSpPr>
          <p:nvPr/>
        </p:nvSpPr>
        <p:spPr bwMode="auto">
          <a:xfrm flipH="1" flipV="1">
            <a:off x="4495800" y="4343400"/>
            <a:ext cx="9144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5257800" y="6613525"/>
            <a:ext cx="377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Ref: Wilks text, </a:t>
            </a:r>
            <a:r>
              <a:rPr lang="en-US" sz="1000" i="1"/>
              <a:t>Statistical Methods in the Atmospheric Sciences</a:t>
            </a:r>
            <a:endParaRPr lang="en-US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Reliability</a:t>
            </a:r>
            <a:r>
              <a:rPr lang="en-US" dirty="0" smtClean="0"/>
              <a:t> diagrams</a:t>
            </a:r>
            <a:endParaRPr lang="en-US" dirty="0"/>
          </a:p>
        </p:txBody>
      </p:sp>
      <p:pic>
        <p:nvPicPr>
          <p:cNvPr id="128003" name="Picture 3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00200"/>
            <a:ext cx="4673600" cy="5257800"/>
          </a:xfrm>
          <a:prstGeom prst="rect">
            <a:avLst/>
          </a:prstGeom>
          <a:noFill/>
        </p:spPr>
      </p:pic>
      <p:sp>
        <p:nvSpPr>
          <p:cNvPr id="128004" name="Line 4"/>
          <p:cNvSpPr>
            <a:spLocks noChangeShapeType="1"/>
          </p:cNvSpPr>
          <p:nvPr/>
        </p:nvSpPr>
        <p:spPr bwMode="auto">
          <a:xfrm flipH="1">
            <a:off x="2286000" y="2667000"/>
            <a:ext cx="3276600" cy="457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5791200" y="2057400"/>
            <a:ext cx="225583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Inset histogram tells</a:t>
            </a:r>
          </a:p>
          <a:p>
            <a:r>
              <a:rPr lang="en-US" sz="1800">
                <a:solidFill>
                  <a:srgbClr val="FF0000"/>
                </a:solidFill>
              </a:rPr>
              <a:t>you how frequently</a:t>
            </a:r>
          </a:p>
          <a:p>
            <a:r>
              <a:rPr lang="en-US" sz="1800">
                <a:solidFill>
                  <a:srgbClr val="FF0000"/>
                </a:solidFill>
              </a:rPr>
              <a:t>each probability was</a:t>
            </a:r>
          </a:p>
          <a:p>
            <a:r>
              <a:rPr lang="en-US" sz="1800">
                <a:solidFill>
                  <a:srgbClr val="FF0000"/>
                </a:solidFill>
              </a:rPr>
              <a:t>issued.  </a:t>
            </a:r>
          </a:p>
          <a:p>
            <a:endParaRPr lang="en-US" sz="1800">
              <a:solidFill>
                <a:srgbClr val="FF0000"/>
              </a:solidFill>
            </a:endParaRPr>
          </a:p>
          <a:p>
            <a:r>
              <a:rPr lang="en-US" sz="1800">
                <a:solidFill>
                  <a:srgbClr val="FF0000"/>
                </a:solidFill>
              </a:rPr>
              <a:t>Perfectly sharp: </a:t>
            </a:r>
          </a:p>
          <a:p>
            <a:r>
              <a:rPr lang="en-US" sz="1800">
                <a:solidFill>
                  <a:srgbClr val="FF0000"/>
                </a:solidFill>
              </a:rPr>
              <a:t>frequency of usage</a:t>
            </a:r>
          </a:p>
          <a:p>
            <a:r>
              <a:rPr lang="en-US" sz="1800">
                <a:solidFill>
                  <a:srgbClr val="FF0000"/>
                </a:solidFill>
              </a:rPr>
              <a:t>populates only</a:t>
            </a:r>
          </a:p>
          <a:p>
            <a:r>
              <a:rPr lang="en-US" sz="1800">
                <a:solidFill>
                  <a:srgbClr val="FF0000"/>
                </a:solidFill>
              </a:rPr>
              <a:t>0% and 100%.</a:t>
            </a:r>
            <a:endParaRPr lang="en-US"/>
          </a:p>
          <a:p>
            <a:endParaRPr lang="en-US"/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5181600" y="6553200"/>
            <a:ext cx="377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Ref: Wilks text, </a:t>
            </a:r>
            <a:r>
              <a:rPr lang="en-US" sz="1000" i="1"/>
              <a:t>Statistical Methods in the Atmospheric Sciences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2027</Words>
  <Application>Microsoft Macintosh PowerPoint</Application>
  <PresentationFormat>On-screen Show (4:3)</PresentationFormat>
  <Paragraphs>306</Paragraphs>
  <Slides>33</Slides>
  <Notes>11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MathType 6.0 Equation</vt:lpstr>
      <vt:lpstr>A primer on ensemble weather prediction and the use of probabilistic forecasts</vt:lpstr>
      <vt:lpstr>Uncertainty is inevitable, and “state dependent”</vt:lpstr>
      <vt:lpstr>Amount of uncertainty depends on weather regime.  </vt:lpstr>
      <vt:lpstr>Forecast uncertainty also contributed by model imperfections</vt:lpstr>
      <vt:lpstr>“Ensemble prediction”</vt:lpstr>
      <vt:lpstr>Desirable properties of  probabilistic forecasts &amp; common methods to evaluate them.</vt:lpstr>
      <vt:lpstr>Reliability diagrams (built with lots of samples)</vt:lpstr>
      <vt:lpstr>Reliability diagrams</vt:lpstr>
      <vt:lpstr>Reliability diagrams</vt:lpstr>
      <vt:lpstr>Reliability diagrams</vt:lpstr>
      <vt:lpstr>Sharpness</vt:lpstr>
      <vt:lpstr>“Spread-error” relationships  are important, too.</vt:lpstr>
      <vt:lpstr>General benefits from  use of ensembles</vt:lpstr>
      <vt:lpstr>Dangers of “ensemble averaging” (smoothes out meteorological features)</vt:lpstr>
      <vt:lpstr>Two general methods of  providing you with useful  local probabilistic information</vt:lpstr>
      <vt:lpstr>Potential value of dynamic downscaling</vt:lpstr>
      <vt:lpstr>We still have a way to go to provide sharp, reliable forecasts directly from hi-res. ensembles.  Case: Arkansas floods</vt:lpstr>
      <vt:lpstr>Statistical downscaling</vt:lpstr>
      <vt:lpstr>Potential value of statistical downscaling using “reforecasts”</vt:lpstr>
      <vt:lpstr>Slide 20</vt:lpstr>
      <vt:lpstr>A next-generation reforecast</vt:lpstr>
      <vt:lpstr>Making reforecast data available to you</vt:lpstr>
      <vt:lpstr>Expected fields in the “fast” archive</vt:lpstr>
      <vt:lpstr>Conclusions</vt:lpstr>
      <vt:lpstr>Backup slides</vt:lpstr>
      <vt:lpstr>Expected fields we’ll save in the reforecast “fast” archive</vt:lpstr>
      <vt:lpstr>Fixed fields to save once</vt:lpstr>
      <vt:lpstr>Proposed single-level fields  for “fast” archive</vt:lpstr>
      <vt:lpstr>Proposed fields for “fast” archive</vt:lpstr>
      <vt:lpstr>Uncalibrated ensemble?</vt:lpstr>
      <vt:lpstr>Uncalibrated ensemble?</vt:lpstr>
      <vt:lpstr>Slide 32</vt:lpstr>
      <vt:lpstr>Rank histograms</vt:lpstr>
    </vt:vector>
  </TitlesOfParts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primer on ensemble weather prediction &amp; use of probabilistic forecasts</dc:title>
  <dc:creator>Tom Hamill</dc:creator>
  <cp:lastModifiedBy>Tom Hamill</cp:lastModifiedBy>
  <cp:revision>5</cp:revision>
  <dcterms:created xsi:type="dcterms:W3CDTF">2011-02-17T16:37:34Z</dcterms:created>
  <dcterms:modified xsi:type="dcterms:W3CDTF">2011-02-18T17:45:07Z</dcterms:modified>
</cp:coreProperties>
</file>