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embeddings/oleObject10.bin" ContentType="application/vnd.openxmlformats-officedocument.oleObject"/>
  <Override PartName="/ppt/presProps.xml" ContentType="application/vnd.openxmlformats-officedocument.presentationml.presProps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ppt/embeddings/oleObject9.bin" ContentType="application/vnd.openxmlformats-officedocument.oleObject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55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oleObject6.bin" ContentType="application/vnd.openxmlformats-officedocument.oleObject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oleObject7.bin" ContentType="application/vnd.openxmlformats-officedocument.oleObject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embeddings/oleObject8.bin" ContentType="application/vnd.openxmlformats-officedocument.oleObject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07" r:id="rId3"/>
    <p:sldId id="257" r:id="rId4"/>
    <p:sldId id="277" r:id="rId5"/>
    <p:sldId id="258" r:id="rId6"/>
    <p:sldId id="278" r:id="rId7"/>
    <p:sldId id="299" r:id="rId8"/>
    <p:sldId id="260" r:id="rId9"/>
    <p:sldId id="280" r:id="rId10"/>
    <p:sldId id="279" r:id="rId11"/>
    <p:sldId id="281" r:id="rId12"/>
    <p:sldId id="282" r:id="rId13"/>
    <p:sldId id="283" r:id="rId14"/>
    <p:sldId id="262" r:id="rId15"/>
    <p:sldId id="322" r:id="rId16"/>
    <p:sldId id="323" r:id="rId17"/>
    <p:sldId id="324" r:id="rId18"/>
    <p:sldId id="325" r:id="rId19"/>
    <p:sldId id="304" r:id="rId20"/>
    <p:sldId id="320" r:id="rId21"/>
    <p:sldId id="327" r:id="rId22"/>
    <p:sldId id="305" r:id="rId23"/>
    <p:sldId id="302" r:id="rId24"/>
    <p:sldId id="284" r:id="rId25"/>
    <p:sldId id="300" r:id="rId26"/>
    <p:sldId id="321" r:id="rId27"/>
    <p:sldId id="290" r:id="rId28"/>
    <p:sldId id="291" r:id="rId29"/>
    <p:sldId id="289" r:id="rId30"/>
    <p:sldId id="319" r:id="rId31"/>
    <p:sldId id="293" r:id="rId32"/>
    <p:sldId id="294" r:id="rId33"/>
    <p:sldId id="271" r:id="rId34"/>
    <p:sldId id="295" r:id="rId35"/>
    <p:sldId id="296" r:id="rId36"/>
    <p:sldId id="297" r:id="rId37"/>
    <p:sldId id="269" r:id="rId38"/>
    <p:sldId id="306" r:id="rId39"/>
    <p:sldId id="309" r:id="rId40"/>
    <p:sldId id="310" r:id="rId41"/>
    <p:sldId id="308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26" r:id="rId50"/>
    <p:sldId id="272" r:id="rId51"/>
    <p:sldId id="318" r:id="rId52"/>
    <p:sldId id="328" r:id="rId53"/>
    <p:sldId id="298" r:id="rId54"/>
    <p:sldId id="330" r:id="rId55"/>
    <p:sldId id="329" r:id="rId56"/>
    <p:sldId id="332" r:id="rId57"/>
    <p:sldId id="331" r:id="rId58"/>
    <p:sldId id="274" r:id="rId59"/>
    <p:sldId id="275" r:id="rId60"/>
    <p:sldId id="276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B2A665"/>
    <a:srgbClr val="FFAB2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6923" autoAdjust="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handoutMaster" Target="handoutMasters/handoutMaster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notesMaster" Target="notesMasters/notesMaster1.xml"/><Relationship Id="rId66" Type="http://schemas.openxmlformats.org/officeDocument/2006/relationships/viewProps" Target="viewProps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presProps" Target="presProps.xml"/><Relationship Id="rId67" Type="http://schemas.openxmlformats.org/officeDocument/2006/relationships/theme" Target="theme/theme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tableStyles" Target="tableStyles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4" Type="http://schemas.openxmlformats.org/officeDocument/2006/relationships/image" Target="../media/image9.pict"/><Relationship Id="rId1" Type="http://schemas.openxmlformats.org/officeDocument/2006/relationships/image" Target="../media/image6.pict"/><Relationship Id="rId2" Type="http://schemas.openxmlformats.org/officeDocument/2006/relationships/image" Target="../media/image7.pict"/><Relationship Id="rId3" Type="http://schemas.openxmlformats.org/officeDocument/2006/relationships/image" Target="../media/image8.pict"/><Relationship Id="rId5" Type="http://schemas.openxmlformats.org/officeDocument/2006/relationships/image" Target="../media/image1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ict"/><Relationship Id="rId1" Type="http://schemas.openxmlformats.org/officeDocument/2006/relationships/image" Target="../media/image54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ict"/><Relationship Id="rId1" Type="http://schemas.openxmlformats.org/officeDocument/2006/relationships/image" Target="../media/image56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1A74A-7485-BE41-9A63-A86A94391A61}" type="datetimeFigureOut">
              <a:rPr lang="en-US" smtClean="0"/>
              <a:pPr/>
              <a:t>7/2/10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9CF85-3955-704A-9F96-3C1D7F3332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C238-CD48-F749-8D46-8C030E7299E5}" type="datetimeFigureOut">
              <a:rPr lang="en-US" smtClean="0"/>
              <a:pPr/>
              <a:t>7/2/10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CEB89-9444-E541-9AB9-BE1FF82853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C1C90-2FDA-2648-957B-9A21208955D3}" type="slidenum">
              <a:rPr lang="en-US">
                <a:latin typeface="Times New Roman" charset="0"/>
              </a:rPr>
              <a:pPr/>
              <a:t>58</a:t>
            </a:fld>
            <a:endParaRPr lang="en-US">
              <a:latin typeface="Times New Roman" charset="0"/>
            </a:endParaRPr>
          </a:p>
        </p:txBody>
      </p:sp>
      <p:sp>
        <p:nvSpPr>
          <p:cNvPr id="614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4B805-B5A0-074E-88AE-4450B4E92E2B}" type="slidenum">
              <a:rPr lang="en-US">
                <a:latin typeface="Times New Roman" charset="0"/>
              </a:rPr>
              <a:pPr/>
              <a:t>60</a:t>
            </a:fld>
            <a:endParaRPr lang="en-US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5BAD7-B06D-6C4F-932B-23A4AEC6BD65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72E9-3397-DF40-A7FB-D7444D6D0F81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51F34-A1C8-1041-B8FC-606539AC5C39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00279-4250-7846-BFBE-4FA0ED54229A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133D-2201-FB46-994C-EDC5067232FB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3A06E-5484-0F4E-AB12-273593E1BB23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76F6-DF12-DD42-8258-306ECFB1394D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F37E-6729-5247-9B00-0EBFE8D94DA9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26FC1-3E3E-0A4D-85B5-FB12DCB005B5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A860-5B54-8A44-B355-DCCC1078EA19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5A05-759D-F64B-B84C-905515EA7CE0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7A7ED-CD14-344F-9A44-4E953E28C0F2}" type="datetime1">
              <a:rPr lang="en-US" smtClean="0"/>
              <a:pPr/>
              <a:t>7/2/10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ADB89-B021-134D-82E2-58C5717853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slide" Target="slide58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" Target="slide3.xml"/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.xml"/><Relationship Id="rId5" Type="http://schemas.openxmlformats.org/officeDocument/2006/relationships/oleObject" Target="../embeddings/oleObject8.bin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6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2626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889" b="1" dirty="0"/>
              <a:t>Global Ensemble Predictions</a:t>
            </a:r>
            <a:r>
              <a:rPr lang="en-US" sz="4889" b="1" dirty="0" smtClean="0"/>
              <a:t> </a:t>
            </a:r>
            <a:br>
              <a:rPr lang="en-US" sz="4889" b="1" dirty="0" smtClean="0"/>
            </a:br>
            <a:r>
              <a:rPr lang="en-US" sz="4889" b="1" dirty="0" smtClean="0"/>
              <a:t>of 2009’s </a:t>
            </a:r>
            <a:r>
              <a:rPr lang="en-US" sz="4889" b="1" dirty="0"/>
              <a:t>Tropical Cyclones </a:t>
            </a:r>
            <a:r>
              <a:rPr lang="en-US" sz="4889" dirty="0"/>
              <a:t/>
            </a:r>
            <a:br>
              <a:rPr lang="en-US" sz="4889" dirty="0"/>
            </a:br>
            <a:r>
              <a:rPr lang="en-US" sz="4889" b="1" dirty="0"/>
              <a:t>Initialized with an</a:t>
            </a:r>
            <a:r>
              <a:rPr lang="en-US" sz="4889" b="1" dirty="0" smtClean="0"/>
              <a:t> </a:t>
            </a:r>
            <a:br>
              <a:rPr lang="en-US" sz="4889" b="1" dirty="0" smtClean="0"/>
            </a:br>
            <a:r>
              <a:rPr lang="en-US" sz="4889" b="1" dirty="0" smtClean="0"/>
              <a:t>Ensemble </a:t>
            </a:r>
            <a:r>
              <a:rPr lang="en-US" sz="4889" b="1" dirty="0" err="1"/>
              <a:t>Kalman</a:t>
            </a:r>
            <a:r>
              <a:rPr lang="en-US" sz="4889" b="1" dirty="0"/>
              <a:t> Filter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68875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Tom Hamill and Jeff Whitaker</a:t>
            </a:r>
          </a:p>
          <a:p>
            <a:r>
              <a:rPr lang="en-US" sz="2800" i="1" dirty="0" smtClean="0"/>
              <a:t>NOAA Earth System Research Lab</a:t>
            </a:r>
          </a:p>
          <a:p>
            <a:pPr>
              <a:spcAft>
                <a:spcPts val="600"/>
              </a:spcAft>
            </a:pPr>
            <a:r>
              <a:rPr lang="en-US" sz="2800" i="1" dirty="0" smtClean="0"/>
              <a:t>Physical Sciences Division</a:t>
            </a:r>
            <a:endParaRPr lang="en-US" sz="2800" i="1" dirty="0"/>
          </a:p>
        </p:txBody>
      </p:sp>
      <p:pic>
        <p:nvPicPr>
          <p:cNvPr id="4" name="Picture 4" descr="noaa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884" y="152400"/>
            <a:ext cx="1487024" cy="1460811"/>
          </a:xfrm>
          <a:prstGeom prst="rect">
            <a:avLst/>
          </a:prstGeom>
          <a:noFill/>
        </p:spPr>
      </p:pic>
      <p:pic>
        <p:nvPicPr>
          <p:cNvPr id="5" name="Picture 5" descr="dsrc_glo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4042" y="228600"/>
            <a:ext cx="1944158" cy="135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620000" y="152400"/>
            <a:ext cx="12747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rgbClr val="AD7A3A"/>
                </a:solidFill>
                <a:latin typeface="+mj-lt"/>
              </a:rPr>
              <a:t>NOAA Earth System</a:t>
            </a:r>
          </a:p>
          <a:p>
            <a:r>
              <a:rPr lang="en-US" sz="1000" b="1" dirty="0">
                <a:solidFill>
                  <a:srgbClr val="AD7A3A"/>
                </a:solidFill>
                <a:latin typeface="+mj-lt"/>
              </a:rPr>
              <a:t>Research Laboratory</a:t>
            </a:r>
            <a:endParaRPr lang="en-US" sz="1200" b="1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availability</a:t>
            </a:r>
            <a:endParaRPr lang="en-US" dirty="0"/>
          </a:p>
        </p:txBody>
      </p:sp>
      <p:pic>
        <p:nvPicPr>
          <p:cNvPr id="4" name="Content Placeholder 3" descr="Picture 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5773" r="-15773"/>
          <a:stretch>
            <a:fillRect/>
          </a:stretch>
        </p:blipFill>
        <p:spPr>
          <a:xfrm>
            <a:off x="125246" y="1417638"/>
            <a:ext cx="8754962" cy="481489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67"/>
            <a:ext cx="8229600" cy="1143000"/>
          </a:xfrm>
        </p:spPr>
        <p:txBody>
          <a:bodyPr/>
          <a:lstStyle/>
          <a:p>
            <a:r>
              <a:rPr lang="en-US" dirty="0" smtClean="0"/>
              <a:t>Review of Atlantic Basin activity</a:t>
            </a:r>
            <a:endParaRPr lang="en-US" dirty="0"/>
          </a:p>
        </p:txBody>
      </p:sp>
      <p:pic>
        <p:nvPicPr>
          <p:cNvPr id="5" name="Picture 4" descr="Fig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3" y="1066799"/>
            <a:ext cx="7984067" cy="552743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Eastern-Pacific activity</a:t>
            </a:r>
            <a:endParaRPr lang="en-US" dirty="0"/>
          </a:p>
        </p:txBody>
      </p:sp>
      <p:pic>
        <p:nvPicPr>
          <p:cNvPr id="4" name="Picture 3" descr="Fig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0538"/>
            <a:ext cx="9144000" cy="351692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105"/>
            <a:ext cx="8229600" cy="859895"/>
          </a:xfrm>
        </p:spPr>
        <p:txBody>
          <a:bodyPr/>
          <a:lstStyle/>
          <a:p>
            <a:r>
              <a:rPr lang="en-US" dirty="0" smtClean="0"/>
              <a:t>Review of Western-Pacific activity</a:t>
            </a:r>
            <a:endParaRPr lang="en-US" dirty="0"/>
          </a:p>
        </p:txBody>
      </p:sp>
      <p:pic>
        <p:nvPicPr>
          <p:cNvPr id="5" name="Picture 4" descr="Fig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16000"/>
            <a:ext cx="7984146" cy="564622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T</a:t>
            </a:r>
            <a:r>
              <a:rPr lang="en-US" dirty="0" smtClean="0"/>
              <a:t>yphoon </a:t>
            </a:r>
            <a:r>
              <a:rPr lang="en-US" dirty="0" err="1" smtClean="0"/>
              <a:t>Morakot</a:t>
            </a:r>
            <a:r>
              <a:rPr lang="en-US" dirty="0" smtClean="0"/>
              <a:t> (Taiwan floods)</a:t>
            </a:r>
            <a:endParaRPr lang="en-US" dirty="0"/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7315200" y="2133600"/>
            <a:ext cx="152400" cy="152400"/>
          </a:xfrm>
          <a:custGeom>
            <a:avLst/>
            <a:gdLst>
              <a:gd name="T0" fmla="*/ 76200 w 152400"/>
              <a:gd name="T1" fmla="*/ 0 h 152400"/>
              <a:gd name="T2" fmla="*/ 0 w 152400"/>
              <a:gd name="T3" fmla="*/ 58211 h 152400"/>
              <a:gd name="T4" fmla="*/ 29106 w 152400"/>
              <a:gd name="T5" fmla="*/ 152399 h 152400"/>
              <a:gd name="T6" fmla="*/ 123294 w 152400"/>
              <a:gd name="T7" fmla="*/ 152399 h 152400"/>
              <a:gd name="T8" fmla="*/ 152400 w 152400"/>
              <a:gd name="T9" fmla="*/ 58211 h 1524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47095 w 152400"/>
              <a:gd name="T16" fmla="*/ 58212 h 152400"/>
              <a:gd name="T17" fmla="*/ 105305 w 152400"/>
              <a:gd name="T18" fmla="*/ 116422 h 152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2400" h="152400">
                <a:moveTo>
                  <a:pt x="0" y="58211"/>
                </a:moveTo>
                <a:lnTo>
                  <a:pt x="58212" y="58212"/>
                </a:lnTo>
                <a:lnTo>
                  <a:pt x="76200" y="0"/>
                </a:lnTo>
                <a:lnTo>
                  <a:pt x="94188" y="58212"/>
                </a:lnTo>
                <a:lnTo>
                  <a:pt x="152400" y="58211"/>
                </a:lnTo>
                <a:lnTo>
                  <a:pt x="105305" y="94188"/>
                </a:lnTo>
                <a:lnTo>
                  <a:pt x="123294" y="152399"/>
                </a:lnTo>
                <a:lnTo>
                  <a:pt x="76200" y="116422"/>
                </a:lnTo>
                <a:lnTo>
                  <a:pt x="29106" y="152399"/>
                </a:lnTo>
                <a:lnTo>
                  <a:pt x="47095" y="94188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3" name="Slide Number Placeholder 10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0C1F3BE8-9D07-E64F-97E7-4EEEA2B62CAC}" type="slidenum">
              <a:rPr lang="en-US" sz="1400"/>
              <a:pPr algn="r" eaLnBrk="0" hangingPunct="0"/>
              <a:t>14</a:t>
            </a:fld>
            <a:endParaRPr lang="en-US" sz="14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Picture 11" descr="Picture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24"/>
            <a:ext cx="9144000" cy="5827776"/>
          </a:xfrm>
          <a:prstGeom prst="rect">
            <a:avLst/>
          </a:prstGeom>
        </p:spPr>
      </p:pic>
      <p:pic>
        <p:nvPicPr>
          <p:cNvPr id="6150" name="Picture 8" descr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5132" y="762001"/>
            <a:ext cx="3056467" cy="285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68672" y="6356350"/>
            <a:ext cx="576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earthobservatory.nasa.gov/IOTD/view.php?id</a:t>
            </a:r>
            <a:r>
              <a:rPr lang="en-US" dirty="0" smtClean="0"/>
              <a:t>=39747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36800" y="4250267"/>
            <a:ext cx="3398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1403 mm max (55 inches)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V="1">
            <a:off x="2133600" y="3937000"/>
            <a:ext cx="347134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9820"/>
            <a:ext cx="8480936" cy="5585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333" y="6352143"/>
            <a:ext cx="665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http://www.boston.com/bigpicture/2009/08/typhoon_morakot.html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87" y="274638"/>
            <a:ext cx="7829513" cy="60817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4000" y="6352143"/>
            <a:ext cx="665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http://www.boston.com/bigpicture/2009/08/typhoon_morakot.html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10361"/>
            <a:ext cx="8229600" cy="48130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35214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http://www.boston.com/bigpicture/2009/08/typhoon_morakot.html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80285" cy="56456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35214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http://www.boston.com/bigpicture/2009/08/typhoon_morakot.html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70933"/>
            <a:ext cx="2396067" cy="569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Initialized 00 UTC  </a:t>
            </a:r>
          </a:p>
          <a:p>
            <a:r>
              <a:rPr lang="en-US" sz="1400" dirty="0" smtClean="0"/>
              <a:t>5 August 2009.</a:t>
            </a:r>
          </a:p>
          <a:p>
            <a:endParaRPr lang="en-US" sz="1400" dirty="0" smtClean="0"/>
          </a:p>
          <a:p>
            <a:r>
              <a:rPr lang="en-US" sz="1400" dirty="0" smtClean="0"/>
              <a:t>* indicates observed best-track position.</a:t>
            </a:r>
          </a:p>
          <a:p>
            <a:endParaRPr lang="en-US" sz="1400" dirty="0" smtClean="0"/>
          </a:p>
          <a:p>
            <a:r>
              <a:rPr lang="en-US" sz="1400" dirty="0" smtClean="0"/>
              <a:t>Bi-</a:t>
            </a:r>
            <a:r>
              <a:rPr lang="en-US" sz="1400" dirty="0" err="1" smtClean="0"/>
              <a:t>variate</a:t>
            </a:r>
            <a:r>
              <a:rPr lang="en-US" sz="1400" dirty="0" smtClean="0"/>
              <a:t> normal distribution fit to ensemble member positions;  contour encloses 90% of fitted probability.</a:t>
            </a:r>
          </a:p>
          <a:p>
            <a:endParaRPr lang="en-US" sz="1400" dirty="0" smtClean="0"/>
          </a:p>
          <a:p>
            <a:r>
              <a:rPr lang="en-US" sz="1400" dirty="0" smtClean="0"/>
              <a:t>GEFS/</a:t>
            </a:r>
            <a:r>
              <a:rPr lang="en-US" sz="1400" dirty="0" err="1" smtClean="0"/>
              <a:t>EnKF</a:t>
            </a:r>
            <a:r>
              <a:rPr lang="en-US" sz="1400" dirty="0" smtClean="0"/>
              <a:t>  a bit north and too fast. </a:t>
            </a:r>
          </a:p>
          <a:p>
            <a:endParaRPr lang="en-US" sz="1400" dirty="0" smtClean="0"/>
          </a:p>
          <a:p>
            <a:r>
              <a:rPr lang="en-US" sz="1400" dirty="0" smtClean="0"/>
              <a:t>NCEP has northward &amp; westward bias, few members track.</a:t>
            </a:r>
          </a:p>
          <a:p>
            <a:endParaRPr lang="en-US" sz="1400" dirty="0" smtClean="0"/>
          </a:p>
          <a:p>
            <a:r>
              <a:rPr lang="en-US" sz="1400" dirty="0" smtClean="0"/>
              <a:t>ECMWF tracks decent up to Taiwan landfall</a:t>
            </a:r>
          </a:p>
          <a:p>
            <a:endParaRPr lang="en-US" sz="1400" dirty="0" smtClean="0"/>
          </a:p>
          <a:p>
            <a:r>
              <a:rPr lang="en-US" sz="1400" dirty="0" smtClean="0"/>
              <a:t>CMC has very large spread, esp. after landfall.</a:t>
            </a:r>
          </a:p>
          <a:p>
            <a:endParaRPr lang="en-US" sz="1400" dirty="0" smtClean="0"/>
          </a:p>
          <a:p>
            <a:r>
              <a:rPr lang="en-US" sz="1400" dirty="0" smtClean="0"/>
              <a:t>UKMO too north,</a:t>
            </a:r>
          </a:p>
          <a:p>
            <a:r>
              <a:rPr lang="en-US" sz="1400" dirty="0" smtClean="0"/>
              <a:t>too fast.</a:t>
            </a:r>
            <a:endParaRPr lang="en-US" sz="1400" dirty="0"/>
          </a:p>
        </p:txBody>
      </p:sp>
      <p:pic>
        <p:nvPicPr>
          <p:cNvPr id="6" name="Picture 5" descr="Fig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833" y="101600"/>
            <a:ext cx="6879167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6601" y="4607719"/>
            <a:ext cx="3064933" cy="1843881"/>
          </a:xfrm>
        </p:spPr>
        <p:txBody>
          <a:bodyPr>
            <a:noAutofit/>
          </a:bodyPr>
          <a:lstStyle/>
          <a:p>
            <a:r>
              <a:rPr lang="en-US" sz="4800" dirty="0" smtClean="0"/>
              <a:t>Example:  Typhoon</a:t>
            </a:r>
            <a:br>
              <a:rPr lang="en-US" sz="4800" dirty="0" smtClean="0"/>
            </a:br>
            <a:r>
              <a:rPr lang="en-US" sz="4800" dirty="0" err="1" smtClean="0"/>
              <a:t>Morakot</a:t>
            </a:r>
            <a:endParaRPr lang="en-US" sz="4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22600" y="542289"/>
            <a:ext cx="64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Day 5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2600" y="1337733"/>
            <a:ext cx="64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2A665"/>
                </a:solidFill>
              </a:rPr>
              <a:t>Day 4</a:t>
            </a:r>
            <a:endParaRPr lang="en-US" sz="1600" dirty="0">
              <a:solidFill>
                <a:srgbClr val="B2A66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32884" y="1507010"/>
            <a:ext cx="64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Day 3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9333" y="711566"/>
            <a:ext cx="64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</a:rPr>
              <a:t>Day 2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3466" y="999179"/>
            <a:ext cx="64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AB2D"/>
                </a:solidFill>
              </a:rPr>
              <a:t>Day 1</a:t>
            </a:r>
            <a:endParaRPr lang="en-US" sz="1600" dirty="0">
              <a:solidFill>
                <a:srgbClr val="FFAB2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7783" y="1507010"/>
            <a:ext cx="648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Day 0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9933" y="878847"/>
            <a:ext cx="3835400" cy="25038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All due credit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to Jeff Whitaker,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chief number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cruncher, 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EnKF</a:t>
            </a:r>
            <a:r>
              <a:rPr lang="en-US" dirty="0" smtClean="0">
                <a:solidFill>
                  <a:srgbClr val="000000"/>
                </a:solidFill>
              </a:rPr>
              <a:t> innovator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4000"/>
            <a:ext cx="4394200" cy="6350000"/>
          </a:xfrm>
          <a:prstGeom prst="rect">
            <a:avLst/>
          </a:prstGeom>
        </p:spPr>
      </p:pic>
      <p:pic>
        <p:nvPicPr>
          <p:cNvPr id="6" name="Picture 5" descr="Picture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322" y="3209678"/>
            <a:ext cx="1556426" cy="1545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1650" y="4490329"/>
            <a:ext cx="335220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(he’s at ECMWF currently </a:t>
            </a:r>
          </a:p>
          <a:p>
            <a:pPr algn="ctr"/>
            <a:r>
              <a:rPr lang="en-US" sz="2400" dirty="0" smtClean="0"/>
              <a:t>implementing</a:t>
            </a:r>
          </a:p>
          <a:p>
            <a:pPr algn="ctr"/>
            <a:r>
              <a:rPr lang="en-US" sz="2400" dirty="0" smtClean="0"/>
              <a:t>the </a:t>
            </a:r>
            <a:r>
              <a:rPr lang="en-US" sz="2400" dirty="0" err="1" smtClean="0"/>
              <a:t>EnKF</a:t>
            </a:r>
            <a:r>
              <a:rPr lang="en-US" sz="2400" dirty="0" smtClean="0"/>
              <a:t> code there)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enkfens"/>
          <p:cNvPicPr>
            <a:picLocks noChangeAspect="1" noChangeArrowheads="1"/>
          </p:cNvPicPr>
          <p:nvPr/>
        </p:nvPicPr>
        <p:blipFill>
          <a:blip r:embed="rId2"/>
          <a:srcRect l="8333" r="8333" b="9000"/>
          <a:stretch>
            <a:fillRect/>
          </a:stretch>
        </p:blipFill>
        <p:spPr bwMode="auto">
          <a:xfrm>
            <a:off x="76200" y="733425"/>
            <a:ext cx="670560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6781800" y="2057400"/>
            <a:ext cx="20574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/>
              <a:t>Intense vortices in forecasts, with ensembles of forecast positions relatively close</a:t>
            </a:r>
          </a:p>
          <a:p>
            <a:pPr eaLnBrk="0" hangingPunct="0"/>
            <a:r>
              <a:rPr lang="en-US" sz="1800"/>
              <a:t>to the observed position (red dot).</a:t>
            </a:r>
          </a:p>
        </p:txBody>
      </p:sp>
      <p:sp>
        <p:nvSpPr>
          <p:cNvPr id="7172" name="Rectangle 7"/>
          <p:cNvSpPr>
            <a:spLocks noChangeArrowheads="1"/>
          </p:cNvSpPr>
          <p:nvPr/>
        </p:nvSpPr>
        <p:spPr bwMode="auto">
          <a:xfrm>
            <a:off x="1447800" y="685800"/>
            <a:ext cx="39624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54-h ensembles from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T382 </a:t>
            </a:r>
            <a:r>
              <a:rPr lang="en-US" sz="4000" dirty="0"/>
              <a:t>GFS &amp; </a:t>
            </a:r>
            <a:r>
              <a:rPr lang="en-US" sz="4000" dirty="0" err="1"/>
              <a:t>EnKF</a:t>
            </a:r>
            <a:r>
              <a:rPr lang="en-US" sz="4000" dirty="0"/>
              <a:t> initial conditions.</a:t>
            </a:r>
            <a:endParaRPr lang="en-US" dirty="0"/>
          </a:p>
        </p:txBody>
      </p:sp>
      <p:sp>
        <p:nvSpPr>
          <p:cNvPr id="7174" name="Slide Number Placeholder 7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508ED1B4-E3FE-E943-824D-FA63CE936877}" type="slidenum">
              <a:rPr lang="en-US" sz="1400"/>
              <a:pPr algn="r" eaLnBrk="0" hangingPunct="0"/>
              <a:t>20</a:t>
            </a:fld>
            <a:endParaRPr lang="en-US" sz="140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30" descr="gsiens"/>
          <p:cNvPicPr>
            <a:picLocks noChangeAspect="1" noChangeArrowheads="1"/>
          </p:cNvPicPr>
          <p:nvPr/>
        </p:nvPicPr>
        <p:blipFill>
          <a:blip r:embed="rId2"/>
          <a:srcRect l="10001" r="6667" b="10001"/>
          <a:stretch>
            <a:fillRect/>
          </a:stretch>
        </p:blipFill>
        <p:spPr bwMode="auto">
          <a:xfrm>
            <a:off x="152400" y="1295400"/>
            <a:ext cx="7543800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54-h ensembles from experimental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T382 </a:t>
            </a:r>
            <a:r>
              <a:rPr lang="en-US" sz="3200" dirty="0"/>
              <a:t>GFS &amp; GSI /</a:t>
            </a:r>
            <a:r>
              <a:rPr lang="en-US" sz="3200" dirty="0" smtClean="0"/>
              <a:t> operational ET perturbations</a:t>
            </a:r>
            <a:endParaRPr lang="en-US" dirty="0"/>
          </a:p>
        </p:txBody>
      </p:sp>
      <p:sp>
        <p:nvSpPr>
          <p:cNvPr id="8196" name="Rectangle 1028"/>
          <p:cNvSpPr>
            <a:spLocks noChangeArrowheads="1"/>
          </p:cNvSpPr>
          <p:nvPr/>
        </p:nvSpPr>
        <p:spPr bwMode="auto">
          <a:xfrm>
            <a:off x="7391400" y="3063141"/>
            <a:ext cx="16764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/>
              <a:t>GSI-ET initialized ensemble produces less intense vortices, and forecasts are slow in moving typhoon west</a:t>
            </a:r>
            <a:r>
              <a:rPr lang="en-US" sz="1600" dirty="0" smtClean="0"/>
              <a:t>.</a:t>
            </a:r>
          </a:p>
          <a:p>
            <a:pPr eaLnBrk="0" hangingPunct="0"/>
            <a:endParaRPr lang="en-US" sz="1600" dirty="0" smtClean="0"/>
          </a:p>
          <a:p>
            <a:pPr eaLnBrk="0" hangingPunct="0"/>
            <a:r>
              <a:rPr lang="en-US" sz="1600" dirty="0" smtClean="0">
                <a:solidFill>
                  <a:srgbClr val="FF0000"/>
                </a:solidFill>
              </a:rPr>
              <a:t>This operational version of GSI did not include </a:t>
            </a:r>
            <a:r>
              <a:rPr lang="en-US" sz="1600" dirty="0" err="1" smtClean="0">
                <a:solidFill>
                  <a:srgbClr val="FF0000"/>
                </a:solidFill>
              </a:rPr>
              <a:t>TCVitals</a:t>
            </a:r>
            <a:r>
              <a:rPr lang="en-US" sz="1600" dirty="0" smtClean="0">
                <a:solidFill>
                  <a:srgbClr val="FF0000"/>
                </a:solidFill>
              </a:rPr>
              <a:t> central pressure obs.</a:t>
            </a:r>
          </a:p>
        </p:txBody>
      </p:sp>
      <p:sp>
        <p:nvSpPr>
          <p:cNvPr id="8197" name="Slide Number Placeholder 6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0" hangingPunct="0"/>
            <a:fld id="{628AEC53-57AF-C64C-9A37-3D9E7B261181}" type="slidenum">
              <a:rPr lang="en-US" sz="1400"/>
              <a:pPr algn="r" eaLnBrk="0" hangingPunct="0"/>
              <a:t>21</a:t>
            </a:fld>
            <a:endParaRPr lang="en-US" sz="1400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7378700" y="1530112"/>
            <a:ext cx="17653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Note that GFS</a:t>
            </a:r>
          </a:p>
          <a:p>
            <a:r>
              <a:rPr lang="en-US" sz="1600" dirty="0"/>
              <a:t>model resolution</a:t>
            </a:r>
          </a:p>
          <a:p>
            <a:r>
              <a:rPr lang="en-US" sz="1600" dirty="0"/>
              <a:t>is much greater</a:t>
            </a:r>
          </a:p>
          <a:p>
            <a:r>
              <a:rPr lang="en-US" sz="1600" dirty="0"/>
              <a:t>than current</a:t>
            </a:r>
          </a:p>
          <a:p>
            <a:r>
              <a:rPr lang="en-US" sz="1600" dirty="0"/>
              <a:t>operational, T126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65" y="274638"/>
            <a:ext cx="3056467" cy="2595562"/>
          </a:xfrm>
        </p:spPr>
        <p:txBody>
          <a:bodyPr/>
          <a:lstStyle/>
          <a:p>
            <a:r>
              <a:rPr lang="en-US" dirty="0" smtClean="0"/>
              <a:t>Example: hurricane </a:t>
            </a:r>
            <a:r>
              <a:rPr lang="en-US" dirty="0" err="1" smtClean="0"/>
              <a:t>Jimena</a:t>
            </a:r>
            <a:endParaRPr lang="en-US" dirty="0"/>
          </a:p>
        </p:txBody>
      </p:sp>
      <p:pic>
        <p:nvPicPr>
          <p:cNvPr id="5" name="Picture 4" descr="Fig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032" y="0"/>
            <a:ext cx="586796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133" y="3361267"/>
            <a:ext cx="30236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Initialized 00 UTC 30 Aug 2009</a:t>
            </a:r>
          </a:p>
          <a:p>
            <a:endParaRPr lang="en-US" dirty="0" smtClean="0"/>
          </a:p>
          <a:p>
            <a:r>
              <a:rPr lang="en-US" dirty="0" smtClean="0"/>
              <a:t>all models have westward</a:t>
            </a:r>
          </a:p>
          <a:p>
            <a:r>
              <a:rPr lang="en-US" dirty="0" smtClean="0"/>
              <a:t>bias; none of the forecasts</a:t>
            </a:r>
          </a:p>
          <a:p>
            <a:r>
              <a:rPr lang="en-US" dirty="0" smtClean="0"/>
              <a:t>particularly good.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133"/>
            <a:ext cx="3750733" cy="1198562"/>
          </a:xfrm>
        </p:spPr>
        <p:txBody>
          <a:bodyPr>
            <a:noAutofit/>
          </a:bodyPr>
          <a:lstStyle/>
          <a:p>
            <a:r>
              <a:rPr lang="en-US" sz="4800" dirty="0" smtClean="0"/>
              <a:t>Example:  Hurricane Bill</a:t>
            </a:r>
            <a:endParaRPr lang="en-US" sz="4800" dirty="0"/>
          </a:p>
        </p:txBody>
      </p:sp>
      <p:pic>
        <p:nvPicPr>
          <p:cNvPr id="4" name="Picture 3" descr="Fig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3663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933" y="2362200"/>
            <a:ext cx="355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Initialized 00 UTC 19 August 2009.</a:t>
            </a:r>
          </a:p>
          <a:p>
            <a:endParaRPr lang="en-US" dirty="0" smtClean="0"/>
          </a:p>
          <a:p>
            <a:r>
              <a:rPr lang="en-US" dirty="0" smtClean="0"/>
              <a:t>All models slow, to varying extents.</a:t>
            </a:r>
          </a:p>
          <a:p>
            <a:endParaRPr lang="en-US" dirty="0" smtClean="0"/>
          </a:p>
          <a:p>
            <a:r>
              <a:rPr lang="en-US" dirty="0" smtClean="0"/>
              <a:t>GEFS/</a:t>
            </a:r>
            <a:r>
              <a:rPr lang="en-US" dirty="0" err="1" smtClean="0"/>
              <a:t>EnKF</a:t>
            </a:r>
            <a:r>
              <a:rPr lang="en-US" dirty="0" smtClean="0"/>
              <a:t>, ECMWF , NCEP, FIM tracks decent.</a:t>
            </a:r>
          </a:p>
          <a:p>
            <a:endParaRPr lang="en-US" dirty="0" smtClean="0"/>
          </a:p>
          <a:p>
            <a:r>
              <a:rPr lang="en-US" dirty="0" smtClean="0"/>
              <a:t>UKMO, CMC have westward bias.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575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6333" y="389467"/>
            <a:ext cx="2497667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rack error major findings:</a:t>
            </a:r>
          </a:p>
          <a:p>
            <a:endParaRPr lang="en-US" dirty="0" smtClean="0"/>
          </a:p>
          <a:p>
            <a:pPr marL="342900" indent="-342900">
              <a:buAutoNum type="arabicParenBoth"/>
            </a:pPr>
            <a:r>
              <a:rPr lang="en-US" dirty="0" smtClean="0"/>
              <a:t>Experimental  T382</a:t>
            </a:r>
          </a:p>
          <a:p>
            <a:r>
              <a:rPr lang="en-US" dirty="0" smtClean="0"/>
              <a:t>GFS/</a:t>
            </a:r>
            <a:r>
              <a:rPr lang="en-US" dirty="0" err="1" smtClean="0"/>
              <a:t>EnKF</a:t>
            </a:r>
            <a:r>
              <a:rPr lang="en-US" dirty="0" smtClean="0"/>
              <a:t> beats NCEP operational handily.</a:t>
            </a:r>
          </a:p>
          <a:p>
            <a:pPr marL="342900" indent="-342900"/>
            <a:r>
              <a:rPr lang="en-US" dirty="0" smtClean="0"/>
              <a:t>(2) Experimental  T382</a:t>
            </a:r>
          </a:p>
          <a:p>
            <a:r>
              <a:rPr lang="en-US" dirty="0" smtClean="0"/>
              <a:t>GFS/</a:t>
            </a:r>
            <a:r>
              <a:rPr lang="en-US" dirty="0" err="1" smtClean="0"/>
              <a:t>EnKF</a:t>
            </a:r>
            <a:r>
              <a:rPr lang="en-US" dirty="0" smtClean="0"/>
              <a:t> competitive</a:t>
            </a:r>
          </a:p>
          <a:p>
            <a:r>
              <a:rPr lang="en-US" dirty="0" smtClean="0"/>
              <a:t>with ECMWF</a:t>
            </a:r>
          </a:p>
          <a:p>
            <a:r>
              <a:rPr lang="en-US" dirty="0" smtClean="0"/>
              <a:t>(3) Experimental T382 GFS/</a:t>
            </a:r>
            <a:r>
              <a:rPr lang="en-US" dirty="0" err="1" smtClean="0"/>
              <a:t>EnKF</a:t>
            </a:r>
            <a:r>
              <a:rPr lang="en-US" dirty="0" smtClean="0"/>
              <a:t> has overall spread-error calibration.</a:t>
            </a:r>
          </a:p>
          <a:p>
            <a:r>
              <a:rPr lang="en-US" dirty="0" smtClean="0"/>
              <a:t>(4) FIM/</a:t>
            </a:r>
            <a:r>
              <a:rPr lang="en-US" dirty="0" err="1" smtClean="0"/>
              <a:t>EnKF</a:t>
            </a:r>
            <a:r>
              <a:rPr lang="en-US" dirty="0" smtClean="0"/>
              <a:t> not quite as skillful as GFS/</a:t>
            </a:r>
            <a:r>
              <a:rPr lang="en-US" dirty="0" err="1" smtClean="0"/>
              <a:t>EnKF</a:t>
            </a:r>
            <a:r>
              <a:rPr lang="en-US" dirty="0" smtClean="0"/>
              <a:t>.</a:t>
            </a:r>
          </a:p>
          <a:p>
            <a:r>
              <a:rPr lang="en-US" dirty="0" smtClean="0"/>
              <a:t>(5) CMC not as skillful, but calibrated.</a:t>
            </a:r>
          </a:p>
          <a:p>
            <a:r>
              <a:rPr lang="en-US" dirty="0" smtClean="0"/>
              <a:t>(6) UKMO not as skillful, under-spread.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575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6333" y="389467"/>
            <a:ext cx="2497667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rack error major findings:</a:t>
            </a:r>
          </a:p>
          <a:p>
            <a:endParaRPr lang="en-US" dirty="0" smtClean="0"/>
          </a:p>
          <a:p>
            <a:pPr marL="342900" indent="-342900">
              <a:buAutoNum type="arabicParenBoth"/>
            </a:pPr>
            <a:r>
              <a:rPr lang="en-US" dirty="0" smtClean="0"/>
              <a:t>Experimental  T382</a:t>
            </a:r>
          </a:p>
          <a:p>
            <a:r>
              <a:rPr lang="en-US" dirty="0" smtClean="0"/>
              <a:t>GFS/</a:t>
            </a:r>
            <a:r>
              <a:rPr lang="en-US" dirty="0" err="1" smtClean="0"/>
              <a:t>EnKF</a:t>
            </a:r>
            <a:r>
              <a:rPr lang="en-US" dirty="0" smtClean="0"/>
              <a:t> beats NCEP operational handily.</a:t>
            </a:r>
          </a:p>
          <a:p>
            <a:pPr marL="342900" indent="-342900"/>
            <a:r>
              <a:rPr lang="en-US" dirty="0" smtClean="0"/>
              <a:t>(2) Experimental  T382</a:t>
            </a:r>
          </a:p>
          <a:p>
            <a:r>
              <a:rPr lang="en-US" dirty="0" smtClean="0"/>
              <a:t>GFS/</a:t>
            </a:r>
            <a:r>
              <a:rPr lang="en-US" dirty="0" err="1" smtClean="0"/>
              <a:t>EnKF</a:t>
            </a:r>
            <a:r>
              <a:rPr lang="en-US" dirty="0" smtClean="0"/>
              <a:t> competitive</a:t>
            </a:r>
          </a:p>
          <a:p>
            <a:r>
              <a:rPr lang="en-US" dirty="0" smtClean="0"/>
              <a:t>with ECMWF</a:t>
            </a:r>
          </a:p>
          <a:p>
            <a:r>
              <a:rPr lang="en-US" dirty="0" smtClean="0"/>
              <a:t>(3) Experimental T382 GFS/</a:t>
            </a:r>
            <a:r>
              <a:rPr lang="en-US" dirty="0" err="1" smtClean="0"/>
              <a:t>EnKF</a:t>
            </a:r>
            <a:r>
              <a:rPr lang="en-US" dirty="0" smtClean="0"/>
              <a:t> has overall spread-error calibration.</a:t>
            </a:r>
          </a:p>
          <a:p>
            <a:r>
              <a:rPr lang="en-US" dirty="0" smtClean="0"/>
              <a:t>(4) FIM/</a:t>
            </a:r>
            <a:r>
              <a:rPr lang="en-US" dirty="0" err="1" smtClean="0"/>
              <a:t>EnKF</a:t>
            </a:r>
            <a:r>
              <a:rPr lang="en-US" dirty="0" smtClean="0"/>
              <a:t> not quite as skillful as GFS/</a:t>
            </a:r>
            <a:r>
              <a:rPr lang="en-US" dirty="0" err="1" smtClean="0"/>
              <a:t>EnKF</a:t>
            </a:r>
            <a:r>
              <a:rPr lang="en-US" dirty="0" smtClean="0"/>
              <a:t>.</a:t>
            </a:r>
          </a:p>
          <a:p>
            <a:r>
              <a:rPr lang="en-US" dirty="0" smtClean="0"/>
              <a:t>(5) CMC not as skillful, but calibrated.</a:t>
            </a:r>
          </a:p>
          <a:p>
            <a:r>
              <a:rPr lang="en-US" dirty="0" smtClean="0"/>
              <a:t>(6) UKMO not as skillful, under-spread.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819400" y="2446867"/>
            <a:ext cx="5867400" cy="2489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 notable success for NCEP GFS and ESRL </a:t>
            </a:r>
            <a:r>
              <a:rPr lang="en-US" sz="2000" dirty="0" err="1" smtClean="0"/>
              <a:t>EnKF</a:t>
            </a:r>
            <a:r>
              <a:rPr lang="en-US" sz="2000" dirty="0" smtClean="0"/>
              <a:t>!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A word of caution: look at other norms, and ECMWF still has a substantial lead.  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5353976" y="2028164"/>
            <a:ext cx="838994" cy="1588"/>
          </a:xfrm>
          <a:prstGeom prst="straightConnector1">
            <a:avLst/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RMS error and AC, Z500</a:t>
            </a:r>
            <a:endParaRPr lang="en-US" dirty="0"/>
          </a:p>
        </p:txBody>
      </p:sp>
      <p:pic>
        <p:nvPicPr>
          <p:cNvPr id="5" name="Content Placeholder 4" descr="Picture 9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954" b="-395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7533"/>
          </a:xfrm>
        </p:spPr>
        <p:txBody>
          <a:bodyPr/>
          <a:lstStyle/>
          <a:p>
            <a:r>
              <a:rPr lang="en-US" dirty="0" smtClean="0"/>
              <a:t>Spread-error relations? (Day-3)</a:t>
            </a:r>
            <a:endParaRPr lang="en-US" dirty="0"/>
          </a:p>
        </p:txBody>
      </p:sp>
      <p:pic>
        <p:nvPicPr>
          <p:cNvPr id="4" name="Picture 3" descr="Fig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1"/>
            <a:ext cx="7704666" cy="5334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41723" y="1961280"/>
            <a:ext cx="665254" cy="23328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Spread-error relations, </a:t>
            </a:r>
            <a:br>
              <a:rPr lang="en-US" dirty="0" smtClean="0"/>
            </a:br>
            <a:r>
              <a:rPr lang="en-US" dirty="0" smtClean="0"/>
              <a:t>perfect-model assumption</a:t>
            </a:r>
            <a:endParaRPr lang="en-US" dirty="0"/>
          </a:p>
        </p:txBody>
      </p:sp>
      <p:pic>
        <p:nvPicPr>
          <p:cNvPr id="4" name="Picture 3" descr="Fig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65031"/>
            <a:ext cx="7645400" cy="52929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941723" y="1961280"/>
            <a:ext cx="665254" cy="23328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736641"/>
            <a:ext cx="4643966" cy="46439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1"/>
          </a:xfrm>
        </p:spPr>
        <p:txBody>
          <a:bodyPr/>
          <a:lstStyle/>
          <a:p>
            <a:r>
              <a:rPr lang="en-US" dirty="0" smtClean="0"/>
              <a:t>Ellipse eccentricity analysis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188415" y="2278607"/>
          <a:ext cx="5986701" cy="4244901"/>
        </p:xfrm>
        <a:graphic>
          <a:graphicData uri="http://schemas.openxmlformats.org/presentationml/2006/ole">
            <p:oleObj spid="_x0000_s50178" name="Equation" r:id="rId4" imgW="3797300" imgH="2692400" progId="Equation.DSMT4">
              <p:embed/>
            </p:oleObj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48679" y="1367308"/>
            <a:ext cx="6207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Question</a:t>
            </a:r>
            <a:r>
              <a:rPr lang="en-US" sz="2000" dirty="0" smtClean="0"/>
              <a:t>: are errors projections larger along the direction </a:t>
            </a:r>
          </a:p>
          <a:p>
            <a:r>
              <a:rPr lang="en-US" sz="2000" dirty="0" smtClean="0"/>
              <a:t>where the ellipse is stretched out?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37"/>
            <a:ext cx="8229600" cy="1143000"/>
          </a:xfrm>
        </p:spPr>
        <p:txBody>
          <a:bodyPr/>
          <a:lstStyle/>
          <a:p>
            <a:r>
              <a:rPr lang="en-US" dirty="0" smtClean="0"/>
              <a:t>The ensemble </a:t>
            </a:r>
            <a:r>
              <a:rPr lang="en-US" dirty="0" err="1" smtClean="0"/>
              <a:t>Kalman</a:t>
            </a:r>
            <a:r>
              <a:rPr lang="en-US" dirty="0" smtClean="0"/>
              <a:t> Filter (</a:t>
            </a:r>
            <a:r>
              <a:rPr lang="en-US" dirty="0" err="1" smtClean="0"/>
              <a:t>EnKF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66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method for the initialization of ensemble forecasts that is conceptually appealing for hurricanes</a:t>
            </a:r>
          </a:p>
          <a:p>
            <a:pPr lvl="1"/>
            <a:r>
              <a:rPr lang="en-US" sz="2400" dirty="0" smtClean="0"/>
              <a:t>“Flow-dependent” background-error </a:t>
            </a:r>
            <a:r>
              <a:rPr lang="en-US" sz="2400" dirty="0" err="1" smtClean="0"/>
              <a:t>covariances</a:t>
            </a:r>
            <a:r>
              <a:rPr lang="en-US" sz="2400" dirty="0" smtClean="0"/>
              <a:t> may be useful to achieving quality analyses</a:t>
            </a:r>
            <a:endParaRPr lang="en-US" sz="2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3397561"/>
            <a:ext cx="9067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9167" y="6431239"/>
            <a:ext cx="3808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c/o </a:t>
            </a:r>
            <a:r>
              <a:rPr lang="en-US" sz="1400" dirty="0" err="1" smtClean="0"/>
              <a:t>Xuguang</a:t>
            </a:r>
            <a:r>
              <a:rPr lang="en-US" sz="1400" dirty="0" smtClean="0"/>
              <a:t> Wang, University of Oklahoma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94259" y="6352143"/>
            <a:ext cx="82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sldjump"/>
              </a:rPr>
              <a:t>(more)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3192"/>
          </a:xfrm>
        </p:spPr>
        <p:txBody>
          <a:bodyPr/>
          <a:lstStyle/>
          <a:p>
            <a:r>
              <a:rPr lang="en-US" dirty="0" smtClean="0"/>
              <a:t>Ellipse eccentricity analysis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777336" y="3863922"/>
            <a:ext cx="209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(non-homogeneous)</a:t>
            </a:r>
            <a:endParaRPr lang="en-US" dirty="0"/>
          </a:p>
        </p:txBody>
      </p:sp>
      <p:pic>
        <p:nvPicPr>
          <p:cNvPr id="8" name="Picture 7" descr="Fig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7" y="1107830"/>
            <a:ext cx="7992533" cy="55332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12066" y="2622549"/>
            <a:ext cx="4936067" cy="40185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Notes for GFS/</a:t>
            </a:r>
            <a:r>
              <a:rPr lang="en-US" b="1" dirty="0" err="1" smtClean="0"/>
              <a:t>EnKF</a:t>
            </a:r>
            <a:r>
              <a:rPr lang="en-US" b="1" dirty="0" smtClean="0"/>
              <a:t>:</a:t>
            </a:r>
          </a:p>
          <a:p>
            <a:pPr algn="ctr"/>
            <a:endParaRPr lang="en-US" dirty="0" smtClean="0"/>
          </a:p>
          <a:p>
            <a:pPr marL="342900" indent="-342900">
              <a:buAutoNum type="arabicParenBoth"/>
            </a:pPr>
            <a:r>
              <a:rPr lang="en-US" dirty="0" smtClean="0"/>
              <a:t>Along major axis of ellipse, consistent average projection error of errors and projection of members; spread well estimated.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Along minor axis of ellipse, slightly larger projection of errors than projection of members.  Too little spread.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Together, imply more isotropy needed.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Still (dashed lines) some separation of projection of error onto ellipses indicates there is some skill in forecasting </a:t>
            </a:r>
            <a:r>
              <a:rPr lang="en-US" dirty="0" err="1" smtClean="0"/>
              <a:t>ellipticity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27"/>
            <a:ext cx="9144000" cy="56270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662" y="5953667"/>
            <a:ext cx="83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non-homogeneous; error bars are 5</a:t>
            </a:r>
            <a:r>
              <a:rPr lang="en-US" baseline="30000" dirty="0" smtClean="0"/>
              <a:t>th</a:t>
            </a:r>
            <a:r>
              <a:rPr lang="en-US" dirty="0" smtClean="0"/>
              <a:t>, 95</a:t>
            </a:r>
            <a:r>
              <a:rPr lang="en-US" baseline="30000" dirty="0" smtClean="0"/>
              <a:t>th</a:t>
            </a:r>
            <a:r>
              <a:rPr lang="en-US" dirty="0" smtClean="0"/>
              <a:t> percentiles of normal distribution fit to data.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78467" y="1989667"/>
            <a:ext cx="1905000" cy="982133"/>
          </a:xfrm>
          <a:prstGeom prst="round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09" y="274638"/>
            <a:ext cx="84906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 of rapid decrease of GFS/</a:t>
            </a:r>
            <a:r>
              <a:rPr lang="en-US" dirty="0" err="1" smtClean="0"/>
              <a:t>EnKF</a:t>
            </a:r>
            <a:r>
              <a:rPr lang="en-US" dirty="0" smtClean="0"/>
              <a:t> wind speeds between day 0 and day 1?</a:t>
            </a:r>
            <a:endParaRPr lang="en-US" dirty="0"/>
          </a:p>
        </p:txBody>
      </p:sp>
      <p:pic>
        <p:nvPicPr>
          <p:cNvPr id="4" name="Picture 3" descr="Fig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9" y="1566333"/>
            <a:ext cx="5291667" cy="5291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4600" y="1921933"/>
            <a:ext cx="2451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Rapid decrease in speed</a:t>
            </a:r>
          </a:p>
          <a:p>
            <a:r>
              <a:rPr lang="en-US" dirty="0" smtClean="0"/>
              <a:t>of GFS/</a:t>
            </a:r>
            <a:r>
              <a:rPr lang="en-US" dirty="0" err="1" smtClean="0"/>
              <a:t>EnKF</a:t>
            </a:r>
            <a:r>
              <a:rPr lang="en-US" dirty="0" smtClean="0"/>
              <a:t> forecasts;</a:t>
            </a:r>
          </a:p>
          <a:p>
            <a:r>
              <a:rPr lang="en-US" dirty="0" smtClean="0"/>
              <a:t>not so for GSI initialized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1" y="4690533"/>
            <a:ext cx="261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looking at analyzed</a:t>
            </a:r>
          </a:p>
          <a:p>
            <a:r>
              <a:rPr lang="en-US" dirty="0" smtClean="0"/>
              <a:t>wind speeds, GFS/</a:t>
            </a:r>
            <a:r>
              <a:rPr lang="en-US" dirty="0" err="1" smtClean="0"/>
              <a:t>EnKF</a:t>
            </a:r>
            <a:endParaRPr lang="en-US" dirty="0" smtClean="0"/>
          </a:p>
          <a:p>
            <a:r>
              <a:rPr lang="en-US" dirty="0" smtClean="0"/>
              <a:t>produces appropriately</a:t>
            </a:r>
          </a:p>
          <a:p>
            <a:r>
              <a:rPr lang="en-US" dirty="0" smtClean="0"/>
              <a:t>strong vortex, GSI does not.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Why the persistent under-forecast of the strength of vortices? </a:t>
            </a:r>
            <a:endParaRPr lang="en-US" sz="3600" dirty="0"/>
          </a:p>
        </p:txBody>
      </p:sp>
      <p:cxnSp>
        <p:nvCxnSpPr>
          <p:cNvPr id="6" name="Curved Connector 5"/>
          <p:cNvCxnSpPr/>
          <p:nvPr/>
        </p:nvCxnSpPr>
        <p:spPr>
          <a:xfrm>
            <a:off x="158227" y="3200316"/>
            <a:ext cx="1329037" cy="1144454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flipH="1">
            <a:off x="1487264" y="3200316"/>
            <a:ext cx="1329037" cy="1144454"/>
          </a:xfrm>
          <a:prstGeom prst="curved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10"/>
          <p:cNvGrpSpPr/>
          <p:nvPr/>
        </p:nvGrpSpPr>
        <p:grpSpPr>
          <a:xfrm>
            <a:off x="717530" y="3200316"/>
            <a:ext cx="1539467" cy="2234205"/>
            <a:chOff x="609600" y="3613675"/>
            <a:chExt cx="2658074" cy="1144454"/>
          </a:xfrm>
        </p:grpSpPr>
        <p:cxnSp>
          <p:nvCxnSpPr>
            <p:cNvPr id="9" name="Curved Connector 8"/>
            <p:cNvCxnSpPr/>
            <p:nvPr/>
          </p:nvCxnSpPr>
          <p:spPr>
            <a:xfrm>
              <a:off x="609600" y="3613675"/>
              <a:ext cx="1329037" cy="114445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flipH="1">
              <a:off x="1938637" y="3613675"/>
              <a:ext cx="1329037" cy="114445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56998" y="3630815"/>
            <a:ext cx="113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first-guess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vortex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9329" y="4970663"/>
            <a:ext cx="1636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EnKF</a:t>
            </a:r>
            <a:r>
              <a:rPr lang="en-US" dirty="0" smtClean="0">
                <a:solidFill>
                  <a:srgbClr val="FF0000"/>
                </a:solidFill>
              </a:rPr>
              <a:t>, after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adjustment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 observations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40"/>
          <p:cNvGrpSpPr/>
          <p:nvPr/>
        </p:nvGrpSpPr>
        <p:grpSpPr>
          <a:xfrm>
            <a:off x="3693272" y="3712949"/>
            <a:ext cx="2028269" cy="1066135"/>
            <a:chOff x="3693272" y="3321135"/>
            <a:chExt cx="2028269" cy="1066135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3693272" y="3321135"/>
              <a:ext cx="202826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046944" y="3463940"/>
              <a:ext cx="13003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during the</a:t>
              </a:r>
            </a:p>
            <a:p>
              <a:r>
                <a:rPr lang="en-US" dirty="0" smtClean="0"/>
                <a:t>subsequent</a:t>
              </a:r>
            </a:p>
            <a:p>
              <a:r>
                <a:rPr lang="en-US" dirty="0" smtClean="0"/>
                <a:t>6-h forecast</a:t>
              </a:r>
              <a:endParaRPr lang="en-US" dirty="0"/>
            </a:p>
          </p:txBody>
        </p:sp>
      </p:grpSp>
      <p:grpSp>
        <p:nvGrpSpPr>
          <p:cNvPr id="7" name="Group 45"/>
          <p:cNvGrpSpPr/>
          <p:nvPr/>
        </p:nvGrpSpPr>
        <p:grpSpPr>
          <a:xfrm>
            <a:off x="5907928" y="3239001"/>
            <a:ext cx="2658074" cy="3301323"/>
            <a:chOff x="5907928" y="2847187"/>
            <a:chExt cx="2658074" cy="3301323"/>
          </a:xfrm>
        </p:grpSpPr>
        <p:grpSp>
          <p:nvGrpSpPr>
            <p:cNvPr id="11" name="Group 14"/>
            <p:cNvGrpSpPr/>
            <p:nvPr/>
          </p:nvGrpSpPr>
          <p:grpSpPr>
            <a:xfrm>
              <a:off x="6467231" y="2848775"/>
              <a:ext cx="1539467" cy="2234205"/>
              <a:chOff x="609600" y="3613675"/>
              <a:chExt cx="2658074" cy="1144454"/>
            </a:xfrm>
          </p:grpSpPr>
          <p:cxnSp>
            <p:nvCxnSpPr>
              <p:cNvPr id="16" name="Curved Connector 15"/>
              <p:cNvCxnSpPr/>
              <p:nvPr/>
            </p:nvCxnSpPr>
            <p:spPr>
              <a:xfrm>
                <a:off x="609600" y="3613675"/>
                <a:ext cx="1329037" cy="1144454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urved Connector 16"/>
              <p:cNvCxnSpPr/>
              <p:nvPr/>
            </p:nvCxnSpPr>
            <p:spPr>
              <a:xfrm flipH="1">
                <a:off x="1938637" y="3613675"/>
                <a:ext cx="1329037" cy="1144454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Curved Connector 19"/>
            <p:cNvCxnSpPr/>
            <p:nvPr/>
          </p:nvCxnSpPr>
          <p:spPr>
            <a:xfrm>
              <a:off x="5907928" y="2848775"/>
              <a:ext cx="1329037" cy="1144454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 flipH="1">
              <a:off x="7236965" y="2848775"/>
              <a:ext cx="1329037" cy="1144454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 flipV="1">
              <a:off x="6112282" y="2848775"/>
              <a:ext cx="440919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006699" y="2847187"/>
              <a:ext cx="526641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6713020" y="4518762"/>
              <a:ext cx="104789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467231" y="5225180"/>
              <a:ext cx="20873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model reproduces</a:t>
              </a:r>
            </a:p>
            <a:p>
              <a:r>
                <a:rPr lang="en-US" dirty="0" smtClean="0"/>
                <a:t>a vortex at the only</a:t>
              </a:r>
            </a:p>
            <a:p>
              <a:r>
                <a:rPr lang="en-US" dirty="0" smtClean="0"/>
                <a:t>scales it can support</a:t>
              </a:r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948315" y="1890545"/>
            <a:ext cx="542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at coarse resolution the model simply cannot </a:t>
            </a:r>
          </a:p>
          <a:p>
            <a:pPr algn="ctr"/>
            <a:r>
              <a:rPr lang="en-US" sz="2000" dirty="0" smtClean="0"/>
              <a:t>support intense vortices, even if properly analyzed</a:t>
            </a:r>
            <a:endParaRPr lang="en-US" sz="20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Increments in GFS/</a:t>
            </a:r>
            <a:r>
              <a:rPr lang="en-US" dirty="0" err="1" smtClean="0"/>
              <a:t>EnKF</a:t>
            </a:r>
            <a:r>
              <a:rPr lang="en-US" dirty="0" smtClean="0"/>
              <a:t> and GSI-parallel to </a:t>
            </a:r>
            <a:r>
              <a:rPr lang="en-US" dirty="0" err="1" smtClean="0"/>
              <a:t>TCVitals</a:t>
            </a:r>
            <a:r>
              <a:rPr lang="en-US" dirty="0" smtClean="0"/>
              <a:t> SLP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98271" y="1733025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Ike, 00 UTC 4 September 2008</a:t>
            </a:r>
            <a:endParaRPr lang="en-US" dirty="0"/>
          </a:p>
        </p:txBody>
      </p:sp>
      <p:pic>
        <p:nvPicPr>
          <p:cNvPr id="8" name="Picture 7" descr="enkf_inc_20080904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2357"/>
            <a:ext cx="4842933" cy="3632200"/>
          </a:xfrm>
          <a:prstGeom prst="rect">
            <a:avLst/>
          </a:prstGeom>
        </p:spPr>
      </p:pic>
      <p:pic>
        <p:nvPicPr>
          <p:cNvPr id="9" name="Picture 8" descr="gsi_inc_20080904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28" y="2102357"/>
            <a:ext cx="4859872" cy="36449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0850" y="5985933"/>
            <a:ext cx="734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 to </a:t>
            </a:r>
            <a:r>
              <a:rPr lang="en-US" dirty="0" err="1" smtClean="0"/>
              <a:t>EnKF</a:t>
            </a:r>
            <a:r>
              <a:rPr lang="en-US" dirty="0" smtClean="0"/>
              <a:t> initializes much deeper, tighter vortex; contours every 1 hPa.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7067" y="274638"/>
            <a:ext cx="3826933" cy="230769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Trying to understand effects of </a:t>
            </a:r>
            <a:r>
              <a:rPr lang="en-US" sz="3200" dirty="0" err="1" smtClean="0"/>
              <a:t>TCVitals</a:t>
            </a:r>
            <a:r>
              <a:rPr lang="en-US" sz="3200" dirty="0" smtClean="0"/>
              <a:t>, </a:t>
            </a:r>
            <a:r>
              <a:rPr lang="en-US" sz="3200" dirty="0" err="1" smtClean="0"/>
              <a:t>EnKF</a:t>
            </a:r>
            <a:r>
              <a:rPr lang="en-US" sz="3200" dirty="0" smtClean="0"/>
              <a:t>, resolution, </a:t>
            </a:r>
            <a:br>
              <a:rPr lang="en-US" sz="3200" dirty="0" smtClean="0"/>
            </a:br>
            <a:r>
              <a:rPr lang="en-US" sz="3200" dirty="0" smtClean="0"/>
              <a:t>ensemble averaging</a:t>
            </a:r>
            <a:endParaRPr lang="en-US" sz="3200" dirty="0"/>
          </a:p>
        </p:txBody>
      </p:sp>
      <p:pic>
        <p:nvPicPr>
          <p:cNvPr id="4" name="Picture 3" descr="Fig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" y="0"/>
            <a:ext cx="5079035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37200" y="2963333"/>
            <a:ext cx="3310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Surprisingly, GFS parallel with </a:t>
            </a:r>
            <a:r>
              <a:rPr lang="en-US" dirty="0" err="1" smtClean="0"/>
              <a:t>TCVitals</a:t>
            </a:r>
            <a:r>
              <a:rPr lang="en-US" dirty="0"/>
              <a:t> </a:t>
            </a:r>
            <a:r>
              <a:rPr lang="en-US" dirty="0" smtClean="0"/>
              <a:t>didn’t have appreciably lower errors than GSI operational.  Maybe different effect with </a:t>
            </a:r>
            <a:r>
              <a:rPr lang="en-US" dirty="0" err="1" smtClean="0"/>
              <a:t>EnKF</a:t>
            </a:r>
            <a:r>
              <a:rPr lang="en-US" dirty="0" smtClean="0"/>
              <a:t>?  Also, note Daryl Kleist, NCEP/EMC saw bigger impact with 2008 season.</a:t>
            </a:r>
          </a:p>
          <a:p>
            <a:endParaRPr lang="en-US" dirty="0" smtClean="0"/>
          </a:p>
          <a:p>
            <a:r>
              <a:rPr lang="en-US" dirty="0" smtClean="0"/>
              <a:t>Ensemble averaging did not appear to have a large effect on track forecast performance.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206518" y="2836333"/>
            <a:ext cx="330683" cy="321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5088467" y="5638800"/>
            <a:ext cx="448732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79035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17067" y="274638"/>
            <a:ext cx="3826933" cy="230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Trying to understand effects of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TCVitals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EnKF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resolution,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ens</a:t>
            </a:r>
            <a:r>
              <a:rPr lang="en-US" sz="3200" dirty="0" err="1" smtClean="0">
                <a:latin typeface="+mj-lt"/>
                <a:ea typeface="+mj-ea"/>
                <a:cs typeface="+mj-cs"/>
              </a:rPr>
              <a:t>emble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averaging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079037" y="2582334"/>
            <a:ext cx="568715" cy="567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2980267"/>
            <a:ext cx="3183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modest impact on track forecast</a:t>
            </a:r>
          </a:p>
          <a:p>
            <a:r>
              <a:rPr lang="en-US" dirty="0" smtClean="0"/>
              <a:t>from degrading the resolution</a:t>
            </a:r>
          </a:p>
          <a:p>
            <a:r>
              <a:rPr lang="en-US" dirty="0" smtClean="0"/>
              <a:t>of the forecast (still T382 during the data assimilation).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larger impact of GFS/</a:t>
            </a:r>
            <a:r>
              <a:rPr lang="en-US" dirty="0" err="1" smtClean="0"/>
              <a:t>EnKF</a:t>
            </a:r>
            <a:r>
              <a:rPr lang="en-US" dirty="0" smtClean="0"/>
              <a:t> at T126 vs. operational.  However,</a:t>
            </a:r>
          </a:p>
          <a:p>
            <a:r>
              <a:rPr lang="en-US" dirty="0" smtClean="0"/>
              <a:t>2009 operational version had more diffusion, so that complicates analysis.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5079035" y="5130798"/>
            <a:ext cx="568716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Tropical winds from parallel tests of deterministic T382 GFS/GSI &amp; GFS/</a:t>
            </a:r>
            <a:r>
              <a:rPr lang="en-US" sz="3600" dirty="0" err="1" smtClean="0"/>
              <a:t>EnKF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295806"/>
            <a:ext cx="816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EnKF</a:t>
            </a:r>
            <a:r>
              <a:rPr lang="en-US" dirty="0" smtClean="0"/>
              <a:t> provides consistently better wind forecasts; better steering of tropical cyclones?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8" descr="acu25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719007" y="1600198"/>
            <a:ext cx="7404843" cy="4695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next summer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Higher resolution, if possible.</a:t>
            </a:r>
          </a:p>
          <a:p>
            <a:r>
              <a:rPr lang="en-US" dirty="0" smtClean="0"/>
              <a:t>Vortex relocation to </a:t>
            </a:r>
            <a:r>
              <a:rPr lang="en-US" dirty="0" err="1" smtClean="0"/>
              <a:t>ens</a:t>
            </a:r>
            <a:r>
              <a:rPr lang="en-US" dirty="0" smtClean="0"/>
              <a:t>. mean prior?</a:t>
            </a:r>
          </a:p>
          <a:p>
            <a:r>
              <a:rPr lang="en-US" dirty="0" err="1" smtClean="0"/>
              <a:t>TCVitals</a:t>
            </a:r>
            <a:r>
              <a:rPr lang="en-US" dirty="0" smtClean="0"/>
              <a:t> </a:t>
            </a:r>
            <a:r>
              <a:rPr lang="en-US" dirty="0" err="1" smtClean="0"/>
              <a:t>obs</a:t>
            </a:r>
            <a:r>
              <a:rPr lang="en-US" dirty="0" smtClean="0"/>
              <a:t> error estimates incorporated into data assimilation?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Also: estimate representativeness errors of </a:t>
            </a:r>
            <a:r>
              <a:rPr lang="en-US" dirty="0" err="1" smtClean="0"/>
              <a:t>TCVitals</a:t>
            </a:r>
            <a:endParaRPr lang="en-US" dirty="0" smtClean="0"/>
          </a:p>
          <a:p>
            <a:r>
              <a:rPr lang="en-US" dirty="0" smtClean="0"/>
              <a:t>Better treatment of model-error </a:t>
            </a:r>
            <a:r>
              <a:rPr lang="en-US" dirty="0" err="1" smtClean="0"/>
              <a:t>covariances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40479" y="3399162"/>
          <a:ext cx="6095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Dvorak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in-situ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error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mb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</a:t>
                      </a:r>
                      <a:r>
                        <a:rPr lang="en-US" baseline="0" dirty="0" smtClean="0"/>
                        <a:t> 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</a:t>
                      </a:r>
                      <a:r>
                        <a:rPr lang="en-US" baseline="0" dirty="0" smtClean="0"/>
                        <a:t>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</a:t>
                      </a:r>
                      <a:r>
                        <a:rPr lang="en-US" baseline="0" dirty="0" smtClean="0"/>
                        <a:t>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 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19.1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4040" y="6498976"/>
            <a:ext cx="2457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table c/o Ryan Torn, U Albany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8947"/>
            <a:ext cx="4258685" cy="1198562"/>
          </a:xfrm>
        </p:spPr>
        <p:txBody>
          <a:bodyPr>
            <a:noAutofit/>
          </a:bodyPr>
          <a:lstStyle/>
          <a:p>
            <a:r>
              <a:rPr lang="en-US" sz="4800" dirty="0" smtClean="0"/>
              <a:t>Multi-model</a:t>
            </a:r>
            <a:br>
              <a:rPr lang="en-US" sz="4800" dirty="0" smtClean="0"/>
            </a:br>
            <a:r>
              <a:rPr lang="en-US" sz="4800" dirty="0" smtClean="0"/>
              <a:t>forecast?</a:t>
            </a:r>
            <a:br>
              <a:rPr lang="en-US" sz="4800" dirty="0" smtClean="0"/>
            </a:br>
            <a:r>
              <a:rPr lang="en-US" sz="4800" dirty="0" smtClean="0"/>
              <a:t>Hurricane Bill</a:t>
            </a:r>
            <a:endParaRPr lang="en-US" sz="4800" dirty="0"/>
          </a:p>
        </p:txBody>
      </p:sp>
      <p:pic>
        <p:nvPicPr>
          <p:cNvPr id="4" name="Picture 3" descr="Fig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3663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1933" y="3676060"/>
            <a:ext cx="355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Initialized 00 UTC 19 August 2009.</a:t>
            </a:r>
          </a:p>
          <a:p>
            <a:endParaRPr lang="en-US" dirty="0" smtClean="0"/>
          </a:p>
          <a:p>
            <a:r>
              <a:rPr lang="en-US" dirty="0" smtClean="0"/>
              <a:t>What if we combine the forecasts</a:t>
            </a:r>
          </a:p>
          <a:p>
            <a:r>
              <a:rPr lang="en-US" dirty="0" smtClean="0"/>
              <a:t>in some fashion, using their error</a:t>
            </a:r>
          </a:p>
          <a:p>
            <a:r>
              <a:rPr lang="en-US" dirty="0" smtClean="0"/>
              <a:t>statistics?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7924"/>
          </a:xfrm>
        </p:spPr>
        <p:txBody>
          <a:bodyPr>
            <a:no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104"/>
            <a:ext cx="8229600" cy="504824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Can hurricane ensemble forecasts from a global model be improved substantially by:</a:t>
            </a:r>
          </a:p>
          <a:p>
            <a:pPr lvl="1"/>
            <a:r>
              <a:rPr lang="en-US" dirty="0" smtClean="0"/>
              <a:t>using an </a:t>
            </a:r>
            <a:r>
              <a:rPr lang="en-US" dirty="0" err="1" smtClean="0"/>
              <a:t>EnKF</a:t>
            </a:r>
            <a:r>
              <a:rPr lang="en-US" dirty="0" smtClean="0"/>
              <a:t> for data assimilation &amp; ensemble initialization?</a:t>
            </a:r>
          </a:p>
          <a:p>
            <a:pPr lvl="1"/>
            <a:r>
              <a:rPr lang="en-US" dirty="0" smtClean="0"/>
              <a:t>using a higher-resolution version of global model?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using new “</a:t>
            </a:r>
            <a:r>
              <a:rPr lang="en-US" dirty="0" err="1" smtClean="0"/>
              <a:t>TCVitals</a:t>
            </a:r>
            <a:r>
              <a:rPr lang="en-US" dirty="0" smtClean="0"/>
              <a:t>” sea-level pressure observations in the data assimilation?</a:t>
            </a:r>
          </a:p>
          <a:p>
            <a:pPr>
              <a:spcAft>
                <a:spcPts val="600"/>
              </a:spcAft>
            </a:pPr>
            <a:r>
              <a:rPr lang="en-US" dirty="0"/>
              <a:t>H</a:t>
            </a:r>
            <a:r>
              <a:rPr lang="en-US" dirty="0" smtClean="0"/>
              <a:t>ow much of any improvement can be attributed to </a:t>
            </a:r>
            <a:r>
              <a:rPr lang="en-US" dirty="0" err="1" smtClean="0"/>
              <a:t>EnKF</a:t>
            </a:r>
            <a:r>
              <a:rPr lang="en-US" dirty="0" smtClean="0"/>
              <a:t> vs. higher resolution model vs. new </a:t>
            </a:r>
            <a:r>
              <a:rPr lang="en-US" dirty="0" err="1" smtClean="0"/>
              <a:t>obs</a:t>
            </a:r>
            <a:r>
              <a:rPr lang="en-US" dirty="0" smtClean="0"/>
              <a:t>?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How do experimental forecasts compare with operational forecasts from worldwide centers?</a:t>
            </a:r>
          </a:p>
          <a:p>
            <a:r>
              <a:rPr lang="en-US" dirty="0" smtClean="0"/>
              <a:t>Multi-model ensembles provide improvement?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Proposed multi-model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Estimate average absolute error </a:t>
            </a:r>
            <a:r>
              <a:rPr lang="en-US" i="1" dirty="0" err="1" smtClean="0"/>
              <a:t>σ</a:t>
            </a:r>
            <a:r>
              <a:rPr lang="en-US" i="1" baseline="-25000" dirty="0" err="1" smtClean="0"/>
              <a:t>m,t</a:t>
            </a:r>
            <a:r>
              <a:rPr lang="en-US" dirty="0" smtClean="0"/>
              <a:t> of the ensemble-mean forecast for a given lead time </a:t>
            </a:r>
            <a:r>
              <a:rPr lang="en-US" i="1" dirty="0" err="1" smtClean="0"/>
              <a:t>t</a:t>
            </a:r>
            <a:r>
              <a:rPr lang="en-US" dirty="0" smtClean="0"/>
              <a:t> and forecast model </a:t>
            </a:r>
            <a:r>
              <a:rPr lang="en-US" i="1" dirty="0" err="1" smtClean="0"/>
              <a:t>m</a:t>
            </a:r>
            <a:r>
              <a:rPr lang="en-US" dirty="0" smtClean="0"/>
              <a:t>, quasi-cross validated (e.g., when estimating error for Bill, don’t use Bill data, but ok to use every other storm).</a:t>
            </a:r>
          </a:p>
          <a:p>
            <a:r>
              <a:rPr lang="en-US" dirty="0" smtClean="0"/>
              <a:t>Set weights for every available member forecast to be 	1/</a:t>
            </a:r>
            <a:r>
              <a:rPr lang="en-US" i="1" dirty="0" smtClean="0"/>
              <a:t>σ</a:t>
            </a:r>
            <a:r>
              <a:rPr lang="en-US" i="1" baseline="30000" dirty="0" smtClean="0"/>
              <a:t>2</a:t>
            </a:r>
            <a:r>
              <a:rPr lang="en-US" i="1" baseline="-25000" dirty="0" smtClean="0"/>
              <a:t>m,t</a:t>
            </a:r>
            <a:endParaRPr lang="en-US" dirty="0" smtClean="0"/>
          </a:p>
          <a:p>
            <a:r>
              <a:rPr lang="en-US" dirty="0" smtClean="0"/>
              <a:t>Estimate weighted ensemble mean and weighted ensemble covariance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663" y="1202267"/>
            <a:ext cx="5372793" cy="5655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76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 experimental  multi-model product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65743"/>
            <a:ext cx="27893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Dot area is proportional to the weighting applied to that member</a:t>
            </a:r>
          </a:p>
          <a:p>
            <a:endParaRPr lang="en-US" sz="2000" dirty="0" smtClean="0"/>
          </a:p>
          <a:p>
            <a:pPr>
              <a:buFontTx/>
              <a:buChar char="•"/>
            </a:pPr>
            <a:r>
              <a:rPr lang="en-US" sz="2000" dirty="0" smtClean="0"/>
              <a:t> =  </a:t>
            </a:r>
            <a:r>
              <a:rPr lang="en-US" sz="2000" dirty="0" err="1" smtClean="0"/>
              <a:t>ens</a:t>
            </a:r>
            <a:r>
              <a:rPr lang="en-US" sz="2000" dirty="0" smtClean="0"/>
              <a:t>. mean position</a:t>
            </a:r>
          </a:p>
          <a:p>
            <a:r>
              <a:rPr lang="en-US" sz="2000" dirty="0" smtClean="0"/>
              <a:t>* =  observed position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25733" y="2446867"/>
            <a:ext cx="7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Day 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6702" y="3405201"/>
            <a:ext cx="7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2A665"/>
                </a:solidFill>
              </a:rPr>
              <a:t>Day 4</a:t>
            </a:r>
            <a:endParaRPr lang="en-US" dirty="0">
              <a:solidFill>
                <a:srgbClr val="B2A66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9884" y="4258733"/>
            <a:ext cx="7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Day 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199" y="4927600"/>
            <a:ext cx="7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Day 2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8133" y="5410200"/>
            <a:ext cx="7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AB2D"/>
                </a:solidFill>
              </a:rPr>
              <a:t>Day 1</a:t>
            </a:r>
            <a:endParaRPr lang="en-US" dirty="0">
              <a:solidFill>
                <a:srgbClr val="FFAB2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4764" y="5779532"/>
            <a:ext cx="7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Multi-model error (GEFS/</a:t>
            </a:r>
            <a:r>
              <a:rPr lang="en-US" dirty="0" err="1" smtClean="0"/>
              <a:t>EnKF</a:t>
            </a:r>
            <a:r>
              <a:rPr lang="en-US" dirty="0" smtClean="0"/>
              <a:t>, ECMWF, FIM, UKMO, CMC, NCEP)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38" y="1585002"/>
            <a:ext cx="7149568" cy="4399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2294" y="6125517"/>
            <a:ext cx="6388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much improvement from multi-model.  Why?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76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Multi-model 2-m temperature forecasts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19519" y="5354310"/>
            <a:ext cx="6206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collaborative work led by Renate </a:t>
            </a:r>
            <a:r>
              <a:rPr lang="en-US" sz="1400" dirty="0" err="1" smtClean="0"/>
              <a:t>Hagedorn</a:t>
            </a:r>
            <a:r>
              <a:rPr lang="en-US" sz="1400" dirty="0" smtClean="0"/>
              <a:t>, ECMWF; conditionally accepted, MWR</a:t>
            </a:r>
            <a:endParaRPr lang="en-US" sz="1400" dirty="0"/>
          </a:p>
        </p:txBody>
      </p:sp>
      <p:pic>
        <p:nvPicPr>
          <p:cNvPr id="6" name="Picture 6" descr="mm09_2tBC_NH_DJF"/>
          <p:cNvPicPr>
            <a:picLocks noChangeAspect="1" noChangeArrowheads="1"/>
          </p:cNvPicPr>
          <p:nvPr/>
        </p:nvPicPr>
        <p:blipFill>
          <a:blip r:embed="rId2"/>
          <a:srcRect t="9401"/>
          <a:stretch>
            <a:fillRect/>
          </a:stretch>
        </p:blipFill>
        <p:spPr bwMode="auto">
          <a:xfrm>
            <a:off x="0" y="2061471"/>
            <a:ext cx="4721101" cy="320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m04_2tBC_NH_DJF"/>
          <p:cNvPicPr>
            <a:picLocks noChangeAspect="1" noChangeArrowheads="1"/>
          </p:cNvPicPr>
          <p:nvPr/>
        </p:nvPicPr>
        <p:blipFill>
          <a:blip r:embed="rId3"/>
          <a:srcRect t="9401"/>
          <a:stretch>
            <a:fillRect/>
          </a:stretch>
        </p:blipFill>
        <p:spPr bwMode="auto">
          <a:xfrm>
            <a:off x="4422899" y="2061471"/>
            <a:ext cx="4721101" cy="320913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1291583"/>
            <a:ext cx="3898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All models (with 30-day bias correction)</a:t>
            </a:r>
          </a:p>
          <a:p>
            <a:pPr algn="ctr"/>
            <a:r>
              <a:rPr lang="en-US" dirty="0" smtClean="0"/>
              <a:t>&amp; multi-model “TIGGE”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20871" y="1291583"/>
            <a:ext cx="4233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Best 4 models (with 30-day bias correction)</a:t>
            </a:r>
          </a:p>
          <a:p>
            <a:pPr algn="ctr"/>
            <a:r>
              <a:rPr lang="en-US" dirty="0" smtClean="0"/>
              <a:t>&amp; multi-model “TIGGE”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18422" y="5894685"/>
            <a:ext cx="467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Lesson: discard less skillful models?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39" y="1585003"/>
            <a:ext cx="7149567" cy="4399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Multi-model error </a:t>
            </a:r>
            <a:br>
              <a:rPr lang="en-US" dirty="0" smtClean="0"/>
            </a:br>
            <a:r>
              <a:rPr lang="en-US" dirty="0" smtClean="0"/>
              <a:t>(GEFS/</a:t>
            </a:r>
            <a:r>
              <a:rPr lang="en-US" dirty="0" err="1" smtClean="0"/>
              <a:t>EnKF</a:t>
            </a:r>
            <a:r>
              <a:rPr lang="en-US" dirty="0" smtClean="0"/>
              <a:t>, ECMWF only)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3406" y="6125517"/>
            <a:ext cx="5649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Now some improvement, ~ 6 - 9 hours lead.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38" y="1585003"/>
            <a:ext cx="7149568" cy="4399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Multi-model error </a:t>
            </a:r>
            <a:br>
              <a:rPr lang="en-US" dirty="0" smtClean="0"/>
            </a:br>
            <a:r>
              <a:rPr lang="en-US" dirty="0" smtClean="0"/>
              <a:t>(GEFS/</a:t>
            </a:r>
            <a:r>
              <a:rPr lang="en-US" dirty="0" err="1" smtClean="0"/>
              <a:t>EnKF</a:t>
            </a:r>
            <a:r>
              <a:rPr lang="en-US" dirty="0" smtClean="0"/>
              <a:t>, FIM only)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3406" y="6125517"/>
            <a:ext cx="6029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Degradation relative to GFS/</a:t>
            </a:r>
            <a:r>
              <a:rPr lang="en-US" sz="2400" dirty="0" err="1" smtClean="0"/>
              <a:t>EnKF</a:t>
            </a:r>
            <a:r>
              <a:rPr lang="en-US" sz="2400" dirty="0" smtClean="0"/>
              <a:t> alone.  Why?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Correlation of errors, GFS/</a:t>
            </a:r>
            <a:r>
              <a:rPr lang="en-US" dirty="0" err="1" smtClean="0"/>
              <a:t>EnKF</a:t>
            </a:r>
            <a:r>
              <a:rPr lang="en-US" dirty="0" smtClean="0"/>
              <a:t> &amp; FIM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765" y="5244147"/>
            <a:ext cx="74477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r</a:t>
            </a:r>
            <a:r>
              <a:rPr lang="en-US" dirty="0" smtClean="0"/>
              <a:t> is the Spearman rank correlation.</a:t>
            </a:r>
          </a:p>
          <a:p>
            <a:endParaRPr lang="en-US" dirty="0" smtClean="0"/>
          </a:p>
          <a:p>
            <a:r>
              <a:rPr lang="en-US" dirty="0" smtClean="0"/>
              <a:t>Multi-model forecasts generally predicated on the assumption that models</a:t>
            </a:r>
          </a:p>
          <a:p>
            <a:r>
              <a:rPr lang="en-US" dirty="0" smtClean="0"/>
              <a:t>provide independent information.  In this case, FIM errors are highly co-linear</a:t>
            </a:r>
          </a:p>
          <a:p>
            <a:r>
              <a:rPr lang="en-US" dirty="0" smtClean="0"/>
              <a:t>with GFS/</a:t>
            </a:r>
            <a:r>
              <a:rPr lang="en-US" dirty="0" err="1" smtClean="0"/>
              <a:t>EnKF</a:t>
            </a:r>
            <a:r>
              <a:rPr lang="en-US" dirty="0" smtClean="0"/>
              <a:t> errors.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3" y="274638"/>
            <a:ext cx="882292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Correlation of errors, GFS/</a:t>
            </a:r>
            <a:r>
              <a:rPr lang="en-US" dirty="0" err="1" smtClean="0"/>
              <a:t>EnKF</a:t>
            </a:r>
            <a:r>
              <a:rPr lang="en-US" dirty="0" smtClean="0"/>
              <a:t> &amp; ECMWF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7720" y="5442478"/>
            <a:ext cx="787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co-linearity of forecast errors between GFS/</a:t>
            </a:r>
            <a:r>
              <a:rPr lang="en-US" dirty="0" err="1" smtClean="0"/>
              <a:t>EnKF</a:t>
            </a:r>
            <a:r>
              <a:rPr lang="en-US" dirty="0" smtClean="0"/>
              <a:t> &amp; ECMWF systems; the</a:t>
            </a:r>
          </a:p>
          <a:p>
            <a:r>
              <a:rPr lang="en-US" dirty="0" smtClean="0"/>
              <a:t>greater independence of their forecast errors permits a multi-model improvement.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Multi-model ellipse eccentricity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92200" y="5452533"/>
            <a:ext cx="6590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suggests that multi-model forecast now has a bit too much spread in</a:t>
            </a:r>
          </a:p>
          <a:p>
            <a:r>
              <a:rPr lang="en-US" dirty="0" smtClean="0"/>
              <a:t>directions of trailing eigenvectors.  Also, the projection of error onto </a:t>
            </a:r>
          </a:p>
          <a:p>
            <a:r>
              <a:rPr lang="en-US" dirty="0" smtClean="0"/>
              <a:t>the trailing eigenvector has decreased.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095067" y="5005363"/>
            <a:ext cx="473026" cy="447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1852637"/>
            <a:ext cx="8830733" cy="304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32" y="274637"/>
            <a:ext cx="1786467" cy="1596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Day-4</a:t>
            </a:r>
            <a:br>
              <a:rPr lang="en-US" dirty="0" smtClean="0"/>
            </a:br>
            <a:r>
              <a:rPr lang="en-US" dirty="0" smtClean="0"/>
              <a:t>Ellipses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24" y="0"/>
            <a:ext cx="61955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2269067"/>
            <a:ext cx="231749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Dot: observed position</a:t>
            </a:r>
          </a:p>
          <a:p>
            <a:r>
              <a:rPr lang="en-US" dirty="0" smtClean="0"/>
              <a:t>(always at center)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Red oval: GEFS/</a:t>
            </a:r>
            <a:r>
              <a:rPr lang="en-US" dirty="0" err="1" smtClean="0">
                <a:solidFill>
                  <a:srgbClr val="FF0000"/>
                </a:solidFill>
              </a:rPr>
              <a:t>EnKF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B2A665"/>
                </a:solidFill>
              </a:rPr>
              <a:t>Green oval: ECMWF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Blue oval: Multi-model</a:t>
            </a:r>
          </a:p>
          <a:p>
            <a:endParaRPr lang="en-US" dirty="0" smtClean="0"/>
          </a:p>
          <a:p>
            <a:r>
              <a:rPr lang="en-US" dirty="0" smtClean="0"/>
              <a:t>Numbers: # members</a:t>
            </a:r>
          </a:p>
          <a:p>
            <a:r>
              <a:rPr lang="en-US" dirty="0" smtClean="0"/>
              <a:t>tracked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5000" y="6171684"/>
            <a:ext cx="3287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(not sure this is that illuminating)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181600" y="5537200"/>
            <a:ext cx="1167376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81600" y="5538788"/>
            <a:ext cx="116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30 degrees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5139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Testing performed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783"/>
            <a:ext cx="8229600" cy="4525963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Ran a global ensemble square-root filter (“</a:t>
            </a:r>
            <a:r>
              <a:rPr lang="en-US" sz="2200" dirty="0" err="1" smtClean="0">
                <a:solidFill>
                  <a:srgbClr val="FF0000"/>
                </a:solidFill>
              </a:rPr>
              <a:t>EnKF</a:t>
            </a:r>
            <a:r>
              <a:rPr lang="en-US" sz="2200" dirty="0" smtClean="0">
                <a:solidFill>
                  <a:srgbClr val="FF0000"/>
                </a:solidFill>
              </a:rPr>
              <a:t>”) data assimilation</a:t>
            </a:r>
          </a:p>
          <a:p>
            <a:pPr lvl="1"/>
            <a:r>
              <a:rPr lang="en-US" sz="2200" dirty="0" smtClean="0">
                <a:solidFill>
                  <a:srgbClr val="FF0000"/>
                </a:solidFill>
              </a:rPr>
              <a:t>T382L64 (~35 km) version of NCEP GFS, 60 members</a:t>
            </a:r>
          </a:p>
          <a:p>
            <a:pPr lvl="1">
              <a:spcAft>
                <a:spcPts val="600"/>
              </a:spcAft>
            </a:pPr>
            <a:r>
              <a:rPr lang="en-US" sz="2200" dirty="0" smtClean="0"/>
              <a:t>Full observational data stream + “</a:t>
            </a:r>
            <a:r>
              <a:rPr lang="en-US" sz="2200" dirty="0" err="1" smtClean="0"/>
              <a:t>TCVitals</a:t>
            </a:r>
            <a:r>
              <a:rPr lang="en-US" sz="2200" dirty="0" smtClean="0"/>
              <a:t>” (min central pressure)</a:t>
            </a:r>
          </a:p>
          <a:p>
            <a:pPr lvl="1">
              <a:spcAft>
                <a:spcPts val="600"/>
              </a:spcAft>
            </a:pPr>
            <a:r>
              <a:rPr lang="en-US" sz="2200" dirty="0" smtClean="0"/>
              <a:t>20-member ensemble forecasts to 7 days for most active days during hurricane season, late July to early October 2009.</a:t>
            </a:r>
          </a:p>
          <a:p>
            <a:pPr>
              <a:spcAft>
                <a:spcPts val="600"/>
              </a:spcAft>
            </a:pPr>
            <a:r>
              <a:rPr lang="en-US" sz="2200" dirty="0" smtClean="0"/>
              <a:t>Other operational ensembles (next page)</a:t>
            </a:r>
          </a:p>
          <a:p>
            <a:pPr>
              <a:spcAft>
                <a:spcPts val="600"/>
              </a:spcAft>
            </a:pPr>
            <a:r>
              <a:rPr lang="en-US" sz="2200" dirty="0" smtClean="0"/>
              <a:t>Also useful: deterministic forecasts from T382 GFS/</a:t>
            </a:r>
            <a:r>
              <a:rPr lang="en-US" sz="2200" dirty="0" err="1" smtClean="0"/>
              <a:t>EnKF</a:t>
            </a:r>
            <a:r>
              <a:rPr lang="en-US" sz="2200" dirty="0" smtClean="0"/>
              <a:t>, operational GFS/GSI and parallel GFS/GSI with </a:t>
            </a:r>
            <a:r>
              <a:rPr lang="en-US" sz="2200" dirty="0" err="1" smtClean="0"/>
              <a:t>TCVitals</a:t>
            </a:r>
            <a:endParaRPr lang="en-US" sz="2200" dirty="0" smtClean="0"/>
          </a:p>
          <a:p>
            <a:r>
              <a:rPr lang="en-US" sz="2200" dirty="0" smtClean="0"/>
              <a:t>Compare against “best track” files compiled by NHC and Joint Typhoon Warning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348"/>
            <a:ext cx="8229600" cy="5354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Conclusions, part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24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EnKF</a:t>
            </a:r>
            <a:r>
              <a:rPr lang="en-US" sz="2400" dirty="0" smtClean="0"/>
              <a:t> + high-resolution global model showed remarkable success in 2009 season</a:t>
            </a:r>
          </a:p>
          <a:p>
            <a:pPr lvl="1"/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track forecasts competitive with state-of-the art ECMWF forecast ensemble.</a:t>
            </a:r>
          </a:p>
          <a:p>
            <a:pPr lvl="1"/>
            <a:r>
              <a:rPr lang="en-US" sz="1800" dirty="0" smtClean="0"/>
              <a:t>track forecasts clearly better than NCEP, CMC operational, FIM.</a:t>
            </a:r>
          </a:p>
          <a:p>
            <a:pPr lvl="1"/>
            <a:r>
              <a:rPr lang="en-US" sz="1800" dirty="0" smtClean="0"/>
              <a:t>good consistency between ensemble spread and error.</a:t>
            </a:r>
          </a:p>
          <a:p>
            <a:pPr lvl="1"/>
            <a:r>
              <a:rPr lang="en-US" sz="1800" dirty="0" smtClean="0"/>
              <a:t>generally better tropical wind analyses.</a:t>
            </a:r>
          </a:p>
          <a:p>
            <a:pPr lvl="1"/>
            <a:r>
              <a:rPr lang="en-US" sz="1800" dirty="0" smtClean="0"/>
              <a:t>information on </a:t>
            </a:r>
            <a:r>
              <a:rPr lang="en-US" sz="1800" dirty="0" err="1" smtClean="0"/>
              <a:t>ellipticity</a:t>
            </a:r>
            <a:r>
              <a:rPr lang="en-US" sz="1800" dirty="0" smtClean="0"/>
              <a:t> of track positions useful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Improvement in TC forecasts likely due to increased model resolutio</a:t>
            </a:r>
            <a:r>
              <a:rPr lang="en-US" sz="2400" dirty="0"/>
              <a:t>n</a:t>
            </a:r>
            <a:r>
              <a:rPr lang="en-US" sz="2400" dirty="0" smtClean="0"/>
              <a:t>, </a:t>
            </a:r>
            <a:r>
              <a:rPr lang="en-US" sz="2400" dirty="0" err="1" smtClean="0"/>
              <a:t>EnKF</a:t>
            </a:r>
            <a:r>
              <a:rPr lang="en-US" sz="2400" dirty="0" smtClean="0"/>
              <a:t>, and </a:t>
            </a:r>
            <a:r>
              <a:rPr lang="en-US" sz="2400" dirty="0" err="1" smtClean="0"/>
              <a:t>TCVitals</a:t>
            </a:r>
            <a:r>
              <a:rPr lang="en-US" sz="2400" dirty="0" smtClean="0"/>
              <a:t>.</a:t>
            </a:r>
          </a:p>
          <a:p>
            <a:pPr lvl="1"/>
            <a:r>
              <a:rPr lang="en-US" sz="1800" dirty="0" smtClean="0"/>
              <a:t>however, forecast resolution had smaller impact when data assimilation with hi-res </a:t>
            </a:r>
            <a:r>
              <a:rPr lang="en-US" sz="1800" dirty="0" err="1" smtClean="0"/>
              <a:t>EnKF</a:t>
            </a:r>
            <a:endParaRPr lang="en-US" sz="1800" dirty="0" smtClean="0"/>
          </a:p>
          <a:p>
            <a:pPr lvl="1"/>
            <a:r>
              <a:rPr lang="en-US" sz="1800" dirty="0" err="1" smtClean="0"/>
              <a:t>TCVitals</a:t>
            </a:r>
            <a:r>
              <a:rPr lang="en-US" sz="1800" dirty="0" smtClean="0"/>
              <a:t> had small impact in GSI; parallel tests with/without in </a:t>
            </a:r>
            <a:r>
              <a:rPr lang="en-US" sz="1800" dirty="0" err="1" smtClean="0"/>
              <a:t>EnKF</a:t>
            </a:r>
            <a:r>
              <a:rPr lang="en-US" sz="1800" dirty="0" smtClean="0"/>
              <a:t> not conducted.  Presumed effect larger.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203" y="6167120"/>
            <a:ext cx="83685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2348"/>
            <a:ext cx="8229600" cy="5354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Conclusions,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32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Multi-model forecasts provided some benefit to tracks</a:t>
            </a:r>
          </a:p>
          <a:p>
            <a:pPr lvl="1"/>
            <a:r>
              <a:rPr lang="en-US" sz="2000" dirty="0" smtClean="0"/>
              <a:t>No benefit when using all ensemble systems, including poorer ones</a:t>
            </a:r>
          </a:p>
          <a:p>
            <a:pPr lvl="1"/>
            <a:r>
              <a:rPr lang="en-US" sz="2000" dirty="0" smtClean="0"/>
              <a:t>Some benefit of just GFS/</a:t>
            </a:r>
            <a:r>
              <a:rPr lang="en-US" sz="2000" dirty="0" err="1" smtClean="0"/>
              <a:t>EnKF</a:t>
            </a:r>
            <a:r>
              <a:rPr lang="en-US" sz="2000" dirty="0" smtClean="0"/>
              <a:t> + ECMWF </a:t>
            </a:r>
          </a:p>
          <a:p>
            <a:r>
              <a:rPr lang="en-US" sz="2800" dirty="0" smtClean="0"/>
              <a:t>Some questions</a:t>
            </a:r>
          </a:p>
          <a:p>
            <a:pPr lvl="1"/>
            <a:r>
              <a:rPr lang="en-US" sz="2000" dirty="0" smtClean="0"/>
              <a:t>improve methods for vortex initialization in </a:t>
            </a:r>
            <a:r>
              <a:rPr lang="en-US" sz="2000" dirty="0" err="1" smtClean="0"/>
              <a:t>EnKF</a:t>
            </a:r>
            <a:r>
              <a:rPr lang="en-US" sz="2000" dirty="0" smtClean="0"/>
              <a:t>.  Incorporate relocation?</a:t>
            </a:r>
          </a:p>
          <a:p>
            <a:pPr lvl="1"/>
            <a:r>
              <a:rPr lang="en-US" sz="2000" dirty="0" smtClean="0"/>
              <a:t>methods for treating hurricane-related model error?</a:t>
            </a:r>
          </a:p>
          <a:p>
            <a:pPr lvl="1"/>
            <a:r>
              <a:rPr lang="en-US" sz="2000" dirty="0" smtClean="0"/>
              <a:t>resolution impacts of global model in </a:t>
            </a:r>
            <a:r>
              <a:rPr lang="en-US" sz="2000" dirty="0" err="1" smtClean="0"/>
              <a:t>EnKF</a:t>
            </a:r>
            <a:r>
              <a:rPr lang="en-US" sz="2000" dirty="0" smtClean="0"/>
              <a:t>?</a:t>
            </a:r>
          </a:p>
          <a:p>
            <a:pPr lvl="1"/>
            <a:r>
              <a:rPr lang="en-US" sz="2000" dirty="0" smtClean="0"/>
              <a:t>effect of assimilating position and intensity of </a:t>
            </a:r>
            <a:r>
              <a:rPr lang="en-US" sz="2000" dirty="0" err="1" smtClean="0"/>
              <a:t>TCVitals</a:t>
            </a:r>
            <a:r>
              <a:rPr lang="en-US" sz="2000" dirty="0" smtClean="0"/>
              <a:t> separately?</a:t>
            </a:r>
          </a:p>
          <a:p>
            <a:pPr lvl="1"/>
            <a:r>
              <a:rPr lang="en-US" sz="2000" dirty="0" smtClean="0"/>
              <a:t>will nesting of high-resolution regional </a:t>
            </a:r>
            <a:r>
              <a:rPr lang="en-US" sz="2000" dirty="0" err="1" smtClean="0"/>
              <a:t>EnKF</a:t>
            </a:r>
            <a:r>
              <a:rPr lang="en-US" sz="2000" dirty="0" smtClean="0"/>
              <a:t> and SREF forecasts provide even better results?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203" y="6167120"/>
            <a:ext cx="83685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ESRL and EMC have a signed agreement to work together toward the development of a hybrid XD-</a:t>
            </a:r>
            <a:r>
              <a:rPr lang="en-US" dirty="0" err="1" smtClean="0"/>
              <a:t>Var/EnKF</a:t>
            </a:r>
            <a:r>
              <a:rPr lang="en-US" dirty="0" smtClean="0"/>
              <a:t>, operational 3 years hence.</a:t>
            </a:r>
          </a:p>
          <a:p>
            <a:r>
              <a:rPr lang="en-US" dirty="0" smtClean="0"/>
              <a:t>We will continue testing the </a:t>
            </a:r>
            <a:r>
              <a:rPr lang="en-US" dirty="0" err="1" smtClean="0"/>
              <a:t>EnKF</a:t>
            </a:r>
            <a:r>
              <a:rPr lang="en-US" dirty="0" smtClean="0"/>
              <a:t> with as high a resolution global model as possible through HFIP.</a:t>
            </a:r>
          </a:p>
          <a:p>
            <a:r>
              <a:rPr lang="en-US" dirty="0" smtClean="0"/>
              <a:t>We partner with AOML scientists to develop a </a:t>
            </a:r>
            <a:r>
              <a:rPr lang="en-US" i="1" dirty="0" smtClean="0"/>
              <a:t>consistent</a:t>
            </a:r>
            <a:r>
              <a:rPr lang="en-US" dirty="0" smtClean="0"/>
              <a:t> nested regional WRF/</a:t>
            </a:r>
            <a:r>
              <a:rPr lang="en-US" dirty="0" err="1" smtClean="0"/>
              <a:t>EnKF</a:t>
            </a:r>
            <a:r>
              <a:rPr lang="en-US" dirty="0" smtClean="0"/>
              <a:t>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049" y="1814159"/>
            <a:ext cx="7713133" cy="4163018"/>
          </a:xfrm>
        </p:spPr>
        <p:txBody>
          <a:bodyPr>
            <a:normAutofit fontScale="70000" lnSpcReduction="20000"/>
          </a:bodyPr>
          <a:lstStyle/>
          <a:p>
            <a:pPr marL="0" lvl="1"/>
            <a:r>
              <a:rPr lang="en-US" dirty="0" smtClean="0"/>
              <a:t>NOAA HFIP program for 2009 summer test support</a:t>
            </a:r>
          </a:p>
          <a:p>
            <a:pPr marL="0" lvl="1"/>
            <a:r>
              <a:rPr lang="en-US" dirty="0" smtClean="0"/>
              <a:t>NOAA THORPEX, ESRL base for </a:t>
            </a:r>
            <a:r>
              <a:rPr lang="en-US" dirty="0" err="1" smtClean="0"/>
              <a:t>EnKF</a:t>
            </a:r>
            <a:r>
              <a:rPr lang="en-US" dirty="0" smtClean="0"/>
              <a:t> development</a:t>
            </a:r>
          </a:p>
          <a:p>
            <a:pPr marL="0" lvl="1"/>
            <a:r>
              <a:rPr lang="en-US" dirty="0" smtClean="0"/>
              <a:t>U. Texas NSF supercomputer  for CPU cycles</a:t>
            </a:r>
          </a:p>
          <a:p>
            <a:pPr marL="0" lvl="1"/>
            <a:r>
              <a:rPr lang="en-US" dirty="0" smtClean="0"/>
              <a:t>Phil </a:t>
            </a:r>
            <a:r>
              <a:rPr lang="en-US" dirty="0" err="1" smtClean="0"/>
              <a:t>Pegion</a:t>
            </a:r>
            <a:r>
              <a:rPr lang="en-US" dirty="0" smtClean="0"/>
              <a:t> for programming support, analysis.</a:t>
            </a:r>
          </a:p>
          <a:p>
            <a:pPr marL="0" lvl="1"/>
            <a:r>
              <a:rPr lang="en-US" dirty="0" smtClean="0"/>
              <a:t>Mike </a:t>
            </a:r>
            <a:r>
              <a:rPr lang="en-US" dirty="0" err="1" smtClean="0"/>
              <a:t>Fiorino</a:t>
            </a:r>
            <a:r>
              <a:rPr lang="en-US" dirty="0" smtClean="0"/>
              <a:t> (tracker files, software sanity check)</a:t>
            </a:r>
          </a:p>
          <a:p>
            <a:pPr marL="0" lvl="1"/>
            <a:r>
              <a:rPr lang="en-US" dirty="0" smtClean="0"/>
              <a:t>Other </a:t>
            </a:r>
            <a:r>
              <a:rPr lang="en-US" dirty="0" err="1" smtClean="0"/>
              <a:t>ESRLites</a:t>
            </a:r>
            <a:r>
              <a:rPr lang="en-US" dirty="0" smtClean="0"/>
              <a:t>, e.g., Chris </a:t>
            </a:r>
            <a:r>
              <a:rPr lang="en-US" dirty="0" err="1" smtClean="0"/>
              <a:t>Harrop</a:t>
            </a:r>
            <a:r>
              <a:rPr lang="en-US" dirty="0" smtClean="0"/>
              <a:t> for scripting, Stan Benjamin for FIM development and management, Paula </a:t>
            </a:r>
            <a:r>
              <a:rPr lang="en-US" dirty="0" err="1" smtClean="0"/>
              <a:t>McCaslin</a:t>
            </a:r>
            <a:r>
              <a:rPr lang="en-US" dirty="0" smtClean="0"/>
              <a:t> for display software </a:t>
            </a:r>
          </a:p>
          <a:p>
            <a:pPr marL="0" lvl="1"/>
            <a:r>
              <a:rPr lang="en-US" dirty="0" smtClean="0"/>
              <a:t>Tim </a:t>
            </a:r>
            <a:r>
              <a:rPr lang="en-US" dirty="0" err="1" smtClean="0"/>
              <a:t>Marchok</a:t>
            </a:r>
            <a:r>
              <a:rPr lang="en-US" dirty="0" smtClean="0"/>
              <a:t> (tracker files)</a:t>
            </a:r>
          </a:p>
          <a:p>
            <a:pPr marL="0" lvl="1"/>
            <a:r>
              <a:rPr lang="en-US" dirty="0" smtClean="0"/>
              <a:t>Daryl Kleist (GFS parallel runs)</a:t>
            </a:r>
          </a:p>
          <a:p>
            <a:pPr marL="0" lvl="1"/>
            <a:r>
              <a:rPr lang="en-US" sz="2824" dirty="0" smtClean="0"/>
              <a:t>Chris Snyder, Jeff Anderson for ensemble bull sessions and algorithmic ideas.</a:t>
            </a:r>
          </a:p>
          <a:p>
            <a:pPr marL="0" lvl="1"/>
            <a:r>
              <a:rPr lang="en-US" dirty="0" smtClean="0"/>
              <a:t>and you, for your constructive feedback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2008 season, GFS/EnKF vs. ECMWF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417638"/>
            <a:ext cx="6790267" cy="4178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067" y="5911334"/>
            <a:ext cx="729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2008, EnKF-based system does not compare favorably to ECMWF.  Why?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Typhoon </a:t>
            </a:r>
            <a:r>
              <a:rPr lang="en-US" dirty="0" err="1" smtClean="0"/>
              <a:t>Hagupit</a:t>
            </a:r>
            <a:r>
              <a:rPr lang="en-US" dirty="0" smtClean="0"/>
              <a:t>, 2008 GFS/EnKF bust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237"/>
            <a:ext cx="9144000" cy="2949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000" y="5308600"/>
            <a:ext cx="819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GFS statistics are strongly affected by two samples from Typhoon </a:t>
            </a:r>
            <a:r>
              <a:rPr lang="en-US" dirty="0" err="1" smtClean="0"/>
              <a:t>Hagupit</a:t>
            </a:r>
            <a:r>
              <a:rPr lang="en-US" dirty="0" smtClean="0"/>
              <a:t>.  Here’s one.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6" y="1422848"/>
            <a:ext cx="6781800" cy="417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2008 season, GFS/EnKF vs. ECMWF</a:t>
            </a:r>
            <a:br>
              <a:rPr lang="en-US" dirty="0" smtClean="0"/>
            </a:br>
            <a:r>
              <a:rPr lang="en-US" dirty="0" smtClean="0"/>
              <a:t>(without </a:t>
            </a:r>
            <a:r>
              <a:rPr lang="en-US" dirty="0" err="1" smtClean="0"/>
              <a:t>Hagupit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2067" y="5911334"/>
            <a:ext cx="7304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GFS/EnKF is more similar in performance, though in 2008 both systems</a:t>
            </a:r>
          </a:p>
          <a:p>
            <a:r>
              <a:rPr lang="en-US" dirty="0" smtClean="0"/>
              <a:t>exhibit a lack of spread.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GFS/EnKF vs. ECMWF track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5893"/>
            <a:ext cx="9144000" cy="3146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22557" y="3589867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2205" y="3959199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2582" y="3774533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4448" y="2777067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5002106"/>
            <a:ext cx="238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 = </a:t>
            </a:r>
            <a:r>
              <a:rPr lang="en-US" dirty="0" err="1" smtClean="0"/>
              <a:t>Hagupit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S </a:t>
            </a:r>
            <a:r>
              <a:rPr lang="en-US" dirty="0" smtClean="0"/>
              <a:t>= </a:t>
            </a:r>
            <a:r>
              <a:rPr lang="en-US" dirty="0" err="1" smtClean="0"/>
              <a:t>Sinlaku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88182" y="3959199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Canonical </a:t>
            </a:r>
            <a:r>
              <a:rPr lang="en-US" dirty="0" err="1">
                <a:ea typeface="ＭＳ Ｐゴシック" charset="-128"/>
                <a:cs typeface="ＭＳ Ｐゴシック" charset="-128"/>
              </a:rPr>
              <a:t>EnKF</a:t>
            </a:r>
            <a:r>
              <a:rPr lang="en-US" dirty="0">
                <a:ea typeface="ＭＳ Ｐゴシック" charset="-128"/>
                <a:cs typeface="ＭＳ Ｐゴシック" charset="-128"/>
              </a:rPr>
              <a:t/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dirty="0">
                <a:ea typeface="ＭＳ Ｐゴシック" charset="-128"/>
                <a:cs typeface="ＭＳ Ｐゴシック" charset="-128"/>
              </a:rPr>
              <a:t>update equations (for time </a:t>
            </a:r>
            <a:r>
              <a:rPr lang="en-US" i="1" dirty="0" err="1">
                <a:ea typeface="ＭＳ Ｐゴシック" charset="-128"/>
                <a:cs typeface="ＭＳ Ｐゴシック" charset="-128"/>
              </a:rPr>
              <a:t>t</a:t>
            </a:r>
            <a:r>
              <a:rPr lang="en-US" dirty="0">
                <a:ea typeface="ＭＳ Ｐゴシック" charset="-128"/>
                <a:cs typeface="ＭＳ Ｐゴシック" charset="-128"/>
              </a:rPr>
              <a:t>)</a:t>
            </a: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1524000" y="2257425"/>
          <a:ext cx="3013075" cy="2571750"/>
        </p:xfrm>
        <a:graphic>
          <a:graphicData uri="http://schemas.openxmlformats.org/presentationml/2006/ole">
            <p:oleObj spid="_x0000_s26626" name="Equation" r:id="rId4" imgW="1651000" imgH="1409700" progId="Equation.DSMT4">
              <p:embed/>
            </p:oleObj>
          </a:graphicData>
        </a:graphic>
      </p:graphicFrame>
      <p:sp>
        <p:nvSpPr>
          <p:cNvPr id="60422" name="Text Box 5"/>
          <p:cNvSpPr txBox="1">
            <a:spLocks noChangeArrowheads="1"/>
          </p:cNvSpPr>
          <p:nvPr/>
        </p:nvSpPr>
        <p:spPr bwMode="auto">
          <a:xfrm>
            <a:off x="1447800" y="5181600"/>
            <a:ext cx="67818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arenBoth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An ensemble of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i="1" dirty="0" err="1" smtClean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parallel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data assimilation cycles is conducted,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assimilating  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perturbed observations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.</a:t>
            </a:r>
          </a:p>
          <a:p>
            <a:pPr marL="457200" indent="-457200">
              <a:spcBef>
                <a:spcPct val="50000"/>
              </a:spcBef>
              <a:buFontTx/>
              <a:buAutoNum type="arabicParenBoth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Background-error </a:t>
            </a:r>
            <a:r>
              <a:rPr lang="en-US" sz="1800" dirty="0" err="1">
                <a:latin typeface="Calibri" charset="0"/>
                <a:ea typeface="Calibri" charset="0"/>
                <a:cs typeface="Calibri" charset="0"/>
              </a:rPr>
              <a:t>covariances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are estimated using the ensemble.</a:t>
            </a:r>
          </a:p>
        </p:txBody>
      </p:sp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5627688" y="2555875"/>
          <a:ext cx="1808162" cy="1366838"/>
        </p:xfrm>
        <a:graphic>
          <a:graphicData uri="http://schemas.openxmlformats.org/presentationml/2006/ole">
            <p:oleObj spid="_x0000_s26627" name="Equation" r:id="rId5" imgW="990600" imgH="749300" progId="Equation.DSMT4">
              <p:embed/>
            </p:oleObj>
          </a:graphicData>
        </a:graphic>
      </p:graphicFrame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609600" y="5181600"/>
            <a:ext cx="796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Notes: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0478" y="6356350"/>
            <a:ext cx="759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(back)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Propagation of state and error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covariances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in 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EnKF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457201" y="2133600"/>
          <a:ext cx="6172200" cy="1967557"/>
        </p:xfrm>
        <a:graphic>
          <a:graphicData uri="http://schemas.openxmlformats.org/presentationml/2006/ole">
            <p:oleObj spid="_x0000_s29698" name="Equation" r:id="rId3" imgW="2590800" imgH="825500" progId="Equation.DSMT4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24400" y="3581400"/>
            <a:ext cx="33906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if forecast model is “perfect</a:t>
            </a:r>
            <a:r>
              <a:rPr lang="en-US" dirty="0" smtClean="0">
                <a:latin typeface="+mj-lt"/>
              </a:rPr>
              <a:t>”; </a:t>
            </a:r>
            <a:r>
              <a:rPr lang="en-US" i="1" dirty="0" smtClean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 is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forward model operator</a:t>
            </a:r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457201" y="4800600"/>
          <a:ext cx="3276600" cy="1198862"/>
        </p:xfrm>
        <a:graphic>
          <a:graphicData uri="http://schemas.openxmlformats.org/presentationml/2006/ole">
            <p:oleObj spid="_x0000_s29699" name="Equation" r:id="rId4" imgW="1422400" imgH="520700" progId="Equation.DSMT4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24400" y="5029200"/>
            <a:ext cx="364174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j-lt"/>
              </a:rPr>
              <a:t>…or something similar,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if </a:t>
            </a:r>
            <a:r>
              <a:rPr lang="en-US" dirty="0">
                <a:latin typeface="+mj-lt"/>
              </a:rPr>
              <a:t>forecast model</a:t>
            </a:r>
            <a:r>
              <a:rPr lang="en-US" dirty="0" smtClean="0">
                <a:latin typeface="+mj-lt"/>
              </a:rPr>
              <a:t> imperfect.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191000"/>
            <a:ext cx="881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- or - 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1905000"/>
            <a:ext cx="13219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(</a:t>
            </a:r>
            <a:r>
              <a:rPr lang="en-US" b="1" dirty="0" smtClean="0">
                <a:latin typeface="Calibri"/>
                <a:cs typeface="Calibri"/>
              </a:rPr>
              <a:t>P</a:t>
            </a:r>
            <a:r>
              <a:rPr lang="en-US" baseline="30000" dirty="0" smtClean="0">
                <a:latin typeface="Calibri"/>
                <a:cs typeface="Calibri"/>
              </a:rPr>
              <a:t>a</a:t>
            </a:r>
            <a:r>
              <a:rPr lang="en-US" dirty="0" smtClean="0">
                <a:latin typeface="Calibri"/>
                <a:cs typeface="Calibri"/>
              </a:rPr>
              <a:t> never</a:t>
            </a:r>
          </a:p>
          <a:p>
            <a:r>
              <a:rPr lang="en-US" dirty="0" smtClean="0">
                <a:latin typeface="Calibri"/>
                <a:cs typeface="Calibri"/>
              </a:rPr>
              <a:t>explicitly</a:t>
            </a:r>
          </a:p>
          <a:p>
            <a:r>
              <a:rPr lang="en-US" dirty="0" smtClean="0">
                <a:latin typeface="Calibri"/>
                <a:cs typeface="Calibri"/>
              </a:rPr>
              <a:t>formed)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Ensemble systems evaluated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13467"/>
            <a:ext cx="8373533" cy="4525963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Run ourselves on NSF U Texas computer: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T382L64 “</a:t>
            </a:r>
            <a:r>
              <a:rPr lang="en-US" i="1" dirty="0" smtClean="0"/>
              <a:t>GFS/</a:t>
            </a:r>
            <a:r>
              <a:rPr lang="en-US" i="1" dirty="0" err="1" smtClean="0"/>
              <a:t>EnKF</a:t>
            </a:r>
            <a:r>
              <a:rPr lang="en-US" dirty="0" smtClean="0"/>
              <a:t>” (experimental)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30-km NOAA “</a:t>
            </a:r>
            <a:r>
              <a:rPr lang="en-US" i="1" dirty="0" smtClean="0"/>
              <a:t>FIM</a:t>
            </a:r>
            <a:r>
              <a:rPr lang="en-US" dirty="0" smtClean="0"/>
              <a:t>” off GFS/</a:t>
            </a:r>
            <a:r>
              <a:rPr lang="en-US" dirty="0" err="1" smtClean="0"/>
              <a:t>EnKF</a:t>
            </a:r>
            <a:r>
              <a:rPr lang="en-US" dirty="0" smtClean="0"/>
              <a:t> IC’s (experimental)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For diagnostics at the end of the talk, “</a:t>
            </a:r>
            <a:r>
              <a:rPr lang="en-US" i="1" dirty="0" smtClean="0"/>
              <a:t>T126L28 GFS/</a:t>
            </a:r>
            <a:r>
              <a:rPr lang="en-US" i="1" dirty="0" err="1" smtClean="0"/>
              <a:t>EnKF</a:t>
            </a:r>
            <a:r>
              <a:rPr lang="en-US" dirty="0" smtClean="0"/>
              <a:t>” initialized off T382L64 </a:t>
            </a:r>
            <a:r>
              <a:rPr lang="en-US" dirty="0" err="1" smtClean="0"/>
              <a:t>EnKF</a:t>
            </a:r>
            <a:r>
              <a:rPr lang="en-US" dirty="0" smtClean="0"/>
              <a:t> ICs</a:t>
            </a:r>
          </a:p>
          <a:p>
            <a:pPr>
              <a:buNone/>
            </a:pP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Operational: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“</a:t>
            </a:r>
            <a:r>
              <a:rPr lang="en-US" i="1" dirty="0" smtClean="0"/>
              <a:t>NCEP</a:t>
            </a:r>
            <a:r>
              <a:rPr lang="en-US" dirty="0" smtClean="0"/>
              <a:t>” T126L28 GFS/GSI/ETR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“</a:t>
            </a:r>
            <a:r>
              <a:rPr lang="en-US" i="1" dirty="0" smtClean="0"/>
              <a:t>CMC</a:t>
            </a:r>
            <a:r>
              <a:rPr lang="en-US" dirty="0" smtClean="0"/>
              <a:t>” ensemble, 0.9-degree, L28, </a:t>
            </a:r>
            <a:r>
              <a:rPr lang="en-US" dirty="0" err="1" smtClean="0"/>
              <a:t>EnKF</a:t>
            </a:r>
            <a:r>
              <a:rPr lang="en-US" dirty="0" smtClean="0"/>
              <a:t> </a:t>
            </a:r>
            <a:r>
              <a:rPr lang="en-US" dirty="0" err="1" smtClean="0"/>
              <a:t>perts</a:t>
            </a:r>
            <a:r>
              <a:rPr lang="en-US" dirty="0" smtClean="0"/>
              <a:t> around 4D-Var control.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“</a:t>
            </a:r>
            <a:r>
              <a:rPr lang="en-US" i="1" dirty="0" smtClean="0"/>
              <a:t>UKMO</a:t>
            </a:r>
            <a:r>
              <a:rPr lang="en-US" dirty="0" smtClean="0"/>
              <a:t>” MOGREPS ensemble, 1.25*0.83-degree, L38, ETKF </a:t>
            </a:r>
            <a:r>
              <a:rPr lang="en-US" dirty="0" err="1" smtClean="0"/>
              <a:t>perts</a:t>
            </a:r>
            <a:r>
              <a:rPr lang="en-US" dirty="0" smtClean="0"/>
              <a:t> around 4D-Var control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“</a:t>
            </a:r>
            <a:r>
              <a:rPr lang="en-US" i="1" dirty="0" smtClean="0"/>
              <a:t>ECMWF</a:t>
            </a:r>
            <a:r>
              <a:rPr lang="en-US" dirty="0" smtClean="0"/>
              <a:t>” T399L62, </a:t>
            </a:r>
            <a:r>
              <a:rPr lang="en-US" dirty="0" err="1" smtClean="0"/>
              <a:t>v</a:t>
            </a:r>
            <a:r>
              <a:rPr lang="en-US" dirty="0" smtClean="0"/>
              <a:t>. 35r2 and 35r3 (with stochastic physics upgrade).  Singular vector </a:t>
            </a:r>
            <a:r>
              <a:rPr lang="en-US" dirty="0" err="1" smtClean="0"/>
              <a:t>perts</a:t>
            </a:r>
            <a:r>
              <a:rPr lang="en-US" dirty="0" smtClean="0"/>
              <a:t> around 4D-Var control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nk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7280275" cy="1082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066800" y="228600"/>
            <a:ext cx="6934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Perfect-model </a:t>
            </a:r>
            <a:r>
              <a:rPr lang="en-US" sz="4000" dirty="0" err="1" smtClean="0">
                <a:latin typeface="Calibri" charset="0"/>
                <a:ea typeface="Calibri" charset="0"/>
                <a:cs typeface="Calibri" charset="0"/>
              </a:rPr>
              <a:t>EnKF</a:t>
            </a:r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 schematic</a:t>
            </a:r>
            <a:endParaRPr lang="en-US" sz="4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543800" y="4114800"/>
            <a:ext cx="15001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(This schematic</a:t>
            </a:r>
          </a:p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is a bit of an</a:t>
            </a:r>
          </a:p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inappropriate</a:t>
            </a:r>
          </a:p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simplification, </a:t>
            </a:r>
          </a:p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for EnKF uses</a:t>
            </a:r>
          </a:p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every member</a:t>
            </a:r>
          </a:p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to estimate</a:t>
            </a:r>
          </a:p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background-</a:t>
            </a:r>
          </a:p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error covariances)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don’t have, and wish we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/>
          <a:lstStyle/>
          <a:p>
            <a:r>
              <a:rPr lang="en-US" dirty="0" smtClean="0"/>
              <a:t>T382L64 GFS/</a:t>
            </a:r>
            <a:r>
              <a:rPr lang="en-US" dirty="0" err="1" smtClean="0"/>
              <a:t>EnKF</a:t>
            </a:r>
            <a:r>
              <a:rPr lang="en-US" dirty="0" smtClean="0"/>
              <a:t> and subsequent ensembles, </a:t>
            </a:r>
            <a:r>
              <a:rPr lang="en-US" i="1" dirty="0" smtClean="0"/>
              <a:t>without</a:t>
            </a:r>
            <a:r>
              <a:rPr lang="en-US" dirty="0" smtClean="0"/>
              <a:t> </a:t>
            </a:r>
            <a:r>
              <a:rPr lang="en-US" dirty="0" err="1" smtClean="0"/>
              <a:t>TCVitals</a:t>
            </a:r>
            <a:r>
              <a:rPr lang="en-US" dirty="0" smtClean="0"/>
              <a:t> observations</a:t>
            </a:r>
          </a:p>
          <a:p>
            <a:r>
              <a:rPr lang="en-US" dirty="0" smtClean="0"/>
              <a:t>T126L28 GFS/</a:t>
            </a:r>
            <a:r>
              <a:rPr lang="en-US" dirty="0" err="1" smtClean="0"/>
              <a:t>EnKF</a:t>
            </a:r>
            <a:r>
              <a:rPr lang="en-US" dirty="0" smtClean="0"/>
              <a:t> and subsequent ensembles (or T190L64) to cleanly examine effect of resolution</a:t>
            </a:r>
          </a:p>
          <a:p>
            <a:r>
              <a:rPr lang="en-US" dirty="0" smtClean="0"/>
              <a:t>A bigger sample (lackluster Atlantic season, only global-composite statistics likely to be worth interpreting).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003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Rules for including a particular storm</a:t>
            </a:r>
            <a:br>
              <a:rPr lang="en-US" dirty="0" smtClean="0"/>
            </a:br>
            <a:r>
              <a:rPr lang="en-US" dirty="0" smtClean="0"/>
              <a:t>in “homogeneous” comparisons of models A vs. B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030148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Storm must be tracked and at least tropical depression strength at initial time of forecast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Ensemble scores computed only when at least 20 members’ forecasts computed.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At least 8 members must be tracking the storm to compute statistics; mean error and spread computed from sample of storms tracked.</a:t>
            </a:r>
          </a:p>
          <a:p>
            <a:r>
              <a:rPr lang="en-US" sz="2400" dirty="0" smtClean="0"/>
              <a:t>When performing “homogeneous” comparison of forecast model A to forecast model B, count a storm as a sample only when both models have forecast available.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460700" y="2855280"/>
            <a:ext cx="4894378" cy="2198992"/>
            <a:chOff x="3460700" y="2855280"/>
            <a:chExt cx="4894378" cy="2198992"/>
          </a:xfrm>
        </p:grpSpPr>
        <p:sp>
          <p:nvSpPr>
            <p:cNvPr id="9" name="Rounded Rectangle 8"/>
            <p:cNvSpPr/>
            <p:nvPr/>
          </p:nvSpPr>
          <p:spPr>
            <a:xfrm>
              <a:off x="3573177" y="3017222"/>
              <a:ext cx="4781901" cy="203705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This rule conveniently allows us to skirt</a:t>
              </a:r>
            </a:p>
            <a:p>
              <a:pPr algn="ctr"/>
              <a:r>
                <a:rPr lang="en-US" sz="2000" dirty="0" smtClean="0"/>
                <a:t>the issue of whether the forecast model</a:t>
              </a:r>
            </a:p>
            <a:p>
              <a:pPr algn="ctr"/>
              <a:r>
                <a:rPr lang="en-US" sz="2000" dirty="0" smtClean="0"/>
                <a:t>over-forecasts TC-genesis.  In fact, both</a:t>
              </a:r>
            </a:p>
            <a:p>
              <a:pPr algn="ctr"/>
              <a:r>
                <a:rPr lang="en-US" sz="2000" dirty="0" smtClean="0"/>
                <a:t>T382 GFS/</a:t>
              </a:r>
              <a:r>
                <a:rPr lang="en-US" sz="2000" dirty="0" err="1" smtClean="0"/>
                <a:t>EnKF</a:t>
              </a:r>
              <a:r>
                <a:rPr lang="en-US" sz="2000" dirty="0" smtClean="0"/>
                <a:t> and FIM/</a:t>
              </a:r>
              <a:r>
                <a:rPr lang="en-US" sz="2000" dirty="0" err="1" smtClean="0"/>
                <a:t>EnKF</a:t>
              </a:r>
              <a:r>
                <a:rPr lang="en-US" sz="2000" dirty="0" smtClean="0"/>
                <a:t> did</a:t>
              </a:r>
            </a:p>
            <a:p>
              <a:pPr algn="ctr"/>
              <a:r>
                <a:rPr lang="en-US" sz="2000" dirty="0" smtClean="0"/>
                <a:t>over-forecast.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6200000" flipV="1">
              <a:off x="3452187" y="2863793"/>
              <a:ext cx="289790" cy="2727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&amp;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Absolute </a:t>
            </a:r>
            <a:r>
              <a:rPr lang="en-US" sz="2400" dirty="0"/>
              <a:t>error</a:t>
            </a:r>
            <a:r>
              <a:rPr lang="en-US" sz="2400" dirty="0" smtClean="0"/>
              <a:t> </a:t>
            </a:r>
            <a:r>
              <a:rPr lang="en-US" sz="2400" dirty="0"/>
              <a:t>(</a:t>
            </a:r>
            <a:r>
              <a:rPr lang="en-US" sz="2400" dirty="0" smtClean="0"/>
              <a:t>km) </a:t>
            </a:r>
            <a:r>
              <a:rPr lang="en-US" sz="2400" dirty="0"/>
              <a:t>of</a:t>
            </a:r>
            <a:r>
              <a:rPr lang="en-US" sz="2400" dirty="0" smtClean="0"/>
              <a:t> </a:t>
            </a:r>
            <a:r>
              <a:rPr lang="en-US" sz="2400" dirty="0" err="1" smtClean="0"/>
              <a:t>ens</a:t>
            </a:r>
            <a:r>
              <a:rPr lang="en-US" sz="2400" dirty="0" smtClean="0"/>
              <a:t>.-</a:t>
            </a:r>
            <a:r>
              <a:rPr lang="en-US" sz="2400" dirty="0"/>
              <a:t>mean track forecast for the </a:t>
            </a:r>
            <a:r>
              <a:rPr lang="en-US" sz="2400" i="1" dirty="0" err="1"/>
              <a:t>i</a:t>
            </a:r>
            <a:r>
              <a:rPr lang="en-US" sz="2400" dirty="0" err="1"/>
              <a:t>th</a:t>
            </a:r>
            <a:r>
              <a:rPr lang="en-US" sz="2400" dirty="0"/>
              <a:t> of </a:t>
            </a:r>
            <a:r>
              <a:rPr lang="en-US" sz="2400" i="1" dirty="0" err="1"/>
              <a:t>m</a:t>
            </a:r>
            <a:r>
              <a:rPr lang="en-US" sz="2400" dirty="0"/>
              <a:t> </a:t>
            </a:r>
            <a:r>
              <a:rPr lang="en-US" sz="2400" dirty="0" smtClean="0"/>
              <a:t>samples</a:t>
            </a:r>
          </a:p>
          <a:p>
            <a:r>
              <a:rPr lang="en-US" sz="2400" dirty="0" smtClean="0"/>
              <a:t>Abs. </a:t>
            </a:r>
            <a:r>
              <a:rPr lang="en-US" sz="2400" dirty="0"/>
              <a:t>difference of the </a:t>
            </a:r>
            <a:r>
              <a:rPr lang="en-US" sz="2400" i="1" dirty="0" err="1"/>
              <a:t>j</a:t>
            </a:r>
            <a:r>
              <a:rPr lang="en-US" sz="2400" dirty="0" err="1"/>
              <a:t>th</a:t>
            </a:r>
            <a:r>
              <a:rPr lang="en-US" sz="2400" dirty="0"/>
              <a:t> of </a:t>
            </a:r>
            <a:r>
              <a:rPr lang="en-US" sz="2400" i="1" dirty="0" err="1"/>
              <a:t>n</a:t>
            </a:r>
            <a:r>
              <a:rPr lang="en-US" sz="2400" dirty="0"/>
              <a:t> members from the </a:t>
            </a:r>
            <a:r>
              <a:rPr lang="en-US" sz="2400" dirty="0" err="1" smtClean="0"/>
              <a:t>ens</a:t>
            </a:r>
            <a:r>
              <a:rPr lang="en-US" sz="2400" dirty="0" smtClean="0"/>
              <a:t> mean:</a:t>
            </a:r>
          </a:p>
          <a:p>
            <a:endParaRPr lang="en-US" sz="2400" dirty="0" smtClean="0"/>
          </a:p>
          <a:p>
            <a:r>
              <a:rPr lang="en-US" sz="2400" dirty="0" smtClean="0"/>
              <a:t>Track average error:</a:t>
            </a:r>
          </a:p>
          <a:p>
            <a:endParaRPr lang="en-US" sz="2400" dirty="0" smtClean="0"/>
          </a:p>
          <a:p>
            <a:r>
              <a:rPr lang="en-US" sz="2400" dirty="0" smtClean="0"/>
              <a:t>Spread for </a:t>
            </a:r>
            <a:r>
              <a:rPr lang="en-US" sz="2400" dirty="0" err="1" smtClean="0"/>
              <a:t>i</a:t>
            </a:r>
            <a:r>
              <a:rPr lang="en-US" sz="2400" baseline="30000" dirty="0" err="1" smtClean="0"/>
              <a:t>th</a:t>
            </a:r>
            <a:r>
              <a:rPr lang="en-US" sz="2400" dirty="0" smtClean="0"/>
              <a:t> sample ………………….</a:t>
            </a:r>
          </a:p>
          <a:p>
            <a:endParaRPr lang="en-US" sz="2400" dirty="0" smtClean="0"/>
          </a:p>
          <a:p>
            <a:r>
              <a:rPr lang="en-US" sz="2400" dirty="0" smtClean="0"/>
              <a:t>Average spread :  </a:t>
            </a:r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00023" y="2048933"/>
          <a:ext cx="581554" cy="344625"/>
        </p:xfrm>
        <a:graphic>
          <a:graphicData uri="http://schemas.openxmlformats.org/presentationml/2006/ole">
            <p:oleObj spid="_x0000_s40964" name="Equation" r:id="rId3" imgW="342900" imgH="203200" progId="Equation.DSMT4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330494" y="2506133"/>
          <a:ext cx="484011" cy="414867"/>
        </p:xfrm>
        <a:graphic>
          <a:graphicData uri="http://schemas.openxmlformats.org/presentationml/2006/ole">
            <p:oleObj spid="_x0000_s40965" name="Equation" r:id="rId4" imgW="266700" imgH="228600" progId="Equation.DSMT4">
              <p:embed/>
            </p:oleObj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94615" y="3048000"/>
          <a:ext cx="1470781" cy="948266"/>
        </p:xfrm>
        <a:graphic>
          <a:graphicData uri="http://schemas.openxmlformats.org/presentationml/2006/ole">
            <p:oleObj spid="_x0000_s40966" name="Equation" r:id="rId5" imgW="965200" imgH="622300" progId="Equation.DSMT4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355180" y="3733173"/>
          <a:ext cx="1460883" cy="1028791"/>
        </p:xfrm>
        <a:graphic>
          <a:graphicData uri="http://schemas.openxmlformats.org/presentationml/2006/ole">
            <p:oleObj spid="_x0000_s40967" name="Equation" r:id="rId6" imgW="901700" imgH="635000" progId="Equation.DSMT4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086931" y="4887336"/>
          <a:ext cx="1550684" cy="1040870"/>
        </p:xfrm>
        <a:graphic>
          <a:graphicData uri="http://schemas.openxmlformats.org/presentationml/2006/ole">
            <p:oleObj spid="_x0000_s40968" name="Equation" r:id="rId7" imgW="927100" imgH="622300" progId="Equation.DSMT4">
              <p:embed/>
            </p:oleObj>
          </a:graphicData>
        </a:graphic>
      </p:graphicFrame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ADB89-B021-134D-82E2-58C57178537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16765</TotalTime>
  <Words>2888</Words>
  <Application>Microsoft Macintosh PowerPoint</Application>
  <PresentationFormat>On-screen Show (4:3)</PresentationFormat>
  <Paragraphs>435</Paragraphs>
  <Slides>60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Office Theme</vt:lpstr>
      <vt:lpstr>Equation</vt:lpstr>
      <vt:lpstr>Global Ensemble Predictions  of 2009’s Tropical Cyclones  Initialized with an  Ensemble Kalman Filter </vt:lpstr>
      <vt:lpstr>All due credit to Jeff Whitaker, chief number cruncher,   EnKF innovator</vt:lpstr>
      <vt:lpstr>The ensemble Kalman Filter (EnKF)</vt:lpstr>
      <vt:lpstr>Questions</vt:lpstr>
      <vt:lpstr>Testing performed</vt:lpstr>
      <vt:lpstr>Ensemble systems evaluated</vt:lpstr>
      <vt:lpstr>What we don’t have, and wish we did</vt:lpstr>
      <vt:lpstr>Rules for including a particular storm in “homogeneous” comparisons of models A vs. B</vt:lpstr>
      <vt:lpstr>Definitions &amp; metrics</vt:lpstr>
      <vt:lpstr>Data availability</vt:lpstr>
      <vt:lpstr>Review of Atlantic Basin activity</vt:lpstr>
      <vt:lpstr>Review of Eastern-Pacific activity</vt:lpstr>
      <vt:lpstr>Review of Western-Pacific activity</vt:lpstr>
      <vt:lpstr>Typhoon Morakot (Taiwan floods)</vt:lpstr>
      <vt:lpstr>Slide 15</vt:lpstr>
      <vt:lpstr>Slide 16</vt:lpstr>
      <vt:lpstr>Slide 17</vt:lpstr>
      <vt:lpstr>Slide 18</vt:lpstr>
      <vt:lpstr>Example:  Typhoon Morakot</vt:lpstr>
      <vt:lpstr>54-h ensembles from  T382 GFS &amp; EnKF initial conditions.</vt:lpstr>
      <vt:lpstr>54-h ensembles from experimental  T382 GFS &amp; GSI / operational ET perturbations</vt:lpstr>
      <vt:lpstr>Example: hurricane Jimena</vt:lpstr>
      <vt:lpstr>Example:  Hurricane Bill</vt:lpstr>
      <vt:lpstr>Slide 24</vt:lpstr>
      <vt:lpstr>Slide 25</vt:lpstr>
      <vt:lpstr>Example: RMS error and AC, Z500</vt:lpstr>
      <vt:lpstr>Spread-error relations? (Day-3)</vt:lpstr>
      <vt:lpstr>Spread-error relations,  perfect-model assumption</vt:lpstr>
      <vt:lpstr>Ellipse eccentricity analysis</vt:lpstr>
      <vt:lpstr>Ellipse eccentricity analysis</vt:lpstr>
      <vt:lpstr>Slide 31</vt:lpstr>
      <vt:lpstr>Source of rapid decrease of GFS/EnKF wind speeds between day 0 and day 1?</vt:lpstr>
      <vt:lpstr>Why the persistent under-forecast of the strength of vortices? </vt:lpstr>
      <vt:lpstr>Increments in GFS/EnKF and GSI-parallel to TCVitals SLP</vt:lpstr>
      <vt:lpstr>Trying to understand effects of TCVitals, EnKF, resolution,  ensemble averaging</vt:lpstr>
      <vt:lpstr>Slide 36</vt:lpstr>
      <vt:lpstr>Tropical winds from parallel tests of deterministic T382 GFS/GSI &amp; GFS/EnKF</vt:lpstr>
      <vt:lpstr>Improvements next summer</vt:lpstr>
      <vt:lpstr>Multi-model forecast? Hurricane Bill</vt:lpstr>
      <vt:lpstr>Proposed multi-model technique</vt:lpstr>
      <vt:lpstr>An experimental  multi-model product</vt:lpstr>
      <vt:lpstr>Multi-model error (GEFS/EnKF, ECMWF, FIM, UKMO, CMC, NCEP)</vt:lpstr>
      <vt:lpstr>Multi-model 2-m temperature forecasts</vt:lpstr>
      <vt:lpstr>Multi-model error  (GEFS/EnKF, ECMWF only)</vt:lpstr>
      <vt:lpstr>Multi-model error  (GEFS/EnKF, FIM only)</vt:lpstr>
      <vt:lpstr>Correlation of errors, GFS/EnKF &amp; FIM</vt:lpstr>
      <vt:lpstr>Correlation of errors, GFS/EnKF &amp; ECMWF</vt:lpstr>
      <vt:lpstr>Multi-model ellipse eccentricity</vt:lpstr>
      <vt:lpstr>Day-4 Ellipses</vt:lpstr>
      <vt:lpstr>Conclusions, part 1</vt:lpstr>
      <vt:lpstr>Conclusions, part 2</vt:lpstr>
      <vt:lpstr>The future</vt:lpstr>
      <vt:lpstr>Acknowledgments</vt:lpstr>
      <vt:lpstr>2008 season, GFS/EnKF vs. ECMWF</vt:lpstr>
      <vt:lpstr>Typhoon Hagupit, 2008 GFS/EnKF bust</vt:lpstr>
      <vt:lpstr>2008 season, GFS/EnKF vs. ECMWF (without Hagupit)</vt:lpstr>
      <vt:lpstr>GFS/EnKF vs. ECMWF track errors</vt:lpstr>
      <vt:lpstr>Canonical EnKF update equations (for time t)</vt:lpstr>
      <vt:lpstr>Propagation of state and error covariances in EnKF</vt:lpstr>
      <vt:lpstr>Slide 60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Ensemble Predictions of 2009 Tropical Cyclones  Initialized with an  Ensemble Kalman Filter </dc:title>
  <dc:creator>Tom Hamill</dc:creator>
  <cp:lastModifiedBy>Tom Hamill</cp:lastModifiedBy>
  <cp:revision>32</cp:revision>
  <cp:lastPrinted>2010-04-08T22:14:22Z</cp:lastPrinted>
  <dcterms:created xsi:type="dcterms:W3CDTF">2010-07-02T18:48:18Z</dcterms:created>
  <dcterms:modified xsi:type="dcterms:W3CDTF">2010-07-02T21:50:42Z</dcterms:modified>
</cp:coreProperties>
</file>