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256" r:id="rId2"/>
    <p:sldId id="257" r:id="rId3"/>
    <p:sldId id="258" r:id="rId4"/>
    <p:sldId id="259" r:id="rId5"/>
    <p:sldId id="329" r:id="rId6"/>
    <p:sldId id="268" r:id="rId7"/>
    <p:sldId id="266" r:id="rId8"/>
    <p:sldId id="301" r:id="rId9"/>
    <p:sldId id="260" r:id="rId10"/>
    <p:sldId id="263" r:id="rId11"/>
    <p:sldId id="269" r:id="rId12"/>
    <p:sldId id="270" r:id="rId13"/>
    <p:sldId id="305" r:id="rId14"/>
    <p:sldId id="344" r:id="rId15"/>
    <p:sldId id="273" r:id="rId16"/>
    <p:sldId id="272" r:id="rId17"/>
    <p:sldId id="319" r:id="rId18"/>
    <p:sldId id="320" r:id="rId19"/>
    <p:sldId id="271" r:id="rId20"/>
    <p:sldId id="324" r:id="rId21"/>
    <p:sldId id="307" r:id="rId22"/>
    <p:sldId id="308" r:id="rId23"/>
    <p:sldId id="302" r:id="rId24"/>
    <p:sldId id="325" r:id="rId25"/>
    <p:sldId id="309" r:id="rId26"/>
    <p:sldId id="343" r:id="rId27"/>
    <p:sldId id="310" r:id="rId28"/>
    <p:sldId id="311" r:id="rId29"/>
    <p:sldId id="326" r:id="rId30"/>
    <p:sldId id="312" r:id="rId31"/>
    <p:sldId id="331" r:id="rId32"/>
    <p:sldId id="332" r:id="rId33"/>
    <p:sldId id="333" r:id="rId34"/>
    <p:sldId id="334" r:id="rId35"/>
    <p:sldId id="335" r:id="rId36"/>
    <p:sldId id="336" r:id="rId37"/>
    <p:sldId id="300" r:id="rId38"/>
    <p:sldId id="338" r:id="rId39"/>
    <p:sldId id="330" r:id="rId40"/>
    <p:sldId id="339" r:id="rId41"/>
    <p:sldId id="340" r:id="rId42"/>
    <p:sldId id="342" r:id="rId43"/>
    <p:sldId id="341" r:id="rId44"/>
    <p:sldId id="328" r:id="rId45"/>
    <p:sldId id="303" r:id="rId46"/>
    <p:sldId id="282" r:id="rId47"/>
    <p:sldId id="283" r:id="rId4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Tom Hamill" initials="TH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630" autoAdjust="0"/>
  </p:normalViewPr>
  <p:slideViewPr>
    <p:cSldViewPr snapToGrid="0" snapToObjects="1">
      <p:cViewPr varScale="1">
        <p:scale>
          <a:sx n="167" d="100"/>
          <a:sy n="167" d="100"/>
        </p:scale>
        <p:origin x="-7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handoutMaster" Target="handoutMasters/handoutMaster1.xml"/><Relationship Id="rId51" Type="http://schemas.openxmlformats.org/officeDocument/2006/relationships/printerSettings" Target="printerSettings/printerSettings1.bin"/><Relationship Id="rId52" Type="http://schemas.openxmlformats.org/officeDocument/2006/relationships/commentAuthors" Target="commentAuthors.xml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250AB4-C9DC-694E-8491-57E8CDDDE060}" type="datetimeFigureOut">
              <a:rPr lang="en-US" smtClean="0"/>
              <a:t>12/30/14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441888-6E7B-B844-A83D-8E4B908F8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2931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CF67CB-65AB-4D45-AF4E-F04B28A58169}" type="datetimeFigureOut">
              <a:rPr lang="en-US" smtClean="0"/>
              <a:t>12/30/14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1EAA91-20AC-ED46-8BD6-A1AB29EA8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97380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B81E9-5751-AE4C-81F8-5D2CCE2D37E9}" type="datetime1">
              <a:rPr lang="en-US" smtClean="0"/>
              <a:t>12/30/14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1BDB4-E9FB-484C-91C9-8D814ABF82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086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BD4FB-11D6-1C45-8E60-51B97E1200DE}" type="datetime1">
              <a:rPr lang="en-US" smtClean="0"/>
              <a:t>12/30/14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1BDB4-E9FB-484C-91C9-8D814ABF82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567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EF247-4707-2C4E-AEB0-2A818F88BB7B}" type="datetime1">
              <a:rPr lang="en-US" smtClean="0"/>
              <a:t>12/30/14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1BDB4-E9FB-484C-91C9-8D814ABF82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759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40263-E5CC-9D40-9F6C-747BA46BD7DC}" type="datetime1">
              <a:rPr lang="en-US" smtClean="0"/>
              <a:t>12/30/14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1BDB4-E9FB-484C-91C9-8D814ABF82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002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BB438-AE36-8C43-83E2-02C6F9B496DB}" type="datetime1">
              <a:rPr lang="en-US" smtClean="0"/>
              <a:t>12/30/14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1BDB4-E9FB-484C-91C9-8D814ABF82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681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17416-F196-B94F-B1AD-042741A941AF}" type="datetime1">
              <a:rPr lang="en-US" smtClean="0"/>
              <a:t>12/30/14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1BDB4-E9FB-484C-91C9-8D814ABF82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939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453E3-F735-1A49-A4D0-3BA5CA4023D7}" type="datetime1">
              <a:rPr lang="en-US" smtClean="0"/>
              <a:t>12/30/14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1BDB4-E9FB-484C-91C9-8D814ABF82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149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CE891-77FA-FC43-9750-1B5954F7E78A}" type="datetime1">
              <a:rPr lang="en-US" smtClean="0"/>
              <a:t>12/30/14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1BDB4-E9FB-484C-91C9-8D814ABF82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474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F216B-C1E9-944D-A96B-57DAF254AD58}" type="datetime1">
              <a:rPr lang="en-US" smtClean="0"/>
              <a:t>12/30/14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1BDB4-E9FB-484C-91C9-8D814ABF82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887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782FB-0D3B-5A49-9BB8-9DC91781F144}" type="datetime1">
              <a:rPr lang="en-US" smtClean="0"/>
              <a:t>12/30/14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1BDB4-E9FB-484C-91C9-8D814ABF82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4676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535D0-F1A0-DD42-8CC4-215A5658628C}" type="datetime1">
              <a:rPr lang="en-US" smtClean="0"/>
              <a:t>12/30/14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1BDB4-E9FB-484C-91C9-8D814ABF82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586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C80D57-7675-2040-855F-91B084579C5B}" type="datetime1">
              <a:rPr lang="en-US" smtClean="0"/>
              <a:t>12/30/14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11BDB4-E9FB-484C-91C9-8D814ABF82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823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mailto:tom.hamill@noaa.gov" TargetMode="Externa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esrl.noaa.gov/psd/people/tom.hamill/White-paper-reforecast-configuration.pdf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hyperlink" Target="http://www.mdl.nws.noaa.gov/~blend/blender.prototype.php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0350"/>
            <a:ext cx="7772400" cy="1470025"/>
          </a:xfrm>
        </p:spPr>
        <p:txBody>
          <a:bodyPr>
            <a:noAutofit/>
          </a:bodyPr>
          <a:lstStyle/>
          <a:p>
            <a:r>
              <a:rPr lang="en-US" sz="5400" dirty="0" smtClean="0"/>
              <a:t>New Directions in Statistical Post-Processing</a:t>
            </a: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371254"/>
            <a:ext cx="6400800" cy="1752600"/>
          </a:xfrm>
        </p:spPr>
        <p:txBody>
          <a:bodyPr>
            <a:normAutofit fontScale="77500" lnSpcReduction="20000"/>
          </a:bodyPr>
          <a:lstStyle/>
          <a:p>
            <a:r>
              <a:rPr lang="en-US" sz="4200" dirty="0" smtClean="0"/>
              <a:t>Tom Hamill</a:t>
            </a:r>
          </a:p>
          <a:p>
            <a:r>
              <a:rPr lang="en-US" i="1" dirty="0" smtClean="0"/>
              <a:t>NOAA ESRL Physical Sciences Division</a:t>
            </a:r>
          </a:p>
          <a:p>
            <a:r>
              <a:rPr lang="en-US" i="1" dirty="0" smtClean="0"/>
              <a:t>Boulder, Colorado USA</a:t>
            </a:r>
          </a:p>
          <a:p>
            <a:r>
              <a:rPr lang="en-US" dirty="0" smtClean="0">
                <a:hlinkClick r:id="rId2"/>
              </a:rPr>
              <a:t>tom.hamill@noaa.gov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0559" y="6480548"/>
            <a:ext cx="83683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Acknowledgments: Michael </a:t>
            </a:r>
            <a:r>
              <a:rPr lang="en-US" sz="1200" dirty="0" err="1" smtClean="0">
                <a:solidFill>
                  <a:schemeClr val="bg1">
                    <a:lumMod val="75000"/>
                  </a:schemeClr>
                </a:solidFill>
              </a:rPr>
              <a:t>Scheuerer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, CIRES 	              An invited presentation to </a:t>
            </a:r>
            <a:r>
              <a:rPr lang="en-US" sz="1200" dirty="0" err="1" smtClean="0">
                <a:solidFill>
                  <a:schemeClr val="bg1">
                    <a:lumMod val="75000"/>
                  </a:schemeClr>
                </a:solidFill>
              </a:rPr>
              <a:t>Glahn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 Symposium, 2015 AMS Annual Meeting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5" name="Picture 4" descr="NOAA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127" y="144166"/>
            <a:ext cx="1857531" cy="1884241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1BDB4-E9FB-484C-91C9-8D814ABF824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4348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3-11-26 at 1.55.43 PM.png"/>
          <p:cNvPicPr>
            <a:picLocks noChangeAspect="1"/>
          </p:cNvPicPr>
          <p:nvPr/>
        </p:nvPicPr>
        <p:blipFill>
          <a:blip r:embed="rId2">
            <a:alphaModFix am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6836"/>
            <a:ext cx="9144000" cy="260954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8C2B5-1989-D648-8A9D-C57A19E1E241}" type="slidenum">
              <a:rPr lang="en-US" smtClean="0"/>
              <a:t>10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9786" y="2746499"/>
            <a:ext cx="3471949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Higher-resolution models,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more models, run more 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frequently</a:t>
            </a:r>
          </a:p>
          <a:p>
            <a:endParaRPr lang="en-US" sz="2000" dirty="0">
              <a:solidFill>
                <a:srgbClr val="0000FF"/>
              </a:solidFill>
            </a:endParaRPr>
          </a:p>
          <a:p>
            <a:r>
              <a:rPr lang="en-US" sz="2000" dirty="0" smtClean="0">
                <a:solidFill>
                  <a:srgbClr val="0000FF"/>
                </a:solidFill>
              </a:rPr>
              <a:t>Improved assimilation methods</a:t>
            </a:r>
          </a:p>
          <a:p>
            <a:endParaRPr lang="en-US" sz="2000" dirty="0">
              <a:solidFill>
                <a:srgbClr val="0000FF"/>
              </a:solidFill>
            </a:endParaRPr>
          </a:p>
          <a:p>
            <a:r>
              <a:rPr lang="en-US" sz="2000" dirty="0" smtClean="0">
                <a:solidFill>
                  <a:srgbClr val="0000FF"/>
                </a:solidFill>
              </a:rPr>
              <a:t>Improved physics</a:t>
            </a:r>
          </a:p>
          <a:p>
            <a:endParaRPr lang="en-US" sz="2000" dirty="0" smtClean="0">
              <a:solidFill>
                <a:srgbClr val="0000FF"/>
              </a:solidFill>
            </a:endParaRPr>
          </a:p>
          <a:p>
            <a:r>
              <a:rPr lang="en-US" sz="2000" dirty="0">
                <a:solidFill>
                  <a:srgbClr val="0000FF"/>
                </a:solidFill>
              </a:rPr>
              <a:t>F</a:t>
            </a:r>
            <a:r>
              <a:rPr lang="en-US" sz="2000" dirty="0" smtClean="0">
                <a:solidFill>
                  <a:srgbClr val="0000FF"/>
                </a:solidFill>
              </a:rPr>
              <a:t>requent model updates &amp;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bug fixes</a:t>
            </a:r>
          </a:p>
          <a:p>
            <a:endParaRPr lang="en-US" sz="2000" dirty="0">
              <a:solidFill>
                <a:srgbClr val="0000FF"/>
              </a:solidFill>
            </a:endParaRPr>
          </a:p>
          <a:p>
            <a:r>
              <a:rPr lang="en-US" sz="2000" dirty="0" smtClean="0">
                <a:solidFill>
                  <a:srgbClr val="0000FF"/>
                </a:solidFill>
              </a:rPr>
              <a:t>More ensemble members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87284" y="2746499"/>
            <a:ext cx="393296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rgbClr val="FF0000"/>
                </a:solidFill>
              </a:rPr>
              <a:t>High-quality </a:t>
            </a:r>
            <a:r>
              <a:rPr lang="en-US" sz="2000" dirty="0" err="1">
                <a:solidFill>
                  <a:srgbClr val="FF0000"/>
                </a:solidFill>
              </a:rPr>
              <a:t>reanalyses</a:t>
            </a:r>
            <a:r>
              <a:rPr lang="en-US" sz="2000" dirty="0">
                <a:solidFill>
                  <a:srgbClr val="FF0000"/>
                </a:solidFill>
              </a:rPr>
              <a:t> for</a:t>
            </a:r>
          </a:p>
          <a:p>
            <a:pPr algn="r"/>
            <a:r>
              <a:rPr lang="en-US" sz="2000" dirty="0">
                <a:solidFill>
                  <a:srgbClr val="FF0000"/>
                </a:solidFill>
              </a:rPr>
              <a:t>initialization, statistical model</a:t>
            </a:r>
          </a:p>
          <a:p>
            <a:pPr algn="r"/>
            <a:r>
              <a:rPr lang="en-US" sz="2000" dirty="0">
                <a:solidFill>
                  <a:srgbClr val="FF0000"/>
                </a:solidFill>
              </a:rPr>
              <a:t>development, verification</a:t>
            </a:r>
          </a:p>
          <a:p>
            <a:pPr algn="r"/>
            <a:endParaRPr lang="en-US" sz="2000" dirty="0" smtClean="0">
              <a:solidFill>
                <a:srgbClr val="FF0000"/>
              </a:solidFill>
            </a:endParaRPr>
          </a:p>
          <a:p>
            <a:pPr algn="r"/>
            <a:r>
              <a:rPr lang="en-US" sz="2000" dirty="0" smtClean="0">
                <a:solidFill>
                  <a:srgbClr val="FF0000"/>
                </a:solidFill>
              </a:rPr>
              <a:t>Retrospective forecasts</a:t>
            </a:r>
          </a:p>
          <a:p>
            <a:pPr algn="r"/>
            <a:endParaRPr lang="en-US" sz="2000" dirty="0">
              <a:solidFill>
                <a:srgbClr val="FF0000"/>
              </a:solidFill>
            </a:endParaRPr>
          </a:p>
          <a:p>
            <a:pPr algn="r"/>
            <a:r>
              <a:rPr lang="en-US" sz="2000" dirty="0" smtClean="0">
                <a:solidFill>
                  <a:srgbClr val="FF0000"/>
                </a:solidFill>
              </a:rPr>
              <a:t>More stable models</a:t>
            </a:r>
          </a:p>
          <a:p>
            <a:pPr algn="r"/>
            <a:endParaRPr lang="en-US" sz="2000" dirty="0">
              <a:solidFill>
                <a:srgbClr val="FF0000"/>
              </a:solidFill>
            </a:endParaRPr>
          </a:p>
          <a:p>
            <a:pPr algn="r"/>
            <a:r>
              <a:rPr lang="en-US" sz="2000" dirty="0" smtClean="0">
                <a:solidFill>
                  <a:srgbClr val="FF0000"/>
                </a:solidFill>
              </a:rPr>
              <a:t>HPC funds to disk space </a:t>
            </a:r>
          </a:p>
          <a:p>
            <a:pPr algn="r"/>
            <a:r>
              <a:rPr lang="en-US" sz="2000" dirty="0" smtClean="0">
                <a:solidFill>
                  <a:srgbClr val="FF0000"/>
                </a:solidFill>
              </a:rPr>
              <a:t>for rapid access to </a:t>
            </a:r>
          </a:p>
          <a:p>
            <a:pPr algn="r"/>
            <a:r>
              <a:rPr lang="en-US" sz="2000" dirty="0" smtClean="0">
                <a:solidFill>
                  <a:srgbClr val="FF0000"/>
                </a:solidFill>
              </a:rPr>
              <a:t>past forecasts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646714" y="748392"/>
            <a:ext cx="1551215" cy="1121270"/>
          </a:xfrm>
          <a:prstGeom prst="rect">
            <a:avLst/>
          </a:prstGeom>
          <a:solidFill>
            <a:schemeClr val="bg1"/>
          </a:solidFill>
          <a:ln w="3810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High-</a:t>
            </a:r>
          </a:p>
          <a:p>
            <a:pPr algn="ctr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performance</a:t>
            </a:r>
          </a:p>
          <a:p>
            <a:pPr algn="ctr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computing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9785" y="88192"/>
            <a:ext cx="889648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Gathering forecasts, observations, &amp; analyzed data.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469052" y="5578044"/>
            <a:ext cx="239135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Can we resolve </a:t>
            </a:r>
          </a:p>
          <a:p>
            <a:pPr algn="ctr"/>
            <a:r>
              <a:rPr lang="en-US" sz="2800" dirty="0" smtClean="0"/>
              <a:t>this tension?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964220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alphaModFix amt="14000"/>
          </a:blip>
          <a:stretch>
            <a:fillRect/>
          </a:stretch>
        </p:blipFill>
        <p:spPr>
          <a:xfrm>
            <a:off x="246957" y="1543538"/>
            <a:ext cx="7837103" cy="47893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956" y="574489"/>
            <a:ext cx="8696392" cy="1143000"/>
          </a:xfrm>
        </p:spPr>
        <p:txBody>
          <a:bodyPr>
            <a:noAutofit/>
          </a:bodyPr>
          <a:lstStyle/>
          <a:p>
            <a:r>
              <a:rPr lang="en-US" sz="4000" dirty="0" smtClean="0"/>
              <a:t>NCEP/EMC plans for evolution</a:t>
            </a:r>
            <a:br>
              <a:rPr lang="en-US" sz="4000" dirty="0" smtClean="0"/>
            </a:br>
            <a:r>
              <a:rPr lang="en-US" sz="4000" dirty="0" smtClean="0"/>
              <a:t>of model implementation process</a:t>
            </a:r>
            <a:br>
              <a:rPr lang="en-US" sz="4000" dirty="0" smtClean="0"/>
            </a:br>
            <a:r>
              <a:rPr lang="en-US" sz="2800" dirty="0" smtClean="0"/>
              <a:t>(from 2014 Production Suite Review)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776" y="2407279"/>
            <a:ext cx="8229600" cy="3506094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GFS</a:t>
            </a:r>
            <a:r>
              <a:rPr lang="en-US" sz="2800" dirty="0" smtClean="0"/>
              <a:t>: implementations yearly, with 2-3 years of </a:t>
            </a:r>
            <a:r>
              <a:rPr lang="en-US" sz="2800" dirty="0" err="1" smtClean="0"/>
              <a:t>reanalyses</a:t>
            </a:r>
            <a:r>
              <a:rPr lang="en-US" sz="2800" dirty="0" smtClean="0"/>
              <a:t> and reforecasts.</a:t>
            </a:r>
          </a:p>
          <a:p>
            <a:r>
              <a:rPr lang="en-US" sz="2800" b="1" dirty="0" smtClean="0"/>
              <a:t>GEFS</a:t>
            </a:r>
            <a:r>
              <a:rPr lang="en-US" sz="2800" dirty="0" smtClean="0"/>
              <a:t>: implementations every other year, with reanalysis &amp;reforecast from ~ 1999-present.</a:t>
            </a:r>
          </a:p>
          <a:p>
            <a:r>
              <a:rPr lang="en-US" sz="2800" b="1" dirty="0" smtClean="0"/>
              <a:t>CFS</a:t>
            </a:r>
            <a:r>
              <a:rPr lang="en-US" sz="2800" dirty="0" smtClean="0"/>
              <a:t>:  implementations every 4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year, with modern-era reanalysis reforecast.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246957" y="5978936"/>
            <a:ext cx="822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We are grateful to NCEP.</a:t>
            </a:r>
          </a:p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Now we need spiffy new methods worthy of this rich data.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1BDB4-E9FB-484C-91C9-8D814ABF824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55970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Data set details to iron out.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56105"/>
            <a:ext cx="8229600" cy="4749595"/>
          </a:xfrm>
        </p:spPr>
        <p:txBody>
          <a:bodyPr>
            <a:normAutofit fontScale="62500" lnSpcReduction="20000"/>
          </a:bodyPr>
          <a:lstStyle/>
          <a:p>
            <a:r>
              <a:rPr lang="en-US" sz="3800" dirty="0" err="1" smtClean="0"/>
              <a:t>Reanalyses</a:t>
            </a:r>
            <a:r>
              <a:rPr lang="en-US" sz="3800" dirty="0" smtClean="0"/>
              <a:t>.</a:t>
            </a:r>
          </a:p>
          <a:p>
            <a:pPr lvl="1"/>
            <a:r>
              <a:rPr lang="en-US" i="1" dirty="0"/>
              <a:t>R</a:t>
            </a:r>
            <a:r>
              <a:rPr lang="en-US" i="1" dirty="0" smtClean="0"/>
              <a:t>egular</a:t>
            </a:r>
            <a:r>
              <a:rPr lang="en-US" dirty="0" smtClean="0"/>
              <a:t> production for reforecast initialization; same model, same resolution, same assimilation methodology.</a:t>
            </a:r>
          </a:p>
          <a:p>
            <a:pPr lvl="1"/>
            <a:r>
              <a:rPr lang="en-US" dirty="0" smtClean="0"/>
              <a:t>High-res., high-quality surface </a:t>
            </a:r>
            <a:r>
              <a:rPr lang="en-US" dirty="0" err="1" smtClean="0"/>
              <a:t>reanalyses</a:t>
            </a:r>
            <a:r>
              <a:rPr lang="en-US" dirty="0" smtClean="0"/>
              <a:t> for training, verification.</a:t>
            </a:r>
          </a:p>
          <a:p>
            <a:r>
              <a:rPr lang="en-US" sz="3800" dirty="0" smtClean="0"/>
              <a:t>Reforecast </a:t>
            </a:r>
          </a:p>
          <a:p>
            <a:pPr lvl="1"/>
            <a:r>
              <a:rPr lang="en-US" dirty="0" smtClean="0"/>
              <a:t># members/cycle?  # cycles/day?  Frequency?  How far into the past?  Structure satisfactory to all while being computationally tractable? [See NOAA </a:t>
            </a:r>
            <a:r>
              <a:rPr lang="en-US" dirty="0" smtClean="0">
                <a:hlinkClick r:id="rId2"/>
              </a:rPr>
              <a:t>white paper </a:t>
            </a:r>
            <a:r>
              <a:rPr lang="en-US" dirty="0" smtClean="0"/>
              <a:t>for a start]</a:t>
            </a:r>
          </a:p>
          <a:p>
            <a:pPr lvl="1"/>
            <a:r>
              <a:rPr lang="en-US" dirty="0" smtClean="0"/>
              <a:t>~ homogeneous forecast errors and bias over reforecast period.</a:t>
            </a:r>
          </a:p>
          <a:p>
            <a:r>
              <a:rPr lang="en-US" sz="3800" dirty="0" smtClean="0"/>
              <a:t>Plentiful, </a:t>
            </a:r>
            <a:r>
              <a:rPr lang="en-US" sz="3800" i="1" dirty="0" smtClean="0"/>
              <a:t>non-proprietary</a:t>
            </a:r>
            <a:r>
              <a:rPr lang="en-US" sz="3800" dirty="0" smtClean="0"/>
              <a:t> observations (e.g., precipitation type, severe weather, stream flow, wind power)</a:t>
            </a:r>
          </a:p>
          <a:p>
            <a:r>
              <a:rPr lang="en-US" sz="3800" dirty="0" smtClean="0"/>
              <a:t>Robust supporting infrastructure. </a:t>
            </a:r>
          </a:p>
          <a:p>
            <a:pPr lvl="1"/>
            <a:r>
              <a:rPr lang="en-US" dirty="0" smtClean="0"/>
              <a:t>HPC for reanalysis, reforecast.</a:t>
            </a:r>
          </a:p>
          <a:p>
            <a:pPr lvl="1"/>
            <a:r>
              <a:rPr lang="en-US" dirty="0" smtClean="0"/>
              <a:t>Large amount of rapid-access disk space.</a:t>
            </a:r>
          </a:p>
          <a:p>
            <a:pPr lvl="1"/>
            <a:r>
              <a:rPr lang="en-US" dirty="0" smtClean="0"/>
              <a:t>Computer cycles for post-processing model development.</a:t>
            </a:r>
          </a:p>
          <a:p>
            <a:pPr lvl="1"/>
            <a:r>
              <a:rPr lang="en-US" dirty="0" smtClean="0"/>
              <a:t>Bandwidth for dissemination of high-res. probabilistic products.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1BDB4-E9FB-484C-91C9-8D814ABF824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4213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Retrospective analyses:</a:t>
            </a:r>
            <a:br>
              <a:rPr lang="en-US" dirty="0" smtClean="0"/>
            </a:br>
            <a:r>
              <a:rPr lang="en-US" sz="3600" dirty="0" smtClean="0"/>
              <a:t>RTMA/URMA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8945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 smtClean="0"/>
              <a:t>NWS’s ~ 2.5 - 3 km mesoscale hourly surface analysis </a:t>
            </a:r>
          </a:p>
          <a:p>
            <a:pPr lvl="1"/>
            <a:r>
              <a:rPr lang="en-US" sz="2400" dirty="0" smtClean="0"/>
              <a:t>covers N America, AK, HI, PR, Guam </a:t>
            </a:r>
          </a:p>
          <a:p>
            <a:pPr lvl="1"/>
            <a:r>
              <a:rPr lang="en-US" sz="2400" dirty="0" smtClean="0"/>
              <a:t>temp, </a:t>
            </a:r>
            <a:r>
              <a:rPr lang="en-US" sz="2400" dirty="0" err="1" smtClean="0"/>
              <a:t>dewpoint</a:t>
            </a:r>
            <a:r>
              <a:rPr lang="en-US" sz="2400" dirty="0" smtClean="0"/>
              <a:t>, winds, visibility. </a:t>
            </a:r>
          </a:p>
          <a:p>
            <a:pPr lvl="1"/>
            <a:r>
              <a:rPr lang="en-US" sz="2400" dirty="0" smtClean="0"/>
              <a:t>used for verification, training in prominent “National Blend” project.</a:t>
            </a:r>
          </a:p>
          <a:p>
            <a:r>
              <a:rPr lang="en-US" sz="2800" dirty="0" smtClean="0"/>
              <a:t>Implementation soon: 3-km HRRR and 4-km NAM blend for first-guess forecasts.</a:t>
            </a:r>
          </a:p>
          <a:p>
            <a:r>
              <a:rPr lang="en-US" sz="2800" dirty="0"/>
              <a:t>I</a:t>
            </a:r>
            <a:r>
              <a:rPr lang="en-US" sz="2800" dirty="0" smtClean="0"/>
              <a:t>mproving, but still concerns about analysis quality, esp. in mountainous terrain.</a:t>
            </a:r>
          </a:p>
          <a:p>
            <a:r>
              <a:rPr lang="en-US" sz="2800" dirty="0" smtClean="0"/>
              <a:t>Will need RTMA run in past to cover the same period as reforecasts.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193896" y="6421346"/>
            <a:ext cx="6048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http://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www.mdl.nws.noaa.gov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/~blend/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blender.prototype.php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1BDB4-E9FB-484C-91C9-8D814ABF824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9666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12-20 at 5.55.24 PM.png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04" y="622723"/>
            <a:ext cx="8023220" cy="59137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3896" y="6421346"/>
            <a:ext cx="7523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hlinkClick r:id="rId3"/>
              </a:rPr>
              <a:t>http://www.mdl.nws.noaa.gov/~blend/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hlinkClick r:id="rId3"/>
              </a:rPr>
              <a:t>blender.prototype.php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(internal NOAA)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1BDB4-E9FB-484C-91C9-8D814ABF8247}" type="slidenum">
              <a:rPr lang="en-US" smtClean="0"/>
              <a:t>14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91259" y="107174"/>
            <a:ext cx="8966235" cy="584751"/>
          </a:xfrm>
        </p:spPr>
        <p:txBody>
          <a:bodyPr>
            <a:noAutofit/>
          </a:bodyPr>
          <a:lstStyle/>
          <a:p>
            <a:r>
              <a:rPr lang="en-US" sz="3200" dirty="0" smtClean="0"/>
              <a:t>Noticeable differences between mesoscale analyses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295951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1693"/>
            <a:ext cx="8229600" cy="7292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Reforecast sample size: how many?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225962" y="1772724"/>
            <a:ext cx="26460" cy="4319051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5872" y="1772724"/>
            <a:ext cx="10595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 few are</a:t>
            </a:r>
          </a:p>
          <a:p>
            <a:pPr algn="r"/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sufficient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872" y="4565257"/>
            <a:ext cx="10553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558ED5"/>
                </a:solidFill>
              </a:rPr>
              <a:t>a very</a:t>
            </a:r>
          </a:p>
          <a:p>
            <a:pPr algn="r"/>
            <a:r>
              <a:rPr lang="en-US" dirty="0" smtClean="0">
                <a:solidFill>
                  <a:srgbClr val="558ED5"/>
                </a:solidFill>
              </a:rPr>
              <a:t>large</a:t>
            </a:r>
          </a:p>
          <a:p>
            <a:pPr algn="r"/>
            <a:r>
              <a:rPr lang="en-US" dirty="0" smtClean="0">
                <a:solidFill>
                  <a:srgbClr val="558ED5"/>
                </a:solidFill>
              </a:rPr>
              <a:t>number</a:t>
            </a:r>
          </a:p>
          <a:p>
            <a:pPr algn="r"/>
            <a:r>
              <a:rPr lang="en-US" dirty="0" smtClean="0">
                <a:solidFill>
                  <a:srgbClr val="558ED5"/>
                </a:solidFill>
              </a:rPr>
              <a:t>needed</a:t>
            </a:r>
            <a:endParaRPr lang="en-US" dirty="0">
              <a:solidFill>
                <a:srgbClr val="558ED5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08197" y="1668610"/>
            <a:ext cx="6438505" cy="4534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dirty="0" smtClean="0"/>
              <a:t>Short-range forecasts of surface temperature, dew point</a:t>
            </a:r>
          </a:p>
          <a:p>
            <a:pPr>
              <a:lnSpc>
                <a:spcPct val="80000"/>
              </a:lnSpc>
            </a:pPr>
            <a:endParaRPr lang="en-US" sz="2000" dirty="0" smtClean="0"/>
          </a:p>
          <a:p>
            <a:pPr>
              <a:lnSpc>
                <a:spcPct val="80000"/>
              </a:lnSpc>
            </a:pPr>
            <a:r>
              <a:rPr lang="en-US" sz="2000" dirty="0" smtClean="0"/>
              <a:t>Short-range wind forecasts</a:t>
            </a:r>
          </a:p>
          <a:p>
            <a:pPr>
              <a:lnSpc>
                <a:spcPct val="80000"/>
              </a:lnSpc>
            </a:pPr>
            <a:endParaRPr lang="en-US" sz="2000" dirty="0" smtClean="0"/>
          </a:p>
          <a:p>
            <a:pPr>
              <a:lnSpc>
                <a:spcPct val="80000"/>
              </a:lnSpc>
            </a:pPr>
            <a:r>
              <a:rPr lang="en-US" sz="2000" dirty="0" smtClean="0"/>
              <a:t>Forecasts of light precipitation events</a:t>
            </a:r>
          </a:p>
          <a:p>
            <a:pPr>
              <a:lnSpc>
                <a:spcPct val="80000"/>
              </a:lnSpc>
            </a:pPr>
            <a:endParaRPr lang="en-US" sz="2000" dirty="0" smtClean="0"/>
          </a:p>
          <a:p>
            <a:pPr>
              <a:lnSpc>
                <a:spcPct val="80000"/>
              </a:lnSpc>
            </a:pPr>
            <a:r>
              <a:rPr lang="en-US" sz="2000" dirty="0" smtClean="0"/>
              <a:t>Wind-power “ramp” events and wind-error spatial correlations</a:t>
            </a:r>
          </a:p>
          <a:p>
            <a:pPr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000" dirty="0" smtClean="0"/>
              <a:t>Extended-range temperature and precipitation, temperature extremes</a:t>
            </a:r>
          </a:p>
          <a:p>
            <a:pPr>
              <a:lnSpc>
                <a:spcPct val="80000"/>
              </a:lnSpc>
            </a:pPr>
            <a:endParaRPr lang="en-US" sz="2000" dirty="0" smtClean="0"/>
          </a:p>
          <a:p>
            <a:pPr>
              <a:lnSpc>
                <a:spcPct val="80000"/>
              </a:lnSpc>
            </a:pPr>
            <a:r>
              <a:rPr lang="en-US" sz="2000" dirty="0" smtClean="0"/>
              <a:t>Forecasts of heavy precipitation events</a:t>
            </a:r>
          </a:p>
          <a:p>
            <a:pPr>
              <a:lnSpc>
                <a:spcPct val="80000"/>
              </a:lnSpc>
            </a:pPr>
            <a:endParaRPr lang="en-US" sz="2000" dirty="0" smtClean="0"/>
          </a:p>
          <a:p>
            <a:pPr>
              <a:lnSpc>
                <a:spcPct val="80000"/>
              </a:lnSpc>
            </a:pPr>
            <a:r>
              <a:rPr lang="en-US" sz="2000" dirty="0" smtClean="0"/>
              <a:t>Tornado forecasts</a:t>
            </a:r>
          </a:p>
          <a:p>
            <a:pPr>
              <a:lnSpc>
                <a:spcPct val="80000"/>
              </a:lnSpc>
            </a:pPr>
            <a:endParaRPr lang="en-US" sz="2000" dirty="0" smtClean="0"/>
          </a:p>
          <a:p>
            <a:pPr>
              <a:lnSpc>
                <a:spcPct val="80000"/>
              </a:lnSpc>
            </a:pPr>
            <a:r>
              <a:rPr lang="en-US" sz="2000" dirty="0" smtClean="0"/>
              <a:t>Space-time correlation structure of hydrologic forecast errors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686657" y="6295168"/>
            <a:ext cx="72600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There is no one optimal reforecast configuration for all applications.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1BDB4-E9FB-484C-91C9-8D814ABF8247}" type="slidenum">
              <a:rPr lang="en-US" smtClean="0"/>
              <a:t>15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05838" y="1162526"/>
            <a:ext cx="10286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 smtClean="0"/>
              <a:t>Amount</a:t>
            </a:r>
            <a:endParaRPr lang="en-US" sz="2000" u="sng" dirty="0"/>
          </a:p>
        </p:txBody>
      </p:sp>
      <p:sp>
        <p:nvSpPr>
          <p:cNvPr id="8" name="TextBox 7"/>
          <p:cNvSpPr txBox="1"/>
          <p:nvPr/>
        </p:nvSpPr>
        <p:spPr>
          <a:xfrm>
            <a:off x="1508197" y="1162526"/>
            <a:ext cx="303989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/>
              <a:t>Post-processing application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0244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23477" y="108364"/>
            <a:ext cx="1961599" cy="64379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34351" y="105831"/>
            <a:ext cx="1723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Identify forecast</a:t>
            </a:r>
          </a:p>
          <a:p>
            <a:r>
              <a:rPr lang="en-US" dirty="0" smtClean="0"/>
              <a:t>question.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723982" y="845036"/>
            <a:ext cx="2311259" cy="65354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23982" y="852250"/>
            <a:ext cx="22401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Gather forecasts &amp;</a:t>
            </a:r>
          </a:p>
          <a:p>
            <a:pPr algn="ctr"/>
            <a:r>
              <a:rPr lang="en-US" dirty="0" smtClean="0"/>
              <a:t>obs. or analyzed data.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377920" y="1580689"/>
            <a:ext cx="1873479" cy="978927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344207" y="1603276"/>
            <a:ext cx="19071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Identify potential</a:t>
            </a:r>
          </a:p>
          <a:p>
            <a:pPr algn="ctr"/>
            <a:r>
              <a:rPr lang="en-US" dirty="0" smtClean="0"/>
              <a:t>predictors and</a:t>
            </a:r>
          </a:p>
          <a:p>
            <a:pPr algn="ctr"/>
            <a:r>
              <a:rPr lang="en-US" dirty="0" smtClean="0"/>
              <a:t>model type</a:t>
            </a:r>
            <a:r>
              <a:rPr lang="en-US" dirty="0"/>
              <a:t>.</a:t>
            </a:r>
            <a:r>
              <a:rPr lang="en-US" dirty="0" smtClean="0"/>
              <a:t> 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954955" y="2628981"/>
            <a:ext cx="2340321" cy="37654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923343" y="2636195"/>
            <a:ext cx="2371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Build statistical model.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460149" y="3081231"/>
            <a:ext cx="2239493" cy="653545"/>
          </a:xfrm>
          <a:prstGeom prst="roundRect">
            <a:avLst/>
          </a:prstGeom>
          <a:solidFill>
            <a:srgbClr val="C6D9F1"/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428537" y="3088446"/>
            <a:ext cx="2371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Test &amp; verify with independent data.</a:t>
            </a:r>
          </a:p>
        </p:txBody>
      </p:sp>
      <p:sp>
        <p:nvSpPr>
          <p:cNvPr id="4" name="Diamond 3"/>
          <p:cNvSpPr/>
          <p:nvPr/>
        </p:nvSpPr>
        <p:spPr>
          <a:xfrm>
            <a:off x="2547971" y="3950984"/>
            <a:ext cx="2063850" cy="1208225"/>
          </a:xfrm>
          <a:prstGeom prst="diamond">
            <a:avLst/>
          </a:prstGeom>
          <a:solidFill>
            <a:srgbClr val="FDEADA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763901" y="3999208"/>
            <a:ext cx="1631990" cy="10541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are </a:t>
            </a:r>
          </a:p>
          <a:p>
            <a:pPr algn="ctr"/>
            <a:r>
              <a:rPr lang="en-US" dirty="0" smtClean="0"/>
              <a:t>you happy with </a:t>
            </a:r>
          </a:p>
          <a:p>
            <a:pPr algn="ctr"/>
            <a:r>
              <a:rPr lang="en-US" dirty="0" smtClean="0"/>
              <a:t>results?</a:t>
            </a:r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4721904" y="4856356"/>
            <a:ext cx="2340321" cy="65354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690292" y="4863571"/>
            <a:ext cx="2371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Implement and</a:t>
            </a:r>
          </a:p>
          <a:p>
            <a:pPr algn="ctr"/>
            <a:r>
              <a:rPr lang="en-US" dirty="0" smtClean="0"/>
              <a:t>disseminate forecasts</a:t>
            </a:r>
          </a:p>
        </p:txBody>
      </p:sp>
      <p:sp>
        <p:nvSpPr>
          <p:cNvPr id="19" name="Diamond 18"/>
          <p:cNvSpPr/>
          <p:nvPr/>
        </p:nvSpPr>
        <p:spPr>
          <a:xfrm>
            <a:off x="4979559" y="5752567"/>
            <a:ext cx="2063850" cy="1064644"/>
          </a:xfrm>
          <a:prstGeom prst="diamond">
            <a:avLst/>
          </a:prstGeom>
          <a:solidFill>
            <a:schemeClr val="accent6">
              <a:lumMod val="20000"/>
              <a:lumOff val="80000"/>
            </a:schemeClr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53660" y="5920134"/>
            <a:ext cx="11628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customers</a:t>
            </a:r>
          </a:p>
          <a:p>
            <a:pPr algn="ctr"/>
            <a:r>
              <a:rPr lang="en-US" dirty="0" smtClean="0"/>
              <a:t>satisfied?</a:t>
            </a:r>
            <a:endParaRPr lang="en-US" dirty="0"/>
          </a:p>
        </p:txBody>
      </p:sp>
      <p:grpSp>
        <p:nvGrpSpPr>
          <p:cNvPr id="27" name="Group 26"/>
          <p:cNvGrpSpPr/>
          <p:nvPr/>
        </p:nvGrpSpPr>
        <p:grpSpPr>
          <a:xfrm>
            <a:off x="485093" y="752162"/>
            <a:ext cx="238889" cy="419647"/>
            <a:chOff x="485093" y="752162"/>
            <a:chExt cx="238889" cy="419647"/>
          </a:xfrm>
        </p:grpSpPr>
        <p:cxnSp>
          <p:nvCxnSpPr>
            <p:cNvPr id="23" name="Straight Arrow Connector 22"/>
            <p:cNvCxnSpPr>
              <a:endCxn id="8" idx="1"/>
            </p:cNvCxnSpPr>
            <p:nvPr/>
          </p:nvCxnSpPr>
          <p:spPr>
            <a:xfrm>
              <a:off x="485093" y="1171809"/>
              <a:ext cx="238889" cy="0"/>
            </a:xfrm>
            <a:prstGeom prst="straightConnector1">
              <a:avLst/>
            </a:prstGeom>
            <a:ln w="38100" cmpd="sng"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485093" y="752162"/>
              <a:ext cx="0" cy="419647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1139032" y="1514617"/>
            <a:ext cx="238889" cy="419647"/>
            <a:chOff x="485093" y="752162"/>
            <a:chExt cx="238889" cy="419647"/>
          </a:xfrm>
        </p:grpSpPr>
        <p:cxnSp>
          <p:nvCxnSpPr>
            <p:cNvPr id="29" name="Straight Arrow Connector 28"/>
            <p:cNvCxnSpPr/>
            <p:nvPr/>
          </p:nvCxnSpPr>
          <p:spPr>
            <a:xfrm>
              <a:off x="485093" y="1171809"/>
              <a:ext cx="238889" cy="0"/>
            </a:xfrm>
            <a:prstGeom prst="straightConnector1">
              <a:avLst/>
            </a:prstGeom>
            <a:ln w="38100" cmpd="sng"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485093" y="752162"/>
              <a:ext cx="0" cy="419647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>
            <a:off x="1714129" y="2559616"/>
            <a:ext cx="238889" cy="279188"/>
            <a:chOff x="485093" y="752162"/>
            <a:chExt cx="238889" cy="419647"/>
          </a:xfrm>
        </p:grpSpPr>
        <p:cxnSp>
          <p:nvCxnSpPr>
            <p:cNvPr id="32" name="Straight Arrow Connector 31"/>
            <p:cNvCxnSpPr/>
            <p:nvPr/>
          </p:nvCxnSpPr>
          <p:spPr>
            <a:xfrm>
              <a:off x="485093" y="1171809"/>
              <a:ext cx="238889" cy="0"/>
            </a:xfrm>
            <a:prstGeom prst="straightConnector1">
              <a:avLst/>
            </a:prstGeom>
            <a:ln w="38100" cmpd="sng"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485093" y="752162"/>
              <a:ext cx="0" cy="419647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2221260" y="3021562"/>
            <a:ext cx="238889" cy="419647"/>
            <a:chOff x="485093" y="752162"/>
            <a:chExt cx="238889" cy="419647"/>
          </a:xfrm>
        </p:grpSpPr>
        <p:cxnSp>
          <p:nvCxnSpPr>
            <p:cNvPr id="35" name="Straight Arrow Connector 34"/>
            <p:cNvCxnSpPr/>
            <p:nvPr/>
          </p:nvCxnSpPr>
          <p:spPr>
            <a:xfrm>
              <a:off x="485093" y="1171809"/>
              <a:ext cx="238889" cy="0"/>
            </a:xfrm>
            <a:prstGeom prst="straightConnector1">
              <a:avLst/>
            </a:prstGeom>
            <a:ln w="38100" cmpd="sng"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485093" y="752162"/>
              <a:ext cx="0" cy="419647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8" name="Straight Arrow Connector 37"/>
          <p:cNvCxnSpPr>
            <a:stCxn id="14" idx="2"/>
            <a:endCxn id="4" idx="0"/>
          </p:cNvCxnSpPr>
          <p:nvPr/>
        </p:nvCxnSpPr>
        <p:spPr>
          <a:xfrm>
            <a:off x="3579896" y="3734776"/>
            <a:ext cx="0" cy="216208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5" name="Group 44"/>
          <p:cNvGrpSpPr/>
          <p:nvPr/>
        </p:nvGrpSpPr>
        <p:grpSpPr>
          <a:xfrm rot="16200000" flipH="1">
            <a:off x="5132054" y="4044519"/>
            <a:ext cx="301799" cy="1336306"/>
            <a:chOff x="485093" y="752162"/>
            <a:chExt cx="238889" cy="419647"/>
          </a:xfrm>
        </p:grpSpPr>
        <p:cxnSp>
          <p:nvCxnSpPr>
            <p:cNvPr id="46" name="Straight Arrow Connector 45"/>
            <p:cNvCxnSpPr/>
            <p:nvPr/>
          </p:nvCxnSpPr>
          <p:spPr>
            <a:xfrm>
              <a:off x="485093" y="1171809"/>
              <a:ext cx="238889" cy="0"/>
            </a:xfrm>
            <a:prstGeom prst="straightConnector1">
              <a:avLst/>
            </a:prstGeom>
            <a:ln w="38100" cmpd="sng"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485093" y="752162"/>
              <a:ext cx="0" cy="419647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2" name="Straight Connector 51"/>
          <p:cNvCxnSpPr>
            <a:stCxn id="4" idx="1"/>
          </p:cNvCxnSpPr>
          <p:nvPr/>
        </p:nvCxnSpPr>
        <p:spPr>
          <a:xfrm flipH="1">
            <a:off x="576426" y="4555097"/>
            <a:ext cx="1971545" cy="6675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H="1">
            <a:off x="576426" y="2198916"/>
            <a:ext cx="3450" cy="4091613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>
            <a:off x="576426" y="2209037"/>
            <a:ext cx="767781" cy="0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flipV="1">
            <a:off x="584721" y="2838804"/>
            <a:ext cx="1054489" cy="10509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1954955" y="4107370"/>
            <a:ext cx="486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</a:t>
            </a:r>
            <a:endParaRPr lang="en-US" dirty="0"/>
          </a:p>
        </p:txBody>
      </p:sp>
      <p:sp>
        <p:nvSpPr>
          <p:cNvPr id="65" name="TextBox 64"/>
          <p:cNvSpPr txBox="1"/>
          <p:nvPr/>
        </p:nvSpPr>
        <p:spPr>
          <a:xfrm>
            <a:off x="4700508" y="4107370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YES</a:t>
            </a:r>
            <a:endParaRPr lang="en-US" dirty="0"/>
          </a:p>
        </p:txBody>
      </p:sp>
      <p:cxnSp>
        <p:nvCxnSpPr>
          <p:cNvPr id="66" name="Straight Arrow Connector 65"/>
          <p:cNvCxnSpPr>
            <a:endCxn id="19" idx="0"/>
          </p:cNvCxnSpPr>
          <p:nvPr/>
        </p:nvCxnSpPr>
        <p:spPr>
          <a:xfrm>
            <a:off x="6011484" y="5509902"/>
            <a:ext cx="0" cy="242665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>
            <a:stCxn id="19" idx="3"/>
          </p:cNvCxnSpPr>
          <p:nvPr/>
        </p:nvCxnSpPr>
        <p:spPr>
          <a:xfrm>
            <a:off x="7043409" y="6284889"/>
            <a:ext cx="621249" cy="0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6980153" y="5845794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YES</a:t>
            </a:r>
            <a:endParaRPr lang="en-US" dirty="0"/>
          </a:p>
        </p:txBody>
      </p:sp>
      <p:cxnSp>
        <p:nvCxnSpPr>
          <p:cNvPr id="74" name="Straight Connector 73"/>
          <p:cNvCxnSpPr/>
          <p:nvPr/>
        </p:nvCxnSpPr>
        <p:spPr>
          <a:xfrm flipH="1">
            <a:off x="584721" y="6283854"/>
            <a:ext cx="4391253" cy="6675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4447039" y="5845794"/>
            <a:ext cx="486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</a:t>
            </a:r>
            <a:endParaRPr lang="en-US" dirty="0"/>
          </a:p>
        </p:txBody>
      </p:sp>
      <p:cxnSp>
        <p:nvCxnSpPr>
          <p:cNvPr id="81" name="Straight Arrow Connector 80"/>
          <p:cNvCxnSpPr/>
          <p:nvPr/>
        </p:nvCxnSpPr>
        <p:spPr>
          <a:xfrm flipH="1">
            <a:off x="1044771" y="4555097"/>
            <a:ext cx="299436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 flipH="1">
            <a:off x="1044771" y="6283854"/>
            <a:ext cx="299436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4921262" y="202313"/>
            <a:ext cx="397737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800" dirty="0" smtClean="0"/>
              <a:t>The statistical </a:t>
            </a:r>
          </a:p>
          <a:p>
            <a:pPr algn="r"/>
            <a:r>
              <a:rPr lang="en-US" sz="4800" dirty="0" smtClean="0"/>
              <a:t>model-building </a:t>
            </a:r>
          </a:p>
          <a:p>
            <a:pPr algn="r"/>
            <a:r>
              <a:rPr lang="en-US" sz="4800" dirty="0" smtClean="0"/>
              <a:t>process</a:t>
            </a:r>
            <a:endParaRPr lang="en-US" sz="4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1BDB4-E9FB-484C-91C9-8D814ABF824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8980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4-12-16 at 1.14.4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6152"/>
            <a:ext cx="9144000" cy="60518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8362" y="89016"/>
            <a:ext cx="85694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This step can be time consuming.</a:t>
            </a:r>
          </a:p>
          <a:p>
            <a:pPr algn="ctr"/>
            <a:r>
              <a:rPr lang="en-US" sz="2000" dirty="0" smtClean="0"/>
              <a:t>We need the exploratory data analysis and fast modeling tools of science fiction.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0" y="6590670"/>
            <a:ext cx="121530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“Majority Report”</a:t>
            </a:r>
            <a:endParaRPr lang="en-US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1BDB4-E9FB-484C-91C9-8D814ABF824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6289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23477" y="108364"/>
            <a:ext cx="1961599" cy="64379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34351" y="105831"/>
            <a:ext cx="1723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Identify forecast</a:t>
            </a:r>
          </a:p>
          <a:p>
            <a:r>
              <a:rPr lang="en-US" dirty="0" smtClean="0"/>
              <a:t>question.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723982" y="845036"/>
            <a:ext cx="2311259" cy="65354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23982" y="852250"/>
            <a:ext cx="22401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Gather forecasts &amp;</a:t>
            </a:r>
          </a:p>
          <a:p>
            <a:pPr algn="ctr"/>
            <a:r>
              <a:rPr lang="en-US" dirty="0" smtClean="0"/>
              <a:t>obs. or analyzed data.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377920" y="1580689"/>
            <a:ext cx="1873479" cy="978927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344207" y="1603276"/>
            <a:ext cx="19071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Identify potential</a:t>
            </a:r>
          </a:p>
          <a:p>
            <a:pPr algn="ctr"/>
            <a:r>
              <a:rPr lang="en-US" dirty="0" smtClean="0"/>
              <a:t>predictors and</a:t>
            </a:r>
          </a:p>
          <a:p>
            <a:pPr algn="ctr"/>
            <a:r>
              <a:rPr lang="en-US" dirty="0" smtClean="0"/>
              <a:t>model type</a:t>
            </a:r>
            <a:r>
              <a:rPr lang="en-US" dirty="0"/>
              <a:t>.</a:t>
            </a:r>
            <a:r>
              <a:rPr lang="en-US" dirty="0" smtClean="0"/>
              <a:t> 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954955" y="2628981"/>
            <a:ext cx="2340321" cy="37654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923343" y="2636195"/>
            <a:ext cx="2371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Build statistical model.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460149" y="3081231"/>
            <a:ext cx="2239493" cy="653545"/>
          </a:xfrm>
          <a:prstGeom prst="roundRect">
            <a:avLst/>
          </a:prstGeom>
          <a:solidFill>
            <a:srgbClr val="C6D9F1"/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428537" y="3088446"/>
            <a:ext cx="2371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Test &amp; verify with independent data.</a:t>
            </a:r>
          </a:p>
        </p:txBody>
      </p:sp>
      <p:sp>
        <p:nvSpPr>
          <p:cNvPr id="4" name="Diamond 3"/>
          <p:cNvSpPr/>
          <p:nvPr/>
        </p:nvSpPr>
        <p:spPr>
          <a:xfrm>
            <a:off x="2547971" y="3950984"/>
            <a:ext cx="2063850" cy="1208225"/>
          </a:xfrm>
          <a:prstGeom prst="diamond">
            <a:avLst/>
          </a:prstGeom>
          <a:solidFill>
            <a:srgbClr val="FDEADA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763901" y="3999208"/>
            <a:ext cx="1631990" cy="10541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are </a:t>
            </a:r>
          </a:p>
          <a:p>
            <a:pPr algn="ctr"/>
            <a:r>
              <a:rPr lang="en-US" dirty="0" smtClean="0"/>
              <a:t>you happy with </a:t>
            </a:r>
          </a:p>
          <a:p>
            <a:pPr algn="ctr"/>
            <a:r>
              <a:rPr lang="en-US" dirty="0" smtClean="0"/>
              <a:t>results?</a:t>
            </a:r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4721904" y="4856356"/>
            <a:ext cx="2340321" cy="65354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690292" y="4863571"/>
            <a:ext cx="2371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Implement and</a:t>
            </a:r>
          </a:p>
          <a:p>
            <a:pPr algn="ctr"/>
            <a:r>
              <a:rPr lang="en-US" dirty="0" smtClean="0"/>
              <a:t>disseminate forecasts</a:t>
            </a:r>
          </a:p>
        </p:txBody>
      </p:sp>
      <p:sp>
        <p:nvSpPr>
          <p:cNvPr id="19" name="Diamond 18"/>
          <p:cNvSpPr/>
          <p:nvPr/>
        </p:nvSpPr>
        <p:spPr>
          <a:xfrm>
            <a:off x="4979559" y="5752567"/>
            <a:ext cx="2063850" cy="1064644"/>
          </a:xfrm>
          <a:prstGeom prst="diamond">
            <a:avLst/>
          </a:prstGeom>
          <a:solidFill>
            <a:schemeClr val="accent6">
              <a:lumMod val="20000"/>
              <a:lumOff val="80000"/>
            </a:schemeClr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53660" y="5920134"/>
            <a:ext cx="11628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customers</a:t>
            </a:r>
          </a:p>
          <a:p>
            <a:pPr algn="ctr"/>
            <a:r>
              <a:rPr lang="en-US" dirty="0" smtClean="0"/>
              <a:t>satisfied?</a:t>
            </a:r>
            <a:endParaRPr lang="en-US" dirty="0"/>
          </a:p>
        </p:txBody>
      </p:sp>
      <p:grpSp>
        <p:nvGrpSpPr>
          <p:cNvPr id="27" name="Group 26"/>
          <p:cNvGrpSpPr/>
          <p:nvPr/>
        </p:nvGrpSpPr>
        <p:grpSpPr>
          <a:xfrm>
            <a:off x="485093" y="752162"/>
            <a:ext cx="238889" cy="419647"/>
            <a:chOff x="485093" y="752162"/>
            <a:chExt cx="238889" cy="419647"/>
          </a:xfrm>
        </p:grpSpPr>
        <p:cxnSp>
          <p:nvCxnSpPr>
            <p:cNvPr id="23" name="Straight Arrow Connector 22"/>
            <p:cNvCxnSpPr>
              <a:endCxn id="8" idx="1"/>
            </p:cNvCxnSpPr>
            <p:nvPr/>
          </p:nvCxnSpPr>
          <p:spPr>
            <a:xfrm>
              <a:off x="485093" y="1171809"/>
              <a:ext cx="238889" cy="0"/>
            </a:xfrm>
            <a:prstGeom prst="straightConnector1">
              <a:avLst/>
            </a:prstGeom>
            <a:ln w="38100" cmpd="sng"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485093" y="752162"/>
              <a:ext cx="0" cy="419647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1139032" y="1514617"/>
            <a:ext cx="238889" cy="419647"/>
            <a:chOff x="485093" y="752162"/>
            <a:chExt cx="238889" cy="419647"/>
          </a:xfrm>
        </p:grpSpPr>
        <p:cxnSp>
          <p:nvCxnSpPr>
            <p:cNvPr id="29" name="Straight Arrow Connector 28"/>
            <p:cNvCxnSpPr/>
            <p:nvPr/>
          </p:nvCxnSpPr>
          <p:spPr>
            <a:xfrm>
              <a:off x="485093" y="1171809"/>
              <a:ext cx="238889" cy="0"/>
            </a:xfrm>
            <a:prstGeom prst="straightConnector1">
              <a:avLst/>
            </a:prstGeom>
            <a:ln w="38100" cmpd="sng"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485093" y="752162"/>
              <a:ext cx="0" cy="419647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>
            <a:off x="1714129" y="2559616"/>
            <a:ext cx="238889" cy="279188"/>
            <a:chOff x="485093" y="752162"/>
            <a:chExt cx="238889" cy="419647"/>
          </a:xfrm>
        </p:grpSpPr>
        <p:cxnSp>
          <p:nvCxnSpPr>
            <p:cNvPr id="32" name="Straight Arrow Connector 31"/>
            <p:cNvCxnSpPr/>
            <p:nvPr/>
          </p:nvCxnSpPr>
          <p:spPr>
            <a:xfrm>
              <a:off x="485093" y="1171809"/>
              <a:ext cx="238889" cy="0"/>
            </a:xfrm>
            <a:prstGeom prst="straightConnector1">
              <a:avLst/>
            </a:prstGeom>
            <a:ln w="38100" cmpd="sng"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485093" y="752162"/>
              <a:ext cx="0" cy="419647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2221260" y="3021562"/>
            <a:ext cx="238889" cy="419647"/>
            <a:chOff x="485093" y="752162"/>
            <a:chExt cx="238889" cy="419647"/>
          </a:xfrm>
        </p:grpSpPr>
        <p:cxnSp>
          <p:nvCxnSpPr>
            <p:cNvPr id="35" name="Straight Arrow Connector 34"/>
            <p:cNvCxnSpPr/>
            <p:nvPr/>
          </p:nvCxnSpPr>
          <p:spPr>
            <a:xfrm>
              <a:off x="485093" y="1171809"/>
              <a:ext cx="238889" cy="0"/>
            </a:xfrm>
            <a:prstGeom prst="straightConnector1">
              <a:avLst/>
            </a:prstGeom>
            <a:ln w="38100" cmpd="sng"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485093" y="752162"/>
              <a:ext cx="0" cy="419647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8" name="Straight Arrow Connector 37"/>
          <p:cNvCxnSpPr>
            <a:stCxn id="14" idx="2"/>
            <a:endCxn id="4" idx="0"/>
          </p:cNvCxnSpPr>
          <p:nvPr/>
        </p:nvCxnSpPr>
        <p:spPr>
          <a:xfrm>
            <a:off x="3579896" y="3734776"/>
            <a:ext cx="0" cy="216208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5" name="Group 44"/>
          <p:cNvGrpSpPr/>
          <p:nvPr/>
        </p:nvGrpSpPr>
        <p:grpSpPr>
          <a:xfrm rot="16200000" flipH="1">
            <a:off x="5132054" y="4044519"/>
            <a:ext cx="301799" cy="1336306"/>
            <a:chOff x="485093" y="752162"/>
            <a:chExt cx="238889" cy="419647"/>
          </a:xfrm>
        </p:grpSpPr>
        <p:cxnSp>
          <p:nvCxnSpPr>
            <p:cNvPr id="46" name="Straight Arrow Connector 45"/>
            <p:cNvCxnSpPr/>
            <p:nvPr/>
          </p:nvCxnSpPr>
          <p:spPr>
            <a:xfrm>
              <a:off x="485093" y="1171809"/>
              <a:ext cx="238889" cy="0"/>
            </a:xfrm>
            <a:prstGeom prst="straightConnector1">
              <a:avLst/>
            </a:prstGeom>
            <a:ln w="38100" cmpd="sng"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485093" y="752162"/>
              <a:ext cx="0" cy="419647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2" name="Straight Connector 51"/>
          <p:cNvCxnSpPr>
            <a:stCxn id="4" idx="1"/>
          </p:cNvCxnSpPr>
          <p:nvPr/>
        </p:nvCxnSpPr>
        <p:spPr>
          <a:xfrm flipH="1">
            <a:off x="576426" y="4555097"/>
            <a:ext cx="1971545" cy="6675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H="1">
            <a:off x="576426" y="2198916"/>
            <a:ext cx="3450" cy="4091613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>
            <a:off x="576426" y="2209037"/>
            <a:ext cx="767781" cy="0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flipV="1">
            <a:off x="584721" y="2838804"/>
            <a:ext cx="1054489" cy="10509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1954955" y="4107370"/>
            <a:ext cx="486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</a:t>
            </a:r>
            <a:endParaRPr lang="en-US" dirty="0"/>
          </a:p>
        </p:txBody>
      </p:sp>
      <p:sp>
        <p:nvSpPr>
          <p:cNvPr id="65" name="TextBox 64"/>
          <p:cNvSpPr txBox="1"/>
          <p:nvPr/>
        </p:nvSpPr>
        <p:spPr>
          <a:xfrm>
            <a:off x="4700508" y="4107370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YES</a:t>
            </a:r>
            <a:endParaRPr lang="en-US" dirty="0"/>
          </a:p>
        </p:txBody>
      </p:sp>
      <p:cxnSp>
        <p:nvCxnSpPr>
          <p:cNvPr id="66" name="Straight Arrow Connector 65"/>
          <p:cNvCxnSpPr>
            <a:endCxn id="19" idx="0"/>
          </p:cNvCxnSpPr>
          <p:nvPr/>
        </p:nvCxnSpPr>
        <p:spPr>
          <a:xfrm>
            <a:off x="6011484" y="5509902"/>
            <a:ext cx="0" cy="242665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>
            <a:stCxn id="19" idx="3"/>
          </p:cNvCxnSpPr>
          <p:nvPr/>
        </p:nvCxnSpPr>
        <p:spPr>
          <a:xfrm>
            <a:off x="7043409" y="6284889"/>
            <a:ext cx="621249" cy="0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6980153" y="5845794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YES</a:t>
            </a:r>
            <a:endParaRPr lang="en-US" dirty="0"/>
          </a:p>
        </p:txBody>
      </p:sp>
      <p:cxnSp>
        <p:nvCxnSpPr>
          <p:cNvPr id="74" name="Straight Connector 73"/>
          <p:cNvCxnSpPr/>
          <p:nvPr/>
        </p:nvCxnSpPr>
        <p:spPr>
          <a:xfrm flipH="1">
            <a:off x="584721" y="6283854"/>
            <a:ext cx="4391253" cy="6675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4447039" y="5845794"/>
            <a:ext cx="486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</a:t>
            </a:r>
            <a:endParaRPr lang="en-US" dirty="0"/>
          </a:p>
        </p:txBody>
      </p:sp>
      <p:cxnSp>
        <p:nvCxnSpPr>
          <p:cNvPr id="81" name="Straight Arrow Connector 80"/>
          <p:cNvCxnSpPr/>
          <p:nvPr/>
        </p:nvCxnSpPr>
        <p:spPr>
          <a:xfrm flipH="1">
            <a:off x="1044771" y="4555097"/>
            <a:ext cx="299436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 flipH="1">
            <a:off x="1044771" y="6283854"/>
            <a:ext cx="299436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4921262" y="202313"/>
            <a:ext cx="397737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800" dirty="0" smtClean="0"/>
              <a:t>The statistical </a:t>
            </a:r>
          </a:p>
          <a:p>
            <a:pPr algn="r"/>
            <a:r>
              <a:rPr lang="en-US" sz="4800" dirty="0" smtClean="0"/>
              <a:t>model-building </a:t>
            </a:r>
          </a:p>
          <a:p>
            <a:pPr algn="r"/>
            <a:r>
              <a:rPr lang="en-US" sz="4800" dirty="0" smtClean="0"/>
              <a:t>process</a:t>
            </a:r>
            <a:endParaRPr lang="en-US" sz="4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1BDB4-E9FB-484C-91C9-8D814ABF824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9340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13000"/>
          </a:blip>
          <a:stretch>
            <a:fillRect/>
          </a:stretch>
        </p:blipFill>
        <p:spPr>
          <a:xfrm>
            <a:off x="-1" y="1058305"/>
            <a:ext cx="8929809" cy="51027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Building a high-quality</a:t>
            </a:r>
            <a:br>
              <a:rPr lang="en-US" dirty="0" smtClean="0"/>
            </a:br>
            <a:r>
              <a:rPr lang="en-US" dirty="0" smtClean="0"/>
              <a:t>statistical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2365" y="2003275"/>
            <a:ext cx="7936997" cy="3797484"/>
          </a:xfrm>
        </p:spPr>
        <p:txBody>
          <a:bodyPr/>
          <a:lstStyle/>
          <a:p>
            <a:r>
              <a:rPr lang="en-US" dirty="0" smtClean="0"/>
              <a:t>Old problems are new problems</a:t>
            </a:r>
          </a:p>
          <a:p>
            <a:pPr lvl="1"/>
            <a:r>
              <a:rPr lang="en-US" dirty="0" smtClean="0"/>
              <a:t>“ </a:t>
            </a:r>
            <a:r>
              <a:rPr lang="en-US" i="1" dirty="0" smtClean="0"/>
              <a:t>bias-variance tradeoff  </a:t>
            </a:r>
            <a:r>
              <a:rPr lang="en-US" dirty="0" smtClean="0"/>
              <a:t>” </a:t>
            </a:r>
          </a:p>
          <a:p>
            <a:pPr lvl="1"/>
            <a:r>
              <a:rPr lang="en-US" dirty="0" smtClean="0"/>
              <a:t>“ </a:t>
            </a:r>
            <a:r>
              <a:rPr lang="en-US" i="1" dirty="0" smtClean="0"/>
              <a:t>extrapolating the regression </a:t>
            </a:r>
            <a:r>
              <a:rPr lang="en-US" dirty="0" smtClean="0"/>
              <a:t>”</a:t>
            </a:r>
          </a:p>
          <a:p>
            <a:pPr lvl="1"/>
            <a:r>
              <a:rPr lang="en-US" dirty="0" smtClean="0"/>
              <a:t>“ </a:t>
            </a:r>
            <a:r>
              <a:rPr lang="en-US" i="1" dirty="0" smtClean="0"/>
              <a:t>curse of dimensionality ”</a:t>
            </a:r>
          </a:p>
          <a:p>
            <a:r>
              <a:rPr lang="en-US" dirty="0" smtClean="0"/>
              <a:t>More modular, reusable software.</a:t>
            </a:r>
            <a:endParaRPr lang="en-US" i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1BDB4-E9FB-484C-91C9-8D814ABF824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3283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</a:t>
            </a:r>
            <a:r>
              <a:rPr lang="en-US" dirty="0" smtClean="0"/>
              <a:t>e mean many things by </a:t>
            </a:r>
            <a:br>
              <a:rPr lang="en-US" dirty="0" smtClean="0"/>
            </a:br>
            <a:r>
              <a:rPr lang="en-US" dirty="0" smtClean="0"/>
              <a:t>“statistical post-processing”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44318"/>
            <a:ext cx="822960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Distribution fitting.</a:t>
            </a:r>
            <a:endParaRPr lang="en-US" dirty="0"/>
          </a:p>
          <a:p>
            <a:r>
              <a:rPr lang="en-US" dirty="0" smtClean="0"/>
              <a:t>Perfect-</a:t>
            </a:r>
            <a:r>
              <a:rPr lang="en-US" dirty="0" err="1" smtClean="0"/>
              <a:t>prog</a:t>
            </a:r>
            <a:r>
              <a:rPr lang="en-US" dirty="0" smtClean="0"/>
              <a:t> methods.</a:t>
            </a:r>
          </a:p>
          <a:p>
            <a:r>
              <a:rPr lang="en-US" dirty="0" smtClean="0"/>
              <a:t>Physically based statistical models (e.g</a:t>
            </a:r>
            <a:r>
              <a:rPr lang="en-US" dirty="0"/>
              <a:t>.</a:t>
            </a:r>
            <a:r>
              <a:rPr lang="en-US" dirty="0" smtClean="0"/>
              <a:t> </a:t>
            </a:r>
            <a:r>
              <a:rPr lang="en-US" dirty="0" err="1" smtClean="0"/>
              <a:t>DeMaria’s</a:t>
            </a:r>
            <a:r>
              <a:rPr lang="en-US" dirty="0" smtClean="0"/>
              <a:t> LGEM).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Model output statistics (MOS; thanks Bob </a:t>
            </a:r>
            <a:r>
              <a:rPr lang="en-US" dirty="0" err="1" smtClean="0">
                <a:solidFill>
                  <a:srgbClr val="0000FF"/>
                </a:solidFill>
              </a:rPr>
              <a:t>Glahn</a:t>
            </a:r>
            <a:r>
              <a:rPr lang="en-US" dirty="0" smtClean="0">
                <a:solidFill>
                  <a:srgbClr val="0000FF"/>
                </a:solidFill>
              </a:rPr>
              <a:t>)</a:t>
            </a:r>
          </a:p>
          <a:p>
            <a:pPr lvl="1"/>
            <a:r>
              <a:rPr lang="en-US" dirty="0" smtClean="0"/>
              <a:t>Implicitly, many </a:t>
            </a:r>
            <a:r>
              <a:rPr lang="en-US" dirty="0"/>
              <a:t>methods, not just multiple linear </a:t>
            </a:r>
            <a:r>
              <a:rPr lang="en-US" dirty="0" smtClean="0"/>
              <a:t>regression.</a:t>
            </a:r>
            <a:endParaRPr lang="en-US" dirty="0"/>
          </a:p>
          <a:p>
            <a:pPr lvl="1"/>
            <a:r>
              <a:rPr lang="en-US" dirty="0"/>
              <a:t>D</a:t>
            </a:r>
            <a:r>
              <a:rPr lang="en-US" dirty="0" smtClean="0"/>
              <a:t>evelop predictive relationships </a:t>
            </a:r>
            <a:r>
              <a:rPr lang="en-US" dirty="0"/>
              <a:t>between past observed and </a:t>
            </a:r>
            <a:r>
              <a:rPr lang="en-US" dirty="0" smtClean="0"/>
              <a:t>forecast.</a:t>
            </a:r>
            <a:endParaRPr lang="en-US" dirty="0"/>
          </a:p>
          <a:p>
            <a:pPr lvl="1"/>
            <a:r>
              <a:rPr lang="en-US" dirty="0" smtClean="0"/>
              <a:t>From this, estimate probability distribution of observed given today’s forecast.</a:t>
            </a:r>
            <a:endParaRPr lang="en-US" dirty="0"/>
          </a:p>
          <a:p>
            <a:r>
              <a:rPr lang="en-US" dirty="0" smtClean="0"/>
              <a:t>Etc.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1BDB4-E9FB-484C-91C9-8D814ABF824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3546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13000"/>
          </a:blip>
          <a:stretch>
            <a:fillRect/>
          </a:stretch>
        </p:blipFill>
        <p:spPr>
          <a:xfrm>
            <a:off x="-1" y="1058305"/>
            <a:ext cx="8929809" cy="51027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Building a high-quality</a:t>
            </a:r>
            <a:br>
              <a:rPr lang="en-US" dirty="0" smtClean="0"/>
            </a:br>
            <a:r>
              <a:rPr lang="en-US" dirty="0" smtClean="0"/>
              <a:t>statistical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2365" y="2003275"/>
            <a:ext cx="7936997" cy="3797484"/>
          </a:xfrm>
        </p:spPr>
        <p:txBody>
          <a:bodyPr/>
          <a:lstStyle/>
          <a:p>
            <a:r>
              <a:rPr lang="en-US" dirty="0" smtClean="0"/>
              <a:t>Old problems are new problems</a:t>
            </a:r>
          </a:p>
          <a:p>
            <a:pPr lvl="1"/>
            <a:r>
              <a:rPr lang="en-US" dirty="0" smtClean="0"/>
              <a:t>“ </a:t>
            </a:r>
            <a:r>
              <a:rPr lang="en-US" i="1" dirty="0" smtClean="0">
                <a:solidFill>
                  <a:srgbClr val="FF0000"/>
                </a:solidFill>
              </a:rPr>
              <a:t>bias-variance tradeoff  </a:t>
            </a:r>
            <a:r>
              <a:rPr lang="en-US" dirty="0" smtClean="0"/>
              <a:t>” </a:t>
            </a:r>
          </a:p>
          <a:p>
            <a:pPr lvl="1"/>
            <a:r>
              <a:rPr lang="en-US" dirty="0" smtClean="0"/>
              <a:t>“ </a:t>
            </a:r>
            <a:r>
              <a:rPr lang="en-US" i="1" dirty="0" smtClean="0"/>
              <a:t>extrapolating the regression </a:t>
            </a:r>
            <a:r>
              <a:rPr lang="en-US" dirty="0" smtClean="0"/>
              <a:t>”</a:t>
            </a:r>
          </a:p>
          <a:p>
            <a:pPr lvl="1"/>
            <a:r>
              <a:rPr lang="en-US" dirty="0" smtClean="0"/>
              <a:t>“ </a:t>
            </a:r>
            <a:r>
              <a:rPr lang="en-US" i="1" dirty="0" smtClean="0"/>
              <a:t>curse of dimensionality ”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More </a:t>
            </a:r>
            <a:r>
              <a:rPr lang="en-US" dirty="0"/>
              <a:t>modular, reusable </a:t>
            </a:r>
            <a:r>
              <a:rPr lang="en-US" dirty="0" smtClean="0"/>
              <a:t>software</a:t>
            </a:r>
            <a:r>
              <a:rPr lang="en-US" dirty="0"/>
              <a:t>.</a:t>
            </a:r>
            <a:endParaRPr lang="en-US" i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1BDB4-E9FB-484C-91C9-8D814ABF824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2120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638"/>
            <a:ext cx="8229600" cy="783661"/>
          </a:xfrm>
        </p:spPr>
        <p:txBody>
          <a:bodyPr>
            <a:normAutofit/>
          </a:bodyPr>
          <a:lstStyle/>
          <a:p>
            <a:r>
              <a:rPr lang="en-US" dirty="0" smtClean="0"/>
              <a:t>“Bias-variance tradeoff”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27690" y="665309"/>
            <a:ext cx="78334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Example: let’s demo NCEP/EMC’s “decaying average” filter used in NAEFS </a:t>
            </a:r>
          </a:p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for estimating bias with simulated data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9930" y="1373195"/>
            <a:ext cx="8823299" cy="54476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Generate daily time series of truth, simulated observations (100x), and simulated forecasts</a:t>
            </a:r>
          </a:p>
          <a:p>
            <a:r>
              <a:rPr lang="en-US" dirty="0" smtClean="0"/>
              <a:t>(100x)</a:t>
            </a:r>
            <a:r>
              <a:rPr lang="en-US" dirty="0"/>
              <a:t> </a:t>
            </a:r>
            <a:r>
              <a:rPr lang="en-US" dirty="0" smtClean="0"/>
              <a:t>under the condition of seasonally varying bias:</a:t>
            </a:r>
          </a:p>
          <a:p>
            <a:endParaRPr lang="en-US" dirty="0" smtClean="0"/>
          </a:p>
          <a:p>
            <a:r>
              <a:rPr lang="en-US" dirty="0" smtClean="0"/>
              <a:t>Truth T = 0.0 (always)</a:t>
            </a:r>
          </a:p>
          <a:p>
            <a:endParaRPr lang="en-US" dirty="0" smtClean="0"/>
          </a:p>
          <a:p>
            <a:r>
              <a:rPr lang="en-US" dirty="0" smtClean="0"/>
              <a:t>Bias</a:t>
            </a:r>
            <a:r>
              <a:rPr lang="en-US" dirty="0"/>
              <a:t>:  The true (but unknown) forecast </a:t>
            </a:r>
            <a:r>
              <a:rPr lang="en-US" dirty="0"/>
              <a:t>bias for </a:t>
            </a:r>
            <a:r>
              <a:rPr lang="en-US" dirty="0" err="1" smtClean="0"/>
              <a:t>julian</a:t>
            </a:r>
            <a:r>
              <a:rPr lang="en-US" dirty="0" smtClean="0"/>
              <a:t> day </a:t>
            </a:r>
            <a:r>
              <a:rPr lang="en-US" i="1" dirty="0" smtClean="0"/>
              <a:t>t</a:t>
            </a:r>
            <a:r>
              <a:rPr lang="en-US" dirty="0" smtClean="0"/>
              <a:t>:  </a:t>
            </a:r>
            <a:r>
              <a:rPr lang="en-US" dirty="0" err="1"/>
              <a:t>B</a:t>
            </a:r>
            <a:r>
              <a:rPr lang="en-US" i="1" baseline="-25000" dirty="0" err="1"/>
              <a:t>t</a:t>
            </a:r>
            <a:r>
              <a:rPr lang="en-US" dirty="0"/>
              <a:t> </a:t>
            </a:r>
            <a:r>
              <a:rPr lang="en-US" dirty="0" smtClean="0"/>
              <a:t>= </a:t>
            </a:r>
            <a:r>
              <a:rPr lang="en-US" dirty="0" err="1"/>
              <a:t>cos</a:t>
            </a:r>
            <a:r>
              <a:rPr lang="en-US" dirty="0"/>
              <a:t> (2π</a:t>
            </a:r>
            <a:r>
              <a:rPr lang="en-US" i="1" dirty="0"/>
              <a:t>t</a:t>
            </a:r>
            <a:r>
              <a:rPr lang="en-US" dirty="0"/>
              <a:t>/365)</a:t>
            </a:r>
          </a:p>
          <a:p>
            <a:endParaRPr lang="en-US" dirty="0"/>
          </a:p>
          <a:p>
            <a:r>
              <a:rPr lang="en-US" dirty="0" smtClean="0"/>
              <a:t>Analyzed for day </a:t>
            </a:r>
            <a:r>
              <a:rPr lang="en-US" i="1" dirty="0" smtClean="0"/>
              <a:t>t</a:t>
            </a:r>
            <a:r>
              <a:rPr lang="en-US" dirty="0" smtClean="0"/>
              <a:t> = truth + random </a:t>
            </a:r>
            <a:r>
              <a:rPr lang="en-US" dirty="0" err="1" smtClean="0"/>
              <a:t>obs</a:t>
            </a:r>
            <a:r>
              <a:rPr lang="en-US" dirty="0" smtClean="0"/>
              <a:t> error:</a:t>
            </a:r>
          </a:p>
          <a:p>
            <a:r>
              <a:rPr lang="en-US" dirty="0"/>
              <a:t>	</a:t>
            </a:r>
            <a:r>
              <a:rPr lang="en-US" dirty="0" err="1" smtClean="0"/>
              <a:t>x</a:t>
            </a:r>
            <a:r>
              <a:rPr lang="en-US" i="1" baseline="-25000" dirty="0" err="1" smtClean="0"/>
              <a:t>t</a:t>
            </a:r>
            <a:r>
              <a:rPr lang="en-US" i="1" baseline="30000" dirty="0" err="1" smtClean="0"/>
              <a:t>A</a:t>
            </a:r>
            <a:r>
              <a:rPr lang="en-US" dirty="0" smtClean="0"/>
              <a:t> = T + </a:t>
            </a:r>
            <a:r>
              <a:rPr lang="en-US" dirty="0" err="1" smtClean="0"/>
              <a:t>e</a:t>
            </a:r>
            <a:r>
              <a:rPr lang="en-US" i="1" baseline="-25000" dirty="0" err="1" smtClean="0"/>
              <a:t>t</a:t>
            </a:r>
            <a:r>
              <a:rPr lang="en-US" i="1" baseline="30000" dirty="0" err="1" smtClean="0"/>
              <a:t>A</a:t>
            </a:r>
            <a:r>
              <a:rPr lang="en-US" dirty="0" smtClean="0"/>
              <a:t>, 		where </a:t>
            </a:r>
            <a:r>
              <a:rPr lang="en-US" dirty="0" err="1" smtClean="0"/>
              <a:t>e</a:t>
            </a:r>
            <a:r>
              <a:rPr lang="en-US" i="1" baseline="-25000" dirty="0" err="1" smtClean="0"/>
              <a:t>t</a:t>
            </a:r>
            <a:r>
              <a:rPr lang="en-US" i="1" baseline="30000" dirty="0" err="1" smtClean="0"/>
              <a:t>A</a:t>
            </a:r>
            <a:r>
              <a:rPr lang="en-US" i="1" baseline="30000" dirty="0" smtClean="0"/>
              <a:t> </a:t>
            </a:r>
            <a:r>
              <a:rPr lang="en-US" dirty="0" smtClean="0"/>
              <a:t>~ </a:t>
            </a:r>
            <a:r>
              <a:rPr lang="en-US" i="1" dirty="0" smtClean="0"/>
              <a:t>N</a:t>
            </a:r>
            <a:r>
              <a:rPr lang="en-US" dirty="0" smtClean="0"/>
              <a:t>(0, 1/3), </a:t>
            </a:r>
            <a:r>
              <a:rPr lang="en-US" dirty="0" err="1" smtClean="0"/>
              <a:t>iid</a:t>
            </a:r>
            <a:r>
              <a:rPr lang="en-US" dirty="0" smtClean="0"/>
              <a:t> each day.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r>
              <a:rPr lang="en-US" dirty="0" smtClean="0"/>
              <a:t>Simulated biased forecasts for day </a:t>
            </a:r>
            <a:r>
              <a:rPr lang="en-US" i="1" dirty="0" smtClean="0"/>
              <a:t>t</a:t>
            </a:r>
            <a:r>
              <a:rPr lang="en-US" dirty="0" smtClean="0"/>
              <a:t> generated w. auto-correlated error via Markov Chain:</a:t>
            </a:r>
          </a:p>
          <a:p>
            <a:endParaRPr lang="en-US" dirty="0"/>
          </a:p>
          <a:p>
            <a:r>
              <a:rPr lang="en-US" dirty="0" smtClean="0"/>
              <a:t>	</a:t>
            </a:r>
            <a:r>
              <a:rPr lang="en-US" dirty="0" err="1" smtClean="0"/>
              <a:t>x</a:t>
            </a:r>
            <a:r>
              <a:rPr lang="en-US" i="1" baseline="-25000" dirty="0" err="1" smtClean="0"/>
              <a:t>t</a:t>
            </a:r>
            <a:r>
              <a:rPr lang="en-US" i="1" baseline="30000" dirty="0" err="1" smtClean="0"/>
              <a:t>f</a:t>
            </a:r>
            <a:r>
              <a:rPr lang="en-US" dirty="0" smtClean="0"/>
              <a:t> - </a:t>
            </a:r>
            <a:r>
              <a:rPr lang="en-US" dirty="0" err="1" smtClean="0"/>
              <a:t>B</a:t>
            </a:r>
            <a:r>
              <a:rPr lang="en-US" i="1" baseline="-25000" dirty="0" err="1" smtClean="0"/>
              <a:t>t</a:t>
            </a:r>
            <a:r>
              <a:rPr lang="en-US" dirty="0" smtClean="0"/>
              <a:t>  = </a:t>
            </a:r>
            <a:r>
              <a:rPr lang="en-US" dirty="0" smtClean="0"/>
              <a:t>k</a:t>
            </a:r>
            <a:r>
              <a:rPr lang="en-US" sz="1200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dirty="0" smtClean="0"/>
              <a:t>(</a:t>
            </a:r>
            <a:r>
              <a:rPr lang="en-US" dirty="0" smtClean="0"/>
              <a:t>x</a:t>
            </a:r>
            <a:r>
              <a:rPr lang="en-US" i="1" baseline="-25000" dirty="0" smtClean="0"/>
              <a:t>t-1</a:t>
            </a:r>
            <a:r>
              <a:rPr lang="en-US" i="1" baseline="30000" dirty="0" smtClean="0"/>
              <a:t>f</a:t>
            </a:r>
            <a:r>
              <a:rPr lang="en-US" dirty="0" smtClean="0"/>
              <a:t> – B</a:t>
            </a:r>
            <a:r>
              <a:rPr lang="en-US" i="1" baseline="-25000" dirty="0" smtClean="0"/>
              <a:t>t-1</a:t>
            </a:r>
            <a:r>
              <a:rPr lang="en-US" dirty="0" smtClean="0"/>
              <a:t> ) + </a:t>
            </a:r>
            <a:r>
              <a:rPr lang="en-US" dirty="0" err="1" smtClean="0"/>
              <a:t>e</a:t>
            </a:r>
            <a:r>
              <a:rPr lang="en-US" i="1" baseline="-25000" dirty="0" err="1" smtClean="0"/>
              <a:t>t</a:t>
            </a:r>
            <a:r>
              <a:rPr lang="en-US" i="1" baseline="30000" dirty="0" err="1" smtClean="0"/>
              <a:t>f</a:t>
            </a:r>
            <a:r>
              <a:rPr lang="en-US" i="1" baseline="30000" dirty="0" smtClean="0"/>
              <a:t> </a:t>
            </a:r>
            <a:r>
              <a:rPr lang="en-US" dirty="0" smtClean="0"/>
              <a:t>,   		where </a:t>
            </a:r>
            <a:r>
              <a:rPr lang="en-US" dirty="0" err="1" smtClean="0"/>
              <a:t>e</a:t>
            </a:r>
            <a:r>
              <a:rPr lang="en-US" i="1" baseline="-25000" dirty="0" err="1" smtClean="0"/>
              <a:t>t</a:t>
            </a:r>
            <a:r>
              <a:rPr lang="en-US" i="1" baseline="30000" dirty="0" err="1" smtClean="0"/>
              <a:t>f</a:t>
            </a:r>
            <a:r>
              <a:rPr lang="en-US" dirty="0"/>
              <a:t> </a:t>
            </a:r>
            <a:r>
              <a:rPr lang="en-US" dirty="0" smtClean="0"/>
              <a:t>~ N(0,1), </a:t>
            </a:r>
            <a:r>
              <a:rPr lang="en-US" dirty="0" err="1" smtClean="0"/>
              <a:t>iid</a:t>
            </a:r>
            <a:r>
              <a:rPr lang="en-US" dirty="0" smtClean="0"/>
              <a:t> each day; 	</a:t>
            </a:r>
            <a:r>
              <a:rPr lang="en-US" dirty="0" smtClean="0"/>
              <a:t>k </a:t>
            </a:r>
            <a:r>
              <a:rPr lang="en-US" dirty="0" smtClean="0"/>
              <a:t>= </a:t>
            </a:r>
            <a:r>
              <a:rPr lang="en-US" dirty="0" smtClean="0"/>
              <a:t>0.5</a:t>
            </a:r>
          </a:p>
          <a:p>
            <a:endParaRPr lang="en-US" i="1" baseline="30000" dirty="0"/>
          </a:p>
          <a:p>
            <a:r>
              <a:rPr lang="en-US" dirty="0" smtClean="0"/>
              <a:t>EMC’s decaying-average bias correction: bias estimate </a:t>
            </a:r>
            <a:r>
              <a:rPr lang="en-US" dirty="0" err="1" smtClean="0">
                <a:latin typeface="Baoli SC Regular"/>
                <a:cs typeface="Baoli SC Regular"/>
              </a:rPr>
              <a:t>B</a:t>
            </a:r>
            <a:r>
              <a:rPr lang="en-US" i="1" baseline="-25000" dirty="0" err="1" smtClean="0"/>
              <a:t>t</a:t>
            </a:r>
            <a:r>
              <a:rPr lang="en-US" dirty="0" smtClean="0"/>
              <a:t> is</a:t>
            </a:r>
            <a:endParaRPr lang="en-US" i="1" baseline="-25000" dirty="0" smtClean="0"/>
          </a:p>
          <a:p>
            <a:endParaRPr lang="en-US" dirty="0"/>
          </a:p>
          <a:p>
            <a:r>
              <a:rPr lang="en-US" dirty="0" smtClean="0"/>
              <a:t>	</a:t>
            </a:r>
            <a:r>
              <a:rPr lang="en-US" dirty="0" err="1" smtClean="0">
                <a:latin typeface="Baoli SC Regular"/>
                <a:cs typeface="Baoli SC Regular"/>
              </a:rPr>
              <a:t>B</a:t>
            </a:r>
            <a:r>
              <a:rPr lang="en-US" i="1" baseline="-25000" dirty="0" err="1" smtClean="0"/>
              <a:t>t</a:t>
            </a:r>
            <a:r>
              <a:rPr lang="en-US" dirty="0" smtClean="0"/>
              <a:t> = (1-α</a:t>
            </a:r>
            <a:r>
              <a:rPr lang="en-US" dirty="0" smtClean="0"/>
              <a:t>)</a:t>
            </a:r>
            <a:r>
              <a:rPr lang="en-US" sz="1200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dirty="0" smtClean="0">
                <a:latin typeface="Baoli SC Regular"/>
                <a:cs typeface="Baoli SC Regular"/>
              </a:rPr>
              <a:t>B</a:t>
            </a:r>
            <a:r>
              <a:rPr lang="en-US" i="1" baseline="-25000" dirty="0" smtClean="0"/>
              <a:t>t</a:t>
            </a:r>
            <a:r>
              <a:rPr lang="en-US" i="1" baseline="-25000" dirty="0" smtClean="0"/>
              <a:t>-1</a:t>
            </a:r>
            <a:r>
              <a:rPr lang="en-US" dirty="0" smtClean="0"/>
              <a:t> + </a:t>
            </a:r>
            <a:r>
              <a:rPr lang="en-US" dirty="0" smtClean="0"/>
              <a:t>α</a:t>
            </a:r>
            <a:r>
              <a:rPr lang="en-US" sz="1200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dirty="0" smtClean="0"/>
              <a:t>(</a:t>
            </a:r>
            <a:r>
              <a:rPr lang="en-US" dirty="0" err="1" smtClean="0"/>
              <a:t>x</a:t>
            </a:r>
            <a:r>
              <a:rPr lang="en-US" i="1" baseline="-25000" dirty="0" err="1" smtClean="0"/>
              <a:t>t</a:t>
            </a:r>
            <a:r>
              <a:rPr lang="en-US" i="1" baseline="30000" dirty="0" err="1" smtClean="0"/>
              <a:t>f</a:t>
            </a:r>
            <a:r>
              <a:rPr lang="en-US" dirty="0" smtClean="0"/>
              <a:t> – </a:t>
            </a:r>
            <a:r>
              <a:rPr lang="en-US" dirty="0" err="1" smtClean="0"/>
              <a:t>x</a:t>
            </a:r>
            <a:r>
              <a:rPr lang="en-US" i="1" baseline="-25000" dirty="0" err="1" smtClean="0"/>
              <a:t>t</a:t>
            </a:r>
            <a:r>
              <a:rPr lang="en-US" i="1" baseline="30000" dirty="0" err="1" smtClean="0"/>
              <a:t>A</a:t>
            </a:r>
            <a:r>
              <a:rPr lang="en-US" dirty="0" smtClean="0"/>
              <a:t>)</a:t>
            </a:r>
          </a:p>
          <a:p>
            <a:endParaRPr lang="en-US" i="1" baseline="-25000" dirty="0"/>
          </a:p>
          <a:p>
            <a:r>
              <a:rPr lang="en-US" dirty="0" smtClean="0"/>
              <a:t>α is a user-defined parameter that indicates how much to weight most recent bias estimate;</a:t>
            </a:r>
          </a:p>
          <a:p>
            <a:r>
              <a:rPr lang="en-US" dirty="0" smtClean="0"/>
              <a:t>large α akin to overfitting in regression analysis.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0035" y="2422943"/>
            <a:ext cx="1590988" cy="114886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1BDB4-E9FB-484C-91C9-8D814ABF824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1289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decavg_bias_var_tradeoff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38" y="0"/>
            <a:ext cx="6858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99213" y="794514"/>
            <a:ext cx="8540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True Bias</a:t>
            </a:r>
            <a:endParaRPr lang="en-US" sz="140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2783055" y="956647"/>
            <a:ext cx="234173" cy="0"/>
          </a:xfrm>
          <a:prstGeom prst="line">
            <a:avLst/>
          </a:prstGeom>
          <a:ln w="190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999213" y="1127787"/>
            <a:ext cx="9157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Estimated</a:t>
            </a:r>
            <a:endParaRPr lang="en-US" sz="1400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2783055" y="1316217"/>
            <a:ext cx="234173" cy="0"/>
          </a:xfrm>
          <a:prstGeom prst="line">
            <a:avLst/>
          </a:prstGeom>
          <a:ln w="9525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0" y="621510"/>
            <a:ext cx="1468772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With small α, </a:t>
            </a:r>
          </a:p>
          <a:p>
            <a:r>
              <a:rPr lang="en-US" sz="1600" dirty="0" smtClean="0"/>
              <a:t>the bias</a:t>
            </a:r>
          </a:p>
          <a:p>
            <a:r>
              <a:rPr lang="en-US" sz="1600" dirty="0" smtClean="0"/>
              <a:t>estimates</a:t>
            </a:r>
          </a:p>
          <a:p>
            <a:r>
              <a:rPr lang="en-US" sz="1600" dirty="0" smtClean="0"/>
              <a:t>have smaller</a:t>
            </a:r>
          </a:p>
          <a:p>
            <a:r>
              <a:rPr lang="en-US" sz="1600" dirty="0" smtClean="0"/>
              <a:t>variance</a:t>
            </a:r>
          </a:p>
          <a:p>
            <a:r>
              <a:rPr lang="en-US" sz="1600" dirty="0" smtClean="0"/>
              <a:t>over the 100</a:t>
            </a:r>
          </a:p>
          <a:p>
            <a:r>
              <a:rPr lang="en-US" sz="1600" dirty="0" smtClean="0"/>
              <a:t>replications</a:t>
            </a:r>
          </a:p>
          <a:p>
            <a:r>
              <a:rPr lang="en-US" sz="1600" dirty="0" smtClean="0"/>
              <a:t>but lag the</a:t>
            </a:r>
          </a:p>
          <a:p>
            <a:r>
              <a:rPr lang="en-US" sz="1600" dirty="0" smtClean="0"/>
              <a:t>true bias.</a:t>
            </a:r>
          </a:p>
          <a:p>
            <a:r>
              <a:rPr lang="en-US" sz="1600" dirty="0" smtClean="0"/>
              <a:t>Akin to </a:t>
            </a:r>
          </a:p>
          <a:p>
            <a:r>
              <a:rPr lang="en-US" sz="1600" dirty="0" smtClean="0"/>
              <a:t>regression with</a:t>
            </a:r>
          </a:p>
          <a:p>
            <a:r>
              <a:rPr lang="en-US" sz="1600" dirty="0" smtClean="0"/>
              <a:t>few predictors.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242917" y="1316217"/>
            <a:ext cx="378279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889112" y="3395060"/>
            <a:ext cx="1275409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With large</a:t>
            </a:r>
          </a:p>
          <a:p>
            <a:r>
              <a:rPr lang="en-US" sz="1600" dirty="0" smtClean="0"/>
              <a:t>α, bias</a:t>
            </a:r>
          </a:p>
          <a:p>
            <a:r>
              <a:rPr lang="en-US" sz="1600" dirty="0" smtClean="0"/>
              <a:t>estimates</a:t>
            </a:r>
          </a:p>
          <a:p>
            <a:r>
              <a:rPr lang="en-US" sz="1600" dirty="0" smtClean="0"/>
              <a:t>have large</a:t>
            </a:r>
          </a:p>
          <a:p>
            <a:r>
              <a:rPr lang="en-US" sz="1600" dirty="0" smtClean="0"/>
              <a:t>variance</a:t>
            </a:r>
          </a:p>
          <a:p>
            <a:r>
              <a:rPr lang="en-US" sz="1600" dirty="0" smtClean="0"/>
              <a:t>but don’t </a:t>
            </a:r>
          </a:p>
          <a:p>
            <a:r>
              <a:rPr lang="en-US" sz="1600" dirty="0" smtClean="0"/>
              <a:t>much lag </a:t>
            </a:r>
          </a:p>
          <a:p>
            <a:r>
              <a:rPr lang="en-US" sz="1600" dirty="0" smtClean="0"/>
              <a:t>the</a:t>
            </a:r>
            <a:r>
              <a:rPr lang="en-US" sz="1600" dirty="0"/>
              <a:t> </a:t>
            </a:r>
            <a:r>
              <a:rPr lang="en-US" sz="1600" dirty="0" smtClean="0"/>
              <a:t>true </a:t>
            </a:r>
          </a:p>
          <a:p>
            <a:r>
              <a:rPr lang="en-US" sz="1600" dirty="0" smtClean="0"/>
              <a:t>bias. Akin</a:t>
            </a:r>
          </a:p>
          <a:p>
            <a:r>
              <a:rPr lang="en-US" sz="1600" dirty="0" smtClean="0"/>
              <a:t>to regression</a:t>
            </a:r>
          </a:p>
          <a:p>
            <a:r>
              <a:rPr lang="en-US" sz="1600" dirty="0" smtClean="0"/>
              <a:t>with many</a:t>
            </a:r>
          </a:p>
          <a:p>
            <a:r>
              <a:rPr lang="en-US" sz="1600" dirty="0" smtClean="0"/>
              <a:t>predictors.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7519838" y="4916583"/>
            <a:ext cx="288214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7274" y="6070428"/>
            <a:ext cx="112214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(plots shown </a:t>
            </a:r>
          </a:p>
          <a:p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after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60-day </a:t>
            </a:r>
          </a:p>
          <a:p>
            <a:r>
              <a:rPr lang="en-US" sz="1400" dirty="0" err="1" smtClean="0">
                <a:solidFill>
                  <a:schemeClr val="bg1">
                    <a:lumMod val="65000"/>
                  </a:schemeClr>
                </a:solidFill>
              </a:rPr>
              <a:t>spinup</a:t>
            </a: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)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1BDB4-E9FB-484C-91C9-8D814ABF824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1711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Minimizing the bias-variance tradeoff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Sometimes, change form of model and/or choice of predictors:</a:t>
            </a:r>
          </a:p>
          <a:p>
            <a:pPr marL="457200" lvl="1" indent="0">
              <a:buNone/>
            </a:pPr>
            <a:r>
              <a:rPr lang="en-US" dirty="0" smtClean="0"/>
              <a:t>Forecast = a + </a:t>
            </a:r>
            <a:r>
              <a:rPr lang="en-US" dirty="0" err="1" smtClean="0"/>
              <a:t>b</a:t>
            </a:r>
            <a:r>
              <a:rPr lang="en-US" sz="2200" dirty="0" err="1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dirty="0" err="1" smtClean="0"/>
              <a:t>fcst</a:t>
            </a:r>
            <a:r>
              <a:rPr lang="en-US" dirty="0" smtClean="0"/>
              <a:t> </a:t>
            </a:r>
            <a:r>
              <a:rPr lang="en-US" dirty="0" smtClean="0"/>
              <a:t>+ </a:t>
            </a:r>
            <a:r>
              <a:rPr lang="en-US" dirty="0" err="1" smtClean="0"/>
              <a:t>c</a:t>
            </a:r>
            <a:r>
              <a:rPr lang="en-US" sz="2200" dirty="0" err="1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dirty="0" err="1" smtClean="0"/>
              <a:t>cos</a:t>
            </a:r>
            <a:r>
              <a:rPr lang="en-US" dirty="0" smtClean="0"/>
              <a:t>(2πt/365) + d*sin(2πt/365) </a:t>
            </a:r>
          </a:p>
          <a:p>
            <a:r>
              <a:rPr lang="en-US" dirty="0"/>
              <a:t>Increase the training sample </a:t>
            </a:r>
            <a:r>
              <a:rPr lang="en-US" dirty="0" smtClean="0"/>
              <a:t>size.</a:t>
            </a:r>
          </a:p>
          <a:p>
            <a:pPr lvl="1"/>
            <a:r>
              <a:rPr lang="en-US" dirty="0"/>
              <a:t>O</a:t>
            </a:r>
            <a:r>
              <a:rPr lang="en-US" dirty="0" smtClean="0"/>
              <a:t>verall increase (</a:t>
            </a:r>
            <a:r>
              <a:rPr lang="en-US" dirty="0"/>
              <a:t>reforecasts)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Selective increase*: estimate some </a:t>
            </a:r>
            <a:r>
              <a:rPr lang="en-US" dirty="0" smtClean="0"/>
              <a:t>parameters </a:t>
            </a:r>
            <a:r>
              <a:rPr lang="en-US" dirty="0" smtClean="0"/>
              <a:t>with local data, others with regional or global data.</a:t>
            </a:r>
          </a:p>
          <a:p>
            <a:pPr lvl="1"/>
            <a:r>
              <a:rPr lang="en-US" dirty="0" smtClean="0"/>
              <a:t>Example: precipitation forecast adjustment.</a:t>
            </a:r>
          </a:p>
          <a:p>
            <a:pPr lvl="2"/>
            <a:r>
              <a:rPr lang="en-US" dirty="0" smtClean="0"/>
              <a:t>Parameters related to terrain-related bias: local data.</a:t>
            </a:r>
          </a:p>
          <a:p>
            <a:pPr lvl="2"/>
            <a:r>
              <a:rPr lang="en-US" dirty="0" smtClean="0"/>
              <a:t>Parameters related to ubiquitous drizzle over-forecast: regional data.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35099" y="6198255"/>
            <a:ext cx="6836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(* Stimulated by </a:t>
            </a:r>
            <a:r>
              <a:rPr lang="en-US" sz="1400" dirty="0" err="1" smtClean="0">
                <a:solidFill>
                  <a:schemeClr val="bg1">
                    <a:lumMod val="75000"/>
                  </a:schemeClr>
                </a:solidFill>
              </a:rPr>
              <a:t>Scheuerer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, &amp; </a:t>
            </a:r>
            <a:r>
              <a:rPr lang="en-US" sz="1400" dirty="0" err="1" smtClean="0">
                <a:solidFill>
                  <a:schemeClr val="bg1">
                    <a:lumMod val="75000"/>
                  </a:schemeClr>
                </a:solidFill>
              </a:rPr>
              <a:t>König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, 2014: Gridded, locally calibrated, probabilistic </a:t>
            </a:r>
          </a:p>
          <a:p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temperature forecasts based on ensemble model output statistics</a:t>
            </a:r>
            <a:r>
              <a:rPr lang="en-US" sz="1400" i="1" dirty="0" smtClean="0">
                <a:solidFill>
                  <a:schemeClr val="bg1">
                    <a:lumMod val="75000"/>
                  </a:schemeClr>
                </a:solidFill>
              </a:rPr>
              <a:t>.  QJRMS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400" b="1" dirty="0" smtClean="0">
                <a:solidFill>
                  <a:schemeClr val="bg1">
                    <a:lumMod val="75000"/>
                  </a:schemeClr>
                </a:solidFill>
              </a:rPr>
              <a:t>140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, 2582-2590.</a:t>
            </a:r>
            <a:endParaRPr lang="en-US" sz="1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1BDB4-E9FB-484C-91C9-8D814ABF824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0568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13000"/>
          </a:blip>
          <a:stretch>
            <a:fillRect/>
          </a:stretch>
        </p:blipFill>
        <p:spPr>
          <a:xfrm>
            <a:off x="-1" y="1058305"/>
            <a:ext cx="8929809" cy="51027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Building a high-quality</a:t>
            </a:r>
            <a:br>
              <a:rPr lang="en-US" dirty="0" smtClean="0"/>
            </a:br>
            <a:r>
              <a:rPr lang="en-US" dirty="0" smtClean="0"/>
              <a:t>statistical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2365" y="2003275"/>
            <a:ext cx="7936997" cy="3797484"/>
          </a:xfrm>
        </p:spPr>
        <p:txBody>
          <a:bodyPr/>
          <a:lstStyle/>
          <a:p>
            <a:r>
              <a:rPr lang="en-US" dirty="0" smtClean="0"/>
              <a:t>Old problems are new problems</a:t>
            </a:r>
          </a:p>
          <a:p>
            <a:pPr lvl="1"/>
            <a:r>
              <a:rPr lang="en-US" dirty="0" smtClean="0"/>
              <a:t>“ </a:t>
            </a:r>
            <a:r>
              <a:rPr lang="en-US" i="1" dirty="0" smtClean="0"/>
              <a:t>bias-variance tradeoff  </a:t>
            </a:r>
            <a:r>
              <a:rPr lang="en-US" dirty="0" smtClean="0"/>
              <a:t>” </a:t>
            </a:r>
          </a:p>
          <a:p>
            <a:pPr lvl="1"/>
            <a:r>
              <a:rPr lang="en-US" dirty="0" smtClean="0"/>
              <a:t>“ </a:t>
            </a:r>
            <a:r>
              <a:rPr lang="en-US" i="1" dirty="0" smtClean="0">
                <a:solidFill>
                  <a:srgbClr val="FF0000"/>
                </a:solidFill>
              </a:rPr>
              <a:t>extrapolating the regression </a:t>
            </a:r>
            <a:r>
              <a:rPr lang="en-US" dirty="0" smtClean="0"/>
              <a:t>”</a:t>
            </a:r>
          </a:p>
          <a:p>
            <a:pPr lvl="1"/>
            <a:r>
              <a:rPr lang="en-US" dirty="0" smtClean="0"/>
              <a:t>“ </a:t>
            </a:r>
            <a:r>
              <a:rPr lang="en-US" i="1" dirty="0" smtClean="0"/>
              <a:t>curse of dimensionality </a:t>
            </a:r>
            <a:r>
              <a:rPr lang="en-US" i="1" dirty="0"/>
              <a:t>”</a:t>
            </a:r>
          </a:p>
          <a:p>
            <a:r>
              <a:rPr lang="en-US" dirty="0"/>
              <a:t>More modular, reusable software.</a:t>
            </a:r>
            <a:endParaRPr lang="en-US" i="1" dirty="0"/>
          </a:p>
          <a:p>
            <a:pPr lvl="1"/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1BDB4-E9FB-484C-91C9-8D814ABF824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2120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133" y="58461"/>
            <a:ext cx="8826516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Extrapolating the regression</a:t>
            </a:r>
            <a:br>
              <a:rPr lang="en-US" dirty="0" smtClean="0"/>
            </a:br>
            <a:r>
              <a:rPr lang="en-US" sz="2000" i="1" dirty="0" smtClean="0"/>
              <a:t>(that is, getting accurate predictions at and beyond the fringes of training data)</a:t>
            </a:r>
            <a:endParaRPr lang="en-US" sz="20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5142796" y="1972618"/>
            <a:ext cx="3738786" cy="45243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Data from grid point over Ithaca, NY, </a:t>
            </a:r>
          </a:p>
          <a:p>
            <a:r>
              <a:rPr lang="en-US" dirty="0" smtClean="0"/>
              <a:t>and</a:t>
            </a:r>
            <a:r>
              <a:rPr lang="en-US" dirty="0"/>
              <a:t> </a:t>
            </a:r>
            <a:r>
              <a:rPr lang="en-US" dirty="0" smtClean="0"/>
              <a:t>19 “supplemental” locations with</a:t>
            </a:r>
          </a:p>
          <a:p>
            <a:r>
              <a:rPr lang="en-US" dirty="0" smtClean="0"/>
              <a:t>similar </a:t>
            </a:r>
            <a:r>
              <a:rPr lang="en-US" dirty="0" err="1" smtClean="0"/>
              <a:t>climatologies</a:t>
            </a:r>
            <a:r>
              <a:rPr lang="en-US" dirty="0" smtClean="0"/>
              <a:t>, terrain features.</a:t>
            </a:r>
          </a:p>
          <a:p>
            <a:endParaRPr lang="en-US" dirty="0"/>
          </a:p>
          <a:p>
            <a:r>
              <a:rPr lang="en-US" dirty="0" smtClean="0"/>
              <a:t>Split GEFS reforecast and analyzed</a:t>
            </a:r>
          </a:p>
          <a:p>
            <a:r>
              <a:rPr lang="en-US" dirty="0" smtClean="0"/>
              <a:t>precipitation data over the </a:t>
            </a:r>
          </a:p>
          <a:p>
            <a:r>
              <a:rPr lang="en-US" dirty="0" smtClean="0"/>
              <a:t>2002-2013 period into 4 batches.</a:t>
            </a:r>
          </a:p>
          <a:p>
            <a:endParaRPr lang="en-US" dirty="0"/>
          </a:p>
          <a:p>
            <a:r>
              <a:rPr lang="en-US" dirty="0" smtClean="0"/>
              <a:t>Perform Dan Wilks’ “extended logistic </a:t>
            </a:r>
          </a:p>
          <a:p>
            <a:r>
              <a:rPr lang="en-US" dirty="0" smtClean="0"/>
              <a:t>regression” (ELR) on each (power-</a:t>
            </a:r>
          </a:p>
          <a:p>
            <a:r>
              <a:rPr lang="en-US" dirty="0" smtClean="0"/>
              <a:t>transformed) batch.  </a:t>
            </a:r>
          </a:p>
          <a:p>
            <a:endParaRPr lang="en-US" dirty="0"/>
          </a:p>
          <a:p>
            <a:r>
              <a:rPr lang="en-US" dirty="0" smtClean="0"/>
              <a:t>The GEFS 36-48 h ensemble-mean </a:t>
            </a:r>
          </a:p>
          <a:p>
            <a:r>
              <a:rPr lang="en-US" dirty="0" smtClean="0"/>
              <a:t>forecast is the sole predictor, and</a:t>
            </a:r>
          </a:p>
          <a:p>
            <a:r>
              <a:rPr lang="en-US" dirty="0" smtClean="0"/>
              <a:t>the method produces PDFs or CDFs</a:t>
            </a:r>
          </a:p>
          <a:p>
            <a:r>
              <a:rPr lang="en-US" dirty="0" smtClean="0"/>
              <a:t>of predicted precipitation amount.</a:t>
            </a:r>
            <a:endParaRPr lang="en-US" dirty="0"/>
          </a:p>
        </p:txBody>
      </p:sp>
      <p:pic>
        <p:nvPicPr>
          <p:cNvPr id="3" name="Picture 2" descr="scatterplot_fcstvsobs_ITH_JunJulAug_036_to_048h_4x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6119"/>
            <a:ext cx="5087959" cy="546863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1BDB4-E9FB-484C-91C9-8D814ABF824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132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064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Predictive CDFs for the four batches</a:t>
            </a:r>
            <a:br>
              <a:rPr lang="en-US" dirty="0" smtClean="0"/>
            </a:br>
            <a:r>
              <a:rPr lang="en-US" sz="3100" dirty="0" smtClean="0"/>
              <a:t>(given GEFS mean forecasts of 5 mm, 25 mm)</a:t>
            </a:r>
            <a:endParaRPr lang="en-US" sz="3100" dirty="0"/>
          </a:p>
        </p:txBody>
      </p:sp>
      <p:pic>
        <p:nvPicPr>
          <p:cNvPr id="4" name="Picture 3" descr="logistic_regr_ITH_JunJulAug_036_to_048h_4x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39" y="1284548"/>
            <a:ext cx="7549711" cy="503314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1549144" y="3801118"/>
            <a:ext cx="6358693" cy="18014"/>
          </a:xfrm>
          <a:prstGeom prst="line">
            <a:avLst/>
          </a:prstGeom>
          <a:ln w="1905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57200" y="6117116"/>
            <a:ext cx="7950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Despite the use of supplemental training data, there is great predictive uncertainty</a:t>
            </a:r>
          </a:p>
          <a:p>
            <a:r>
              <a:rPr lang="en-US" dirty="0" smtClean="0"/>
              <a:t>from ELR amongst the four batches when the forecast = 25 mm.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1BDB4-E9FB-484C-91C9-8D814ABF824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78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064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Predictive CDFs for the four batches</a:t>
            </a:r>
            <a:br>
              <a:rPr lang="en-US" dirty="0" smtClean="0"/>
            </a:br>
            <a:r>
              <a:rPr lang="en-US" sz="3100" dirty="0" smtClean="0"/>
              <a:t>(given GEFS mean forecasts of 5 mm, 25 mm)</a:t>
            </a:r>
            <a:endParaRPr lang="en-US" sz="3100" dirty="0"/>
          </a:p>
        </p:txBody>
      </p:sp>
      <p:pic>
        <p:nvPicPr>
          <p:cNvPr id="4" name="Picture 3" descr="logistic_regr_ITH_JunJulAug_036_to_048h_4x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39" y="1284548"/>
            <a:ext cx="7549711" cy="503314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1549144" y="3801118"/>
            <a:ext cx="6358693" cy="18014"/>
          </a:xfrm>
          <a:prstGeom prst="line">
            <a:avLst/>
          </a:prstGeom>
          <a:ln w="1905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57200" y="6117116"/>
            <a:ext cx="7950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Despite the use of supplemental training data, there is great predictive uncertainty</a:t>
            </a:r>
          </a:p>
          <a:p>
            <a:r>
              <a:rPr lang="en-US" dirty="0" smtClean="0"/>
              <a:t>from ELR amongst the four batches when the forecast = 25 mm.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1BDB4-E9FB-484C-91C9-8D814ABF8247}" type="slidenum">
              <a:rPr lang="en-US" smtClean="0"/>
              <a:t>27</a:t>
            </a:fld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4570574" y="2943221"/>
            <a:ext cx="190124" cy="775729"/>
            <a:chOff x="4570574" y="2943221"/>
            <a:chExt cx="190124" cy="775729"/>
          </a:xfrm>
        </p:grpSpPr>
        <p:cxnSp>
          <p:nvCxnSpPr>
            <p:cNvPr id="10" name="Straight Connector 9"/>
            <p:cNvCxnSpPr/>
            <p:nvPr/>
          </p:nvCxnSpPr>
          <p:spPr>
            <a:xfrm flipH="1">
              <a:off x="4570574" y="2943221"/>
              <a:ext cx="190124" cy="0"/>
            </a:xfrm>
            <a:prstGeom prst="line">
              <a:avLst/>
            </a:prstGeom>
            <a:ln w="5715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4570574" y="2943221"/>
              <a:ext cx="0" cy="775729"/>
            </a:xfrm>
            <a:prstGeom prst="line">
              <a:avLst/>
            </a:prstGeom>
            <a:ln w="5715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>
              <a:off x="4570574" y="3718950"/>
              <a:ext cx="190124" cy="0"/>
            </a:xfrm>
            <a:prstGeom prst="line">
              <a:avLst/>
            </a:prstGeom>
            <a:ln w="5715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2745386" y="2456596"/>
            <a:ext cx="25206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What is P(</a:t>
            </a:r>
            <a:r>
              <a:rPr lang="en-US" dirty="0" err="1" smtClean="0">
                <a:solidFill>
                  <a:srgbClr val="0000FF"/>
                </a:solidFill>
              </a:rPr>
              <a:t>obs</a:t>
            </a:r>
            <a:r>
              <a:rPr lang="en-US" dirty="0" smtClean="0">
                <a:solidFill>
                  <a:srgbClr val="0000FF"/>
                </a:solidFill>
              </a:rPr>
              <a:t> &gt; 25 mm)?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~ 25%? ~ 50%?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4175117" y="3102927"/>
            <a:ext cx="395457" cy="225903"/>
          </a:xfrm>
          <a:prstGeom prst="straightConnector1">
            <a:avLst/>
          </a:prstGeom>
          <a:ln w="5715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7684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147" y="274638"/>
            <a:ext cx="8692457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Ameliorating predictive model uncertainty</a:t>
            </a:r>
            <a:br>
              <a:rPr lang="en-US" sz="3600" dirty="0" smtClean="0"/>
            </a:br>
            <a:r>
              <a:rPr lang="en-US" sz="3600" dirty="0" smtClean="0"/>
              <a:t>when forecasts are extreme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8259" y="1861414"/>
            <a:ext cx="7994493" cy="4525963"/>
          </a:xfrm>
        </p:spPr>
        <p:txBody>
          <a:bodyPr/>
          <a:lstStyle/>
          <a:p>
            <a:r>
              <a:rPr lang="en-US" sz="2800" dirty="0" smtClean="0"/>
              <a:t>Some post-processing methods may be more sensitive than others, so test, test, test.</a:t>
            </a:r>
          </a:p>
          <a:p>
            <a:r>
              <a:rPr lang="en-US" sz="2800" dirty="0" smtClean="0"/>
              <a:t>Again, increase sample size.</a:t>
            </a:r>
          </a:p>
          <a:p>
            <a:pPr lvl="1"/>
            <a:r>
              <a:rPr lang="en-US" sz="2400" dirty="0" smtClean="0"/>
              <a:t>Data from </a:t>
            </a:r>
            <a:r>
              <a:rPr lang="en-US" sz="2400" dirty="0"/>
              <a:t>s</a:t>
            </a:r>
            <a:r>
              <a:rPr lang="en-US" sz="2400" dirty="0" smtClean="0"/>
              <a:t>upplemental locations. </a:t>
            </a:r>
          </a:p>
          <a:p>
            <a:pPr lvl="1"/>
            <a:r>
              <a:rPr lang="en-US" sz="2400" dirty="0" smtClean="0"/>
              <a:t>Reforecasts and analyses spanning decades.</a:t>
            </a:r>
          </a:p>
          <a:p>
            <a:r>
              <a:rPr lang="en-US" sz="2800" dirty="0" smtClean="0"/>
              <a:t>ID additional predictors with correlations to </a:t>
            </a:r>
            <a:r>
              <a:rPr lang="en-US" sz="2800" dirty="0" err="1" smtClean="0"/>
              <a:t>predictand</a:t>
            </a:r>
            <a:r>
              <a:rPr lang="en-US" sz="2800" dirty="0" smtClean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1BDB4-E9FB-484C-91C9-8D814ABF824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293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13000"/>
          </a:blip>
          <a:stretch>
            <a:fillRect/>
          </a:stretch>
        </p:blipFill>
        <p:spPr>
          <a:xfrm>
            <a:off x="-1" y="1058305"/>
            <a:ext cx="8929809" cy="51027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Building a high-quality</a:t>
            </a:r>
            <a:br>
              <a:rPr lang="en-US" dirty="0" smtClean="0"/>
            </a:br>
            <a:r>
              <a:rPr lang="en-US" dirty="0" smtClean="0"/>
              <a:t>statistical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2365" y="2003275"/>
            <a:ext cx="7936997" cy="3797484"/>
          </a:xfrm>
        </p:spPr>
        <p:txBody>
          <a:bodyPr/>
          <a:lstStyle/>
          <a:p>
            <a:r>
              <a:rPr lang="en-US" dirty="0" smtClean="0"/>
              <a:t>Old problems are new problems</a:t>
            </a:r>
          </a:p>
          <a:p>
            <a:pPr lvl="1"/>
            <a:r>
              <a:rPr lang="en-US" dirty="0" smtClean="0"/>
              <a:t>“ </a:t>
            </a:r>
            <a:r>
              <a:rPr lang="en-US" i="1" dirty="0" smtClean="0"/>
              <a:t>bias-variance tradeoff  </a:t>
            </a:r>
            <a:r>
              <a:rPr lang="en-US" dirty="0" smtClean="0"/>
              <a:t>” </a:t>
            </a:r>
          </a:p>
          <a:p>
            <a:pPr lvl="1"/>
            <a:r>
              <a:rPr lang="en-US" dirty="0" smtClean="0"/>
              <a:t>“ </a:t>
            </a:r>
            <a:r>
              <a:rPr lang="en-US" i="1" dirty="0" smtClean="0"/>
              <a:t>extrapolating the regression </a:t>
            </a:r>
            <a:r>
              <a:rPr lang="en-US" dirty="0" smtClean="0"/>
              <a:t>”</a:t>
            </a:r>
          </a:p>
          <a:p>
            <a:pPr lvl="1"/>
            <a:r>
              <a:rPr lang="en-US" dirty="0" smtClean="0"/>
              <a:t>“ </a:t>
            </a:r>
            <a:r>
              <a:rPr lang="en-US" i="1" dirty="0" smtClean="0">
                <a:solidFill>
                  <a:srgbClr val="FF0000"/>
                </a:solidFill>
              </a:rPr>
              <a:t>curse of dimensionality </a:t>
            </a:r>
            <a:r>
              <a:rPr lang="en-US" i="1" dirty="0"/>
              <a:t>”</a:t>
            </a:r>
          </a:p>
          <a:p>
            <a:r>
              <a:rPr lang="en-US" dirty="0"/>
              <a:t>More modular, reusable software.</a:t>
            </a:r>
            <a:endParaRPr lang="en-US" i="1" dirty="0"/>
          </a:p>
          <a:p>
            <a:pPr marL="457200" lvl="1" indent="0">
              <a:buNone/>
            </a:pP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1BDB4-E9FB-484C-91C9-8D814ABF824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2120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23477" y="108364"/>
            <a:ext cx="1961599" cy="64379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34351" y="105831"/>
            <a:ext cx="1723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Identify forecast</a:t>
            </a:r>
          </a:p>
          <a:p>
            <a:r>
              <a:rPr lang="en-US" dirty="0" smtClean="0"/>
              <a:t>question.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723982" y="845036"/>
            <a:ext cx="2311259" cy="65354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23982" y="852250"/>
            <a:ext cx="22401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Gather forecasts &amp;</a:t>
            </a:r>
          </a:p>
          <a:p>
            <a:pPr algn="ctr"/>
            <a:r>
              <a:rPr lang="en-US" dirty="0" smtClean="0"/>
              <a:t>obs. or analyzed data.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377920" y="1580689"/>
            <a:ext cx="1873479" cy="978927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344207" y="1603276"/>
            <a:ext cx="19071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Identify potential</a:t>
            </a:r>
          </a:p>
          <a:p>
            <a:pPr algn="ctr"/>
            <a:r>
              <a:rPr lang="en-US" dirty="0" smtClean="0"/>
              <a:t>predictors and</a:t>
            </a:r>
          </a:p>
          <a:p>
            <a:pPr algn="ctr"/>
            <a:r>
              <a:rPr lang="en-US" dirty="0" smtClean="0"/>
              <a:t>model type</a:t>
            </a:r>
            <a:r>
              <a:rPr lang="en-US" dirty="0"/>
              <a:t>.</a:t>
            </a:r>
            <a:r>
              <a:rPr lang="en-US" dirty="0" smtClean="0"/>
              <a:t> 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954955" y="2628981"/>
            <a:ext cx="2340321" cy="37654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923343" y="2636195"/>
            <a:ext cx="2371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Build statistical model.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460149" y="3081231"/>
            <a:ext cx="2239493" cy="653545"/>
          </a:xfrm>
          <a:prstGeom prst="roundRect">
            <a:avLst/>
          </a:prstGeom>
          <a:solidFill>
            <a:srgbClr val="C6D9F1"/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428537" y="3088446"/>
            <a:ext cx="2371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Test &amp; verify with independent data.</a:t>
            </a:r>
          </a:p>
        </p:txBody>
      </p:sp>
      <p:sp>
        <p:nvSpPr>
          <p:cNvPr id="4" name="Diamond 3"/>
          <p:cNvSpPr/>
          <p:nvPr/>
        </p:nvSpPr>
        <p:spPr>
          <a:xfrm>
            <a:off x="2547971" y="3950984"/>
            <a:ext cx="2063850" cy="1208225"/>
          </a:xfrm>
          <a:prstGeom prst="diamond">
            <a:avLst/>
          </a:prstGeom>
          <a:solidFill>
            <a:srgbClr val="FDEADA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763901" y="3999208"/>
            <a:ext cx="1631990" cy="10541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are </a:t>
            </a:r>
          </a:p>
          <a:p>
            <a:pPr algn="ctr"/>
            <a:r>
              <a:rPr lang="en-US" dirty="0" smtClean="0"/>
              <a:t>you happy with </a:t>
            </a:r>
          </a:p>
          <a:p>
            <a:pPr algn="ctr"/>
            <a:r>
              <a:rPr lang="en-US" dirty="0" smtClean="0"/>
              <a:t>results?</a:t>
            </a:r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4721904" y="4856356"/>
            <a:ext cx="2340321" cy="65354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690292" y="4863571"/>
            <a:ext cx="2371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Implement and</a:t>
            </a:r>
          </a:p>
          <a:p>
            <a:pPr algn="ctr"/>
            <a:r>
              <a:rPr lang="en-US" dirty="0" smtClean="0"/>
              <a:t>disseminate forecasts</a:t>
            </a:r>
          </a:p>
        </p:txBody>
      </p:sp>
      <p:sp>
        <p:nvSpPr>
          <p:cNvPr id="19" name="Diamond 18"/>
          <p:cNvSpPr/>
          <p:nvPr/>
        </p:nvSpPr>
        <p:spPr>
          <a:xfrm>
            <a:off x="4979559" y="5752567"/>
            <a:ext cx="2063850" cy="1064644"/>
          </a:xfrm>
          <a:prstGeom prst="diamond">
            <a:avLst/>
          </a:prstGeom>
          <a:solidFill>
            <a:schemeClr val="accent6">
              <a:lumMod val="20000"/>
              <a:lumOff val="80000"/>
            </a:schemeClr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53660" y="5920134"/>
            <a:ext cx="11628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customers</a:t>
            </a:r>
          </a:p>
          <a:p>
            <a:pPr algn="ctr"/>
            <a:r>
              <a:rPr lang="en-US" dirty="0" smtClean="0"/>
              <a:t>satisfied?</a:t>
            </a:r>
            <a:endParaRPr lang="en-US" dirty="0"/>
          </a:p>
        </p:txBody>
      </p:sp>
      <p:grpSp>
        <p:nvGrpSpPr>
          <p:cNvPr id="27" name="Group 26"/>
          <p:cNvGrpSpPr/>
          <p:nvPr/>
        </p:nvGrpSpPr>
        <p:grpSpPr>
          <a:xfrm>
            <a:off x="485093" y="752162"/>
            <a:ext cx="238889" cy="419647"/>
            <a:chOff x="485093" y="752162"/>
            <a:chExt cx="238889" cy="419647"/>
          </a:xfrm>
        </p:grpSpPr>
        <p:cxnSp>
          <p:nvCxnSpPr>
            <p:cNvPr id="23" name="Straight Arrow Connector 22"/>
            <p:cNvCxnSpPr>
              <a:endCxn id="8" idx="1"/>
            </p:cNvCxnSpPr>
            <p:nvPr/>
          </p:nvCxnSpPr>
          <p:spPr>
            <a:xfrm>
              <a:off x="485093" y="1171809"/>
              <a:ext cx="238889" cy="0"/>
            </a:xfrm>
            <a:prstGeom prst="straightConnector1">
              <a:avLst/>
            </a:prstGeom>
            <a:ln w="38100" cmpd="sng"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485093" y="752162"/>
              <a:ext cx="0" cy="419647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1139032" y="1514617"/>
            <a:ext cx="238889" cy="419647"/>
            <a:chOff x="485093" y="752162"/>
            <a:chExt cx="238889" cy="419647"/>
          </a:xfrm>
        </p:grpSpPr>
        <p:cxnSp>
          <p:nvCxnSpPr>
            <p:cNvPr id="29" name="Straight Arrow Connector 28"/>
            <p:cNvCxnSpPr/>
            <p:nvPr/>
          </p:nvCxnSpPr>
          <p:spPr>
            <a:xfrm>
              <a:off x="485093" y="1171809"/>
              <a:ext cx="238889" cy="0"/>
            </a:xfrm>
            <a:prstGeom prst="straightConnector1">
              <a:avLst/>
            </a:prstGeom>
            <a:ln w="38100" cmpd="sng"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485093" y="752162"/>
              <a:ext cx="0" cy="419647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>
            <a:off x="1714129" y="2559616"/>
            <a:ext cx="238889" cy="279188"/>
            <a:chOff x="485093" y="752162"/>
            <a:chExt cx="238889" cy="419647"/>
          </a:xfrm>
        </p:grpSpPr>
        <p:cxnSp>
          <p:nvCxnSpPr>
            <p:cNvPr id="32" name="Straight Arrow Connector 31"/>
            <p:cNvCxnSpPr/>
            <p:nvPr/>
          </p:nvCxnSpPr>
          <p:spPr>
            <a:xfrm>
              <a:off x="485093" y="1171809"/>
              <a:ext cx="238889" cy="0"/>
            </a:xfrm>
            <a:prstGeom prst="straightConnector1">
              <a:avLst/>
            </a:prstGeom>
            <a:ln w="38100" cmpd="sng"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485093" y="752162"/>
              <a:ext cx="0" cy="419647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2221260" y="3021562"/>
            <a:ext cx="238889" cy="419647"/>
            <a:chOff x="485093" y="752162"/>
            <a:chExt cx="238889" cy="419647"/>
          </a:xfrm>
        </p:grpSpPr>
        <p:cxnSp>
          <p:nvCxnSpPr>
            <p:cNvPr id="35" name="Straight Arrow Connector 34"/>
            <p:cNvCxnSpPr/>
            <p:nvPr/>
          </p:nvCxnSpPr>
          <p:spPr>
            <a:xfrm>
              <a:off x="485093" y="1171809"/>
              <a:ext cx="238889" cy="0"/>
            </a:xfrm>
            <a:prstGeom prst="straightConnector1">
              <a:avLst/>
            </a:prstGeom>
            <a:ln w="38100" cmpd="sng"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485093" y="752162"/>
              <a:ext cx="0" cy="419647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8" name="Straight Arrow Connector 37"/>
          <p:cNvCxnSpPr>
            <a:stCxn id="14" idx="2"/>
            <a:endCxn id="4" idx="0"/>
          </p:cNvCxnSpPr>
          <p:nvPr/>
        </p:nvCxnSpPr>
        <p:spPr>
          <a:xfrm>
            <a:off x="3579896" y="3734776"/>
            <a:ext cx="0" cy="216208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5" name="Group 44"/>
          <p:cNvGrpSpPr/>
          <p:nvPr/>
        </p:nvGrpSpPr>
        <p:grpSpPr>
          <a:xfrm rot="16200000" flipH="1">
            <a:off x="5132054" y="4044519"/>
            <a:ext cx="301799" cy="1336306"/>
            <a:chOff x="485093" y="752162"/>
            <a:chExt cx="238889" cy="419647"/>
          </a:xfrm>
        </p:grpSpPr>
        <p:cxnSp>
          <p:nvCxnSpPr>
            <p:cNvPr id="46" name="Straight Arrow Connector 45"/>
            <p:cNvCxnSpPr/>
            <p:nvPr/>
          </p:nvCxnSpPr>
          <p:spPr>
            <a:xfrm>
              <a:off x="485093" y="1171809"/>
              <a:ext cx="238889" cy="0"/>
            </a:xfrm>
            <a:prstGeom prst="straightConnector1">
              <a:avLst/>
            </a:prstGeom>
            <a:ln w="38100" cmpd="sng"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485093" y="752162"/>
              <a:ext cx="0" cy="419647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2" name="Straight Connector 51"/>
          <p:cNvCxnSpPr>
            <a:stCxn id="4" idx="1"/>
          </p:cNvCxnSpPr>
          <p:nvPr/>
        </p:nvCxnSpPr>
        <p:spPr>
          <a:xfrm flipH="1">
            <a:off x="576426" y="4555097"/>
            <a:ext cx="1971545" cy="6675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H="1">
            <a:off x="576426" y="2198916"/>
            <a:ext cx="3450" cy="4091613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>
            <a:off x="576426" y="2209037"/>
            <a:ext cx="767781" cy="0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flipV="1">
            <a:off x="584721" y="2838804"/>
            <a:ext cx="1054489" cy="10509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1954955" y="4107370"/>
            <a:ext cx="486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</a:t>
            </a:r>
            <a:endParaRPr lang="en-US" dirty="0"/>
          </a:p>
        </p:txBody>
      </p:sp>
      <p:sp>
        <p:nvSpPr>
          <p:cNvPr id="65" name="TextBox 64"/>
          <p:cNvSpPr txBox="1"/>
          <p:nvPr/>
        </p:nvSpPr>
        <p:spPr>
          <a:xfrm>
            <a:off x="4700508" y="4107370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YES</a:t>
            </a:r>
            <a:endParaRPr lang="en-US" dirty="0"/>
          </a:p>
        </p:txBody>
      </p:sp>
      <p:cxnSp>
        <p:nvCxnSpPr>
          <p:cNvPr id="66" name="Straight Arrow Connector 65"/>
          <p:cNvCxnSpPr>
            <a:endCxn id="19" idx="0"/>
          </p:cNvCxnSpPr>
          <p:nvPr/>
        </p:nvCxnSpPr>
        <p:spPr>
          <a:xfrm>
            <a:off x="6011484" y="5509902"/>
            <a:ext cx="0" cy="242665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>
            <a:stCxn id="19" idx="3"/>
          </p:cNvCxnSpPr>
          <p:nvPr/>
        </p:nvCxnSpPr>
        <p:spPr>
          <a:xfrm>
            <a:off x="7043409" y="6284889"/>
            <a:ext cx="621249" cy="0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6980153" y="5845794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YES</a:t>
            </a:r>
            <a:endParaRPr lang="en-US" dirty="0"/>
          </a:p>
        </p:txBody>
      </p:sp>
      <p:cxnSp>
        <p:nvCxnSpPr>
          <p:cNvPr id="74" name="Straight Connector 73"/>
          <p:cNvCxnSpPr/>
          <p:nvPr/>
        </p:nvCxnSpPr>
        <p:spPr>
          <a:xfrm flipH="1">
            <a:off x="584721" y="6283854"/>
            <a:ext cx="4391253" cy="6675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4447039" y="5845794"/>
            <a:ext cx="486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</a:t>
            </a:r>
            <a:endParaRPr lang="en-US" dirty="0"/>
          </a:p>
        </p:txBody>
      </p:sp>
      <p:cxnSp>
        <p:nvCxnSpPr>
          <p:cNvPr id="81" name="Straight Arrow Connector 80"/>
          <p:cNvCxnSpPr/>
          <p:nvPr/>
        </p:nvCxnSpPr>
        <p:spPr>
          <a:xfrm flipH="1">
            <a:off x="1044771" y="4555097"/>
            <a:ext cx="299436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 flipH="1">
            <a:off x="1044771" y="6283854"/>
            <a:ext cx="299436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4921262" y="202313"/>
            <a:ext cx="397737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800" dirty="0" smtClean="0"/>
              <a:t>The statistical </a:t>
            </a:r>
          </a:p>
          <a:p>
            <a:pPr algn="r"/>
            <a:r>
              <a:rPr lang="en-US" sz="4800" dirty="0" smtClean="0"/>
              <a:t>model-building </a:t>
            </a:r>
          </a:p>
          <a:p>
            <a:pPr algn="r"/>
            <a:r>
              <a:rPr lang="en-US" sz="4800" dirty="0" smtClean="0"/>
              <a:t>process</a:t>
            </a:r>
            <a:endParaRPr lang="en-US" sz="4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1BDB4-E9FB-484C-91C9-8D814ABF824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6095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6588"/>
            <a:ext cx="8229600" cy="84045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curse of dimensionality:</a:t>
            </a:r>
            <a:br>
              <a:rPr lang="en-US" dirty="0" smtClean="0"/>
            </a:br>
            <a:r>
              <a:rPr lang="en-US" sz="4000" dirty="0" smtClean="0"/>
              <a:t>a motivation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1BDB4-E9FB-484C-91C9-8D814ABF8247}" type="slidenum">
              <a:rPr lang="en-US" smtClean="0"/>
              <a:t>30</a:t>
            </a:fld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944081" y="2274664"/>
            <a:ext cx="2129385" cy="714892"/>
            <a:chOff x="562766" y="1650331"/>
            <a:chExt cx="2129385" cy="714892"/>
          </a:xfrm>
        </p:grpSpPr>
        <p:grpSp>
          <p:nvGrpSpPr>
            <p:cNvPr id="7" name="Group 6"/>
            <p:cNvGrpSpPr/>
            <p:nvPr/>
          </p:nvGrpSpPr>
          <p:grpSpPr>
            <a:xfrm>
              <a:off x="562766" y="1650331"/>
              <a:ext cx="851754" cy="714891"/>
              <a:chOff x="562766" y="1650331"/>
              <a:chExt cx="851754" cy="714891"/>
            </a:xfrm>
          </p:grpSpPr>
          <p:sp>
            <p:nvSpPr>
              <p:cNvPr id="5" name="Isosceles Triangle 4"/>
              <p:cNvSpPr/>
              <p:nvPr/>
            </p:nvSpPr>
            <p:spPr>
              <a:xfrm>
                <a:off x="562766" y="1650332"/>
                <a:ext cx="851754" cy="714890"/>
              </a:xfrm>
              <a:prstGeom prst="triangl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Isosceles Triangle 5"/>
              <p:cNvSpPr/>
              <p:nvPr/>
            </p:nvSpPr>
            <p:spPr>
              <a:xfrm>
                <a:off x="762000" y="1650331"/>
                <a:ext cx="462397" cy="387865"/>
              </a:xfrm>
              <a:prstGeom prst="triangle">
                <a:avLst/>
              </a:prstGeom>
              <a:solidFill>
                <a:schemeClr val="bg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988643" y="1650332"/>
              <a:ext cx="851754" cy="714891"/>
              <a:chOff x="562766" y="1650331"/>
              <a:chExt cx="851754" cy="714891"/>
            </a:xfrm>
          </p:grpSpPr>
          <p:sp>
            <p:nvSpPr>
              <p:cNvPr id="9" name="Isosceles Triangle 8"/>
              <p:cNvSpPr/>
              <p:nvPr/>
            </p:nvSpPr>
            <p:spPr>
              <a:xfrm>
                <a:off x="562766" y="1650332"/>
                <a:ext cx="851754" cy="714890"/>
              </a:xfrm>
              <a:prstGeom prst="triangl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Isosceles Triangle 9"/>
              <p:cNvSpPr/>
              <p:nvPr/>
            </p:nvSpPr>
            <p:spPr>
              <a:xfrm>
                <a:off x="762000" y="1650331"/>
                <a:ext cx="462397" cy="387865"/>
              </a:xfrm>
              <a:prstGeom prst="triangle">
                <a:avLst/>
              </a:prstGeom>
              <a:solidFill>
                <a:schemeClr val="bg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1445843" y="1650331"/>
              <a:ext cx="851754" cy="714891"/>
              <a:chOff x="562766" y="1650331"/>
              <a:chExt cx="851754" cy="714891"/>
            </a:xfrm>
          </p:grpSpPr>
          <p:sp>
            <p:nvSpPr>
              <p:cNvPr id="15" name="Isosceles Triangle 14"/>
              <p:cNvSpPr/>
              <p:nvPr/>
            </p:nvSpPr>
            <p:spPr>
              <a:xfrm>
                <a:off x="562766" y="1650332"/>
                <a:ext cx="851754" cy="714890"/>
              </a:xfrm>
              <a:prstGeom prst="triangl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Isosceles Triangle 15"/>
              <p:cNvSpPr/>
              <p:nvPr/>
            </p:nvSpPr>
            <p:spPr>
              <a:xfrm>
                <a:off x="762000" y="1650331"/>
                <a:ext cx="462397" cy="387865"/>
              </a:xfrm>
              <a:prstGeom prst="triangle">
                <a:avLst/>
              </a:prstGeom>
              <a:solidFill>
                <a:schemeClr val="bg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1840397" y="1650331"/>
              <a:ext cx="851754" cy="714891"/>
              <a:chOff x="562766" y="1650331"/>
              <a:chExt cx="851754" cy="714891"/>
            </a:xfrm>
          </p:grpSpPr>
          <p:sp>
            <p:nvSpPr>
              <p:cNvPr id="12" name="Isosceles Triangle 11"/>
              <p:cNvSpPr/>
              <p:nvPr/>
            </p:nvSpPr>
            <p:spPr>
              <a:xfrm>
                <a:off x="562766" y="1650332"/>
                <a:ext cx="851754" cy="714890"/>
              </a:xfrm>
              <a:prstGeom prst="triangl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Isosceles Triangle 12"/>
              <p:cNvSpPr/>
              <p:nvPr/>
            </p:nvSpPr>
            <p:spPr>
              <a:xfrm>
                <a:off x="762000" y="1650331"/>
                <a:ext cx="462397" cy="387865"/>
              </a:xfrm>
              <a:prstGeom prst="triangle">
                <a:avLst/>
              </a:prstGeom>
              <a:solidFill>
                <a:schemeClr val="bg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9" name="Freeform 18"/>
          <p:cNvSpPr/>
          <p:nvPr/>
        </p:nvSpPr>
        <p:spPr>
          <a:xfrm>
            <a:off x="1346502" y="2955182"/>
            <a:ext cx="642771" cy="1060995"/>
          </a:xfrm>
          <a:custGeom>
            <a:avLst/>
            <a:gdLst>
              <a:gd name="connsiteX0" fmla="*/ 23232 w 642771"/>
              <a:gd name="connsiteY0" fmla="*/ 0 h 1060995"/>
              <a:gd name="connsiteX1" fmla="*/ 15488 w 642771"/>
              <a:gd name="connsiteY1" fmla="*/ 69693 h 1060995"/>
              <a:gd name="connsiteX2" fmla="*/ 7744 w 642771"/>
              <a:gd name="connsiteY2" fmla="*/ 92924 h 1060995"/>
              <a:gd name="connsiteX3" fmla="*/ 0 w 642771"/>
              <a:gd name="connsiteY3" fmla="*/ 123899 h 1060995"/>
              <a:gd name="connsiteX4" fmla="*/ 7744 w 642771"/>
              <a:gd name="connsiteY4" fmla="*/ 193592 h 1060995"/>
              <a:gd name="connsiteX5" fmla="*/ 23232 w 642771"/>
              <a:gd name="connsiteY5" fmla="*/ 216823 h 1060995"/>
              <a:gd name="connsiteX6" fmla="*/ 46465 w 642771"/>
              <a:gd name="connsiteY6" fmla="*/ 247798 h 1060995"/>
              <a:gd name="connsiteX7" fmla="*/ 100675 w 642771"/>
              <a:gd name="connsiteY7" fmla="*/ 263285 h 1060995"/>
              <a:gd name="connsiteX8" fmla="*/ 170373 w 642771"/>
              <a:gd name="connsiteY8" fmla="*/ 294260 h 1060995"/>
              <a:gd name="connsiteX9" fmla="*/ 193605 w 642771"/>
              <a:gd name="connsiteY9" fmla="*/ 302004 h 1060995"/>
              <a:gd name="connsiteX10" fmla="*/ 240071 w 642771"/>
              <a:gd name="connsiteY10" fmla="*/ 340722 h 1060995"/>
              <a:gd name="connsiteX11" fmla="*/ 255559 w 642771"/>
              <a:gd name="connsiteY11" fmla="*/ 363953 h 1060995"/>
              <a:gd name="connsiteX12" fmla="*/ 271048 w 642771"/>
              <a:gd name="connsiteY12" fmla="*/ 410415 h 1060995"/>
              <a:gd name="connsiteX13" fmla="*/ 255559 w 642771"/>
              <a:gd name="connsiteY13" fmla="*/ 472365 h 1060995"/>
              <a:gd name="connsiteX14" fmla="*/ 240071 w 642771"/>
              <a:gd name="connsiteY14" fmla="*/ 526570 h 1060995"/>
              <a:gd name="connsiteX15" fmla="*/ 247815 w 642771"/>
              <a:gd name="connsiteY15" fmla="*/ 619495 h 1060995"/>
              <a:gd name="connsiteX16" fmla="*/ 278792 w 642771"/>
              <a:gd name="connsiteY16" fmla="*/ 634982 h 1060995"/>
              <a:gd name="connsiteX17" fmla="*/ 302025 w 642771"/>
              <a:gd name="connsiteY17" fmla="*/ 650469 h 1060995"/>
              <a:gd name="connsiteX18" fmla="*/ 333001 w 642771"/>
              <a:gd name="connsiteY18" fmla="*/ 658213 h 1060995"/>
              <a:gd name="connsiteX19" fmla="*/ 394955 w 642771"/>
              <a:gd name="connsiteY19" fmla="*/ 681444 h 1060995"/>
              <a:gd name="connsiteX20" fmla="*/ 410444 w 642771"/>
              <a:gd name="connsiteY20" fmla="*/ 696931 h 1060995"/>
              <a:gd name="connsiteX21" fmla="*/ 464653 w 642771"/>
              <a:gd name="connsiteY21" fmla="*/ 735650 h 1060995"/>
              <a:gd name="connsiteX22" fmla="*/ 495630 w 642771"/>
              <a:gd name="connsiteY22" fmla="*/ 751137 h 1060995"/>
              <a:gd name="connsiteX23" fmla="*/ 526607 w 642771"/>
              <a:gd name="connsiteY23" fmla="*/ 789856 h 1060995"/>
              <a:gd name="connsiteX24" fmla="*/ 542096 w 642771"/>
              <a:gd name="connsiteY24" fmla="*/ 836318 h 1060995"/>
              <a:gd name="connsiteX25" fmla="*/ 549840 w 642771"/>
              <a:gd name="connsiteY25" fmla="*/ 859549 h 1060995"/>
              <a:gd name="connsiteX26" fmla="*/ 557584 w 642771"/>
              <a:gd name="connsiteY26" fmla="*/ 882780 h 1060995"/>
              <a:gd name="connsiteX27" fmla="*/ 565328 w 642771"/>
              <a:gd name="connsiteY27" fmla="*/ 998935 h 1060995"/>
              <a:gd name="connsiteX28" fmla="*/ 588561 w 642771"/>
              <a:gd name="connsiteY28" fmla="*/ 1006679 h 1060995"/>
              <a:gd name="connsiteX29" fmla="*/ 596305 w 642771"/>
              <a:gd name="connsiteY29" fmla="*/ 1029910 h 1060995"/>
              <a:gd name="connsiteX30" fmla="*/ 642771 w 642771"/>
              <a:gd name="connsiteY30" fmla="*/ 1060885 h 1060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42771" h="1060995">
                <a:moveTo>
                  <a:pt x="23232" y="0"/>
                </a:moveTo>
                <a:cubicBezTo>
                  <a:pt x="20651" y="23231"/>
                  <a:pt x="19331" y="46637"/>
                  <a:pt x="15488" y="69693"/>
                </a:cubicBezTo>
                <a:cubicBezTo>
                  <a:pt x="14146" y="77745"/>
                  <a:pt x="9987" y="85076"/>
                  <a:pt x="7744" y="92924"/>
                </a:cubicBezTo>
                <a:cubicBezTo>
                  <a:pt x="4820" y="103157"/>
                  <a:pt x="2581" y="113574"/>
                  <a:pt x="0" y="123899"/>
                </a:cubicBezTo>
                <a:cubicBezTo>
                  <a:pt x="2581" y="147130"/>
                  <a:pt x="2075" y="170916"/>
                  <a:pt x="7744" y="193592"/>
                </a:cubicBezTo>
                <a:cubicBezTo>
                  <a:pt x="10001" y="202621"/>
                  <a:pt x="17822" y="209250"/>
                  <a:pt x="23232" y="216823"/>
                </a:cubicBezTo>
                <a:cubicBezTo>
                  <a:pt x="30734" y="227325"/>
                  <a:pt x="36549" y="239536"/>
                  <a:pt x="46465" y="247798"/>
                </a:cubicBezTo>
                <a:cubicBezTo>
                  <a:pt x="51224" y="251764"/>
                  <a:pt x="99031" y="262874"/>
                  <a:pt x="100675" y="263285"/>
                </a:cubicBezTo>
                <a:cubicBezTo>
                  <a:pt x="137492" y="287830"/>
                  <a:pt x="115075" y="275829"/>
                  <a:pt x="170373" y="294260"/>
                </a:cubicBezTo>
                <a:cubicBezTo>
                  <a:pt x="178117" y="296841"/>
                  <a:pt x="186813" y="297476"/>
                  <a:pt x="193605" y="302004"/>
                </a:cubicBezTo>
                <a:cubicBezTo>
                  <a:pt x="216449" y="317231"/>
                  <a:pt x="221437" y="318363"/>
                  <a:pt x="240071" y="340722"/>
                </a:cubicBezTo>
                <a:cubicBezTo>
                  <a:pt x="246029" y="347872"/>
                  <a:pt x="251779" y="355448"/>
                  <a:pt x="255559" y="363953"/>
                </a:cubicBezTo>
                <a:cubicBezTo>
                  <a:pt x="262190" y="378871"/>
                  <a:pt x="271048" y="410415"/>
                  <a:pt x="271048" y="410415"/>
                </a:cubicBezTo>
                <a:cubicBezTo>
                  <a:pt x="255301" y="489139"/>
                  <a:pt x="271435" y="416802"/>
                  <a:pt x="255559" y="472365"/>
                </a:cubicBezTo>
                <a:cubicBezTo>
                  <a:pt x="236111" y="540428"/>
                  <a:pt x="258639" y="470870"/>
                  <a:pt x="240071" y="526570"/>
                </a:cubicBezTo>
                <a:cubicBezTo>
                  <a:pt x="242652" y="557545"/>
                  <a:pt x="237360" y="590224"/>
                  <a:pt x="247815" y="619495"/>
                </a:cubicBezTo>
                <a:cubicBezTo>
                  <a:pt x="251698" y="630367"/>
                  <a:pt x="268769" y="629255"/>
                  <a:pt x="278792" y="634982"/>
                </a:cubicBezTo>
                <a:cubicBezTo>
                  <a:pt x="286873" y="639599"/>
                  <a:pt x="293470" y="646803"/>
                  <a:pt x="302025" y="650469"/>
                </a:cubicBezTo>
                <a:cubicBezTo>
                  <a:pt x="311808" y="654661"/>
                  <a:pt x="323035" y="654476"/>
                  <a:pt x="333001" y="658213"/>
                </a:cubicBezTo>
                <a:cubicBezTo>
                  <a:pt x="413991" y="688582"/>
                  <a:pt x="315445" y="661567"/>
                  <a:pt x="394955" y="681444"/>
                </a:cubicBezTo>
                <a:cubicBezTo>
                  <a:pt x="400118" y="686606"/>
                  <a:pt x="404835" y="692257"/>
                  <a:pt x="410444" y="696931"/>
                </a:cubicBezTo>
                <a:cubicBezTo>
                  <a:pt x="419513" y="704488"/>
                  <a:pt x="451848" y="728334"/>
                  <a:pt x="464653" y="735650"/>
                </a:cubicBezTo>
                <a:cubicBezTo>
                  <a:pt x="474676" y="741377"/>
                  <a:pt x="485304" y="745975"/>
                  <a:pt x="495630" y="751137"/>
                </a:cubicBezTo>
                <a:cubicBezTo>
                  <a:pt x="508504" y="764010"/>
                  <a:pt x="518791" y="772271"/>
                  <a:pt x="526607" y="789856"/>
                </a:cubicBezTo>
                <a:cubicBezTo>
                  <a:pt x="533238" y="804774"/>
                  <a:pt x="536933" y="820831"/>
                  <a:pt x="542096" y="836318"/>
                </a:cubicBezTo>
                <a:lnTo>
                  <a:pt x="549840" y="859549"/>
                </a:lnTo>
                <a:lnTo>
                  <a:pt x="557584" y="882780"/>
                </a:lnTo>
                <a:cubicBezTo>
                  <a:pt x="560165" y="921498"/>
                  <a:pt x="555916" y="961289"/>
                  <a:pt x="565328" y="998935"/>
                </a:cubicBezTo>
                <a:cubicBezTo>
                  <a:pt x="567308" y="1006854"/>
                  <a:pt x="582789" y="1000907"/>
                  <a:pt x="588561" y="1006679"/>
                </a:cubicBezTo>
                <a:cubicBezTo>
                  <a:pt x="594333" y="1012451"/>
                  <a:pt x="591560" y="1023268"/>
                  <a:pt x="596305" y="1029910"/>
                </a:cubicBezTo>
                <a:cubicBezTo>
                  <a:pt x="621039" y="1064536"/>
                  <a:pt x="616178" y="1060885"/>
                  <a:pt x="642771" y="1060885"/>
                </a:cubicBezTo>
              </a:path>
            </a:pathLst>
          </a:custGeom>
          <a:ln w="762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1811155" y="2986157"/>
            <a:ext cx="612037" cy="1068628"/>
          </a:xfrm>
          <a:custGeom>
            <a:avLst/>
            <a:gdLst>
              <a:gd name="connsiteX0" fmla="*/ 7745 w 612037"/>
              <a:gd name="connsiteY0" fmla="*/ 0 h 1068628"/>
              <a:gd name="connsiteX1" fmla="*/ 15489 w 612037"/>
              <a:gd name="connsiteY1" fmla="*/ 38718 h 1068628"/>
              <a:gd name="connsiteX2" fmla="*/ 0 w 612037"/>
              <a:gd name="connsiteY2" fmla="*/ 92924 h 1068628"/>
              <a:gd name="connsiteX3" fmla="*/ 15489 w 612037"/>
              <a:gd name="connsiteY3" fmla="*/ 116155 h 1068628"/>
              <a:gd name="connsiteX4" fmla="*/ 46466 w 612037"/>
              <a:gd name="connsiteY4" fmla="*/ 139386 h 1068628"/>
              <a:gd name="connsiteX5" fmla="*/ 247816 w 612037"/>
              <a:gd name="connsiteY5" fmla="*/ 224566 h 1068628"/>
              <a:gd name="connsiteX6" fmla="*/ 340746 w 612037"/>
              <a:gd name="connsiteY6" fmla="*/ 271029 h 1068628"/>
              <a:gd name="connsiteX7" fmla="*/ 387212 w 612037"/>
              <a:gd name="connsiteY7" fmla="*/ 294260 h 1068628"/>
              <a:gd name="connsiteX8" fmla="*/ 425933 w 612037"/>
              <a:gd name="connsiteY8" fmla="*/ 317491 h 1068628"/>
              <a:gd name="connsiteX9" fmla="*/ 480143 w 612037"/>
              <a:gd name="connsiteY9" fmla="*/ 332978 h 1068628"/>
              <a:gd name="connsiteX10" fmla="*/ 518864 w 612037"/>
              <a:gd name="connsiteY10" fmla="*/ 356209 h 1068628"/>
              <a:gd name="connsiteX11" fmla="*/ 549841 w 612037"/>
              <a:gd name="connsiteY11" fmla="*/ 363953 h 1068628"/>
              <a:gd name="connsiteX12" fmla="*/ 604050 w 612037"/>
              <a:gd name="connsiteY12" fmla="*/ 379440 h 1068628"/>
              <a:gd name="connsiteX13" fmla="*/ 611795 w 612037"/>
              <a:gd name="connsiteY13" fmla="*/ 402671 h 1068628"/>
              <a:gd name="connsiteX14" fmla="*/ 596306 w 612037"/>
              <a:gd name="connsiteY14" fmla="*/ 418159 h 1068628"/>
              <a:gd name="connsiteX15" fmla="*/ 549841 w 612037"/>
              <a:gd name="connsiteY15" fmla="*/ 441390 h 1068628"/>
              <a:gd name="connsiteX16" fmla="*/ 333002 w 612037"/>
              <a:gd name="connsiteY16" fmla="*/ 464621 h 1068628"/>
              <a:gd name="connsiteX17" fmla="*/ 286537 w 612037"/>
              <a:gd name="connsiteY17" fmla="*/ 487852 h 1068628"/>
              <a:gd name="connsiteX18" fmla="*/ 294281 w 612037"/>
              <a:gd name="connsiteY18" fmla="*/ 534314 h 1068628"/>
              <a:gd name="connsiteX19" fmla="*/ 333002 w 612037"/>
              <a:gd name="connsiteY19" fmla="*/ 596263 h 1068628"/>
              <a:gd name="connsiteX20" fmla="*/ 356235 w 612037"/>
              <a:gd name="connsiteY20" fmla="*/ 642725 h 1068628"/>
              <a:gd name="connsiteX21" fmla="*/ 371723 w 612037"/>
              <a:gd name="connsiteY21" fmla="*/ 665956 h 1068628"/>
              <a:gd name="connsiteX22" fmla="*/ 387212 w 612037"/>
              <a:gd name="connsiteY22" fmla="*/ 712419 h 1068628"/>
              <a:gd name="connsiteX23" fmla="*/ 363979 w 612037"/>
              <a:gd name="connsiteY23" fmla="*/ 813086 h 1068628"/>
              <a:gd name="connsiteX24" fmla="*/ 340746 w 612037"/>
              <a:gd name="connsiteY24" fmla="*/ 828574 h 1068628"/>
              <a:gd name="connsiteX25" fmla="*/ 317514 w 612037"/>
              <a:gd name="connsiteY25" fmla="*/ 836318 h 1068628"/>
              <a:gd name="connsiteX26" fmla="*/ 302025 w 612037"/>
              <a:gd name="connsiteY26" fmla="*/ 882780 h 1068628"/>
              <a:gd name="connsiteX27" fmla="*/ 294281 w 612037"/>
              <a:gd name="connsiteY27" fmla="*/ 913754 h 1068628"/>
              <a:gd name="connsiteX28" fmla="*/ 278793 w 612037"/>
              <a:gd name="connsiteY28" fmla="*/ 960216 h 1068628"/>
              <a:gd name="connsiteX29" fmla="*/ 271048 w 612037"/>
              <a:gd name="connsiteY29" fmla="*/ 991191 h 1068628"/>
              <a:gd name="connsiteX30" fmla="*/ 240071 w 612037"/>
              <a:gd name="connsiteY30" fmla="*/ 1022166 h 1068628"/>
              <a:gd name="connsiteX31" fmla="*/ 232327 w 612037"/>
              <a:gd name="connsiteY31" fmla="*/ 1068628 h 1068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12037" h="1068628">
                <a:moveTo>
                  <a:pt x="7745" y="0"/>
                </a:moveTo>
                <a:cubicBezTo>
                  <a:pt x="10326" y="12906"/>
                  <a:pt x="15489" y="25556"/>
                  <a:pt x="15489" y="38718"/>
                </a:cubicBezTo>
                <a:cubicBezTo>
                  <a:pt x="15489" y="48446"/>
                  <a:pt x="3653" y="81966"/>
                  <a:pt x="0" y="92924"/>
                </a:cubicBezTo>
                <a:cubicBezTo>
                  <a:pt x="5163" y="100668"/>
                  <a:pt x="8908" y="109574"/>
                  <a:pt x="15489" y="116155"/>
                </a:cubicBezTo>
                <a:cubicBezTo>
                  <a:pt x="24616" y="125281"/>
                  <a:pt x="35260" y="132983"/>
                  <a:pt x="46466" y="139386"/>
                </a:cubicBezTo>
                <a:cubicBezTo>
                  <a:pt x="219313" y="238148"/>
                  <a:pt x="11370" y="106348"/>
                  <a:pt x="247816" y="224566"/>
                </a:cubicBezTo>
                <a:lnTo>
                  <a:pt x="340746" y="271029"/>
                </a:lnTo>
                <a:cubicBezTo>
                  <a:pt x="356235" y="278773"/>
                  <a:pt x="372363" y="285351"/>
                  <a:pt x="387212" y="294260"/>
                </a:cubicBezTo>
                <a:cubicBezTo>
                  <a:pt x="400119" y="302004"/>
                  <a:pt x="412039" y="311702"/>
                  <a:pt x="425933" y="317491"/>
                </a:cubicBezTo>
                <a:cubicBezTo>
                  <a:pt x="443281" y="324719"/>
                  <a:pt x="462073" y="327816"/>
                  <a:pt x="480143" y="332978"/>
                </a:cubicBezTo>
                <a:cubicBezTo>
                  <a:pt x="493050" y="340722"/>
                  <a:pt x="505109" y="350096"/>
                  <a:pt x="518864" y="356209"/>
                </a:cubicBezTo>
                <a:cubicBezTo>
                  <a:pt x="528590" y="360531"/>
                  <a:pt x="539607" y="361029"/>
                  <a:pt x="549841" y="363953"/>
                </a:cubicBezTo>
                <a:cubicBezTo>
                  <a:pt x="627611" y="386171"/>
                  <a:pt x="507208" y="355230"/>
                  <a:pt x="604050" y="379440"/>
                </a:cubicBezTo>
                <a:cubicBezTo>
                  <a:pt x="606632" y="387184"/>
                  <a:pt x="613396" y="394667"/>
                  <a:pt x="611795" y="402671"/>
                </a:cubicBezTo>
                <a:cubicBezTo>
                  <a:pt x="610363" y="409831"/>
                  <a:pt x="602008" y="413598"/>
                  <a:pt x="596306" y="418159"/>
                </a:cubicBezTo>
                <a:cubicBezTo>
                  <a:pt x="579903" y="431280"/>
                  <a:pt x="569955" y="436749"/>
                  <a:pt x="549841" y="441390"/>
                </a:cubicBezTo>
                <a:cubicBezTo>
                  <a:pt x="448383" y="464802"/>
                  <a:pt x="460468" y="457540"/>
                  <a:pt x="333002" y="464621"/>
                </a:cubicBezTo>
                <a:cubicBezTo>
                  <a:pt x="325244" y="466560"/>
                  <a:pt x="288764" y="470034"/>
                  <a:pt x="286537" y="487852"/>
                </a:cubicBezTo>
                <a:cubicBezTo>
                  <a:pt x="284589" y="503432"/>
                  <a:pt x="290473" y="519082"/>
                  <a:pt x="294281" y="534314"/>
                </a:cubicBezTo>
                <a:cubicBezTo>
                  <a:pt x="307183" y="585919"/>
                  <a:pt x="299339" y="573822"/>
                  <a:pt x="333002" y="596263"/>
                </a:cubicBezTo>
                <a:cubicBezTo>
                  <a:pt x="377386" y="662832"/>
                  <a:pt x="324177" y="578612"/>
                  <a:pt x="356235" y="642725"/>
                </a:cubicBezTo>
                <a:cubicBezTo>
                  <a:pt x="360397" y="651049"/>
                  <a:pt x="367943" y="657451"/>
                  <a:pt x="371723" y="665956"/>
                </a:cubicBezTo>
                <a:cubicBezTo>
                  <a:pt x="378354" y="680874"/>
                  <a:pt x="387212" y="712419"/>
                  <a:pt x="387212" y="712419"/>
                </a:cubicBezTo>
                <a:cubicBezTo>
                  <a:pt x="383168" y="752857"/>
                  <a:pt x="392199" y="784869"/>
                  <a:pt x="363979" y="813086"/>
                </a:cubicBezTo>
                <a:cubicBezTo>
                  <a:pt x="357397" y="819667"/>
                  <a:pt x="349071" y="824412"/>
                  <a:pt x="340746" y="828574"/>
                </a:cubicBezTo>
                <a:cubicBezTo>
                  <a:pt x="333445" y="832224"/>
                  <a:pt x="325258" y="833737"/>
                  <a:pt x="317514" y="836318"/>
                </a:cubicBezTo>
                <a:cubicBezTo>
                  <a:pt x="312351" y="851805"/>
                  <a:pt x="305985" y="866942"/>
                  <a:pt x="302025" y="882780"/>
                </a:cubicBezTo>
                <a:cubicBezTo>
                  <a:pt x="299444" y="893105"/>
                  <a:pt x="297339" y="903560"/>
                  <a:pt x="294281" y="913754"/>
                </a:cubicBezTo>
                <a:cubicBezTo>
                  <a:pt x="289590" y="929391"/>
                  <a:pt x="282753" y="944378"/>
                  <a:pt x="278793" y="960216"/>
                </a:cubicBezTo>
                <a:cubicBezTo>
                  <a:pt x="276211" y="970541"/>
                  <a:pt x="276689" y="982166"/>
                  <a:pt x="271048" y="991191"/>
                </a:cubicBezTo>
                <a:cubicBezTo>
                  <a:pt x="263308" y="1003573"/>
                  <a:pt x="240071" y="1022166"/>
                  <a:pt x="240071" y="1022166"/>
                </a:cubicBezTo>
                <a:cubicBezTo>
                  <a:pt x="231075" y="1058149"/>
                  <a:pt x="232327" y="1042498"/>
                  <a:pt x="232327" y="1068628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2120925" y="2986157"/>
            <a:ext cx="737601" cy="1022678"/>
          </a:xfrm>
          <a:custGeom>
            <a:avLst/>
            <a:gdLst>
              <a:gd name="connsiteX0" fmla="*/ 116163 w 737601"/>
              <a:gd name="connsiteY0" fmla="*/ 0 h 1022678"/>
              <a:gd name="connsiteX1" fmla="*/ 154884 w 737601"/>
              <a:gd name="connsiteY1" fmla="*/ 46462 h 1022678"/>
              <a:gd name="connsiteX2" fmla="*/ 201350 w 737601"/>
              <a:gd name="connsiteY2" fmla="*/ 100668 h 1022678"/>
              <a:gd name="connsiteX3" fmla="*/ 263303 w 737601"/>
              <a:gd name="connsiteY3" fmla="*/ 123899 h 1022678"/>
              <a:gd name="connsiteX4" fmla="*/ 495630 w 737601"/>
              <a:gd name="connsiteY4" fmla="*/ 147130 h 1022678"/>
              <a:gd name="connsiteX5" fmla="*/ 596305 w 737601"/>
              <a:gd name="connsiteY5" fmla="*/ 170361 h 1022678"/>
              <a:gd name="connsiteX6" fmla="*/ 611794 w 737601"/>
              <a:gd name="connsiteY6" fmla="*/ 185848 h 1022678"/>
              <a:gd name="connsiteX7" fmla="*/ 681492 w 737601"/>
              <a:gd name="connsiteY7" fmla="*/ 240054 h 1022678"/>
              <a:gd name="connsiteX8" fmla="*/ 704725 w 737601"/>
              <a:gd name="connsiteY8" fmla="*/ 286516 h 1022678"/>
              <a:gd name="connsiteX9" fmla="*/ 727957 w 737601"/>
              <a:gd name="connsiteY9" fmla="*/ 302003 h 1022678"/>
              <a:gd name="connsiteX10" fmla="*/ 727957 w 737601"/>
              <a:gd name="connsiteY10" fmla="*/ 363953 h 1022678"/>
              <a:gd name="connsiteX11" fmla="*/ 689236 w 737601"/>
              <a:gd name="connsiteY11" fmla="*/ 379440 h 1022678"/>
              <a:gd name="connsiteX12" fmla="*/ 666003 w 737601"/>
              <a:gd name="connsiteY12" fmla="*/ 394928 h 1022678"/>
              <a:gd name="connsiteX13" fmla="*/ 642771 w 737601"/>
              <a:gd name="connsiteY13" fmla="*/ 402671 h 1022678"/>
              <a:gd name="connsiteX14" fmla="*/ 611794 w 737601"/>
              <a:gd name="connsiteY14" fmla="*/ 418159 h 1022678"/>
              <a:gd name="connsiteX15" fmla="*/ 565328 w 737601"/>
              <a:gd name="connsiteY15" fmla="*/ 425902 h 1022678"/>
              <a:gd name="connsiteX16" fmla="*/ 518863 w 737601"/>
              <a:gd name="connsiteY16" fmla="*/ 441390 h 1022678"/>
              <a:gd name="connsiteX17" fmla="*/ 472398 w 737601"/>
              <a:gd name="connsiteY17" fmla="*/ 487852 h 1022678"/>
              <a:gd name="connsiteX18" fmla="*/ 464653 w 737601"/>
              <a:gd name="connsiteY18" fmla="*/ 511083 h 1022678"/>
              <a:gd name="connsiteX19" fmla="*/ 495630 w 737601"/>
              <a:gd name="connsiteY19" fmla="*/ 557545 h 1022678"/>
              <a:gd name="connsiteX20" fmla="*/ 511119 w 737601"/>
              <a:gd name="connsiteY20" fmla="*/ 580776 h 1022678"/>
              <a:gd name="connsiteX21" fmla="*/ 549840 w 737601"/>
              <a:gd name="connsiteY21" fmla="*/ 627238 h 1022678"/>
              <a:gd name="connsiteX22" fmla="*/ 542096 w 737601"/>
              <a:gd name="connsiteY22" fmla="*/ 681444 h 1022678"/>
              <a:gd name="connsiteX23" fmla="*/ 511119 w 737601"/>
              <a:gd name="connsiteY23" fmla="*/ 712419 h 1022678"/>
              <a:gd name="connsiteX24" fmla="*/ 495630 w 737601"/>
              <a:gd name="connsiteY24" fmla="*/ 735650 h 1022678"/>
              <a:gd name="connsiteX25" fmla="*/ 449165 w 737601"/>
              <a:gd name="connsiteY25" fmla="*/ 774368 h 1022678"/>
              <a:gd name="connsiteX26" fmla="*/ 433676 w 737601"/>
              <a:gd name="connsiteY26" fmla="*/ 789855 h 1022678"/>
              <a:gd name="connsiteX27" fmla="*/ 410444 w 737601"/>
              <a:gd name="connsiteY27" fmla="*/ 797599 h 1022678"/>
              <a:gd name="connsiteX28" fmla="*/ 387211 w 737601"/>
              <a:gd name="connsiteY28" fmla="*/ 813086 h 1022678"/>
              <a:gd name="connsiteX29" fmla="*/ 278792 w 737601"/>
              <a:gd name="connsiteY29" fmla="*/ 828574 h 1022678"/>
              <a:gd name="connsiteX30" fmla="*/ 224582 w 737601"/>
              <a:gd name="connsiteY30" fmla="*/ 844061 h 1022678"/>
              <a:gd name="connsiteX31" fmla="*/ 193605 w 737601"/>
              <a:gd name="connsiteY31" fmla="*/ 890523 h 1022678"/>
              <a:gd name="connsiteX32" fmla="*/ 147140 w 737601"/>
              <a:gd name="connsiteY32" fmla="*/ 921498 h 1022678"/>
              <a:gd name="connsiteX33" fmla="*/ 100675 w 737601"/>
              <a:gd name="connsiteY33" fmla="*/ 936985 h 1022678"/>
              <a:gd name="connsiteX34" fmla="*/ 92930 w 737601"/>
              <a:gd name="connsiteY34" fmla="*/ 960216 h 1022678"/>
              <a:gd name="connsiteX35" fmla="*/ 46465 w 737601"/>
              <a:gd name="connsiteY35" fmla="*/ 983447 h 1022678"/>
              <a:gd name="connsiteX36" fmla="*/ 7744 w 737601"/>
              <a:gd name="connsiteY36" fmla="*/ 1022166 h 1022678"/>
              <a:gd name="connsiteX37" fmla="*/ 0 w 737601"/>
              <a:gd name="connsiteY37" fmla="*/ 1022166 h 102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737601" h="1022678">
                <a:moveTo>
                  <a:pt x="116163" y="0"/>
                </a:moveTo>
                <a:cubicBezTo>
                  <a:pt x="129070" y="15487"/>
                  <a:pt x="142289" y="30720"/>
                  <a:pt x="154884" y="46462"/>
                </a:cubicBezTo>
                <a:cubicBezTo>
                  <a:pt x="168983" y="64085"/>
                  <a:pt x="182318" y="87074"/>
                  <a:pt x="201350" y="100668"/>
                </a:cubicBezTo>
                <a:cubicBezTo>
                  <a:pt x="219944" y="113949"/>
                  <a:pt x="241320" y="119777"/>
                  <a:pt x="263303" y="123899"/>
                </a:cubicBezTo>
                <a:cubicBezTo>
                  <a:pt x="380212" y="145818"/>
                  <a:pt x="357369" y="139449"/>
                  <a:pt x="495630" y="147130"/>
                </a:cubicBezTo>
                <a:cubicBezTo>
                  <a:pt x="532728" y="152429"/>
                  <a:pt x="562284" y="153352"/>
                  <a:pt x="596305" y="170361"/>
                </a:cubicBezTo>
                <a:cubicBezTo>
                  <a:pt x="602835" y="173626"/>
                  <a:pt x="605953" y="181468"/>
                  <a:pt x="611794" y="185848"/>
                </a:cubicBezTo>
                <a:cubicBezTo>
                  <a:pt x="685895" y="241420"/>
                  <a:pt x="634198" y="192764"/>
                  <a:pt x="681492" y="240054"/>
                </a:cubicBezTo>
                <a:cubicBezTo>
                  <a:pt x="687791" y="258950"/>
                  <a:pt x="689711" y="271504"/>
                  <a:pt x="704725" y="286516"/>
                </a:cubicBezTo>
                <a:cubicBezTo>
                  <a:pt x="711306" y="293097"/>
                  <a:pt x="720213" y="296841"/>
                  <a:pt x="727957" y="302003"/>
                </a:cubicBezTo>
                <a:cubicBezTo>
                  <a:pt x="734531" y="321725"/>
                  <a:pt x="745899" y="343021"/>
                  <a:pt x="727957" y="363953"/>
                </a:cubicBezTo>
                <a:cubicBezTo>
                  <a:pt x="718910" y="374507"/>
                  <a:pt x="701670" y="373224"/>
                  <a:pt x="689236" y="379440"/>
                </a:cubicBezTo>
                <a:cubicBezTo>
                  <a:pt x="680911" y="383602"/>
                  <a:pt x="674328" y="390766"/>
                  <a:pt x="666003" y="394928"/>
                </a:cubicBezTo>
                <a:cubicBezTo>
                  <a:pt x="658702" y="398578"/>
                  <a:pt x="650274" y="399456"/>
                  <a:pt x="642771" y="402671"/>
                </a:cubicBezTo>
                <a:cubicBezTo>
                  <a:pt x="632160" y="407218"/>
                  <a:pt x="622852" y="414842"/>
                  <a:pt x="611794" y="418159"/>
                </a:cubicBezTo>
                <a:cubicBezTo>
                  <a:pt x="596754" y="422671"/>
                  <a:pt x="580817" y="423321"/>
                  <a:pt x="565328" y="425902"/>
                </a:cubicBezTo>
                <a:cubicBezTo>
                  <a:pt x="549840" y="431065"/>
                  <a:pt x="532447" y="432334"/>
                  <a:pt x="518863" y="441390"/>
                </a:cubicBezTo>
                <a:cubicBezTo>
                  <a:pt x="500638" y="453539"/>
                  <a:pt x="472398" y="487852"/>
                  <a:pt x="472398" y="487852"/>
                </a:cubicBezTo>
                <a:cubicBezTo>
                  <a:pt x="469816" y="495596"/>
                  <a:pt x="464653" y="502920"/>
                  <a:pt x="464653" y="511083"/>
                </a:cubicBezTo>
                <a:cubicBezTo>
                  <a:pt x="464653" y="535577"/>
                  <a:pt x="481664" y="540787"/>
                  <a:pt x="495630" y="557545"/>
                </a:cubicBezTo>
                <a:cubicBezTo>
                  <a:pt x="501588" y="564695"/>
                  <a:pt x="505161" y="573626"/>
                  <a:pt x="511119" y="580776"/>
                </a:cubicBezTo>
                <a:cubicBezTo>
                  <a:pt x="560809" y="640400"/>
                  <a:pt x="511384" y="569560"/>
                  <a:pt x="549840" y="627238"/>
                </a:cubicBezTo>
                <a:cubicBezTo>
                  <a:pt x="547259" y="645307"/>
                  <a:pt x="549649" y="664828"/>
                  <a:pt x="542096" y="681444"/>
                </a:cubicBezTo>
                <a:cubicBezTo>
                  <a:pt x="536053" y="694737"/>
                  <a:pt x="520622" y="701333"/>
                  <a:pt x="511119" y="712419"/>
                </a:cubicBezTo>
                <a:cubicBezTo>
                  <a:pt x="505062" y="719485"/>
                  <a:pt x="501588" y="728500"/>
                  <a:pt x="495630" y="735650"/>
                </a:cubicBezTo>
                <a:cubicBezTo>
                  <a:pt x="468036" y="768761"/>
                  <a:pt x="479624" y="750003"/>
                  <a:pt x="449165" y="774368"/>
                </a:cubicBezTo>
                <a:cubicBezTo>
                  <a:pt x="443464" y="778929"/>
                  <a:pt x="439937" y="786099"/>
                  <a:pt x="433676" y="789855"/>
                </a:cubicBezTo>
                <a:cubicBezTo>
                  <a:pt x="426676" y="794055"/>
                  <a:pt x="417745" y="793949"/>
                  <a:pt x="410444" y="797599"/>
                </a:cubicBezTo>
                <a:cubicBezTo>
                  <a:pt x="402119" y="801761"/>
                  <a:pt x="395766" y="809420"/>
                  <a:pt x="387211" y="813086"/>
                </a:cubicBezTo>
                <a:cubicBezTo>
                  <a:pt x="361578" y="824071"/>
                  <a:pt x="292453" y="827208"/>
                  <a:pt x="278792" y="828574"/>
                </a:cubicBezTo>
                <a:cubicBezTo>
                  <a:pt x="278527" y="828640"/>
                  <a:pt x="228284" y="840360"/>
                  <a:pt x="224582" y="844061"/>
                </a:cubicBezTo>
                <a:cubicBezTo>
                  <a:pt x="168197" y="900441"/>
                  <a:pt x="241058" y="854936"/>
                  <a:pt x="193605" y="890523"/>
                </a:cubicBezTo>
                <a:cubicBezTo>
                  <a:pt x="178713" y="901691"/>
                  <a:pt x="164799" y="915612"/>
                  <a:pt x="147140" y="921498"/>
                </a:cubicBezTo>
                <a:lnTo>
                  <a:pt x="100675" y="936985"/>
                </a:lnTo>
                <a:cubicBezTo>
                  <a:pt x="98093" y="944729"/>
                  <a:pt x="97130" y="953217"/>
                  <a:pt x="92930" y="960216"/>
                </a:cubicBezTo>
                <a:cubicBezTo>
                  <a:pt x="80745" y="980523"/>
                  <a:pt x="68739" y="977879"/>
                  <a:pt x="46465" y="983447"/>
                </a:cubicBezTo>
                <a:cubicBezTo>
                  <a:pt x="30976" y="1006679"/>
                  <a:pt x="33558" y="1009260"/>
                  <a:pt x="7744" y="1022166"/>
                </a:cubicBezTo>
                <a:cubicBezTo>
                  <a:pt x="5435" y="1023320"/>
                  <a:pt x="2581" y="1022166"/>
                  <a:pt x="0" y="1022166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1369958" y="3930886"/>
            <a:ext cx="1416970" cy="45687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nip Same Side Corner Rectangle 22"/>
          <p:cNvSpPr/>
          <p:nvPr/>
        </p:nvSpPr>
        <p:spPr>
          <a:xfrm rot="10800000">
            <a:off x="1827158" y="4387762"/>
            <a:ext cx="543525" cy="363954"/>
          </a:xfrm>
          <a:prstGeom prst="snip2Same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1354246" y="4736229"/>
            <a:ext cx="798750" cy="2121770"/>
          </a:xfrm>
          <a:custGeom>
            <a:avLst/>
            <a:gdLst>
              <a:gd name="connsiteX0" fmla="*/ 782167 w 798750"/>
              <a:gd name="connsiteY0" fmla="*/ 0 h 2121770"/>
              <a:gd name="connsiteX1" fmla="*/ 782167 w 798750"/>
              <a:gd name="connsiteY1" fmla="*/ 162618 h 2121770"/>
              <a:gd name="connsiteX2" fmla="*/ 758934 w 798750"/>
              <a:gd name="connsiteY2" fmla="*/ 185849 h 2121770"/>
              <a:gd name="connsiteX3" fmla="*/ 727957 w 798750"/>
              <a:gd name="connsiteY3" fmla="*/ 193592 h 2121770"/>
              <a:gd name="connsiteX4" fmla="*/ 704725 w 798750"/>
              <a:gd name="connsiteY4" fmla="*/ 201336 h 2121770"/>
              <a:gd name="connsiteX5" fmla="*/ 650515 w 798750"/>
              <a:gd name="connsiteY5" fmla="*/ 224567 h 2121770"/>
              <a:gd name="connsiteX6" fmla="*/ 588561 w 798750"/>
              <a:gd name="connsiteY6" fmla="*/ 255542 h 2121770"/>
              <a:gd name="connsiteX7" fmla="*/ 557584 w 798750"/>
              <a:gd name="connsiteY7" fmla="*/ 271029 h 2121770"/>
              <a:gd name="connsiteX8" fmla="*/ 526607 w 798750"/>
              <a:gd name="connsiteY8" fmla="*/ 278773 h 2121770"/>
              <a:gd name="connsiteX9" fmla="*/ 503375 w 798750"/>
              <a:gd name="connsiteY9" fmla="*/ 294260 h 2121770"/>
              <a:gd name="connsiteX10" fmla="*/ 480142 w 798750"/>
              <a:gd name="connsiteY10" fmla="*/ 302004 h 2121770"/>
              <a:gd name="connsiteX11" fmla="*/ 456909 w 798750"/>
              <a:gd name="connsiteY11" fmla="*/ 325235 h 2121770"/>
              <a:gd name="connsiteX12" fmla="*/ 449165 w 798750"/>
              <a:gd name="connsiteY12" fmla="*/ 348466 h 2121770"/>
              <a:gd name="connsiteX13" fmla="*/ 526607 w 798750"/>
              <a:gd name="connsiteY13" fmla="*/ 402672 h 2121770"/>
              <a:gd name="connsiteX14" fmla="*/ 549840 w 798750"/>
              <a:gd name="connsiteY14" fmla="*/ 418159 h 2121770"/>
              <a:gd name="connsiteX15" fmla="*/ 526607 w 798750"/>
              <a:gd name="connsiteY15" fmla="*/ 433646 h 2121770"/>
              <a:gd name="connsiteX16" fmla="*/ 557584 w 798750"/>
              <a:gd name="connsiteY16" fmla="*/ 464621 h 2121770"/>
              <a:gd name="connsiteX17" fmla="*/ 573073 w 798750"/>
              <a:gd name="connsiteY17" fmla="*/ 526571 h 2121770"/>
              <a:gd name="connsiteX18" fmla="*/ 580817 w 798750"/>
              <a:gd name="connsiteY18" fmla="*/ 549802 h 2121770"/>
              <a:gd name="connsiteX19" fmla="*/ 588561 w 798750"/>
              <a:gd name="connsiteY19" fmla="*/ 596264 h 2121770"/>
              <a:gd name="connsiteX20" fmla="*/ 573073 w 798750"/>
              <a:gd name="connsiteY20" fmla="*/ 689188 h 2121770"/>
              <a:gd name="connsiteX21" fmla="*/ 557584 w 798750"/>
              <a:gd name="connsiteY21" fmla="*/ 712419 h 2121770"/>
              <a:gd name="connsiteX22" fmla="*/ 534352 w 798750"/>
              <a:gd name="connsiteY22" fmla="*/ 782112 h 2121770"/>
              <a:gd name="connsiteX23" fmla="*/ 495631 w 798750"/>
              <a:gd name="connsiteY23" fmla="*/ 820831 h 2121770"/>
              <a:gd name="connsiteX24" fmla="*/ 464654 w 798750"/>
              <a:gd name="connsiteY24" fmla="*/ 890524 h 2121770"/>
              <a:gd name="connsiteX25" fmla="*/ 449165 w 798750"/>
              <a:gd name="connsiteY25" fmla="*/ 906011 h 2121770"/>
              <a:gd name="connsiteX26" fmla="*/ 410444 w 798750"/>
              <a:gd name="connsiteY26" fmla="*/ 936986 h 2121770"/>
              <a:gd name="connsiteX27" fmla="*/ 379467 w 798750"/>
              <a:gd name="connsiteY27" fmla="*/ 983448 h 2121770"/>
              <a:gd name="connsiteX28" fmla="*/ 317513 w 798750"/>
              <a:gd name="connsiteY28" fmla="*/ 1053141 h 2121770"/>
              <a:gd name="connsiteX29" fmla="*/ 302025 w 798750"/>
              <a:gd name="connsiteY29" fmla="*/ 1084116 h 2121770"/>
              <a:gd name="connsiteX30" fmla="*/ 286536 w 798750"/>
              <a:gd name="connsiteY30" fmla="*/ 1099603 h 2121770"/>
              <a:gd name="connsiteX31" fmla="*/ 271048 w 798750"/>
              <a:gd name="connsiteY31" fmla="*/ 1122834 h 2121770"/>
              <a:gd name="connsiteX32" fmla="*/ 240071 w 798750"/>
              <a:gd name="connsiteY32" fmla="*/ 1161553 h 2121770"/>
              <a:gd name="connsiteX33" fmla="*/ 224582 w 798750"/>
              <a:gd name="connsiteY33" fmla="*/ 1223502 h 2121770"/>
              <a:gd name="connsiteX34" fmla="*/ 240071 w 798750"/>
              <a:gd name="connsiteY34" fmla="*/ 1254477 h 2121770"/>
              <a:gd name="connsiteX35" fmla="*/ 302025 w 798750"/>
              <a:gd name="connsiteY35" fmla="*/ 1293195 h 2121770"/>
              <a:gd name="connsiteX36" fmla="*/ 317513 w 798750"/>
              <a:gd name="connsiteY36" fmla="*/ 1308683 h 2121770"/>
              <a:gd name="connsiteX37" fmla="*/ 340746 w 798750"/>
              <a:gd name="connsiteY37" fmla="*/ 1316426 h 2121770"/>
              <a:gd name="connsiteX38" fmla="*/ 379467 w 798750"/>
              <a:gd name="connsiteY38" fmla="*/ 1355145 h 2121770"/>
              <a:gd name="connsiteX39" fmla="*/ 371723 w 798750"/>
              <a:gd name="connsiteY39" fmla="*/ 1393863 h 2121770"/>
              <a:gd name="connsiteX40" fmla="*/ 348490 w 798750"/>
              <a:gd name="connsiteY40" fmla="*/ 1409351 h 2121770"/>
              <a:gd name="connsiteX41" fmla="*/ 333002 w 798750"/>
              <a:gd name="connsiteY41" fmla="*/ 1432582 h 2121770"/>
              <a:gd name="connsiteX42" fmla="*/ 278792 w 798750"/>
              <a:gd name="connsiteY42" fmla="*/ 1471300 h 2121770"/>
              <a:gd name="connsiteX43" fmla="*/ 247815 w 798750"/>
              <a:gd name="connsiteY43" fmla="*/ 1510019 h 2121770"/>
              <a:gd name="connsiteX44" fmla="*/ 224582 w 798750"/>
              <a:gd name="connsiteY44" fmla="*/ 1517762 h 2121770"/>
              <a:gd name="connsiteX45" fmla="*/ 170373 w 798750"/>
              <a:gd name="connsiteY45" fmla="*/ 1540993 h 2121770"/>
              <a:gd name="connsiteX46" fmla="*/ 154884 w 798750"/>
              <a:gd name="connsiteY46" fmla="*/ 1672636 h 2121770"/>
              <a:gd name="connsiteX47" fmla="*/ 116163 w 798750"/>
              <a:gd name="connsiteY47" fmla="*/ 1765560 h 2121770"/>
              <a:gd name="connsiteX48" fmla="*/ 100675 w 798750"/>
              <a:gd name="connsiteY48" fmla="*/ 1788791 h 2121770"/>
              <a:gd name="connsiteX49" fmla="*/ 92931 w 798750"/>
              <a:gd name="connsiteY49" fmla="*/ 1812022 h 2121770"/>
              <a:gd name="connsiteX50" fmla="*/ 61954 w 798750"/>
              <a:gd name="connsiteY50" fmla="*/ 1866228 h 2121770"/>
              <a:gd name="connsiteX51" fmla="*/ 38721 w 798750"/>
              <a:gd name="connsiteY51" fmla="*/ 1928177 h 2121770"/>
              <a:gd name="connsiteX52" fmla="*/ 23232 w 798750"/>
              <a:gd name="connsiteY52" fmla="*/ 1974640 h 2121770"/>
              <a:gd name="connsiteX53" fmla="*/ 23232 w 798750"/>
              <a:gd name="connsiteY53" fmla="*/ 2090795 h 2121770"/>
              <a:gd name="connsiteX54" fmla="*/ 0 w 798750"/>
              <a:gd name="connsiteY54" fmla="*/ 2121770 h 2121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798750" h="2121770">
                <a:moveTo>
                  <a:pt x="782167" y="0"/>
                </a:moveTo>
                <a:cubicBezTo>
                  <a:pt x="798586" y="73883"/>
                  <a:pt x="809328" y="81140"/>
                  <a:pt x="782167" y="162618"/>
                </a:cubicBezTo>
                <a:cubicBezTo>
                  <a:pt x="778704" y="173008"/>
                  <a:pt x="768443" y="180416"/>
                  <a:pt x="758934" y="185849"/>
                </a:cubicBezTo>
                <a:cubicBezTo>
                  <a:pt x="749693" y="191129"/>
                  <a:pt x="738191" y="190668"/>
                  <a:pt x="727957" y="193592"/>
                </a:cubicBezTo>
                <a:cubicBezTo>
                  <a:pt x="720108" y="195834"/>
                  <a:pt x="712469" y="198755"/>
                  <a:pt x="704725" y="201336"/>
                </a:cubicBezTo>
                <a:cubicBezTo>
                  <a:pt x="672293" y="233764"/>
                  <a:pt x="710161" y="201628"/>
                  <a:pt x="650515" y="224567"/>
                </a:cubicBezTo>
                <a:cubicBezTo>
                  <a:pt x="628965" y="232855"/>
                  <a:pt x="609212" y="245217"/>
                  <a:pt x="588561" y="255542"/>
                </a:cubicBezTo>
                <a:cubicBezTo>
                  <a:pt x="578235" y="260704"/>
                  <a:pt x="568784" y="268229"/>
                  <a:pt x="557584" y="271029"/>
                </a:cubicBezTo>
                <a:lnTo>
                  <a:pt x="526607" y="278773"/>
                </a:lnTo>
                <a:cubicBezTo>
                  <a:pt x="518863" y="283935"/>
                  <a:pt x="511699" y="290098"/>
                  <a:pt x="503375" y="294260"/>
                </a:cubicBezTo>
                <a:cubicBezTo>
                  <a:pt x="496074" y="297911"/>
                  <a:pt x="486934" y="297476"/>
                  <a:pt x="480142" y="302004"/>
                </a:cubicBezTo>
                <a:cubicBezTo>
                  <a:pt x="471029" y="308079"/>
                  <a:pt x="464653" y="317491"/>
                  <a:pt x="456909" y="325235"/>
                </a:cubicBezTo>
                <a:cubicBezTo>
                  <a:pt x="454328" y="332979"/>
                  <a:pt x="445949" y="340964"/>
                  <a:pt x="449165" y="348466"/>
                </a:cubicBezTo>
                <a:cubicBezTo>
                  <a:pt x="461539" y="377337"/>
                  <a:pt x="503662" y="389926"/>
                  <a:pt x="526607" y="402672"/>
                </a:cubicBezTo>
                <a:cubicBezTo>
                  <a:pt x="534743" y="407192"/>
                  <a:pt x="542096" y="412997"/>
                  <a:pt x="549840" y="418159"/>
                </a:cubicBezTo>
                <a:cubicBezTo>
                  <a:pt x="542096" y="423321"/>
                  <a:pt x="530064" y="425004"/>
                  <a:pt x="526607" y="433646"/>
                </a:cubicBezTo>
                <a:cubicBezTo>
                  <a:pt x="516889" y="457941"/>
                  <a:pt x="546652" y="460978"/>
                  <a:pt x="557584" y="464621"/>
                </a:cubicBezTo>
                <a:cubicBezTo>
                  <a:pt x="562747" y="485271"/>
                  <a:pt x="567472" y="506035"/>
                  <a:pt x="573073" y="526571"/>
                </a:cubicBezTo>
                <a:cubicBezTo>
                  <a:pt x="575221" y="534446"/>
                  <a:pt x="579046" y="541834"/>
                  <a:pt x="580817" y="549802"/>
                </a:cubicBezTo>
                <a:cubicBezTo>
                  <a:pt x="584223" y="565129"/>
                  <a:pt x="585980" y="580777"/>
                  <a:pt x="588561" y="596264"/>
                </a:cubicBezTo>
                <a:cubicBezTo>
                  <a:pt x="586108" y="618342"/>
                  <a:pt x="586046" y="663243"/>
                  <a:pt x="573073" y="689188"/>
                </a:cubicBezTo>
                <a:cubicBezTo>
                  <a:pt x="568910" y="697512"/>
                  <a:pt x="562747" y="704675"/>
                  <a:pt x="557584" y="712419"/>
                </a:cubicBezTo>
                <a:cubicBezTo>
                  <a:pt x="552263" y="739025"/>
                  <a:pt x="551616" y="759916"/>
                  <a:pt x="534352" y="782112"/>
                </a:cubicBezTo>
                <a:cubicBezTo>
                  <a:pt x="523145" y="796520"/>
                  <a:pt x="495631" y="820831"/>
                  <a:pt x="495631" y="820831"/>
                </a:cubicBezTo>
                <a:cubicBezTo>
                  <a:pt x="483351" y="857668"/>
                  <a:pt x="485691" y="864230"/>
                  <a:pt x="464654" y="890524"/>
                </a:cubicBezTo>
                <a:cubicBezTo>
                  <a:pt x="460093" y="896225"/>
                  <a:pt x="454709" y="901260"/>
                  <a:pt x="449165" y="906011"/>
                </a:cubicBezTo>
                <a:cubicBezTo>
                  <a:pt x="436615" y="916767"/>
                  <a:pt x="421501" y="924701"/>
                  <a:pt x="410444" y="936986"/>
                </a:cubicBezTo>
                <a:cubicBezTo>
                  <a:pt x="397992" y="950821"/>
                  <a:pt x="390416" y="968395"/>
                  <a:pt x="379467" y="983448"/>
                </a:cubicBezTo>
                <a:cubicBezTo>
                  <a:pt x="352735" y="1020201"/>
                  <a:pt x="348368" y="1022288"/>
                  <a:pt x="317513" y="1053141"/>
                </a:cubicBezTo>
                <a:cubicBezTo>
                  <a:pt x="312350" y="1063466"/>
                  <a:pt x="308429" y="1074511"/>
                  <a:pt x="302025" y="1084116"/>
                </a:cubicBezTo>
                <a:cubicBezTo>
                  <a:pt x="297975" y="1090191"/>
                  <a:pt x="291097" y="1093902"/>
                  <a:pt x="286536" y="1099603"/>
                </a:cubicBezTo>
                <a:cubicBezTo>
                  <a:pt x="280722" y="1106870"/>
                  <a:pt x="276862" y="1115567"/>
                  <a:pt x="271048" y="1122834"/>
                </a:cubicBezTo>
                <a:cubicBezTo>
                  <a:pt x="251840" y="1146843"/>
                  <a:pt x="255961" y="1129774"/>
                  <a:pt x="240071" y="1161553"/>
                </a:cubicBezTo>
                <a:cubicBezTo>
                  <a:pt x="232134" y="1177425"/>
                  <a:pt x="227527" y="1208778"/>
                  <a:pt x="224582" y="1223502"/>
                </a:cubicBezTo>
                <a:cubicBezTo>
                  <a:pt x="229745" y="1233827"/>
                  <a:pt x="232558" y="1245712"/>
                  <a:pt x="240071" y="1254477"/>
                </a:cubicBezTo>
                <a:cubicBezTo>
                  <a:pt x="255151" y="1272069"/>
                  <a:pt x="281983" y="1283175"/>
                  <a:pt x="302025" y="1293195"/>
                </a:cubicBezTo>
                <a:cubicBezTo>
                  <a:pt x="307188" y="1298358"/>
                  <a:pt x="311252" y="1304927"/>
                  <a:pt x="317513" y="1308683"/>
                </a:cubicBezTo>
                <a:cubicBezTo>
                  <a:pt x="324513" y="1312883"/>
                  <a:pt x="334215" y="1311528"/>
                  <a:pt x="340746" y="1316426"/>
                </a:cubicBezTo>
                <a:cubicBezTo>
                  <a:pt x="355349" y="1327377"/>
                  <a:pt x="379467" y="1355145"/>
                  <a:pt x="379467" y="1355145"/>
                </a:cubicBezTo>
                <a:cubicBezTo>
                  <a:pt x="376886" y="1368051"/>
                  <a:pt x="378253" y="1382436"/>
                  <a:pt x="371723" y="1393863"/>
                </a:cubicBezTo>
                <a:cubicBezTo>
                  <a:pt x="367105" y="1401944"/>
                  <a:pt x="355072" y="1402770"/>
                  <a:pt x="348490" y="1409351"/>
                </a:cubicBezTo>
                <a:cubicBezTo>
                  <a:pt x="341909" y="1415932"/>
                  <a:pt x="339583" y="1426001"/>
                  <a:pt x="333002" y="1432582"/>
                </a:cubicBezTo>
                <a:cubicBezTo>
                  <a:pt x="323395" y="1442189"/>
                  <a:pt x="291985" y="1462506"/>
                  <a:pt x="278792" y="1471300"/>
                </a:cubicBezTo>
                <a:cubicBezTo>
                  <a:pt x="271757" y="1481852"/>
                  <a:pt x="260076" y="1502663"/>
                  <a:pt x="247815" y="1510019"/>
                </a:cubicBezTo>
                <a:cubicBezTo>
                  <a:pt x="240815" y="1514219"/>
                  <a:pt x="232085" y="1514547"/>
                  <a:pt x="224582" y="1517762"/>
                </a:cubicBezTo>
                <a:cubicBezTo>
                  <a:pt x="157595" y="1546469"/>
                  <a:pt x="224859" y="1522834"/>
                  <a:pt x="170373" y="1540993"/>
                </a:cubicBezTo>
                <a:cubicBezTo>
                  <a:pt x="149609" y="1603283"/>
                  <a:pt x="170148" y="1535270"/>
                  <a:pt x="154884" y="1672636"/>
                </a:cubicBezTo>
                <a:cubicBezTo>
                  <a:pt x="151534" y="1702784"/>
                  <a:pt x="130221" y="1744474"/>
                  <a:pt x="116163" y="1765560"/>
                </a:cubicBezTo>
                <a:cubicBezTo>
                  <a:pt x="111000" y="1773304"/>
                  <a:pt x="104837" y="1780467"/>
                  <a:pt x="100675" y="1788791"/>
                </a:cubicBezTo>
                <a:cubicBezTo>
                  <a:pt x="97024" y="1796092"/>
                  <a:pt x="96147" y="1804520"/>
                  <a:pt x="92931" y="1812022"/>
                </a:cubicBezTo>
                <a:cubicBezTo>
                  <a:pt x="81141" y="1839529"/>
                  <a:pt x="77507" y="1842899"/>
                  <a:pt x="61954" y="1866228"/>
                </a:cubicBezTo>
                <a:cubicBezTo>
                  <a:pt x="45185" y="1933294"/>
                  <a:pt x="65720" y="1860685"/>
                  <a:pt x="38721" y="1928177"/>
                </a:cubicBezTo>
                <a:cubicBezTo>
                  <a:pt x="32657" y="1943335"/>
                  <a:pt x="23232" y="1974640"/>
                  <a:pt x="23232" y="1974640"/>
                </a:cubicBezTo>
                <a:cubicBezTo>
                  <a:pt x="33276" y="2024853"/>
                  <a:pt x="37784" y="2027742"/>
                  <a:pt x="23232" y="2090795"/>
                </a:cubicBezTo>
                <a:cubicBezTo>
                  <a:pt x="20605" y="2102177"/>
                  <a:pt x="8486" y="2113284"/>
                  <a:pt x="0" y="212177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482" y="5541572"/>
            <a:ext cx="680230" cy="6802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539" y="5665471"/>
            <a:ext cx="680230" cy="68023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569192" y="3992946"/>
            <a:ext cx="1069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Reservoir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1795835" y="4362278"/>
            <a:ext cx="621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Dam</a:t>
            </a:r>
            <a:endParaRPr lang="en-US" dirty="0"/>
          </a:p>
        </p:txBody>
      </p:sp>
      <p:grpSp>
        <p:nvGrpSpPr>
          <p:cNvPr id="36" name="Group 35"/>
          <p:cNvGrpSpPr/>
          <p:nvPr/>
        </p:nvGrpSpPr>
        <p:grpSpPr>
          <a:xfrm>
            <a:off x="1061060" y="1548737"/>
            <a:ext cx="1091936" cy="1268667"/>
            <a:chOff x="4429700" y="1897204"/>
            <a:chExt cx="1091936" cy="882778"/>
          </a:xfrm>
        </p:grpSpPr>
        <p:sp>
          <p:nvSpPr>
            <p:cNvPr id="30" name="Freeform 29"/>
            <p:cNvSpPr/>
            <p:nvPr/>
          </p:nvSpPr>
          <p:spPr>
            <a:xfrm>
              <a:off x="4429700" y="1897204"/>
              <a:ext cx="1091936" cy="596262"/>
            </a:xfrm>
            <a:custGeom>
              <a:avLst/>
              <a:gdLst>
                <a:gd name="connsiteX0" fmla="*/ 92931 w 1417194"/>
                <a:gd name="connsiteY0" fmla="*/ 100667 h 906011"/>
                <a:gd name="connsiteX1" fmla="*/ 15488 w 1417194"/>
                <a:gd name="connsiteY1" fmla="*/ 123898 h 906011"/>
                <a:gd name="connsiteX2" fmla="*/ 0 w 1417194"/>
                <a:gd name="connsiteY2" fmla="*/ 170361 h 906011"/>
                <a:gd name="connsiteX3" fmla="*/ 15488 w 1417194"/>
                <a:gd name="connsiteY3" fmla="*/ 263285 h 906011"/>
                <a:gd name="connsiteX4" fmla="*/ 30977 w 1417194"/>
                <a:gd name="connsiteY4" fmla="*/ 278772 h 906011"/>
                <a:gd name="connsiteX5" fmla="*/ 38721 w 1417194"/>
                <a:gd name="connsiteY5" fmla="*/ 302003 h 906011"/>
                <a:gd name="connsiteX6" fmla="*/ 23232 w 1417194"/>
                <a:gd name="connsiteY6" fmla="*/ 317491 h 906011"/>
                <a:gd name="connsiteX7" fmla="*/ 0 w 1417194"/>
                <a:gd name="connsiteY7" fmla="*/ 363953 h 906011"/>
                <a:gd name="connsiteX8" fmla="*/ 23232 w 1417194"/>
                <a:gd name="connsiteY8" fmla="*/ 441390 h 906011"/>
                <a:gd name="connsiteX9" fmla="*/ 46465 w 1417194"/>
                <a:gd name="connsiteY9" fmla="*/ 449133 h 906011"/>
                <a:gd name="connsiteX10" fmla="*/ 61954 w 1417194"/>
                <a:gd name="connsiteY10" fmla="*/ 464621 h 906011"/>
                <a:gd name="connsiteX11" fmla="*/ 139396 w 1417194"/>
                <a:gd name="connsiteY11" fmla="*/ 480108 h 906011"/>
                <a:gd name="connsiteX12" fmla="*/ 116163 w 1417194"/>
                <a:gd name="connsiteY12" fmla="*/ 503339 h 906011"/>
                <a:gd name="connsiteX13" fmla="*/ 108419 w 1417194"/>
                <a:gd name="connsiteY13" fmla="*/ 526570 h 906011"/>
                <a:gd name="connsiteX14" fmla="*/ 92931 w 1417194"/>
                <a:gd name="connsiteY14" fmla="*/ 549801 h 906011"/>
                <a:gd name="connsiteX15" fmla="*/ 116163 w 1417194"/>
                <a:gd name="connsiteY15" fmla="*/ 588520 h 906011"/>
                <a:gd name="connsiteX16" fmla="*/ 139396 w 1417194"/>
                <a:gd name="connsiteY16" fmla="*/ 596263 h 906011"/>
                <a:gd name="connsiteX17" fmla="*/ 162629 w 1417194"/>
                <a:gd name="connsiteY17" fmla="*/ 611751 h 906011"/>
                <a:gd name="connsiteX18" fmla="*/ 302025 w 1417194"/>
                <a:gd name="connsiteY18" fmla="*/ 634982 h 906011"/>
                <a:gd name="connsiteX19" fmla="*/ 317513 w 1417194"/>
                <a:gd name="connsiteY19" fmla="*/ 851805 h 906011"/>
                <a:gd name="connsiteX20" fmla="*/ 325257 w 1417194"/>
                <a:gd name="connsiteY20" fmla="*/ 882779 h 906011"/>
                <a:gd name="connsiteX21" fmla="*/ 418188 w 1417194"/>
                <a:gd name="connsiteY21" fmla="*/ 906011 h 906011"/>
                <a:gd name="connsiteX22" fmla="*/ 635027 w 1417194"/>
                <a:gd name="connsiteY22" fmla="*/ 898267 h 906011"/>
                <a:gd name="connsiteX23" fmla="*/ 666004 w 1417194"/>
                <a:gd name="connsiteY23" fmla="*/ 890523 h 906011"/>
                <a:gd name="connsiteX24" fmla="*/ 658259 w 1417194"/>
                <a:gd name="connsiteY24" fmla="*/ 619494 h 906011"/>
                <a:gd name="connsiteX25" fmla="*/ 666004 w 1417194"/>
                <a:gd name="connsiteY25" fmla="*/ 487852 h 906011"/>
                <a:gd name="connsiteX26" fmla="*/ 720213 w 1417194"/>
                <a:gd name="connsiteY26" fmla="*/ 480108 h 906011"/>
                <a:gd name="connsiteX27" fmla="*/ 735702 w 1417194"/>
                <a:gd name="connsiteY27" fmla="*/ 449133 h 906011"/>
                <a:gd name="connsiteX28" fmla="*/ 727957 w 1417194"/>
                <a:gd name="connsiteY28" fmla="*/ 387184 h 906011"/>
                <a:gd name="connsiteX29" fmla="*/ 851865 w 1417194"/>
                <a:gd name="connsiteY29" fmla="*/ 356209 h 906011"/>
                <a:gd name="connsiteX30" fmla="*/ 913819 w 1417194"/>
                <a:gd name="connsiteY30" fmla="*/ 379440 h 906011"/>
                <a:gd name="connsiteX31" fmla="*/ 1014494 w 1417194"/>
                <a:gd name="connsiteY31" fmla="*/ 402671 h 906011"/>
                <a:gd name="connsiteX32" fmla="*/ 1115169 w 1417194"/>
                <a:gd name="connsiteY32" fmla="*/ 394927 h 906011"/>
                <a:gd name="connsiteX33" fmla="*/ 1161634 w 1417194"/>
                <a:gd name="connsiteY33" fmla="*/ 363953 h 906011"/>
                <a:gd name="connsiteX34" fmla="*/ 1177123 w 1417194"/>
                <a:gd name="connsiteY34" fmla="*/ 332978 h 906011"/>
                <a:gd name="connsiteX35" fmla="*/ 1339752 w 1417194"/>
                <a:gd name="connsiteY35" fmla="*/ 309747 h 906011"/>
                <a:gd name="connsiteX36" fmla="*/ 1386217 w 1417194"/>
                <a:gd name="connsiteY36" fmla="*/ 286516 h 906011"/>
                <a:gd name="connsiteX37" fmla="*/ 1393961 w 1417194"/>
                <a:gd name="connsiteY37" fmla="*/ 263285 h 906011"/>
                <a:gd name="connsiteX38" fmla="*/ 1409450 w 1417194"/>
                <a:gd name="connsiteY38" fmla="*/ 240054 h 906011"/>
                <a:gd name="connsiteX39" fmla="*/ 1417194 w 1417194"/>
                <a:gd name="connsiteY39" fmla="*/ 216823 h 906011"/>
                <a:gd name="connsiteX40" fmla="*/ 1370729 w 1417194"/>
                <a:gd name="connsiteY40" fmla="*/ 154873 h 906011"/>
                <a:gd name="connsiteX41" fmla="*/ 1355240 w 1417194"/>
                <a:gd name="connsiteY41" fmla="*/ 139386 h 906011"/>
                <a:gd name="connsiteX42" fmla="*/ 1316519 w 1417194"/>
                <a:gd name="connsiteY42" fmla="*/ 100667 h 906011"/>
                <a:gd name="connsiteX43" fmla="*/ 1231332 w 1417194"/>
                <a:gd name="connsiteY43" fmla="*/ 85180 h 906011"/>
                <a:gd name="connsiteX44" fmla="*/ 991261 w 1417194"/>
                <a:gd name="connsiteY44" fmla="*/ 85180 h 906011"/>
                <a:gd name="connsiteX45" fmla="*/ 968029 w 1417194"/>
                <a:gd name="connsiteY45" fmla="*/ 108411 h 906011"/>
                <a:gd name="connsiteX46" fmla="*/ 944796 w 1417194"/>
                <a:gd name="connsiteY46" fmla="*/ 116155 h 906011"/>
                <a:gd name="connsiteX47" fmla="*/ 898330 w 1417194"/>
                <a:gd name="connsiteY47" fmla="*/ 85180 h 906011"/>
                <a:gd name="connsiteX48" fmla="*/ 875098 w 1417194"/>
                <a:gd name="connsiteY48" fmla="*/ 77436 h 906011"/>
                <a:gd name="connsiteX49" fmla="*/ 813144 w 1417194"/>
                <a:gd name="connsiteY49" fmla="*/ 46462 h 906011"/>
                <a:gd name="connsiteX50" fmla="*/ 758934 w 1417194"/>
                <a:gd name="connsiteY50" fmla="*/ 54205 h 906011"/>
                <a:gd name="connsiteX51" fmla="*/ 712469 w 1417194"/>
                <a:gd name="connsiteY51" fmla="*/ 69693 h 906011"/>
                <a:gd name="connsiteX52" fmla="*/ 673748 w 1417194"/>
                <a:gd name="connsiteY52" fmla="*/ 61949 h 906011"/>
                <a:gd name="connsiteX53" fmla="*/ 650515 w 1417194"/>
                <a:gd name="connsiteY53" fmla="*/ 38718 h 906011"/>
                <a:gd name="connsiteX54" fmla="*/ 604050 w 1417194"/>
                <a:gd name="connsiteY54" fmla="*/ 7743 h 906011"/>
                <a:gd name="connsiteX55" fmla="*/ 526607 w 1417194"/>
                <a:gd name="connsiteY55" fmla="*/ 38718 h 906011"/>
                <a:gd name="connsiteX56" fmla="*/ 480142 w 1417194"/>
                <a:gd name="connsiteY56" fmla="*/ 54205 h 906011"/>
                <a:gd name="connsiteX57" fmla="*/ 449165 w 1417194"/>
                <a:gd name="connsiteY57" fmla="*/ 38718 h 906011"/>
                <a:gd name="connsiteX58" fmla="*/ 425932 w 1417194"/>
                <a:gd name="connsiteY58" fmla="*/ 15487 h 906011"/>
                <a:gd name="connsiteX59" fmla="*/ 402700 w 1417194"/>
                <a:gd name="connsiteY59" fmla="*/ 0 h 906011"/>
                <a:gd name="connsiteX60" fmla="*/ 371723 w 1417194"/>
                <a:gd name="connsiteY60" fmla="*/ 15487 h 906011"/>
                <a:gd name="connsiteX61" fmla="*/ 317513 w 1417194"/>
                <a:gd name="connsiteY61" fmla="*/ 54205 h 906011"/>
                <a:gd name="connsiteX62" fmla="*/ 286536 w 1417194"/>
                <a:gd name="connsiteY62" fmla="*/ 46462 h 906011"/>
                <a:gd name="connsiteX63" fmla="*/ 271048 w 1417194"/>
                <a:gd name="connsiteY63" fmla="*/ 30974 h 906011"/>
                <a:gd name="connsiteX64" fmla="*/ 247815 w 1417194"/>
                <a:gd name="connsiteY64" fmla="*/ 15487 h 906011"/>
                <a:gd name="connsiteX65" fmla="*/ 193606 w 1417194"/>
                <a:gd name="connsiteY65" fmla="*/ 23231 h 906011"/>
                <a:gd name="connsiteX66" fmla="*/ 185861 w 1417194"/>
                <a:gd name="connsiteY66" fmla="*/ 46462 h 906011"/>
                <a:gd name="connsiteX67" fmla="*/ 162629 w 1417194"/>
                <a:gd name="connsiteY67" fmla="*/ 54205 h 906011"/>
                <a:gd name="connsiteX68" fmla="*/ 139396 w 1417194"/>
                <a:gd name="connsiteY68" fmla="*/ 46462 h 906011"/>
                <a:gd name="connsiteX69" fmla="*/ 108419 w 1417194"/>
                <a:gd name="connsiteY69" fmla="*/ 30974 h 906011"/>
                <a:gd name="connsiteX70" fmla="*/ 92931 w 1417194"/>
                <a:gd name="connsiteY70" fmla="*/ 77436 h 906011"/>
                <a:gd name="connsiteX71" fmla="*/ 92931 w 1417194"/>
                <a:gd name="connsiteY71" fmla="*/ 100667 h 906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1417194" h="906011">
                  <a:moveTo>
                    <a:pt x="92931" y="100667"/>
                  </a:moveTo>
                  <a:cubicBezTo>
                    <a:pt x="80024" y="108411"/>
                    <a:pt x="29583" y="95709"/>
                    <a:pt x="15488" y="123898"/>
                  </a:cubicBezTo>
                  <a:cubicBezTo>
                    <a:pt x="8187" y="138500"/>
                    <a:pt x="0" y="170361"/>
                    <a:pt x="0" y="170361"/>
                  </a:cubicBezTo>
                  <a:cubicBezTo>
                    <a:pt x="765" y="177242"/>
                    <a:pt x="3104" y="242647"/>
                    <a:pt x="15488" y="263285"/>
                  </a:cubicBezTo>
                  <a:cubicBezTo>
                    <a:pt x="19245" y="269545"/>
                    <a:pt x="25814" y="273610"/>
                    <a:pt x="30977" y="278772"/>
                  </a:cubicBezTo>
                  <a:cubicBezTo>
                    <a:pt x="33558" y="286516"/>
                    <a:pt x="40322" y="293999"/>
                    <a:pt x="38721" y="302003"/>
                  </a:cubicBezTo>
                  <a:cubicBezTo>
                    <a:pt x="37289" y="309163"/>
                    <a:pt x="27793" y="311790"/>
                    <a:pt x="23232" y="317491"/>
                  </a:cubicBezTo>
                  <a:cubicBezTo>
                    <a:pt x="6076" y="338935"/>
                    <a:pt x="8179" y="339417"/>
                    <a:pt x="0" y="363953"/>
                  </a:cubicBezTo>
                  <a:cubicBezTo>
                    <a:pt x="3996" y="395916"/>
                    <a:pt x="-5338" y="424249"/>
                    <a:pt x="23232" y="441390"/>
                  </a:cubicBezTo>
                  <a:cubicBezTo>
                    <a:pt x="30232" y="445590"/>
                    <a:pt x="38721" y="446552"/>
                    <a:pt x="46465" y="449133"/>
                  </a:cubicBezTo>
                  <a:cubicBezTo>
                    <a:pt x="51628" y="454296"/>
                    <a:pt x="55693" y="460865"/>
                    <a:pt x="61954" y="464621"/>
                  </a:cubicBezTo>
                  <a:cubicBezTo>
                    <a:pt x="78847" y="474756"/>
                    <a:pt x="130003" y="478766"/>
                    <a:pt x="139396" y="480108"/>
                  </a:cubicBezTo>
                  <a:cubicBezTo>
                    <a:pt x="131652" y="487852"/>
                    <a:pt x="122238" y="494227"/>
                    <a:pt x="116163" y="503339"/>
                  </a:cubicBezTo>
                  <a:cubicBezTo>
                    <a:pt x="111635" y="510131"/>
                    <a:pt x="112070" y="519269"/>
                    <a:pt x="108419" y="526570"/>
                  </a:cubicBezTo>
                  <a:cubicBezTo>
                    <a:pt x="104257" y="534894"/>
                    <a:pt x="98094" y="542057"/>
                    <a:pt x="92931" y="549801"/>
                  </a:cubicBezTo>
                  <a:cubicBezTo>
                    <a:pt x="99022" y="568073"/>
                    <a:pt x="98447" y="577891"/>
                    <a:pt x="116163" y="588520"/>
                  </a:cubicBezTo>
                  <a:cubicBezTo>
                    <a:pt x="123163" y="592720"/>
                    <a:pt x="131652" y="593682"/>
                    <a:pt x="139396" y="596263"/>
                  </a:cubicBezTo>
                  <a:cubicBezTo>
                    <a:pt x="147140" y="601426"/>
                    <a:pt x="154124" y="607971"/>
                    <a:pt x="162629" y="611751"/>
                  </a:cubicBezTo>
                  <a:cubicBezTo>
                    <a:pt x="215211" y="635119"/>
                    <a:pt x="237325" y="629591"/>
                    <a:pt x="302025" y="634982"/>
                  </a:cubicBezTo>
                  <a:cubicBezTo>
                    <a:pt x="331124" y="722275"/>
                    <a:pt x="302074" y="627952"/>
                    <a:pt x="317513" y="851805"/>
                  </a:cubicBezTo>
                  <a:cubicBezTo>
                    <a:pt x="318245" y="862422"/>
                    <a:pt x="317176" y="875853"/>
                    <a:pt x="325257" y="882779"/>
                  </a:cubicBezTo>
                  <a:cubicBezTo>
                    <a:pt x="340069" y="895474"/>
                    <a:pt x="400389" y="903044"/>
                    <a:pt x="418188" y="906011"/>
                  </a:cubicBezTo>
                  <a:cubicBezTo>
                    <a:pt x="490468" y="903430"/>
                    <a:pt x="562842" y="902778"/>
                    <a:pt x="635027" y="898267"/>
                  </a:cubicBezTo>
                  <a:cubicBezTo>
                    <a:pt x="645650" y="897603"/>
                    <a:pt x="665120" y="901130"/>
                    <a:pt x="666004" y="890523"/>
                  </a:cubicBezTo>
                  <a:cubicBezTo>
                    <a:pt x="673510" y="800455"/>
                    <a:pt x="660841" y="709837"/>
                    <a:pt x="658259" y="619494"/>
                  </a:cubicBezTo>
                  <a:cubicBezTo>
                    <a:pt x="660841" y="575613"/>
                    <a:pt x="648150" y="528019"/>
                    <a:pt x="666004" y="487852"/>
                  </a:cubicBezTo>
                  <a:cubicBezTo>
                    <a:pt x="673418" y="471172"/>
                    <a:pt x="704257" y="488972"/>
                    <a:pt x="720213" y="480108"/>
                  </a:cubicBezTo>
                  <a:cubicBezTo>
                    <a:pt x="730304" y="474502"/>
                    <a:pt x="730539" y="459458"/>
                    <a:pt x="735702" y="449133"/>
                  </a:cubicBezTo>
                  <a:cubicBezTo>
                    <a:pt x="733120" y="428483"/>
                    <a:pt x="731680" y="407659"/>
                    <a:pt x="727957" y="387184"/>
                  </a:cubicBezTo>
                  <a:cubicBezTo>
                    <a:pt x="716045" y="321677"/>
                    <a:pt x="659641" y="367516"/>
                    <a:pt x="851865" y="356209"/>
                  </a:cubicBezTo>
                  <a:cubicBezTo>
                    <a:pt x="938853" y="377955"/>
                    <a:pt x="824718" y="347043"/>
                    <a:pt x="913819" y="379440"/>
                  </a:cubicBezTo>
                  <a:cubicBezTo>
                    <a:pt x="955706" y="394670"/>
                    <a:pt x="972402" y="395656"/>
                    <a:pt x="1014494" y="402671"/>
                  </a:cubicBezTo>
                  <a:cubicBezTo>
                    <a:pt x="1048052" y="400090"/>
                    <a:pt x="1082620" y="403492"/>
                    <a:pt x="1115169" y="394927"/>
                  </a:cubicBezTo>
                  <a:cubicBezTo>
                    <a:pt x="1133170" y="390190"/>
                    <a:pt x="1161634" y="363953"/>
                    <a:pt x="1161634" y="363953"/>
                  </a:cubicBezTo>
                  <a:cubicBezTo>
                    <a:pt x="1166797" y="353628"/>
                    <a:pt x="1167888" y="339904"/>
                    <a:pt x="1177123" y="332978"/>
                  </a:cubicBezTo>
                  <a:cubicBezTo>
                    <a:pt x="1209622" y="308605"/>
                    <a:pt x="1328008" y="310530"/>
                    <a:pt x="1339752" y="309747"/>
                  </a:cubicBezTo>
                  <a:cubicBezTo>
                    <a:pt x="1355055" y="304646"/>
                    <a:pt x="1375300" y="300161"/>
                    <a:pt x="1386217" y="286516"/>
                  </a:cubicBezTo>
                  <a:cubicBezTo>
                    <a:pt x="1391316" y="280142"/>
                    <a:pt x="1390310" y="270586"/>
                    <a:pt x="1393961" y="263285"/>
                  </a:cubicBezTo>
                  <a:cubicBezTo>
                    <a:pt x="1398124" y="254961"/>
                    <a:pt x="1404287" y="247798"/>
                    <a:pt x="1409450" y="240054"/>
                  </a:cubicBezTo>
                  <a:cubicBezTo>
                    <a:pt x="1412031" y="232310"/>
                    <a:pt x="1417194" y="224986"/>
                    <a:pt x="1417194" y="216823"/>
                  </a:cubicBezTo>
                  <a:cubicBezTo>
                    <a:pt x="1417194" y="189792"/>
                    <a:pt x="1384998" y="169140"/>
                    <a:pt x="1370729" y="154873"/>
                  </a:cubicBezTo>
                  <a:cubicBezTo>
                    <a:pt x="1365566" y="149711"/>
                    <a:pt x="1359290" y="145461"/>
                    <a:pt x="1355240" y="139386"/>
                  </a:cubicBezTo>
                  <a:cubicBezTo>
                    <a:pt x="1341473" y="118736"/>
                    <a:pt x="1340612" y="110992"/>
                    <a:pt x="1316519" y="100667"/>
                  </a:cubicBezTo>
                  <a:cubicBezTo>
                    <a:pt x="1298266" y="92845"/>
                    <a:pt x="1243886" y="86973"/>
                    <a:pt x="1231332" y="85180"/>
                  </a:cubicBezTo>
                  <a:cubicBezTo>
                    <a:pt x="1137524" y="47660"/>
                    <a:pt x="1170569" y="54267"/>
                    <a:pt x="991261" y="85180"/>
                  </a:cubicBezTo>
                  <a:cubicBezTo>
                    <a:pt x="980469" y="87041"/>
                    <a:pt x="977141" y="102336"/>
                    <a:pt x="968029" y="108411"/>
                  </a:cubicBezTo>
                  <a:cubicBezTo>
                    <a:pt x="961237" y="112939"/>
                    <a:pt x="952540" y="113574"/>
                    <a:pt x="944796" y="116155"/>
                  </a:cubicBezTo>
                  <a:cubicBezTo>
                    <a:pt x="873655" y="98370"/>
                    <a:pt x="946949" y="124073"/>
                    <a:pt x="898330" y="85180"/>
                  </a:cubicBezTo>
                  <a:cubicBezTo>
                    <a:pt x="891956" y="80081"/>
                    <a:pt x="882741" y="80302"/>
                    <a:pt x="875098" y="77436"/>
                  </a:cubicBezTo>
                  <a:cubicBezTo>
                    <a:pt x="831793" y="61198"/>
                    <a:pt x="845227" y="67848"/>
                    <a:pt x="813144" y="46462"/>
                  </a:cubicBezTo>
                  <a:cubicBezTo>
                    <a:pt x="795074" y="49043"/>
                    <a:pt x="776720" y="50101"/>
                    <a:pt x="758934" y="54205"/>
                  </a:cubicBezTo>
                  <a:cubicBezTo>
                    <a:pt x="743026" y="57876"/>
                    <a:pt x="712469" y="69693"/>
                    <a:pt x="712469" y="69693"/>
                  </a:cubicBezTo>
                  <a:cubicBezTo>
                    <a:pt x="699562" y="67112"/>
                    <a:pt x="685521" y="67835"/>
                    <a:pt x="673748" y="61949"/>
                  </a:cubicBezTo>
                  <a:cubicBezTo>
                    <a:pt x="663952" y="57052"/>
                    <a:pt x="659160" y="45441"/>
                    <a:pt x="650515" y="38718"/>
                  </a:cubicBezTo>
                  <a:cubicBezTo>
                    <a:pt x="635821" y="27290"/>
                    <a:pt x="619538" y="18068"/>
                    <a:pt x="604050" y="7743"/>
                  </a:cubicBezTo>
                  <a:cubicBezTo>
                    <a:pt x="505125" y="24230"/>
                    <a:pt x="602801" y="624"/>
                    <a:pt x="526607" y="38718"/>
                  </a:cubicBezTo>
                  <a:cubicBezTo>
                    <a:pt x="512004" y="46019"/>
                    <a:pt x="480142" y="54205"/>
                    <a:pt x="480142" y="54205"/>
                  </a:cubicBezTo>
                  <a:cubicBezTo>
                    <a:pt x="469816" y="49043"/>
                    <a:pt x="458559" y="45428"/>
                    <a:pt x="449165" y="38718"/>
                  </a:cubicBezTo>
                  <a:cubicBezTo>
                    <a:pt x="440253" y="32353"/>
                    <a:pt x="434346" y="22498"/>
                    <a:pt x="425932" y="15487"/>
                  </a:cubicBezTo>
                  <a:cubicBezTo>
                    <a:pt x="418782" y="9529"/>
                    <a:pt x="410444" y="5162"/>
                    <a:pt x="402700" y="0"/>
                  </a:cubicBezTo>
                  <a:cubicBezTo>
                    <a:pt x="392374" y="5162"/>
                    <a:pt x="380959" y="8561"/>
                    <a:pt x="371723" y="15487"/>
                  </a:cubicBezTo>
                  <a:cubicBezTo>
                    <a:pt x="312925" y="59582"/>
                    <a:pt x="366925" y="37737"/>
                    <a:pt x="317513" y="54205"/>
                  </a:cubicBezTo>
                  <a:cubicBezTo>
                    <a:pt x="307187" y="51624"/>
                    <a:pt x="296056" y="51222"/>
                    <a:pt x="286536" y="46462"/>
                  </a:cubicBezTo>
                  <a:cubicBezTo>
                    <a:pt x="280006" y="43197"/>
                    <a:pt x="276749" y="35535"/>
                    <a:pt x="271048" y="30974"/>
                  </a:cubicBezTo>
                  <a:cubicBezTo>
                    <a:pt x="263780" y="25160"/>
                    <a:pt x="255559" y="20649"/>
                    <a:pt x="247815" y="15487"/>
                  </a:cubicBezTo>
                  <a:cubicBezTo>
                    <a:pt x="229745" y="18068"/>
                    <a:pt x="209932" y="15068"/>
                    <a:pt x="193606" y="23231"/>
                  </a:cubicBezTo>
                  <a:cubicBezTo>
                    <a:pt x="186305" y="26881"/>
                    <a:pt x="191633" y="40690"/>
                    <a:pt x="185861" y="46462"/>
                  </a:cubicBezTo>
                  <a:cubicBezTo>
                    <a:pt x="180089" y="52234"/>
                    <a:pt x="170373" y="51624"/>
                    <a:pt x="162629" y="54205"/>
                  </a:cubicBezTo>
                  <a:cubicBezTo>
                    <a:pt x="154885" y="51624"/>
                    <a:pt x="145168" y="52234"/>
                    <a:pt x="139396" y="46462"/>
                  </a:cubicBezTo>
                  <a:cubicBezTo>
                    <a:pt x="113581" y="20649"/>
                    <a:pt x="154887" y="15487"/>
                    <a:pt x="108419" y="30974"/>
                  </a:cubicBezTo>
                  <a:lnTo>
                    <a:pt x="92931" y="77436"/>
                  </a:lnTo>
                  <a:cubicBezTo>
                    <a:pt x="84370" y="103118"/>
                    <a:pt x="105838" y="92923"/>
                    <a:pt x="92931" y="10066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4700748" y="2493466"/>
              <a:ext cx="0" cy="28651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4775706" y="2493466"/>
              <a:ext cx="0" cy="28651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4850663" y="2493466"/>
              <a:ext cx="0" cy="28651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4925622" y="2493466"/>
              <a:ext cx="0" cy="28651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36"/>
          <p:cNvSpPr txBox="1"/>
          <p:nvPr/>
        </p:nvSpPr>
        <p:spPr>
          <a:xfrm>
            <a:off x="116978" y="4831519"/>
            <a:ext cx="1677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No problem</a:t>
            </a:r>
            <a:endParaRPr lang="en-US" sz="2400" dirty="0">
              <a:solidFill>
                <a:srgbClr val="FF0000"/>
              </a:solidFill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5950436" y="2274665"/>
            <a:ext cx="2129385" cy="714892"/>
            <a:chOff x="562766" y="1650331"/>
            <a:chExt cx="2129385" cy="714892"/>
          </a:xfrm>
        </p:grpSpPr>
        <p:grpSp>
          <p:nvGrpSpPr>
            <p:cNvPr id="39" name="Group 38"/>
            <p:cNvGrpSpPr/>
            <p:nvPr/>
          </p:nvGrpSpPr>
          <p:grpSpPr>
            <a:xfrm>
              <a:off x="562766" y="1650331"/>
              <a:ext cx="851754" cy="714891"/>
              <a:chOff x="562766" y="1650331"/>
              <a:chExt cx="851754" cy="714891"/>
            </a:xfrm>
          </p:grpSpPr>
          <p:sp>
            <p:nvSpPr>
              <p:cNvPr id="49" name="Isosceles Triangle 48"/>
              <p:cNvSpPr/>
              <p:nvPr/>
            </p:nvSpPr>
            <p:spPr>
              <a:xfrm>
                <a:off x="562766" y="1650332"/>
                <a:ext cx="851754" cy="714890"/>
              </a:xfrm>
              <a:prstGeom prst="triangl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Isosceles Triangle 49"/>
              <p:cNvSpPr/>
              <p:nvPr/>
            </p:nvSpPr>
            <p:spPr>
              <a:xfrm>
                <a:off x="762000" y="1650331"/>
                <a:ext cx="462397" cy="387865"/>
              </a:xfrm>
              <a:prstGeom prst="triangle">
                <a:avLst/>
              </a:prstGeom>
              <a:solidFill>
                <a:schemeClr val="bg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988643" y="1650332"/>
              <a:ext cx="851754" cy="714891"/>
              <a:chOff x="562766" y="1650331"/>
              <a:chExt cx="851754" cy="714891"/>
            </a:xfrm>
          </p:grpSpPr>
          <p:sp>
            <p:nvSpPr>
              <p:cNvPr id="47" name="Isosceles Triangle 46"/>
              <p:cNvSpPr/>
              <p:nvPr/>
            </p:nvSpPr>
            <p:spPr>
              <a:xfrm>
                <a:off x="562766" y="1650332"/>
                <a:ext cx="851754" cy="714890"/>
              </a:xfrm>
              <a:prstGeom prst="triangl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Isosceles Triangle 47"/>
              <p:cNvSpPr/>
              <p:nvPr/>
            </p:nvSpPr>
            <p:spPr>
              <a:xfrm>
                <a:off x="762000" y="1650331"/>
                <a:ext cx="462397" cy="387865"/>
              </a:xfrm>
              <a:prstGeom prst="triangle">
                <a:avLst/>
              </a:prstGeom>
              <a:solidFill>
                <a:schemeClr val="bg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>
              <a:off x="1445843" y="1650331"/>
              <a:ext cx="851754" cy="714891"/>
              <a:chOff x="562766" y="1650331"/>
              <a:chExt cx="851754" cy="714891"/>
            </a:xfrm>
          </p:grpSpPr>
          <p:sp>
            <p:nvSpPr>
              <p:cNvPr id="45" name="Isosceles Triangle 44"/>
              <p:cNvSpPr/>
              <p:nvPr/>
            </p:nvSpPr>
            <p:spPr>
              <a:xfrm>
                <a:off x="562766" y="1650332"/>
                <a:ext cx="851754" cy="714890"/>
              </a:xfrm>
              <a:prstGeom prst="triangl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Isosceles Triangle 45"/>
              <p:cNvSpPr/>
              <p:nvPr/>
            </p:nvSpPr>
            <p:spPr>
              <a:xfrm>
                <a:off x="762000" y="1650331"/>
                <a:ext cx="462397" cy="387865"/>
              </a:xfrm>
              <a:prstGeom prst="triangle">
                <a:avLst/>
              </a:prstGeom>
              <a:solidFill>
                <a:schemeClr val="bg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>
              <a:off x="1840397" y="1650331"/>
              <a:ext cx="851754" cy="714891"/>
              <a:chOff x="562766" y="1650331"/>
              <a:chExt cx="851754" cy="714891"/>
            </a:xfrm>
          </p:grpSpPr>
          <p:sp>
            <p:nvSpPr>
              <p:cNvPr id="43" name="Isosceles Triangle 42"/>
              <p:cNvSpPr/>
              <p:nvPr/>
            </p:nvSpPr>
            <p:spPr>
              <a:xfrm>
                <a:off x="562766" y="1650332"/>
                <a:ext cx="851754" cy="714890"/>
              </a:xfrm>
              <a:prstGeom prst="triangl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Isosceles Triangle 43"/>
              <p:cNvSpPr/>
              <p:nvPr/>
            </p:nvSpPr>
            <p:spPr>
              <a:xfrm>
                <a:off x="762000" y="1650331"/>
                <a:ext cx="462397" cy="387865"/>
              </a:xfrm>
              <a:prstGeom prst="triangle">
                <a:avLst/>
              </a:prstGeom>
              <a:solidFill>
                <a:schemeClr val="bg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51" name="Freeform 50"/>
          <p:cNvSpPr/>
          <p:nvPr/>
        </p:nvSpPr>
        <p:spPr>
          <a:xfrm>
            <a:off x="6352857" y="2955183"/>
            <a:ext cx="642771" cy="1060995"/>
          </a:xfrm>
          <a:custGeom>
            <a:avLst/>
            <a:gdLst>
              <a:gd name="connsiteX0" fmla="*/ 23232 w 642771"/>
              <a:gd name="connsiteY0" fmla="*/ 0 h 1060995"/>
              <a:gd name="connsiteX1" fmla="*/ 15488 w 642771"/>
              <a:gd name="connsiteY1" fmla="*/ 69693 h 1060995"/>
              <a:gd name="connsiteX2" fmla="*/ 7744 w 642771"/>
              <a:gd name="connsiteY2" fmla="*/ 92924 h 1060995"/>
              <a:gd name="connsiteX3" fmla="*/ 0 w 642771"/>
              <a:gd name="connsiteY3" fmla="*/ 123899 h 1060995"/>
              <a:gd name="connsiteX4" fmla="*/ 7744 w 642771"/>
              <a:gd name="connsiteY4" fmla="*/ 193592 h 1060995"/>
              <a:gd name="connsiteX5" fmla="*/ 23232 w 642771"/>
              <a:gd name="connsiteY5" fmla="*/ 216823 h 1060995"/>
              <a:gd name="connsiteX6" fmla="*/ 46465 w 642771"/>
              <a:gd name="connsiteY6" fmla="*/ 247798 h 1060995"/>
              <a:gd name="connsiteX7" fmla="*/ 100675 w 642771"/>
              <a:gd name="connsiteY7" fmla="*/ 263285 h 1060995"/>
              <a:gd name="connsiteX8" fmla="*/ 170373 w 642771"/>
              <a:gd name="connsiteY8" fmla="*/ 294260 h 1060995"/>
              <a:gd name="connsiteX9" fmla="*/ 193605 w 642771"/>
              <a:gd name="connsiteY9" fmla="*/ 302004 h 1060995"/>
              <a:gd name="connsiteX10" fmla="*/ 240071 w 642771"/>
              <a:gd name="connsiteY10" fmla="*/ 340722 h 1060995"/>
              <a:gd name="connsiteX11" fmla="*/ 255559 w 642771"/>
              <a:gd name="connsiteY11" fmla="*/ 363953 h 1060995"/>
              <a:gd name="connsiteX12" fmla="*/ 271048 w 642771"/>
              <a:gd name="connsiteY12" fmla="*/ 410415 h 1060995"/>
              <a:gd name="connsiteX13" fmla="*/ 255559 w 642771"/>
              <a:gd name="connsiteY13" fmla="*/ 472365 h 1060995"/>
              <a:gd name="connsiteX14" fmla="*/ 240071 w 642771"/>
              <a:gd name="connsiteY14" fmla="*/ 526570 h 1060995"/>
              <a:gd name="connsiteX15" fmla="*/ 247815 w 642771"/>
              <a:gd name="connsiteY15" fmla="*/ 619495 h 1060995"/>
              <a:gd name="connsiteX16" fmla="*/ 278792 w 642771"/>
              <a:gd name="connsiteY16" fmla="*/ 634982 h 1060995"/>
              <a:gd name="connsiteX17" fmla="*/ 302025 w 642771"/>
              <a:gd name="connsiteY17" fmla="*/ 650469 h 1060995"/>
              <a:gd name="connsiteX18" fmla="*/ 333001 w 642771"/>
              <a:gd name="connsiteY18" fmla="*/ 658213 h 1060995"/>
              <a:gd name="connsiteX19" fmla="*/ 394955 w 642771"/>
              <a:gd name="connsiteY19" fmla="*/ 681444 h 1060995"/>
              <a:gd name="connsiteX20" fmla="*/ 410444 w 642771"/>
              <a:gd name="connsiteY20" fmla="*/ 696931 h 1060995"/>
              <a:gd name="connsiteX21" fmla="*/ 464653 w 642771"/>
              <a:gd name="connsiteY21" fmla="*/ 735650 h 1060995"/>
              <a:gd name="connsiteX22" fmla="*/ 495630 w 642771"/>
              <a:gd name="connsiteY22" fmla="*/ 751137 h 1060995"/>
              <a:gd name="connsiteX23" fmla="*/ 526607 w 642771"/>
              <a:gd name="connsiteY23" fmla="*/ 789856 h 1060995"/>
              <a:gd name="connsiteX24" fmla="*/ 542096 w 642771"/>
              <a:gd name="connsiteY24" fmla="*/ 836318 h 1060995"/>
              <a:gd name="connsiteX25" fmla="*/ 549840 w 642771"/>
              <a:gd name="connsiteY25" fmla="*/ 859549 h 1060995"/>
              <a:gd name="connsiteX26" fmla="*/ 557584 w 642771"/>
              <a:gd name="connsiteY26" fmla="*/ 882780 h 1060995"/>
              <a:gd name="connsiteX27" fmla="*/ 565328 w 642771"/>
              <a:gd name="connsiteY27" fmla="*/ 998935 h 1060995"/>
              <a:gd name="connsiteX28" fmla="*/ 588561 w 642771"/>
              <a:gd name="connsiteY28" fmla="*/ 1006679 h 1060995"/>
              <a:gd name="connsiteX29" fmla="*/ 596305 w 642771"/>
              <a:gd name="connsiteY29" fmla="*/ 1029910 h 1060995"/>
              <a:gd name="connsiteX30" fmla="*/ 642771 w 642771"/>
              <a:gd name="connsiteY30" fmla="*/ 1060885 h 1060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42771" h="1060995">
                <a:moveTo>
                  <a:pt x="23232" y="0"/>
                </a:moveTo>
                <a:cubicBezTo>
                  <a:pt x="20651" y="23231"/>
                  <a:pt x="19331" y="46637"/>
                  <a:pt x="15488" y="69693"/>
                </a:cubicBezTo>
                <a:cubicBezTo>
                  <a:pt x="14146" y="77745"/>
                  <a:pt x="9987" y="85076"/>
                  <a:pt x="7744" y="92924"/>
                </a:cubicBezTo>
                <a:cubicBezTo>
                  <a:pt x="4820" y="103157"/>
                  <a:pt x="2581" y="113574"/>
                  <a:pt x="0" y="123899"/>
                </a:cubicBezTo>
                <a:cubicBezTo>
                  <a:pt x="2581" y="147130"/>
                  <a:pt x="2075" y="170916"/>
                  <a:pt x="7744" y="193592"/>
                </a:cubicBezTo>
                <a:cubicBezTo>
                  <a:pt x="10001" y="202621"/>
                  <a:pt x="17822" y="209250"/>
                  <a:pt x="23232" y="216823"/>
                </a:cubicBezTo>
                <a:cubicBezTo>
                  <a:pt x="30734" y="227325"/>
                  <a:pt x="36549" y="239536"/>
                  <a:pt x="46465" y="247798"/>
                </a:cubicBezTo>
                <a:cubicBezTo>
                  <a:pt x="51224" y="251764"/>
                  <a:pt x="99031" y="262874"/>
                  <a:pt x="100675" y="263285"/>
                </a:cubicBezTo>
                <a:cubicBezTo>
                  <a:pt x="137492" y="287830"/>
                  <a:pt x="115075" y="275829"/>
                  <a:pt x="170373" y="294260"/>
                </a:cubicBezTo>
                <a:cubicBezTo>
                  <a:pt x="178117" y="296841"/>
                  <a:pt x="186813" y="297476"/>
                  <a:pt x="193605" y="302004"/>
                </a:cubicBezTo>
                <a:cubicBezTo>
                  <a:pt x="216449" y="317231"/>
                  <a:pt x="221437" y="318363"/>
                  <a:pt x="240071" y="340722"/>
                </a:cubicBezTo>
                <a:cubicBezTo>
                  <a:pt x="246029" y="347872"/>
                  <a:pt x="251779" y="355448"/>
                  <a:pt x="255559" y="363953"/>
                </a:cubicBezTo>
                <a:cubicBezTo>
                  <a:pt x="262190" y="378871"/>
                  <a:pt x="271048" y="410415"/>
                  <a:pt x="271048" y="410415"/>
                </a:cubicBezTo>
                <a:cubicBezTo>
                  <a:pt x="255301" y="489139"/>
                  <a:pt x="271435" y="416802"/>
                  <a:pt x="255559" y="472365"/>
                </a:cubicBezTo>
                <a:cubicBezTo>
                  <a:pt x="236111" y="540428"/>
                  <a:pt x="258639" y="470870"/>
                  <a:pt x="240071" y="526570"/>
                </a:cubicBezTo>
                <a:cubicBezTo>
                  <a:pt x="242652" y="557545"/>
                  <a:pt x="237360" y="590224"/>
                  <a:pt x="247815" y="619495"/>
                </a:cubicBezTo>
                <a:cubicBezTo>
                  <a:pt x="251698" y="630367"/>
                  <a:pt x="268769" y="629255"/>
                  <a:pt x="278792" y="634982"/>
                </a:cubicBezTo>
                <a:cubicBezTo>
                  <a:pt x="286873" y="639599"/>
                  <a:pt x="293470" y="646803"/>
                  <a:pt x="302025" y="650469"/>
                </a:cubicBezTo>
                <a:cubicBezTo>
                  <a:pt x="311808" y="654661"/>
                  <a:pt x="323035" y="654476"/>
                  <a:pt x="333001" y="658213"/>
                </a:cubicBezTo>
                <a:cubicBezTo>
                  <a:pt x="413991" y="688582"/>
                  <a:pt x="315445" y="661567"/>
                  <a:pt x="394955" y="681444"/>
                </a:cubicBezTo>
                <a:cubicBezTo>
                  <a:pt x="400118" y="686606"/>
                  <a:pt x="404835" y="692257"/>
                  <a:pt x="410444" y="696931"/>
                </a:cubicBezTo>
                <a:cubicBezTo>
                  <a:pt x="419513" y="704488"/>
                  <a:pt x="451848" y="728334"/>
                  <a:pt x="464653" y="735650"/>
                </a:cubicBezTo>
                <a:cubicBezTo>
                  <a:pt x="474676" y="741377"/>
                  <a:pt x="485304" y="745975"/>
                  <a:pt x="495630" y="751137"/>
                </a:cubicBezTo>
                <a:cubicBezTo>
                  <a:pt x="508504" y="764010"/>
                  <a:pt x="518791" y="772271"/>
                  <a:pt x="526607" y="789856"/>
                </a:cubicBezTo>
                <a:cubicBezTo>
                  <a:pt x="533238" y="804774"/>
                  <a:pt x="536933" y="820831"/>
                  <a:pt x="542096" y="836318"/>
                </a:cubicBezTo>
                <a:lnTo>
                  <a:pt x="549840" y="859549"/>
                </a:lnTo>
                <a:lnTo>
                  <a:pt x="557584" y="882780"/>
                </a:lnTo>
                <a:cubicBezTo>
                  <a:pt x="560165" y="921498"/>
                  <a:pt x="555916" y="961289"/>
                  <a:pt x="565328" y="998935"/>
                </a:cubicBezTo>
                <a:cubicBezTo>
                  <a:pt x="567308" y="1006854"/>
                  <a:pt x="582789" y="1000907"/>
                  <a:pt x="588561" y="1006679"/>
                </a:cubicBezTo>
                <a:cubicBezTo>
                  <a:pt x="594333" y="1012451"/>
                  <a:pt x="591560" y="1023268"/>
                  <a:pt x="596305" y="1029910"/>
                </a:cubicBezTo>
                <a:cubicBezTo>
                  <a:pt x="621039" y="1064536"/>
                  <a:pt x="616178" y="1060885"/>
                  <a:pt x="642771" y="1060885"/>
                </a:cubicBezTo>
              </a:path>
            </a:pathLst>
          </a:custGeom>
          <a:ln w="762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eform 51"/>
          <p:cNvSpPr/>
          <p:nvPr/>
        </p:nvSpPr>
        <p:spPr>
          <a:xfrm>
            <a:off x="6817510" y="2986158"/>
            <a:ext cx="612037" cy="1068628"/>
          </a:xfrm>
          <a:custGeom>
            <a:avLst/>
            <a:gdLst>
              <a:gd name="connsiteX0" fmla="*/ 7745 w 612037"/>
              <a:gd name="connsiteY0" fmla="*/ 0 h 1068628"/>
              <a:gd name="connsiteX1" fmla="*/ 15489 w 612037"/>
              <a:gd name="connsiteY1" fmla="*/ 38718 h 1068628"/>
              <a:gd name="connsiteX2" fmla="*/ 0 w 612037"/>
              <a:gd name="connsiteY2" fmla="*/ 92924 h 1068628"/>
              <a:gd name="connsiteX3" fmla="*/ 15489 w 612037"/>
              <a:gd name="connsiteY3" fmla="*/ 116155 h 1068628"/>
              <a:gd name="connsiteX4" fmla="*/ 46466 w 612037"/>
              <a:gd name="connsiteY4" fmla="*/ 139386 h 1068628"/>
              <a:gd name="connsiteX5" fmla="*/ 247816 w 612037"/>
              <a:gd name="connsiteY5" fmla="*/ 224566 h 1068628"/>
              <a:gd name="connsiteX6" fmla="*/ 340746 w 612037"/>
              <a:gd name="connsiteY6" fmla="*/ 271029 h 1068628"/>
              <a:gd name="connsiteX7" fmla="*/ 387212 w 612037"/>
              <a:gd name="connsiteY7" fmla="*/ 294260 h 1068628"/>
              <a:gd name="connsiteX8" fmla="*/ 425933 w 612037"/>
              <a:gd name="connsiteY8" fmla="*/ 317491 h 1068628"/>
              <a:gd name="connsiteX9" fmla="*/ 480143 w 612037"/>
              <a:gd name="connsiteY9" fmla="*/ 332978 h 1068628"/>
              <a:gd name="connsiteX10" fmla="*/ 518864 w 612037"/>
              <a:gd name="connsiteY10" fmla="*/ 356209 h 1068628"/>
              <a:gd name="connsiteX11" fmla="*/ 549841 w 612037"/>
              <a:gd name="connsiteY11" fmla="*/ 363953 h 1068628"/>
              <a:gd name="connsiteX12" fmla="*/ 604050 w 612037"/>
              <a:gd name="connsiteY12" fmla="*/ 379440 h 1068628"/>
              <a:gd name="connsiteX13" fmla="*/ 611795 w 612037"/>
              <a:gd name="connsiteY13" fmla="*/ 402671 h 1068628"/>
              <a:gd name="connsiteX14" fmla="*/ 596306 w 612037"/>
              <a:gd name="connsiteY14" fmla="*/ 418159 h 1068628"/>
              <a:gd name="connsiteX15" fmla="*/ 549841 w 612037"/>
              <a:gd name="connsiteY15" fmla="*/ 441390 h 1068628"/>
              <a:gd name="connsiteX16" fmla="*/ 333002 w 612037"/>
              <a:gd name="connsiteY16" fmla="*/ 464621 h 1068628"/>
              <a:gd name="connsiteX17" fmla="*/ 286537 w 612037"/>
              <a:gd name="connsiteY17" fmla="*/ 487852 h 1068628"/>
              <a:gd name="connsiteX18" fmla="*/ 294281 w 612037"/>
              <a:gd name="connsiteY18" fmla="*/ 534314 h 1068628"/>
              <a:gd name="connsiteX19" fmla="*/ 333002 w 612037"/>
              <a:gd name="connsiteY19" fmla="*/ 596263 h 1068628"/>
              <a:gd name="connsiteX20" fmla="*/ 356235 w 612037"/>
              <a:gd name="connsiteY20" fmla="*/ 642725 h 1068628"/>
              <a:gd name="connsiteX21" fmla="*/ 371723 w 612037"/>
              <a:gd name="connsiteY21" fmla="*/ 665956 h 1068628"/>
              <a:gd name="connsiteX22" fmla="*/ 387212 w 612037"/>
              <a:gd name="connsiteY22" fmla="*/ 712419 h 1068628"/>
              <a:gd name="connsiteX23" fmla="*/ 363979 w 612037"/>
              <a:gd name="connsiteY23" fmla="*/ 813086 h 1068628"/>
              <a:gd name="connsiteX24" fmla="*/ 340746 w 612037"/>
              <a:gd name="connsiteY24" fmla="*/ 828574 h 1068628"/>
              <a:gd name="connsiteX25" fmla="*/ 317514 w 612037"/>
              <a:gd name="connsiteY25" fmla="*/ 836318 h 1068628"/>
              <a:gd name="connsiteX26" fmla="*/ 302025 w 612037"/>
              <a:gd name="connsiteY26" fmla="*/ 882780 h 1068628"/>
              <a:gd name="connsiteX27" fmla="*/ 294281 w 612037"/>
              <a:gd name="connsiteY27" fmla="*/ 913754 h 1068628"/>
              <a:gd name="connsiteX28" fmla="*/ 278793 w 612037"/>
              <a:gd name="connsiteY28" fmla="*/ 960216 h 1068628"/>
              <a:gd name="connsiteX29" fmla="*/ 271048 w 612037"/>
              <a:gd name="connsiteY29" fmla="*/ 991191 h 1068628"/>
              <a:gd name="connsiteX30" fmla="*/ 240071 w 612037"/>
              <a:gd name="connsiteY30" fmla="*/ 1022166 h 1068628"/>
              <a:gd name="connsiteX31" fmla="*/ 232327 w 612037"/>
              <a:gd name="connsiteY31" fmla="*/ 1068628 h 1068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12037" h="1068628">
                <a:moveTo>
                  <a:pt x="7745" y="0"/>
                </a:moveTo>
                <a:cubicBezTo>
                  <a:pt x="10326" y="12906"/>
                  <a:pt x="15489" y="25556"/>
                  <a:pt x="15489" y="38718"/>
                </a:cubicBezTo>
                <a:cubicBezTo>
                  <a:pt x="15489" y="48446"/>
                  <a:pt x="3653" y="81966"/>
                  <a:pt x="0" y="92924"/>
                </a:cubicBezTo>
                <a:cubicBezTo>
                  <a:pt x="5163" y="100668"/>
                  <a:pt x="8908" y="109574"/>
                  <a:pt x="15489" y="116155"/>
                </a:cubicBezTo>
                <a:cubicBezTo>
                  <a:pt x="24616" y="125281"/>
                  <a:pt x="35260" y="132983"/>
                  <a:pt x="46466" y="139386"/>
                </a:cubicBezTo>
                <a:cubicBezTo>
                  <a:pt x="219313" y="238148"/>
                  <a:pt x="11370" y="106348"/>
                  <a:pt x="247816" y="224566"/>
                </a:cubicBezTo>
                <a:lnTo>
                  <a:pt x="340746" y="271029"/>
                </a:lnTo>
                <a:cubicBezTo>
                  <a:pt x="356235" y="278773"/>
                  <a:pt x="372363" y="285351"/>
                  <a:pt x="387212" y="294260"/>
                </a:cubicBezTo>
                <a:cubicBezTo>
                  <a:pt x="400119" y="302004"/>
                  <a:pt x="412039" y="311702"/>
                  <a:pt x="425933" y="317491"/>
                </a:cubicBezTo>
                <a:cubicBezTo>
                  <a:pt x="443281" y="324719"/>
                  <a:pt x="462073" y="327816"/>
                  <a:pt x="480143" y="332978"/>
                </a:cubicBezTo>
                <a:cubicBezTo>
                  <a:pt x="493050" y="340722"/>
                  <a:pt x="505109" y="350096"/>
                  <a:pt x="518864" y="356209"/>
                </a:cubicBezTo>
                <a:cubicBezTo>
                  <a:pt x="528590" y="360531"/>
                  <a:pt x="539607" y="361029"/>
                  <a:pt x="549841" y="363953"/>
                </a:cubicBezTo>
                <a:cubicBezTo>
                  <a:pt x="627611" y="386171"/>
                  <a:pt x="507208" y="355230"/>
                  <a:pt x="604050" y="379440"/>
                </a:cubicBezTo>
                <a:cubicBezTo>
                  <a:pt x="606632" y="387184"/>
                  <a:pt x="613396" y="394667"/>
                  <a:pt x="611795" y="402671"/>
                </a:cubicBezTo>
                <a:cubicBezTo>
                  <a:pt x="610363" y="409831"/>
                  <a:pt x="602008" y="413598"/>
                  <a:pt x="596306" y="418159"/>
                </a:cubicBezTo>
                <a:cubicBezTo>
                  <a:pt x="579903" y="431280"/>
                  <a:pt x="569955" y="436749"/>
                  <a:pt x="549841" y="441390"/>
                </a:cubicBezTo>
                <a:cubicBezTo>
                  <a:pt x="448383" y="464802"/>
                  <a:pt x="460468" y="457540"/>
                  <a:pt x="333002" y="464621"/>
                </a:cubicBezTo>
                <a:cubicBezTo>
                  <a:pt x="325244" y="466560"/>
                  <a:pt x="288764" y="470034"/>
                  <a:pt x="286537" y="487852"/>
                </a:cubicBezTo>
                <a:cubicBezTo>
                  <a:pt x="284589" y="503432"/>
                  <a:pt x="290473" y="519082"/>
                  <a:pt x="294281" y="534314"/>
                </a:cubicBezTo>
                <a:cubicBezTo>
                  <a:pt x="307183" y="585919"/>
                  <a:pt x="299339" y="573822"/>
                  <a:pt x="333002" y="596263"/>
                </a:cubicBezTo>
                <a:cubicBezTo>
                  <a:pt x="377386" y="662832"/>
                  <a:pt x="324177" y="578612"/>
                  <a:pt x="356235" y="642725"/>
                </a:cubicBezTo>
                <a:cubicBezTo>
                  <a:pt x="360397" y="651049"/>
                  <a:pt x="367943" y="657451"/>
                  <a:pt x="371723" y="665956"/>
                </a:cubicBezTo>
                <a:cubicBezTo>
                  <a:pt x="378354" y="680874"/>
                  <a:pt x="387212" y="712419"/>
                  <a:pt x="387212" y="712419"/>
                </a:cubicBezTo>
                <a:cubicBezTo>
                  <a:pt x="383168" y="752857"/>
                  <a:pt x="392199" y="784869"/>
                  <a:pt x="363979" y="813086"/>
                </a:cubicBezTo>
                <a:cubicBezTo>
                  <a:pt x="357397" y="819667"/>
                  <a:pt x="349071" y="824412"/>
                  <a:pt x="340746" y="828574"/>
                </a:cubicBezTo>
                <a:cubicBezTo>
                  <a:pt x="333445" y="832224"/>
                  <a:pt x="325258" y="833737"/>
                  <a:pt x="317514" y="836318"/>
                </a:cubicBezTo>
                <a:cubicBezTo>
                  <a:pt x="312351" y="851805"/>
                  <a:pt x="305985" y="866942"/>
                  <a:pt x="302025" y="882780"/>
                </a:cubicBezTo>
                <a:cubicBezTo>
                  <a:pt x="299444" y="893105"/>
                  <a:pt x="297339" y="903560"/>
                  <a:pt x="294281" y="913754"/>
                </a:cubicBezTo>
                <a:cubicBezTo>
                  <a:pt x="289590" y="929391"/>
                  <a:pt x="282753" y="944378"/>
                  <a:pt x="278793" y="960216"/>
                </a:cubicBezTo>
                <a:cubicBezTo>
                  <a:pt x="276211" y="970541"/>
                  <a:pt x="276689" y="982166"/>
                  <a:pt x="271048" y="991191"/>
                </a:cubicBezTo>
                <a:cubicBezTo>
                  <a:pt x="263308" y="1003573"/>
                  <a:pt x="240071" y="1022166"/>
                  <a:pt x="240071" y="1022166"/>
                </a:cubicBezTo>
                <a:cubicBezTo>
                  <a:pt x="231075" y="1058149"/>
                  <a:pt x="232327" y="1042498"/>
                  <a:pt x="232327" y="1068628"/>
                </a:cubicBezTo>
              </a:path>
            </a:pathLst>
          </a:custGeom>
          <a:ln w="762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reeform 52"/>
          <p:cNvSpPr/>
          <p:nvPr/>
        </p:nvSpPr>
        <p:spPr>
          <a:xfrm>
            <a:off x="7127280" y="2986158"/>
            <a:ext cx="737601" cy="1022678"/>
          </a:xfrm>
          <a:custGeom>
            <a:avLst/>
            <a:gdLst>
              <a:gd name="connsiteX0" fmla="*/ 116163 w 737601"/>
              <a:gd name="connsiteY0" fmla="*/ 0 h 1022678"/>
              <a:gd name="connsiteX1" fmla="*/ 154884 w 737601"/>
              <a:gd name="connsiteY1" fmla="*/ 46462 h 1022678"/>
              <a:gd name="connsiteX2" fmla="*/ 201350 w 737601"/>
              <a:gd name="connsiteY2" fmla="*/ 100668 h 1022678"/>
              <a:gd name="connsiteX3" fmla="*/ 263303 w 737601"/>
              <a:gd name="connsiteY3" fmla="*/ 123899 h 1022678"/>
              <a:gd name="connsiteX4" fmla="*/ 495630 w 737601"/>
              <a:gd name="connsiteY4" fmla="*/ 147130 h 1022678"/>
              <a:gd name="connsiteX5" fmla="*/ 596305 w 737601"/>
              <a:gd name="connsiteY5" fmla="*/ 170361 h 1022678"/>
              <a:gd name="connsiteX6" fmla="*/ 611794 w 737601"/>
              <a:gd name="connsiteY6" fmla="*/ 185848 h 1022678"/>
              <a:gd name="connsiteX7" fmla="*/ 681492 w 737601"/>
              <a:gd name="connsiteY7" fmla="*/ 240054 h 1022678"/>
              <a:gd name="connsiteX8" fmla="*/ 704725 w 737601"/>
              <a:gd name="connsiteY8" fmla="*/ 286516 h 1022678"/>
              <a:gd name="connsiteX9" fmla="*/ 727957 w 737601"/>
              <a:gd name="connsiteY9" fmla="*/ 302003 h 1022678"/>
              <a:gd name="connsiteX10" fmla="*/ 727957 w 737601"/>
              <a:gd name="connsiteY10" fmla="*/ 363953 h 1022678"/>
              <a:gd name="connsiteX11" fmla="*/ 689236 w 737601"/>
              <a:gd name="connsiteY11" fmla="*/ 379440 h 1022678"/>
              <a:gd name="connsiteX12" fmla="*/ 666003 w 737601"/>
              <a:gd name="connsiteY12" fmla="*/ 394928 h 1022678"/>
              <a:gd name="connsiteX13" fmla="*/ 642771 w 737601"/>
              <a:gd name="connsiteY13" fmla="*/ 402671 h 1022678"/>
              <a:gd name="connsiteX14" fmla="*/ 611794 w 737601"/>
              <a:gd name="connsiteY14" fmla="*/ 418159 h 1022678"/>
              <a:gd name="connsiteX15" fmla="*/ 565328 w 737601"/>
              <a:gd name="connsiteY15" fmla="*/ 425902 h 1022678"/>
              <a:gd name="connsiteX16" fmla="*/ 518863 w 737601"/>
              <a:gd name="connsiteY16" fmla="*/ 441390 h 1022678"/>
              <a:gd name="connsiteX17" fmla="*/ 472398 w 737601"/>
              <a:gd name="connsiteY17" fmla="*/ 487852 h 1022678"/>
              <a:gd name="connsiteX18" fmla="*/ 464653 w 737601"/>
              <a:gd name="connsiteY18" fmla="*/ 511083 h 1022678"/>
              <a:gd name="connsiteX19" fmla="*/ 495630 w 737601"/>
              <a:gd name="connsiteY19" fmla="*/ 557545 h 1022678"/>
              <a:gd name="connsiteX20" fmla="*/ 511119 w 737601"/>
              <a:gd name="connsiteY20" fmla="*/ 580776 h 1022678"/>
              <a:gd name="connsiteX21" fmla="*/ 549840 w 737601"/>
              <a:gd name="connsiteY21" fmla="*/ 627238 h 1022678"/>
              <a:gd name="connsiteX22" fmla="*/ 542096 w 737601"/>
              <a:gd name="connsiteY22" fmla="*/ 681444 h 1022678"/>
              <a:gd name="connsiteX23" fmla="*/ 511119 w 737601"/>
              <a:gd name="connsiteY23" fmla="*/ 712419 h 1022678"/>
              <a:gd name="connsiteX24" fmla="*/ 495630 w 737601"/>
              <a:gd name="connsiteY24" fmla="*/ 735650 h 1022678"/>
              <a:gd name="connsiteX25" fmla="*/ 449165 w 737601"/>
              <a:gd name="connsiteY25" fmla="*/ 774368 h 1022678"/>
              <a:gd name="connsiteX26" fmla="*/ 433676 w 737601"/>
              <a:gd name="connsiteY26" fmla="*/ 789855 h 1022678"/>
              <a:gd name="connsiteX27" fmla="*/ 410444 w 737601"/>
              <a:gd name="connsiteY27" fmla="*/ 797599 h 1022678"/>
              <a:gd name="connsiteX28" fmla="*/ 387211 w 737601"/>
              <a:gd name="connsiteY28" fmla="*/ 813086 h 1022678"/>
              <a:gd name="connsiteX29" fmla="*/ 278792 w 737601"/>
              <a:gd name="connsiteY29" fmla="*/ 828574 h 1022678"/>
              <a:gd name="connsiteX30" fmla="*/ 224582 w 737601"/>
              <a:gd name="connsiteY30" fmla="*/ 844061 h 1022678"/>
              <a:gd name="connsiteX31" fmla="*/ 193605 w 737601"/>
              <a:gd name="connsiteY31" fmla="*/ 890523 h 1022678"/>
              <a:gd name="connsiteX32" fmla="*/ 147140 w 737601"/>
              <a:gd name="connsiteY32" fmla="*/ 921498 h 1022678"/>
              <a:gd name="connsiteX33" fmla="*/ 100675 w 737601"/>
              <a:gd name="connsiteY33" fmla="*/ 936985 h 1022678"/>
              <a:gd name="connsiteX34" fmla="*/ 92930 w 737601"/>
              <a:gd name="connsiteY34" fmla="*/ 960216 h 1022678"/>
              <a:gd name="connsiteX35" fmla="*/ 46465 w 737601"/>
              <a:gd name="connsiteY35" fmla="*/ 983447 h 1022678"/>
              <a:gd name="connsiteX36" fmla="*/ 7744 w 737601"/>
              <a:gd name="connsiteY36" fmla="*/ 1022166 h 1022678"/>
              <a:gd name="connsiteX37" fmla="*/ 0 w 737601"/>
              <a:gd name="connsiteY37" fmla="*/ 1022166 h 102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737601" h="1022678">
                <a:moveTo>
                  <a:pt x="116163" y="0"/>
                </a:moveTo>
                <a:cubicBezTo>
                  <a:pt x="129070" y="15487"/>
                  <a:pt x="142289" y="30720"/>
                  <a:pt x="154884" y="46462"/>
                </a:cubicBezTo>
                <a:cubicBezTo>
                  <a:pt x="168983" y="64085"/>
                  <a:pt x="182318" y="87074"/>
                  <a:pt x="201350" y="100668"/>
                </a:cubicBezTo>
                <a:cubicBezTo>
                  <a:pt x="219944" y="113949"/>
                  <a:pt x="241320" y="119777"/>
                  <a:pt x="263303" y="123899"/>
                </a:cubicBezTo>
                <a:cubicBezTo>
                  <a:pt x="380212" y="145818"/>
                  <a:pt x="357369" y="139449"/>
                  <a:pt x="495630" y="147130"/>
                </a:cubicBezTo>
                <a:cubicBezTo>
                  <a:pt x="532728" y="152429"/>
                  <a:pt x="562284" y="153352"/>
                  <a:pt x="596305" y="170361"/>
                </a:cubicBezTo>
                <a:cubicBezTo>
                  <a:pt x="602835" y="173626"/>
                  <a:pt x="605953" y="181468"/>
                  <a:pt x="611794" y="185848"/>
                </a:cubicBezTo>
                <a:cubicBezTo>
                  <a:pt x="685895" y="241420"/>
                  <a:pt x="634198" y="192764"/>
                  <a:pt x="681492" y="240054"/>
                </a:cubicBezTo>
                <a:cubicBezTo>
                  <a:pt x="687791" y="258950"/>
                  <a:pt x="689711" y="271504"/>
                  <a:pt x="704725" y="286516"/>
                </a:cubicBezTo>
                <a:cubicBezTo>
                  <a:pt x="711306" y="293097"/>
                  <a:pt x="720213" y="296841"/>
                  <a:pt x="727957" y="302003"/>
                </a:cubicBezTo>
                <a:cubicBezTo>
                  <a:pt x="734531" y="321725"/>
                  <a:pt x="745899" y="343021"/>
                  <a:pt x="727957" y="363953"/>
                </a:cubicBezTo>
                <a:cubicBezTo>
                  <a:pt x="718910" y="374507"/>
                  <a:pt x="701670" y="373224"/>
                  <a:pt x="689236" y="379440"/>
                </a:cubicBezTo>
                <a:cubicBezTo>
                  <a:pt x="680911" y="383602"/>
                  <a:pt x="674328" y="390766"/>
                  <a:pt x="666003" y="394928"/>
                </a:cubicBezTo>
                <a:cubicBezTo>
                  <a:pt x="658702" y="398578"/>
                  <a:pt x="650274" y="399456"/>
                  <a:pt x="642771" y="402671"/>
                </a:cubicBezTo>
                <a:cubicBezTo>
                  <a:pt x="632160" y="407218"/>
                  <a:pt x="622852" y="414842"/>
                  <a:pt x="611794" y="418159"/>
                </a:cubicBezTo>
                <a:cubicBezTo>
                  <a:pt x="596754" y="422671"/>
                  <a:pt x="580817" y="423321"/>
                  <a:pt x="565328" y="425902"/>
                </a:cubicBezTo>
                <a:cubicBezTo>
                  <a:pt x="549840" y="431065"/>
                  <a:pt x="532447" y="432334"/>
                  <a:pt x="518863" y="441390"/>
                </a:cubicBezTo>
                <a:cubicBezTo>
                  <a:pt x="500638" y="453539"/>
                  <a:pt x="472398" y="487852"/>
                  <a:pt x="472398" y="487852"/>
                </a:cubicBezTo>
                <a:cubicBezTo>
                  <a:pt x="469816" y="495596"/>
                  <a:pt x="464653" y="502920"/>
                  <a:pt x="464653" y="511083"/>
                </a:cubicBezTo>
                <a:cubicBezTo>
                  <a:pt x="464653" y="535577"/>
                  <a:pt x="481664" y="540787"/>
                  <a:pt x="495630" y="557545"/>
                </a:cubicBezTo>
                <a:cubicBezTo>
                  <a:pt x="501588" y="564695"/>
                  <a:pt x="505161" y="573626"/>
                  <a:pt x="511119" y="580776"/>
                </a:cubicBezTo>
                <a:cubicBezTo>
                  <a:pt x="560809" y="640400"/>
                  <a:pt x="511384" y="569560"/>
                  <a:pt x="549840" y="627238"/>
                </a:cubicBezTo>
                <a:cubicBezTo>
                  <a:pt x="547259" y="645307"/>
                  <a:pt x="549649" y="664828"/>
                  <a:pt x="542096" y="681444"/>
                </a:cubicBezTo>
                <a:cubicBezTo>
                  <a:pt x="536053" y="694737"/>
                  <a:pt x="520622" y="701333"/>
                  <a:pt x="511119" y="712419"/>
                </a:cubicBezTo>
                <a:cubicBezTo>
                  <a:pt x="505062" y="719485"/>
                  <a:pt x="501588" y="728500"/>
                  <a:pt x="495630" y="735650"/>
                </a:cubicBezTo>
                <a:cubicBezTo>
                  <a:pt x="468036" y="768761"/>
                  <a:pt x="479624" y="750003"/>
                  <a:pt x="449165" y="774368"/>
                </a:cubicBezTo>
                <a:cubicBezTo>
                  <a:pt x="443464" y="778929"/>
                  <a:pt x="439937" y="786099"/>
                  <a:pt x="433676" y="789855"/>
                </a:cubicBezTo>
                <a:cubicBezTo>
                  <a:pt x="426676" y="794055"/>
                  <a:pt x="417745" y="793949"/>
                  <a:pt x="410444" y="797599"/>
                </a:cubicBezTo>
                <a:cubicBezTo>
                  <a:pt x="402119" y="801761"/>
                  <a:pt x="395766" y="809420"/>
                  <a:pt x="387211" y="813086"/>
                </a:cubicBezTo>
                <a:cubicBezTo>
                  <a:pt x="361578" y="824071"/>
                  <a:pt x="292453" y="827208"/>
                  <a:pt x="278792" y="828574"/>
                </a:cubicBezTo>
                <a:cubicBezTo>
                  <a:pt x="278527" y="828640"/>
                  <a:pt x="228284" y="840360"/>
                  <a:pt x="224582" y="844061"/>
                </a:cubicBezTo>
                <a:cubicBezTo>
                  <a:pt x="168197" y="900441"/>
                  <a:pt x="241058" y="854936"/>
                  <a:pt x="193605" y="890523"/>
                </a:cubicBezTo>
                <a:cubicBezTo>
                  <a:pt x="178713" y="901691"/>
                  <a:pt x="164799" y="915612"/>
                  <a:pt x="147140" y="921498"/>
                </a:cubicBezTo>
                <a:lnTo>
                  <a:pt x="100675" y="936985"/>
                </a:lnTo>
                <a:cubicBezTo>
                  <a:pt x="98093" y="944729"/>
                  <a:pt x="97130" y="953217"/>
                  <a:pt x="92930" y="960216"/>
                </a:cubicBezTo>
                <a:cubicBezTo>
                  <a:pt x="80745" y="980523"/>
                  <a:pt x="68739" y="977879"/>
                  <a:pt x="46465" y="983447"/>
                </a:cubicBezTo>
                <a:cubicBezTo>
                  <a:pt x="30976" y="1006679"/>
                  <a:pt x="33558" y="1009260"/>
                  <a:pt x="7744" y="1022166"/>
                </a:cubicBezTo>
                <a:cubicBezTo>
                  <a:pt x="5435" y="1023320"/>
                  <a:pt x="2581" y="1022166"/>
                  <a:pt x="0" y="1022166"/>
                </a:cubicBezTo>
              </a:path>
            </a:pathLst>
          </a:custGeom>
          <a:ln w="762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6376313" y="3930887"/>
            <a:ext cx="1416970" cy="45687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Snip Same Side Corner Rectangle 54"/>
          <p:cNvSpPr/>
          <p:nvPr/>
        </p:nvSpPr>
        <p:spPr>
          <a:xfrm rot="10800000">
            <a:off x="6833513" y="4387763"/>
            <a:ext cx="543525" cy="363954"/>
          </a:xfrm>
          <a:prstGeom prst="snip2Same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Freeform 55"/>
          <p:cNvSpPr/>
          <p:nvPr/>
        </p:nvSpPr>
        <p:spPr>
          <a:xfrm>
            <a:off x="6360601" y="4731610"/>
            <a:ext cx="779330" cy="2126390"/>
          </a:xfrm>
          <a:custGeom>
            <a:avLst/>
            <a:gdLst>
              <a:gd name="connsiteX0" fmla="*/ 782167 w 798750"/>
              <a:gd name="connsiteY0" fmla="*/ 0 h 2121770"/>
              <a:gd name="connsiteX1" fmla="*/ 782167 w 798750"/>
              <a:gd name="connsiteY1" fmla="*/ 162618 h 2121770"/>
              <a:gd name="connsiteX2" fmla="*/ 758934 w 798750"/>
              <a:gd name="connsiteY2" fmla="*/ 185849 h 2121770"/>
              <a:gd name="connsiteX3" fmla="*/ 727957 w 798750"/>
              <a:gd name="connsiteY3" fmla="*/ 193592 h 2121770"/>
              <a:gd name="connsiteX4" fmla="*/ 704725 w 798750"/>
              <a:gd name="connsiteY4" fmla="*/ 201336 h 2121770"/>
              <a:gd name="connsiteX5" fmla="*/ 650515 w 798750"/>
              <a:gd name="connsiteY5" fmla="*/ 224567 h 2121770"/>
              <a:gd name="connsiteX6" fmla="*/ 588561 w 798750"/>
              <a:gd name="connsiteY6" fmla="*/ 255542 h 2121770"/>
              <a:gd name="connsiteX7" fmla="*/ 557584 w 798750"/>
              <a:gd name="connsiteY7" fmla="*/ 271029 h 2121770"/>
              <a:gd name="connsiteX8" fmla="*/ 526607 w 798750"/>
              <a:gd name="connsiteY8" fmla="*/ 278773 h 2121770"/>
              <a:gd name="connsiteX9" fmla="*/ 503375 w 798750"/>
              <a:gd name="connsiteY9" fmla="*/ 294260 h 2121770"/>
              <a:gd name="connsiteX10" fmla="*/ 480142 w 798750"/>
              <a:gd name="connsiteY10" fmla="*/ 302004 h 2121770"/>
              <a:gd name="connsiteX11" fmla="*/ 456909 w 798750"/>
              <a:gd name="connsiteY11" fmla="*/ 325235 h 2121770"/>
              <a:gd name="connsiteX12" fmla="*/ 449165 w 798750"/>
              <a:gd name="connsiteY12" fmla="*/ 348466 h 2121770"/>
              <a:gd name="connsiteX13" fmla="*/ 526607 w 798750"/>
              <a:gd name="connsiteY13" fmla="*/ 402672 h 2121770"/>
              <a:gd name="connsiteX14" fmla="*/ 549840 w 798750"/>
              <a:gd name="connsiteY14" fmla="*/ 418159 h 2121770"/>
              <a:gd name="connsiteX15" fmla="*/ 526607 w 798750"/>
              <a:gd name="connsiteY15" fmla="*/ 433646 h 2121770"/>
              <a:gd name="connsiteX16" fmla="*/ 557584 w 798750"/>
              <a:gd name="connsiteY16" fmla="*/ 464621 h 2121770"/>
              <a:gd name="connsiteX17" fmla="*/ 573073 w 798750"/>
              <a:gd name="connsiteY17" fmla="*/ 526571 h 2121770"/>
              <a:gd name="connsiteX18" fmla="*/ 580817 w 798750"/>
              <a:gd name="connsiteY18" fmla="*/ 549802 h 2121770"/>
              <a:gd name="connsiteX19" fmla="*/ 588561 w 798750"/>
              <a:gd name="connsiteY19" fmla="*/ 596264 h 2121770"/>
              <a:gd name="connsiteX20" fmla="*/ 573073 w 798750"/>
              <a:gd name="connsiteY20" fmla="*/ 689188 h 2121770"/>
              <a:gd name="connsiteX21" fmla="*/ 557584 w 798750"/>
              <a:gd name="connsiteY21" fmla="*/ 712419 h 2121770"/>
              <a:gd name="connsiteX22" fmla="*/ 534352 w 798750"/>
              <a:gd name="connsiteY22" fmla="*/ 782112 h 2121770"/>
              <a:gd name="connsiteX23" fmla="*/ 495631 w 798750"/>
              <a:gd name="connsiteY23" fmla="*/ 820831 h 2121770"/>
              <a:gd name="connsiteX24" fmla="*/ 464654 w 798750"/>
              <a:gd name="connsiteY24" fmla="*/ 890524 h 2121770"/>
              <a:gd name="connsiteX25" fmla="*/ 449165 w 798750"/>
              <a:gd name="connsiteY25" fmla="*/ 906011 h 2121770"/>
              <a:gd name="connsiteX26" fmla="*/ 410444 w 798750"/>
              <a:gd name="connsiteY26" fmla="*/ 936986 h 2121770"/>
              <a:gd name="connsiteX27" fmla="*/ 379467 w 798750"/>
              <a:gd name="connsiteY27" fmla="*/ 983448 h 2121770"/>
              <a:gd name="connsiteX28" fmla="*/ 317513 w 798750"/>
              <a:gd name="connsiteY28" fmla="*/ 1053141 h 2121770"/>
              <a:gd name="connsiteX29" fmla="*/ 302025 w 798750"/>
              <a:gd name="connsiteY29" fmla="*/ 1084116 h 2121770"/>
              <a:gd name="connsiteX30" fmla="*/ 286536 w 798750"/>
              <a:gd name="connsiteY30" fmla="*/ 1099603 h 2121770"/>
              <a:gd name="connsiteX31" fmla="*/ 271048 w 798750"/>
              <a:gd name="connsiteY31" fmla="*/ 1122834 h 2121770"/>
              <a:gd name="connsiteX32" fmla="*/ 240071 w 798750"/>
              <a:gd name="connsiteY32" fmla="*/ 1161553 h 2121770"/>
              <a:gd name="connsiteX33" fmla="*/ 224582 w 798750"/>
              <a:gd name="connsiteY33" fmla="*/ 1223502 h 2121770"/>
              <a:gd name="connsiteX34" fmla="*/ 240071 w 798750"/>
              <a:gd name="connsiteY34" fmla="*/ 1254477 h 2121770"/>
              <a:gd name="connsiteX35" fmla="*/ 302025 w 798750"/>
              <a:gd name="connsiteY35" fmla="*/ 1293195 h 2121770"/>
              <a:gd name="connsiteX36" fmla="*/ 317513 w 798750"/>
              <a:gd name="connsiteY36" fmla="*/ 1308683 h 2121770"/>
              <a:gd name="connsiteX37" fmla="*/ 340746 w 798750"/>
              <a:gd name="connsiteY37" fmla="*/ 1316426 h 2121770"/>
              <a:gd name="connsiteX38" fmla="*/ 379467 w 798750"/>
              <a:gd name="connsiteY38" fmla="*/ 1355145 h 2121770"/>
              <a:gd name="connsiteX39" fmla="*/ 371723 w 798750"/>
              <a:gd name="connsiteY39" fmla="*/ 1393863 h 2121770"/>
              <a:gd name="connsiteX40" fmla="*/ 348490 w 798750"/>
              <a:gd name="connsiteY40" fmla="*/ 1409351 h 2121770"/>
              <a:gd name="connsiteX41" fmla="*/ 333002 w 798750"/>
              <a:gd name="connsiteY41" fmla="*/ 1432582 h 2121770"/>
              <a:gd name="connsiteX42" fmla="*/ 278792 w 798750"/>
              <a:gd name="connsiteY42" fmla="*/ 1471300 h 2121770"/>
              <a:gd name="connsiteX43" fmla="*/ 247815 w 798750"/>
              <a:gd name="connsiteY43" fmla="*/ 1510019 h 2121770"/>
              <a:gd name="connsiteX44" fmla="*/ 224582 w 798750"/>
              <a:gd name="connsiteY44" fmla="*/ 1517762 h 2121770"/>
              <a:gd name="connsiteX45" fmla="*/ 170373 w 798750"/>
              <a:gd name="connsiteY45" fmla="*/ 1540993 h 2121770"/>
              <a:gd name="connsiteX46" fmla="*/ 154884 w 798750"/>
              <a:gd name="connsiteY46" fmla="*/ 1672636 h 2121770"/>
              <a:gd name="connsiteX47" fmla="*/ 116163 w 798750"/>
              <a:gd name="connsiteY47" fmla="*/ 1765560 h 2121770"/>
              <a:gd name="connsiteX48" fmla="*/ 100675 w 798750"/>
              <a:gd name="connsiteY48" fmla="*/ 1788791 h 2121770"/>
              <a:gd name="connsiteX49" fmla="*/ 92931 w 798750"/>
              <a:gd name="connsiteY49" fmla="*/ 1812022 h 2121770"/>
              <a:gd name="connsiteX50" fmla="*/ 61954 w 798750"/>
              <a:gd name="connsiteY50" fmla="*/ 1866228 h 2121770"/>
              <a:gd name="connsiteX51" fmla="*/ 38721 w 798750"/>
              <a:gd name="connsiteY51" fmla="*/ 1928177 h 2121770"/>
              <a:gd name="connsiteX52" fmla="*/ 23232 w 798750"/>
              <a:gd name="connsiteY52" fmla="*/ 1974640 h 2121770"/>
              <a:gd name="connsiteX53" fmla="*/ 23232 w 798750"/>
              <a:gd name="connsiteY53" fmla="*/ 2090795 h 2121770"/>
              <a:gd name="connsiteX54" fmla="*/ 0 w 798750"/>
              <a:gd name="connsiteY54" fmla="*/ 2121770 h 2121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798750" h="2121770">
                <a:moveTo>
                  <a:pt x="782167" y="0"/>
                </a:moveTo>
                <a:cubicBezTo>
                  <a:pt x="798586" y="73883"/>
                  <a:pt x="809328" y="81140"/>
                  <a:pt x="782167" y="162618"/>
                </a:cubicBezTo>
                <a:cubicBezTo>
                  <a:pt x="778704" y="173008"/>
                  <a:pt x="768443" y="180416"/>
                  <a:pt x="758934" y="185849"/>
                </a:cubicBezTo>
                <a:cubicBezTo>
                  <a:pt x="749693" y="191129"/>
                  <a:pt x="738191" y="190668"/>
                  <a:pt x="727957" y="193592"/>
                </a:cubicBezTo>
                <a:cubicBezTo>
                  <a:pt x="720108" y="195834"/>
                  <a:pt x="712469" y="198755"/>
                  <a:pt x="704725" y="201336"/>
                </a:cubicBezTo>
                <a:cubicBezTo>
                  <a:pt x="672293" y="233764"/>
                  <a:pt x="710161" y="201628"/>
                  <a:pt x="650515" y="224567"/>
                </a:cubicBezTo>
                <a:cubicBezTo>
                  <a:pt x="628965" y="232855"/>
                  <a:pt x="609212" y="245217"/>
                  <a:pt x="588561" y="255542"/>
                </a:cubicBezTo>
                <a:cubicBezTo>
                  <a:pt x="578235" y="260704"/>
                  <a:pt x="568784" y="268229"/>
                  <a:pt x="557584" y="271029"/>
                </a:cubicBezTo>
                <a:lnTo>
                  <a:pt x="526607" y="278773"/>
                </a:lnTo>
                <a:cubicBezTo>
                  <a:pt x="518863" y="283935"/>
                  <a:pt x="511699" y="290098"/>
                  <a:pt x="503375" y="294260"/>
                </a:cubicBezTo>
                <a:cubicBezTo>
                  <a:pt x="496074" y="297911"/>
                  <a:pt x="486934" y="297476"/>
                  <a:pt x="480142" y="302004"/>
                </a:cubicBezTo>
                <a:cubicBezTo>
                  <a:pt x="471029" y="308079"/>
                  <a:pt x="464653" y="317491"/>
                  <a:pt x="456909" y="325235"/>
                </a:cubicBezTo>
                <a:cubicBezTo>
                  <a:pt x="454328" y="332979"/>
                  <a:pt x="445949" y="340964"/>
                  <a:pt x="449165" y="348466"/>
                </a:cubicBezTo>
                <a:cubicBezTo>
                  <a:pt x="461539" y="377337"/>
                  <a:pt x="503662" y="389926"/>
                  <a:pt x="526607" y="402672"/>
                </a:cubicBezTo>
                <a:cubicBezTo>
                  <a:pt x="534743" y="407192"/>
                  <a:pt x="542096" y="412997"/>
                  <a:pt x="549840" y="418159"/>
                </a:cubicBezTo>
                <a:cubicBezTo>
                  <a:pt x="542096" y="423321"/>
                  <a:pt x="530064" y="425004"/>
                  <a:pt x="526607" y="433646"/>
                </a:cubicBezTo>
                <a:cubicBezTo>
                  <a:pt x="516889" y="457941"/>
                  <a:pt x="546652" y="460978"/>
                  <a:pt x="557584" y="464621"/>
                </a:cubicBezTo>
                <a:cubicBezTo>
                  <a:pt x="562747" y="485271"/>
                  <a:pt x="567472" y="506035"/>
                  <a:pt x="573073" y="526571"/>
                </a:cubicBezTo>
                <a:cubicBezTo>
                  <a:pt x="575221" y="534446"/>
                  <a:pt x="579046" y="541834"/>
                  <a:pt x="580817" y="549802"/>
                </a:cubicBezTo>
                <a:cubicBezTo>
                  <a:pt x="584223" y="565129"/>
                  <a:pt x="585980" y="580777"/>
                  <a:pt x="588561" y="596264"/>
                </a:cubicBezTo>
                <a:cubicBezTo>
                  <a:pt x="586108" y="618342"/>
                  <a:pt x="586046" y="663243"/>
                  <a:pt x="573073" y="689188"/>
                </a:cubicBezTo>
                <a:cubicBezTo>
                  <a:pt x="568910" y="697512"/>
                  <a:pt x="562747" y="704675"/>
                  <a:pt x="557584" y="712419"/>
                </a:cubicBezTo>
                <a:cubicBezTo>
                  <a:pt x="552263" y="739025"/>
                  <a:pt x="551616" y="759916"/>
                  <a:pt x="534352" y="782112"/>
                </a:cubicBezTo>
                <a:cubicBezTo>
                  <a:pt x="523145" y="796520"/>
                  <a:pt x="495631" y="820831"/>
                  <a:pt x="495631" y="820831"/>
                </a:cubicBezTo>
                <a:cubicBezTo>
                  <a:pt x="483351" y="857668"/>
                  <a:pt x="485691" y="864230"/>
                  <a:pt x="464654" y="890524"/>
                </a:cubicBezTo>
                <a:cubicBezTo>
                  <a:pt x="460093" y="896225"/>
                  <a:pt x="454709" y="901260"/>
                  <a:pt x="449165" y="906011"/>
                </a:cubicBezTo>
                <a:cubicBezTo>
                  <a:pt x="436615" y="916767"/>
                  <a:pt x="421501" y="924701"/>
                  <a:pt x="410444" y="936986"/>
                </a:cubicBezTo>
                <a:cubicBezTo>
                  <a:pt x="397992" y="950821"/>
                  <a:pt x="390416" y="968395"/>
                  <a:pt x="379467" y="983448"/>
                </a:cubicBezTo>
                <a:cubicBezTo>
                  <a:pt x="352735" y="1020201"/>
                  <a:pt x="348368" y="1022288"/>
                  <a:pt x="317513" y="1053141"/>
                </a:cubicBezTo>
                <a:cubicBezTo>
                  <a:pt x="312350" y="1063466"/>
                  <a:pt x="308429" y="1074511"/>
                  <a:pt x="302025" y="1084116"/>
                </a:cubicBezTo>
                <a:cubicBezTo>
                  <a:pt x="297975" y="1090191"/>
                  <a:pt x="291097" y="1093902"/>
                  <a:pt x="286536" y="1099603"/>
                </a:cubicBezTo>
                <a:cubicBezTo>
                  <a:pt x="280722" y="1106870"/>
                  <a:pt x="276862" y="1115567"/>
                  <a:pt x="271048" y="1122834"/>
                </a:cubicBezTo>
                <a:cubicBezTo>
                  <a:pt x="251840" y="1146843"/>
                  <a:pt x="255961" y="1129774"/>
                  <a:pt x="240071" y="1161553"/>
                </a:cubicBezTo>
                <a:cubicBezTo>
                  <a:pt x="232134" y="1177425"/>
                  <a:pt x="227527" y="1208778"/>
                  <a:pt x="224582" y="1223502"/>
                </a:cubicBezTo>
                <a:cubicBezTo>
                  <a:pt x="229745" y="1233827"/>
                  <a:pt x="232558" y="1245712"/>
                  <a:pt x="240071" y="1254477"/>
                </a:cubicBezTo>
                <a:cubicBezTo>
                  <a:pt x="255151" y="1272069"/>
                  <a:pt x="281983" y="1283175"/>
                  <a:pt x="302025" y="1293195"/>
                </a:cubicBezTo>
                <a:cubicBezTo>
                  <a:pt x="307188" y="1298358"/>
                  <a:pt x="311252" y="1304927"/>
                  <a:pt x="317513" y="1308683"/>
                </a:cubicBezTo>
                <a:cubicBezTo>
                  <a:pt x="324513" y="1312883"/>
                  <a:pt x="334215" y="1311528"/>
                  <a:pt x="340746" y="1316426"/>
                </a:cubicBezTo>
                <a:cubicBezTo>
                  <a:pt x="355349" y="1327377"/>
                  <a:pt x="379467" y="1355145"/>
                  <a:pt x="379467" y="1355145"/>
                </a:cubicBezTo>
                <a:cubicBezTo>
                  <a:pt x="376886" y="1368051"/>
                  <a:pt x="378253" y="1382436"/>
                  <a:pt x="371723" y="1393863"/>
                </a:cubicBezTo>
                <a:cubicBezTo>
                  <a:pt x="367105" y="1401944"/>
                  <a:pt x="355072" y="1402770"/>
                  <a:pt x="348490" y="1409351"/>
                </a:cubicBezTo>
                <a:cubicBezTo>
                  <a:pt x="341909" y="1415932"/>
                  <a:pt x="339583" y="1426001"/>
                  <a:pt x="333002" y="1432582"/>
                </a:cubicBezTo>
                <a:cubicBezTo>
                  <a:pt x="323395" y="1442189"/>
                  <a:pt x="291985" y="1462506"/>
                  <a:pt x="278792" y="1471300"/>
                </a:cubicBezTo>
                <a:cubicBezTo>
                  <a:pt x="271757" y="1481852"/>
                  <a:pt x="260076" y="1502663"/>
                  <a:pt x="247815" y="1510019"/>
                </a:cubicBezTo>
                <a:cubicBezTo>
                  <a:pt x="240815" y="1514219"/>
                  <a:pt x="232085" y="1514547"/>
                  <a:pt x="224582" y="1517762"/>
                </a:cubicBezTo>
                <a:cubicBezTo>
                  <a:pt x="157595" y="1546469"/>
                  <a:pt x="224859" y="1522834"/>
                  <a:pt x="170373" y="1540993"/>
                </a:cubicBezTo>
                <a:cubicBezTo>
                  <a:pt x="149609" y="1603283"/>
                  <a:pt x="170148" y="1535270"/>
                  <a:pt x="154884" y="1672636"/>
                </a:cubicBezTo>
                <a:cubicBezTo>
                  <a:pt x="151534" y="1702784"/>
                  <a:pt x="130221" y="1744474"/>
                  <a:pt x="116163" y="1765560"/>
                </a:cubicBezTo>
                <a:cubicBezTo>
                  <a:pt x="111000" y="1773304"/>
                  <a:pt x="104837" y="1780467"/>
                  <a:pt x="100675" y="1788791"/>
                </a:cubicBezTo>
                <a:cubicBezTo>
                  <a:pt x="97024" y="1796092"/>
                  <a:pt x="96147" y="1804520"/>
                  <a:pt x="92931" y="1812022"/>
                </a:cubicBezTo>
                <a:cubicBezTo>
                  <a:pt x="81141" y="1839529"/>
                  <a:pt x="77507" y="1842899"/>
                  <a:pt x="61954" y="1866228"/>
                </a:cubicBezTo>
                <a:cubicBezTo>
                  <a:pt x="45185" y="1933294"/>
                  <a:pt x="65720" y="1860685"/>
                  <a:pt x="38721" y="1928177"/>
                </a:cubicBezTo>
                <a:cubicBezTo>
                  <a:pt x="32657" y="1943335"/>
                  <a:pt x="23232" y="1974640"/>
                  <a:pt x="23232" y="1974640"/>
                </a:cubicBezTo>
                <a:cubicBezTo>
                  <a:pt x="33276" y="2024853"/>
                  <a:pt x="37784" y="2027742"/>
                  <a:pt x="23232" y="2090795"/>
                </a:cubicBezTo>
                <a:cubicBezTo>
                  <a:pt x="20605" y="2102177"/>
                  <a:pt x="8486" y="2113284"/>
                  <a:pt x="0" y="2121770"/>
                </a:cubicBezTo>
              </a:path>
            </a:pathLst>
          </a:custGeom>
          <a:ln w="1524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1837" y="5541573"/>
            <a:ext cx="680230" cy="68023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0894" y="5665472"/>
            <a:ext cx="680230" cy="680230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6575547" y="3992947"/>
            <a:ext cx="1069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Reservoir</a:t>
            </a:r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6802190" y="4362279"/>
            <a:ext cx="621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Dam</a:t>
            </a:r>
            <a:endParaRPr lang="en-US" dirty="0"/>
          </a:p>
        </p:txBody>
      </p:sp>
      <p:grpSp>
        <p:nvGrpSpPr>
          <p:cNvPr id="61" name="Group 60"/>
          <p:cNvGrpSpPr/>
          <p:nvPr/>
        </p:nvGrpSpPr>
        <p:grpSpPr>
          <a:xfrm>
            <a:off x="6047995" y="1463556"/>
            <a:ext cx="1091936" cy="1353848"/>
            <a:chOff x="4429700" y="1897204"/>
            <a:chExt cx="1091936" cy="882778"/>
          </a:xfrm>
        </p:grpSpPr>
        <p:sp>
          <p:nvSpPr>
            <p:cNvPr id="62" name="Freeform 61"/>
            <p:cNvSpPr/>
            <p:nvPr/>
          </p:nvSpPr>
          <p:spPr>
            <a:xfrm>
              <a:off x="4429700" y="1897204"/>
              <a:ext cx="1091936" cy="596262"/>
            </a:xfrm>
            <a:custGeom>
              <a:avLst/>
              <a:gdLst>
                <a:gd name="connsiteX0" fmla="*/ 92931 w 1417194"/>
                <a:gd name="connsiteY0" fmla="*/ 100667 h 906011"/>
                <a:gd name="connsiteX1" fmla="*/ 15488 w 1417194"/>
                <a:gd name="connsiteY1" fmla="*/ 123898 h 906011"/>
                <a:gd name="connsiteX2" fmla="*/ 0 w 1417194"/>
                <a:gd name="connsiteY2" fmla="*/ 170361 h 906011"/>
                <a:gd name="connsiteX3" fmla="*/ 15488 w 1417194"/>
                <a:gd name="connsiteY3" fmla="*/ 263285 h 906011"/>
                <a:gd name="connsiteX4" fmla="*/ 30977 w 1417194"/>
                <a:gd name="connsiteY4" fmla="*/ 278772 h 906011"/>
                <a:gd name="connsiteX5" fmla="*/ 38721 w 1417194"/>
                <a:gd name="connsiteY5" fmla="*/ 302003 h 906011"/>
                <a:gd name="connsiteX6" fmla="*/ 23232 w 1417194"/>
                <a:gd name="connsiteY6" fmla="*/ 317491 h 906011"/>
                <a:gd name="connsiteX7" fmla="*/ 0 w 1417194"/>
                <a:gd name="connsiteY7" fmla="*/ 363953 h 906011"/>
                <a:gd name="connsiteX8" fmla="*/ 23232 w 1417194"/>
                <a:gd name="connsiteY8" fmla="*/ 441390 h 906011"/>
                <a:gd name="connsiteX9" fmla="*/ 46465 w 1417194"/>
                <a:gd name="connsiteY9" fmla="*/ 449133 h 906011"/>
                <a:gd name="connsiteX10" fmla="*/ 61954 w 1417194"/>
                <a:gd name="connsiteY10" fmla="*/ 464621 h 906011"/>
                <a:gd name="connsiteX11" fmla="*/ 139396 w 1417194"/>
                <a:gd name="connsiteY11" fmla="*/ 480108 h 906011"/>
                <a:gd name="connsiteX12" fmla="*/ 116163 w 1417194"/>
                <a:gd name="connsiteY12" fmla="*/ 503339 h 906011"/>
                <a:gd name="connsiteX13" fmla="*/ 108419 w 1417194"/>
                <a:gd name="connsiteY13" fmla="*/ 526570 h 906011"/>
                <a:gd name="connsiteX14" fmla="*/ 92931 w 1417194"/>
                <a:gd name="connsiteY14" fmla="*/ 549801 h 906011"/>
                <a:gd name="connsiteX15" fmla="*/ 116163 w 1417194"/>
                <a:gd name="connsiteY15" fmla="*/ 588520 h 906011"/>
                <a:gd name="connsiteX16" fmla="*/ 139396 w 1417194"/>
                <a:gd name="connsiteY16" fmla="*/ 596263 h 906011"/>
                <a:gd name="connsiteX17" fmla="*/ 162629 w 1417194"/>
                <a:gd name="connsiteY17" fmla="*/ 611751 h 906011"/>
                <a:gd name="connsiteX18" fmla="*/ 302025 w 1417194"/>
                <a:gd name="connsiteY18" fmla="*/ 634982 h 906011"/>
                <a:gd name="connsiteX19" fmla="*/ 317513 w 1417194"/>
                <a:gd name="connsiteY19" fmla="*/ 851805 h 906011"/>
                <a:gd name="connsiteX20" fmla="*/ 325257 w 1417194"/>
                <a:gd name="connsiteY20" fmla="*/ 882779 h 906011"/>
                <a:gd name="connsiteX21" fmla="*/ 418188 w 1417194"/>
                <a:gd name="connsiteY21" fmla="*/ 906011 h 906011"/>
                <a:gd name="connsiteX22" fmla="*/ 635027 w 1417194"/>
                <a:gd name="connsiteY22" fmla="*/ 898267 h 906011"/>
                <a:gd name="connsiteX23" fmla="*/ 666004 w 1417194"/>
                <a:gd name="connsiteY23" fmla="*/ 890523 h 906011"/>
                <a:gd name="connsiteX24" fmla="*/ 658259 w 1417194"/>
                <a:gd name="connsiteY24" fmla="*/ 619494 h 906011"/>
                <a:gd name="connsiteX25" fmla="*/ 666004 w 1417194"/>
                <a:gd name="connsiteY25" fmla="*/ 487852 h 906011"/>
                <a:gd name="connsiteX26" fmla="*/ 720213 w 1417194"/>
                <a:gd name="connsiteY26" fmla="*/ 480108 h 906011"/>
                <a:gd name="connsiteX27" fmla="*/ 735702 w 1417194"/>
                <a:gd name="connsiteY27" fmla="*/ 449133 h 906011"/>
                <a:gd name="connsiteX28" fmla="*/ 727957 w 1417194"/>
                <a:gd name="connsiteY28" fmla="*/ 387184 h 906011"/>
                <a:gd name="connsiteX29" fmla="*/ 851865 w 1417194"/>
                <a:gd name="connsiteY29" fmla="*/ 356209 h 906011"/>
                <a:gd name="connsiteX30" fmla="*/ 913819 w 1417194"/>
                <a:gd name="connsiteY30" fmla="*/ 379440 h 906011"/>
                <a:gd name="connsiteX31" fmla="*/ 1014494 w 1417194"/>
                <a:gd name="connsiteY31" fmla="*/ 402671 h 906011"/>
                <a:gd name="connsiteX32" fmla="*/ 1115169 w 1417194"/>
                <a:gd name="connsiteY32" fmla="*/ 394927 h 906011"/>
                <a:gd name="connsiteX33" fmla="*/ 1161634 w 1417194"/>
                <a:gd name="connsiteY33" fmla="*/ 363953 h 906011"/>
                <a:gd name="connsiteX34" fmla="*/ 1177123 w 1417194"/>
                <a:gd name="connsiteY34" fmla="*/ 332978 h 906011"/>
                <a:gd name="connsiteX35" fmla="*/ 1339752 w 1417194"/>
                <a:gd name="connsiteY35" fmla="*/ 309747 h 906011"/>
                <a:gd name="connsiteX36" fmla="*/ 1386217 w 1417194"/>
                <a:gd name="connsiteY36" fmla="*/ 286516 h 906011"/>
                <a:gd name="connsiteX37" fmla="*/ 1393961 w 1417194"/>
                <a:gd name="connsiteY37" fmla="*/ 263285 h 906011"/>
                <a:gd name="connsiteX38" fmla="*/ 1409450 w 1417194"/>
                <a:gd name="connsiteY38" fmla="*/ 240054 h 906011"/>
                <a:gd name="connsiteX39" fmla="*/ 1417194 w 1417194"/>
                <a:gd name="connsiteY39" fmla="*/ 216823 h 906011"/>
                <a:gd name="connsiteX40" fmla="*/ 1370729 w 1417194"/>
                <a:gd name="connsiteY40" fmla="*/ 154873 h 906011"/>
                <a:gd name="connsiteX41" fmla="*/ 1355240 w 1417194"/>
                <a:gd name="connsiteY41" fmla="*/ 139386 h 906011"/>
                <a:gd name="connsiteX42" fmla="*/ 1316519 w 1417194"/>
                <a:gd name="connsiteY42" fmla="*/ 100667 h 906011"/>
                <a:gd name="connsiteX43" fmla="*/ 1231332 w 1417194"/>
                <a:gd name="connsiteY43" fmla="*/ 85180 h 906011"/>
                <a:gd name="connsiteX44" fmla="*/ 991261 w 1417194"/>
                <a:gd name="connsiteY44" fmla="*/ 85180 h 906011"/>
                <a:gd name="connsiteX45" fmla="*/ 968029 w 1417194"/>
                <a:gd name="connsiteY45" fmla="*/ 108411 h 906011"/>
                <a:gd name="connsiteX46" fmla="*/ 944796 w 1417194"/>
                <a:gd name="connsiteY46" fmla="*/ 116155 h 906011"/>
                <a:gd name="connsiteX47" fmla="*/ 898330 w 1417194"/>
                <a:gd name="connsiteY47" fmla="*/ 85180 h 906011"/>
                <a:gd name="connsiteX48" fmla="*/ 875098 w 1417194"/>
                <a:gd name="connsiteY48" fmla="*/ 77436 h 906011"/>
                <a:gd name="connsiteX49" fmla="*/ 813144 w 1417194"/>
                <a:gd name="connsiteY49" fmla="*/ 46462 h 906011"/>
                <a:gd name="connsiteX50" fmla="*/ 758934 w 1417194"/>
                <a:gd name="connsiteY50" fmla="*/ 54205 h 906011"/>
                <a:gd name="connsiteX51" fmla="*/ 712469 w 1417194"/>
                <a:gd name="connsiteY51" fmla="*/ 69693 h 906011"/>
                <a:gd name="connsiteX52" fmla="*/ 673748 w 1417194"/>
                <a:gd name="connsiteY52" fmla="*/ 61949 h 906011"/>
                <a:gd name="connsiteX53" fmla="*/ 650515 w 1417194"/>
                <a:gd name="connsiteY53" fmla="*/ 38718 h 906011"/>
                <a:gd name="connsiteX54" fmla="*/ 604050 w 1417194"/>
                <a:gd name="connsiteY54" fmla="*/ 7743 h 906011"/>
                <a:gd name="connsiteX55" fmla="*/ 526607 w 1417194"/>
                <a:gd name="connsiteY55" fmla="*/ 38718 h 906011"/>
                <a:gd name="connsiteX56" fmla="*/ 480142 w 1417194"/>
                <a:gd name="connsiteY56" fmla="*/ 54205 h 906011"/>
                <a:gd name="connsiteX57" fmla="*/ 449165 w 1417194"/>
                <a:gd name="connsiteY57" fmla="*/ 38718 h 906011"/>
                <a:gd name="connsiteX58" fmla="*/ 425932 w 1417194"/>
                <a:gd name="connsiteY58" fmla="*/ 15487 h 906011"/>
                <a:gd name="connsiteX59" fmla="*/ 402700 w 1417194"/>
                <a:gd name="connsiteY59" fmla="*/ 0 h 906011"/>
                <a:gd name="connsiteX60" fmla="*/ 371723 w 1417194"/>
                <a:gd name="connsiteY60" fmla="*/ 15487 h 906011"/>
                <a:gd name="connsiteX61" fmla="*/ 317513 w 1417194"/>
                <a:gd name="connsiteY61" fmla="*/ 54205 h 906011"/>
                <a:gd name="connsiteX62" fmla="*/ 286536 w 1417194"/>
                <a:gd name="connsiteY62" fmla="*/ 46462 h 906011"/>
                <a:gd name="connsiteX63" fmla="*/ 271048 w 1417194"/>
                <a:gd name="connsiteY63" fmla="*/ 30974 h 906011"/>
                <a:gd name="connsiteX64" fmla="*/ 247815 w 1417194"/>
                <a:gd name="connsiteY64" fmla="*/ 15487 h 906011"/>
                <a:gd name="connsiteX65" fmla="*/ 193606 w 1417194"/>
                <a:gd name="connsiteY65" fmla="*/ 23231 h 906011"/>
                <a:gd name="connsiteX66" fmla="*/ 185861 w 1417194"/>
                <a:gd name="connsiteY66" fmla="*/ 46462 h 906011"/>
                <a:gd name="connsiteX67" fmla="*/ 162629 w 1417194"/>
                <a:gd name="connsiteY67" fmla="*/ 54205 h 906011"/>
                <a:gd name="connsiteX68" fmla="*/ 139396 w 1417194"/>
                <a:gd name="connsiteY68" fmla="*/ 46462 h 906011"/>
                <a:gd name="connsiteX69" fmla="*/ 108419 w 1417194"/>
                <a:gd name="connsiteY69" fmla="*/ 30974 h 906011"/>
                <a:gd name="connsiteX70" fmla="*/ 92931 w 1417194"/>
                <a:gd name="connsiteY70" fmla="*/ 77436 h 906011"/>
                <a:gd name="connsiteX71" fmla="*/ 92931 w 1417194"/>
                <a:gd name="connsiteY71" fmla="*/ 100667 h 906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1417194" h="906011">
                  <a:moveTo>
                    <a:pt x="92931" y="100667"/>
                  </a:moveTo>
                  <a:cubicBezTo>
                    <a:pt x="80024" y="108411"/>
                    <a:pt x="29583" y="95709"/>
                    <a:pt x="15488" y="123898"/>
                  </a:cubicBezTo>
                  <a:cubicBezTo>
                    <a:pt x="8187" y="138500"/>
                    <a:pt x="0" y="170361"/>
                    <a:pt x="0" y="170361"/>
                  </a:cubicBezTo>
                  <a:cubicBezTo>
                    <a:pt x="765" y="177242"/>
                    <a:pt x="3104" y="242647"/>
                    <a:pt x="15488" y="263285"/>
                  </a:cubicBezTo>
                  <a:cubicBezTo>
                    <a:pt x="19245" y="269545"/>
                    <a:pt x="25814" y="273610"/>
                    <a:pt x="30977" y="278772"/>
                  </a:cubicBezTo>
                  <a:cubicBezTo>
                    <a:pt x="33558" y="286516"/>
                    <a:pt x="40322" y="293999"/>
                    <a:pt x="38721" y="302003"/>
                  </a:cubicBezTo>
                  <a:cubicBezTo>
                    <a:pt x="37289" y="309163"/>
                    <a:pt x="27793" y="311790"/>
                    <a:pt x="23232" y="317491"/>
                  </a:cubicBezTo>
                  <a:cubicBezTo>
                    <a:pt x="6076" y="338935"/>
                    <a:pt x="8179" y="339417"/>
                    <a:pt x="0" y="363953"/>
                  </a:cubicBezTo>
                  <a:cubicBezTo>
                    <a:pt x="3996" y="395916"/>
                    <a:pt x="-5338" y="424249"/>
                    <a:pt x="23232" y="441390"/>
                  </a:cubicBezTo>
                  <a:cubicBezTo>
                    <a:pt x="30232" y="445590"/>
                    <a:pt x="38721" y="446552"/>
                    <a:pt x="46465" y="449133"/>
                  </a:cubicBezTo>
                  <a:cubicBezTo>
                    <a:pt x="51628" y="454296"/>
                    <a:pt x="55693" y="460865"/>
                    <a:pt x="61954" y="464621"/>
                  </a:cubicBezTo>
                  <a:cubicBezTo>
                    <a:pt x="78847" y="474756"/>
                    <a:pt x="130003" y="478766"/>
                    <a:pt x="139396" y="480108"/>
                  </a:cubicBezTo>
                  <a:cubicBezTo>
                    <a:pt x="131652" y="487852"/>
                    <a:pt x="122238" y="494227"/>
                    <a:pt x="116163" y="503339"/>
                  </a:cubicBezTo>
                  <a:cubicBezTo>
                    <a:pt x="111635" y="510131"/>
                    <a:pt x="112070" y="519269"/>
                    <a:pt x="108419" y="526570"/>
                  </a:cubicBezTo>
                  <a:cubicBezTo>
                    <a:pt x="104257" y="534894"/>
                    <a:pt x="98094" y="542057"/>
                    <a:pt x="92931" y="549801"/>
                  </a:cubicBezTo>
                  <a:cubicBezTo>
                    <a:pt x="99022" y="568073"/>
                    <a:pt x="98447" y="577891"/>
                    <a:pt x="116163" y="588520"/>
                  </a:cubicBezTo>
                  <a:cubicBezTo>
                    <a:pt x="123163" y="592720"/>
                    <a:pt x="131652" y="593682"/>
                    <a:pt x="139396" y="596263"/>
                  </a:cubicBezTo>
                  <a:cubicBezTo>
                    <a:pt x="147140" y="601426"/>
                    <a:pt x="154124" y="607971"/>
                    <a:pt x="162629" y="611751"/>
                  </a:cubicBezTo>
                  <a:cubicBezTo>
                    <a:pt x="215211" y="635119"/>
                    <a:pt x="237325" y="629591"/>
                    <a:pt x="302025" y="634982"/>
                  </a:cubicBezTo>
                  <a:cubicBezTo>
                    <a:pt x="331124" y="722275"/>
                    <a:pt x="302074" y="627952"/>
                    <a:pt x="317513" y="851805"/>
                  </a:cubicBezTo>
                  <a:cubicBezTo>
                    <a:pt x="318245" y="862422"/>
                    <a:pt x="317176" y="875853"/>
                    <a:pt x="325257" y="882779"/>
                  </a:cubicBezTo>
                  <a:cubicBezTo>
                    <a:pt x="340069" y="895474"/>
                    <a:pt x="400389" y="903044"/>
                    <a:pt x="418188" y="906011"/>
                  </a:cubicBezTo>
                  <a:cubicBezTo>
                    <a:pt x="490468" y="903430"/>
                    <a:pt x="562842" y="902778"/>
                    <a:pt x="635027" y="898267"/>
                  </a:cubicBezTo>
                  <a:cubicBezTo>
                    <a:pt x="645650" y="897603"/>
                    <a:pt x="665120" y="901130"/>
                    <a:pt x="666004" y="890523"/>
                  </a:cubicBezTo>
                  <a:cubicBezTo>
                    <a:pt x="673510" y="800455"/>
                    <a:pt x="660841" y="709837"/>
                    <a:pt x="658259" y="619494"/>
                  </a:cubicBezTo>
                  <a:cubicBezTo>
                    <a:pt x="660841" y="575613"/>
                    <a:pt x="648150" y="528019"/>
                    <a:pt x="666004" y="487852"/>
                  </a:cubicBezTo>
                  <a:cubicBezTo>
                    <a:pt x="673418" y="471172"/>
                    <a:pt x="704257" y="488972"/>
                    <a:pt x="720213" y="480108"/>
                  </a:cubicBezTo>
                  <a:cubicBezTo>
                    <a:pt x="730304" y="474502"/>
                    <a:pt x="730539" y="459458"/>
                    <a:pt x="735702" y="449133"/>
                  </a:cubicBezTo>
                  <a:cubicBezTo>
                    <a:pt x="733120" y="428483"/>
                    <a:pt x="731680" y="407659"/>
                    <a:pt x="727957" y="387184"/>
                  </a:cubicBezTo>
                  <a:cubicBezTo>
                    <a:pt x="716045" y="321677"/>
                    <a:pt x="659641" y="367516"/>
                    <a:pt x="851865" y="356209"/>
                  </a:cubicBezTo>
                  <a:cubicBezTo>
                    <a:pt x="938853" y="377955"/>
                    <a:pt x="824718" y="347043"/>
                    <a:pt x="913819" y="379440"/>
                  </a:cubicBezTo>
                  <a:cubicBezTo>
                    <a:pt x="955706" y="394670"/>
                    <a:pt x="972402" y="395656"/>
                    <a:pt x="1014494" y="402671"/>
                  </a:cubicBezTo>
                  <a:cubicBezTo>
                    <a:pt x="1048052" y="400090"/>
                    <a:pt x="1082620" y="403492"/>
                    <a:pt x="1115169" y="394927"/>
                  </a:cubicBezTo>
                  <a:cubicBezTo>
                    <a:pt x="1133170" y="390190"/>
                    <a:pt x="1161634" y="363953"/>
                    <a:pt x="1161634" y="363953"/>
                  </a:cubicBezTo>
                  <a:cubicBezTo>
                    <a:pt x="1166797" y="353628"/>
                    <a:pt x="1167888" y="339904"/>
                    <a:pt x="1177123" y="332978"/>
                  </a:cubicBezTo>
                  <a:cubicBezTo>
                    <a:pt x="1209622" y="308605"/>
                    <a:pt x="1328008" y="310530"/>
                    <a:pt x="1339752" y="309747"/>
                  </a:cubicBezTo>
                  <a:cubicBezTo>
                    <a:pt x="1355055" y="304646"/>
                    <a:pt x="1375300" y="300161"/>
                    <a:pt x="1386217" y="286516"/>
                  </a:cubicBezTo>
                  <a:cubicBezTo>
                    <a:pt x="1391316" y="280142"/>
                    <a:pt x="1390310" y="270586"/>
                    <a:pt x="1393961" y="263285"/>
                  </a:cubicBezTo>
                  <a:cubicBezTo>
                    <a:pt x="1398124" y="254961"/>
                    <a:pt x="1404287" y="247798"/>
                    <a:pt x="1409450" y="240054"/>
                  </a:cubicBezTo>
                  <a:cubicBezTo>
                    <a:pt x="1412031" y="232310"/>
                    <a:pt x="1417194" y="224986"/>
                    <a:pt x="1417194" y="216823"/>
                  </a:cubicBezTo>
                  <a:cubicBezTo>
                    <a:pt x="1417194" y="189792"/>
                    <a:pt x="1384998" y="169140"/>
                    <a:pt x="1370729" y="154873"/>
                  </a:cubicBezTo>
                  <a:cubicBezTo>
                    <a:pt x="1365566" y="149711"/>
                    <a:pt x="1359290" y="145461"/>
                    <a:pt x="1355240" y="139386"/>
                  </a:cubicBezTo>
                  <a:cubicBezTo>
                    <a:pt x="1341473" y="118736"/>
                    <a:pt x="1340612" y="110992"/>
                    <a:pt x="1316519" y="100667"/>
                  </a:cubicBezTo>
                  <a:cubicBezTo>
                    <a:pt x="1298266" y="92845"/>
                    <a:pt x="1243886" y="86973"/>
                    <a:pt x="1231332" y="85180"/>
                  </a:cubicBezTo>
                  <a:cubicBezTo>
                    <a:pt x="1137524" y="47660"/>
                    <a:pt x="1170569" y="54267"/>
                    <a:pt x="991261" y="85180"/>
                  </a:cubicBezTo>
                  <a:cubicBezTo>
                    <a:pt x="980469" y="87041"/>
                    <a:pt x="977141" y="102336"/>
                    <a:pt x="968029" y="108411"/>
                  </a:cubicBezTo>
                  <a:cubicBezTo>
                    <a:pt x="961237" y="112939"/>
                    <a:pt x="952540" y="113574"/>
                    <a:pt x="944796" y="116155"/>
                  </a:cubicBezTo>
                  <a:cubicBezTo>
                    <a:pt x="873655" y="98370"/>
                    <a:pt x="946949" y="124073"/>
                    <a:pt x="898330" y="85180"/>
                  </a:cubicBezTo>
                  <a:cubicBezTo>
                    <a:pt x="891956" y="80081"/>
                    <a:pt x="882741" y="80302"/>
                    <a:pt x="875098" y="77436"/>
                  </a:cubicBezTo>
                  <a:cubicBezTo>
                    <a:pt x="831793" y="61198"/>
                    <a:pt x="845227" y="67848"/>
                    <a:pt x="813144" y="46462"/>
                  </a:cubicBezTo>
                  <a:cubicBezTo>
                    <a:pt x="795074" y="49043"/>
                    <a:pt x="776720" y="50101"/>
                    <a:pt x="758934" y="54205"/>
                  </a:cubicBezTo>
                  <a:cubicBezTo>
                    <a:pt x="743026" y="57876"/>
                    <a:pt x="712469" y="69693"/>
                    <a:pt x="712469" y="69693"/>
                  </a:cubicBezTo>
                  <a:cubicBezTo>
                    <a:pt x="699562" y="67112"/>
                    <a:pt x="685521" y="67835"/>
                    <a:pt x="673748" y="61949"/>
                  </a:cubicBezTo>
                  <a:cubicBezTo>
                    <a:pt x="663952" y="57052"/>
                    <a:pt x="659160" y="45441"/>
                    <a:pt x="650515" y="38718"/>
                  </a:cubicBezTo>
                  <a:cubicBezTo>
                    <a:pt x="635821" y="27290"/>
                    <a:pt x="619538" y="18068"/>
                    <a:pt x="604050" y="7743"/>
                  </a:cubicBezTo>
                  <a:cubicBezTo>
                    <a:pt x="505125" y="24230"/>
                    <a:pt x="602801" y="624"/>
                    <a:pt x="526607" y="38718"/>
                  </a:cubicBezTo>
                  <a:cubicBezTo>
                    <a:pt x="512004" y="46019"/>
                    <a:pt x="480142" y="54205"/>
                    <a:pt x="480142" y="54205"/>
                  </a:cubicBezTo>
                  <a:cubicBezTo>
                    <a:pt x="469816" y="49043"/>
                    <a:pt x="458559" y="45428"/>
                    <a:pt x="449165" y="38718"/>
                  </a:cubicBezTo>
                  <a:cubicBezTo>
                    <a:pt x="440253" y="32353"/>
                    <a:pt x="434346" y="22498"/>
                    <a:pt x="425932" y="15487"/>
                  </a:cubicBezTo>
                  <a:cubicBezTo>
                    <a:pt x="418782" y="9529"/>
                    <a:pt x="410444" y="5162"/>
                    <a:pt x="402700" y="0"/>
                  </a:cubicBezTo>
                  <a:cubicBezTo>
                    <a:pt x="392374" y="5162"/>
                    <a:pt x="380959" y="8561"/>
                    <a:pt x="371723" y="15487"/>
                  </a:cubicBezTo>
                  <a:cubicBezTo>
                    <a:pt x="312925" y="59582"/>
                    <a:pt x="366925" y="37737"/>
                    <a:pt x="317513" y="54205"/>
                  </a:cubicBezTo>
                  <a:cubicBezTo>
                    <a:pt x="307187" y="51624"/>
                    <a:pt x="296056" y="51222"/>
                    <a:pt x="286536" y="46462"/>
                  </a:cubicBezTo>
                  <a:cubicBezTo>
                    <a:pt x="280006" y="43197"/>
                    <a:pt x="276749" y="35535"/>
                    <a:pt x="271048" y="30974"/>
                  </a:cubicBezTo>
                  <a:cubicBezTo>
                    <a:pt x="263780" y="25160"/>
                    <a:pt x="255559" y="20649"/>
                    <a:pt x="247815" y="15487"/>
                  </a:cubicBezTo>
                  <a:cubicBezTo>
                    <a:pt x="229745" y="18068"/>
                    <a:pt x="209932" y="15068"/>
                    <a:pt x="193606" y="23231"/>
                  </a:cubicBezTo>
                  <a:cubicBezTo>
                    <a:pt x="186305" y="26881"/>
                    <a:pt x="191633" y="40690"/>
                    <a:pt x="185861" y="46462"/>
                  </a:cubicBezTo>
                  <a:cubicBezTo>
                    <a:pt x="180089" y="52234"/>
                    <a:pt x="170373" y="51624"/>
                    <a:pt x="162629" y="54205"/>
                  </a:cubicBezTo>
                  <a:cubicBezTo>
                    <a:pt x="154885" y="51624"/>
                    <a:pt x="145168" y="52234"/>
                    <a:pt x="139396" y="46462"/>
                  </a:cubicBezTo>
                  <a:cubicBezTo>
                    <a:pt x="113581" y="20649"/>
                    <a:pt x="154887" y="15487"/>
                    <a:pt x="108419" y="30974"/>
                  </a:cubicBezTo>
                  <a:lnTo>
                    <a:pt x="92931" y="77436"/>
                  </a:lnTo>
                  <a:cubicBezTo>
                    <a:pt x="84370" y="103118"/>
                    <a:pt x="105838" y="92923"/>
                    <a:pt x="92931" y="10066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3" name="Straight Connector 62"/>
            <p:cNvCxnSpPr/>
            <p:nvPr/>
          </p:nvCxnSpPr>
          <p:spPr>
            <a:xfrm>
              <a:off x="4700748" y="2493466"/>
              <a:ext cx="0" cy="28651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4775706" y="2493466"/>
              <a:ext cx="0" cy="28651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4850663" y="2493466"/>
              <a:ext cx="0" cy="28651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4925622" y="2493466"/>
              <a:ext cx="0" cy="28651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oup 66"/>
          <p:cNvGrpSpPr/>
          <p:nvPr/>
        </p:nvGrpSpPr>
        <p:grpSpPr>
          <a:xfrm>
            <a:off x="6502365" y="1626174"/>
            <a:ext cx="1091936" cy="1191229"/>
            <a:chOff x="4429700" y="1897204"/>
            <a:chExt cx="1091936" cy="882778"/>
          </a:xfrm>
        </p:grpSpPr>
        <p:sp>
          <p:nvSpPr>
            <p:cNvPr id="68" name="Freeform 67"/>
            <p:cNvSpPr/>
            <p:nvPr/>
          </p:nvSpPr>
          <p:spPr>
            <a:xfrm>
              <a:off x="4429700" y="1897204"/>
              <a:ext cx="1091936" cy="596262"/>
            </a:xfrm>
            <a:custGeom>
              <a:avLst/>
              <a:gdLst>
                <a:gd name="connsiteX0" fmla="*/ 92931 w 1417194"/>
                <a:gd name="connsiteY0" fmla="*/ 100667 h 906011"/>
                <a:gd name="connsiteX1" fmla="*/ 15488 w 1417194"/>
                <a:gd name="connsiteY1" fmla="*/ 123898 h 906011"/>
                <a:gd name="connsiteX2" fmla="*/ 0 w 1417194"/>
                <a:gd name="connsiteY2" fmla="*/ 170361 h 906011"/>
                <a:gd name="connsiteX3" fmla="*/ 15488 w 1417194"/>
                <a:gd name="connsiteY3" fmla="*/ 263285 h 906011"/>
                <a:gd name="connsiteX4" fmla="*/ 30977 w 1417194"/>
                <a:gd name="connsiteY4" fmla="*/ 278772 h 906011"/>
                <a:gd name="connsiteX5" fmla="*/ 38721 w 1417194"/>
                <a:gd name="connsiteY5" fmla="*/ 302003 h 906011"/>
                <a:gd name="connsiteX6" fmla="*/ 23232 w 1417194"/>
                <a:gd name="connsiteY6" fmla="*/ 317491 h 906011"/>
                <a:gd name="connsiteX7" fmla="*/ 0 w 1417194"/>
                <a:gd name="connsiteY7" fmla="*/ 363953 h 906011"/>
                <a:gd name="connsiteX8" fmla="*/ 23232 w 1417194"/>
                <a:gd name="connsiteY8" fmla="*/ 441390 h 906011"/>
                <a:gd name="connsiteX9" fmla="*/ 46465 w 1417194"/>
                <a:gd name="connsiteY9" fmla="*/ 449133 h 906011"/>
                <a:gd name="connsiteX10" fmla="*/ 61954 w 1417194"/>
                <a:gd name="connsiteY10" fmla="*/ 464621 h 906011"/>
                <a:gd name="connsiteX11" fmla="*/ 139396 w 1417194"/>
                <a:gd name="connsiteY11" fmla="*/ 480108 h 906011"/>
                <a:gd name="connsiteX12" fmla="*/ 116163 w 1417194"/>
                <a:gd name="connsiteY12" fmla="*/ 503339 h 906011"/>
                <a:gd name="connsiteX13" fmla="*/ 108419 w 1417194"/>
                <a:gd name="connsiteY13" fmla="*/ 526570 h 906011"/>
                <a:gd name="connsiteX14" fmla="*/ 92931 w 1417194"/>
                <a:gd name="connsiteY14" fmla="*/ 549801 h 906011"/>
                <a:gd name="connsiteX15" fmla="*/ 116163 w 1417194"/>
                <a:gd name="connsiteY15" fmla="*/ 588520 h 906011"/>
                <a:gd name="connsiteX16" fmla="*/ 139396 w 1417194"/>
                <a:gd name="connsiteY16" fmla="*/ 596263 h 906011"/>
                <a:gd name="connsiteX17" fmla="*/ 162629 w 1417194"/>
                <a:gd name="connsiteY17" fmla="*/ 611751 h 906011"/>
                <a:gd name="connsiteX18" fmla="*/ 302025 w 1417194"/>
                <a:gd name="connsiteY18" fmla="*/ 634982 h 906011"/>
                <a:gd name="connsiteX19" fmla="*/ 317513 w 1417194"/>
                <a:gd name="connsiteY19" fmla="*/ 851805 h 906011"/>
                <a:gd name="connsiteX20" fmla="*/ 325257 w 1417194"/>
                <a:gd name="connsiteY20" fmla="*/ 882779 h 906011"/>
                <a:gd name="connsiteX21" fmla="*/ 418188 w 1417194"/>
                <a:gd name="connsiteY21" fmla="*/ 906011 h 906011"/>
                <a:gd name="connsiteX22" fmla="*/ 635027 w 1417194"/>
                <a:gd name="connsiteY22" fmla="*/ 898267 h 906011"/>
                <a:gd name="connsiteX23" fmla="*/ 666004 w 1417194"/>
                <a:gd name="connsiteY23" fmla="*/ 890523 h 906011"/>
                <a:gd name="connsiteX24" fmla="*/ 658259 w 1417194"/>
                <a:gd name="connsiteY24" fmla="*/ 619494 h 906011"/>
                <a:gd name="connsiteX25" fmla="*/ 666004 w 1417194"/>
                <a:gd name="connsiteY25" fmla="*/ 487852 h 906011"/>
                <a:gd name="connsiteX26" fmla="*/ 720213 w 1417194"/>
                <a:gd name="connsiteY26" fmla="*/ 480108 h 906011"/>
                <a:gd name="connsiteX27" fmla="*/ 735702 w 1417194"/>
                <a:gd name="connsiteY27" fmla="*/ 449133 h 906011"/>
                <a:gd name="connsiteX28" fmla="*/ 727957 w 1417194"/>
                <a:gd name="connsiteY28" fmla="*/ 387184 h 906011"/>
                <a:gd name="connsiteX29" fmla="*/ 851865 w 1417194"/>
                <a:gd name="connsiteY29" fmla="*/ 356209 h 906011"/>
                <a:gd name="connsiteX30" fmla="*/ 913819 w 1417194"/>
                <a:gd name="connsiteY30" fmla="*/ 379440 h 906011"/>
                <a:gd name="connsiteX31" fmla="*/ 1014494 w 1417194"/>
                <a:gd name="connsiteY31" fmla="*/ 402671 h 906011"/>
                <a:gd name="connsiteX32" fmla="*/ 1115169 w 1417194"/>
                <a:gd name="connsiteY32" fmla="*/ 394927 h 906011"/>
                <a:gd name="connsiteX33" fmla="*/ 1161634 w 1417194"/>
                <a:gd name="connsiteY33" fmla="*/ 363953 h 906011"/>
                <a:gd name="connsiteX34" fmla="*/ 1177123 w 1417194"/>
                <a:gd name="connsiteY34" fmla="*/ 332978 h 906011"/>
                <a:gd name="connsiteX35" fmla="*/ 1339752 w 1417194"/>
                <a:gd name="connsiteY35" fmla="*/ 309747 h 906011"/>
                <a:gd name="connsiteX36" fmla="*/ 1386217 w 1417194"/>
                <a:gd name="connsiteY36" fmla="*/ 286516 h 906011"/>
                <a:gd name="connsiteX37" fmla="*/ 1393961 w 1417194"/>
                <a:gd name="connsiteY37" fmla="*/ 263285 h 906011"/>
                <a:gd name="connsiteX38" fmla="*/ 1409450 w 1417194"/>
                <a:gd name="connsiteY38" fmla="*/ 240054 h 906011"/>
                <a:gd name="connsiteX39" fmla="*/ 1417194 w 1417194"/>
                <a:gd name="connsiteY39" fmla="*/ 216823 h 906011"/>
                <a:gd name="connsiteX40" fmla="*/ 1370729 w 1417194"/>
                <a:gd name="connsiteY40" fmla="*/ 154873 h 906011"/>
                <a:gd name="connsiteX41" fmla="*/ 1355240 w 1417194"/>
                <a:gd name="connsiteY41" fmla="*/ 139386 h 906011"/>
                <a:gd name="connsiteX42" fmla="*/ 1316519 w 1417194"/>
                <a:gd name="connsiteY42" fmla="*/ 100667 h 906011"/>
                <a:gd name="connsiteX43" fmla="*/ 1231332 w 1417194"/>
                <a:gd name="connsiteY43" fmla="*/ 85180 h 906011"/>
                <a:gd name="connsiteX44" fmla="*/ 991261 w 1417194"/>
                <a:gd name="connsiteY44" fmla="*/ 85180 h 906011"/>
                <a:gd name="connsiteX45" fmla="*/ 968029 w 1417194"/>
                <a:gd name="connsiteY45" fmla="*/ 108411 h 906011"/>
                <a:gd name="connsiteX46" fmla="*/ 944796 w 1417194"/>
                <a:gd name="connsiteY46" fmla="*/ 116155 h 906011"/>
                <a:gd name="connsiteX47" fmla="*/ 898330 w 1417194"/>
                <a:gd name="connsiteY47" fmla="*/ 85180 h 906011"/>
                <a:gd name="connsiteX48" fmla="*/ 875098 w 1417194"/>
                <a:gd name="connsiteY48" fmla="*/ 77436 h 906011"/>
                <a:gd name="connsiteX49" fmla="*/ 813144 w 1417194"/>
                <a:gd name="connsiteY49" fmla="*/ 46462 h 906011"/>
                <a:gd name="connsiteX50" fmla="*/ 758934 w 1417194"/>
                <a:gd name="connsiteY50" fmla="*/ 54205 h 906011"/>
                <a:gd name="connsiteX51" fmla="*/ 712469 w 1417194"/>
                <a:gd name="connsiteY51" fmla="*/ 69693 h 906011"/>
                <a:gd name="connsiteX52" fmla="*/ 673748 w 1417194"/>
                <a:gd name="connsiteY52" fmla="*/ 61949 h 906011"/>
                <a:gd name="connsiteX53" fmla="*/ 650515 w 1417194"/>
                <a:gd name="connsiteY53" fmla="*/ 38718 h 906011"/>
                <a:gd name="connsiteX54" fmla="*/ 604050 w 1417194"/>
                <a:gd name="connsiteY54" fmla="*/ 7743 h 906011"/>
                <a:gd name="connsiteX55" fmla="*/ 526607 w 1417194"/>
                <a:gd name="connsiteY55" fmla="*/ 38718 h 906011"/>
                <a:gd name="connsiteX56" fmla="*/ 480142 w 1417194"/>
                <a:gd name="connsiteY56" fmla="*/ 54205 h 906011"/>
                <a:gd name="connsiteX57" fmla="*/ 449165 w 1417194"/>
                <a:gd name="connsiteY57" fmla="*/ 38718 h 906011"/>
                <a:gd name="connsiteX58" fmla="*/ 425932 w 1417194"/>
                <a:gd name="connsiteY58" fmla="*/ 15487 h 906011"/>
                <a:gd name="connsiteX59" fmla="*/ 402700 w 1417194"/>
                <a:gd name="connsiteY59" fmla="*/ 0 h 906011"/>
                <a:gd name="connsiteX60" fmla="*/ 371723 w 1417194"/>
                <a:gd name="connsiteY60" fmla="*/ 15487 h 906011"/>
                <a:gd name="connsiteX61" fmla="*/ 317513 w 1417194"/>
                <a:gd name="connsiteY61" fmla="*/ 54205 h 906011"/>
                <a:gd name="connsiteX62" fmla="*/ 286536 w 1417194"/>
                <a:gd name="connsiteY62" fmla="*/ 46462 h 906011"/>
                <a:gd name="connsiteX63" fmla="*/ 271048 w 1417194"/>
                <a:gd name="connsiteY63" fmla="*/ 30974 h 906011"/>
                <a:gd name="connsiteX64" fmla="*/ 247815 w 1417194"/>
                <a:gd name="connsiteY64" fmla="*/ 15487 h 906011"/>
                <a:gd name="connsiteX65" fmla="*/ 193606 w 1417194"/>
                <a:gd name="connsiteY65" fmla="*/ 23231 h 906011"/>
                <a:gd name="connsiteX66" fmla="*/ 185861 w 1417194"/>
                <a:gd name="connsiteY66" fmla="*/ 46462 h 906011"/>
                <a:gd name="connsiteX67" fmla="*/ 162629 w 1417194"/>
                <a:gd name="connsiteY67" fmla="*/ 54205 h 906011"/>
                <a:gd name="connsiteX68" fmla="*/ 139396 w 1417194"/>
                <a:gd name="connsiteY68" fmla="*/ 46462 h 906011"/>
                <a:gd name="connsiteX69" fmla="*/ 108419 w 1417194"/>
                <a:gd name="connsiteY69" fmla="*/ 30974 h 906011"/>
                <a:gd name="connsiteX70" fmla="*/ 92931 w 1417194"/>
                <a:gd name="connsiteY70" fmla="*/ 77436 h 906011"/>
                <a:gd name="connsiteX71" fmla="*/ 92931 w 1417194"/>
                <a:gd name="connsiteY71" fmla="*/ 100667 h 906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1417194" h="906011">
                  <a:moveTo>
                    <a:pt x="92931" y="100667"/>
                  </a:moveTo>
                  <a:cubicBezTo>
                    <a:pt x="80024" y="108411"/>
                    <a:pt x="29583" y="95709"/>
                    <a:pt x="15488" y="123898"/>
                  </a:cubicBezTo>
                  <a:cubicBezTo>
                    <a:pt x="8187" y="138500"/>
                    <a:pt x="0" y="170361"/>
                    <a:pt x="0" y="170361"/>
                  </a:cubicBezTo>
                  <a:cubicBezTo>
                    <a:pt x="765" y="177242"/>
                    <a:pt x="3104" y="242647"/>
                    <a:pt x="15488" y="263285"/>
                  </a:cubicBezTo>
                  <a:cubicBezTo>
                    <a:pt x="19245" y="269545"/>
                    <a:pt x="25814" y="273610"/>
                    <a:pt x="30977" y="278772"/>
                  </a:cubicBezTo>
                  <a:cubicBezTo>
                    <a:pt x="33558" y="286516"/>
                    <a:pt x="40322" y="293999"/>
                    <a:pt x="38721" y="302003"/>
                  </a:cubicBezTo>
                  <a:cubicBezTo>
                    <a:pt x="37289" y="309163"/>
                    <a:pt x="27793" y="311790"/>
                    <a:pt x="23232" y="317491"/>
                  </a:cubicBezTo>
                  <a:cubicBezTo>
                    <a:pt x="6076" y="338935"/>
                    <a:pt x="8179" y="339417"/>
                    <a:pt x="0" y="363953"/>
                  </a:cubicBezTo>
                  <a:cubicBezTo>
                    <a:pt x="3996" y="395916"/>
                    <a:pt x="-5338" y="424249"/>
                    <a:pt x="23232" y="441390"/>
                  </a:cubicBezTo>
                  <a:cubicBezTo>
                    <a:pt x="30232" y="445590"/>
                    <a:pt x="38721" y="446552"/>
                    <a:pt x="46465" y="449133"/>
                  </a:cubicBezTo>
                  <a:cubicBezTo>
                    <a:pt x="51628" y="454296"/>
                    <a:pt x="55693" y="460865"/>
                    <a:pt x="61954" y="464621"/>
                  </a:cubicBezTo>
                  <a:cubicBezTo>
                    <a:pt x="78847" y="474756"/>
                    <a:pt x="130003" y="478766"/>
                    <a:pt x="139396" y="480108"/>
                  </a:cubicBezTo>
                  <a:cubicBezTo>
                    <a:pt x="131652" y="487852"/>
                    <a:pt x="122238" y="494227"/>
                    <a:pt x="116163" y="503339"/>
                  </a:cubicBezTo>
                  <a:cubicBezTo>
                    <a:pt x="111635" y="510131"/>
                    <a:pt x="112070" y="519269"/>
                    <a:pt x="108419" y="526570"/>
                  </a:cubicBezTo>
                  <a:cubicBezTo>
                    <a:pt x="104257" y="534894"/>
                    <a:pt x="98094" y="542057"/>
                    <a:pt x="92931" y="549801"/>
                  </a:cubicBezTo>
                  <a:cubicBezTo>
                    <a:pt x="99022" y="568073"/>
                    <a:pt x="98447" y="577891"/>
                    <a:pt x="116163" y="588520"/>
                  </a:cubicBezTo>
                  <a:cubicBezTo>
                    <a:pt x="123163" y="592720"/>
                    <a:pt x="131652" y="593682"/>
                    <a:pt x="139396" y="596263"/>
                  </a:cubicBezTo>
                  <a:cubicBezTo>
                    <a:pt x="147140" y="601426"/>
                    <a:pt x="154124" y="607971"/>
                    <a:pt x="162629" y="611751"/>
                  </a:cubicBezTo>
                  <a:cubicBezTo>
                    <a:pt x="215211" y="635119"/>
                    <a:pt x="237325" y="629591"/>
                    <a:pt x="302025" y="634982"/>
                  </a:cubicBezTo>
                  <a:cubicBezTo>
                    <a:pt x="331124" y="722275"/>
                    <a:pt x="302074" y="627952"/>
                    <a:pt x="317513" y="851805"/>
                  </a:cubicBezTo>
                  <a:cubicBezTo>
                    <a:pt x="318245" y="862422"/>
                    <a:pt x="317176" y="875853"/>
                    <a:pt x="325257" y="882779"/>
                  </a:cubicBezTo>
                  <a:cubicBezTo>
                    <a:pt x="340069" y="895474"/>
                    <a:pt x="400389" y="903044"/>
                    <a:pt x="418188" y="906011"/>
                  </a:cubicBezTo>
                  <a:cubicBezTo>
                    <a:pt x="490468" y="903430"/>
                    <a:pt x="562842" y="902778"/>
                    <a:pt x="635027" y="898267"/>
                  </a:cubicBezTo>
                  <a:cubicBezTo>
                    <a:pt x="645650" y="897603"/>
                    <a:pt x="665120" y="901130"/>
                    <a:pt x="666004" y="890523"/>
                  </a:cubicBezTo>
                  <a:cubicBezTo>
                    <a:pt x="673510" y="800455"/>
                    <a:pt x="660841" y="709837"/>
                    <a:pt x="658259" y="619494"/>
                  </a:cubicBezTo>
                  <a:cubicBezTo>
                    <a:pt x="660841" y="575613"/>
                    <a:pt x="648150" y="528019"/>
                    <a:pt x="666004" y="487852"/>
                  </a:cubicBezTo>
                  <a:cubicBezTo>
                    <a:pt x="673418" y="471172"/>
                    <a:pt x="704257" y="488972"/>
                    <a:pt x="720213" y="480108"/>
                  </a:cubicBezTo>
                  <a:cubicBezTo>
                    <a:pt x="730304" y="474502"/>
                    <a:pt x="730539" y="459458"/>
                    <a:pt x="735702" y="449133"/>
                  </a:cubicBezTo>
                  <a:cubicBezTo>
                    <a:pt x="733120" y="428483"/>
                    <a:pt x="731680" y="407659"/>
                    <a:pt x="727957" y="387184"/>
                  </a:cubicBezTo>
                  <a:cubicBezTo>
                    <a:pt x="716045" y="321677"/>
                    <a:pt x="659641" y="367516"/>
                    <a:pt x="851865" y="356209"/>
                  </a:cubicBezTo>
                  <a:cubicBezTo>
                    <a:pt x="938853" y="377955"/>
                    <a:pt x="824718" y="347043"/>
                    <a:pt x="913819" y="379440"/>
                  </a:cubicBezTo>
                  <a:cubicBezTo>
                    <a:pt x="955706" y="394670"/>
                    <a:pt x="972402" y="395656"/>
                    <a:pt x="1014494" y="402671"/>
                  </a:cubicBezTo>
                  <a:cubicBezTo>
                    <a:pt x="1048052" y="400090"/>
                    <a:pt x="1082620" y="403492"/>
                    <a:pt x="1115169" y="394927"/>
                  </a:cubicBezTo>
                  <a:cubicBezTo>
                    <a:pt x="1133170" y="390190"/>
                    <a:pt x="1161634" y="363953"/>
                    <a:pt x="1161634" y="363953"/>
                  </a:cubicBezTo>
                  <a:cubicBezTo>
                    <a:pt x="1166797" y="353628"/>
                    <a:pt x="1167888" y="339904"/>
                    <a:pt x="1177123" y="332978"/>
                  </a:cubicBezTo>
                  <a:cubicBezTo>
                    <a:pt x="1209622" y="308605"/>
                    <a:pt x="1328008" y="310530"/>
                    <a:pt x="1339752" y="309747"/>
                  </a:cubicBezTo>
                  <a:cubicBezTo>
                    <a:pt x="1355055" y="304646"/>
                    <a:pt x="1375300" y="300161"/>
                    <a:pt x="1386217" y="286516"/>
                  </a:cubicBezTo>
                  <a:cubicBezTo>
                    <a:pt x="1391316" y="280142"/>
                    <a:pt x="1390310" y="270586"/>
                    <a:pt x="1393961" y="263285"/>
                  </a:cubicBezTo>
                  <a:cubicBezTo>
                    <a:pt x="1398124" y="254961"/>
                    <a:pt x="1404287" y="247798"/>
                    <a:pt x="1409450" y="240054"/>
                  </a:cubicBezTo>
                  <a:cubicBezTo>
                    <a:pt x="1412031" y="232310"/>
                    <a:pt x="1417194" y="224986"/>
                    <a:pt x="1417194" y="216823"/>
                  </a:cubicBezTo>
                  <a:cubicBezTo>
                    <a:pt x="1417194" y="189792"/>
                    <a:pt x="1384998" y="169140"/>
                    <a:pt x="1370729" y="154873"/>
                  </a:cubicBezTo>
                  <a:cubicBezTo>
                    <a:pt x="1365566" y="149711"/>
                    <a:pt x="1359290" y="145461"/>
                    <a:pt x="1355240" y="139386"/>
                  </a:cubicBezTo>
                  <a:cubicBezTo>
                    <a:pt x="1341473" y="118736"/>
                    <a:pt x="1340612" y="110992"/>
                    <a:pt x="1316519" y="100667"/>
                  </a:cubicBezTo>
                  <a:cubicBezTo>
                    <a:pt x="1298266" y="92845"/>
                    <a:pt x="1243886" y="86973"/>
                    <a:pt x="1231332" y="85180"/>
                  </a:cubicBezTo>
                  <a:cubicBezTo>
                    <a:pt x="1137524" y="47660"/>
                    <a:pt x="1170569" y="54267"/>
                    <a:pt x="991261" y="85180"/>
                  </a:cubicBezTo>
                  <a:cubicBezTo>
                    <a:pt x="980469" y="87041"/>
                    <a:pt x="977141" y="102336"/>
                    <a:pt x="968029" y="108411"/>
                  </a:cubicBezTo>
                  <a:cubicBezTo>
                    <a:pt x="961237" y="112939"/>
                    <a:pt x="952540" y="113574"/>
                    <a:pt x="944796" y="116155"/>
                  </a:cubicBezTo>
                  <a:cubicBezTo>
                    <a:pt x="873655" y="98370"/>
                    <a:pt x="946949" y="124073"/>
                    <a:pt x="898330" y="85180"/>
                  </a:cubicBezTo>
                  <a:cubicBezTo>
                    <a:pt x="891956" y="80081"/>
                    <a:pt x="882741" y="80302"/>
                    <a:pt x="875098" y="77436"/>
                  </a:cubicBezTo>
                  <a:cubicBezTo>
                    <a:pt x="831793" y="61198"/>
                    <a:pt x="845227" y="67848"/>
                    <a:pt x="813144" y="46462"/>
                  </a:cubicBezTo>
                  <a:cubicBezTo>
                    <a:pt x="795074" y="49043"/>
                    <a:pt x="776720" y="50101"/>
                    <a:pt x="758934" y="54205"/>
                  </a:cubicBezTo>
                  <a:cubicBezTo>
                    <a:pt x="743026" y="57876"/>
                    <a:pt x="712469" y="69693"/>
                    <a:pt x="712469" y="69693"/>
                  </a:cubicBezTo>
                  <a:cubicBezTo>
                    <a:pt x="699562" y="67112"/>
                    <a:pt x="685521" y="67835"/>
                    <a:pt x="673748" y="61949"/>
                  </a:cubicBezTo>
                  <a:cubicBezTo>
                    <a:pt x="663952" y="57052"/>
                    <a:pt x="659160" y="45441"/>
                    <a:pt x="650515" y="38718"/>
                  </a:cubicBezTo>
                  <a:cubicBezTo>
                    <a:pt x="635821" y="27290"/>
                    <a:pt x="619538" y="18068"/>
                    <a:pt x="604050" y="7743"/>
                  </a:cubicBezTo>
                  <a:cubicBezTo>
                    <a:pt x="505125" y="24230"/>
                    <a:pt x="602801" y="624"/>
                    <a:pt x="526607" y="38718"/>
                  </a:cubicBezTo>
                  <a:cubicBezTo>
                    <a:pt x="512004" y="46019"/>
                    <a:pt x="480142" y="54205"/>
                    <a:pt x="480142" y="54205"/>
                  </a:cubicBezTo>
                  <a:cubicBezTo>
                    <a:pt x="469816" y="49043"/>
                    <a:pt x="458559" y="45428"/>
                    <a:pt x="449165" y="38718"/>
                  </a:cubicBezTo>
                  <a:cubicBezTo>
                    <a:pt x="440253" y="32353"/>
                    <a:pt x="434346" y="22498"/>
                    <a:pt x="425932" y="15487"/>
                  </a:cubicBezTo>
                  <a:cubicBezTo>
                    <a:pt x="418782" y="9529"/>
                    <a:pt x="410444" y="5162"/>
                    <a:pt x="402700" y="0"/>
                  </a:cubicBezTo>
                  <a:cubicBezTo>
                    <a:pt x="392374" y="5162"/>
                    <a:pt x="380959" y="8561"/>
                    <a:pt x="371723" y="15487"/>
                  </a:cubicBezTo>
                  <a:cubicBezTo>
                    <a:pt x="312925" y="59582"/>
                    <a:pt x="366925" y="37737"/>
                    <a:pt x="317513" y="54205"/>
                  </a:cubicBezTo>
                  <a:cubicBezTo>
                    <a:pt x="307187" y="51624"/>
                    <a:pt x="296056" y="51222"/>
                    <a:pt x="286536" y="46462"/>
                  </a:cubicBezTo>
                  <a:cubicBezTo>
                    <a:pt x="280006" y="43197"/>
                    <a:pt x="276749" y="35535"/>
                    <a:pt x="271048" y="30974"/>
                  </a:cubicBezTo>
                  <a:cubicBezTo>
                    <a:pt x="263780" y="25160"/>
                    <a:pt x="255559" y="20649"/>
                    <a:pt x="247815" y="15487"/>
                  </a:cubicBezTo>
                  <a:cubicBezTo>
                    <a:pt x="229745" y="18068"/>
                    <a:pt x="209932" y="15068"/>
                    <a:pt x="193606" y="23231"/>
                  </a:cubicBezTo>
                  <a:cubicBezTo>
                    <a:pt x="186305" y="26881"/>
                    <a:pt x="191633" y="40690"/>
                    <a:pt x="185861" y="46462"/>
                  </a:cubicBezTo>
                  <a:cubicBezTo>
                    <a:pt x="180089" y="52234"/>
                    <a:pt x="170373" y="51624"/>
                    <a:pt x="162629" y="54205"/>
                  </a:cubicBezTo>
                  <a:cubicBezTo>
                    <a:pt x="154885" y="51624"/>
                    <a:pt x="145168" y="52234"/>
                    <a:pt x="139396" y="46462"/>
                  </a:cubicBezTo>
                  <a:cubicBezTo>
                    <a:pt x="113581" y="20649"/>
                    <a:pt x="154887" y="15487"/>
                    <a:pt x="108419" y="30974"/>
                  </a:cubicBezTo>
                  <a:lnTo>
                    <a:pt x="92931" y="77436"/>
                  </a:lnTo>
                  <a:cubicBezTo>
                    <a:pt x="84370" y="103118"/>
                    <a:pt x="105838" y="92923"/>
                    <a:pt x="92931" y="10066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9" name="Straight Connector 68"/>
            <p:cNvCxnSpPr/>
            <p:nvPr/>
          </p:nvCxnSpPr>
          <p:spPr>
            <a:xfrm>
              <a:off x="4700748" y="2493466"/>
              <a:ext cx="0" cy="28651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4775706" y="2493466"/>
              <a:ext cx="0" cy="28651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4850663" y="2493466"/>
              <a:ext cx="0" cy="28651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4925622" y="2493466"/>
              <a:ext cx="0" cy="28651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/>
          <p:cNvGrpSpPr/>
          <p:nvPr/>
        </p:nvGrpSpPr>
        <p:grpSpPr>
          <a:xfrm>
            <a:off x="6995628" y="1548737"/>
            <a:ext cx="1091936" cy="1268666"/>
            <a:chOff x="4429700" y="1897204"/>
            <a:chExt cx="1091936" cy="882778"/>
          </a:xfrm>
        </p:grpSpPr>
        <p:sp>
          <p:nvSpPr>
            <p:cNvPr id="74" name="Freeform 73"/>
            <p:cNvSpPr/>
            <p:nvPr/>
          </p:nvSpPr>
          <p:spPr>
            <a:xfrm>
              <a:off x="4429700" y="1897204"/>
              <a:ext cx="1091936" cy="596262"/>
            </a:xfrm>
            <a:custGeom>
              <a:avLst/>
              <a:gdLst>
                <a:gd name="connsiteX0" fmla="*/ 92931 w 1417194"/>
                <a:gd name="connsiteY0" fmla="*/ 100667 h 906011"/>
                <a:gd name="connsiteX1" fmla="*/ 15488 w 1417194"/>
                <a:gd name="connsiteY1" fmla="*/ 123898 h 906011"/>
                <a:gd name="connsiteX2" fmla="*/ 0 w 1417194"/>
                <a:gd name="connsiteY2" fmla="*/ 170361 h 906011"/>
                <a:gd name="connsiteX3" fmla="*/ 15488 w 1417194"/>
                <a:gd name="connsiteY3" fmla="*/ 263285 h 906011"/>
                <a:gd name="connsiteX4" fmla="*/ 30977 w 1417194"/>
                <a:gd name="connsiteY4" fmla="*/ 278772 h 906011"/>
                <a:gd name="connsiteX5" fmla="*/ 38721 w 1417194"/>
                <a:gd name="connsiteY5" fmla="*/ 302003 h 906011"/>
                <a:gd name="connsiteX6" fmla="*/ 23232 w 1417194"/>
                <a:gd name="connsiteY6" fmla="*/ 317491 h 906011"/>
                <a:gd name="connsiteX7" fmla="*/ 0 w 1417194"/>
                <a:gd name="connsiteY7" fmla="*/ 363953 h 906011"/>
                <a:gd name="connsiteX8" fmla="*/ 23232 w 1417194"/>
                <a:gd name="connsiteY8" fmla="*/ 441390 h 906011"/>
                <a:gd name="connsiteX9" fmla="*/ 46465 w 1417194"/>
                <a:gd name="connsiteY9" fmla="*/ 449133 h 906011"/>
                <a:gd name="connsiteX10" fmla="*/ 61954 w 1417194"/>
                <a:gd name="connsiteY10" fmla="*/ 464621 h 906011"/>
                <a:gd name="connsiteX11" fmla="*/ 139396 w 1417194"/>
                <a:gd name="connsiteY11" fmla="*/ 480108 h 906011"/>
                <a:gd name="connsiteX12" fmla="*/ 116163 w 1417194"/>
                <a:gd name="connsiteY12" fmla="*/ 503339 h 906011"/>
                <a:gd name="connsiteX13" fmla="*/ 108419 w 1417194"/>
                <a:gd name="connsiteY13" fmla="*/ 526570 h 906011"/>
                <a:gd name="connsiteX14" fmla="*/ 92931 w 1417194"/>
                <a:gd name="connsiteY14" fmla="*/ 549801 h 906011"/>
                <a:gd name="connsiteX15" fmla="*/ 116163 w 1417194"/>
                <a:gd name="connsiteY15" fmla="*/ 588520 h 906011"/>
                <a:gd name="connsiteX16" fmla="*/ 139396 w 1417194"/>
                <a:gd name="connsiteY16" fmla="*/ 596263 h 906011"/>
                <a:gd name="connsiteX17" fmla="*/ 162629 w 1417194"/>
                <a:gd name="connsiteY17" fmla="*/ 611751 h 906011"/>
                <a:gd name="connsiteX18" fmla="*/ 302025 w 1417194"/>
                <a:gd name="connsiteY18" fmla="*/ 634982 h 906011"/>
                <a:gd name="connsiteX19" fmla="*/ 317513 w 1417194"/>
                <a:gd name="connsiteY19" fmla="*/ 851805 h 906011"/>
                <a:gd name="connsiteX20" fmla="*/ 325257 w 1417194"/>
                <a:gd name="connsiteY20" fmla="*/ 882779 h 906011"/>
                <a:gd name="connsiteX21" fmla="*/ 418188 w 1417194"/>
                <a:gd name="connsiteY21" fmla="*/ 906011 h 906011"/>
                <a:gd name="connsiteX22" fmla="*/ 635027 w 1417194"/>
                <a:gd name="connsiteY22" fmla="*/ 898267 h 906011"/>
                <a:gd name="connsiteX23" fmla="*/ 666004 w 1417194"/>
                <a:gd name="connsiteY23" fmla="*/ 890523 h 906011"/>
                <a:gd name="connsiteX24" fmla="*/ 658259 w 1417194"/>
                <a:gd name="connsiteY24" fmla="*/ 619494 h 906011"/>
                <a:gd name="connsiteX25" fmla="*/ 666004 w 1417194"/>
                <a:gd name="connsiteY25" fmla="*/ 487852 h 906011"/>
                <a:gd name="connsiteX26" fmla="*/ 720213 w 1417194"/>
                <a:gd name="connsiteY26" fmla="*/ 480108 h 906011"/>
                <a:gd name="connsiteX27" fmla="*/ 735702 w 1417194"/>
                <a:gd name="connsiteY27" fmla="*/ 449133 h 906011"/>
                <a:gd name="connsiteX28" fmla="*/ 727957 w 1417194"/>
                <a:gd name="connsiteY28" fmla="*/ 387184 h 906011"/>
                <a:gd name="connsiteX29" fmla="*/ 851865 w 1417194"/>
                <a:gd name="connsiteY29" fmla="*/ 356209 h 906011"/>
                <a:gd name="connsiteX30" fmla="*/ 913819 w 1417194"/>
                <a:gd name="connsiteY30" fmla="*/ 379440 h 906011"/>
                <a:gd name="connsiteX31" fmla="*/ 1014494 w 1417194"/>
                <a:gd name="connsiteY31" fmla="*/ 402671 h 906011"/>
                <a:gd name="connsiteX32" fmla="*/ 1115169 w 1417194"/>
                <a:gd name="connsiteY32" fmla="*/ 394927 h 906011"/>
                <a:gd name="connsiteX33" fmla="*/ 1161634 w 1417194"/>
                <a:gd name="connsiteY33" fmla="*/ 363953 h 906011"/>
                <a:gd name="connsiteX34" fmla="*/ 1177123 w 1417194"/>
                <a:gd name="connsiteY34" fmla="*/ 332978 h 906011"/>
                <a:gd name="connsiteX35" fmla="*/ 1339752 w 1417194"/>
                <a:gd name="connsiteY35" fmla="*/ 309747 h 906011"/>
                <a:gd name="connsiteX36" fmla="*/ 1386217 w 1417194"/>
                <a:gd name="connsiteY36" fmla="*/ 286516 h 906011"/>
                <a:gd name="connsiteX37" fmla="*/ 1393961 w 1417194"/>
                <a:gd name="connsiteY37" fmla="*/ 263285 h 906011"/>
                <a:gd name="connsiteX38" fmla="*/ 1409450 w 1417194"/>
                <a:gd name="connsiteY38" fmla="*/ 240054 h 906011"/>
                <a:gd name="connsiteX39" fmla="*/ 1417194 w 1417194"/>
                <a:gd name="connsiteY39" fmla="*/ 216823 h 906011"/>
                <a:gd name="connsiteX40" fmla="*/ 1370729 w 1417194"/>
                <a:gd name="connsiteY40" fmla="*/ 154873 h 906011"/>
                <a:gd name="connsiteX41" fmla="*/ 1355240 w 1417194"/>
                <a:gd name="connsiteY41" fmla="*/ 139386 h 906011"/>
                <a:gd name="connsiteX42" fmla="*/ 1316519 w 1417194"/>
                <a:gd name="connsiteY42" fmla="*/ 100667 h 906011"/>
                <a:gd name="connsiteX43" fmla="*/ 1231332 w 1417194"/>
                <a:gd name="connsiteY43" fmla="*/ 85180 h 906011"/>
                <a:gd name="connsiteX44" fmla="*/ 991261 w 1417194"/>
                <a:gd name="connsiteY44" fmla="*/ 85180 h 906011"/>
                <a:gd name="connsiteX45" fmla="*/ 968029 w 1417194"/>
                <a:gd name="connsiteY45" fmla="*/ 108411 h 906011"/>
                <a:gd name="connsiteX46" fmla="*/ 944796 w 1417194"/>
                <a:gd name="connsiteY46" fmla="*/ 116155 h 906011"/>
                <a:gd name="connsiteX47" fmla="*/ 898330 w 1417194"/>
                <a:gd name="connsiteY47" fmla="*/ 85180 h 906011"/>
                <a:gd name="connsiteX48" fmla="*/ 875098 w 1417194"/>
                <a:gd name="connsiteY48" fmla="*/ 77436 h 906011"/>
                <a:gd name="connsiteX49" fmla="*/ 813144 w 1417194"/>
                <a:gd name="connsiteY49" fmla="*/ 46462 h 906011"/>
                <a:gd name="connsiteX50" fmla="*/ 758934 w 1417194"/>
                <a:gd name="connsiteY50" fmla="*/ 54205 h 906011"/>
                <a:gd name="connsiteX51" fmla="*/ 712469 w 1417194"/>
                <a:gd name="connsiteY51" fmla="*/ 69693 h 906011"/>
                <a:gd name="connsiteX52" fmla="*/ 673748 w 1417194"/>
                <a:gd name="connsiteY52" fmla="*/ 61949 h 906011"/>
                <a:gd name="connsiteX53" fmla="*/ 650515 w 1417194"/>
                <a:gd name="connsiteY53" fmla="*/ 38718 h 906011"/>
                <a:gd name="connsiteX54" fmla="*/ 604050 w 1417194"/>
                <a:gd name="connsiteY54" fmla="*/ 7743 h 906011"/>
                <a:gd name="connsiteX55" fmla="*/ 526607 w 1417194"/>
                <a:gd name="connsiteY55" fmla="*/ 38718 h 906011"/>
                <a:gd name="connsiteX56" fmla="*/ 480142 w 1417194"/>
                <a:gd name="connsiteY56" fmla="*/ 54205 h 906011"/>
                <a:gd name="connsiteX57" fmla="*/ 449165 w 1417194"/>
                <a:gd name="connsiteY57" fmla="*/ 38718 h 906011"/>
                <a:gd name="connsiteX58" fmla="*/ 425932 w 1417194"/>
                <a:gd name="connsiteY58" fmla="*/ 15487 h 906011"/>
                <a:gd name="connsiteX59" fmla="*/ 402700 w 1417194"/>
                <a:gd name="connsiteY59" fmla="*/ 0 h 906011"/>
                <a:gd name="connsiteX60" fmla="*/ 371723 w 1417194"/>
                <a:gd name="connsiteY60" fmla="*/ 15487 h 906011"/>
                <a:gd name="connsiteX61" fmla="*/ 317513 w 1417194"/>
                <a:gd name="connsiteY61" fmla="*/ 54205 h 906011"/>
                <a:gd name="connsiteX62" fmla="*/ 286536 w 1417194"/>
                <a:gd name="connsiteY62" fmla="*/ 46462 h 906011"/>
                <a:gd name="connsiteX63" fmla="*/ 271048 w 1417194"/>
                <a:gd name="connsiteY63" fmla="*/ 30974 h 906011"/>
                <a:gd name="connsiteX64" fmla="*/ 247815 w 1417194"/>
                <a:gd name="connsiteY64" fmla="*/ 15487 h 906011"/>
                <a:gd name="connsiteX65" fmla="*/ 193606 w 1417194"/>
                <a:gd name="connsiteY65" fmla="*/ 23231 h 906011"/>
                <a:gd name="connsiteX66" fmla="*/ 185861 w 1417194"/>
                <a:gd name="connsiteY66" fmla="*/ 46462 h 906011"/>
                <a:gd name="connsiteX67" fmla="*/ 162629 w 1417194"/>
                <a:gd name="connsiteY67" fmla="*/ 54205 h 906011"/>
                <a:gd name="connsiteX68" fmla="*/ 139396 w 1417194"/>
                <a:gd name="connsiteY68" fmla="*/ 46462 h 906011"/>
                <a:gd name="connsiteX69" fmla="*/ 108419 w 1417194"/>
                <a:gd name="connsiteY69" fmla="*/ 30974 h 906011"/>
                <a:gd name="connsiteX70" fmla="*/ 92931 w 1417194"/>
                <a:gd name="connsiteY70" fmla="*/ 77436 h 906011"/>
                <a:gd name="connsiteX71" fmla="*/ 92931 w 1417194"/>
                <a:gd name="connsiteY71" fmla="*/ 100667 h 906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1417194" h="906011">
                  <a:moveTo>
                    <a:pt x="92931" y="100667"/>
                  </a:moveTo>
                  <a:cubicBezTo>
                    <a:pt x="80024" y="108411"/>
                    <a:pt x="29583" y="95709"/>
                    <a:pt x="15488" y="123898"/>
                  </a:cubicBezTo>
                  <a:cubicBezTo>
                    <a:pt x="8187" y="138500"/>
                    <a:pt x="0" y="170361"/>
                    <a:pt x="0" y="170361"/>
                  </a:cubicBezTo>
                  <a:cubicBezTo>
                    <a:pt x="765" y="177242"/>
                    <a:pt x="3104" y="242647"/>
                    <a:pt x="15488" y="263285"/>
                  </a:cubicBezTo>
                  <a:cubicBezTo>
                    <a:pt x="19245" y="269545"/>
                    <a:pt x="25814" y="273610"/>
                    <a:pt x="30977" y="278772"/>
                  </a:cubicBezTo>
                  <a:cubicBezTo>
                    <a:pt x="33558" y="286516"/>
                    <a:pt x="40322" y="293999"/>
                    <a:pt x="38721" y="302003"/>
                  </a:cubicBezTo>
                  <a:cubicBezTo>
                    <a:pt x="37289" y="309163"/>
                    <a:pt x="27793" y="311790"/>
                    <a:pt x="23232" y="317491"/>
                  </a:cubicBezTo>
                  <a:cubicBezTo>
                    <a:pt x="6076" y="338935"/>
                    <a:pt x="8179" y="339417"/>
                    <a:pt x="0" y="363953"/>
                  </a:cubicBezTo>
                  <a:cubicBezTo>
                    <a:pt x="3996" y="395916"/>
                    <a:pt x="-5338" y="424249"/>
                    <a:pt x="23232" y="441390"/>
                  </a:cubicBezTo>
                  <a:cubicBezTo>
                    <a:pt x="30232" y="445590"/>
                    <a:pt x="38721" y="446552"/>
                    <a:pt x="46465" y="449133"/>
                  </a:cubicBezTo>
                  <a:cubicBezTo>
                    <a:pt x="51628" y="454296"/>
                    <a:pt x="55693" y="460865"/>
                    <a:pt x="61954" y="464621"/>
                  </a:cubicBezTo>
                  <a:cubicBezTo>
                    <a:pt x="78847" y="474756"/>
                    <a:pt x="130003" y="478766"/>
                    <a:pt x="139396" y="480108"/>
                  </a:cubicBezTo>
                  <a:cubicBezTo>
                    <a:pt x="131652" y="487852"/>
                    <a:pt x="122238" y="494227"/>
                    <a:pt x="116163" y="503339"/>
                  </a:cubicBezTo>
                  <a:cubicBezTo>
                    <a:pt x="111635" y="510131"/>
                    <a:pt x="112070" y="519269"/>
                    <a:pt x="108419" y="526570"/>
                  </a:cubicBezTo>
                  <a:cubicBezTo>
                    <a:pt x="104257" y="534894"/>
                    <a:pt x="98094" y="542057"/>
                    <a:pt x="92931" y="549801"/>
                  </a:cubicBezTo>
                  <a:cubicBezTo>
                    <a:pt x="99022" y="568073"/>
                    <a:pt x="98447" y="577891"/>
                    <a:pt x="116163" y="588520"/>
                  </a:cubicBezTo>
                  <a:cubicBezTo>
                    <a:pt x="123163" y="592720"/>
                    <a:pt x="131652" y="593682"/>
                    <a:pt x="139396" y="596263"/>
                  </a:cubicBezTo>
                  <a:cubicBezTo>
                    <a:pt x="147140" y="601426"/>
                    <a:pt x="154124" y="607971"/>
                    <a:pt x="162629" y="611751"/>
                  </a:cubicBezTo>
                  <a:cubicBezTo>
                    <a:pt x="215211" y="635119"/>
                    <a:pt x="237325" y="629591"/>
                    <a:pt x="302025" y="634982"/>
                  </a:cubicBezTo>
                  <a:cubicBezTo>
                    <a:pt x="331124" y="722275"/>
                    <a:pt x="302074" y="627952"/>
                    <a:pt x="317513" y="851805"/>
                  </a:cubicBezTo>
                  <a:cubicBezTo>
                    <a:pt x="318245" y="862422"/>
                    <a:pt x="317176" y="875853"/>
                    <a:pt x="325257" y="882779"/>
                  </a:cubicBezTo>
                  <a:cubicBezTo>
                    <a:pt x="340069" y="895474"/>
                    <a:pt x="400389" y="903044"/>
                    <a:pt x="418188" y="906011"/>
                  </a:cubicBezTo>
                  <a:cubicBezTo>
                    <a:pt x="490468" y="903430"/>
                    <a:pt x="562842" y="902778"/>
                    <a:pt x="635027" y="898267"/>
                  </a:cubicBezTo>
                  <a:cubicBezTo>
                    <a:pt x="645650" y="897603"/>
                    <a:pt x="665120" y="901130"/>
                    <a:pt x="666004" y="890523"/>
                  </a:cubicBezTo>
                  <a:cubicBezTo>
                    <a:pt x="673510" y="800455"/>
                    <a:pt x="660841" y="709837"/>
                    <a:pt x="658259" y="619494"/>
                  </a:cubicBezTo>
                  <a:cubicBezTo>
                    <a:pt x="660841" y="575613"/>
                    <a:pt x="648150" y="528019"/>
                    <a:pt x="666004" y="487852"/>
                  </a:cubicBezTo>
                  <a:cubicBezTo>
                    <a:pt x="673418" y="471172"/>
                    <a:pt x="704257" y="488972"/>
                    <a:pt x="720213" y="480108"/>
                  </a:cubicBezTo>
                  <a:cubicBezTo>
                    <a:pt x="730304" y="474502"/>
                    <a:pt x="730539" y="459458"/>
                    <a:pt x="735702" y="449133"/>
                  </a:cubicBezTo>
                  <a:cubicBezTo>
                    <a:pt x="733120" y="428483"/>
                    <a:pt x="731680" y="407659"/>
                    <a:pt x="727957" y="387184"/>
                  </a:cubicBezTo>
                  <a:cubicBezTo>
                    <a:pt x="716045" y="321677"/>
                    <a:pt x="659641" y="367516"/>
                    <a:pt x="851865" y="356209"/>
                  </a:cubicBezTo>
                  <a:cubicBezTo>
                    <a:pt x="938853" y="377955"/>
                    <a:pt x="824718" y="347043"/>
                    <a:pt x="913819" y="379440"/>
                  </a:cubicBezTo>
                  <a:cubicBezTo>
                    <a:pt x="955706" y="394670"/>
                    <a:pt x="972402" y="395656"/>
                    <a:pt x="1014494" y="402671"/>
                  </a:cubicBezTo>
                  <a:cubicBezTo>
                    <a:pt x="1048052" y="400090"/>
                    <a:pt x="1082620" y="403492"/>
                    <a:pt x="1115169" y="394927"/>
                  </a:cubicBezTo>
                  <a:cubicBezTo>
                    <a:pt x="1133170" y="390190"/>
                    <a:pt x="1161634" y="363953"/>
                    <a:pt x="1161634" y="363953"/>
                  </a:cubicBezTo>
                  <a:cubicBezTo>
                    <a:pt x="1166797" y="353628"/>
                    <a:pt x="1167888" y="339904"/>
                    <a:pt x="1177123" y="332978"/>
                  </a:cubicBezTo>
                  <a:cubicBezTo>
                    <a:pt x="1209622" y="308605"/>
                    <a:pt x="1328008" y="310530"/>
                    <a:pt x="1339752" y="309747"/>
                  </a:cubicBezTo>
                  <a:cubicBezTo>
                    <a:pt x="1355055" y="304646"/>
                    <a:pt x="1375300" y="300161"/>
                    <a:pt x="1386217" y="286516"/>
                  </a:cubicBezTo>
                  <a:cubicBezTo>
                    <a:pt x="1391316" y="280142"/>
                    <a:pt x="1390310" y="270586"/>
                    <a:pt x="1393961" y="263285"/>
                  </a:cubicBezTo>
                  <a:cubicBezTo>
                    <a:pt x="1398124" y="254961"/>
                    <a:pt x="1404287" y="247798"/>
                    <a:pt x="1409450" y="240054"/>
                  </a:cubicBezTo>
                  <a:cubicBezTo>
                    <a:pt x="1412031" y="232310"/>
                    <a:pt x="1417194" y="224986"/>
                    <a:pt x="1417194" y="216823"/>
                  </a:cubicBezTo>
                  <a:cubicBezTo>
                    <a:pt x="1417194" y="189792"/>
                    <a:pt x="1384998" y="169140"/>
                    <a:pt x="1370729" y="154873"/>
                  </a:cubicBezTo>
                  <a:cubicBezTo>
                    <a:pt x="1365566" y="149711"/>
                    <a:pt x="1359290" y="145461"/>
                    <a:pt x="1355240" y="139386"/>
                  </a:cubicBezTo>
                  <a:cubicBezTo>
                    <a:pt x="1341473" y="118736"/>
                    <a:pt x="1340612" y="110992"/>
                    <a:pt x="1316519" y="100667"/>
                  </a:cubicBezTo>
                  <a:cubicBezTo>
                    <a:pt x="1298266" y="92845"/>
                    <a:pt x="1243886" y="86973"/>
                    <a:pt x="1231332" y="85180"/>
                  </a:cubicBezTo>
                  <a:cubicBezTo>
                    <a:pt x="1137524" y="47660"/>
                    <a:pt x="1170569" y="54267"/>
                    <a:pt x="991261" y="85180"/>
                  </a:cubicBezTo>
                  <a:cubicBezTo>
                    <a:pt x="980469" y="87041"/>
                    <a:pt x="977141" y="102336"/>
                    <a:pt x="968029" y="108411"/>
                  </a:cubicBezTo>
                  <a:cubicBezTo>
                    <a:pt x="961237" y="112939"/>
                    <a:pt x="952540" y="113574"/>
                    <a:pt x="944796" y="116155"/>
                  </a:cubicBezTo>
                  <a:cubicBezTo>
                    <a:pt x="873655" y="98370"/>
                    <a:pt x="946949" y="124073"/>
                    <a:pt x="898330" y="85180"/>
                  </a:cubicBezTo>
                  <a:cubicBezTo>
                    <a:pt x="891956" y="80081"/>
                    <a:pt x="882741" y="80302"/>
                    <a:pt x="875098" y="77436"/>
                  </a:cubicBezTo>
                  <a:cubicBezTo>
                    <a:pt x="831793" y="61198"/>
                    <a:pt x="845227" y="67848"/>
                    <a:pt x="813144" y="46462"/>
                  </a:cubicBezTo>
                  <a:cubicBezTo>
                    <a:pt x="795074" y="49043"/>
                    <a:pt x="776720" y="50101"/>
                    <a:pt x="758934" y="54205"/>
                  </a:cubicBezTo>
                  <a:cubicBezTo>
                    <a:pt x="743026" y="57876"/>
                    <a:pt x="712469" y="69693"/>
                    <a:pt x="712469" y="69693"/>
                  </a:cubicBezTo>
                  <a:cubicBezTo>
                    <a:pt x="699562" y="67112"/>
                    <a:pt x="685521" y="67835"/>
                    <a:pt x="673748" y="61949"/>
                  </a:cubicBezTo>
                  <a:cubicBezTo>
                    <a:pt x="663952" y="57052"/>
                    <a:pt x="659160" y="45441"/>
                    <a:pt x="650515" y="38718"/>
                  </a:cubicBezTo>
                  <a:cubicBezTo>
                    <a:pt x="635821" y="27290"/>
                    <a:pt x="619538" y="18068"/>
                    <a:pt x="604050" y="7743"/>
                  </a:cubicBezTo>
                  <a:cubicBezTo>
                    <a:pt x="505125" y="24230"/>
                    <a:pt x="602801" y="624"/>
                    <a:pt x="526607" y="38718"/>
                  </a:cubicBezTo>
                  <a:cubicBezTo>
                    <a:pt x="512004" y="46019"/>
                    <a:pt x="480142" y="54205"/>
                    <a:pt x="480142" y="54205"/>
                  </a:cubicBezTo>
                  <a:cubicBezTo>
                    <a:pt x="469816" y="49043"/>
                    <a:pt x="458559" y="45428"/>
                    <a:pt x="449165" y="38718"/>
                  </a:cubicBezTo>
                  <a:cubicBezTo>
                    <a:pt x="440253" y="32353"/>
                    <a:pt x="434346" y="22498"/>
                    <a:pt x="425932" y="15487"/>
                  </a:cubicBezTo>
                  <a:cubicBezTo>
                    <a:pt x="418782" y="9529"/>
                    <a:pt x="410444" y="5162"/>
                    <a:pt x="402700" y="0"/>
                  </a:cubicBezTo>
                  <a:cubicBezTo>
                    <a:pt x="392374" y="5162"/>
                    <a:pt x="380959" y="8561"/>
                    <a:pt x="371723" y="15487"/>
                  </a:cubicBezTo>
                  <a:cubicBezTo>
                    <a:pt x="312925" y="59582"/>
                    <a:pt x="366925" y="37737"/>
                    <a:pt x="317513" y="54205"/>
                  </a:cubicBezTo>
                  <a:cubicBezTo>
                    <a:pt x="307187" y="51624"/>
                    <a:pt x="296056" y="51222"/>
                    <a:pt x="286536" y="46462"/>
                  </a:cubicBezTo>
                  <a:cubicBezTo>
                    <a:pt x="280006" y="43197"/>
                    <a:pt x="276749" y="35535"/>
                    <a:pt x="271048" y="30974"/>
                  </a:cubicBezTo>
                  <a:cubicBezTo>
                    <a:pt x="263780" y="25160"/>
                    <a:pt x="255559" y="20649"/>
                    <a:pt x="247815" y="15487"/>
                  </a:cubicBezTo>
                  <a:cubicBezTo>
                    <a:pt x="229745" y="18068"/>
                    <a:pt x="209932" y="15068"/>
                    <a:pt x="193606" y="23231"/>
                  </a:cubicBezTo>
                  <a:cubicBezTo>
                    <a:pt x="186305" y="26881"/>
                    <a:pt x="191633" y="40690"/>
                    <a:pt x="185861" y="46462"/>
                  </a:cubicBezTo>
                  <a:cubicBezTo>
                    <a:pt x="180089" y="52234"/>
                    <a:pt x="170373" y="51624"/>
                    <a:pt x="162629" y="54205"/>
                  </a:cubicBezTo>
                  <a:cubicBezTo>
                    <a:pt x="154885" y="51624"/>
                    <a:pt x="145168" y="52234"/>
                    <a:pt x="139396" y="46462"/>
                  </a:cubicBezTo>
                  <a:cubicBezTo>
                    <a:pt x="113581" y="20649"/>
                    <a:pt x="154887" y="15487"/>
                    <a:pt x="108419" y="30974"/>
                  </a:cubicBezTo>
                  <a:lnTo>
                    <a:pt x="92931" y="77436"/>
                  </a:lnTo>
                  <a:cubicBezTo>
                    <a:pt x="84370" y="103118"/>
                    <a:pt x="105838" y="92923"/>
                    <a:pt x="92931" y="10066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5" name="Straight Connector 74"/>
            <p:cNvCxnSpPr/>
            <p:nvPr/>
          </p:nvCxnSpPr>
          <p:spPr>
            <a:xfrm>
              <a:off x="4700748" y="2493466"/>
              <a:ext cx="0" cy="28651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4775706" y="2493466"/>
              <a:ext cx="0" cy="28651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4850663" y="2493466"/>
              <a:ext cx="0" cy="28651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4925622" y="2493466"/>
              <a:ext cx="0" cy="28651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9" name="TextBox 78"/>
          <p:cNvSpPr txBox="1"/>
          <p:nvPr/>
        </p:nvSpPr>
        <p:spPr>
          <a:xfrm>
            <a:off x="6995628" y="4366207"/>
            <a:ext cx="21471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rgbClr val="FF0000"/>
                </a:solidFill>
              </a:rPr>
              <a:t>a problem </a:t>
            </a:r>
          </a:p>
          <a:p>
            <a:pPr algn="r"/>
            <a:r>
              <a:rPr lang="en-US" sz="2400" dirty="0" smtClean="0">
                <a:solidFill>
                  <a:srgbClr val="FF0000"/>
                </a:solidFill>
              </a:rPr>
              <a:t>when marginal &amp; joint probs. </a:t>
            </a:r>
          </a:p>
          <a:p>
            <a:pPr algn="r"/>
            <a:r>
              <a:rPr lang="en-US" sz="2400" dirty="0" smtClean="0">
                <a:solidFill>
                  <a:srgbClr val="FF0000"/>
                </a:solidFill>
              </a:rPr>
              <a:t>are not well </a:t>
            </a:r>
          </a:p>
          <a:p>
            <a:pPr algn="r"/>
            <a:r>
              <a:rPr lang="en-US" sz="2400" dirty="0" smtClean="0">
                <a:solidFill>
                  <a:srgbClr val="FF0000"/>
                </a:solidFill>
              </a:rPr>
              <a:t>forecast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3275810" y="1779753"/>
            <a:ext cx="2583535" cy="37548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Hydrologists want </a:t>
            </a:r>
          </a:p>
          <a:p>
            <a:r>
              <a:rPr lang="en-US" sz="2000" dirty="0" smtClean="0"/>
              <a:t>to know not only the</a:t>
            </a:r>
          </a:p>
          <a:p>
            <a:r>
              <a:rPr lang="en-US" sz="2000" dirty="0" smtClean="0"/>
              <a:t>intensity of rainfall,</a:t>
            </a:r>
          </a:p>
          <a:p>
            <a:r>
              <a:rPr lang="en-US" sz="2000" dirty="0" smtClean="0"/>
              <a:t>but whether or not</a:t>
            </a:r>
          </a:p>
          <a:p>
            <a:r>
              <a:rPr lang="en-US" sz="2000" dirty="0" smtClean="0"/>
              <a:t>that intense rainfall</a:t>
            </a:r>
          </a:p>
          <a:p>
            <a:r>
              <a:rPr lang="en-US" sz="2000" dirty="0" smtClean="0"/>
              <a:t>will fall simultaneously</a:t>
            </a:r>
          </a:p>
          <a:p>
            <a:r>
              <a:rPr lang="en-US" sz="2000" dirty="0" smtClean="0"/>
              <a:t>in many nearby </a:t>
            </a:r>
          </a:p>
          <a:p>
            <a:r>
              <a:rPr lang="en-US" sz="2000" dirty="0" smtClean="0"/>
              <a:t>sub-basins.</a:t>
            </a:r>
          </a:p>
          <a:p>
            <a:endParaRPr lang="en-US" sz="2000" dirty="0"/>
          </a:p>
          <a:p>
            <a:r>
              <a:rPr lang="en-US" sz="2000" dirty="0" smtClean="0"/>
              <a:t>What is the “copula”</a:t>
            </a:r>
          </a:p>
          <a:p>
            <a:r>
              <a:rPr lang="en-US" sz="2000" dirty="0" smtClean="0"/>
              <a:t>structure, i.e., the joint</a:t>
            </a:r>
          </a:p>
          <a:p>
            <a:r>
              <a:rPr lang="en-US" sz="2000" dirty="0" smtClean="0"/>
              <a:t>probabilities?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2221712" y="6489380"/>
            <a:ext cx="34115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(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thanks to conversations with John </a:t>
            </a:r>
            <a:r>
              <a:rPr lang="en-US" sz="1400" dirty="0" err="1" smtClean="0">
                <a:solidFill>
                  <a:schemeClr val="bg1">
                    <a:lumMod val="75000"/>
                  </a:schemeClr>
                </a:solidFill>
              </a:rPr>
              <a:t>Schaake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174858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Simulation study:</a:t>
            </a:r>
            <a:br>
              <a:rPr lang="en-US" dirty="0" smtClean="0"/>
            </a:br>
            <a:r>
              <a:rPr lang="en-US" dirty="0" smtClean="0"/>
              <a:t>observations &amp; two forecasts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1BDB4-E9FB-484C-91C9-8D814ABF8247}" type="slidenum">
              <a:rPr lang="en-US" smtClean="0"/>
              <a:t>31</a:t>
            </a:fld>
            <a:endParaRPr lang="en-US"/>
          </a:p>
        </p:txBody>
      </p:sp>
      <p:pic>
        <p:nvPicPr>
          <p:cNvPr id="5" name="Picture 4" descr="F1_vs_obs_r=0.7alpha=1.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1253"/>
            <a:ext cx="5256747" cy="52567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02539" y="1977355"/>
            <a:ext cx="26842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Suppose we want to know</a:t>
            </a:r>
          </a:p>
          <a:p>
            <a:r>
              <a:rPr lang="en-US" dirty="0" smtClean="0"/>
              <a:t>the probability that the</a:t>
            </a:r>
          </a:p>
          <a:p>
            <a:r>
              <a:rPr lang="en-US" dirty="0" err="1" smtClean="0"/>
              <a:t>obs</a:t>
            </a:r>
            <a:r>
              <a:rPr lang="en-US" dirty="0" smtClean="0"/>
              <a:t> &gt; 4.0 | forecast 1 &gt; 4.0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62642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Simulation study:</a:t>
            </a:r>
            <a:br>
              <a:rPr lang="en-US" dirty="0" smtClean="0"/>
            </a:br>
            <a:r>
              <a:rPr lang="en-US" dirty="0" smtClean="0"/>
              <a:t>observations &amp; two forecasts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1BDB4-E9FB-484C-91C9-8D814ABF8247}" type="slidenum">
              <a:rPr lang="en-US" smtClean="0"/>
              <a:t>32</a:t>
            </a:fld>
            <a:endParaRPr lang="en-US"/>
          </a:p>
        </p:txBody>
      </p:sp>
      <p:pic>
        <p:nvPicPr>
          <p:cNvPr id="5" name="Picture 4" descr="F1_vs_obs_r=0.7alpha=1.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1253"/>
            <a:ext cx="5256747" cy="52567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81996" y="1977355"/>
            <a:ext cx="2882520" cy="258532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Suppose we want to know</a:t>
            </a:r>
          </a:p>
          <a:p>
            <a:r>
              <a:rPr lang="en-US" dirty="0" smtClean="0"/>
              <a:t>the probability that the</a:t>
            </a:r>
          </a:p>
          <a:p>
            <a:r>
              <a:rPr lang="en-US" dirty="0" err="1" smtClean="0"/>
              <a:t>obs</a:t>
            </a:r>
            <a:r>
              <a:rPr lang="en-US" dirty="0" smtClean="0"/>
              <a:t> &gt; 4.0 | forecast 1 &gt; 4.0.</a:t>
            </a:r>
          </a:p>
          <a:p>
            <a:endParaRPr lang="en-US" dirty="0"/>
          </a:p>
          <a:p>
            <a:r>
              <a:rPr lang="en-US" dirty="0" smtClean="0"/>
              <a:t>We can make some crude</a:t>
            </a:r>
          </a:p>
          <a:p>
            <a:r>
              <a:rPr lang="en-US" dirty="0" smtClean="0"/>
              <a:t>estimation</a:t>
            </a:r>
            <a:r>
              <a:rPr lang="en-US" dirty="0"/>
              <a:t> </a:t>
            </a:r>
            <a:r>
              <a:rPr lang="en-US" dirty="0" smtClean="0"/>
              <a:t>from counting:</a:t>
            </a:r>
          </a:p>
          <a:p>
            <a:endParaRPr lang="en-US" dirty="0"/>
          </a:p>
          <a:p>
            <a:r>
              <a:rPr lang="en-US" dirty="0" smtClean="0"/>
              <a:t># </a:t>
            </a:r>
            <a:r>
              <a:rPr lang="en-US" dirty="0" err="1" smtClean="0"/>
              <a:t>fcsts</a:t>
            </a:r>
            <a:r>
              <a:rPr lang="en-US" dirty="0" smtClean="0"/>
              <a:t> &gt; 4.0  AND # </a:t>
            </a:r>
            <a:r>
              <a:rPr lang="en-US" dirty="0" err="1" smtClean="0"/>
              <a:t>obs</a:t>
            </a:r>
            <a:r>
              <a:rPr lang="en-US" dirty="0" smtClean="0"/>
              <a:t> &gt; 4.0</a:t>
            </a:r>
          </a:p>
          <a:p>
            <a:r>
              <a:rPr lang="en-US" dirty="0" smtClean="0"/>
              <a:t>             # </a:t>
            </a:r>
            <a:r>
              <a:rPr lang="en-US" dirty="0" err="1" smtClean="0"/>
              <a:t>fcsts</a:t>
            </a:r>
            <a:r>
              <a:rPr lang="en-US" dirty="0" smtClean="0"/>
              <a:t> &gt; 4.0</a:t>
            </a:r>
          </a:p>
        </p:txBody>
      </p:sp>
      <p:sp>
        <p:nvSpPr>
          <p:cNvPr id="3" name="Rectangle 2"/>
          <p:cNvSpPr/>
          <p:nvPr/>
        </p:nvSpPr>
        <p:spPr>
          <a:xfrm>
            <a:off x="4471710" y="1977355"/>
            <a:ext cx="882174" cy="43045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4471711" y="2829139"/>
            <a:ext cx="88217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5886532" y="4236399"/>
            <a:ext cx="26766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23589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1_F2_vs_obs_r=0.7alpha=1.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75" y="1597094"/>
            <a:ext cx="5284127" cy="52841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Simulation study:</a:t>
            </a:r>
            <a:br>
              <a:rPr lang="en-US" dirty="0" smtClean="0"/>
            </a:br>
            <a:r>
              <a:rPr lang="en-US" dirty="0" smtClean="0"/>
              <a:t>observations &amp; two forecasts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1BDB4-E9FB-484C-91C9-8D814ABF8247}" type="slidenum">
              <a:rPr lang="en-US" smtClean="0"/>
              <a:t>33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437538" y="1977355"/>
            <a:ext cx="3413853" cy="249299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Suppose we want to know</a:t>
            </a:r>
          </a:p>
          <a:p>
            <a:r>
              <a:rPr lang="en-US" dirty="0" smtClean="0"/>
              <a:t>the probability that the</a:t>
            </a:r>
          </a:p>
          <a:p>
            <a:r>
              <a:rPr lang="en-US" dirty="0" err="1" smtClean="0"/>
              <a:t>obs</a:t>
            </a:r>
            <a:r>
              <a:rPr lang="en-US" dirty="0" smtClean="0"/>
              <a:t> &gt; 4.0 | f1 AND f2 &gt; 4.0.</a:t>
            </a:r>
          </a:p>
          <a:p>
            <a:endParaRPr lang="en-US" dirty="0"/>
          </a:p>
          <a:p>
            <a:r>
              <a:rPr lang="en-US" dirty="0" smtClean="0"/>
              <a:t>We can make some estimation</a:t>
            </a:r>
          </a:p>
          <a:p>
            <a:r>
              <a:rPr lang="en-US" dirty="0" smtClean="0"/>
              <a:t>from counting (grey dots):</a:t>
            </a:r>
          </a:p>
          <a:p>
            <a:endParaRPr lang="en-US" dirty="0"/>
          </a:p>
          <a:p>
            <a:r>
              <a:rPr lang="en-US" sz="1400" dirty="0" smtClean="0"/>
              <a:t># f1 &gt; 4.0  AND f2 &gt; 4.0 AND # </a:t>
            </a:r>
            <a:r>
              <a:rPr lang="en-US" sz="1400" dirty="0" err="1" smtClean="0"/>
              <a:t>obs</a:t>
            </a:r>
            <a:r>
              <a:rPr lang="en-US" sz="1400" dirty="0" smtClean="0"/>
              <a:t> &gt; 4.0</a:t>
            </a:r>
          </a:p>
          <a:p>
            <a:r>
              <a:rPr lang="en-US" sz="1400" dirty="0"/>
              <a:t>	</a:t>
            </a:r>
            <a:r>
              <a:rPr lang="en-US" sz="1400" dirty="0" smtClean="0"/>
              <a:t># </a:t>
            </a:r>
            <a:r>
              <a:rPr lang="en-US" sz="1400" dirty="0"/>
              <a:t>f1 &gt; 4.0  AND f2 &gt; 4.0 </a:t>
            </a:r>
            <a:endParaRPr lang="en-US" sz="1600" dirty="0" smtClean="0"/>
          </a:p>
        </p:txBody>
      </p:sp>
      <p:sp>
        <p:nvSpPr>
          <p:cNvPr id="3" name="Rectangle 2"/>
          <p:cNvSpPr/>
          <p:nvPr/>
        </p:nvSpPr>
        <p:spPr>
          <a:xfrm>
            <a:off x="4471710" y="1977355"/>
            <a:ext cx="882174" cy="43045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4471710" y="2829139"/>
            <a:ext cx="88217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5513889" y="4167953"/>
            <a:ext cx="284394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4471710" y="2829139"/>
            <a:ext cx="88217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13226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1_F2_vs_obs_r=0.7alpha=1.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75" y="1597094"/>
            <a:ext cx="5284127" cy="52841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Simulation study:</a:t>
            </a:r>
            <a:br>
              <a:rPr lang="en-US" dirty="0" smtClean="0"/>
            </a:br>
            <a:r>
              <a:rPr lang="en-US" dirty="0" smtClean="0"/>
              <a:t>observations &amp; two forecasts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1BDB4-E9FB-484C-91C9-8D814ABF8247}" type="slidenum">
              <a:rPr lang="en-US" smtClean="0"/>
              <a:t>34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437538" y="1977355"/>
            <a:ext cx="3413853" cy="249299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Suppose we want to know</a:t>
            </a:r>
          </a:p>
          <a:p>
            <a:r>
              <a:rPr lang="en-US" dirty="0" smtClean="0"/>
              <a:t>the probability that the</a:t>
            </a:r>
          </a:p>
          <a:p>
            <a:r>
              <a:rPr lang="en-US" dirty="0" err="1" smtClean="0"/>
              <a:t>obs</a:t>
            </a:r>
            <a:r>
              <a:rPr lang="en-US" dirty="0" smtClean="0"/>
              <a:t> &gt; 4.0 | f1 and f2 &gt; 4.0.</a:t>
            </a:r>
          </a:p>
          <a:p>
            <a:endParaRPr lang="en-US" dirty="0"/>
          </a:p>
          <a:p>
            <a:r>
              <a:rPr lang="en-US" dirty="0" smtClean="0"/>
              <a:t>We can make some estimation</a:t>
            </a:r>
          </a:p>
          <a:p>
            <a:r>
              <a:rPr lang="en-US" dirty="0" smtClean="0"/>
              <a:t>from counting (grey dots):</a:t>
            </a:r>
          </a:p>
          <a:p>
            <a:endParaRPr lang="en-US" dirty="0"/>
          </a:p>
          <a:p>
            <a:r>
              <a:rPr lang="en-US" sz="1400" dirty="0" smtClean="0"/>
              <a:t># f1 &gt; 4.0  AND f2 &gt; 4.0 AND # </a:t>
            </a:r>
            <a:r>
              <a:rPr lang="en-US" sz="1400" dirty="0" err="1" smtClean="0"/>
              <a:t>obs</a:t>
            </a:r>
            <a:r>
              <a:rPr lang="en-US" sz="1400" dirty="0" smtClean="0"/>
              <a:t> &gt; 4.0</a:t>
            </a:r>
          </a:p>
          <a:p>
            <a:r>
              <a:rPr lang="en-US" sz="1400" dirty="0"/>
              <a:t>	</a:t>
            </a:r>
            <a:r>
              <a:rPr lang="en-US" sz="1400" dirty="0" smtClean="0"/>
              <a:t># </a:t>
            </a:r>
            <a:r>
              <a:rPr lang="en-US" sz="1400" dirty="0"/>
              <a:t>f1 &gt; 4.0  AND f2 &gt; 4.0 </a:t>
            </a:r>
            <a:endParaRPr lang="en-US" sz="1600" dirty="0" smtClean="0"/>
          </a:p>
        </p:txBody>
      </p:sp>
      <p:sp>
        <p:nvSpPr>
          <p:cNvPr id="3" name="Rectangle 2"/>
          <p:cNvSpPr/>
          <p:nvPr/>
        </p:nvSpPr>
        <p:spPr>
          <a:xfrm>
            <a:off x="4471710" y="1977355"/>
            <a:ext cx="882174" cy="43045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4471710" y="2829139"/>
            <a:ext cx="88217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5513889" y="4167953"/>
            <a:ext cx="284394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4471711" y="2829139"/>
            <a:ext cx="88217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4684648" y="2083828"/>
            <a:ext cx="167309" cy="167315"/>
          </a:xfrm>
          <a:prstGeom prst="ellipse">
            <a:avLst/>
          </a:prstGeom>
          <a:noFill/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753393" y="2996749"/>
            <a:ext cx="167309" cy="167315"/>
          </a:xfrm>
          <a:prstGeom prst="ellipse">
            <a:avLst/>
          </a:prstGeom>
          <a:noFill/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437538" y="4669601"/>
            <a:ext cx="29572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This under-sampling problem</a:t>
            </a:r>
          </a:p>
          <a:p>
            <a:r>
              <a:rPr lang="en-US" dirty="0" smtClean="0"/>
              <a:t>gets worse and worse with</a:t>
            </a:r>
          </a:p>
          <a:p>
            <a:r>
              <a:rPr lang="en-US" dirty="0" smtClean="0"/>
              <a:t>higher and higher dimension;</a:t>
            </a:r>
          </a:p>
          <a:p>
            <a:r>
              <a:rPr lang="en-US" dirty="0" smtClean="0"/>
              <a:t>the “</a:t>
            </a:r>
            <a:r>
              <a:rPr lang="en-US" i="1" dirty="0" smtClean="0"/>
              <a:t>curse of dimensionality.</a:t>
            </a:r>
            <a:r>
              <a:rPr lang="en-US" dirty="0" smtClean="0"/>
              <a:t>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6028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308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Estimating joint probabilities and</a:t>
            </a:r>
            <a:br>
              <a:rPr lang="en-US" dirty="0" smtClean="0"/>
            </a:br>
            <a:r>
              <a:rPr lang="en-US" dirty="0" smtClean="0"/>
              <a:t>ameliorating curse of dimensionality.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30387"/>
            <a:ext cx="822960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More training samples.</a:t>
            </a:r>
          </a:p>
          <a:p>
            <a:r>
              <a:rPr lang="en-US" dirty="0" smtClean="0"/>
              <a:t>Model them parametrically.</a:t>
            </a:r>
          </a:p>
          <a:p>
            <a:pPr lvl="1"/>
            <a:r>
              <a:rPr lang="en-US" dirty="0" smtClean="0"/>
              <a:t>Suppose the joint probabilities depend on the spatial characteristics of weather forecast, e.g., scattered heavy rain vs. widespread heavy?</a:t>
            </a:r>
          </a:p>
          <a:p>
            <a:pPr lvl="1"/>
            <a:r>
              <a:rPr lang="en-US" dirty="0" smtClean="0"/>
              <a:t>Then you could sub-divide your training data (scattered batch, widespread batch); must evaluate whether sub-division improves the model more than the reduced sample size degrades it.</a:t>
            </a:r>
          </a:p>
          <a:p>
            <a:r>
              <a:rPr lang="en-US" dirty="0" smtClean="0"/>
              <a:t>Exploit the joint probability information in the raw ensemble (“</a:t>
            </a:r>
            <a:r>
              <a:rPr lang="en-US" i="1" dirty="0" smtClean="0"/>
              <a:t>ensemble copula coupling</a:t>
            </a:r>
            <a:r>
              <a:rPr lang="en-US" dirty="0" smtClean="0"/>
              <a:t>”)?</a:t>
            </a:r>
          </a:p>
          <a:p>
            <a:r>
              <a:rPr lang="en-US" dirty="0" err="1" smtClean="0"/>
              <a:t>Schefzik</a:t>
            </a:r>
            <a:r>
              <a:rPr lang="en-US" dirty="0" smtClean="0"/>
              <a:t> et al., </a:t>
            </a:r>
            <a:r>
              <a:rPr lang="en-US" sz="3300" i="1" dirty="0" smtClean="0"/>
              <a:t>Statistical Science </a:t>
            </a:r>
            <a:r>
              <a:rPr lang="en-US" sz="3300" dirty="0" smtClean="0"/>
              <a:t>2013, </a:t>
            </a:r>
            <a:r>
              <a:rPr lang="en-US" sz="3300" b="1" dirty="0"/>
              <a:t>28</a:t>
            </a:r>
            <a:r>
              <a:rPr lang="en-US" sz="3300" dirty="0"/>
              <a:t>, 616–</a:t>
            </a:r>
            <a:r>
              <a:rPr lang="en-US" sz="3300" dirty="0" smtClean="0"/>
              <a:t>640.</a:t>
            </a:r>
            <a:endParaRPr lang="en-US" sz="33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1BDB4-E9FB-484C-91C9-8D814ABF824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8039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1BDB4-E9FB-484C-91C9-8D814ABF8247}" type="slidenum">
              <a:rPr lang="en-US" smtClean="0"/>
              <a:t>36</a:t>
            </a:fld>
            <a:endParaRPr lang="en-US"/>
          </a:p>
        </p:txBody>
      </p:sp>
      <p:pic>
        <p:nvPicPr>
          <p:cNvPr id="5" name="Picture 4" descr="Screen Shot 2014-12-29 at 2.58.4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053566" cy="65252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34923" y="654048"/>
            <a:ext cx="25905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50 raw ECMWF ensemble</a:t>
            </a:r>
          </a:p>
          <a:p>
            <a:r>
              <a:rPr lang="en-US" dirty="0" smtClean="0"/>
              <a:t>forecasts of temperature</a:t>
            </a:r>
          </a:p>
          <a:p>
            <a:r>
              <a:rPr lang="en-US" dirty="0" smtClean="0"/>
              <a:t>and pressure at two </a:t>
            </a:r>
          </a:p>
          <a:p>
            <a:r>
              <a:rPr lang="en-US" dirty="0" smtClean="0"/>
              <a:t>locations.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1739" y="6533463"/>
            <a:ext cx="37843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from </a:t>
            </a:r>
            <a:r>
              <a:rPr lang="en-US" sz="1200" dirty="0" err="1" smtClean="0"/>
              <a:t>Schefzik</a:t>
            </a:r>
            <a:r>
              <a:rPr lang="en-US" sz="1200" dirty="0" smtClean="0"/>
              <a:t> et al. , Statistical Science 2013</a:t>
            </a:r>
            <a:r>
              <a:rPr lang="en-US" sz="1200" dirty="0"/>
              <a:t>, </a:t>
            </a:r>
            <a:r>
              <a:rPr lang="en-US" sz="1200" dirty="0" smtClean="0"/>
              <a:t>28</a:t>
            </a:r>
            <a:r>
              <a:rPr lang="en-US" sz="1200" dirty="0"/>
              <a:t>, </a:t>
            </a:r>
            <a:r>
              <a:rPr lang="en-US" sz="1200" dirty="0" smtClean="0"/>
              <a:t>616</a:t>
            </a:r>
            <a:r>
              <a:rPr lang="en-US" sz="1200" dirty="0"/>
              <a:t>–</a:t>
            </a:r>
            <a:r>
              <a:rPr lang="en-US" sz="1200" dirty="0" smtClean="0"/>
              <a:t>640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3119050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739" y="6533463"/>
            <a:ext cx="37843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from </a:t>
            </a:r>
            <a:r>
              <a:rPr lang="en-US" sz="1200" dirty="0" err="1" smtClean="0"/>
              <a:t>Schefzik</a:t>
            </a:r>
            <a:r>
              <a:rPr lang="en-US" sz="1200" dirty="0" smtClean="0"/>
              <a:t> et al. , Statistical Science 2013</a:t>
            </a:r>
            <a:r>
              <a:rPr lang="en-US" sz="1200" dirty="0"/>
              <a:t>, </a:t>
            </a:r>
            <a:r>
              <a:rPr lang="en-US" sz="1200" dirty="0" smtClean="0"/>
              <a:t>28</a:t>
            </a:r>
            <a:r>
              <a:rPr lang="en-US" sz="1200" dirty="0"/>
              <a:t>, </a:t>
            </a:r>
            <a:r>
              <a:rPr lang="en-US" sz="1200" dirty="0" smtClean="0"/>
              <a:t>616</a:t>
            </a:r>
            <a:r>
              <a:rPr lang="en-US" sz="1200" dirty="0"/>
              <a:t>–</a:t>
            </a:r>
            <a:r>
              <a:rPr lang="en-US" sz="1200" dirty="0" smtClean="0"/>
              <a:t>640</a:t>
            </a:r>
            <a:endParaRPr lang="en-US" sz="12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1BDB4-E9FB-484C-91C9-8D814ABF8247}" type="slidenum">
              <a:rPr lang="en-US" smtClean="0"/>
              <a:t>37</a:t>
            </a:fld>
            <a:endParaRPr lang="en-US"/>
          </a:p>
        </p:txBody>
      </p:sp>
      <p:pic>
        <p:nvPicPr>
          <p:cNvPr id="3" name="Picture 2" descr="Screen Shot 2014-12-29 at 2.59.0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07909" cy="64461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07909" y="321208"/>
            <a:ext cx="2915431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Post-processing takes</a:t>
            </a:r>
          </a:p>
          <a:p>
            <a:r>
              <a:rPr lang="en-US" dirty="0" smtClean="0"/>
              <a:t>place independently for each</a:t>
            </a:r>
          </a:p>
          <a:p>
            <a:r>
              <a:rPr lang="en-US" dirty="0" smtClean="0"/>
              <a:t>variable using BMA following</a:t>
            </a:r>
          </a:p>
          <a:p>
            <a:r>
              <a:rPr lang="en-US" dirty="0" smtClean="0"/>
              <a:t>Fraley et al., MWR, 2010.</a:t>
            </a:r>
          </a:p>
          <a:p>
            <a:endParaRPr lang="en-US" dirty="0"/>
          </a:p>
          <a:p>
            <a:r>
              <a:rPr lang="en-US" dirty="0" smtClean="0"/>
              <a:t>50 discrete samples are</a:t>
            </a:r>
          </a:p>
          <a:p>
            <a:r>
              <a:rPr lang="en-US" dirty="0" smtClean="0"/>
              <a:t>regenerated independently</a:t>
            </a:r>
          </a:p>
          <a:p>
            <a:r>
              <a:rPr lang="en-US" dirty="0" smtClean="0"/>
              <a:t>for each variable from the</a:t>
            </a:r>
          </a:p>
          <a:p>
            <a:r>
              <a:rPr lang="en-US" dirty="0" smtClean="0"/>
              <a:t>BMA PDF.</a:t>
            </a:r>
          </a:p>
          <a:p>
            <a:endParaRPr lang="en-US" dirty="0"/>
          </a:p>
          <a:p>
            <a:r>
              <a:rPr lang="en-US" dirty="0" smtClean="0"/>
              <a:t>The correlative</a:t>
            </a:r>
            <a:r>
              <a:rPr lang="en-US" dirty="0"/>
              <a:t> </a:t>
            </a:r>
            <a:r>
              <a:rPr lang="en-US" dirty="0" smtClean="0"/>
              <a:t>structure </a:t>
            </a:r>
          </a:p>
          <a:p>
            <a:r>
              <a:rPr lang="en-US" dirty="0" smtClean="0"/>
              <a:t>in the raw ensemble is lost.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8341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739" y="6533463"/>
            <a:ext cx="37843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from </a:t>
            </a:r>
            <a:r>
              <a:rPr lang="en-US" sz="1200" dirty="0" err="1" smtClean="0"/>
              <a:t>Schefzik</a:t>
            </a:r>
            <a:r>
              <a:rPr lang="en-US" sz="1200" dirty="0" smtClean="0"/>
              <a:t> et al. , Statistical Science 2013</a:t>
            </a:r>
            <a:r>
              <a:rPr lang="en-US" sz="1200" dirty="0"/>
              <a:t>, </a:t>
            </a:r>
            <a:r>
              <a:rPr lang="en-US" sz="1200" dirty="0" smtClean="0"/>
              <a:t>28</a:t>
            </a:r>
            <a:r>
              <a:rPr lang="en-US" sz="1200" dirty="0"/>
              <a:t>, </a:t>
            </a:r>
            <a:r>
              <a:rPr lang="en-US" sz="1200" dirty="0" smtClean="0"/>
              <a:t>616</a:t>
            </a:r>
            <a:r>
              <a:rPr lang="en-US" sz="1200" dirty="0"/>
              <a:t>–</a:t>
            </a:r>
            <a:r>
              <a:rPr lang="en-US" sz="1200" dirty="0" smtClean="0"/>
              <a:t>640</a:t>
            </a:r>
            <a:endParaRPr lang="en-US" sz="12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1BDB4-E9FB-484C-91C9-8D814ABF8247}" type="slidenum">
              <a:rPr lang="en-US" smtClean="0"/>
              <a:t>38</a:t>
            </a:fld>
            <a:endParaRPr lang="en-US"/>
          </a:p>
        </p:txBody>
      </p:sp>
      <p:pic>
        <p:nvPicPr>
          <p:cNvPr id="4" name="Picture 3" descr="Screen Shot 2014-12-29 at 3.00.1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127243" cy="64720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90428" y="517154"/>
            <a:ext cx="2852063" cy="5355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Ensemble copula coupling</a:t>
            </a:r>
            <a:r>
              <a:rPr lang="en-US" dirty="0" smtClean="0"/>
              <a:t>:</a:t>
            </a:r>
          </a:p>
          <a:p>
            <a:r>
              <a:rPr lang="en-US" dirty="0" smtClean="0"/>
              <a:t>rank-order statistics</a:t>
            </a:r>
          </a:p>
          <a:p>
            <a:r>
              <a:rPr lang="en-US" dirty="0" smtClean="0"/>
              <a:t>are used to restore the</a:t>
            </a:r>
          </a:p>
          <a:p>
            <a:r>
              <a:rPr lang="en-US" dirty="0" smtClean="0"/>
              <a:t>correlative structure of</a:t>
            </a:r>
          </a:p>
          <a:p>
            <a:r>
              <a:rPr lang="en-US" dirty="0" smtClean="0"/>
              <a:t>the raw data while </a:t>
            </a:r>
          </a:p>
          <a:p>
            <a:r>
              <a:rPr lang="en-US" dirty="0" smtClean="0"/>
              <a:t>preserving</a:t>
            </a:r>
            <a:r>
              <a:rPr lang="en-US" dirty="0"/>
              <a:t> </a:t>
            </a:r>
            <a:r>
              <a:rPr lang="en-US" dirty="0" smtClean="0"/>
              <a:t>the bias and </a:t>
            </a:r>
          </a:p>
          <a:p>
            <a:r>
              <a:rPr lang="en-US" dirty="0" smtClean="0"/>
              <a:t>spread</a:t>
            </a:r>
            <a:r>
              <a:rPr lang="en-US" dirty="0"/>
              <a:t> </a:t>
            </a:r>
            <a:r>
              <a:rPr lang="en-US" dirty="0" smtClean="0"/>
              <a:t>corrections </a:t>
            </a:r>
          </a:p>
          <a:p>
            <a:r>
              <a:rPr lang="en-US" dirty="0" smtClean="0"/>
              <a:t>produced by BMA.</a:t>
            </a:r>
          </a:p>
          <a:p>
            <a:endParaRPr lang="en-US" dirty="0"/>
          </a:p>
          <a:p>
            <a:r>
              <a:rPr lang="en-US" dirty="0" smtClean="0"/>
              <a:t>Q: were those correlations</a:t>
            </a:r>
          </a:p>
          <a:p>
            <a:r>
              <a:rPr lang="en-US" dirty="0" smtClean="0"/>
              <a:t>properly estimated by the</a:t>
            </a:r>
          </a:p>
          <a:p>
            <a:r>
              <a:rPr lang="en-US" dirty="0" smtClean="0"/>
              <a:t>forecast model?</a:t>
            </a:r>
          </a:p>
          <a:p>
            <a:endParaRPr lang="en-US" dirty="0"/>
          </a:p>
          <a:p>
            <a:r>
              <a:rPr lang="en-US" dirty="0" smtClean="0"/>
              <a:t>Wilks (2014; </a:t>
            </a:r>
            <a:r>
              <a:rPr lang="pl-PL" dirty="0"/>
              <a:t>DOI: </a:t>
            </a:r>
            <a:endParaRPr lang="pl-PL" dirty="0" smtClean="0"/>
          </a:p>
          <a:p>
            <a:r>
              <a:rPr lang="pl-PL" dirty="0" smtClean="0"/>
              <a:t>10.1002</a:t>
            </a:r>
            <a:r>
              <a:rPr lang="pl-PL" dirty="0"/>
              <a:t>/qj.</a:t>
            </a:r>
            <a:r>
              <a:rPr lang="pl-PL" dirty="0" smtClean="0"/>
              <a:t>2414</a:t>
            </a:r>
            <a:r>
              <a:rPr lang="en-US" dirty="0" smtClean="0"/>
              <a:t>) provides</a:t>
            </a:r>
          </a:p>
          <a:p>
            <a:r>
              <a:rPr lang="en-US" dirty="0" smtClean="0"/>
              <a:t>an example of where the</a:t>
            </a:r>
          </a:p>
          <a:p>
            <a:r>
              <a:rPr lang="en-US" dirty="0" smtClean="0"/>
              <a:t>“</a:t>
            </a:r>
            <a:r>
              <a:rPr lang="en-US" dirty="0" err="1" smtClean="0"/>
              <a:t>Schaake</a:t>
            </a:r>
            <a:r>
              <a:rPr lang="en-US" dirty="0" smtClean="0"/>
              <a:t> Shuffle” </a:t>
            </a:r>
          </a:p>
          <a:p>
            <a:r>
              <a:rPr lang="en-US" dirty="0" smtClean="0"/>
              <a:t>(climatological covariances)</a:t>
            </a:r>
          </a:p>
          <a:p>
            <a:r>
              <a:rPr lang="en-US" dirty="0" smtClean="0"/>
              <a:t>are preferred.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0969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13000"/>
          </a:blip>
          <a:stretch>
            <a:fillRect/>
          </a:stretch>
        </p:blipFill>
        <p:spPr>
          <a:xfrm>
            <a:off x="-1" y="1058305"/>
            <a:ext cx="8929809" cy="51027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Building a high-quality</a:t>
            </a:r>
            <a:br>
              <a:rPr lang="en-US" dirty="0" smtClean="0"/>
            </a:br>
            <a:r>
              <a:rPr lang="en-US" dirty="0" smtClean="0"/>
              <a:t>statistical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2365" y="2003275"/>
            <a:ext cx="7936997" cy="3797484"/>
          </a:xfrm>
        </p:spPr>
        <p:txBody>
          <a:bodyPr/>
          <a:lstStyle/>
          <a:p>
            <a:r>
              <a:rPr lang="en-US" dirty="0" smtClean="0"/>
              <a:t>Old problems are new problems</a:t>
            </a:r>
          </a:p>
          <a:p>
            <a:pPr lvl="1"/>
            <a:r>
              <a:rPr lang="en-US" dirty="0" smtClean="0"/>
              <a:t>“ </a:t>
            </a:r>
            <a:r>
              <a:rPr lang="en-US" i="1" dirty="0" smtClean="0"/>
              <a:t>bias-variance tradeoff  </a:t>
            </a:r>
            <a:r>
              <a:rPr lang="en-US" dirty="0" smtClean="0"/>
              <a:t>” </a:t>
            </a:r>
          </a:p>
          <a:p>
            <a:pPr lvl="1"/>
            <a:r>
              <a:rPr lang="en-US" dirty="0" smtClean="0"/>
              <a:t>“ </a:t>
            </a:r>
            <a:r>
              <a:rPr lang="en-US" i="1" dirty="0" smtClean="0"/>
              <a:t>extrapolating the regression </a:t>
            </a:r>
            <a:r>
              <a:rPr lang="en-US" dirty="0" smtClean="0"/>
              <a:t>”</a:t>
            </a:r>
          </a:p>
          <a:p>
            <a:pPr lvl="1"/>
            <a:r>
              <a:rPr lang="en-US" dirty="0" smtClean="0"/>
              <a:t>“ </a:t>
            </a:r>
            <a:r>
              <a:rPr lang="en-US" i="1" dirty="0" smtClean="0"/>
              <a:t>curse of dimensionality</a:t>
            </a:r>
            <a:r>
              <a:rPr lang="en-US" i="1" dirty="0" smtClean="0">
                <a:solidFill>
                  <a:srgbClr val="FF0000"/>
                </a:solidFill>
              </a:rPr>
              <a:t> </a:t>
            </a:r>
            <a:r>
              <a:rPr lang="en-US" i="1" dirty="0"/>
              <a:t>”</a:t>
            </a:r>
          </a:p>
          <a:p>
            <a:r>
              <a:rPr lang="en-US" dirty="0">
                <a:solidFill>
                  <a:srgbClr val="FF0000"/>
                </a:solidFill>
              </a:rPr>
              <a:t>More modular, reusable software.</a:t>
            </a:r>
            <a:endParaRPr lang="en-US" i="1" dirty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1BDB4-E9FB-484C-91C9-8D814ABF824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1675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23477" y="108364"/>
            <a:ext cx="1961599" cy="64379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34351" y="105831"/>
            <a:ext cx="1723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Identify forecast</a:t>
            </a:r>
          </a:p>
          <a:p>
            <a:r>
              <a:rPr lang="en-US" dirty="0" smtClean="0"/>
              <a:t>question.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723982" y="845036"/>
            <a:ext cx="2311259" cy="65354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23982" y="852250"/>
            <a:ext cx="22401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Gather forecasts &amp;</a:t>
            </a:r>
          </a:p>
          <a:p>
            <a:pPr algn="ctr"/>
            <a:r>
              <a:rPr lang="en-US" dirty="0" smtClean="0"/>
              <a:t>obs. or analyzed data.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377920" y="1580689"/>
            <a:ext cx="1873479" cy="978927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344207" y="1603276"/>
            <a:ext cx="19071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Identify potential</a:t>
            </a:r>
          </a:p>
          <a:p>
            <a:pPr algn="ctr"/>
            <a:r>
              <a:rPr lang="en-US" dirty="0" smtClean="0"/>
              <a:t>predictors and</a:t>
            </a:r>
          </a:p>
          <a:p>
            <a:pPr algn="ctr"/>
            <a:r>
              <a:rPr lang="en-US" dirty="0" smtClean="0"/>
              <a:t>model type</a:t>
            </a:r>
            <a:r>
              <a:rPr lang="en-US" dirty="0"/>
              <a:t>.</a:t>
            </a:r>
            <a:r>
              <a:rPr lang="en-US" dirty="0" smtClean="0"/>
              <a:t> 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954955" y="2628981"/>
            <a:ext cx="2340321" cy="37654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923343" y="2636195"/>
            <a:ext cx="2371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Build statistical model.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460149" y="3081231"/>
            <a:ext cx="2239493" cy="653545"/>
          </a:xfrm>
          <a:prstGeom prst="roundRect">
            <a:avLst/>
          </a:prstGeom>
          <a:solidFill>
            <a:srgbClr val="C6D9F1"/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428537" y="3088446"/>
            <a:ext cx="2371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Test &amp; verify with independent data.</a:t>
            </a:r>
          </a:p>
        </p:txBody>
      </p:sp>
      <p:sp>
        <p:nvSpPr>
          <p:cNvPr id="4" name="Diamond 3"/>
          <p:cNvSpPr/>
          <p:nvPr/>
        </p:nvSpPr>
        <p:spPr>
          <a:xfrm>
            <a:off x="2547971" y="3950984"/>
            <a:ext cx="2063850" cy="1208225"/>
          </a:xfrm>
          <a:prstGeom prst="diamond">
            <a:avLst/>
          </a:prstGeom>
          <a:solidFill>
            <a:srgbClr val="FDEADA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763901" y="3999208"/>
            <a:ext cx="1631990" cy="10541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are </a:t>
            </a:r>
          </a:p>
          <a:p>
            <a:pPr algn="ctr"/>
            <a:r>
              <a:rPr lang="en-US" dirty="0" smtClean="0"/>
              <a:t>you happy with </a:t>
            </a:r>
          </a:p>
          <a:p>
            <a:pPr algn="ctr"/>
            <a:r>
              <a:rPr lang="en-US" dirty="0" smtClean="0"/>
              <a:t>results?</a:t>
            </a:r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4721904" y="4856356"/>
            <a:ext cx="2340321" cy="65354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690292" y="4863571"/>
            <a:ext cx="2371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Implement and</a:t>
            </a:r>
          </a:p>
          <a:p>
            <a:pPr algn="ctr"/>
            <a:r>
              <a:rPr lang="en-US" dirty="0" smtClean="0"/>
              <a:t>disseminate forecasts</a:t>
            </a:r>
          </a:p>
        </p:txBody>
      </p:sp>
      <p:sp>
        <p:nvSpPr>
          <p:cNvPr id="19" name="Diamond 18"/>
          <p:cNvSpPr/>
          <p:nvPr/>
        </p:nvSpPr>
        <p:spPr>
          <a:xfrm>
            <a:off x="4979559" y="5752567"/>
            <a:ext cx="2063850" cy="1064644"/>
          </a:xfrm>
          <a:prstGeom prst="diamond">
            <a:avLst/>
          </a:prstGeom>
          <a:solidFill>
            <a:schemeClr val="accent6">
              <a:lumMod val="20000"/>
              <a:lumOff val="80000"/>
            </a:schemeClr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53660" y="5920134"/>
            <a:ext cx="11628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customers</a:t>
            </a:r>
          </a:p>
          <a:p>
            <a:pPr algn="ctr"/>
            <a:r>
              <a:rPr lang="en-US" dirty="0" smtClean="0"/>
              <a:t>satisfied?</a:t>
            </a:r>
            <a:endParaRPr lang="en-US" dirty="0"/>
          </a:p>
        </p:txBody>
      </p:sp>
      <p:grpSp>
        <p:nvGrpSpPr>
          <p:cNvPr id="27" name="Group 26"/>
          <p:cNvGrpSpPr/>
          <p:nvPr/>
        </p:nvGrpSpPr>
        <p:grpSpPr>
          <a:xfrm>
            <a:off x="485093" y="752162"/>
            <a:ext cx="238889" cy="419647"/>
            <a:chOff x="485093" y="752162"/>
            <a:chExt cx="238889" cy="419647"/>
          </a:xfrm>
        </p:grpSpPr>
        <p:cxnSp>
          <p:nvCxnSpPr>
            <p:cNvPr id="23" name="Straight Arrow Connector 22"/>
            <p:cNvCxnSpPr>
              <a:endCxn id="8" idx="1"/>
            </p:cNvCxnSpPr>
            <p:nvPr/>
          </p:nvCxnSpPr>
          <p:spPr>
            <a:xfrm>
              <a:off x="485093" y="1171809"/>
              <a:ext cx="238889" cy="0"/>
            </a:xfrm>
            <a:prstGeom prst="straightConnector1">
              <a:avLst/>
            </a:prstGeom>
            <a:ln w="38100" cmpd="sng"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485093" y="752162"/>
              <a:ext cx="0" cy="419647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1139032" y="1514617"/>
            <a:ext cx="238889" cy="419647"/>
            <a:chOff x="485093" y="752162"/>
            <a:chExt cx="238889" cy="419647"/>
          </a:xfrm>
        </p:grpSpPr>
        <p:cxnSp>
          <p:nvCxnSpPr>
            <p:cNvPr id="29" name="Straight Arrow Connector 28"/>
            <p:cNvCxnSpPr/>
            <p:nvPr/>
          </p:nvCxnSpPr>
          <p:spPr>
            <a:xfrm>
              <a:off x="485093" y="1171809"/>
              <a:ext cx="238889" cy="0"/>
            </a:xfrm>
            <a:prstGeom prst="straightConnector1">
              <a:avLst/>
            </a:prstGeom>
            <a:ln w="38100" cmpd="sng"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485093" y="752162"/>
              <a:ext cx="0" cy="419647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>
            <a:off x="1714129" y="2559616"/>
            <a:ext cx="238889" cy="279188"/>
            <a:chOff x="485093" y="752162"/>
            <a:chExt cx="238889" cy="419647"/>
          </a:xfrm>
        </p:grpSpPr>
        <p:cxnSp>
          <p:nvCxnSpPr>
            <p:cNvPr id="32" name="Straight Arrow Connector 31"/>
            <p:cNvCxnSpPr/>
            <p:nvPr/>
          </p:nvCxnSpPr>
          <p:spPr>
            <a:xfrm>
              <a:off x="485093" y="1171809"/>
              <a:ext cx="238889" cy="0"/>
            </a:xfrm>
            <a:prstGeom prst="straightConnector1">
              <a:avLst/>
            </a:prstGeom>
            <a:ln w="38100" cmpd="sng"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485093" y="752162"/>
              <a:ext cx="0" cy="419647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2221260" y="3021562"/>
            <a:ext cx="238889" cy="419647"/>
            <a:chOff x="485093" y="752162"/>
            <a:chExt cx="238889" cy="419647"/>
          </a:xfrm>
        </p:grpSpPr>
        <p:cxnSp>
          <p:nvCxnSpPr>
            <p:cNvPr id="35" name="Straight Arrow Connector 34"/>
            <p:cNvCxnSpPr/>
            <p:nvPr/>
          </p:nvCxnSpPr>
          <p:spPr>
            <a:xfrm>
              <a:off x="485093" y="1171809"/>
              <a:ext cx="238889" cy="0"/>
            </a:xfrm>
            <a:prstGeom prst="straightConnector1">
              <a:avLst/>
            </a:prstGeom>
            <a:ln w="38100" cmpd="sng"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485093" y="752162"/>
              <a:ext cx="0" cy="419647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8" name="Straight Arrow Connector 37"/>
          <p:cNvCxnSpPr>
            <a:stCxn id="14" idx="2"/>
            <a:endCxn id="4" idx="0"/>
          </p:cNvCxnSpPr>
          <p:nvPr/>
        </p:nvCxnSpPr>
        <p:spPr>
          <a:xfrm>
            <a:off x="3579896" y="3734776"/>
            <a:ext cx="0" cy="216208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5" name="Group 44"/>
          <p:cNvGrpSpPr/>
          <p:nvPr/>
        </p:nvGrpSpPr>
        <p:grpSpPr>
          <a:xfrm rot="16200000" flipH="1">
            <a:off x="5132054" y="4044519"/>
            <a:ext cx="301799" cy="1336306"/>
            <a:chOff x="485093" y="752162"/>
            <a:chExt cx="238889" cy="419647"/>
          </a:xfrm>
        </p:grpSpPr>
        <p:cxnSp>
          <p:nvCxnSpPr>
            <p:cNvPr id="46" name="Straight Arrow Connector 45"/>
            <p:cNvCxnSpPr/>
            <p:nvPr/>
          </p:nvCxnSpPr>
          <p:spPr>
            <a:xfrm>
              <a:off x="485093" y="1171809"/>
              <a:ext cx="238889" cy="0"/>
            </a:xfrm>
            <a:prstGeom prst="straightConnector1">
              <a:avLst/>
            </a:prstGeom>
            <a:ln w="38100" cmpd="sng"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485093" y="752162"/>
              <a:ext cx="0" cy="419647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2" name="Straight Connector 51"/>
          <p:cNvCxnSpPr>
            <a:stCxn id="4" idx="1"/>
          </p:cNvCxnSpPr>
          <p:nvPr/>
        </p:nvCxnSpPr>
        <p:spPr>
          <a:xfrm flipH="1">
            <a:off x="576426" y="4555097"/>
            <a:ext cx="1971545" cy="6675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H="1">
            <a:off x="576426" y="2198916"/>
            <a:ext cx="3450" cy="4091613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>
            <a:off x="576426" y="2209037"/>
            <a:ext cx="767781" cy="0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flipV="1">
            <a:off x="584721" y="2838804"/>
            <a:ext cx="1054489" cy="10509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1954955" y="4107370"/>
            <a:ext cx="486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</a:t>
            </a:r>
            <a:endParaRPr lang="en-US" dirty="0"/>
          </a:p>
        </p:txBody>
      </p:sp>
      <p:sp>
        <p:nvSpPr>
          <p:cNvPr id="65" name="TextBox 64"/>
          <p:cNvSpPr txBox="1"/>
          <p:nvPr/>
        </p:nvSpPr>
        <p:spPr>
          <a:xfrm>
            <a:off x="4700508" y="4107370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YES</a:t>
            </a:r>
            <a:endParaRPr lang="en-US" dirty="0"/>
          </a:p>
        </p:txBody>
      </p:sp>
      <p:cxnSp>
        <p:nvCxnSpPr>
          <p:cNvPr id="66" name="Straight Arrow Connector 65"/>
          <p:cNvCxnSpPr>
            <a:endCxn id="19" idx="0"/>
          </p:cNvCxnSpPr>
          <p:nvPr/>
        </p:nvCxnSpPr>
        <p:spPr>
          <a:xfrm>
            <a:off x="6011484" y="5509902"/>
            <a:ext cx="0" cy="242665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>
            <a:stCxn id="19" idx="3"/>
          </p:cNvCxnSpPr>
          <p:nvPr/>
        </p:nvCxnSpPr>
        <p:spPr>
          <a:xfrm>
            <a:off x="7043409" y="6284889"/>
            <a:ext cx="621249" cy="0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6980153" y="5845794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YES</a:t>
            </a:r>
            <a:endParaRPr lang="en-US" dirty="0"/>
          </a:p>
        </p:txBody>
      </p:sp>
      <p:cxnSp>
        <p:nvCxnSpPr>
          <p:cNvPr id="74" name="Straight Connector 73"/>
          <p:cNvCxnSpPr/>
          <p:nvPr/>
        </p:nvCxnSpPr>
        <p:spPr>
          <a:xfrm flipH="1">
            <a:off x="584721" y="6283854"/>
            <a:ext cx="4391253" cy="6675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4447039" y="5845794"/>
            <a:ext cx="486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</a:t>
            </a:r>
            <a:endParaRPr lang="en-US" dirty="0"/>
          </a:p>
        </p:txBody>
      </p:sp>
      <p:cxnSp>
        <p:nvCxnSpPr>
          <p:cNvPr id="81" name="Straight Arrow Connector 80"/>
          <p:cNvCxnSpPr/>
          <p:nvPr/>
        </p:nvCxnSpPr>
        <p:spPr>
          <a:xfrm flipH="1">
            <a:off x="1044771" y="4555097"/>
            <a:ext cx="299436" cy="0"/>
          </a:xfrm>
          <a:prstGeom prst="straightConnector1">
            <a:avLst/>
          </a:prstGeom>
          <a:ln w="28575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 flipH="1">
            <a:off x="1044771" y="6283854"/>
            <a:ext cx="299436" cy="0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4921262" y="202313"/>
            <a:ext cx="397737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800" dirty="0" smtClean="0"/>
              <a:t>The statistical </a:t>
            </a:r>
          </a:p>
          <a:p>
            <a:pPr algn="r"/>
            <a:r>
              <a:rPr lang="en-US" sz="4800" dirty="0" smtClean="0"/>
              <a:t>model-building </a:t>
            </a:r>
          </a:p>
          <a:p>
            <a:pPr algn="r"/>
            <a:r>
              <a:rPr lang="en-US" sz="4800" dirty="0" smtClean="0"/>
              <a:t>process</a:t>
            </a:r>
            <a:endParaRPr lang="en-US" sz="4800" dirty="0"/>
          </a:p>
        </p:txBody>
      </p:sp>
      <p:sp>
        <p:nvSpPr>
          <p:cNvPr id="21" name="Punched Tape 20"/>
          <p:cNvSpPr/>
          <p:nvPr/>
        </p:nvSpPr>
        <p:spPr>
          <a:xfrm>
            <a:off x="7664658" y="4762347"/>
            <a:ext cx="1414044" cy="1938488"/>
          </a:xfrm>
          <a:prstGeom prst="flowChartPunchedTape">
            <a:avLst/>
          </a:prstGeom>
          <a:solidFill>
            <a:schemeClr val="accent3">
              <a:lumMod val="40000"/>
              <a:lumOff val="60000"/>
            </a:schemeClr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7655640" y="5170108"/>
            <a:ext cx="13053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Sooner or</a:t>
            </a:r>
          </a:p>
          <a:p>
            <a:r>
              <a:rPr lang="en-US" dirty="0" smtClean="0"/>
              <a:t>later, the </a:t>
            </a:r>
          </a:p>
          <a:p>
            <a:r>
              <a:rPr lang="en-US" dirty="0" smtClean="0"/>
              <a:t>model must</a:t>
            </a:r>
          </a:p>
          <a:p>
            <a:r>
              <a:rPr lang="en-US" dirty="0" smtClean="0"/>
              <a:t>change.</a:t>
            </a:r>
            <a:endParaRPr lang="en-US" dirty="0"/>
          </a:p>
        </p:txBody>
      </p:sp>
      <p:cxnSp>
        <p:nvCxnSpPr>
          <p:cNvPr id="25" name="Straight Connector 24"/>
          <p:cNvCxnSpPr>
            <a:stCxn id="21" idx="0"/>
          </p:cNvCxnSpPr>
          <p:nvPr/>
        </p:nvCxnSpPr>
        <p:spPr>
          <a:xfrm flipH="1" flipV="1">
            <a:off x="8308318" y="4762350"/>
            <a:ext cx="63362" cy="193846"/>
          </a:xfrm>
          <a:prstGeom prst="line">
            <a:avLst/>
          </a:prstGeom>
          <a:ln w="381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 flipV="1">
            <a:off x="4611821" y="2198916"/>
            <a:ext cx="3696496" cy="2563431"/>
          </a:xfrm>
          <a:prstGeom prst="straightConnector1">
            <a:avLst/>
          </a:prstGeom>
          <a:ln w="38100" cmpd="sng">
            <a:solidFill>
              <a:srgbClr val="00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1BDB4-E9FB-484C-91C9-8D814ABF824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5400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0" y="865685"/>
            <a:ext cx="2667437" cy="5474145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arallelogram 16"/>
          <p:cNvSpPr/>
          <p:nvPr/>
        </p:nvSpPr>
        <p:spPr>
          <a:xfrm rot="5400000">
            <a:off x="-46672" y="3579794"/>
            <a:ext cx="5975795" cy="547576"/>
          </a:xfrm>
          <a:prstGeom prst="parallelogram">
            <a:avLst>
              <a:gd name="adj" fmla="val 102777"/>
            </a:avLst>
          </a:prstGeom>
          <a:solidFill>
            <a:schemeClr val="bg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534"/>
            <a:ext cx="8229600" cy="7596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Modular software and data library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5929581" y="6348090"/>
            <a:ext cx="2133600" cy="365125"/>
          </a:xfrm>
        </p:spPr>
        <p:txBody>
          <a:bodyPr/>
          <a:lstStyle/>
          <a:p>
            <a:fld id="{EE11BDB4-E9FB-484C-91C9-8D814ABF8247}" type="slidenum">
              <a:rPr lang="en-US" smtClean="0"/>
              <a:t>40</a:t>
            </a:fld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5944" y="1420863"/>
            <a:ext cx="1559070" cy="155907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777" y="1420864"/>
            <a:ext cx="1559069" cy="1559069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</p:pic>
      <p:cxnSp>
        <p:nvCxnSpPr>
          <p:cNvPr id="20" name="Straight Connector 19"/>
          <p:cNvCxnSpPr/>
          <p:nvPr/>
        </p:nvCxnSpPr>
        <p:spPr>
          <a:xfrm>
            <a:off x="1829132" y="3048380"/>
            <a:ext cx="1385882" cy="0"/>
          </a:xfrm>
          <a:prstGeom prst="line">
            <a:avLst/>
          </a:prstGeom>
          <a:ln w="254000" cmpd="sng">
            <a:solidFill>
              <a:srgbClr val="4A452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47577" y="3048380"/>
            <a:ext cx="1385882" cy="0"/>
          </a:xfrm>
          <a:prstGeom prst="line">
            <a:avLst/>
          </a:prstGeom>
          <a:ln w="254000" cmpd="sng">
            <a:solidFill>
              <a:srgbClr val="4A452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5944" y="3147543"/>
            <a:ext cx="1559070" cy="155907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389" y="3147543"/>
            <a:ext cx="1559070" cy="155907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</p:pic>
      <p:cxnSp>
        <p:nvCxnSpPr>
          <p:cNvPr id="30" name="Straight Connector 29"/>
          <p:cNvCxnSpPr/>
          <p:nvPr/>
        </p:nvCxnSpPr>
        <p:spPr>
          <a:xfrm>
            <a:off x="1829132" y="4797874"/>
            <a:ext cx="1385882" cy="0"/>
          </a:xfrm>
          <a:prstGeom prst="line">
            <a:avLst/>
          </a:prstGeom>
          <a:ln w="254000" cmpd="sng">
            <a:solidFill>
              <a:srgbClr val="4A452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547577" y="4797874"/>
            <a:ext cx="1385882" cy="0"/>
          </a:xfrm>
          <a:prstGeom prst="line">
            <a:avLst/>
          </a:prstGeom>
          <a:ln w="254000" cmpd="sng">
            <a:solidFill>
              <a:srgbClr val="4A452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5944" y="4866911"/>
            <a:ext cx="1559070" cy="155907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389" y="4866911"/>
            <a:ext cx="1559070" cy="155907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</p:pic>
      <p:cxnSp>
        <p:nvCxnSpPr>
          <p:cNvPr id="36" name="Straight Connector 35"/>
          <p:cNvCxnSpPr/>
          <p:nvPr/>
        </p:nvCxnSpPr>
        <p:spPr>
          <a:xfrm>
            <a:off x="1829132" y="6585689"/>
            <a:ext cx="1385882" cy="0"/>
          </a:xfrm>
          <a:prstGeom prst="line">
            <a:avLst/>
          </a:prstGeom>
          <a:ln w="254000" cmpd="sng">
            <a:solidFill>
              <a:srgbClr val="4A452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547577" y="6585689"/>
            <a:ext cx="1385882" cy="0"/>
          </a:xfrm>
          <a:prstGeom prst="line">
            <a:avLst/>
          </a:prstGeom>
          <a:ln w="254000" cmpd="sng">
            <a:solidFill>
              <a:srgbClr val="4A452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Parallelogram 15"/>
          <p:cNvSpPr/>
          <p:nvPr/>
        </p:nvSpPr>
        <p:spPr>
          <a:xfrm rot="5400000">
            <a:off x="-2714109" y="3579794"/>
            <a:ext cx="5975795" cy="547576"/>
          </a:xfrm>
          <a:prstGeom prst="parallelogram">
            <a:avLst>
              <a:gd name="adj" fmla="val 102777"/>
            </a:avLst>
          </a:prstGeom>
          <a:solidFill>
            <a:schemeClr val="bg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739942" y="2861573"/>
            <a:ext cx="22878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post-processing methods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 rot="5400000">
            <a:off x="411670" y="2097728"/>
            <a:ext cx="6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BMA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 rot="5400000">
            <a:off x="834282" y="2079531"/>
            <a:ext cx="78102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FFFFFF"/>
                </a:solidFill>
              </a:rPr>
              <a:t>logistic </a:t>
            </a:r>
          </a:p>
          <a:p>
            <a:r>
              <a:rPr lang="en-US" sz="1100" dirty="0" smtClean="0">
                <a:solidFill>
                  <a:srgbClr val="FFFFFF"/>
                </a:solidFill>
              </a:rPr>
              <a:t>regression</a:t>
            </a:r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 rot="5400000">
            <a:off x="1277892" y="2079531"/>
            <a:ext cx="78102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FFFFFF"/>
                </a:solidFill>
              </a:rPr>
              <a:t>linear</a:t>
            </a:r>
          </a:p>
          <a:p>
            <a:pPr algn="ctr"/>
            <a:r>
              <a:rPr lang="en-US" sz="1100" dirty="0" smtClean="0">
                <a:solidFill>
                  <a:srgbClr val="FFFFFF"/>
                </a:solidFill>
              </a:rPr>
              <a:t>regression</a:t>
            </a:r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 rot="5400000">
            <a:off x="1764582" y="2081085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NGR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 rot="5400000">
            <a:off x="2147637" y="2125017"/>
            <a:ext cx="810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analog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 rot="5400000">
            <a:off x="2626572" y="2092840"/>
            <a:ext cx="69292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FFFFFF"/>
                </a:solidFill>
              </a:rPr>
              <a:t>decaying</a:t>
            </a:r>
          </a:p>
          <a:p>
            <a:r>
              <a:rPr lang="en-US" sz="1100" dirty="0" smtClean="0">
                <a:solidFill>
                  <a:srgbClr val="FFFFFF"/>
                </a:solidFill>
              </a:rPr>
              <a:t>average</a:t>
            </a:r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65874" y="4560047"/>
            <a:ext cx="2326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standard test data sets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 rot="5400000">
            <a:off x="382618" y="3868832"/>
            <a:ext cx="9165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FFFFFF"/>
                </a:solidFill>
              </a:rPr>
              <a:t>temperature</a:t>
            </a:r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 rot="5400000">
            <a:off x="801680" y="3869830"/>
            <a:ext cx="9185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precipitation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 rot="5400000">
            <a:off x="1276032" y="3904179"/>
            <a:ext cx="83157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>
                <a:solidFill>
                  <a:srgbClr val="FFFFFF"/>
                </a:solidFill>
              </a:rPr>
              <a:t>precip</a:t>
            </a:r>
            <a:r>
              <a:rPr lang="en-US" sz="1100" dirty="0" smtClean="0">
                <a:solidFill>
                  <a:srgbClr val="FFFFFF"/>
                </a:solidFill>
              </a:rPr>
              <a:t> type</a:t>
            </a:r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 rot="5400000">
            <a:off x="1649278" y="3920354"/>
            <a:ext cx="9287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</a:rPr>
              <a:t>wind power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 rot="5400000">
            <a:off x="2108189" y="3905346"/>
            <a:ext cx="8833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FFFFFF"/>
                </a:solidFill>
              </a:rPr>
              <a:t>wave height</a:t>
            </a:r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 rot="5400000">
            <a:off x="2599147" y="3918399"/>
            <a:ext cx="85720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FFFFFF"/>
                </a:solidFill>
              </a:rPr>
              <a:t>TC intensity</a:t>
            </a:r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171383" y="6401023"/>
            <a:ext cx="1315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I/O routines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 rot="5400000">
            <a:off x="421605" y="5527959"/>
            <a:ext cx="806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ArcGIS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 rot="5400000">
            <a:off x="924371" y="5587115"/>
            <a:ext cx="687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Grib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 rot="5400000">
            <a:off x="1407968" y="5536271"/>
            <a:ext cx="582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Bufr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 rot="5400000">
            <a:off x="1683488" y="5559518"/>
            <a:ext cx="869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netCDF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 rot="5400000">
            <a:off x="2164994" y="5543176"/>
            <a:ext cx="775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binary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 rot="5400000">
            <a:off x="2623547" y="5508997"/>
            <a:ext cx="663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ASCII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3262144" y="865685"/>
            <a:ext cx="2667437" cy="5474145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Parallelogram 59"/>
          <p:cNvSpPr/>
          <p:nvPr/>
        </p:nvSpPr>
        <p:spPr>
          <a:xfrm rot="5400000">
            <a:off x="3215472" y="3579794"/>
            <a:ext cx="5975795" cy="547576"/>
          </a:xfrm>
          <a:prstGeom prst="parallelogram">
            <a:avLst>
              <a:gd name="adj" fmla="val 102777"/>
            </a:avLst>
          </a:prstGeom>
          <a:solidFill>
            <a:schemeClr val="bg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8088" y="1420863"/>
            <a:ext cx="1559070" cy="155907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6921" y="1420864"/>
            <a:ext cx="1559069" cy="1559069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</p:pic>
      <p:cxnSp>
        <p:nvCxnSpPr>
          <p:cNvPr id="63" name="Straight Connector 62"/>
          <p:cNvCxnSpPr/>
          <p:nvPr/>
        </p:nvCxnSpPr>
        <p:spPr>
          <a:xfrm>
            <a:off x="5091276" y="3048380"/>
            <a:ext cx="1385882" cy="0"/>
          </a:xfrm>
          <a:prstGeom prst="line">
            <a:avLst/>
          </a:prstGeom>
          <a:ln w="254000" cmpd="sng">
            <a:solidFill>
              <a:srgbClr val="4A452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3809721" y="3048380"/>
            <a:ext cx="1385882" cy="0"/>
          </a:xfrm>
          <a:prstGeom prst="line">
            <a:avLst/>
          </a:prstGeom>
          <a:ln w="254000" cmpd="sng">
            <a:solidFill>
              <a:srgbClr val="4A452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5" name="Picture 6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8088" y="3147543"/>
            <a:ext cx="1559070" cy="155907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6533" y="3147543"/>
            <a:ext cx="1559070" cy="155907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</p:pic>
      <p:cxnSp>
        <p:nvCxnSpPr>
          <p:cNvPr id="67" name="Straight Connector 66"/>
          <p:cNvCxnSpPr/>
          <p:nvPr/>
        </p:nvCxnSpPr>
        <p:spPr>
          <a:xfrm>
            <a:off x="5091276" y="4797874"/>
            <a:ext cx="1385882" cy="0"/>
          </a:xfrm>
          <a:prstGeom prst="line">
            <a:avLst/>
          </a:prstGeom>
          <a:ln w="254000" cmpd="sng">
            <a:solidFill>
              <a:srgbClr val="4A452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3809721" y="4797874"/>
            <a:ext cx="1385882" cy="0"/>
          </a:xfrm>
          <a:prstGeom prst="line">
            <a:avLst/>
          </a:prstGeom>
          <a:ln w="254000" cmpd="sng">
            <a:solidFill>
              <a:srgbClr val="4A452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9" name="Picture 6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8088" y="4866911"/>
            <a:ext cx="1559070" cy="155907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6533" y="4866911"/>
            <a:ext cx="1559070" cy="155907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</p:pic>
      <p:cxnSp>
        <p:nvCxnSpPr>
          <p:cNvPr id="71" name="Straight Connector 70"/>
          <p:cNvCxnSpPr/>
          <p:nvPr/>
        </p:nvCxnSpPr>
        <p:spPr>
          <a:xfrm>
            <a:off x="5091276" y="6585689"/>
            <a:ext cx="1385882" cy="0"/>
          </a:xfrm>
          <a:prstGeom prst="line">
            <a:avLst/>
          </a:prstGeom>
          <a:ln w="254000" cmpd="sng">
            <a:solidFill>
              <a:srgbClr val="4A452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3809721" y="6585689"/>
            <a:ext cx="1385882" cy="0"/>
          </a:xfrm>
          <a:prstGeom prst="line">
            <a:avLst/>
          </a:prstGeom>
          <a:ln w="254000" cmpd="sng">
            <a:solidFill>
              <a:srgbClr val="4A452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Parallelogram 72"/>
          <p:cNvSpPr/>
          <p:nvPr/>
        </p:nvSpPr>
        <p:spPr>
          <a:xfrm rot="5400000">
            <a:off x="548035" y="3579794"/>
            <a:ext cx="5975795" cy="547576"/>
          </a:xfrm>
          <a:prstGeom prst="parallelogram">
            <a:avLst>
              <a:gd name="adj" fmla="val 102777"/>
            </a:avLst>
          </a:prstGeom>
          <a:solidFill>
            <a:schemeClr val="bg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extBox 73"/>
          <p:cNvSpPr txBox="1"/>
          <p:nvPr/>
        </p:nvSpPr>
        <p:spPr>
          <a:xfrm>
            <a:off x="4002086" y="2861573"/>
            <a:ext cx="19071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verification methods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 rot="5400000">
            <a:off x="3711917" y="2050543"/>
            <a:ext cx="5822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</a:rPr>
              <a:t>threat</a:t>
            </a:r>
          </a:p>
          <a:p>
            <a:r>
              <a:rPr lang="en-US" sz="1200" dirty="0" smtClean="0">
                <a:solidFill>
                  <a:srgbClr val="FFFFFF"/>
                </a:solidFill>
              </a:rPr>
              <a:t>scores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 rot="5400000">
            <a:off x="4125302" y="2079531"/>
            <a:ext cx="72327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FFFFFF"/>
                </a:solidFill>
              </a:rPr>
              <a:t>reliability </a:t>
            </a:r>
          </a:p>
          <a:p>
            <a:r>
              <a:rPr lang="en-US" sz="1100" dirty="0" smtClean="0">
                <a:solidFill>
                  <a:srgbClr val="FFFFFF"/>
                </a:solidFill>
              </a:rPr>
              <a:t>diagrams</a:t>
            </a:r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 rot="5400000">
            <a:off x="4524334" y="2164169"/>
            <a:ext cx="81242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FFFFFF"/>
                </a:solidFill>
              </a:rPr>
              <a:t>BSS, CRPSS</a:t>
            </a:r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 rot="5400000">
            <a:off x="5082750" y="2081086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ROC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 rot="5400000">
            <a:off x="5376418" y="2155794"/>
            <a:ext cx="8771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eco value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 rot="5400000">
            <a:off x="5905911" y="2098767"/>
            <a:ext cx="68480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track &amp;</a:t>
            </a:r>
          </a:p>
          <a:p>
            <a:r>
              <a:rPr lang="en-US" sz="1100" dirty="0" smtClean="0">
                <a:solidFill>
                  <a:schemeClr val="bg1"/>
                </a:solidFill>
              </a:rPr>
              <a:t>intensity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3838007" y="4560047"/>
            <a:ext cx="2531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exploratory data analysis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 rot="5400000">
            <a:off x="3701038" y="3868832"/>
            <a:ext cx="80402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FFFFFF"/>
                </a:solidFill>
              </a:rPr>
              <a:t>scatterplot</a:t>
            </a:r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 rot="5400000">
            <a:off x="4134043" y="3789500"/>
            <a:ext cx="73123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bg1"/>
                </a:solidFill>
              </a:rPr>
              <a:t>power</a:t>
            </a:r>
          </a:p>
          <a:p>
            <a:r>
              <a:rPr lang="en-US" sz="1050" dirty="0" smtClean="0">
                <a:solidFill>
                  <a:schemeClr val="bg1"/>
                </a:solidFill>
              </a:rPr>
              <a:t>transform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 rot="5400000">
            <a:off x="4572067" y="3904179"/>
            <a:ext cx="76380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FFFFFF"/>
                </a:solidFill>
              </a:rPr>
              <a:t>histogram</a:t>
            </a:r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 rot="5400000">
            <a:off x="4940014" y="3910978"/>
            <a:ext cx="8715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</a:rPr>
              <a:t>correlation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 rot="5400000">
            <a:off x="5447457" y="3882263"/>
            <a:ext cx="7290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ANOVA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87" name="TextBox 86"/>
          <p:cNvSpPr txBox="1"/>
          <p:nvPr/>
        </p:nvSpPr>
        <p:spPr>
          <a:xfrm rot="5400000">
            <a:off x="5832142" y="3903910"/>
            <a:ext cx="81304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FFFFFF"/>
                </a:solidFill>
              </a:rPr>
              <a:t>PCA &amp; CCA</a:t>
            </a:r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3941592" y="6401023"/>
            <a:ext cx="2408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Interfaces &amp; conversion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9" name="TextBox 88"/>
          <p:cNvSpPr txBox="1"/>
          <p:nvPr/>
        </p:nvSpPr>
        <p:spPr>
          <a:xfrm rot="5400000">
            <a:off x="3680107" y="5469594"/>
            <a:ext cx="7824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Fortran-</a:t>
            </a:r>
          </a:p>
          <a:p>
            <a:r>
              <a:rPr lang="en-US" sz="1400" dirty="0" smtClean="0">
                <a:solidFill>
                  <a:srgbClr val="FFFFFF"/>
                </a:solidFill>
              </a:rPr>
              <a:t>python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90" name="TextBox 89"/>
          <p:cNvSpPr txBox="1"/>
          <p:nvPr/>
        </p:nvSpPr>
        <p:spPr>
          <a:xfrm rot="5400000">
            <a:off x="4154956" y="5541732"/>
            <a:ext cx="7509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C++ -Fortran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91" name="TextBox 90"/>
          <p:cNvSpPr txBox="1"/>
          <p:nvPr/>
        </p:nvSpPr>
        <p:spPr>
          <a:xfrm rot="5400000">
            <a:off x="4529156" y="5567048"/>
            <a:ext cx="8643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FFFFFF"/>
                </a:solidFill>
              </a:rPr>
              <a:t>Grib-Bufr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92" name="TextBox 91"/>
          <p:cNvSpPr txBox="1"/>
          <p:nvPr/>
        </p:nvSpPr>
        <p:spPr>
          <a:xfrm rot="5400000">
            <a:off x="4932671" y="5605684"/>
            <a:ext cx="8951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</a:rPr>
              <a:t>Fortran-IDL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93" name="TextBox 92"/>
          <p:cNvSpPr txBox="1"/>
          <p:nvPr/>
        </p:nvSpPr>
        <p:spPr>
          <a:xfrm rot="5400000">
            <a:off x="5325125" y="5589342"/>
            <a:ext cx="979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</a:rPr>
              <a:t>ASCII-</a:t>
            </a:r>
            <a:r>
              <a:rPr lang="en-US" sz="1200" dirty="0" err="1" smtClean="0">
                <a:solidFill>
                  <a:srgbClr val="FFFFFF"/>
                </a:solidFill>
              </a:rPr>
              <a:t>cPickle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6496257" y="1448069"/>
            <a:ext cx="2647743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It’s hard to determine</a:t>
            </a:r>
          </a:p>
          <a:p>
            <a:r>
              <a:rPr lang="en-US" dirty="0" smtClean="0"/>
              <a:t>whether someone has </a:t>
            </a:r>
          </a:p>
          <a:p>
            <a:r>
              <a:rPr lang="en-US" dirty="0" smtClean="0"/>
              <a:t>made an improvement </a:t>
            </a:r>
          </a:p>
          <a:p>
            <a:r>
              <a:rPr lang="en-US" dirty="0" smtClean="0"/>
              <a:t>when</a:t>
            </a:r>
            <a:r>
              <a:rPr lang="en-US" dirty="0"/>
              <a:t> </a:t>
            </a:r>
            <a:r>
              <a:rPr lang="en-US" dirty="0" smtClean="0"/>
              <a:t>everyone tests </a:t>
            </a:r>
          </a:p>
          <a:p>
            <a:r>
              <a:rPr lang="en-US" dirty="0" smtClean="0"/>
              <a:t>with their own data set, </a:t>
            </a:r>
          </a:p>
          <a:p>
            <a:r>
              <a:rPr lang="en-US" dirty="0" smtClean="0"/>
              <a:t>or</a:t>
            </a:r>
            <a:r>
              <a:rPr lang="en-US" dirty="0"/>
              <a:t> </a:t>
            </a:r>
            <a:r>
              <a:rPr lang="en-US" dirty="0" smtClean="0"/>
              <a:t>codes their own </a:t>
            </a:r>
          </a:p>
          <a:p>
            <a:r>
              <a:rPr lang="en-US" dirty="0" smtClean="0"/>
              <a:t>version of post-processing</a:t>
            </a:r>
          </a:p>
          <a:p>
            <a:r>
              <a:rPr lang="en-US" dirty="0" smtClean="0"/>
              <a:t>methods &amp; verification</a:t>
            </a:r>
          </a:p>
          <a:p>
            <a:r>
              <a:rPr lang="en-US" dirty="0" smtClean="0"/>
              <a:t>methods.</a:t>
            </a:r>
          </a:p>
          <a:p>
            <a:endParaRPr lang="en-US" dirty="0"/>
          </a:p>
          <a:p>
            <a:r>
              <a:rPr lang="en-US" dirty="0" smtClean="0"/>
              <a:t>Building and supporting</a:t>
            </a:r>
          </a:p>
          <a:p>
            <a:r>
              <a:rPr lang="en-US" dirty="0" smtClean="0"/>
              <a:t>a reference library</a:t>
            </a:r>
          </a:p>
          <a:p>
            <a:r>
              <a:rPr lang="en-US" dirty="0" smtClean="0"/>
              <a:t>would help our field</a:t>
            </a:r>
          </a:p>
          <a:p>
            <a:r>
              <a:rPr lang="en-US" dirty="0" smtClean="0"/>
              <a:t>immensely.</a:t>
            </a:r>
          </a:p>
        </p:txBody>
      </p:sp>
    </p:spTree>
    <p:extLst>
      <p:ext uri="{BB962C8B-B14F-4D97-AF65-F5344CB8AC3E}">
        <p14:creationId xmlns:p14="http://schemas.microsoft.com/office/powerpoint/2010/main" val="42466875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23477" y="108364"/>
            <a:ext cx="1961599" cy="64379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34351" y="105831"/>
            <a:ext cx="1723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Identify forecast</a:t>
            </a:r>
          </a:p>
          <a:p>
            <a:r>
              <a:rPr lang="en-US" dirty="0" smtClean="0"/>
              <a:t>question.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723982" y="845036"/>
            <a:ext cx="2311259" cy="65354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23982" y="852250"/>
            <a:ext cx="2311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Gather forecasts &amp;</a:t>
            </a:r>
          </a:p>
          <a:p>
            <a:pPr algn="ctr"/>
            <a:r>
              <a:rPr lang="en-US" dirty="0" smtClean="0"/>
              <a:t>obs. or analyzed data.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377920" y="1580689"/>
            <a:ext cx="1873479" cy="978927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344207" y="1603276"/>
            <a:ext cx="19071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Identify potential</a:t>
            </a:r>
          </a:p>
          <a:p>
            <a:pPr algn="ctr"/>
            <a:r>
              <a:rPr lang="en-US" dirty="0" smtClean="0"/>
              <a:t>predictors and</a:t>
            </a:r>
          </a:p>
          <a:p>
            <a:pPr algn="ctr"/>
            <a:r>
              <a:rPr lang="en-US" dirty="0" smtClean="0"/>
              <a:t>model type</a:t>
            </a:r>
            <a:r>
              <a:rPr lang="en-US" dirty="0"/>
              <a:t>.</a:t>
            </a:r>
            <a:r>
              <a:rPr lang="en-US" dirty="0" smtClean="0"/>
              <a:t> 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954955" y="2628981"/>
            <a:ext cx="2340321" cy="37654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923343" y="2636195"/>
            <a:ext cx="2371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Build statistical model.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460149" y="3081231"/>
            <a:ext cx="2239493" cy="653545"/>
          </a:xfrm>
          <a:prstGeom prst="roundRect">
            <a:avLst/>
          </a:prstGeom>
          <a:solidFill>
            <a:srgbClr val="C6D9F1"/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428537" y="3088446"/>
            <a:ext cx="2371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Test &amp; verify with independent data.</a:t>
            </a:r>
          </a:p>
        </p:txBody>
      </p:sp>
      <p:sp>
        <p:nvSpPr>
          <p:cNvPr id="4" name="Diamond 3"/>
          <p:cNvSpPr/>
          <p:nvPr/>
        </p:nvSpPr>
        <p:spPr>
          <a:xfrm>
            <a:off x="2547971" y="3950984"/>
            <a:ext cx="2063850" cy="1208225"/>
          </a:xfrm>
          <a:prstGeom prst="diamond">
            <a:avLst/>
          </a:prstGeom>
          <a:solidFill>
            <a:srgbClr val="FDEADA"/>
          </a:soli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763901" y="3999208"/>
            <a:ext cx="1631990" cy="10541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are </a:t>
            </a:r>
          </a:p>
          <a:p>
            <a:pPr algn="ctr"/>
            <a:r>
              <a:rPr lang="en-US" dirty="0" smtClean="0"/>
              <a:t>you happy with </a:t>
            </a:r>
          </a:p>
          <a:p>
            <a:pPr algn="ctr"/>
            <a:r>
              <a:rPr lang="en-US" dirty="0" smtClean="0"/>
              <a:t>results?</a:t>
            </a:r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4721904" y="4856356"/>
            <a:ext cx="2340321" cy="65354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690292" y="4863571"/>
            <a:ext cx="2371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Implement and</a:t>
            </a:r>
          </a:p>
          <a:p>
            <a:pPr algn="ctr"/>
            <a:r>
              <a:rPr lang="en-US" dirty="0" smtClean="0"/>
              <a:t>disseminate forecasts</a:t>
            </a:r>
          </a:p>
        </p:txBody>
      </p:sp>
      <p:sp>
        <p:nvSpPr>
          <p:cNvPr id="19" name="Diamond 18"/>
          <p:cNvSpPr/>
          <p:nvPr/>
        </p:nvSpPr>
        <p:spPr>
          <a:xfrm>
            <a:off x="4979559" y="5752567"/>
            <a:ext cx="2063850" cy="1064644"/>
          </a:xfrm>
          <a:prstGeom prst="diamond">
            <a:avLst/>
          </a:prstGeom>
          <a:solidFill>
            <a:schemeClr val="accent6">
              <a:lumMod val="20000"/>
              <a:lumOff val="80000"/>
            </a:schemeClr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53660" y="5920134"/>
            <a:ext cx="11628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customers</a:t>
            </a:r>
          </a:p>
          <a:p>
            <a:pPr algn="ctr"/>
            <a:r>
              <a:rPr lang="en-US" dirty="0" smtClean="0"/>
              <a:t>satisfied?</a:t>
            </a:r>
            <a:endParaRPr lang="en-US" dirty="0"/>
          </a:p>
        </p:txBody>
      </p:sp>
      <p:grpSp>
        <p:nvGrpSpPr>
          <p:cNvPr id="27" name="Group 26"/>
          <p:cNvGrpSpPr/>
          <p:nvPr/>
        </p:nvGrpSpPr>
        <p:grpSpPr>
          <a:xfrm>
            <a:off x="485093" y="752162"/>
            <a:ext cx="238889" cy="419647"/>
            <a:chOff x="485093" y="752162"/>
            <a:chExt cx="238889" cy="419647"/>
          </a:xfrm>
        </p:grpSpPr>
        <p:cxnSp>
          <p:nvCxnSpPr>
            <p:cNvPr id="23" name="Straight Arrow Connector 22"/>
            <p:cNvCxnSpPr>
              <a:endCxn id="8" idx="1"/>
            </p:cNvCxnSpPr>
            <p:nvPr/>
          </p:nvCxnSpPr>
          <p:spPr>
            <a:xfrm>
              <a:off x="485093" y="1171809"/>
              <a:ext cx="238889" cy="0"/>
            </a:xfrm>
            <a:prstGeom prst="straightConnector1">
              <a:avLst/>
            </a:prstGeom>
            <a:ln w="38100" cmpd="sng"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485093" y="752162"/>
              <a:ext cx="0" cy="419647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1139032" y="1514617"/>
            <a:ext cx="238889" cy="419647"/>
            <a:chOff x="485093" y="752162"/>
            <a:chExt cx="238889" cy="419647"/>
          </a:xfrm>
        </p:grpSpPr>
        <p:cxnSp>
          <p:nvCxnSpPr>
            <p:cNvPr id="29" name="Straight Arrow Connector 28"/>
            <p:cNvCxnSpPr/>
            <p:nvPr/>
          </p:nvCxnSpPr>
          <p:spPr>
            <a:xfrm>
              <a:off x="485093" y="1171809"/>
              <a:ext cx="238889" cy="0"/>
            </a:xfrm>
            <a:prstGeom prst="straightConnector1">
              <a:avLst/>
            </a:prstGeom>
            <a:ln w="38100" cmpd="sng"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485093" y="752162"/>
              <a:ext cx="0" cy="419647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>
            <a:off x="1714129" y="2559616"/>
            <a:ext cx="238889" cy="279188"/>
            <a:chOff x="485093" y="752162"/>
            <a:chExt cx="238889" cy="419647"/>
          </a:xfrm>
        </p:grpSpPr>
        <p:cxnSp>
          <p:nvCxnSpPr>
            <p:cNvPr id="32" name="Straight Arrow Connector 31"/>
            <p:cNvCxnSpPr/>
            <p:nvPr/>
          </p:nvCxnSpPr>
          <p:spPr>
            <a:xfrm>
              <a:off x="485093" y="1171809"/>
              <a:ext cx="238889" cy="0"/>
            </a:xfrm>
            <a:prstGeom prst="straightConnector1">
              <a:avLst/>
            </a:prstGeom>
            <a:ln w="38100" cmpd="sng"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485093" y="752162"/>
              <a:ext cx="0" cy="419647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2221260" y="3021562"/>
            <a:ext cx="238889" cy="419647"/>
            <a:chOff x="485093" y="752162"/>
            <a:chExt cx="238889" cy="419647"/>
          </a:xfrm>
        </p:grpSpPr>
        <p:cxnSp>
          <p:nvCxnSpPr>
            <p:cNvPr id="35" name="Straight Arrow Connector 34"/>
            <p:cNvCxnSpPr/>
            <p:nvPr/>
          </p:nvCxnSpPr>
          <p:spPr>
            <a:xfrm>
              <a:off x="485093" y="1171809"/>
              <a:ext cx="238889" cy="0"/>
            </a:xfrm>
            <a:prstGeom prst="straightConnector1">
              <a:avLst/>
            </a:prstGeom>
            <a:ln w="38100" cmpd="sng"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485093" y="752162"/>
              <a:ext cx="0" cy="419647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8" name="Straight Arrow Connector 37"/>
          <p:cNvCxnSpPr>
            <a:stCxn id="14" idx="2"/>
            <a:endCxn id="4" idx="0"/>
          </p:cNvCxnSpPr>
          <p:nvPr/>
        </p:nvCxnSpPr>
        <p:spPr>
          <a:xfrm>
            <a:off x="3579896" y="3734776"/>
            <a:ext cx="0" cy="216208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5" name="Group 44"/>
          <p:cNvGrpSpPr/>
          <p:nvPr/>
        </p:nvGrpSpPr>
        <p:grpSpPr>
          <a:xfrm rot="16200000" flipH="1">
            <a:off x="5132054" y="4044519"/>
            <a:ext cx="301799" cy="1336306"/>
            <a:chOff x="485093" y="752162"/>
            <a:chExt cx="238889" cy="419647"/>
          </a:xfrm>
        </p:grpSpPr>
        <p:cxnSp>
          <p:nvCxnSpPr>
            <p:cNvPr id="46" name="Straight Arrow Connector 45"/>
            <p:cNvCxnSpPr/>
            <p:nvPr/>
          </p:nvCxnSpPr>
          <p:spPr>
            <a:xfrm>
              <a:off x="485093" y="1171809"/>
              <a:ext cx="238889" cy="0"/>
            </a:xfrm>
            <a:prstGeom prst="straightConnector1">
              <a:avLst/>
            </a:prstGeom>
            <a:ln w="38100" cmpd="sng"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485093" y="752162"/>
              <a:ext cx="0" cy="419647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2" name="Straight Connector 51"/>
          <p:cNvCxnSpPr>
            <a:stCxn id="4" idx="1"/>
          </p:cNvCxnSpPr>
          <p:nvPr/>
        </p:nvCxnSpPr>
        <p:spPr>
          <a:xfrm flipH="1">
            <a:off x="576426" y="4555097"/>
            <a:ext cx="1971545" cy="6675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H="1">
            <a:off x="576426" y="2198916"/>
            <a:ext cx="3450" cy="4091613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>
            <a:off x="576426" y="2209037"/>
            <a:ext cx="767781" cy="0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flipV="1">
            <a:off x="584721" y="2838804"/>
            <a:ext cx="1054489" cy="10509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1954955" y="4107370"/>
            <a:ext cx="486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</a:t>
            </a:r>
            <a:endParaRPr lang="en-US" dirty="0"/>
          </a:p>
        </p:txBody>
      </p:sp>
      <p:sp>
        <p:nvSpPr>
          <p:cNvPr id="65" name="TextBox 64"/>
          <p:cNvSpPr txBox="1"/>
          <p:nvPr/>
        </p:nvSpPr>
        <p:spPr>
          <a:xfrm>
            <a:off x="4700508" y="4107370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YES</a:t>
            </a:r>
            <a:endParaRPr lang="en-US" dirty="0"/>
          </a:p>
        </p:txBody>
      </p:sp>
      <p:cxnSp>
        <p:nvCxnSpPr>
          <p:cNvPr id="66" name="Straight Arrow Connector 65"/>
          <p:cNvCxnSpPr>
            <a:endCxn id="19" idx="0"/>
          </p:cNvCxnSpPr>
          <p:nvPr/>
        </p:nvCxnSpPr>
        <p:spPr>
          <a:xfrm>
            <a:off x="6011484" y="5509902"/>
            <a:ext cx="0" cy="242665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>
            <a:stCxn id="19" idx="3"/>
          </p:cNvCxnSpPr>
          <p:nvPr/>
        </p:nvCxnSpPr>
        <p:spPr>
          <a:xfrm>
            <a:off x="7043409" y="6284889"/>
            <a:ext cx="621249" cy="0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6980153" y="5845794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YES</a:t>
            </a:r>
            <a:endParaRPr lang="en-US" dirty="0"/>
          </a:p>
        </p:txBody>
      </p:sp>
      <p:cxnSp>
        <p:nvCxnSpPr>
          <p:cNvPr id="74" name="Straight Connector 73"/>
          <p:cNvCxnSpPr/>
          <p:nvPr/>
        </p:nvCxnSpPr>
        <p:spPr>
          <a:xfrm flipH="1">
            <a:off x="584721" y="6283854"/>
            <a:ext cx="4391253" cy="6675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4447039" y="5845794"/>
            <a:ext cx="486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</a:t>
            </a:r>
            <a:endParaRPr lang="en-US" dirty="0"/>
          </a:p>
        </p:txBody>
      </p:sp>
      <p:cxnSp>
        <p:nvCxnSpPr>
          <p:cNvPr id="81" name="Straight Arrow Connector 80"/>
          <p:cNvCxnSpPr/>
          <p:nvPr/>
        </p:nvCxnSpPr>
        <p:spPr>
          <a:xfrm flipH="1">
            <a:off x="1044771" y="4555097"/>
            <a:ext cx="299436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 flipH="1">
            <a:off x="1044771" y="6283854"/>
            <a:ext cx="299436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4921262" y="202313"/>
            <a:ext cx="397737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800" dirty="0" smtClean="0"/>
              <a:t>The statistical </a:t>
            </a:r>
          </a:p>
          <a:p>
            <a:pPr algn="r"/>
            <a:r>
              <a:rPr lang="en-US" sz="4800" dirty="0" smtClean="0"/>
              <a:t>model-building </a:t>
            </a:r>
          </a:p>
          <a:p>
            <a:pPr algn="r"/>
            <a:r>
              <a:rPr lang="en-US" sz="4800" dirty="0" smtClean="0"/>
              <a:t>process</a:t>
            </a:r>
            <a:endParaRPr lang="en-US" sz="4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1BDB4-E9FB-484C-91C9-8D814ABF824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5075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1BDB4-E9FB-484C-91C9-8D814ABF8247}" type="slidenum">
              <a:rPr lang="en-US" smtClean="0"/>
              <a:t>42</a:t>
            </a:fld>
            <a:endParaRPr lang="en-US" dirty="0"/>
          </a:p>
        </p:txBody>
      </p:sp>
      <p:pic>
        <p:nvPicPr>
          <p:cNvPr id="5" name="Picture 4" descr="Screen Shot 2014-12-29 at 3.49.3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6845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958528" y="737706"/>
            <a:ext cx="15224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NOAA has lots</a:t>
            </a:r>
          </a:p>
          <a:p>
            <a:r>
              <a:rPr lang="en-US" dirty="0" smtClean="0"/>
              <a:t>of test beds.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2449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1BDB4-E9FB-484C-91C9-8D814ABF8247}" type="slidenum">
              <a:rPr lang="en-US" smtClean="0"/>
              <a:t>43</a:t>
            </a:fld>
            <a:endParaRPr lang="en-US" dirty="0"/>
          </a:p>
        </p:txBody>
      </p:sp>
      <p:pic>
        <p:nvPicPr>
          <p:cNvPr id="5" name="Picture 4" descr="Screen Shot 2014-12-29 at 3.49.3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68450" cy="6858000"/>
          </a:xfrm>
          <a:prstGeom prst="rect">
            <a:avLst/>
          </a:prstGeom>
        </p:spPr>
      </p:pic>
      <p:pic>
        <p:nvPicPr>
          <p:cNvPr id="6" name="Picture 5" descr="Screen Shot 2014-12-29 at 3.52.1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634" y="5312406"/>
            <a:ext cx="1918178" cy="60444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53634" y="5171544"/>
            <a:ext cx="1918178" cy="140862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724344" y="5092113"/>
            <a:ext cx="15799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FFFFFF"/>
                </a:solidFill>
              </a:rPr>
              <a:t>Post-processing </a:t>
            </a:r>
            <a:r>
              <a:rPr lang="en-US" sz="1100" dirty="0" err="1" smtClean="0">
                <a:solidFill>
                  <a:srgbClr val="FFFFFF"/>
                </a:solidFill>
              </a:rPr>
              <a:t>Testbed</a:t>
            </a:r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68107" y="5984325"/>
            <a:ext cx="2278548" cy="8733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050" dirty="0" smtClean="0">
                <a:solidFill>
                  <a:srgbClr val="0000FF"/>
                </a:solidFill>
              </a:rPr>
              <a:t>PPT </a:t>
            </a:r>
            <a:r>
              <a:rPr lang="en-US" sz="1050" dirty="0" smtClean="0"/>
              <a:t>supports development of </a:t>
            </a:r>
          </a:p>
          <a:p>
            <a:pPr>
              <a:lnSpc>
                <a:spcPct val="80000"/>
              </a:lnSpc>
            </a:pPr>
            <a:r>
              <a:rPr lang="en-US" sz="1050" dirty="0" smtClean="0"/>
              <a:t>improved decision support tools</a:t>
            </a:r>
          </a:p>
          <a:p>
            <a:pPr>
              <a:lnSpc>
                <a:spcPct val="80000"/>
              </a:lnSpc>
            </a:pPr>
            <a:r>
              <a:rPr lang="en-US" sz="1050" dirty="0" smtClean="0"/>
              <a:t>through the statistical post-processing</a:t>
            </a:r>
          </a:p>
          <a:p>
            <a:pPr>
              <a:lnSpc>
                <a:spcPct val="80000"/>
              </a:lnSpc>
            </a:pPr>
            <a:r>
              <a:rPr lang="en-US" sz="1050" dirty="0" smtClean="0"/>
              <a:t>of numerical weather guidance.   It</a:t>
            </a:r>
          </a:p>
          <a:p>
            <a:pPr>
              <a:lnSpc>
                <a:spcPct val="80000"/>
              </a:lnSpc>
            </a:pPr>
            <a:r>
              <a:rPr lang="en-US" sz="1050" dirty="0" smtClean="0"/>
              <a:t>works hand-in-hand with other </a:t>
            </a:r>
          </a:p>
          <a:p>
            <a:pPr>
              <a:lnSpc>
                <a:spcPct val="80000"/>
              </a:lnSpc>
            </a:pPr>
            <a:r>
              <a:rPr lang="en-US" sz="1050" dirty="0" err="1" smtClean="0"/>
              <a:t>testbeds</a:t>
            </a:r>
            <a:r>
              <a:rPr lang="en-US" sz="1050" dirty="0" smtClean="0"/>
              <a:t>.</a:t>
            </a:r>
            <a:endParaRPr lang="en-US" sz="1050" dirty="0"/>
          </a:p>
        </p:txBody>
      </p:sp>
      <p:sp>
        <p:nvSpPr>
          <p:cNvPr id="10" name="TextBox 9"/>
          <p:cNvSpPr txBox="1"/>
          <p:nvPr/>
        </p:nvSpPr>
        <p:spPr>
          <a:xfrm>
            <a:off x="6768450" y="140417"/>
            <a:ext cx="2178025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Is post-processing</a:t>
            </a:r>
          </a:p>
          <a:p>
            <a:r>
              <a:rPr lang="en-US" sz="2000" dirty="0">
                <a:solidFill>
                  <a:srgbClr val="FF0000"/>
                </a:solidFill>
              </a:rPr>
              <a:t>development</a:t>
            </a:r>
          </a:p>
          <a:p>
            <a:r>
              <a:rPr lang="en-US" sz="2000" dirty="0">
                <a:solidFill>
                  <a:srgbClr val="FF0000"/>
                </a:solidFill>
              </a:rPr>
              <a:t>handled best when </a:t>
            </a:r>
          </a:p>
          <a:p>
            <a:r>
              <a:rPr lang="en-US" sz="2000" dirty="0">
                <a:solidFill>
                  <a:srgbClr val="FF0000"/>
                </a:solidFill>
              </a:rPr>
              <a:t>it’s dispersed</a:t>
            </a:r>
          </a:p>
          <a:p>
            <a:r>
              <a:rPr lang="en-US" sz="2000" dirty="0">
                <a:solidFill>
                  <a:srgbClr val="FF0000"/>
                </a:solidFill>
              </a:rPr>
              <a:t>amongst many </a:t>
            </a:r>
          </a:p>
          <a:p>
            <a:r>
              <a:rPr lang="en-US" sz="2000" dirty="0">
                <a:solidFill>
                  <a:srgbClr val="FF0000"/>
                </a:solidFill>
              </a:rPr>
              <a:t>test beds, by</a:t>
            </a:r>
          </a:p>
          <a:p>
            <a:r>
              <a:rPr lang="en-US" sz="2000" dirty="0">
                <a:solidFill>
                  <a:srgbClr val="FF0000"/>
                </a:solidFill>
              </a:rPr>
              <a:t>application?</a:t>
            </a:r>
          </a:p>
          <a:p>
            <a:endParaRPr lang="en-US" sz="2000" dirty="0" smtClean="0">
              <a:solidFill>
                <a:srgbClr val="FF0000"/>
              </a:solidFill>
            </a:endParaRPr>
          </a:p>
          <a:p>
            <a:r>
              <a:rPr lang="en-US" sz="2000" dirty="0" smtClean="0">
                <a:solidFill>
                  <a:srgbClr val="FF0000"/>
                </a:solidFill>
              </a:rPr>
              <a:t>Or is a standalone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post-processing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test bed with links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to other test beds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a preferred 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approach?</a:t>
            </a:r>
          </a:p>
          <a:p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6553202" y="4509891"/>
            <a:ext cx="283647" cy="52027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36806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0139"/>
            <a:ext cx="8229600" cy="926985"/>
          </a:xfrm>
        </p:spPr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151" y="1501332"/>
            <a:ext cx="822960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Users increasingly seek more post-processed model guidance; they can’t wait for ensembles to become unbiased, perfectly reliable.</a:t>
            </a:r>
          </a:p>
          <a:p>
            <a:r>
              <a:rPr lang="en-US" dirty="0" smtClean="0"/>
              <a:t>The end product (high quality post-processed guidance) depends on doing each of many steps (data gathering, model selection, evaluation, etc.) well.</a:t>
            </a:r>
          </a:p>
          <a:p>
            <a:r>
              <a:rPr lang="en-US" dirty="0"/>
              <a:t>T</a:t>
            </a:r>
            <a:r>
              <a:rPr lang="en-US" dirty="0" smtClean="0"/>
              <a:t>horny old statistical challenges still underlie today’s impediments to improved forecasts.</a:t>
            </a:r>
          </a:p>
          <a:p>
            <a:r>
              <a:rPr lang="en-US" dirty="0" smtClean="0"/>
              <a:t>Greater collaboration and sharing will accelerate progress.</a:t>
            </a:r>
          </a:p>
          <a:p>
            <a:r>
              <a:rPr lang="en-US" dirty="0" smtClean="0"/>
              <a:t>Finally, thanks to Bob </a:t>
            </a:r>
            <a:r>
              <a:rPr lang="en-US" dirty="0" err="1" smtClean="0"/>
              <a:t>Glahn</a:t>
            </a:r>
            <a:r>
              <a:rPr lang="en-US" dirty="0" smtClean="0"/>
              <a:t> (and many others at MDL) for their pioneering work.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1BDB4-E9FB-484C-91C9-8D814ABF8247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1791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Supplementary slides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1BDB4-E9FB-484C-91C9-8D814ABF8247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6681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79"/>
            <a:ext cx="8229600" cy="1143000"/>
          </a:xfrm>
        </p:spPr>
        <p:txBody>
          <a:bodyPr/>
          <a:lstStyle/>
          <a:p>
            <a:r>
              <a:rPr lang="en-US" dirty="0" smtClean="0"/>
              <a:t>Conventional logistic regression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3AE58-792F-B348-ACC1-1FA04FAC1B8A}" type="slidenum">
              <a:rPr lang="en-US" smtClean="0"/>
              <a:t>46</a:t>
            </a:fld>
            <a:endParaRPr lang="en-US"/>
          </a:p>
        </p:txBody>
      </p:sp>
      <p:pic>
        <p:nvPicPr>
          <p:cNvPr id="5" name="Picture 4" descr="Screen Shot 2014-10-15 at 9.27.2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100" y="1162050"/>
            <a:ext cx="6019800" cy="5194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8538" y="6460659"/>
            <a:ext cx="53912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from Dan </a:t>
            </a:r>
            <a:r>
              <a:rPr lang="en-US" sz="1400" dirty="0" err="1" smtClean="0">
                <a:solidFill>
                  <a:schemeClr val="bg1">
                    <a:lumMod val="75000"/>
                  </a:schemeClr>
                </a:solidFill>
              </a:rPr>
              <a:t>Wilk’s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 article on extended logistic regression, </a:t>
            </a:r>
            <a:r>
              <a:rPr lang="en-US" sz="1400" i="1" dirty="0" smtClean="0">
                <a:solidFill>
                  <a:schemeClr val="bg1">
                    <a:lumMod val="75000"/>
                  </a:schemeClr>
                </a:solidFill>
              </a:rPr>
              <a:t>Met Apps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, 2009</a:t>
            </a:r>
            <a:endParaRPr lang="en-US" sz="1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52177" y="1162050"/>
            <a:ext cx="2589233" cy="35441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0951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058"/>
            <a:ext cx="8229600" cy="899042"/>
          </a:xfrm>
        </p:spPr>
        <p:txBody>
          <a:bodyPr/>
          <a:lstStyle/>
          <a:p>
            <a:r>
              <a:rPr lang="en-US" dirty="0" err="1" smtClean="0"/>
              <a:t>Wilks</a:t>
            </a:r>
            <a:r>
              <a:rPr lang="en-US" dirty="0" smtClean="0"/>
              <a:t>’ extended logistic regression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3AE58-792F-B348-ACC1-1FA04FAC1B8A}" type="slidenum">
              <a:rPr lang="en-US" smtClean="0"/>
              <a:t>47</a:t>
            </a:fld>
            <a:endParaRPr lang="en-US"/>
          </a:p>
        </p:txBody>
      </p:sp>
      <p:pic>
        <p:nvPicPr>
          <p:cNvPr id="5" name="Picture 4" descr="Screen Shot 2014-10-15 at 9.30.3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500" y="927100"/>
            <a:ext cx="5390733" cy="536774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86374" y="893238"/>
            <a:ext cx="2589233" cy="35441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40069" y="6476039"/>
            <a:ext cx="774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g(q) = SQRT(q);   square-root transformation applied to precipitation data as well.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88102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23477" y="108364"/>
            <a:ext cx="1961599" cy="64379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34351" y="105831"/>
            <a:ext cx="1723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Identify forecast</a:t>
            </a:r>
          </a:p>
          <a:p>
            <a:r>
              <a:rPr lang="en-US" dirty="0" smtClean="0"/>
              <a:t>question.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723982" y="845036"/>
            <a:ext cx="2311259" cy="65354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23982" y="852250"/>
            <a:ext cx="22401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Gather forecasts &amp;</a:t>
            </a:r>
          </a:p>
          <a:p>
            <a:pPr algn="ctr"/>
            <a:r>
              <a:rPr lang="en-US" dirty="0" smtClean="0"/>
              <a:t>obs. or analyzed data.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377920" y="1580689"/>
            <a:ext cx="1873479" cy="978927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344207" y="1603276"/>
            <a:ext cx="19071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Identify potential</a:t>
            </a:r>
          </a:p>
          <a:p>
            <a:pPr algn="ctr"/>
            <a:r>
              <a:rPr lang="en-US" dirty="0" smtClean="0"/>
              <a:t>predictors and</a:t>
            </a:r>
          </a:p>
          <a:p>
            <a:pPr algn="ctr"/>
            <a:r>
              <a:rPr lang="en-US" dirty="0" smtClean="0"/>
              <a:t>model type</a:t>
            </a:r>
            <a:r>
              <a:rPr lang="en-US" dirty="0"/>
              <a:t>.</a:t>
            </a:r>
            <a:r>
              <a:rPr lang="en-US" dirty="0" smtClean="0"/>
              <a:t> 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954955" y="2628981"/>
            <a:ext cx="2340321" cy="37654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923343" y="2636195"/>
            <a:ext cx="2371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Build statistical model.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460149" y="3081231"/>
            <a:ext cx="2239493" cy="653545"/>
          </a:xfrm>
          <a:prstGeom prst="roundRect">
            <a:avLst/>
          </a:prstGeom>
          <a:solidFill>
            <a:srgbClr val="C6D9F1"/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428537" y="3088446"/>
            <a:ext cx="2371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Test &amp; verify with independent data.</a:t>
            </a:r>
          </a:p>
        </p:txBody>
      </p:sp>
      <p:sp>
        <p:nvSpPr>
          <p:cNvPr id="4" name="Diamond 3"/>
          <p:cNvSpPr/>
          <p:nvPr/>
        </p:nvSpPr>
        <p:spPr>
          <a:xfrm>
            <a:off x="2547971" y="3950984"/>
            <a:ext cx="2063850" cy="1208225"/>
          </a:xfrm>
          <a:prstGeom prst="diamond">
            <a:avLst/>
          </a:prstGeom>
          <a:solidFill>
            <a:srgbClr val="FDEADA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763901" y="3999208"/>
            <a:ext cx="1631990" cy="10541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are </a:t>
            </a:r>
          </a:p>
          <a:p>
            <a:pPr algn="ctr"/>
            <a:r>
              <a:rPr lang="en-US" dirty="0" smtClean="0"/>
              <a:t>you happy with </a:t>
            </a:r>
          </a:p>
          <a:p>
            <a:pPr algn="ctr"/>
            <a:r>
              <a:rPr lang="en-US" dirty="0" smtClean="0"/>
              <a:t>results?</a:t>
            </a:r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4721904" y="4856356"/>
            <a:ext cx="2340321" cy="65354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690292" y="4863571"/>
            <a:ext cx="2371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Implement and</a:t>
            </a:r>
          </a:p>
          <a:p>
            <a:pPr algn="ctr"/>
            <a:r>
              <a:rPr lang="en-US" dirty="0" smtClean="0"/>
              <a:t>disseminate forecasts</a:t>
            </a:r>
          </a:p>
        </p:txBody>
      </p:sp>
      <p:sp>
        <p:nvSpPr>
          <p:cNvPr id="19" name="Diamond 18"/>
          <p:cNvSpPr/>
          <p:nvPr/>
        </p:nvSpPr>
        <p:spPr>
          <a:xfrm>
            <a:off x="4979559" y="5752567"/>
            <a:ext cx="2063850" cy="1064644"/>
          </a:xfrm>
          <a:prstGeom prst="diamond">
            <a:avLst/>
          </a:prstGeom>
          <a:solidFill>
            <a:schemeClr val="accent6">
              <a:lumMod val="20000"/>
              <a:lumOff val="80000"/>
            </a:schemeClr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53660" y="5920134"/>
            <a:ext cx="11628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customers</a:t>
            </a:r>
          </a:p>
          <a:p>
            <a:pPr algn="ctr"/>
            <a:r>
              <a:rPr lang="en-US" dirty="0" smtClean="0"/>
              <a:t>satisfied?</a:t>
            </a:r>
            <a:endParaRPr lang="en-US" dirty="0"/>
          </a:p>
        </p:txBody>
      </p:sp>
      <p:grpSp>
        <p:nvGrpSpPr>
          <p:cNvPr id="27" name="Group 26"/>
          <p:cNvGrpSpPr/>
          <p:nvPr/>
        </p:nvGrpSpPr>
        <p:grpSpPr>
          <a:xfrm>
            <a:off x="485093" y="752162"/>
            <a:ext cx="238889" cy="419647"/>
            <a:chOff x="485093" y="752162"/>
            <a:chExt cx="238889" cy="419647"/>
          </a:xfrm>
        </p:grpSpPr>
        <p:cxnSp>
          <p:nvCxnSpPr>
            <p:cNvPr id="23" name="Straight Arrow Connector 22"/>
            <p:cNvCxnSpPr>
              <a:endCxn id="8" idx="1"/>
            </p:cNvCxnSpPr>
            <p:nvPr/>
          </p:nvCxnSpPr>
          <p:spPr>
            <a:xfrm>
              <a:off x="485093" y="1171809"/>
              <a:ext cx="238889" cy="0"/>
            </a:xfrm>
            <a:prstGeom prst="straightConnector1">
              <a:avLst/>
            </a:prstGeom>
            <a:ln w="38100" cmpd="sng"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485093" y="752162"/>
              <a:ext cx="0" cy="419647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1139032" y="1514617"/>
            <a:ext cx="238889" cy="419647"/>
            <a:chOff x="485093" y="752162"/>
            <a:chExt cx="238889" cy="419647"/>
          </a:xfrm>
        </p:grpSpPr>
        <p:cxnSp>
          <p:nvCxnSpPr>
            <p:cNvPr id="29" name="Straight Arrow Connector 28"/>
            <p:cNvCxnSpPr/>
            <p:nvPr/>
          </p:nvCxnSpPr>
          <p:spPr>
            <a:xfrm>
              <a:off x="485093" y="1171809"/>
              <a:ext cx="238889" cy="0"/>
            </a:xfrm>
            <a:prstGeom prst="straightConnector1">
              <a:avLst/>
            </a:prstGeom>
            <a:ln w="38100" cmpd="sng"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485093" y="752162"/>
              <a:ext cx="0" cy="419647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>
            <a:off x="1714129" y="2559616"/>
            <a:ext cx="238889" cy="279188"/>
            <a:chOff x="485093" y="752162"/>
            <a:chExt cx="238889" cy="419647"/>
          </a:xfrm>
        </p:grpSpPr>
        <p:cxnSp>
          <p:nvCxnSpPr>
            <p:cNvPr id="32" name="Straight Arrow Connector 31"/>
            <p:cNvCxnSpPr/>
            <p:nvPr/>
          </p:nvCxnSpPr>
          <p:spPr>
            <a:xfrm>
              <a:off x="485093" y="1171809"/>
              <a:ext cx="238889" cy="0"/>
            </a:xfrm>
            <a:prstGeom prst="straightConnector1">
              <a:avLst/>
            </a:prstGeom>
            <a:ln w="38100" cmpd="sng"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485093" y="752162"/>
              <a:ext cx="0" cy="419647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2221260" y="3021562"/>
            <a:ext cx="238889" cy="419647"/>
            <a:chOff x="485093" y="752162"/>
            <a:chExt cx="238889" cy="419647"/>
          </a:xfrm>
        </p:grpSpPr>
        <p:cxnSp>
          <p:nvCxnSpPr>
            <p:cNvPr id="35" name="Straight Arrow Connector 34"/>
            <p:cNvCxnSpPr/>
            <p:nvPr/>
          </p:nvCxnSpPr>
          <p:spPr>
            <a:xfrm>
              <a:off x="485093" y="1171809"/>
              <a:ext cx="238889" cy="0"/>
            </a:xfrm>
            <a:prstGeom prst="straightConnector1">
              <a:avLst/>
            </a:prstGeom>
            <a:ln w="38100" cmpd="sng"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485093" y="752162"/>
              <a:ext cx="0" cy="419647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8" name="Straight Arrow Connector 37"/>
          <p:cNvCxnSpPr>
            <a:stCxn id="14" idx="2"/>
            <a:endCxn id="4" idx="0"/>
          </p:cNvCxnSpPr>
          <p:nvPr/>
        </p:nvCxnSpPr>
        <p:spPr>
          <a:xfrm>
            <a:off x="3579896" y="3734776"/>
            <a:ext cx="0" cy="216208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5" name="Group 44"/>
          <p:cNvGrpSpPr/>
          <p:nvPr/>
        </p:nvGrpSpPr>
        <p:grpSpPr>
          <a:xfrm rot="16200000" flipH="1">
            <a:off x="5132054" y="4044519"/>
            <a:ext cx="301799" cy="1336306"/>
            <a:chOff x="485093" y="752162"/>
            <a:chExt cx="238889" cy="419647"/>
          </a:xfrm>
        </p:grpSpPr>
        <p:cxnSp>
          <p:nvCxnSpPr>
            <p:cNvPr id="46" name="Straight Arrow Connector 45"/>
            <p:cNvCxnSpPr/>
            <p:nvPr/>
          </p:nvCxnSpPr>
          <p:spPr>
            <a:xfrm>
              <a:off x="485093" y="1171809"/>
              <a:ext cx="238889" cy="0"/>
            </a:xfrm>
            <a:prstGeom prst="straightConnector1">
              <a:avLst/>
            </a:prstGeom>
            <a:ln w="38100" cmpd="sng"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485093" y="752162"/>
              <a:ext cx="0" cy="419647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2" name="Straight Connector 51"/>
          <p:cNvCxnSpPr>
            <a:stCxn id="4" idx="1"/>
          </p:cNvCxnSpPr>
          <p:nvPr/>
        </p:nvCxnSpPr>
        <p:spPr>
          <a:xfrm flipH="1">
            <a:off x="576426" y="4555097"/>
            <a:ext cx="1971545" cy="6675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H="1">
            <a:off x="576426" y="2198916"/>
            <a:ext cx="3450" cy="4091613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>
            <a:off x="576426" y="2209037"/>
            <a:ext cx="767781" cy="0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flipV="1">
            <a:off x="584721" y="2838804"/>
            <a:ext cx="1054489" cy="10509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1954955" y="4107370"/>
            <a:ext cx="486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</a:t>
            </a:r>
            <a:endParaRPr lang="en-US" dirty="0"/>
          </a:p>
        </p:txBody>
      </p:sp>
      <p:sp>
        <p:nvSpPr>
          <p:cNvPr id="65" name="TextBox 64"/>
          <p:cNvSpPr txBox="1"/>
          <p:nvPr/>
        </p:nvSpPr>
        <p:spPr>
          <a:xfrm>
            <a:off x="4700508" y="4107370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YES</a:t>
            </a:r>
            <a:endParaRPr lang="en-US" dirty="0"/>
          </a:p>
        </p:txBody>
      </p:sp>
      <p:cxnSp>
        <p:nvCxnSpPr>
          <p:cNvPr id="66" name="Straight Arrow Connector 65"/>
          <p:cNvCxnSpPr>
            <a:endCxn id="19" idx="0"/>
          </p:cNvCxnSpPr>
          <p:nvPr/>
        </p:nvCxnSpPr>
        <p:spPr>
          <a:xfrm>
            <a:off x="6011484" y="5509902"/>
            <a:ext cx="0" cy="242665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>
            <a:stCxn id="19" idx="3"/>
          </p:cNvCxnSpPr>
          <p:nvPr/>
        </p:nvCxnSpPr>
        <p:spPr>
          <a:xfrm>
            <a:off x="7043409" y="6284889"/>
            <a:ext cx="621249" cy="0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6980153" y="5845794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YES</a:t>
            </a:r>
            <a:endParaRPr lang="en-US" dirty="0"/>
          </a:p>
        </p:txBody>
      </p:sp>
      <p:cxnSp>
        <p:nvCxnSpPr>
          <p:cNvPr id="74" name="Straight Connector 73"/>
          <p:cNvCxnSpPr/>
          <p:nvPr/>
        </p:nvCxnSpPr>
        <p:spPr>
          <a:xfrm flipH="1">
            <a:off x="584721" y="6283854"/>
            <a:ext cx="4391253" cy="6675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4447039" y="5845794"/>
            <a:ext cx="486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</a:t>
            </a:r>
            <a:endParaRPr lang="en-US" dirty="0"/>
          </a:p>
        </p:txBody>
      </p:sp>
      <p:cxnSp>
        <p:nvCxnSpPr>
          <p:cNvPr id="81" name="Straight Arrow Connector 80"/>
          <p:cNvCxnSpPr/>
          <p:nvPr/>
        </p:nvCxnSpPr>
        <p:spPr>
          <a:xfrm flipH="1">
            <a:off x="1044771" y="4555097"/>
            <a:ext cx="299436" cy="0"/>
          </a:xfrm>
          <a:prstGeom prst="straightConnector1">
            <a:avLst/>
          </a:prstGeom>
          <a:ln w="28575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 flipH="1">
            <a:off x="1044771" y="6283854"/>
            <a:ext cx="299436" cy="0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4921262" y="202313"/>
            <a:ext cx="397737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800" dirty="0" smtClean="0"/>
              <a:t>The statistical </a:t>
            </a:r>
          </a:p>
          <a:p>
            <a:pPr algn="r"/>
            <a:r>
              <a:rPr lang="en-US" sz="4800" dirty="0" smtClean="0"/>
              <a:t>model-building </a:t>
            </a:r>
          </a:p>
          <a:p>
            <a:pPr algn="r"/>
            <a:r>
              <a:rPr lang="en-US" sz="4800" dirty="0" smtClean="0"/>
              <a:t>process</a:t>
            </a:r>
            <a:endParaRPr lang="en-US" sz="4800" dirty="0"/>
          </a:p>
        </p:txBody>
      </p:sp>
      <p:sp>
        <p:nvSpPr>
          <p:cNvPr id="21" name="Punched Tape 20"/>
          <p:cNvSpPr/>
          <p:nvPr/>
        </p:nvSpPr>
        <p:spPr>
          <a:xfrm>
            <a:off x="7664658" y="4762347"/>
            <a:ext cx="1414044" cy="1938488"/>
          </a:xfrm>
          <a:prstGeom prst="flowChartPunchedTape">
            <a:avLst/>
          </a:prstGeom>
          <a:solidFill>
            <a:schemeClr val="accent3">
              <a:lumMod val="40000"/>
              <a:lumOff val="60000"/>
            </a:schemeClr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7655640" y="5170108"/>
            <a:ext cx="13053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Sooner or</a:t>
            </a:r>
          </a:p>
          <a:p>
            <a:r>
              <a:rPr lang="en-US" dirty="0" smtClean="0"/>
              <a:t>later, the </a:t>
            </a:r>
          </a:p>
          <a:p>
            <a:r>
              <a:rPr lang="en-US" dirty="0" smtClean="0"/>
              <a:t>model must</a:t>
            </a:r>
          </a:p>
          <a:p>
            <a:r>
              <a:rPr lang="en-US" dirty="0" smtClean="0"/>
              <a:t>change</a:t>
            </a:r>
            <a:endParaRPr lang="en-US" dirty="0"/>
          </a:p>
        </p:txBody>
      </p:sp>
      <p:cxnSp>
        <p:nvCxnSpPr>
          <p:cNvPr id="25" name="Straight Connector 24"/>
          <p:cNvCxnSpPr>
            <a:stCxn id="21" idx="0"/>
          </p:cNvCxnSpPr>
          <p:nvPr/>
        </p:nvCxnSpPr>
        <p:spPr>
          <a:xfrm flipH="1" flipV="1">
            <a:off x="8308318" y="4762350"/>
            <a:ext cx="63362" cy="193846"/>
          </a:xfrm>
          <a:prstGeom prst="line">
            <a:avLst/>
          </a:prstGeom>
          <a:ln w="381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 flipV="1">
            <a:off x="4611821" y="2198916"/>
            <a:ext cx="3696496" cy="2563431"/>
          </a:xfrm>
          <a:prstGeom prst="straightConnector1">
            <a:avLst/>
          </a:prstGeom>
          <a:ln w="38100" cmpd="sng">
            <a:solidFill>
              <a:srgbClr val="00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1BDB4-E9FB-484C-91C9-8D814ABF8247}" type="slidenum">
              <a:rPr lang="en-US" smtClean="0"/>
              <a:t>5</a:t>
            </a:fld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679200" y="3441209"/>
            <a:ext cx="4169401" cy="245768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855958" y="3547361"/>
            <a:ext cx="38158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quality and value to the customer of post-processed</a:t>
            </a:r>
          </a:p>
          <a:p>
            <a:r>
              <a:rPr lang="en-US" sz="2400" dirty="0" smtClean="0"/>
              <a:t>guidance can be limited by problems in any one of these steps.  Each one requires </a:t>
            </a:r>
          </a:p>
          <a:p>
            <a:r>
              <a:rPr lang="en-US" sz="2400" dirty="0" smtClean="0"/>
              <a:t>due diligence.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562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23477" y="108364"/>
            <a:ext cx="1961599" cy="64379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34351" y="105831"/>
            <a:ext cx="1723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Identify forecast</a:t>
            </a:r>
          </a:p>
          <a:p>
            <a:r>
              <a:rPr lang="en-US" dirty="0" smtClean="0"/>
              <a:t>question.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723982" y="845036"/>
            <a:ext cx="2311259" cy="65354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23982" y="852250"/>
            <a:ext cx="22401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Gather forecasts &amp;</a:t>
            </a:r>
          </a:p>
          <a:p>
            <a:pPr algn="ctr"/>
            <a:r>
              <a:rPr lang="en-US" dirty="0" smtClean="0"/>
              <a:t>obs. or analyzed data.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377920" y="1580689"/>
            <a:ext cx="1873479" cy="978927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344207" y="1603276"/>
            <a:ext cx="19071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Identify potential</a:t>
            </a:r>
          </a:p>
          <a:p>
            <a:pPr algn="ctr"/>
            <a:r>
              <a:rPr lang="en-US" dirty="0" smtClean="0"/>
              <a:t>predictors and</a:t>
            </a:r>
          </a:p>
          <a:p>
            <a:pPr algn="ctr"/>
            <a:r>
              <a:rPr lang="en-US" dirty="0" smtClean="0"/>
              <a:t>model type</a:t>
            </a:r>
            <a:r>
              <a:rPr lang="en-US" dirty="0"/>
              <a:t>.</a:t>
            </a:r>
            <a:r>
              <a:rPr lang="en-US" dirty="0" smtClean="0"/>
              <a:t> 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954955" y="2628981"/>
            <a:ext cx="2340321" cy="37654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923343" y="2636195"/>
            <a:ext cx="2371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Build statistical model.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460149" y="3081231"/>
            <a:ext cx="2239493" cy="653545"/>
          </a:xfrm>
          <a:prstGeom prst="roundRect">
            <a:avLst/>
          </a:prstGeom>
          <a:solidFill>
            <a:srgbClr val="C6D9F1"/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428537" y="3088446"/>
            <a:ext cx="2371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Test &amp; verify with independent data.</a:t>
            </a:r>
          </a:p>
        </p:txBody>
      </p:sp>
      <p:sp>
        <p:nvSpPr>
          <p:cNvPr id="4" name="Diamond 3"/>
          <p:cNvSpPr/>
          <p:nvPr/>
        </p:nvSpPr>
        <p:spPr>
          <a:xfrm>
            <a:off x="2547971" y="3950984"/>
            <a:ext cx="2063850" cy="1208225"/>
          </a:xfrm>
          <a:prstGeom prst="diamond">
            <a:avLst/>
          </a:prstGeom>
          <a:solidFill>
            <a:srgbClr val="FDEADA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763901" y="3999208"/>
            <a:ext cx="1631990" cy="10541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are </a:t>
            </a:r>
          </a:p>
          <a:p>
            <a:pPr algn="ctr"/>
            <a:r>
              <a:rPr lang="en-US" dirty="0" smtClean="0"/>
              <a:t>you happy with </a:t>
            </a:r>
          </a:p>
          <a:p>
            <a:pPr algn="ctr"/>
            <a:r>
              <a:rPr lang="en-US" dirty="0" smtClean="0"/>
              <a:t>results?</a:t>
            </a:r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4721904" y="4856356"/>
            <a:ext cx="2340321" cy="65354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690292" y="4863571"/>
            <a:ext cx="2371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Implement and</a:t>
            </a:r>
          </a:p>
          <a:p>
            <a:pPr algn="ctr"/>
            <a:r>
              <a:rPr lang="en-US" dirty="0" smtClean="0"/>
              <a:t>disseminate forecasts</a:t>
            </a:r>
          </a:p>
        </p:txBody>
      </p:sp>
      <p:sp>
        <p:nvSpPr>
          <p:cNvPr id="19" name="Diamond 18"/>
          <p:cNvSpPr/>
          <p:nvPr/>
        </p:nvSpPr>
        <p:spPr>
          <a:xfrm>
            <a:off x="4979559" y="5752567"/>
            <a:ext cx="2063850" cy="1064644"/>
          </a:xfrm>
          <a:prstGeom prst="diamond">
            <a:avLst/>
          </a:prstGeom>
          <a:solidFill>
            <a:schemeClr val="accent6">
              <a:lumMod val="20000"/>
              <a:lumOff val="80000"/>
            </a:schemeClr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53660" y="5920134"/>
            <a:ext cx="11628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customers</a:t>
            </a:r>
          </a:p>
          <a:p>
            <a:pPr algn="ctr"/>
            <a:r>
              <a:rPr lang="en-US" dirty="0" smtClean="0"/>
              <a:t>satisfied?</a:t>
            </a:r>
            <a:endParaRPr lang="en-US" dirty="0"/>
          </a:p>
        </p:txBody>
      </p:sp>
      <p:grpSp>
        <p:nvGrpSpPr>
          <p:cNvPr id="27" name="Group 26"/>
          <p:cNvGrpSpPr/>
          <p:nvPr/>
        </p:nvGrpSpPr>
        <p:grpSpPr>
          <a:xfrm>
            <a:off x="485093" y="752162"/>
            <a:ext cx="238889" cy="419647"/>
            <a:chOff x="485093" y="752162"/>
            <a:chExt cx="238889" cy="419647"/>
          </a:xfrm>
        </p:grpSpPr>
        <p:cxnSp>
          <p:nvCxnSpPr>
            <p:cNvPr id="23" name="Straight Arrow Connector 22"/>
            <p:cNvCxnSpPr>
              <a:endCxn id="8" idx="1"/>
            </p:cNvCxnSpPr>
            <p:nvPr/>
          </p:nvCxnSpPr>
          <p:spPr>
            <a:xfrm>
              <a:off x="485093" y="1171809"/>
              <a:ext cx="238889" cy="0"/>
            </a:xfrm>
            <a:prstGeom prst="straightConnector1">
              <a:avLst/>
            </a:prstGeom>
            <a:ln w="38100" cmpd="sng"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485093" y="752162"/>
              <a:ext cx="0" cy="419647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1139032" y="1514617"/>
            <a:ext cx="238889" cy="419647"/>
            <a:chOff x="485093" y="752162"/>
            <a:chExt cx="238889" cy="419647"/>
          </a:xfrm>
        </p:grpSpPr>
        <p:cxnSp>
          <p:nvCxnSpPr>
            <p:cNvPr id="29" name="Straight Arrow Connector 28"/>
            <p:cNvCxnSpPr/>
            <p:nvPr/>
          </p:nvCxnSpPr>
          <p:spPr>
            <a:xfrm>
              <a:off x="485093" y="1171809"/>
              <a:ext cx="238889" cy="0"/>
            </a:xfrm>
            <a:prstGeom prst="straightConnector1">
              <a:avLst/>
            </a:prstGeom>
            <a:ln w="38100" cmpd="sng"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485093" y="752162"/>
              <a:ext cx="0" cy="419647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>
            <a:off x="1714129" y="2559616"/>
            <a:ext cx="238889" cy="279188"/>
            <a:chOff x="485093" y="752162"/>
            <a:chExt cx="238889" cy="419647"/>
          </a:xfrm>
        </p:grpSpPr>
        <p:cxnSp>
          <p:nvCxnSpPr>
            <p:cNvPr id="32" name="Straight Arrow Connector 31"/>
            <p:cNvCxnSpPr/>
            <p:nvPr/>
          </p:nvCxnSpPr>
          <p:spPr>
            <a:xfrm>
              <a:off x="485093" y="1171809"/>
              <a:ext cx="238889" cy="0"/>
            </a:xfrm>
            <a:prstGeom prst="straightConnector1">
              <a:avLst/>
            </a:prstGeom>
            <a:ln w="38100" cmpd="sng"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485093" y="752162"/>
              <a:ext cx="0" cy="419647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2221260" y="3021562"/>
            <a:ext cx="238889" cy="419647"/>
            <a:chOff x="485093" y="752162"/>
            <a:chExt cx="238889" cy="419647"/>
          </a:xfrm>
        </p:grpSpPr>
        <p:cxnSp>
          <p:nvCxnSpPr>
            <p:cNvPr id="35" name="Straight Arrow Connector 34"/>
            <p:cNvCxnSpPr/>
            <p:nvPr/>
          </p:nvCxnSpPr>
          <p:spPr>
            <a:xfrm>
              <a:off x="485093" y="1171809"/>
              <a:ext cx="238889" cy="0"/>
            </a:xfrm>
            <a:prstGeom prst="straightConnector1">
              <a:avLst/>
            </a:prstGeom>
            <a:ln w="38100" cmpd="sng"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485093" y="752162"/>
              <a:ext cx="0" cy="419647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8" name="Straight Arrow Connector 37"/>
          <p:cNvCxnSpPr>
            <a:stCxn id="14" idx="2"/>
            <a:endCxn id="4" idx="0"/>
          </p:cNvCxnSpPr>
          <p:nvPr/>
        </p:nvCxnSpPr>
        <p:spPr>
          <a:xfrm>
            <a:off x="3579896" y="3734776"/>
            <a:ext cx="0" cy="216208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5" name="Group 44"/>
          <p:cNvGrpSpPr/>
          <p:nvPr/>
        </p:nvGrpSpPr>
        <p:grpSpPr>
          <a:xfrm rot="16200000" flipH="1">
            <a:off x="5132054" y="4044519"/>
            <a:ext cx="301799" cy="1336306"/>
            <a:chOff x="485093" y="752162"/>
            <a:chExt cx="238889" cy="419647"/>
          </a:xfrm>
        </p:grpSpPr>
        <p:cxnSp>
          <p:nvCxnSpPr>
            <p:cNvPr id="46" name="Straight Arrow Connector 45"/>
            <p:cNvCxnSpPr/>
            <p:nvPr/>
          </p:nvCxnSpPr>
          <p:spPr>
            <a:xfrm>
              <a:off x="485093" y="1171809"/>
              <a:ext cx="238889" cy="0"/>
            </a:xfrm>
            <a:prstGeom prst="straightConnector1">
              <a:avLst/>
            </a:prstGeom>
            <a:ln w="38100" cmpd="sng"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485093" y="752162"/>
              <a:ext cx="0" cy="419647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2" name="Straight Connector 51"/>
          <p:cNvCxnSpPr>
            <a:stCxn id="4" idx="1"/>
          </p:cNvCxnSpPr>
          <p:nvPr/>
        </p:nvCxnSpPr>
        <p:spPr>
          <a:xfrm flipH="1">
            <a:off x="576426" y="4555097"/>
            <a:ext cx="1971545" cy="6675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H="1">
            <a:off x="576426" y="2198916"/>
            <a:ext cx="3450" cy="4091613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>
            <a:off x="576426" y="2209037"/>
            <a:ext cx="767781" cy="0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flipV="1">
            <a:off x="584721" y="2838804"/>
            <a:ext cx="1054489" cy="10509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1954955" y="4107370"/>
            <a:ext cx="486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</a:t>
            </a:r>
            <a:endParaRPr lang="en-US" dirty="0"/>
          </a:p>
        </p:txBody>
      </p:sp>
      <p:sp>
        <p:nvSpPr>
          <p:cNvPr id="65" name="TextBox 64"/>
          <p:cNvSpPr txBox="1"/>
          <p:nvPr/>
        </p:nvSpPr>
        <p:spPr>
          <a:xfrm>
            <a:off x="4700508" y="4107370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YES</a:t>
            </a:r>
            <a:endParaRPr lang="en-US" dirty="0"/>
          </a:p>
        </p:txBody>
      </p:sp>
      <p:cxnSp>
        <p:nvCxnSpPr>
          <p:cNvPr id="66" name="Straight Arrow Connector 65"/>
          <p:cNvCxnSpPr>
            <a:endCxn id="19" idx="0"/>
          </p:cNvCxnSpPr>
          <p:nvPr/>
        </p:nvCxnSpPr>
        <p:spPr>
          <a:xfrm>
            <a:off x="6011484" y="5509902"/>
            <a:ext cx="0" cy="242665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>
            <a:stCxn id="19" idx="3"/>
          </p:cNvCxnSpPr>
          <p:nvPr/>
        </p:nvCxnSpPr>
        <p:spPr>
          <a:xfrm>
            <a:off x="7043409" y="6284889"/>
            <a:ext cx="621249" cy="0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6980153" y="5845794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YES</a:t>
            </a:r>
            <a:endParaRPr lang="en-US" dirty="0"/>
          </a:p>
        </p:txBody>
      </p:sp>
      <p:cxnSp>
        <p:nvCxnSpPr>
          <p:cNvPr id="74" name="Straight Connector 73"/>
          <p:cNvCxnSpPr/>
          <p:nvPr/>
        </p:nvCxnSpPr>
        <p:spPr>
          <a:xfrm flipH="1">
            <a:off x="584721" y="6283854"/>
            <a:ext cx="4391253" cy="6675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4447039" y="5845794"/>
            <a:ext cx="486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</a:t>
            </a:r>
            <a:endParaRPr lang="en-US" dirty="0"/>
          </a:p>
        </p:txBody>
      </p:sp>
      <p:cxnSp>
        <p:nvCxnSpPr>
          <p:cNvPr id="81" name="Straight Arrow Connector 80"/>
          <p:cNvCxnSpPr/>
          <p:nvPr/>
        </p:nvCxnSpPr>
        <p:spPr>
          <a:xfrm flipH="1">
            <a:off x="1044771" y="4555097"/>
            <a:ext cx="299436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 flipH="1">
            <a:off x="1044771" y="6283854"/>
            <a:ext cx="299436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4921262" y="202313"/>
            <a:ext cx="397737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800" dirty="0" smtClean="0"/>
              <a:t>The statistical </a:t>
            </a:r>
          </a:p>
          <a:p>
            <a:pPr algn="r"/>
            <a:r>
              <a:rPr lang="en-US" sz="4800" dirty="0" smtClean="0"/>
              <a:t>model-building </a:t>
            </a:r>
          </a:p>
          <a:p>
            <a:pPr algn="r"/>
            <a:r>
              <a:rPr lang="en-US" sz="4800" dirty="0" smtClean="0"/>
              <a:t>process</a:t>
            </a:r>
            <a:endParaRPr lang="en-US" sz="4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1BDB4-E9FB-484C-91C9-8D814ABF824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1413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"/>
            <a:ext cx="4335642" cy="3263091"/>
          </a:xfrm>
          <a:prstGeom prst="rect">
            <a:avLst/>
          </a:prstGeom>
        </p:spPr>
      </p:pic>
      <p:pic>
        <p:nvPicPr>
          <p:cNvPr id="5" name="Picture 4" descr="Screen Shot 2014-12-15 at 3.19.5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642" y="0"/>
            <a:ext cx="4808358" cy="326309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86297" y="70554"/>
            <a:ext cx="6978170" cy="64391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63090"/>
            <a:ext cx="3405455" cy="3594910"/>
          </a:xfrm>
          <a:prstGeom prst="rect">
            <a:avLst/>
          </a:prstGeom>
        </p:spPr>
      </p:pic>
      <p:pic>
        <p:nvPicPr>
          <p:cNvPr id="8" name="Picture 7" descr="Screen Shot 2014-12-15 at 3.35.55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842" y="3263088"/>
            <a:ext cx="5493158" cy="35949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126" y="-13794"/>
            <a:ext cx="8229600" cy="739566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Identifying the forecast question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1BDB4-E9FB-484C-91C9-8D814ABF824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2853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6372"/>
            <a:ext cx="8229600" cy="1143000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dirty="0" smtClean="0"/>
              <a:t>What are customers asking for?</a:t>
            </a:r>
            <a:br>
              <a:rPr lang="en-US" dirty="0" smtClean="0"/>
            </a:br>
            <a:r>
              <a:rPr lang="en-US" sz="3100" i="1" dirty="0" smtClean="0"/>
              <a:t>Increasingly, post-processed guidance for weather </a:t>
            </a:r>
            <a:br>
              <a:rPr lang="en-US" sz="3100" i="1" dirty="0" smtClean="0"/>
            </a:br>
            <a:r>
              <a:rPr lang="en-US" sz="3100" i="1" dirty="0" smtClean="0"/>
              <a:t>related to </a:t>
            </a:r>
            <a:r>
              <a:rPr lang="en-US" sz="3100" b="1" i="1" dirty="0" smtClean="0"/>
              <a:t>high-impact </a:t>
            </a:r>
            <a:r>
              <a:rPr lang="en-US" sz="3100" i="1" dirty="0" smtClean="0"/>
              <a:t>events</a:t>
            </a:r>
            <a:r>
              <a:rPr lang="en-US" sz="3100" dirty="0" smtClean="0"/>
              <a:t>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49229"/>
            <a:ext cx="8229600" cy="4525963"/>
          </a:xfrm>
        </p:spPr>
        <p:txBody>
          <a:bodyPr>
            <a:normAutofit fontScale="62500" lnSpcReduction="20000"/>
          </a:bodyPr>
          <a:lstStyle/>
          <a:p>
            <a:r>
              <a:rPr lang="en-US" sz="3200" dirty="0" smtClean="0"/>
              <a:t>Applications</a:t>
            </a:r>
          </a:p>
          <a:p>
            <a:pPr lvl="1"/>
            <a:r>
              <a:rPr lang="en-US" sz="2600" dirty="0" smtClean="0"/>
              <a:t>Precipitation amount and type, and drought.</a:t>
            </a:r>
          </a:p>
          <a:p>
            <a:pPr lvl="1"/>
            <a:r>
              <a:rPr lang="en-US" sz="2600" dirty="0" smtClean="0"/>
              <a:t>Cloud amount, type, ceiling, visibility, insolation (for solar energy).</a:t>
            </a:r>
          </a:p>
          <a:p>
            <a:pPr lvl="1"/>
            <a:r>
              <a:rPr lang="en-US" sz="2600" dirty="0" smtClean="0"/>
              <a:t>Aviation: Icing, turbulence, winds en route, thunderstorm areal coverage.</a:t>
            </a:r>
          </a:p>
          <a:p>
            <a:pPr lvl="1"/>
            <a:r>
              <a:rPr lang="en-US" sz="2600" dirty="0" smtClean="0"/>
              <a:t>Ship routing, wave height.</a:t>
            </a:r>
          </a:p>
          <a:p>
            <a:pPr lvl="1"/>
            <a:r>
              <a:rPr lang="en-US" sz="2600" dirty="0" smtClean="0"/>
              <a:t>Wind, gustiness.</a:t>
            </a:r>
          </a:p>
          <a:p>
            <a:pPr lvl="1"/>
            <a:r>
              <a:rPr lang="en-US" sz="2600" dirty="0"/>
              <a:t>W</a:t>
            </a:r>
            <a:r>
              <a:rPr lang="en-US" sz="2600" dirty="0" smtClean="0"/>
              <a:t>ind power and its “ramps.”</a:t>
            </a:r>
          </a:p>
          <a:p>
            <a:pPr lvl="1"/>
            <a:r>
              <a:rPr lang="en-US" sz="2600" dirty="0" smtClean="0"/>
              <a:t>Tropical </a:t>
            </a:r>
            <a:r>
              <a:rPr lang="en-US" sz="2600" dirty="0" err="1" smtClean="0"/>
              <a:t>cyclogenesis</a:t>
            </a:r>
            <a:r>
              <a:rPr lang="en-US" sz="2600" dirty="0" smtClean="0"/>
              <a:t> probabilities, TC intensity, location.</a:t>
            </a:r>
          </a:p>
          <a:p>
            <a:pPr lvl="1"/>
            <a:r>
              <a:rPr lang="en-US" sz="2600" dirty="0"/>
              <a:t>T</a:t>
            </a:r>
            <a:r>
              <a:rPr lang="en-US" sz="2600" dirty="0" smtClean="0"/>
              <a:t>ornadoes and severe weather.</a:t>
            </a:r>
          </a:p>
          <a:p>
            <a:pPr lvl="1"/>
            <a:r>
              <a:rPr lang="en-US" sz="2600" dirty="0"/>
              <a:t>Temperature, humidity</a:t>
            </a:r>
            <a:r>
              <a:rPr lang="en-US" sz="2600" dirty="0" smtClean="0"/>
              <a:t>.</a:t>
            </a:r>
          </a:p>
          <a:p>
            <a:r>
              <a:rPr lang="en-US" sz="3100" dirty="0"/>
              <a:t>Characteristics</a:t>
            </a:r>
            <a:r>
              <a:rPr lang="en-US" sz="3400" dirty="0"/>
              <a:t>:</a:t>
            </a:r>
          </a:p>
          <a:p>
            <a:pPr lvl="1"/>
            <a:r>
              <a:rPr lang="en-US" sz="2600" dirty="0"/>
              <a:t>High-resolution (spatial &amp; temporal).</a:t>
            </a:r>
          </a:p>
          <a:p>
            <a:pPr lvl="1"/>
            <a:r>
              <a:rPr lang="en-US" sz="2600" dirty="0"/>
              <a:t>Low-error deterministic and reliable &amp; sharp probabilistic.</a:t>
            </a:r>
          </a:p>
          <a:p>
            <a:pPr lvl="1"/>
            <a:r>
              <a:rPr lang="en-US" sz="2600" dirty="0"/>
              <a:t>Probabilities of extremes.</a:t>
            </a:r>
          </a:p>
          <a:p>
            <a:pPr lvl="1"/>
            <a:r>
              <a:rPr lang="en-US" sz="2600" dirty="0"/>
              <a:t>Time scales: </a:t>
            </a:r>
            <a:r>
              <a:rPr lang="en-US" sz="2600" dirty="0" err="1"/>
              <a:t>nowcast</a:t>
            </a:r>
            <a:r>
              <a:rPr lang="en-US" sz="2600" dirty="0"/>
              <a:t> to decadal-centennial.</a:t>
            </a:r>
          </a:p>
          <a:p>
            <a:pPr lvl="1"/>
            <a:r>
              <a:rPr lang="en-US" sz="2600" dirty="0"/>
              <a:t>Spatial and temporal correlation structures (multi-variate)</a:t>
            </a:r>
            <a:r>
              <a:rPr lang="en-US" sz="2600" dirty="0" smtClean="0"/>
              <a:t>.</a:t>
            </a:r>
            <a:endParaRPr lang="en-US" sz="3000" dirty="0" smtClean="0"/>
          </a:p>
          <a:p>
            <a:r>
              <a:rPr lang="en-US" sz="2800" dirty="0" smtClean="0"/>
              <a:t>And so forth.</a:t>
            </a:r>
          </a:p>
          <a:p>
            <a:pPr marL="457200" lvl="1" indent="0">
              <a:buNone/>
            </a:pP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527332" y="5940851"/>
            <a:ext cx="61500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Post-processing resources for development and </a:t>
            </a:r>
          </a:p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maintenance are limited. How to choose?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1BDB4-E9FB-484C-91C9-8D814ABF8247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9095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23477" y="108364"/>
            <a:ext cx="1961599" cy="64379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34351" y="105831"/>
            <a:ext cx="1723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Identify forecast</a:t>
            </a:r>
          </a:p>
          <a:p>
            <a:r>
              <a:rPr lang="en-US" dirty="0" smtClean="0"/>
              <a:t>question.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723982" y="845036"/>
            <a:ext cx="2311259" cy="65354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23982" y="852250"/>
            <a:ext cx="2311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Gather forecasts &amp;</a:t>
            </a:r>
          </a:p>
          <a:p>
            <a:pPr algn="ctr"/>
            <a:r>
              <a:rPr lang="en-US" dirty="0" smtClean="0"/>
              <a:t>obs. or analyzed data.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377920" y="1580689"/>
            <a:ext cx="1873479" cy="978927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344207" y="1603276"/>
            <a:ext cx="19071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Identify potential</a:t>
            </a:r>
          </a:p>
          <a:p>
            <a:pPr algn="ctr"/>
            <a:r>
              <a:rPr lang="en-US" dirty="0" smtClean="0"/>
              <a:t>predictors and</a:t>
            </a:r>
          </a:p>
          <a:p>
            <a:pPr algn="ctr"/>
            <a:r>
              <a:rPr lang="en-US" dirty="0" smtClean="0"/>
              <a:t>model type</a:t>
            </a:r>
            <a:r>
              <a:rPr lang="en-US" dirty="0"/>
              <a:t>.</a:t>
            </a:r>
            <a:r>
              <a:rPr lang="en-US" dirty="0" smtClean="0"/>
              <a:t> 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954955" y="2628981"/>
            <a:ext cx="2340321" cy="37654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923343" y="2636195"/>
            <a:ext cx="2371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Build statistical model.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460149" y="3081231"/>
            <a:ext cx="2239493" cy="653545"/>
          </a:xfrm>
          <a:prstGeom prst="roundRect">
            <a:avLst/>
          </a:prstGeom>
          <a:solidFill>
            <a:srgbClr val="C6D9F1"/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428537" y="3088446"/>
            <a:ext cx="2371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Test &amp; verify with independent data.</a:t>
            </a:r>
          </a:p>
        </p:txBody>
      </p:sp>
      <p:sp>
        <p:nvSpPr>
          <p:cNvPr id="4" name="Diamond 3"/>
          <p:cNvSpPr/>
          <p:nvPr/>
        </p:nvSpPr>
        <p:spPr>
          <a:xfrm>
            <a:off x="2547971" y="3950984"/>
            <a:ext cx="2063850" cy="1208225"/>
          </a:xfrm>
          <a:prstGeom prst="diamond">
            <a:avLst/>
          </a:prstGeom>
          <a:solidFill>
            <a:srgbClr val="FDEADA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763901" y="3999208"/>
            <a:ext cx="1631990" cy="10541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are </a:t>
            </a:r>
          </a:p>
          <a:p>
            <a:pPr algn="ctr"/>
            <a:r>
              <a:rPr lang="en-US" dirty="0" smtClean="0"/>
              <a:t>you happy with </a:t>
            </a:r>
          </a:p>
          <a:p>
            <a:pPr algn="ctr"/>
            <a:r>
              <a:rPr lang="en-US" dirty="0" smtClean="0"/>
              <a:t>results?</a:t>
            </a:r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4721904" y="4856356"/>
            <a:ext cx="2340321" cy="65354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690292" y="4863571"/>
            <a:ext cx="2371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Implement and</a:t>
            </a:r>
          </a:p>
          <a:p>
            <a:pPr algn="ctr"/>
            <a:r>
              <a:rPr lang="en-US" dirty="0" smtClean="0"/>
              <a:t>disseminate forecasts</a:t>
            </a:r>
          </a:p>
        </p:txBody>
      </p:sp>
      <p:sp>
        <p:nvSpPr>
          <p:cNvPr id="19" name="Diamond 18"/>
          <p:cNvSpPr/>
          <p:nvPr/>
        </p:nvSpPr>
        <p:spPr>
          <a:xfrm>
            <a:off x="4979559" y="5752567"/>
            <a:ext cx="2063850" cy="1064644"/>
          </a:xfrm>
          <a:prstGeom prst="diamond">
            <a:avLst/>
          </a:prstGeom>
          <a:solidFill>
            <a:schemeClr val="accent6">
              <a:lumMod val="20000"/>
              <a:lumOff val="80000"/>
            </a:schemeClr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53660" y="5920134"/>
            <a:ext cx="11628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customers</a:t>
            </a:r>
          </a:p>
          <a:p>
            <a:pPr algn="ctr"/>
            <a:r>
              <a:rPr lang="en-US" dirty="0" smtClean="0"/>
              <a:t>satisfied?</a:t>
            </a:r>
            <a:endParaRPr lang="en-US" dirty="0"/>
          </a:p>
        </p:txBody>
      </p:sp>
      <p:grpSp>
        <p:nvGrpSpPr>
          <p:cNvPr id="27" name="Group 26"/>
          <p:cNvGrpSpPr/>
          <p:nvPr/>
        </p:nvGrpSpPr>
        <p:grpSpPr>
          <a:xfrm>
            <a:off x="485093" y="752162"/>
            <a:ext cx="238889" cy="419647"/>
            <a:chOff x="485093" y="752162"/>
            <a:chExt cx="238889" cy="419647"/>
          </a:xfrm>
        </p:grpSpPr>
        <p:cxnSp>
          <p:nvCxnSpPr>
            <p:cNvPr id="23" name="Straight Arrow Connector 22"/>
            <p:cNvCxnSpPr>
              <a:endCxn id="8" idx="1"/>
            </p:cNvCxnSpPr>
            <p:nvPr/>
          </p:nvCxnSpPr>
          <p:spPr>
            <a:xfrm>
              <a:off x="485093" y="1171809"/>
              <a:ext cx="238889" cy="0"/>
            </a:xfrm>
            <a:prstGeom prst="straightConnector1">
              <a:avLst/>
            </a:prstGeom>
            <a:ln w="38100" cmpd="sng"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485093" y="752162"/>
              <a:ext cx="0" cy="419647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1139032" y="1514617"/>
            <a:ext cx="238889" cy="419647"/>
            <a:chOff x="485093" y="752162"/>
            <a:chExt cx="238889" cy="419647"/>
          </a:xfrm>
        </p:grpSpPr>
        <p:cxnSp>
          <p:nvCxnSpPr>
            <p:cNvPr id="29" name="Straight Arrow Connector 28"/>
            <p:cNvCxnSpPr/>
            <p:nvPr/>
          </p:nvCxnSpPr>
          <p:spPr>
            <a:xfrm>
              <a:off x="485093" y="1171809"/>
              <a:ext cx="238889" cy="0"/>
            </a:xfrm>
            <a:prstGeom prst="straightConnector1">
              <a:avLst/>
            </a:prstGeom>
            <a:ln w="38100" cmpd="sng"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485093" y="752162"/>
              <a:ext cx="0" cy="419647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>
            <a:off x="1714129" y="2559616"/>
            <a:ext cx="238889" cy="279188"/>
            <a:chOff x="485093" y="752162"/>
            <a:chExt cx="238889" cy="419647"/>
          </a:xfrm>
        </p:grpSpPr>
        <p:cxnSp>
          <p:nvCxnSpPr>
            <p:cNvPr id="32" name="Straight Arrow Connector 31"/>
            <p:cNvCxnSpPr/>
            <p:nvPr/>
          </p:nvCxnSpPr>
          <p:spPr>
            <a:xfrm>
              <a:off x="485093" y="1171809"/>
              <a:ext cx="238889" cy="0"/>
            </a:xfrm>
            <a:prstGeom prst="straightConnector1">
              <a:avLst/>
            </a:prstGeom>
            <a:ln w="38100" cmpd="sng"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485093" y="752162"/>
              <a:ext cx="0" cy="419647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2221260" y="3021562"/>
            <a:ext cx="238889" cy="419647"/>
            <a:chOff x="485093" y="752162"/>
            <a:chExt cx="238889" cy="419647"/>
          </a:xfrm>
        </p:grpSpPr>
        <p:cxnSp>
          <p:nvCxnSpPr>
            <p:cNvPr id="35" name="Straight Arrow Connector 34"/>
            <p:cNvCxnSpPr/>
            <p:nvPr/>
          </p:nvCxnSpPr>
          <p:spPr>
            <a:xfrm>
              <a:off x="485093" y="1171809"/>
              <a:ext cx="238889" cy="0"/>
            </a:xfrm>
            <a:prstGeom prst="straightConnector1">
              <a:avLst/>
            </a:prstGeom>
            <a:ln w="38100" cmpd="sng"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485093" y="752162"/>
              <a:ext cx="0" cy="419647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8" name="Straight Arrow Connector 37"/>
          <p:cNvCxnSpPr>
            <a:stCxn id="14" idx="2"/>
            <a:endCxn id="4" idx="0"/>
          </p:cNvCxnSpPr>
          <p:nvPr/>
        </p:nvCxnSpPr>
        <p:spPr>
          <a:xfrm>
            <a:off x="3579896" y="3734776"/>
            <a:ext cx="0" cy="216208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5" name="Group 44"/>
          <p:cNvGrpSpPr/>
          <p:nvPr/>
        </p:nvGrpSpPr>
        <p:grpSpPr>
          <a:xfrm rot="16200000" flipH="1">
            <a:off x="5132054" y="4044519"/>
            <a:ext cx="301799" cy="1336306"/>
            <a:chOff x="485093" y="752162"/>
            <a:chExt cx="238889" cy="419647"/>
          </a:xfrm>
        </p:grpSpPr>
        <p:cxnSp>
          <p:nvCxnSpPr>
            <p:cNvPr id="46" name="Straight Arrow Connector 45"/>
            <p:cNvCxnSpPr/>
            <p:nvPr/>
          </p:nvCxnSpPr>
          <p:spPr>
            <a:xfrm>
              <a:off x="485093" y="1171809"/>
              <a:ext cx="238889" cy="0"/>
            </a:xfrm>
            <a:prstGeom prst="straightConnector1">
              <a:avLst/>
            </a:prstGeom>
            <a:ln w="38100" cmpd="sng"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485093" y="752162"/>
              <a:ext cx="0" cy="419647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2" name="Straight Connector 51"/>
          <p:cNvCxnSpPr>
            <a:stCxn id="4" idx="1"/>
          </p:cNvCxnSpPr>
          <p:nvPr/>
        </p:nvCxnSpPr>
        <p:spPr>
          <a:xfrm flipH="1">
            <a:off x="576426" y="4555097"/>
            <a:ext cx="1971545" cy="6675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H="1">
            <a:off x="576426" y="2198916"/>
            <a:ext cx="3450" cy="4091613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>
            <a:off x="576426" y="2209037"/>
            <a:ext cx="767781" cy="0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flipV="1">
            <a:off x="584721" y="2838804"/>
            <a:ext cx="1054489" cy="10509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1954955" y="4107370"/>
            <a:ext cx="486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</a:t>
            </a:r>
            <a:endParaRPr lang="en-US" dirty="0"/>
          </a:p>
        </p:txBody>
      </p:sp>
      <p:sp>
        <p:nvSpPr>
          <p:cNvPr id="65" name="TextBox 64"/>
          <p:cNvSpPr txBox="1"/>
          <p:nvPr/>
        </p:nvSpPr>
        <p:spPr>
          <a:xfrm>
            <a:off x="4700508" y="4107370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YES</a:t>
            </a:r>
            <a:endParaRPr lang="en-US" dirty="0"/>
          </a:p>
        </p:txBody>
      </p:sp>
      <p:cxnSp>
        <p:nvCxnSpPr>
          <p:cNvPr id="66" name="Straight Arrow Connector 65"/>
          <p:cNvCxnSpPr>
            <a:endCxn id="19" idx="0"/>
          </p:cNvCxnSpPr>
          <p:nvPr/>
        </p:nvCxnSpPr>
        <p:spPr>
          <a:xfrm>
            <a:off x="6011484" y="5509902"/>
            <a:ext cx="0" cy="242665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>
            <a:stCxn id="19" idx="3"/>
          </p:cNvCxnSpPr>
          <p:nvPr/>
        </p:nvCxnSpPr>
        <p:spPr>
          <a:xfrm>
            <a:off x="7043409" y="6284889"/>
            <a:ext cx="621249" cy="0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6980153" y="5845794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YES</a:t>
            </a:r>
            <a:endParaRPr lang="en-US" dirty="0"/>
          </a:p>
        </p:txBody>
      </p:sp>
      <p:cxnSp>
        <p:nvCxnSpPr>
          <p:cNvPr id="74" name="Straight Connector 73"/>
          <p:cNvCxnSpPr/>
          <p:nvPr/>
        </p:nvCxnSpPr>
        <p:spPr>
          <a:xfrm flipH="1">
            <a:off x="584721" y="6283854"/>
            <a:ext cx="4391253" cy="6675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4447039" y="5845794"/>
            <a:ext cx="486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</a:t>
            </a:r>
            <a:endParaRPr lang="en-US" dirty="0"/>
          </a:p>
        </p:txBody>
      </p:sp>
      <p:cxnSp>
        <p:nvCxnSpPr>
          <p:cNvPr id="81" name="Straight Arrow Connector 80"/>
          <p:cNvCxnSpPr/>
          <p:nvPr/>
        </p:nvCxnSpPr>
        <p:spPr>
          <a:xfrm flipH="1">
            <a:off x="1044771" y="4555097"/>
            <a:ext cx="299436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 flipH="1">
            <a:off x="1044771" y="6283854"/>
            <a:ext cx="299436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4921262" y="202313"/>
            <a:ext cx="397737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800" dirty="0" smtClean="0"/>
              <a:t>The statistical </a:t>
            </a:r>
          </a:p>
          <a:p>
            <a:pPr algn="r"/>
            <a:r>
              <a:rPr lang="en-US" sz="4800" dirty="0" smtClean="0"/>
              <a:t>model-building </a:t>
            </a:r>
          </a:p>
          <a:p>
            <a:pPr algn="r"/>
            <a:r>
              <a:rPr lang="en-US" sz="4800" dirty="0" smtClean="0"/>
              <a:t>process</a:t>
            </a:r>
            <a:endParaRPr lang="en-US" sz="4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1BDB4-E9FB-484C-91C9-8D814ABF824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080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10318</TotalTime>
  <Words>2829</Words>
  <Application>Microsoft Macintosh PowerPoint</Application>
  <PresentationFormat>On-screen Show (4:3)</PresentationFormat>
  <Paragraphs>692</Paragraphs>
  <Slides>47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Office Theme</vt:lpstr>
      <vt:lpstr>New Directions in Statistical Post-Processing</vt:lpstr>
      <vt:lpstr>We mean many things by  “statistical post-processing”</vt:lpstr>
      <vt:lpstr>PowerPoint Presentation</vt:lpstr>
      <vt:lpstr>PowerPoint Presentation</vt:lpstr>
      <vt:lpstr>PowerPoint Presentation</vt:lpstr>
      <vt:lpstr>PowerPoint Presentation</vt:lpstr>
      <vt:lpstr>Identifying the forecast question</vt:lpstr>
      <vt:lpstr>What are customers asking for? Increasingly, post-processed guidance for weather  related to high-impact events.</vt:lpstr>
      <vt:lpstr>PowerPoint Presentation</vt:lpstr>
      <vt:lpstr>PowerPoint Presentation</vt:lpstr>
      <vt:lpstr>NCEP/EMC plans for evolution of model implementation process (from 2014 Production Suite Review)</vt:lpstr>
      <vt:lpstr>Data set details to iron out.</vt:lpstr>
      <vt:lpstr>Retrospective analyses: RTMA/URMA</vt:lpstr>
      <vt:lpstr>Noticeable differences between mesoscale analyses</vt:lpstr>
      <vt:lpstr>Reforecast sample size: how many?</vt:lpstr>
      <vt:lpstr>PowerPoint Presentation</vt:lpstr>
      <vt:lpstr>PowerPoint Presentation</vt:lpstr>
      <vt:lpstr>PowerPoint Presentation</vt:lpstr>
      <vt:lpstr>Building a high-quality statistical model</vt:lpstr>
      <vt:lpstr>Building a high-quality statistical model</vt:lpstr>
      <vt:lpstr>“Bias-variance tradeoff”</vt:lpstr>
      <vt:lpstr>PowerPoint Presentation</vt:lpstr>
      <vt:lpstr>Minimizing the bias-variance tradeoff</vt:lpstr>
      <vt:lpstr>Building a high-quality statistical model</vt:lpstr>
      <vt:lpstr>Extrapolating the regression (that is, getting accurate predictions at and beyond the fringes of training data)</vt:lpstr>
      <vt:lpstr>Predictive CDFs for the four batches (given GEFS mean forecasts of 5 mm, 25 mm)</vt:lpstr>
      <vt:lpstr>Predictive CDFs for the four batches (given GEFS mean forecasts of 5 mm, 25 mm)</vt:lpstr>
      <vt:lpstr>Ameliorating predictive model uncertainty when forecasts are extreme</vt:lpstr>
      <vt:lpstr>Building a high-quality statistical model</vt:lpstr>
      <vt:lpstr>The curse of dimensionality: a motivation</vt:lpstr>
      <vt:lpstr>Simulation study: observations &amp; two forecasts</vt:lpstr>
      <vt:lpstr>Simulation study: observations &amp; two forecasts</vt:lpstr>
      <vt:lpstr>Simulation study: observations &amp; two forecasts</vt:lpstr>
      <vt:lpstr>Simulation study: observations &amp; two forecasts</vt:lpstr>
      <vt:lpstr>Estimating joint probabilities and ameliorating curse of dimensionality.</vt:lpstr>
      <vt:lpstr>PowerPoint Presentation</vt:lpstr>
      <vt:lpstr>PowerPoint Presentation</vt:lpstr>
      <vt:lpstr>PowerPoint Presentation</vt:lpstr>
      <vt:lpstr>Building a high-quality statistical model</vt:lpstr>
      <vt:lpstr>Modular software and data library</vt:lpstr>
      <vt:lpstr>PowerPoint Presentation</vt:lpstr>
      <vt:lpstr>PowerPoint Presentation</vt:lpstr>
      <vt:lpstr>PowerPoint Presentation</vt:lpstr>
      <vt:lpstr>Conclusions</vt:lpstr>
      <vt:lpstr>Supplementary slides</vt:lpstr>
      <vt:lpstr>Conventional logistic regression</vt:lpstr>
      <vt:lpstr>Wilks’ extended logistic regression</vt:lpstr>
    </vt:vector>
  </TitlesOfParts>
  <Company>NOAA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Directions in Statistical Post-Processing</dc:title>
  <dc:creator>Tom Hamill</dc:creator>
  <cp:lastModifiedBy>Tom Hamill</cp:lastModifiedBy>
  <cp:revision>96</cp:revision>
  <cp:lastPrinted>2014-12-17T22:58:07Z</cp:lastPrinted>
  <dcterms:created xsi:type="dcterms:W3CDTF">2014-12-15T20:44:27Z</dcterms:created>
  <dcterms:modified xsi:type="dcterms:W3CDTF">2014-12-30T18:39:27Z</dcterms:modified>
</cp:coreProperties>
</file>