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94" r:id="rId3"/>
    <p:sldId id="297" r:id="rId4"/>
    <p:sldId id="262" r:id="rId5"/>
    <p:sldId id="258" r:id="rId6"/>
    <p:sldId id="295" r:id="rId7"/>
    <p:sldId id="275" r:id="rId8"/>
    <p:sldId id="288" r:id="rId9"/>
    <p:sldId id="289" r:id="rId10"/>
    <p:sldId id="290" r:id="rId11"/>
    <p:sldId id="277" r:id="rId12"/>
    <p:sldId id="278" r:id="rId13"/>
    <p:sldId id="279" r:id="rId14"/>
    <p:sldId id="285" r:id="rId15"/>
    <p:sldId id="286" r:id="rId16"/>
    <p:sldId id="287" r:id="rId17"/>
    <p:sldId id="291" r:id="rId18"/>
    <p:sldId id="333" r:id="rId19"/>
    <p:sldId id="334" r:id="rId20"/>
    <p:sldId id="335" r:id="rId21"/>
    <p:sldId id="307" r:id="rId22"/>
    <p:sldId id="308" r:id="rId23"/>
    <p:sldId id="298" r:id="rId24"/>
    <p:sldId id="301" r:id="rId25"/>
    <p:sldId id="302" r:id="rId26"/>
    <p:sldId id="303" r:id="rId27"/>
    <p:sldId id="304" r:id="rId28"/>
    <p:sldId id="305" r:id="rId29"/>
    <p:sldId id="331" r:id="rId30"/>
    <p:sldId id="306" r:id="rId31"/>
    <p:sldId id="309" r:id="rId32"/>
    <p:sldId id="310" r:id="rId33"/>
    <p:sldId id="312" r:id="rId34"/>
    <p:sldId id="319" r:id="rId35"/>
    <p:sldId id="313" r:id="rId36"/>
    <p:sldId id="318" r:id="rId37"/>
    <p:sldId id="320" r:id="rId38"/>
    <p:sldId id="321" r:id="rId39"/>
    <p:sldId id="330" r:id="rId40"/>
    <p:sldId id="329" r:id="rId41"/>
    <p:sldId id="292" r:id="rId42"/>
    <p:sldId id="332" r:id="rId43"/>
    <p:sldId id="322" r:id="rId44"/>
    <p:sldId id="323" r:id="rId45"/>
    <p:sldId id="324" r:id="rId46"/>
    <p:sldId id="325" r:id="rId47"/>
    <p:sldId id="326" r:id="rId48"/>
    <p:sldId id="327" r:id="rId49"/>
    <p:sldId id="336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FF36"/>
    <a:srgbClr val="ED29FF"/>
    <a:srgbClr val="F02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1" d="100"/>
          <a:sy n="161" d="100"/>
        </p:scale>
        <p:origin x="-16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E79E1-A27E-564C-AF43-B5CC12B0B892}" type="datetimeFigureOut">
              <a:rPr lang="en-US" smtClean="0"/>
              <a:t>7/9/15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FC4BD-438C-864B-A025-35D9FE042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007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6185C-3F1F-6F43-8F88-DBE361563E65}" type="datetimeFigureOut">
              <a:rPr lang="en-US" smtClean="0"/>
              <a:t>7/9/15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145A1-FA6C-DD46-8B93-561BB7707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76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D317-8D59-A148-800F-603464FB18D1}" type="datetime1">
              <a:rPr lang="en-US" smtClean="0"/>
              <a:t>7/9/15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8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2050-15C1-6F4F-8FB2-6D948D76806A}" type="datetime1">
              <a:rPr lang="en-US" smtClean="0"/>
              <a:t>7/9/15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3F61E-2BC0-814D-8239-8AAB09C86332}" type="datetime1">
              <a:rPr lang="en-US" smtClean="0"/>
              <a:t>7/9/15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1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50B0-2DC2-2541-B062-C67A3C320C3E}" type="datetime1">
              <a:rPr lang="en-US" smtClean="0"/>
              <a:t>7/9/15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06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155A-BC70-9544-87D8-39FB7EB84242}" type="datetime1">
              <a:rPr lang="en-US" smtClean="0"/>
              <a:t>7/9/15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77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3AE6F-08E0-0C4B-86CC-3AE4E86A51B8}" type="datetime1">
              <a:rPr lang="en-US" smtClean="0"/>
              <a:t>7/9/15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24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86472-BF80-CF46-A91C-10936687A1A4}" type="datetime1">
              <a:rPr lang="en-US" smtClean="0"/>
              <a:t>7/9/15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9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CDE29-E741-104F-B7DD-D2EBD6BF94A8}" type="datetime1">
              <a:rPr lang="en-US" smtClean="0"/>
              <a:t>7/9/15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75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2BF4-19D4-8C49-A7AF-449133E4C6A1}" type="datetime1">
              <a:rPr lang="en-US" smtClean="0"/>
              <a:t>7/9/15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7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EA2F-B95F-E249-8756-1D07C1F292FF}" type="datetime1">
              <a:rPr lang="en-US" smtClean="0"/>
              <a:t>7/9/15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24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06734-32F6-C64E-96C2-029A9D4331C1}" type="datetime1">
              <a:rPr lang="en-US" smtClean="0"/>
              <a:t>7/9/15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8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F8EED-8CE0-7244-8388-93545547B5D9}" type="datetime1">
              <a:rPr lang="en-US" smtClean="0"/>
              <a:t>7/9/15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ADB02-3258-794E-B066-357E61BAA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6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tom.hamill@noaa.gov" TargetMode="Externa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13.gif"/><Relationship Id="rId5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rive.google.com/a/noaa.gov/file/d/0B9dAMg2-6U-7SEFNVzVxUlUxd0E/view?usp=sharin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a/noaa.gov/document/d/1sCvucqheQaLK0xl3-Vn48FPIcr1PSAPbuE2o9hwvVKI/edit?usp=sharin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srl.noaa.gov/psd/people/tom.hamill/White-paper-reforecast-configuration.pdf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x.doi.org/10.1016/j.physd.2006.09.035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8194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Ensemble prediction </a:t>
            </a:r>
            <a:br>
              <a:rPr lang="en-US" sz="4800" dirty="0" smtClean="0"/>
            </a:br>
            <a:r>
              <a:rPr lang="en-US" sz="4800" dirty="0" smtClean="0"/>
              <a:t>and post-processing </a:t>
            </a:r>
            <a:br>
              <a:rPr lang="en-US" sz="4800" dirty="0" smtClean="0"/>
            </a:br>
            <a:r>
              <a:rPr lang="en-US" sz="4800" dirty="0" smtClean="0"/>
              <a:t>team reports to NGGPS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00956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sz="3900" dirty="0" smtClean="0"/>
              <a:t>Tom Hamill</a:t>
            </a:r>
          </a:p>
          <a:p>
            <a:r>
              <a:rPr lang="en-US" i="1" dirty="0" smtClean="0"/>
              <a:t>ESRL, Physical Sciences Division</a:t>
            </a:r>
          </a:p>
          <a:p>
            <a:r>
              <a:rPr lang="en-US" dirty="0" smtClean="0">
                <a:hlinkClick r:id="rId2"/>
              </a:rPr>
              <a:t>tom.hamill@noaa.gov</a:t>
            </a:r>
            <a:r>
              <a:rPr lang="en-US" dirty="0" smtClean="0"/>
              <a:t> (303) 497-3060</a:t>
            </a:r>
            <a:endParaRPr lang="en-US" dirty="0"/>
          </a:p>
        </p:txBody>
      </p:sp>
      <p:pic>
        <p:nvPicPr>
          <p:cNvPr id="5" name="Picture 4" descr="NOAA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856" y="248057"/>
            <a:ext cx="1542675" cy="1564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34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772" y="281070"/>
            <a:ext cx="3023318" cy="2637647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Example:</a:t>
            </a:r>
            <a:br>
              <a:rPr lang="en-US" sz="3200" dirty="0" smtClean="0"/>
            </a:br>
            <a:r>
              <a:rPr lang="en-US" sz="3200" dirty="0" smtClean="0"/>
              <a:t>hurricane</a:t>
            </a:r>
            <a:br>
              <a:rPr lang="en-US" sz="3200" dirty="0" smtClean="0"/>
            </a:br>
            <a:r>
              <a:rPr lang="en-US" sz="3200" dirty="0" smtClean="0"/>
              <a:t>position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adjustment</a:t>
            </a:r>
            <a:br>
              <a:rPr lang="en-US" sz="3200" dirty="0" smtClean="0"/>
            </a:br>
            <a:r>
              <a:rPr lang="en-US" sz="3200" dirty="0" smtClean="0"/>
              <a:t>to water-vapor</a:t>
            </a:r>
            <a:br>
              <a:rPr lang="en-US" sz="3200" dirty="0" smtClean="0"/>
            </a:br>
            <a:r>
              <a:rPr lang="en-US" sz="3200" dirty="0" smtClean="0"/>
              <a:t>imagery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Screen Shot 2015-07-07 at 3.35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106"/>
            <a:ext cx="5766026" cy="2233998"/>
          </a:xfrm>
          <a:prstGeom prst="rect">
            <a:avLst/>
          </a:prstGeom>
        </p:spPr>
      </p:pic>
      <p:pic>
        <p:nvPicPr>
          <p:cNvPr id="6" name="Picture 5" descr="Screen Shot 2015-07-07 at 3.36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97104"/>
            <a:ext cx="5851969" cy="2240688"/>
          </a:xfrm>
          <a:prstGeom prst="rect">
            <a:avLst/>
          </a:prstGeom>
        </p:spPr>
      </p:pic>
      <p:pic>
        <p:nvPicPr>
          <p:cNvPr id="7" name="Picture 6" descr="Screen Shot 2015-07-07 at 3.36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622617"/>
            <a:ext cx="5945658" cy="22353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51968" y="6372127"/>
            <a:ext cx="2738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Ref:  </a:t>
            </a:r>
            <a:r>
              <a:rPr lang="en-US" sz="1200" dirty="0" err="1" smtClean="0"/>
              <a:t>Nehrkorn</a:t>
            </a:r>
            <a:r>
              <a:rPr lang="en-US" sz="1200" dirty="0" smtClean="0"/>
              <a:t> et al. 2014,</a:t>
            </a:r>
          </a:p>
          <a:p>
            <a:r>
              <a:rPr lang="en-US" sz="1200" dirty="0"/>
              <a:t>MWR, DOI: 10.1175/MWR-D-13-00164.1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51968" y="3825882"/>
            <a:ext cx="316576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field of adjustment vectors</a:t>
            </a:r>
          </a:p>
          <a:p>
            <a:r>
              <a:rPr lang="en-US" dirty="0" smtClean="0"/>
              <a:t>(panel b) warps the background</a:t>
            </a:r>
          </a:p>
          <a:p>
            <a:r>
              <a:rPr lang="en-US" dirty="0" smtClean="0"/>
              <a:t>forecast so it is more consistent</a:t>
            </a:r>
          </a:p>
          <a:p>
            <a:r>
              <a:rPr lang="en-US" dirty="0" smtClean="0"/>
              <a:t>with the observed.  There is</a:t>
            </a:r>
          </a:p>
          <a:p>
            <a:r>
              <a:rPr lang="en-US" dirty="0" smtClean="0"/>
              <a:t>a smoothness penalty to </a:t>
            </a:r>
          </a:p>
          <a:p>
            <a:r>
              <a:rPr lang="en-US" dirty="0" smtClean="0"/>
              <a:t>avoid over-fitting.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603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Ensemble prediction system objective 2: </a:t>
            </a:r>
            <a:r>
              <a:rPr lang="en-US" sz="3600" b="1" dirty="0" smtClean="0"/>
              <a:t>treatment of model-related uncertainty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Ensemble prediction systems contain imperfections (e.g., finite resolution, sub-optimal </a:t>
            </a:r>
            <a:r>
              <a:rPr lang="en-US" sz="2800" dirty="0" err="1" smtClean="0"/>
              <a:t>numerics</a:t>
            </a:r>
            <a:r>
              <a:rPr lang="en-US" sz="2800" dirty="0" smtClean="0"/>
              <a:t>) and inappropriate deterministic assumptions (in parameterizations, model constants).</a:t>
            </a:r>
          </a:p>
          <a:p>
            <a:r>
              <a:rPr lang="en-US" sz="2800" dirty="0" smtClean="0"/>
              <a:t>These contribute to bias and limit spread growth of ensembles, resulting in biased, over-confident predictions.</a:t>
            </a:r>
          </a:p>
          <a:p>
            <a:r>
              <a:rPr lang="en-US" sz="2800" dirty="0" smtClean="0"/>
              <a:t>Methods for dealing with model uncertainty </a:t>
            </a:r>
            <a:r>
              <a:rPr lang="en-US" sz="2800" i="1" dirty="0" smtClean="0"/>
              <a:t>in physically realistic ways </a:t>
            </a:r>
            <a:r>
              <a:rPr lang="en-US" sz="2800" dirty="0" smtClean="0"/>
              <a:t>is </a:t>
            </a:r>
            <a:r>
              <a:rPr lang="en-US" sz="2800" b="1" dirty="0" smtClean="0">
                <a:solidFill>
                  <a:srgbClr val="008000"/>
                </a:solidFill>
              </a:rPr>
              <a:t>relatively </a:t>
            </a:r>
            <a:r>
              <a:rPr lang="en-US" sz="2800" b="1" dirty="0" smtClean="0">
                <a:solidFill>
                  <a:srgbClr val="008000"/>
                </a:solidFill>
              </a:rPr>
              <a:t>immature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smtClean="0"/>
              <a:t>but greatly needed.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767" y="6417946"/>
            <a:ext cx="527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Envision collaborative work with NGGPS physics team.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611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53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approaches to dealing with model uncertainty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81537"/>
              </p:ext>
            </p:extLst>
          </p:nvPr>
        </p:nvGraphicFramePr>
        <p:xfrm>
          <a:off x="276075" y="1497651"/>
          <a:ext cx="8613543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1181"/>
                <a:gridCol w="2871181"/>
                <a:gridCol w="287118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Approach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Benefits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Drawbacks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Multi-model / multi-parameterization</a:t>
                      </a:r>
                      <a:r>
                        <a:rPr lang="en-US" sz="1600" baseline="0" dirty="0" smtClean="0"/>
                        <a:t> ensemble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Shown many times over to increase spreads.  “No-brainer” if sharing data between centers</a:t>
                      </a:r>
                      <a:r>
                        <a:rPr lang="en-US" sz="1600" baseline="0" dirty="0" smtClean="0"/>
                        <a:t> (NAEFS, National Blend of Models).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Members with different errors, biases.  Difficult for one center to maintain and update a suite of models, parameterizations.  Difficult to provide lengthy reforecasts.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“Simple” stochastic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r>
                        <a:rPr lang="en-US" sz="1600" baseline="0" dirty="0" smtClean="0"/>
                        <a:t>prediction methods</a:t>
                      </a:r>
                    </a:p>
                    <a:p>
                      <a:r>
                        <a:rPr lang="en-US" sz="1600" baseline="0" dirty="0" smtClean="0"/>
                        <a:t>(SPPT, SKEB)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Established, shown to provide benefit, comparatively easy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 some circumstances, not physically</a:t>
                      </a:r>
                      <a:r>
                        <a:rPr lang="en-US" sz="1600" baseline="0" dirty="0" smtClean="0"/>
                        <a:t> based.  Can cause unexpected problems (e.g., SPPT introduces bias in climate simulations).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Physically based stochastic parameterizations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Ideally,</a:t>
                      </a:r>
                      <a:r>
                        <a:rPr lang="en-US" sz="1600" baseline="0" dirty="0" smtClean="0"/>
                        <a:t> one gets right answer (increased spread) </a:t>
                      </a:r>
                      <a:r>
                        <a:rPr lang="en-US" sz="1600" i="1" baseline="0" dirty="0" smtClean="0"/>
                        <a:t>for the right </a:t>
                      </a:r>
                      <a:r>
                        <a:rPr lang="en-US" sz="1600" i="1" baseline="0" dirty="0" smtClean="0"/>
                        <a:t>reason</a:t>
                      </a:r>
                      <a:r>
                        <a:rPr lang="en-US" sz="1600" baseline="0" dirty="0" smtClean="0"/>
                        <a:t>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More in the realm</a:t>
                      </a:r>
                      <a:r>
                        <a:rPr lang="en-US" sz="1600" baseline="0" dirty="0" smtClean="0"/>
                        <a:t> of basic research; few methods are ready right now.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Post-processing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Major improvements in skill, reliability possible.  Comparatively easy</a:t>
                      </a:r>
                      <a:r>
                        <a:rPr lang="en-US" sz="1600" baseline="0" dirty="0" smtClean="0"/>
                        <a:t> to implement.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Large</a:t>
                      </a:r>
                      <a:r>
                        <a:rPr lang="en-US" sz="1600" baseline="0" dirty="0" smtClean="0"/>
                        <a:t> reforecast and reanalysis data sets needed; doesn’t fix underlying model problems.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45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718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Model uncertainty activities, Sandy Supplemental (SS) and NGGPS proposed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1514"/>
            <a:ext cx="8229600" cy="4095244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Preparing an implementation </a:t>
            </a:r>
            <a:r>
              <a:rPr lang="en-US" sz="2800" dirty="0"/>
              <a:t>of simple methods, many tested at other centers (SPPT, SKEB, SHUM; underway </a:t>
            </a:r>
            <a:r>
              <a:rPr lang="en-US" sz="2800" dirty="0" smtClean="0"/>
              <a:t>now via SS). Gratifying results. </a:t>
            </a:r>
            <a:r>
              <a:rPr lang="en-US" sz="2800" dirty="0" smtClean="0"/>
              <a:t>[</a:t>
            </a:r>
            <a:r>
              <a:rPr lang="en-US" sz="2800" b="1" dirty="0" smtClean="0">
                <a:solidFill>
                  <a:srgbClr val="008000"/>
                </a:solidFill>
              </a:rPr>
              <a:t>fairly</a:t>
            </a: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008000"/>
                </a:solidFill>
              </a:rPr>
              <a:t>mature</a:t>
            </a:r>
            <a:r>
              <a:rPr lang="en-US" sz="2800" dirty="0" smtClean="0"/>
              <a:t>]</a:t>
            </a:r>
            <a:endParaRPr lang="en-US" sz="2800" dirty="0"/>
          </a:p>
          <a:p>
            <a:r>
              <a:rPr lang="en-US" sz="2800" dirty="0"/>
              <a:t>Estimating parameter uncertainties associated with the land </a:t>
            </a:r>
            <a:r>
              <a:rPr lang="en-US" sz="2800" dirty="0" smtClean="0"/>
              <a:t>surface (underway now, not funded through to implementation, though). [</a:t>
            </a:r>
            <a:r>
              <a:rPr lang="en-US" sz="2800" b="1" dirty="0" smtClean="0">
                <a:solidFill>
                  <a:srgbClr val="008000"/>
                </a:solidFill>
              </a:rPr>
              <a:t>adolescent</a:t>
            </a:r>
            <a:r>
              <a:rPr lang="en-US" sz="2800" dirty="0" smtClean="0"/>
              <a:t>] {see supplemental slides}.</a:t>
            </a:r>
            <a:endParaRPr lang="en-US" sz="2800" dirty="0"/>
          </a:p>
          <a:p>
            <a:r>
              <a:rPr lang="en-US" sz="2800" dirty="0" smtClean="0"/>
              <a:t>Stochastic parameterization (proposed).</a:t>
            </a:r>
          </a:p>
          <a:p>
            <a:pPr lvl="1"/>
            <a:r>
              <a:rPr lang="en-US" sz="2400" dirty="0" smtClean="0"/>
              <a:t>Stochastic backscatter from convection (low-hanging fruit, demonstrated at UK Met Office). [</a:t>
            </a:r>
            <a:r>
              <a:rPr lang="en-US" sz="2400" b="1" dirty="0" smtClean="0">
                <a:solidFill>
                  <a:srgbClr val="008000"/>
                </a:solidFill>
              </a:rPr>
              <a:t>adolescent</a:t>
            </a:r>
            <a:r>
              <a:rPr lang="en-US" sz="2400" dirty="0" smtClean="0"/>
              <a:t>]</a:t>
            </a:r>
          </a:p>
          <a:p>
            <a:pPr lvl="1"/>
            <a:r>
              <a:rPr lang="en-US" sz="2400" dirty="0" smtClean="0"/>
              <a:t>Others harder, more basic research needed [</a:t>
            </a:r>
            <a:r>
              <a:rPr lang="en-US" sz="2400" b="1" dirty="0" smtClean="0">
                <a:solidFill>
                  <a:srgbClr val="008000"/>
                </a:solidFill>
              </a:rPr>
              <a:t>immature</a:t>
            </a:r>
            <a:r>
              <a:rPr lang="en-US" sz="2400" dirty="0" smtClean="0"/>
              <a:t>]</a:t>
            </a:r>
            <a:r>
              <a:rPr lang="en-US" sz="24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63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Testing of simple and existing model uncertainty parameterizations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415" y="183038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Currently in GEFS: </a:t>
            </a:r>
            <a:r>
              <a:rPr lang="en-US" sz="2800" b="1" dirty="0" smtClean="0"/>
              <a:t>STTP</a:t>
            </a:r>
            <a:r>
              <a:rPr lang="en-US" sz="2800" dirty="0" smtClean="0"/>
              <a:t> (Stochastic Total Tendency Perturbations)</a:t>
            </a:r>
          </a:p>
          <a:p>
            <a:r>
              <a:rPr lang="en-US" sz="2800" dirty="0" smtClean="0"/>
              <a:t>Planned for next (≥ 2016) GEFS implementation (we’re at knob-twiddling stage now):</a:t>
            </a:r>
          </a:p>
          <a:p>
            <a:pPr lvl="1"/>
            <a:r>
              <a:rPr lang="en-US" sz="2400" b="1" dirty="0" smtClean="0"/>
              <a:t>SPPT</a:t>
            </a:r>
            <a:r>
              <a:rPr lang="en-US" sz="2400" dirty="0" smtClean="0"/>
              <a:t> (Stochastically Perturbed Physical Tendencies, from ECMWF)</a:t>
            </a:r>
          </a:p>
          <a:p>
            <a:pPr lvl="2"/>
            <a:r>
              <a:rPr lang="en-US" sz="2000" dirty="0" smtClean="0"/>
              <a:t>tweaks by Phil </a:t>
            </a:r>
            <a:r>
              <a:rPr lang="en-US" sz="2000" dirty="0" err="1" smtClean="0"/>
              <a:t>Pegion</a:t>
            </a:r>
            <a:r>
              <a:rPr lang="en-US" sz="2000" dirty="0" smtClean="0"/>
              <a:t> to make </a:t>
            </a:r>
            <a:r>
              <a:rPr lang="en-US" sz="2000" dirty="0" err="1" smtClean="0"/>
              <a:t>precip</a:t>
            </a:r>
            <a:r>
              <a:rPr lang="en-US" sz="2000" dirty="0" smtClean="0"/>
              <a:t>. consistent with q tendency.</a:t>
            </a:r>
          </a:p>
          <a:p>
            <a:pPr lvl="1"/>
            <a:r>
              <a:rPr lang="en-US" sz="2400" b="1" dirty="0" smtClean="0"/>
              <a:t>SKEB</a:t>
            </a:r>
            <a:r>
              <a:rPr lang="en-US" sz="2400" dirty="0" smtClean="0"/>
              <a:t> (Stochastic Kinetic-energy Backscatter, from ECMWF and Met Office)</a:t>
            </a:r>
          </a:p>
          <a:p>
            <a:pPr lvl="1"/>
            <a:r>
              <a:rPr lang="en-US" sz="2400" b="1" dirty="0" smtClean="0"/>
              <a:t>SHUM</a:t>
            </a:r>
            <a:r>
              <a:rPr lang="en-US" sz="2400" dirty="0" smtClean="0"/>
              <a:t> (Stochastically perturbed boundary-layer RH, </a:t>
            </a:r>
            <a:r>
              <a:rPr lang="en-US" sz="2400" dirty="0" smtClean="0"/>
              <a:t>developed by Jeff Whitaker)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2542" y="6510238"/>
            <a:ext cx="7580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via USWRP, Sandy Supplemental, and HIWPP funds; c/o Phil </a:t>
            </a:r>
            <a:r>
              <a:rPr lang="en-US" sz="1400" dirty="0" err="1" smtClean="0"/>
              <a:t>Pegion</a:t>
            </a:r>
            <a:r>
              <a:rPr lang="en-US" sz="1400" dirty="0" smtClean="0"/>
              <a:t> (ESRL/PSD), Walt </a:t>
            </a:r>
            <a:r>
              <a:rPr lang="en-US" sz="1400" dirty="0" err="1" smtClean="0"/>
              <a:t>Kolczynski</a:t>
            </a:r>
            <a:r>
              <a:rPr lang="en-US" sz="1400" dirty="0" smtClean="0"/>
              <a:t> (EMC)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98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06" y="-1457"/>
            <a:ext cx="89132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Summer results,  850-hPa </a:t>
            </a:r>
            <a:r>
              <a:rPr lang="en-US" dirty="0"/>
              <a:t>t</a:t>
            </a:r>
            <a:r>
              <a:rPr lang="en-US" dirty="0" smtClean="0"/>
              <a:t>emperature</a:t>
            </a:r>
            <a:endParaRPr lang="en-US" dirty="0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29" y="858863"/>
            <a:ext cx="7333129" cy="5666509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2FF0-E510-42AF-AB42-CC5451A4A0E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591967" y="2275427"/>
            <a:ext cx="1676400" cy="533400"/>
          </a:xfrm>
          <a:prstGeom prst="roundRect">
            <a:avLst/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Much </a:t>
            </a:r>
            <a:r>
              <a:rPr lang="en-US" dirty="0" smtClean="0">
                <a:solidFill>
                  <a:srgbClr val="008000"/>
                </a:solidFill>
              </a:rPr>
              <a:t>better spread </a:t>
            </a:r>
            <a:r>
              <a:rPr lang="en-US" dirty="0">
                <a:solidFill>
                  <a:srgbClr val="008000"/>
                </a:solidFill>
              </a:rPr>
              <a:t>with SP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19663" y="2895600"/>
            <a:ext cx="133269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Production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New STTP</a:t>
            </a:r>
          </a:p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No </a:t>
            </a:r>
            <a:r>
              <a:rPr lang="en-US" sz="2000" dirty="0" err="1" smtClean="0">
                <a:solidFill>
                  <a:srgbClr val="00B050"/>
                </a:solidFill>
              </a:rPr>
              <a:t>Stoch</a:t>
            </a:r>
            <a:endParaRPr lang="en-US" sz="2000" dirty="0" smtClean="0">
              <a:solidFill>
                <a:srgbClr val="00B05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00FF"/>
                </a:solidFill>
              </a:rPr>
              <a:t>Sto</a:t>
            </a:r>
            <a:r>
              <a:rPr lang="en-US" sz="2000" dirty="0" smtClean="0">
                <a:solidFill>
                  <a:srgbClr val="0000FF"/>
                </a:solidFill>
              </a:rPr>
              <a:t>. </a:t>
            </a:r>
            <a:r>
              <a:rPr lang="en-US" sz="2000" dirty="0" err="1" smtClean="0">
                <a:solidFill>
                  <a:srgbClr val="0000FF"/>
                </a:solidFill>
              </a:rPr>
              <a:t>Phys</a:t>
            </a:r>
            <a:endParaRPr lang="en-US" sz="2000" dirty="0" smtClean="0">
              <a:solidFill>
                <a:srgbClr val="0000FF"/>
              </a:solidFill>
            </a:endParaRPr>
          </a:p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(SPPT, SKEB,</a:t>
            </a:r>
          </a:p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SHUM)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0" y="940490"/>
            <a:ext cx="54102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Tropics</a:t>
            </a:r>
          </a:p>
          <a:p>
            <a:pPr algn="ctr"/>
            <a:r>
              <a:rPr lang="en-US" sz="2000" dirty="0" smtClean="0"/>
              <a:t>RMSE (solid) and spread (dotted)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209209" y="6486423"/>
            <a:ext cx="6494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(not all improvements are this impressive; figure c/o Walt </a:t>
            </a:r>
            <a:r>
              <a:rPr lang="en-US" sz="1600" dirty="0" err="1" smtClean="0"/>
              <a:t>Kolczynski</a:t>
            </a:r>
            <a:r>
              <a:rPr lang="en-US" sz="1600" dirty="0" smtClean="0"/>
              <a:t>, EMC)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013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566"/>
            <a:ext cx="8229600" cy="7976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Summer results, CONUS precipitation</a:t>
            </a:r>
            <a:endParaRPr lang="en-US" dirty="0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4" t="55233" r="16" b="-5"/>
          <a:stretch>
            <a:fillRect/>
          </a:stretch>
        </p:blipFill>
        <p:spPr bwMode="auto">
          <a:xfrm>
            <a:off x="384048" y="1326061"/>
            <a:ext cx="6309383" cy="239241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32FF0-E510-42AF-AB42-CC5451A4A0E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4" t="10094" r="21782" b="13608"/>
          <a:stretch>
            <a:fillRect/>
          </a:stretch>
        </p:blipFill>
        <p:spPr bwMode="auto">
          <a:xfrm>
            <a:off x="384048" y="3904669"/>
            <a:ext cx="3026668" cy="2779776"/>
          </a:xfrm>
          <a:prstGeom prst="rect">
            <a:avLst/>
          </a:prstGeom>
          <a:noFill/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2" t="10094" r="21782" b="13608"/>
          <a:stretch>
            <a:fillRect/>
          </a:stretch>
        </p:blipFill>
        <p:spPr bwMode="auto">
          <a:xfrm>
            <a:off x="3429000" y="3904669"/>
            <a:ext cx="2660887" cy="2779776"/>
          </a:xfrm>
          <a:prstGeom prst="rect">
            <a:avLst/>
          </a:prstGeom>
          <a:noFill/>
        </p:spPr>
      </p:pic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2" t="10094" r="21782" b="13608"/>
          <a:stretch>
            <a:fillRect/>
          </a:stretch>
        </p:blipFill>
        <p:spPr bwMode="auto">
          <a:xfrm>
            <a:off x="6099048" y="3904669"/>
            <a:ext cx="2660887" cy="277977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90600" y="3596821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 +2 reliability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57600" y="3596821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 +5 reliability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00800" y="3596821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Day +8 reliability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1387021"/>
            <a:ext cx="2396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&gt; 1 mm threshold</a:t>
            </a:r>
            <a:endParaRPr lang="en-US" sz="24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2289784" y="1387021"/>
            <a:ext cx="2739416" cy="570131"/>
          </a:xfrm>
          <a:prstGeom prst="wedgeRoundRectCallout">
            <a:avLst>
              <a:gd name="adj1" fmla="val -59564"/>
              <a:gd name="adj2" fmla="val 90212"/>
              <a:gd name="adj3" fmla="val 16667"/>
            </a:avLst>
          </a:prstGeom>
          <a:noFill/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Improvement in Brier Skill for first week with SP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733800" y="4054021"/>
            <a:ext cx="1447800" cy="6096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8000"/>
                </a:solidFill>
              </a:rPr>
              <a:t>Much better reliability 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8360" y="2968171"/>
            <a:ext cx="5359400" cy="31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39250" y="1996621"/>
            <a:ext cx="13315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Production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New STTP</a:t>
            </a:r>
          </a:p>
          <a:p>
            <a:pPr algn="ctr"/>
            <a:r>
              <a:rPr lang="en-US" sz="2000" dirty="0" smtClean="0">
                <a:solidFill>
                  <a:srgbClr val="00B050"/>
                </a:solidFill>
              </a:rPr>
              <a:t>No </a:t>
            </a:r>
            <a:r>
              <a:rPr lang="en-US" sz="2000" dirty="0" err="1" smtClean="0">
                <a:solidFill>
                  <a:srgbClr val="00B050"/>
                </a:solidFill>
              </a:rPr>
              <a:t>Stoch</a:t>
            </a:r>
            <a:endParaRPr lang="en-US" sz="2000" dirty="0" smtClean="0">
              <a:solidFill>
                <a:srgbClr val="00B050"/>
              </a:solidFill>
            </a:endParaRPr>
          </a:p>
          <a:p>
            <a:pPr algn="ctr"/>
            <a:r>
              <a:rPr lang="en-US" sz="2000" dirty="0" err="1" smtClean="0">
                <a:solidFill>
                  <a:srgbClr val="0000FF"/>
                </a:solidFill>
              </a:rPr>
              <a:t>Sto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Phys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0" y="131082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Brier Skill Score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6459" y="756691"/>
            <a:ext cx="5382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verification against CCPA over CONUS on 1-degree grid.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78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Physically based stochastic parameterization.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645" y="1608088"/>
            <a:ext cx="8521155" cy="92409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Example of some “low-hanging fruit” in an otherwise basic-research area: recent Glenn Shutts (QJ, in press) stochastic backscatter for convection (SCB).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47500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c/o Glenn Shutts:  Ref</a:t>
            </a:r>
            <a:r>
              <a:rPr lang="en-US" sz="1100" dirty="0"/>
              <a:t>: http://</a:t>
            </a:r>
            <a:r>
              <a:rPr lang="en-US" sz="1100" dirty="0" err="1"/>
              <a:t>onlinelibrary.wiley.com</a:t>
            </a:r>
            <a:r>
              <a:rPr lang="en-US" sz="1100" dirty="0"/>
              <a:t>/</a:t>
            </a:r>
            <a:r>
              <a:rPr lang="en-US" sz="1100" dirty="0" err="1"/>
              <a:t>doi</a:t>
            </a:r>
            <a:r>
              <a:rPr lang="en-US" sz="1100" dirty="0"/>
              <a:t>/10.1002/qj.2547/</a:t>
            </a:r>
            <a:r>
              <a:rPr lang="en-US" sz="1100" dirty="0" err="1"/>
              <a:t>epdf</a:t>
            </a:r>
            <a:endParaRPr lang="en-US" sz="1100" dirty="0"/>
          </a:p>
        </p:txBody>
      </p:sp>
      <p:pic>
        <p:nvPicPr>
          <p:cNvPr id="6" name="Picture 5" descr="Screen Shot 2015-07-08 at 9.05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2185"/>
            <a:ext cx="9144000" cy="33120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025" y="2415918"/>
            <a:ext cx="3200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Tropics, U200 RMS error and spread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134607" y="2415918"/>
            <a:ext cx="1838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Tropics U200 CRPSS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361671" y="2676607"/>
            <a:ext cx="974777" cy="121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/>
              <a:t>opn’l</a:t>
            </a:r>
            <a:r>
              <a:rPr lang="en-US" sz="1050" dirty="0" smtClean="0"/>
              <a:t> ECMWF</a:t>
            </a:r>
          </a:p>
          <a:p>
            <a:r>
              <a:rPr lang="en-US" sz="1050" dirty="0" smtClean="0">
                <a:solidFill>
                  <a:srgbClr val="FF0000"/>
                </a:solidFill>
              </a:rPr>
              <a:t>no </a:t>
            </a:r>
            <a:r>
              <a:rPr lang="en-US" sz="1050" dirty="0" err="1" smtClean="0">
                <a:solidFill>
                  <a:srgbClr val="FF0000"/>
                </a:solidFill>
              </a:rPr>
              <a:t>stoch</a:t>
            </a:r>
            <a:r>
              <a:rPr lang="en-US" sz="1050" dirty="0" smtClean="0">
                <a:solidFill>
                  <a:srgbClr val="FF0000"/>
                </a:solidFill>
              </a:rPr>
              <a:t> </a:t>
            </a:r>
            <a:r>
              <a:rPr lang="en-US" sz="1050" dirty="0" err="1" smtClean="0">
                <a:solidFill>
                  <a:srgbClr val="FF0000"/>
                </a:solidFill>
              </a:rPr>
              <a:t>phys</a:t>
            </a:r>
            <a:endParaRPr lang="en-US" sz="1050" dirty="0" smtClean="0">
              <a:solidFill>
                <a:srgbClr val="FF0000"/>
              </a:solidFill>
            </a:endParaRPr>
          </a:p>
          <a:p>
            <a:r>
              <a:rPr lang="en-US" sz="1050" dirty="0" smtClean="0">
                <a:solidFill>
                  <a:srgbClr val="0000FF"/>
                </a:solidFill>
              </a:rPr>
              <a:t>SPPT</a:t>
            </a:r>
          </a:p>
          <a:p>
            <a:r>
              <a:rPr lang="en-US" sz="1050" dirty="0" smtClean="0">
                <a:solidFill>
                  <a:srgbClr val="ED29FF"/>
                </a:solidFill>
              </a:rPr>
              <a:t>SKEB</a:t>
            </a:r>
          </a:p>
          <a:p>
            <a:r>
              <a:rPr lang="en-US" sz="1050" dirty="0" smtClean="0">
                <a:solidFill>
                  <a:srgbClr val="008000"/>
                </a:solidFill>
              </a:rPr>
              <a:t>SCB</a:t>
            </a:r>
          </a:p>
          <a:p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886987" y="2827266"/>
            <a:ext cx="399388" cy="0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86987" y="2979666"/>
            <a:ext cx="399388" cy="0"/>
          </a:xfrm>
          <a:prstGeom prst="line">
            <a:avLst/>
          </a:prstGeom>
          <a:ln w="952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896239" y="3132066"/>
            <a:ext cx="399388" cy="0"/>
          </a:xfrm>
          <a:prstGeom prst="line">
            <a:avLst/>
          </a:prstGeom>
          <a:ln w="9525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886987" y="3284466"/>
            <a:ext cx="399388" cy="0"/>
          </a:xfrm>
          <a:prstGeom prst="line">
            <a:avLst/>
          </a:prstGeom>
          <a:ln w="9525" cmpd="sng">
            <a:solidFill>
              <a:srgbClr val="F02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96239" y="3436866"/>
            <a:ext cx="399388" cy="0"/>
          </a:xfrm>
          <a:prstGeom prst="line">
            <a:avLst/>
          </a:prstGeom>
          <a:ln w="9525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2411" y="5777678"/>
            <a:ext cx="8640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SCB increases spread, here at early leads, decreases RMS error, and improves probabilistic</a:t>
            </a:r>
          </a:p>
          <a:p>
            <a:r>
              <a:rPr lang="en-US" dirty="0" smtClean="0"/>
              <a:t>skill.  Here SCB in isolation of other methods; more realistically, combined with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28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590800" y="2588255"/>
            <a:ext cx="3962400" cy="698500"/>
            <a:chOff x="1320800" y="2857500"/>
            <a:chExt cx="3962400" cy="6985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3302000" y="2857500"/>
              <a:ext cx="0" cy="69300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320800" y="3238500"/>
              <a:ext cx="3962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320800" y="3238500"/>
              <a:ext cx="0" cy="304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270500" y="3251200"/>
              <a:ext cx="0" cy="304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524000" y="2067555"/>
            <a:ext cx="838200" cy="1333499"/>
            <a:chOff x="254000" y="1978180"/>
            <a:chExt cx="838200" cy="1133319"/>
          </a:xfrm>
        </p:grpSpPr>
        <p:sp>
          <p:nvSpPr>
            <p:cNvPr id="16" name="Rectangle 15"/>
            <p:cNvSpPr/>
            <p:nvPr/>
          </p:nvSpPr>
          <p:spPr>
            <a:xfrm>
              <a:off x="254000" y="1978181"/>
              <a:ext cx="838200" cy="113331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4000" y="1978180"/>
              <a:ext cx="738664" cy="1133318"/>
            </a:xfrm>
            <a:prstGeom prst="rect">
              <a:avLst/>
            </a:prstGeom>
            <a:noFill/>
          </p:spPr>
          <p:txBody>
            <a:bodyPr vert="vert270" wrap="square" rtlCol="0"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cs typeface="Arial" charset="0"/>
                </a:rPr>
                <a:t>Whole Atmosphere Model</a:t>
              </a:r>
              <a:endParaRPr lang="en-US" sz="12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21" y="164200"/>
            <a:ext cx="877129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Ensemble </a:t>
            </a:r>
            <a:r>
              <a:rPr lang="en-US" dirty="0" smtClean="0"/>
              <a:t>prediction system </a:t>
            </a:r>
            <a:r>
              <a:rPr lang="en-US" dirty="0" smtClean="0"/>
              <a:t>objective 3: 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smtClean="0"/>
              <a:t>GEFS” to infinity and beyond!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43050" y="2067555"/>
            <a:ext cx="3251423" cy="646331"/>
          </a:xfrm>
          <a:prstGeom prst="rect">
            <a:avLst/>
          </a:prstGeom>
          <a:solidFill>
            <a:srgbClr val="FFFFCC"/>
          </a:solidFill>
          <a:ln w="25400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NGGPS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cs typeface="Arial" charset="0"/>
              </a:rPr>
              <a:t>Unified Global Coupled Model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05000" y="3248655"/>
            <a:ext cx="1371600" cy="762000"/>
            <a:chOff x="838200" y="3276600"/>
            <a:chExt cx="1371600" cy="762000"/>
          </a:xfrm>
        </p:grpSpPr>
        <p:sp>
          <p:nvSpPr>
            <p:cNvPr id="7" name="Rectangle 6"/>
            <p:cNvSpPr/>
            <p:nvPr/>
          </p:nvSpPr>
          <p:spPr>
            <a:xfrm>
              <a:off x="838200" y="3276600"/>
              <a:ext cx="13716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8200" y="3429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cs typeface="Arial" charset="0"/>
                </a:rPr>
                <a:t>“GFS”</a:t>
              </a: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86200" y="3248655"/>
            <a:ext cx="1380020" cy="762000"/>
            <a:chOff x="2895600" y="3276600"/>
            <a:chExt cx="1380020" cy="762000"/>
          </a:xfrm>
        </p:grpSpPr>
        <p:sp>
          <p:nvSpPr>
            <p:cNvPr id="10" name="Rectangle 9"/>
            <p:cNvSpPr/>
            <p:nvPr/>
          </p:nvSpPr>
          <p:spPr>
            <a:xfrm>
              <a:off x="2895600" y="3276600"/>
              <a:ext cx="13716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95600" y="3429000"/>
              <a:ext cx="1380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cs typeface="Arial" charset="0"/>
                </a:rPr>
                <a:t>“GEFS”</a:t>
              </a: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54700" y="3248655"/>
            <a:ext cx="1371600" cy="762000"/>
            <a:chOff x="4953000" y="3276600"/>
            <a:chExt cx="1371600" cy="762000"/>
          </a:xfrm>
        </p:grpSpPr>
        <p:sp>
          <p:nvSpPr>
            <p:cNvPr id="13" name="Rectangle 12"/>
            <p:cNvSpPr/>
            <p:nvPr/>
          </p:nvSpPr>
          <p:spPr>
            <a:xfrm>
              <a:off x="4953000" y="3276600"/>
              <a:ext cx="1371600" cy="762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53000" y="3429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0000"/>
                  </a:solidFill>
                  <a:cs typeface="Arial" charset="0"/>
                </a:rPr>
                <a:t>“CFS”</a:t>
              </a:r>
              <a:endParaRPr lang="en-US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828800" y="4455155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Actionable weather</a:t>
            </a:r>
            <a:endParaRPr lang="en-US" sz="2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0" y="4455155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Weeks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+1 to +6</a:t>
            </a:r>
            <a:endParaRPr lang="en-US" sz="2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78500" y="4455155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Seasonal </a:t>
            </a: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to </a:t>
            </a: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annual</a:t>
            </a:r>
            <a:endParaRPr lang="en-US" sz="2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6" name="Up Arrow 25"/>
          <p:cNvSpPr/>
          <p:nvPr/>
        </p:nvSpPr>
        <p:spPr>
          <a:xfrm>
            <a:off x="2362200" y="3769355"/>
            <a:ext cx="484632" cy="685800"/>
          </a:xfrm>
          <a:prstGeom prst="upArrow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Up Arrow 26"/>
          <p:cNvSpPr/>
          <p:nvPr/>
        </p:nvSpPr>
        <p:spPr>
          <a:xfrm>
            <a:off x="4343400" y="3769355"/>
            <a:ext cx="484632" cy="685800"/>
          </a:xfrm>
          <a:prstGeom prst="upArrow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Up Arrow 27"/>
          <p:cNvSpPr/>
          <p:nvPr/>
        </p:nvSpPr>
        <p:spPr>
          <a:xfrm>
            <a:off x="6287396" y="3769355"/>
            <a:ext cx="484632" cy="685800"/>
          </a:xfrm>
          <a:prstGeom prst="upArrow">
            <a:avLst/>
          </a:prstGeom>
          <a:solidFill>
            <a:schemeClr val="tx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635697"/>
              </p:ext>
            </p:extLst>
          </p:nvPr>
        </p:nvGraphicFramePr>
        <p:xfrm>
          <a:off x="483368" y="5238115"/>
          <a:ext cx="8004586" cy="14833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388432"/>
                <a:gridCol w="1837871"/>
                <a:gridCol w="1893086"/>
                <a:gridCol w="18851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Update frequency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1 y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2 y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4 y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Length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of </a:t>
                      </a:r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Reanalysis 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r>
                        <a:rPr lang="en-US" b="0" baseline="0" dirty="0" smtClean="0">
                          <a:solidFill>
                            <a:srgbClr val="000000"/>
                          </a:solidFill>
                        </a:rPr>
                        <a:t> y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20-25 y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1979 - present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Cycles</a:t>
                      </a:r>
                      <a:r>
                        <a:rPr lang="en-US" b="1" baseline="0" dirty="0" smtClean="0">
                          <a:solidFill>
                            <a:srgbClr val="000000"/>
                          </a:solidFill>
                        </a:rPr>
                        <a:t> per day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1-4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TBD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00"/>
                          </a:solidFill>
                        </a:rPr>
                        <a:t>Production machine</a:t>
                      </a:r>
                      <a:endParaRPr lang="en-US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WCOSS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WCOSS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TBD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4EF1-3957-B542-BE74-73A355410DA2}" type="slidenum">
              <a:rPr lang="en-US" smtClean="0"/>
              <a:t>18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121476" y="1345689"/>
            <a:ext cx="2416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(well, at least to six weeks)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72798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649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Extension of forecasts to week +6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00014"/>
            <a:ext cx="8292966" cy="5421461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 smtClean="0"/>
              <a:t>Experiment</a:t>
            </a:r>
            <a:r>
              <a:rPr lang="en-US" sz="3400" dirty="0" smtClean="0"/>
              <a:t> with GEFS system now, later in context of evolving unified coupled global model system</a:t>
            </a:r>
            <a:endParaRPr lang="en-US" dirty="0" smtClean="0"/>
          </a:p>
          <a:p>
            <a:r>
              <a:rPr lang="en-US" dirty="0" smtClean="0"/>
              <a:t>Key science and technical questions</a:t>
            </a:r>
            <a:endParaRPr lang="en-US" dirty="0" smtClean="0"/>
          </a:p>
          <a:p>
            <a:pPr lvl="1"/>
            <a:r>
              <a:rPr lang="en-US" dirty="0" smtClean="0"/>
              <a:t>What sort of coupling is appropriate to +45 days lead?  </a:t>
            </a:r>
            <a:r>
              <a:rPr lang="en-US" dirty="0" smtClean="0"/>
              <a:t>No direct ocean coupling, mixed layer, full coupling?</a:t>
            </a:r>
          </a:p>
          <a:p>
            <a:pPr lvl="1"/>
            <a:r>
              <a:rPr lang="en-US" dirty="0" smtClean="0"/>
              <a:t>Develop methods for generating physically consistent atmosphere, ocean</a:t>
            </a:r>
            <a:r>
              <a:rPr lang="en-US" dirty="0" smtClean="0"/>
              <a:t>, land </a:t>
            </a:r>
            <a:r>
              <a:rPr lang="en-US" dirty="0" smtClean="0"/>
              <a:t>perturbations.</a:t>
            </a:r>
          </a:p>
          <a:p>
            <a:pPr lvl="1"/>
            <a:r>
              <a:rPr lang="en-US" dirty="0" smtClean="0"/>
              <a:t>What configuration (ensemble size, resolution, reforecast duration/frequency) provides best use of available CPU resources?</a:t>
            </a:r>
          </a:p>
          <a:p>
            <a:pPr lvl="1"/>
            <a:r>
              <a:rPr lang="en-US" dirty="0" smtClean="0"/>
              <a:t>Reanalysis / reforecast on WCOSS or other compute platform?</a:t>
            </a:r>
          </a:p>
          <a:p>
            <a:pPr lvl="1"/>
            <a:r>
              <a:rPr lang="en-US" dirty="0" smtClean="0"/>
              <a:t>Does the prediction system faithfully model the (few) low-frequency modes of variability that may have predictable skill at 3-6 weeks?</a:t>
            </a:r>
          </a:p>
          <a:p>
            <a:pPr lvl="2"/>
            <a:r>
              <a:rPr lang="en-US" dirty="0" smtClean="0"/>
              <a:t>MJO</a:t>
            </a:r>
          </a:p>
          <a:p>
            <a:pPr lvl="2"/>
            <a:r>
              <a:rPr lang="en-US" dirty="0" smtClean="0"/>
              <a:t>Blocking / AO</a:t>
            </a:r>
          </a:p>
          <a:p>
            <a:pPr lvl="2"/>
            <a:r>
              <a:rPr lang="en-US" dirty="0" smtClean="0"/>
              <a:t>ENSO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4EF1-3957-B542-BE74-73A355410D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30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7866"/>
            <a:ext cx="8229600" cy="1143000"/>
          </a:xfrm>
        </p:spPr>
        <p:txBody>
          <a:bodyPr/>
          <a:lstStyle/>
          <a:p>
            <a:r>
              <a:rPr lang="en-US" dirty="0" smtClean="0"/>
              <a:t>Proposed team </a:t>
            </a:r>
            <a:r>
              <a:rPr lang="en-US" dirty="0" smtClean="0"/>
              <a:t>members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8000038"/>
              </p:ext>
            </p:extLst>
          </p:nvPr>
        </p:nvGraphicFramePr>
        <p:xfrm>
          <a:off x="457200" y="1417638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Ensemble system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Post-processing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Tom Hamill (ESRL/PSD)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Tom Hamill (ESRL/PSD)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Yuejian</a:t>
                      </a:r>
                      <a:r>
                        <a:rPr lang="en-US" dirty="0" smtClean="0"/>
                        <a:t> Zhu (EMC)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Kathy Gilbert (WPC)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Dave Novak (WPC)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Matthew </a:t>
                      </a:r>
                      <a:r>
                        <a:rPr lang="en-US" dirty="0" err="1" smtClean="0"/>
                        <a:t>Peroutka</a:t>
                      </a:r>
                      <a:r>
                        <a:rPr lang="en-US" dirty="0" smtClean="0"/>
                        <a:t> (MDL)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Carolyn Reynolds (NRL)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Jeff Craven (NWS/Central Region)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Malaquias</a:t>
                      </a:r>
                      <a:r>
                        <a:rPr lang="en-US" dirty="0" smtClean="0"/>
                        <a:t> Peña (EMC)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Trevor Alcott (ESRL/GSD)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Walt </a:t>
                      </a:r>
                      <a:r>
                        <a:rPr lang="en-US" dirty="0" err="1" smtClean="0"/>
                        <a:t>Kolczynski</a:t>
                      </a:r>
                      <a:r>
                        <a:rPr lang="en-US" dirty="0" smtClean="0"/>
                        <a:t> (EMC)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Dan Collins (CPC)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Isidora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Jankov</a:t>
                      </a:r>
                      <a:r>
                        <a:rPr lang="en-US" dirty="0" smtClean="0"/>
                        <a:t> (ESRL/GSD)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Michael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Scheuerer</a:t>
                      </a:r>
                      <a:r>
                        <a:rPr lang="en-US" baseline="0" dirty="0" smtClean="0"/>
                        <a:t> (ESRL/PSD)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Phil </a:t>
                      </a:r>
                      <a:r>
                        <a:rPr lang="en-US" dirty="0" err="1" smtClean="0"/>
                        <a:t>Pegion</a:t>
                      </a:r>
                      <a:r>
                        <a:rPr lang="en-US" dirty="0" smtClean="0"/>
                        <a:t> (ESRL/PSD)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Dan </a:t>
                      </a:r>
                      <a:r>
                        <a:rPr lang="en-US" dirty="0" err="1" smtClean="0"/>
                        <a:t>Hodyss</a:t>
                      </a:r>
                      <a:r>
                        <a:rPr lang="en-US" dirty="0" smtClean="0"/>
                        <a:t> (NRL)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Zoltan</a:t>
                      </a:r>
                      <a:r>
                        <a:rPr lang="en-US" dirty="0" smtClean="0"/>
                        <a:t> Toth (ESRL/GSD,</a:t>
                      </a:r>
                      <a:r>
                        <a:rPr lang="en-US" baseline="0" dirty="0" smtClean="0"/>
                        <a:t> pending)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Yuejian</a:t>
                      </a:r>
                      <a:r>
                        <a:rPr lang="en-US" dirty="0" smtClean="0"/>
                        <a:t> Zhu (EMC)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Zoltan</a:t>
                      </a:r>
                      <a:r>
                        <a:rPr lang="en-US" dirty="0" smtClean="0"/>
                        <a:t> Toth (ESRL/GSD,</a:t>
                      </a:r>
                      <a:r>
                        <a:rPr lang="en-US" baseline="0" dirty="0" smtClean="0"/>
                        <a:t> pending)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5864333"/>
            <a:ext cx="8415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Draft NGGPS implementation plan for ensemble development and post-processing 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135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wei.li\Work\Anal_ext\RTG_SST\diff_RMSE_lat_time_20130901_20140228_H5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1" b="29201"/>
          <a:stretch/>
        </p:blipFill>
        <p:spPr bwMode="auto">
          <a:xfrm>
            <a:off x="0" y="738898"/>
            <a:ext cx="4058704" cy="301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084" y="443380"/>
            <a:ext cx="37861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</a:t>
            </a:r>
            <a:r>
              <a:rPr lang="en-US" dirty="0" smtClean="0"/>
              <a:t>volution of error </a:t>
            </a:r>
            <a:r>
              <a:rPr lang="en-US" dirty="0" smtClean="0"/>
              <a:t>Z500 difference</a:t>
            </a:r>
            <a:endParaRPr lang="en-US" dirty="0"/>
          </a:p>
          <a:p>
            <a:pPr algn="ctr"/>
            <a:r>
              <a:rPr lang="en-US" sz="1400" dirty="0" smtClean="0"/>
              <a:t>5-day running mean (09/01/2013 – 2/28/2014)</a:t>
            </a:r>
          </a:p>
        </p:txBody>
      </p:sp>
      <p:pic>
        <p:nvPicPr>
          <p:cNvPr id="24" name="Picture 2" descr="C:\Users\wei.li\Work\Anal_ext\CFS_SST\diff_RMSE_lat_time_20130901_20140228_H5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0" b="29202"/>
          <a:stretch/>
        </p:blipFill>
        <p:spPr bwMode="auto">
          <a:xfrm>
            <a:off x="0" y="3809999"/>
            <a:ext cx="4051250" cy="274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4EF1-3957-B542-BE74-73A355410DA2}" type="slidenum">
              <a:rPr lang="en-US" smtClean="0"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5384" y="1645143"/>
            <a:ext cx="16327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improvement</a:t>
            </a:r>
          </a:p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relative to CFS</a:t>
            </a:r>
          </a:p>
          <a:p>
            <a:pPr algn="ctr"/>
            <a:r>
              <a:rPr lang="en-US" sz="1600" dirty="0" smtClean="0">
                <a:solidFill>
                  <a:srgbClr val="0000FF"/>
                </a:solidFill>
              </a:rPr>
              <a:t>when forced with observed SST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098170" y="1645143"/>
            <a:ext cx="747001" cy="55572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96543" y="1839537"/>
            <a:ext cx="47895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Control (CTL or PARA): analysis SST relaxes to climatology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Optimum (RTG): realistic SST forcing every 24 hours (AMIP like)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B050"/>
                </a:solidFill>
              </a:rPr>
              <a:t>Forcing (CFS): CFSv2 predicted SST forcing every 24 hours </a:t>
            </a:r>
          </a:p>
        </p:txBody>
      </p:sp>
      <p:pic>
        <p:nvPicPr>
          <p:cNvPr id="13" name="Picture 2" descr="C:\Users\yuejian.zhu\Documents\Project\Coupling\cor.pct.20130901_old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t="2449" r="15714" b="54355"/>
          <a:stretch/>
        </p:blipFill>
        <p:spPr bwMode="auto">
          <a:xfrm>
            <a:off x="4419601" y="3390483"/>
            <a:ext cx="4450080" cy="31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37622" y="97300"/>
            <a:ext cx="35824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Skill potential with</a:t>
            </a:r>
          </a:p>
          <a:p>
            <a:pPr algn="ctr"/>
            <a:r>
              <a:rPr lang="en-US" sz="3200" dirty="0" smtClean="0">
                <a:solidFill>
                  <a:srgbClr val="000000"/>
                </a:solidFill>
              </a:rPr>
              <a:t>perfect SST forcing (AMIP)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518848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Week MJO period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1080" y="6545822"/>
            <a:ext cx="4581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c/o </a:t>
            </a:r>
            <a:r>
              <a:rPr lang="en-US" sz="1100" dirty="0" smtClean="0"/>
              <a:t>Qin Zhang following </a:t>
            </a:r>
            <a:r>
              <a:rPr lang="en-US" sz="1100" dirty="0" smtClean="0"/>
              <a:t>Ferranti et al. 1990, </a:t>
            </a:r>
            <a:r>
              <a:rPr lang="es-ES_tradnl" sz="1100" i="1" dirty="0" smtClean="0"/>
              <a:t>JAS</a:t>
            </a:r>
            <a:r>
              <a:rPr lang="es-ES_tradnl" sz="1100" dirty="0" smtClean="0"/>
              <a:t>, </a:t>
            </a:r>
            <a:r>
              <a:rPr lang="es-ES_tradnl" sz="1100" b="1" dirty="0" smtClean="0"/>
              <a:t>125</a:t>
            </a:r>
            <a:r>
              <a:rPr lang="es-ES_tradnl" sz="1100" dirty="0" smtClean="0"/>
              <a:t>,</a:t>
            </a:r>
            <a:r>
              <a:rPr lang="es-ES_tradnl" sz="1100" dirty="0"/>
              <a:t> </a:t>
            </a:r>
            <a:r>
              <a:rPr lang="es-ES_tradnl" sz="1100" dirty="0" smtClean="0"/>
              <a:t>2177 </a:t>
            </a:r>
            <a:r>
              <a:rPr lang="es-ES_tradnl" sz="1100" dirty="0"/>
              <a:t>– 2199</a:t>
            </a:r>
            <a:r>
              <a:rPr lang="es-ES_tradnl" sz="1100" dirty="0" smtClean="0"/>
              <a:t>.</a:t>
            </a:r>
            <a:endParaRPr lang="es-ES_tradnl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1" y="6530941"/>
            <a:ext cx="41965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c/o of Wei Li; see also </a:t>
            </a:r>
            <a:r>
              <a:rPr lang="en-US" sz="1100" dirty="0" err="1" smtClean="0"/>
              <a:t>Barsugli</a:t>
            </a:r>
            <a:r>
              <a:rPr lang="en-US" sz="1100" dirty="0"/>
              <a:t> </a:t>
            </a:r>
            <a:r>
              <a:rPr lang="en-US" sz="1100" dirty="0" smtClean="0"/>
              <a:t>et al, 1998 </a:t>
            </a:r>
            <a:r>
              <a:rPr lang="en-US" sz="1100" i="1" dirty="0" smtClean="0"/>
              <a:t>BAMS, </a:t>
            </a:r>
            <a:r>
              <a:rPr lang="en-US" sz="1100" b="1" dirty="0"/>
              <a:t>80</a:t>
            </a:r>
            <a:r>
              <a:rPr lang="en-US" sz="1100" dirty="0"/>
              <a:t>, 1399-142. </a:t>
            </a:r>
            <a:endParaRPr lang="en-US" sz="1100" b="1" u="sng" dirty="0"/>
          </a:p>
        </p:txBody>
      </p:sp>
    </p:spTree>
    <p:extLst>
      <p:ext uri="{BB962C8B-B14F-4D97-AF65-F5344CB8AC3E}">
        <p14:creationId xmlns:p14="http://schemas.microsoft.com/office/powerpoint/2010/main" val="4150900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93"/>
            <a:ext cx="8229600" cy="1143000"/>
          </a:xfrm>
        </p:spPr>
        <p:txBody>
          <a:bodyPr/>
          <a:lstStyle/>
          <a:p>
            <a:r>
              <a:rPr lang="en-US" dirty="0" smtClean="0"/>
              <a:t>NGGPS external PI grants in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1993"/>
            <a:ext cx="8229600" cy="5121275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Development </a:t>
            </a:r>
            <a:r>
              <a:rPr lang="en-US" b="1" dirty="0"/>
              <a:t>and testing of a multi-model ensemble prediction system for sub-monthly forecasts</a:t>
            </a:r>
            <a:r>
              <a:rPr lang="en-US" b="1" dirty="0" smtClean="0"/>
              <a:t>.</a:t>
            </a:r>
            <a:r>
              <a:rPr lang="en-US" sz="2800" dirty="0" smtClean="0"/>
              <a:t> </a:t>
            </a:r>
            <a:r>
              <a:rPr lang="en-US" dirty="0" smtClean="0"/>
              <a:t>Andrew </a:t>
            </a:r>
            <a:r>
              <a:rPr lang="en-US" dirty="0"/>
              <a:t>W. </a:t>
            </a:r>
            <a:r>
              <a:rPr lang="en-US" dirty="0" smtClean="0"/>
              <a:t>Robertson, PI</a:t>
            </a:r>
            <a:r>
              <a:rPr lang="en-US" dirty="0"/>
              <a:t>, Columbia University.   </a:t>
            </a:r>
            <a:endParaRPr lang="en-US" sz="2400" dirty="0"/>
          </a:p>
          <a:p>
            <a:pPr lvl="1"/>
            <a:r>
              <a:rPr lang="en-US" b="1" dirty="0"/>
              <a:t>Activities</a:t>
            </a:r>
            <a:r>
              <a:rPr lang="en-US" dirty="0"/>
              <a:t>:  Develop and test a multi-model ensemble (MME) prediction system for sub-monthly </a:t>
            </a:r>
            <a:r>
              <a:rPr lang="en-US" dirty="0" smtClean="0"/>
              <a:t>forecasts (NCEP </a:t>
            </a:r>
            <a:r>
              <a:rPr lang="en-US" dirty="0"/>
              <a:t>CFSv2, ECMWF and the Environment Canada model, and other models that become </a:t>
            </a:r>
            <a:r>
              <a:rPr lang="en-US" dirty="0" smtClean="0"/>
              <a:t>available).</a:t>
            </a:r>
          </a:p>
          <a:p>
            <a:pPr lvl="0"/>
            <a:r>
              <a:rPr lang="en-US" b="1" dirty="0"/>
              <a:t>Accelerating </a:t>
            </a:r>
            <a:r>
              <a:rPr lang="en-US" b="1" dirty="0" smtClean="0"/>
              <a:t>development </a:t>
            </a:r>
            <a:r>
              <a:rPr lang="en-US" b="1" dirty="0"/>
              <a:t>of NOAA’s </a:t>
            </a:r>
            <a:r>
              <a:rPr lang="en-US" b="1" dirty="0" smtClean="0"/>
              <a:t>next generation global coupled system </a:t>
            </a:r>
            <a:r>
              <a:rPr lang="en-US" b="1" dirty="0"/>
              <a:t>for </a:t>
            </a:r>
            <a:r>
              <a:rPr lang="en-US" b="1" dirty="0" smtClean="0"/>
              <a:t>week</a:t>
            </a:r>
            <a:r>
              <a:rPr lang="en-US" b="1" dirty="0"/>
              <a:t>-3 and </a:t>
            </a:r>
            <a:r>
              <a:rPr lang="en-US" b="1" dirty="0" smtClean="0"/>
              <a:t>week</a:t>
            </a:r>
            <a:r>
              <a:rPr lang="en-US" b="1" dirty="0"/>
              <a:t>-4 </a:t>
            </a:r>
            <a:r>
              <a:rPr lang="en-US" b="1" dirty="0" smtClean="0"/>
              <a:t>weather prediction </a:t>
            </a:r>
            <a:r>
              <a:rPr lang="en-US" dirty="0" smtClean="0"/>
              <a:t>Jim </a:t>
            </a:r>
            <a:r>
              <a:rPr lang="en-US" dirty="0" err="1" smtClean="0"/>
              <a:t>Kinter</a:t>
            </a:r>
            <a:r>
              <a:rPr lang="en-US" dirty="0" smtClean="0"/>
              <a:t>, </a:t>
            </a:r>
            <a:r>
              <a:rPr lang="en-US" dirty="0" smtClean="0"/>
              <a:t>PI George </a:t>
            </a:r>
            <a:r>
              <a:rPr lang="en-US" dirty="0"/>
              <a:t>Mason University. </a:t>
            </a:r>
          </a:p>
          <a:p>
            <a:pPr lvl="1"/>
            <a:r>
              <a:rPr lang="en-US" b="1" dirty="0"/>
              <a:t>Activities</a:t>
            </a:r>
            <a:r>
              <a:rPr lang="en-US" dirty="0"/>
              <a:t>:  Conduct a series of model development and rigorous testing exercises designed to (1) correct systematic </a:t>
            </a:r>
            <a:r>
              <a:rPr lang="en-US" dirty="0" smtClean="0"/>
              <a:t>biases; </a:t>
            </a:r>
            <a:r>
              <a:rPr lang="en-US" dirty="0"/>
              <a:t>(2) quantify the predictability and skill of weather forecasts for weeks 3-</a:t>
            </a:r>
            <a:r>
              <a:rPr lang="en-US" dirty="0" smtClean="0"/>
              <a:t>4. </a:t>
            </a:r>
          </a:p>
          <a:p>
            <a:pPr lvl="0"/>
            <a:r>
              <a:rPr lang="en-US" b="1" dirty="0"/>
              <a:t>An </a:t>
            </a:r>
            <a:r>
              <a:rPr lang="en-US" b="1" dirty="0" smtClean="0"/>
              <a:t>investigation </a:t>
            </a:r>
            <a:r>
              <a:rPr lang="en-US" b="1" dirty="0"/>
              <a:t>of the </a:t>
            </a:r>
            <a:r>
              <a:rPr lang="en-US" b="1" dirty="0" smtClean="0"/>
              <a:t>skill </a:t>
            </a:r>
            <a:r>
              <a:rPr lang="en-US" b="1" dirty="0"/>
              <a:t>of </a:t>
            </a:r>
            <a:r>
              <a:rPr lang="en-US" b="1" dirty="0" smtClean="0"/>
              <a:t>week-two extreme temperature </a:t>
            </a:r>
            <a:r>
              <a:rPr lang="en-US" b="1" dirty="0"/>
              <a:t>and </a:t>
            </a:r>
            <a:r>
              <a:rPr lang="en-US" b="1" dirty="0" smtClean="0"/>
              <a:t>precipitation forecasts </a:t>
            </a:r>
            <a:r>
              <a:rPr lang="en-US" b="1" dirty="0"/>
              <a:t>at the </a:t>
            </a:r>
            <a:r>
              <a:rPr lang="en-US" b="1" dirty="0" smtClean="0"/>
              <a:t>NCEP WPC.  </a:t>
            </a:r>
            <a:r>
              <a:rPr lang="en-US" dirty="0" smtClean="0"/>
              <a:t>Lance </a:t>
            </a:r>
            <a:r>
              <a:rPr lang="en-US" dirty="0" err="1" smtClean="0"/>
              <a:t>Bosart</a:t>
            </a:r>
            <a:r>
              <a:rPr lang="en-US" dirty="0"/>
              <a:t>, </a:t>
            </a:r>
            <a:r>
              <a:rPr lang="en-US" dirty="0" smtClean="0"/>
              <a:t>PI, University </a:t>
            </a:r>
            <a:r>
              <a:rPr lang="en-US" dirty="0"/>
              <a:t>at Albany, SUNY, </a:t>
            </a:r>
            <a:endParaRPr lang="en-US" dirty="0" smtClean="0"/>
          </a:p>
          <a:p>
            <a:pPr lvl="1"/>
            <a:r>
              <a:rPr lang="en-US" b="1" dirty="0" smtClean="0"/>
              <a:t>Activities</a:t>
            </a:r>
            <a:r>
              <a:rPr lang="en-US" dirty="0"/>
              <a:t>:  </a:t>
            </a:r>
            <a:r>
              <a:rPr lang="en-US" dirty="0" smtClean="0"/>
              <a:t>Evaluate newly </a:t>
            </a:r>
            <a:r>
              <a:rPr lang="en-US" dirty="0"/>
              <a:t>proposed percentile forecast methods, persistent flow anomalies, and NH climate database </a:t>
            </a:r>
            <a:r>
              <a:rPr lang="en-US" dirty="0" smtClean="0"/>
              <a:t>in context of WPC’s </a:t>
            </a:r>
            <a:r>
              <a:rPr lang="en-US" dirty="0"/>
              <a:t>development of new forecast formats for Days 8-10. These forecast formats and methodologies for identifying EWEs will be tested in the WPC </a:t>
            </a:r>
            <a:r>
              <a:rPr lang="en-US" dirty="0" err="1"/>
              <a:t>Hydrometeorological</a:t>
            </a:r>
            <a:r>
              <a:rPr lang="en-US" dirty="0"/>
              <a:t> </a:t>
            </a:r>
            <a:r>
              <a:rPr lang="en-US" dirty="0" err="1"/>
              <a:t>Testbed</a:t>
            </a:r>
            <a:r>
              <a:rPr lang="en-US" dirty="0"/>
              <a:t>, and then will be implemented into WPC operations. </a:t>
            </a:r>
            <a:endParaRPr lang="en-US" dirty="0" smtClean="0"/>
          </a:p>
          <a:p>
            <a:pPr lvl="0"/>
            <a:r>
              <a:rPr lang="en-US" b="1" dirty="0"/>
              <a:t>Exploitation of Ensemble Prediction System Information in support of Atlantic Tropical </a:t>
            </a:r>
            <a:r>
              <a:rPr lang="en-US" b="1" dirty="0" err="1"/>
              <a:t>Cyclogenesis</a:t>
            </a:r>
            <a:r>
              <a:rPr lang="en-US" b="1" dirty="0"/>
              <a:t> </a:t>
            </a:r>
            <a:r>
              <a:rPr lang="en-US" b="1" dirty="0" smtClean="0"/>
              <a:t>Prediction. </a:t>
            </a:r>
            <a:r>
              <a:rPr lang="en-US" dirty="0" smtClean="0"/>
              <a:t>Chris </a:t>
            </a:r>
            <a:r>
              <a:rPr lang="en-US" dirty="0" err="1"/>
              <a:t>Thorncroft</a:t>
            </a:r>
            <a:r>
              <a:rPr lang="en-US" dirty="0"/>
              <a:t>, </a:t>
            </a:r>
            <a:r>
              <a:rPr lang="en-US" dirty="0" smtClean="0"/>
              <a:t>Pi, University </a:t>
            </a:r>
            <a:r>
              <a:rPr lang="en-US" dirty="0"/>
              <a:t>at Albany, </a:t>
            </a:r>
            <a:r>
              <a:rPr lang="en-US" dirty="0" smtClean="0"/>
              <a:t>SUNY.</a:t>
            </a:r>
          </a:p>
          <a:p>
            <a:pPr lvl="1"/>
            <a:r>
              <a:rPr lang="en-US" b="1" dirty="0" smtClean="0"/>
              <a:t>Activities</a:t>
            </a:r>
            <a:r>
              <a:rPr lang="en-US" dirty="0"/>
              <a:t>:  To ensure that recent and current research concerned with the variability of African easterly waves (AEW) structures and downstream tropical </a:t>
            </a:r>
            <a:r>
              <a:rPr lang="en-US" dirty="0" err="1"/>
              <a:t>cyclogenesis</a:t>
            </a:r>
            <a:r>
              <a:rPr lang="en-US" dirty="0"/>
              <a:t> probability is transferred into operational decision-making at NHC, and to develop and evaluate tools that exploit key information in dynamical ensemble prediction systems in support of tropical </a:t>
            </a:r>
            <a:r>
              <a:rPr lang="en-US" dirty="0" err="1"/>
              <a:t>cyclogenesis</a:t>
            </a:r>
            <a:r>
              <a:rPr lang="en-US" dirty="0"/>
              <a:t> prediction.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72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200"/>
            <a:ext cx="8229600" cy="1143000"/>
          </a:xfrm>
        </p:spPr>
        <p:txBody>
          <a:bodyPr/>
          <a:lstStyle/>
          <a:p>
            <a:r>
              <a:rPr lang="en-US" dirty="0" smtClean="0"/>
              <a:t>Management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6655"/>
            <a:ext cx="8229600" cy="4671530"/>
          </a:xfrm>
        </p:spPr>
        <p:txBody>
          <a:bodyPr>
            <a:normAutofit/>
          </a:bodyPr>
          <a:lstStyle/>
          <a:p>
            <a:r>
              <a:rPr lang="en-US" dirty="0" smtClean="0"/>
              <a:t>Is the NGGPS priority to fund:</a:t>
            </a:r>
          </a:p>
          <a:p>
            <a:pPr lvl="1"/>
            <a:r>
              <a:rPr lang="en-US" dirty="0" smtClean="0"/>
              <a:t>Development of next-generation system, or</a:t>
            </a:r>
          </a:p>
          <a:p>
            <a:pPr lvl="1"/>
            <a:r>
              <a:rPr lang="en-US" dirty="0" smtClean="0"/>
              <a:t>Incremental improvements to this generation’s system, or</a:t>
            </a:r>
          </a:p>
          <a:p>
            <a:pPr lvl="1"/>
            <a:r>
              <a:rPr lang="en-US" dirty="0" smtClean="0"/>
              <a:t>Both?  In what mix?</a:t>
            </a:r>
          </a:p>
          <a:p>
            <a:r>
              <a:rPr lang="en-US" dirty="0" smtClean="0"/>
              <a:t>Related, what mix of high-risk/high-reward vs. low-risk/low reward in portfolio?</a:t>
            </a:r>
          </a:p>
          <a:p>
            <a:pPr lvl="1"/>
            <a:r>
              <a:rPr lang="en-US" dirty="0" smtClean="0"/>
              <a:t>(Please don’t expect low-risk/high-reward.  If such things existed, we’d be doing them already).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51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1724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Part 2:</a:t>
            </a:r>
            <a:br>
              <a:rPr lang="en-US" sz="4800" dirty="0" smtClean="0"/>
            </a:br>
            <a:r>
              <a:rPr lang="en-US" sz="4800" dirty="0" smtClean="0"/>
              <a:t>post-processing.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23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085"/>
            <a:ext cx="8229600" cy="884960"/>
          </a:xfrm>
        </p:spPr>
        <p:txBody>
          <a:bodyPr>
            <a:normAutofit/>
          </a:bodyPr>
          <a:lstStyle/>
          <a:p>
            <a:r>
              <a:rPr lang="en-US" dirty="0" smtClean="0"/>
              <a:t>NGGPS post</a:t>
            </a:r>
            <a:r>
              <a:rPr lang="en-US" dirty="0" smtClean="0"/>
              <a:t>-processing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41" y="1559038"/>
            <a:ext cx="8323959" cy="44125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3100" dirty="0" smtClean="0"/>
              <a:t>Conduct </a:t>
            </a:r>
            <a:r>
              <a:rPr lang="en-US" sz="3100" dirty="0" smtClean="0"/>
              <a:t>post-processing “</a:t>
            </a:r>
            <a:r>
              <a:rPr lang="en-US" sz="3100" dirty="0"/>
              <a:t>s</a:t>
            </a:r>
            <a:r>
              <a:rPr lang="en-US" sz="3100" dirty="0" smtClean="0"/>
              <a:t>ummit” </a:t>
            </a:r>
            <a:r>
              <a:rPr lang="en-US" sz="3100" dirty="0" smtClean="0"/>
              <a:t>[</a:t>
            </a:r>
            <a:r>
              <a:rPr lang="en-US" sz="3100" b="1" dirty="0" smtClean="0">
                <a:solidFill>
                  <a:srgbClr val="008000"/>
                </a:solidFill>
              </a:rPr>
              <a:t>mature</a:t>
            </a:r>
            <a:r>
              <a:rPr lang="en-US" sz="3100" dirty="0" smtClean="0"/>
              <a:t>]</a:t>
            </a:r>
          </a:p>
          <a:p>
            <a:pPr lvl="0"/>
            <a:r>
              <a:rPr lang="en-US" sz="3100" dirty="0" smtClean="0"/>
              <a:t>Regularly generate supporting </a:t>
            </a:r>
            <a:r>
              <a:rPr lang="en-US" sz="3100" dirty="0"/>
              <a:t>data </a:t>
            </a:r>
            <a:r>
              <a:rPr lang="en-US" sz="3100" dirty="0" smtClean="0"/>
              <a:t>sets, reanalysis/reforecast [</a:t>
            </a:r>
            <a:r>
              <a:rPr lang="en-US" sz="3100" b="1" dirty="0" smtClean="0">
                <a:solidFill>
                  <a:srgbClr val="008000"/>
                </a:solidFill>
              </a:rPr>
              <a:t>technology mostly mature; human, software, hardware infrastructure immature</a:t>
            </a:r>
            <a:r>
              <a:rPr lang="en-US" sz="3100" dirty="0" smtClean="0"/>
              <a:t>]. </a:t>
            </a:r>
          </a:p>
          <a:p>
            <a:pPr lvl="1"/>
            <a:r>
              <a:rPr lang="en-US" sz="2300" dirty="0" smtClean="0"/>
              <a:t>necessary </a:t>
            </a:r>
            <a:r>
              <a:rPr lang="en-US" sz="2300" dirty="0"/>
              <a:t>to support the </a:t>
            </a:r>
            <a:r>
              <a:rPr lang="en-US" sz="2300" dirty="0" smtClean="0"/>
              <a:t>advanced </a:t>
            </a:r>
            <a:r>
              <a:rPr lang="en-US" sz="2300" dirty="0" err="1" smtClean="0"/>
              <a:t>post­processing</a:t>
            </a:r>
            <a:r>
              <a:rPr lang="en-US" sz="2300" dirty="0" smtClean="0"/>
              <a:t> development.</a:t>
            </a:r>
            <a:endParaRPr lang="en-US" sz="2300" dirty="0"/>
          </a:p>
          <a:p>
            <a:pPr lvl="1"/>
            <a:r>
              <a:rPr lang="en-US" sz="2300" dirty="0" smtClean="0"/>
              <a:t>should include </a:t>
            </a:r>
            <a:r>
              <a:rPr lang="en-US" sz="2300" dirty="0"/>
              <a:t>high-resolution </a:t>
            </a:r>
            <a:r>
              <a:rPr lang="en-US" sz="2300" dirty="0" err="1"/>
              <a:t>reanalyses</a:t>
            </a:r>
            <a:r>
              <a:rPr lang="en-US" sz="2300" dirty="0"/>
              <a:t> from a markedly improved RTMA </a:t>
            </a:r>
            <a:r>
              <a:rPr lang="en-US" sz="2300" dirty="0" smtClean="0"/>
              <a:t>or similar system</a:t>
            </a:r>
            <a:r>
              <a:rPr lang="en-US" sz="2300" dirty="0"/>
              <a:t>.</a:t>
            </a:r>
          </a:p>
          <a:p>
            <a:pPr lvl="0"/>
            <a:r>
              <a:rPr lang="en-US" sz="3100" dirty="0" smtClean="0"/>
              <a:t>Improve post-processing algorithms for National Blend [</a:t>
            </a:r>
            <a:r>
              <a:rPr lang="en-US" sz="3100" b="1" dirty="0" smtClean="0">
                <a:solidFill>
                  <a:srgbClr val="008000"/>
                </a:solidFill>
              </a:rPr>
              <a:t>adolescent</a:t>
            </a:r>
            <a:r>
              <a:rPr lang="en-US" sz="3100" dirty="0" smtClean="0"/>
              <a:t>]</a:t>
            </a:r>
          </a:p>
          <a:p>
            <a:pPr lvl="1"/>
            <a:r>
              <a:rPr lang="en-US" sz="2300" dirty="0" smtClean="0"/>
              <a:t>I</a:t>
            </a:r>
            <a:r>
              <a:rPr lang="en-US" sz="2300" dirty="0" smtClean="0"/>
              <a:t>mprove </a:t>
            </a:r>
            <a:r>
              <a:rPr lang="en-US" sz="2300" dirty="0"/>
              <a:t>the post-processing and blending methods, allowing them to fully exploit the information in the improved </a:t>
            </a:r>
            <a:r>
              <a:rPr lang="en-US" sz="2300" dirty="0" smtClean="0"/>
              <a:t>ensembles</a:t>
            </a:r>
            <a:endParaRPr lang="en-US" sz="2300" dirty="0"/>
          </a:p>
          <a:p>
            <a:pPr lvl="1"/>
            <a:r>
              <a:rPr lang="en-US" sz="2300" dirty="0" smtClean="0"/>
              <a:t>E</a:t>
            </a:r>
            <a:r>
              <a:rPr lang="en-US" sz="2300" dirty="0" smtClean="0"/>
              <a:t>xtend </a:t>
            </a:r>
            <a:r>
              <a:rPr lang="en-US" sz="2300" dirty="0"/>
              <a:t>the post-processing and blending methods to include extra high-impact forecast variables and a wider range of forecast lead times.  </a:t>
            </a:r>
          </a:p>
          <a:p>
            <a:pPr lvl="0"/>
            <a:r>
              <a:rPr lang="en-US" sz="3100" dirty="0" smtClean="0"/>
              <a:t>Develop </a:t>
            </a:r>
            <a:r>
              <a:rPr lang="en-US" sz="3100" dirty="0"/>
              <a:t>post-processing techniques specific to the forecast problems of longer-lead forecasts (weeks 2-4</a:t>
            </a:r>
            <a:r>
              <a:rPr lang="en-US" sz="3100" dirty="0" smtClean="0"/>
              <a:t>) [</a:t>
            </a:r>
            <a:r>
              <a:rPr lang="en-US" sz="3100" b="1" dirty="0" smtClean="0">
                <a:solidFill>
                  <a:srgbClr val="008000"/>
                </a:solidFill>
              </a:rPr>
              <a:t>adolescent</a:t>
            </a:r>
            <a:r>
              <a:rPr lang="en-US" sz="3100" dirty="0" smtClean="0"/>
              <a:t>].  </a:t>
            </a:r>
            <a:endParaRPr lang="en-US" sz="3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486586"/>
            <a:ext cx="785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more, see recent </a:t>
            </a:r>
            <a:r>
              <a:rPr lang="en-US" dirty="0" smtClean="0"/>
              <a:t>white paper on major NWS changes in post-processing, </a:t>
            </a:r>
            <a:r>
              <a:rPr lang="en-US" dirty="0" smtClean="0">
                <a:hlinkClick r:id="rId2"/>
              </a:rPr>
              <a:t>here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88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51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</a:t>
            </a:r>
            <a:r>
              <a:rPr lang="en-US" dirty="0" smtClean="0"/>
              <a:t>bjective #1: “Summit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Major change </a:t>
            </a:r>
            <a:r>
              <a:rPr lang="en-US" b="1" dirty="0"/>
              <a:t>#</a:t>
            </a:r>
            <a:r>
              <a:rPr lang="en-US" b="1" dirty="0" smtClean="0"/>
              <a:t>1</a:t>
            </a:r>
            <a:r>
              <a:rPr lang="en-US" dirty="0" smtClean="0"/>
              <a:t>:  Reanalysis/reforecast </a:t>
            </a:r>
            <a:r>
              <a:rPr lang="en-US" dirty="0" smtClean="0"/>
              <a:t>to be regularly generated; implies major changes to how we do post-processing.  Need to sort these out.</a:t>
            </a:r>
            <a:endParaRPr lang="en-US" dirty="0" smtClean="0"/>
          </a:p>
          <a:p>
            <a:r>
              <a:rPr lang="en-US" b="1" dirty="0" smtClean="0"/>
              <a:t>Major change </a:t>
            </a:r>
            <a:r>
              <a:rPr lang="en-US" b="1" dirty="0" smtClean="0"/>
              <a:t>#2</a:t>
            </a:r>
            <a:r>
              <a:rPr lang="en-US" dirty="0" smtClean="0"/>
              <a:t>: Post-processing to become increasingly oriented around National </a:t>
            </a:r>
            <a:r>
              <a:rPr lang="en-US" dirty="0" smtClean="0"/>
              <a:t>Blend and </a:t>
            </a:r>
            <a:r>
              <a:rPr lang="en-US" dirty="0" smtClean="0"/>
              <a:t>be probabilistic.</a:t>
            </a:r>
          </a:p>
          <a:p>
            <a:r>
              <a:rPr lang="en-US" b="1" dirty="0" smtClean="0"/>
              <a:t>Build roadmap</a:t>
            </a:r>
            <a:r>
              <a:rPr lang="en-US" dirty="0" smtClean="0"/>
              <a:t>:  How </a:t>
            </a:r>
            <a:r>
              <a:rPr lang="en-US" dirty="0" smtClean="0"/>
              <a:t>can we </a:t>
            </a:r>
            <a:r>
              <a:rPr lang="en-US" dirty="0" smtClean="0"/>
              <a:t>organize and collaborate </a:t>
            </a:r>
            <a:r>
              <a:rPr lang="en-US" dirty="0" smtClean="0"/>
              <a:t>better?</a:t>
            </a:r>
          </a:p>
          <a:p>
            <a:pPr lvl="1"/>
            <a:r>
              <a:rPr lang="en-US" dirty="0" smtClean="0"/>
              <a:t>Dispersed post-processing </a:t>
            </a:r>
            <a:r>
              <a:rPr lang="en-US" dirty="0" smtClean="0"/>
              <a:t>R&amp;D now </a:t>
            </a:r>
            <a:r>
              <a:rPr lang="en-US" dirty="0" smtClean="0"/>
              <a:t>(MDL, EMC, ESRL, NSSL/SPC, AOML/NHC, WPC, CPC, etc.).  Re-evaluate dispersed model, brainstorm ways of working together more effectively.  </a:t>
            </a:r>
          </a:p>
          <a:p>
            <a:pPr lvl="1"/>
            <a:r>
              <a:rPr lang="en-US" dirty="0" smtClean="0"/>
              <a:t>What is needed for more rapid technology transfer from OAR, NWS regions, academic sector?</a:t>
            </a:r>
          </a:p>
          <a:p>
            <a:pPr lvl="1"/>
            <a:r>
              <a:rPr lang="en-US" dirty="0" smtClean="0"/>
              <a:t>What supporting </a:t>
            </a:r>
            <a:r>
              <a:rPr lang="en-US" dirty="0" smtClean="0"/>
              <a:t>tools/infrastructure </a:t>
            </a:r>
            <a:r>
              <a:rPr lang="en-US" dirty="0" smtClean="0"/>
              <a:t>needed? Libraries of common post-processing software, verification data sets, verification methods, etc.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Lay out roadmap to manage the processes for these major changes.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32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change #1:</a:t>
            </a:r>
            <a:br>
              <a:rPr lang="en-US" dirty="0" smtClean="0"/>
            </a:br>
            <a:r>
              <a:rPr lang="en-US" sz="4000" dirty="0" smtClean="0"/>
              <a:t>regular global reanalysis/reforecast.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0518"/>
            <a:ext cx="8229600" cy="475615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Routine usage of reanalysis/reforecast </a:t>
            </a:r>
            <a:r>
              <a:rPr lang="en-US" dirty="0" smtClean="0"/>
              <a:t>(R/R) will </a:t>
            </a:r>
            <a:r>
              <a:rPr lang="en-US" dirty="0"/>
              <a:t>dramatically improve post-processed </a:t>
            </a:r>
            <a:r>
              <a:rPr lang="en-US" dirty="0" smtClean="0"/>
              <a:t>guidance (see </a:t>
            </a:r>
            <a:r>
              <a:rPr lang="en-US" dirty="0" smtClean="0">
                <a:hlinkClick r:id="rId2"/>
              </a:rPr>
              <a:t>white paper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Hendrik</a:t>
            </a:r>
            <a:r>
              <a:rPr lang="en-US" dirty="0" smtClean="0"/>
              <a:t> </a:t>
            </a:r>
            <a:r>
              <a:rPr lang="en-US" dirty="0" err="1" smtClean="0"/>
              <a:t>Tolman</a:t>
            </a:r>
            <a:r>
              <a:rPr lang="en-US" dirty="0" smtClean="0"/>
              <a:t> at 2014 NCEP Production Suite review said EMC intends to move to a more ordered implementation and reanalysis/reforecast procedure:</a:t>
            </a:r>
          </a:p>
          <a:p>
            <a:pPr lvl="1"/>
            <a:r>
              <a:rPr lang="en-US" b="1" dirty="0" smtClean="0"/>
              <a:t>Seasonal</a:t>
            </a:r>
            <a:r>
              <a:rPr lang="en-US" dirty="0" smtClean="0"/>
              <a:t>: ~ 4-year upgrade cycle, multi-decadal reanalysis/reforecast.</a:t>
            </a:r>
          </a:p>
          <a:p>
            <a:pPr lvl="1"/>
            <a:r>
              <a:rPr lang="en-US" b="1" dirty="0" smtClean="0"/>
              <a:t>Weekly</a:t>
            </a:r>
            <a:r>
              <a:rPr lang="en-US" dirty="0" smtClean="0"/>
              <a:t>: ~ 2-year upgrade cycle, decadal reanalysis/reforecast.</a:t>
            </a:r>
          </a:p>
          <a:p>
            <a:pPr lvl="1"/>
            <a:r>
              <a:rPr lang="en-US" b="1" dirty="0" smtClean="0"/>
              <a:t>GFS or NGGPS replacement</a:t>
            </a:r>
            <a:r>
              <a:rPr lang="en-US" dirty="0" smtClean="0"/>
              <a:t>: ~ 1-year upgrade cycle, a few years reanalysis/reforecast.</a:t>
            </a:r>
          </a:p>
          <a:p>
            <a:r>
              <a:rPr lang="en-US" dirty="0" smtClean="0"/>
              <a:t>Infrastructure </a:t>
            </a:r>
            <a:r>
              <a:rPr lang="en-US" dirty="0"/>
              <a:t>(compute, storage, software, </a:t>
            </a:r>
            <a:r>
              <a:rPr lang="en-US" dirty="0" smtClean="0"/>
              <a:t>diagnostics) </a:t>
            </a:r>
            <a:r>
              <a:rPr lang="en-US" dirty="0"/>
              <a:t>not in place yet</a:t>
            </a:r>
            <a:r>
              <a:rPr lang="en-US" dirty="0" smtClean="0"/>
              <a:t>.  </a:t>
            </a:r>
            <a:r>
              <a:rPr lang="en-US" b="1" dirty="0" smtClean="0">
                <a:solidFill>
                  <a:srgbClr val="008000"/>
                </a:solidFill>
              </a:rPr>
              <a:t>Underlying technology to perform R/R is mostly mature, NWS infrastructure to do this regularly is immature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Hence </a:t>
            </a:r>
            <a:r>
              <a:rPr lang="en-US" dirty="0" smtClean="0"/>
              <a:t>support </a:t>
            </a:r>
            <a:r>
              <a:rPr lang="en-US" dirty="0" smtClean="0"/>
              <a:t>to institutionalize reanalysis/</a:t>
            </a:r>
            <a:r>
              <a:rPr lang="en-US" dirty="0" smtClean="0"/>
              <a:t>reforecast/</a:t>
            </a:r>
            <a:r>
              <a:rPr lang="en-US" dirty="0" smtClean="0"/>
              <a:t>supporting infrastructure</a:t>
            </a:r>
            <a:r>
              <a:rPr lang="en-US" dirty="0" smtClean="0"/>
              <a:t> is a </a:t>
            </a:r>
            <a:r>
              <a:rPr lang="en-US" dirty="0" smtClean="0"/>
              <a:t>post-processing priority for NGGPS.</a:t>
            </a:r>
          </a:p>
          <a:p>
            <a:r>
              <a:rPr lang="en-US" dirty="0" smtClean="0"/>
              <a:t>Status:  ESRL/PSD has funds to jump-start </a:t>
            </a:r>
            <a:r>
              <a:rPr lang="en-US" dirty="0" smtClean="0"/>
              <a:t>reanalysis system </a:t>
            </a:r>
            <a:r>
              <a:rPr lang="en-US" dirty="0" smtClean="0"/>
              <a:t>development, with anticipated additional funding for ESRL/PSD, EMC, CPC to support production</a:t>
            </a:r>
            <a:r>
              <a:rPr lang="en-US" dirty="0" smtClean="0"/>
              <a:t>.  MDL seeking </a:t>
            </a:r>
            <a:r>
              <a:rPr lang="en-US" dirty="0" smtClean="0"/>
              <a:t>storage infrastructure funds.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30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95" y="274638"/>
            <a:ext cx="8763411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Major change </a:t>
            </a:r>
            <a:r>
              <a:rPr lang="en-US" dirty="0" smtClean="0"/>
              <a:t># 2: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“National Blend” product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796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National Blend concept:</a:t>
            </a:r>
          </a:p>
          <a:p>
            <a:pPr lvl="1"/>
            <a:r>
              <a:rPr lang="en-US" dirty="0" smtClean="0"/>
              <a:t>Ingest multi-model, multi-center deterministic and ensemble forecasts.</a:t>
            </a:r>
          </a:p>
          <a:p>
            <a:pPr lvl="1"/>
            <a:r>
              <a:rPr lang="en-US" dirty="0" smtClean="0"/>
              <a:t>Post-process and downscale them to 2.5-km NDFD grid.</a:t>
            </a:r>
          </a:p>
          <a:p>
            <a:pPr lvl="1"/>
            <a:r>
              <a:rPr lang="en-US" dirty="0" smtClean="0"/>
              <a:t>Populate </a:t>
            </a:r>
            <a:r>
              <a:rPr lang="en-US" i="1" dirty="0" smtClean="0"/>
              <a:t>all NDFD elements </a:t>
            </a:r>
            <a:r>
              <a:rPr lang="en-US" dirty="0" smtClean="0"/>
              <a:t>with National Blend guidance as starting point for local WFO forecasters.</a:t>
            </a:r>
          </a:p>
          <a:p>
            <a:pPr lvl="1"/>
            <a:r>
              <a:rPr lang="en-US" dirty="0" smtClean="0"/>
              <a:t>Possibly extend NDFD in future to include more probabilistic information.</a:t>
            </a:r>
          </a:p>
          <a:p>
            <a:r>
              <a:rPr lang="en-US" dirty="0" smtClean="0"/>
              <a:t>Anticipated result:</a:t>
            </a:r>
          </a:p>
          <a:p>
            <a:pPr lvl="1"/>
            <a:r>
              <a:rPr lang="en-US" dirty="0" smtClean="0"/>
              <a:t>very high quality automated guidance.</a:t>
            </a:r>
          </a:p>
          <a:p>
            <a:pPr lvl="1"/>
            <a:r>
              <a:rPr lang="en-US" dirty="0" smtClean="0"/>
              <a:t>less manual intervention by forecasters, thus greater consistency between WFOs.</a:t>
            </a:r>
          </a:p>
          <a:p>
            <a:pPr lvl="1"/>
            <a:r>
              <a:rPr lang="en-US" dirty="0" smtClean="0"/>
              <a:t>forecasters ready and able to take on more decision-support roles.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7926" y="6380015"/>
            <a:ext cx="7284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post-processing concepts adolescent, supporting infrastructure immature.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589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2291"/>
          </a:xfrm>
        </p:spPr>
        <p:txBody>
          <a:bodyPr/>
          <a:lstStyle/>
          <a:p>
            <a:r>
              <a:rPr lang="en-US" dirty="0" smtClean="0"/>
              <a:t>National Blend challenges.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078" y="1534815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Reaching data-sharing agreements with international partners.</a:t>
            </a:r>
          </a:p>
          <a:p>
            <a:r>
              <a:rPr lang="en-US" dirty="0" smtClean="0"/>
              <a:t>Ideally, need </a:t>
            </a:r>
            <a:r>
              <a:rPr lang="en-US" dirty="0" smtClean="0"/>
              <a:t>reforecasts to achieve consistently high-quality post-processed guidance.</a:t>
            </a:r>
            <a:endParaRPr lang="en-US" dirty="0" smtClean="0"/>
          </a:p>
          <a:p>
            <a:r>
              <a:rPr lang="en-US" dirty="0" smtClean="0"/>
              <a:t>Need quality hi-res. surface </a:t>
            </a:r>
            <a:r>
              <a:rPr lang="en-US" dirty="0" err="1" smtClean="0"/>
              <a:t>reanalyses</a:t>
            </a:r>
            <a:r>
              <a:rPr lang="en-US" dirty="0"/>
              <a:t> </a:t>
            </a:r>
            <a:r>
              <a:rPr lang="en-US" dirty="0" smtClean="0"/>
              <a:t>for training, </a:t>
            </a:r>
            <a:r>
              <a:rPr lang="en-US" dirty="0" smtClean="0"/>
              <a:t>validation (see next slide).</a:t>
            </a:r>
          </a:p>
          <a:p>
            <a:pPr lvl="1"/>
            <a:r>
              <a:rPr lang="en-US" dirty="0" smtClean="0"/>
              <a:t>need them CONUS, AK, HI, Guam, PR.</a:t>
            </a:r>
            <a:endParaRPr lang="en-US" dirty="0" smtClean="0"/>
          </a:p>
          <a:p>
            <a:r>
              <a:rPr lang="en-US" dirty="0" smtClean="0"/>
              <a:t>Developing new algorithms to exploit richness of ensemble data and potentially longer training data sets.</a:t>
            </a:r>
          </a:p>
          <a:p>
            <a:pPr lvl="1"/>
            <a:r>
              <a:rPr lang="en-US" dirty="0" smtClean="0"/>
              <a:t>For all variables, including more difficult ones like snowfall amount, precipitation type, sky cover</a:t>
            </a:r>
            <a:r>
              <a:rPr lang="en-US" dirty="0" smtClean="0"/>
              <a:t>.</a:t>
            </a:r>
          </a:p>
          <a:p>
            <a:r>
              <a:rPr lang="en-US" dirty="0" smtClean="0"/>
              <a:t>Similar in concept to NAEFS; should they be integrated?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14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316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NGGPS objective #2: </a:t>
            </a:r>
            <a:r>
              <a:rPr lang="en-US" dirty="0"/>
              <a:t>r</a:t>
            </a:r>
            <a:r>
              <a:rPr lang="en-US" dirty="0" smtClean="0"/>
              <a:t>egularly </a:t>
            </a:r>
            <a:r>
              <a:rPr lang="en-US" dirty="0"/>
              <a:t>generate supporting data sets, reanalysis/</a:t>
            </a:r>
            <a:r>
              <a:rPr lang="en-US" dirty="0" smtClean="0"/>
              <a:t>reforecast (R/R).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1254"/>
            <a:ext cx="8229600" cy="4005941"/>
          </a:xfrm>
        </p:spPr>
        <p:txBody>
          <a:bodyPr>
            <a:noAutofit/>
          </a:bodyPr>
          <a:lstStyle/>
          <a:p>
            <a:r>
              <a:rPr lang="en-US" sz="2000" dirty="0" smtClean="0"/>
              <a:t>Global reanalysis procedures are </a:t>
            </a:r>
            <a:r>
              <a:rPr lang="en-US" sz="2000" b="1" dirty="0" smtClean="0">
                <a:solidFill>
                  <a:srgbClr val="008000"/>
                </a:solidFill>
              </a:rPr>
              <a:t>mature</a:t>
            </a:r>
            <a:r>
              <a:rPr lang="en-US" sz="2000" dirty="0" smtClean="0"/>
              <a:t>, with exception of handling changes in observing systems.</a:t>
            </a:r>
          </a:p>
          <a:p>
            <a:r>
              <a:rPr lang="en-US" sz="2000" dirty="0" smtClean="0"/>
              <a:t>Infrastructure </a:t>
            </a:r>
            <a:r>
              <a:rPr lang="en-US" sz="2000" b="1" dirty="0" smtClean="0">
                <a:solidFill>
                  <a:srgbClr val="008000"/>
                </a:solidFill>
              </a:rPr>
              <a:t>immature</a:t>
            </a:r>
          </a:p>
          <a:p>
            <a:pPr lvl="1"/>
            <a:r>
              <a:rPr lang="en-US" sz="1800" dirty="0" smtClean="0"/>
              <a:t>Dedicated compute cycles;</a:t>
            </a:r>
          </a:p>
          <a:p>
            <a:pPr lvl="1"/>
            <a:r>
              <a:rPr lang="en-US" sz="1800" dirty="0" smtClean="0"/>
              <a:t>Disk / cloud storage;</a:t>
            </a:r>
          </a:p>
          <a:p>
            <a:pPr lvl="1"/>
            <a:r>
              <a:rPr lang="en-US" sz="1800" dirty="0" smtClean="0"/>
              <a:t>Re-usable, extendable observations database;</a:t>
            </a:r>
          </a:p>
          <a:p>
            <a:pPr lvl="1"/>
            <a:r>
              <a:rPr lang="en-US" sz="1800" dirty="0" smtClean="0"/>
              <a:t>Diagnostic tools.</a:t>
            </a:r>
          </a:p>
          <a:p>
            <a:r>
              <a:rPr lang="en-US" sz="2000" b="1" dirty="0" smtClean="0">
                <a:solidFill>
                  <a:srgbClr val="008000"/>
                </a:solidFill>
              </a:rPr>
              <a:t>Procedures for freezing models immature </a:t>
            </a:r>
            <a:r>
              <a:rPr lang="en-US" sz="2000" dirty="0" smtClean="0"/>
              <a:t>and runs contrary to EMC’s past practices.</a:t>
            </a:r>
          </a:p>
          <a:p>
            <a:pPr lvl="1"/>
            <a:r>
              <a:rPr lang="en-US" sz="1800" dirty="0" smtClean="0"/>
              <a:t>Especially difficult at times of major change.</a:t>
            </a:r>
          </a:p>
          <a:p>
            <a:r>
              <a:rPr lang="en-US" sz="2000" dirty="0" smtClean="0"/>
              <a:t>Hi-res surface reanalysis </a:t>
            </a:r>
            <a:r>
              <a:rPr lang="en-US" sz="2000" b="1" dirty="0" smtClean="0">
                <a:solidFill>
                  <a:srgbClr val="008000"/>
                </a:solidFill>
              </a:rPr>
              <a:t>adolescent</a:t>
            </a:r>
            <a:r>
              <a:rPr lang="en-US" sz="2000" dirty="0" smtClean="0"/>
              <a:t> (next slide)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766" y="6404865"/>
            <a:ext cx="5376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collaboration with NGGPS data assimilation group anticipated.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74697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1724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Part 1:</a:t>
            </a:r>
            <a:br>
              <a:rPr lang="en-US" dirty="0" smtClean="0"/>
            </a:br>
            <a:r>
              <a:rPr lang="en-US" dirty="0" smtClean="0"/>
              <a:t>Ensemble </a:t>
            </a:r>
            <a:r>
              <a:rPr lang="en-US" dirty="0" smtClean="0"/>
              <a:t>prediction system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27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9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High-resolution surface analysis /reanalysis (currently RTMA</a:t>
            </a:r>
            <a:r>
              <a:rPr lang="en-US" dirty="0" smtClean="0"/>
              <a:t>)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4063"/>
            <a:ext cx="8229600" cy="4525963"/>
          </a:xfrm>
        </p:spPr>
        <p:txBody>
          <a:bodyPr/>
          <a:lstStyle/>
          <a:p>
            <a:r>
              <a:rPr lang="en-US" sz="2800" b="1" dirty="0" smtClean="0"/>
              <a:t>Inherited biases from NWP model</a:t>
            </a:r>
            <a:r>
              <a:rPr lang="en-US" sz="2800" dirty="0" smtClean="0"/>
              <a:t>: most DA systems correct model first guess to new observations.</a:t>
            </a:r>
          </a:p>
          <a:p>
            <a:pPr lvl="1"/>
            <a:r>
              <a:rPr lang="en-US" sz="2400" dirty="0" smtClean="0"/>
              <a:t>If first guess is biased (usually is near surface), then analysis biased, especially in data-sparse regions.</a:t>
            </a:r>
          </a:p>
          <a:p>
            <a:pPr lvl="1"/>
            <a:endParaRPr lang="en-US" sz="2400" dirty="0" smtClean="0"/>
          </a:p>
          <a:p>
            <a:r>
              <a:rPr lang="en-US" sz="2800" b="1" dirty="0" smtClean="0"/>
              <a:t>Procedures are relatively costly to run</a:t>
            </a:r>
            <a:r>
              <a:rPr lang="en-US" sz="2800" dirty="0" smtClean="0"/>
              <a:t>; not sure EMC has set aside the time to run a retrospective RTMA back several decades.</a:t>
            </a:r>
            <a:endParaRPr lang="en-US" sz="2800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54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23"/>
            <a:ext cx="8229600" cy="87978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 of T</a:t>
            </a:r>
            <a:r>
              <a:rPr lang="en-US" sz="4000" baseline="-25000" dirty="0" smtClean="0"/>
              <a:t>2m</a:t>
            </a:r>
            <a:r>
              <a:rPr lang="en-US" sz="4000" dirty="0" smtClean="0"/>
              <a:t> analysis differences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195F-BCCF-E348-A971-9D4E219A5191}" type="slidenum">
              <a:rPr lang="en-US" smtClean="0"/>
              <a:t>31</a:t>
            </a:fld>
            <a:endParaRPr lang="en-US"/>
          </a:p>
        </p:txBody>
      </p:sp>
      <p:pic>
        <p:nvPicPr>
          <p:cNvPr id="5" name="Picture 4" descr="Screen Shot 2015-06-15 at 3.03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2065"/>
            <a:ext cx="9144000" cy="60559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488668"/>
            <a:ext cx="813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/>
              <a:t>(internal NOAA) http://</a:t>
            </a:r>
            <a:r>
              <a:rPr lang="en-US" dirty="0" err="1"/>
              <a:t>www.mdl.nws.noaa.gov</a:t>
            </a:r>
            <a:r>
              <a:rPr lang="en-US" dirty="0"/>
              <a:t>/~blend/</a:t>
            </a:r>
            <a:r>
              <a:rPr lang="en-US" dirty="0" err="1"/>
              <a:t>blender.prototype.php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212225" y="2842769"/>
            <a:ext cx="230900" cy="21645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50257" y="1691273"/>
            <a:ext cx="2349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14 degrees F different!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443125" y="2060605"/>
            <a:ext cx="1197794" cy="78216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131581" y="1443031"/>
            <a:ext cx="620544" cy="375187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831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44" y="29323"/>
            <a:ext cx="8831924" cy="879786"/>
          </a:xfrm>
        </p:spPr>
        <p:txBody>
          <a:bodyPr>
            <a:noAutofit/>
          </a:bodyPr>
          <a:lstStyle/>
          <a:p>
            <a:r>
              <a:rPr lang="en-US" sz="3600" dirty="0" smtClean="0"/>
              <a:t>Another example of T</a:t>
            </a:r>
            <a:r>
              <a:rPr lang="en-US" sz="3600" baseline="-25000" dirty="0" smtClean="0"/>
              <a:t>2m</a:t>
            </a:r>
            <a:r>
              <a:rPr lang="en-US" sz="3600" dirty="0" smtClean="0"/>
              <a:t> analysis differences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195F-BCCF-E348-A971-9D4E219A5191}" type="slidenum">
              <a:rPr lang="en-US" smtClean="0"/>
              <a:t>32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6488668"/>
            <a:ext cx="813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/>
              <a:t>(internal NOAA) http://</a:t>
            </a:r>
            <a:r>
              <a:rPr lang="en-US" dirty="0" err="1"/>
              <a:t>www.mdl.nws.noaa.gov</a:t>
            </a:r>
            <a:r>
              <a:rPr lang="en-US" dirty="0"/>
              <a:t>/~blend/</a:t>
            </a:r>
            <a:r>
              <a:rPr lang="en-US" dirty="0" err="1"/>
              <a:t>blender.prototype.php</a:t>
            </a:r>
            <a:endParaRPr lang="en-US" dirty="0"/>
          </a:p>
        </p:txBody>
      </p:sp>
      <p:pic>
        <p:nvPicPr>
          <p:cNvPr id="3" name="Picture 2" descr="Screen Shot 2015-06-15 at 3.08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5" y="789704"/>
            <a:ext cx="8686800" cy="581325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088288" y="2611885"/>
            <a:ext cx="193933" cy="16298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072470" y="2242553"/>
            <a:ext cx="2453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13.5 degrees F different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8103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05084"/>
            <a:ext cx="3951080" cy="3231926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Time </a:t>
            </a:r>
            <a:r>
              <a:rPr lang="en-US" sz="2800" dirty="0" smtClean="0"/>
              <a:t>series </a:t>
            </a:r>
            <a:r>
              <a:rPr lang="en-US" sz="2800" dirty="0" smtClean="0"/>
              <a:t>of observed temperatures and deviations at </a:t>
            </a:r>
            <a:r>
              <a:rPr lang="en-US" sz="2800" dirty="0" smtClean="0"/>
              <a:t>Albany, </a:t>
            </a:r>
            <a:r>
              <a:rPr lang="en-US" sz="2800" dirty="0" smtClean="0"/>
              <a:t>NY.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 smtClean="0"/>
              <a:t>A new, old </a:t>
            </a:r>
            <a:r>
              <a:rPr lang="en-US" sz="2800" b="1" dirty="0"/>
              <a:t>i</a:t>
            </a:r>
            <a:r>
              <a:rPr lang="en-US" sz="2800" b="1" dirty="0" smtClean="0"/>
              <a:t>dea</a:t>
            </a:r>
            <a:r>
              <a:rPr lang="en-US" sz="2800" b="1" dirty="0"/>
              <a:t>:</a:t>
            </a:r>
            <a:br>
              <a:rPr lang="en-US" sz="2800" b="1" dirty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dirty="0" smtClean="0"/>
              <a:t>What about </a:t>
            </a:r>
            <a:r>
              <a:rPr lang="en-US" sz="2800" i="1" dirty="0" smtClean="0"/>
              <a:t>statistical</a:t>
            </a:r>
            <a:r>
              <a:rPr lang="en-US" sz="2800" dirty="0" smtClean="0"/>
              <a:t> model for the first guess, based on deviation from climatology?</a:t>
            </a:r>
            <a:br>
              <a:rPr lang="en-US" sz="2800" dirty="0" smtClean="0"/>
            </a:br>
            <a:r>
              <a:rPr lang="en-US" sz="2800" dirty="0" smtClean="0"/>
              <a:t>Cheap, potentially unbiased.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195F-BCCF-E348-A971-9D4E219A5191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40655" y="4333290"/>
            <a:ext cx="38082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Here, note that last </a:t>
            </a:r>
            <a:r>
              <a:rPr lang="en-US" dirty="0" smtClean="0"/>
              <a:t>hour’s </a:t>
            </a:r>
            <a:r>
              <a:rPr lang="en-US" dirty="0" smtClean="0"/>
              <a:t>temperature deviation </a:t>
            </a:r>
            <a:r>
              <a:rPr lang="en-US" dirty="0" smtClean="0"/>
              <a:t>from </a:t>
            </a:r>
            <a:r>
              <a:rPr lang="en-US" dirty="0" smtClean="0"/>
              <a:t>climatology is </a:t>
            </a:r>
            <a:r>
              <a:rPr lang="en-US" dirty="0" smtClean="0"/>
              <a:t>frequently a decent first guess approximation for </a:t>
            </a:r>
            <a:r>
              <a:rPr lang="en-US" dirty="0" smtClean="0"/>
              <a:t>this </a:t>
            </a:r>
            <a:r>
              <a:rPr lang="en-US" dirty="0" smtClean="0"/>
              <a:t>hour’s </a:t>
            </a:r>
            <a:r>
              <a:rPr lang="en-US" dirty="0" smtClean="0"/>
              <a:t>temperature deviation </a:t>
            </a:r>
            <a:r>
              <a:rPr lang="en-US" dirty="0" smtClean="0"/>
              <a:t>(and thus temperature, by </a:t>
            </a:r>
            <a:r>
              <a:rPr lang="en-US" dirty="0" smtClean="0"/>
              <a:t>adding back </a:t>
            </a:r>
            <a:r>
              <a:rPr lang="en-US" dirty="0" smtClean="0"/>
              <a:t>climatology).</a:t>
            </a:r>
            <a:endParaRPr lang="en-US" dirty="0"/>
          </a:p>
        </p:txBody>
      </p:sp>
      <p:pic>
        <p:nvPicPr>
          <p:cNvPr id="7" name="Picture 6" descr="temp_timeseries_201207010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95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81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tterplot_lagged_temp_KALB_Ju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4682"/>
            <a:ext cx="9144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63" y="48208"/>
            <a:ext cx="8807507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How does </a:t>
            </a:r>
            <a:r>
              <a:rPr lang="en-US" sz="2800" dirty="0" smtClean="0">
                <a:solidFill>
                  <a:srgbClr val="000000"/>
                </a:solidFill>
              </a:rPr>
              <a:t>last hour’s temperature deviation </a:t>
            </a:r>
            <a:r>
              <a:rPr lang="en-US" sz="2800" dirty="0" smtClean="0"/>
              <a:t>from climatology predict this hour’s temperature deviation?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79463" y="5715624"/>
            <a:ext cx="85869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Before the analysis, I had developed a climatology for </a:t>
            </a:r>
            <a:r>
              <a:rPr lang="en-US" sz="2000" dirty="0" smtClean="0"/>
              <a:t>Albany for each hour of the day and each day of the year.  Hence, 10 AM’s Local climatological temp is a bit</a:t>
            </a:r>
          </a:p>
          <a:p>
            <a:r>
              <a:rPr lang="en-US" sz="2000" dirty="0" smtClean="0"/>
              <a:t>warmer than 9 AM’s temp.   Persistence of last hour’s deviation is pretty good.</a:t>
            </a:r>
            <a:endParaRPr lang="en-US" sz="20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195F-BCCF-E348-A971-9D4E219A5191}" type="slidenum">
              <a:rPr lang="en-US" smtClean="0"/>
              <a:t>34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11509" y="1191208"/>
            <a:ext cx="524585" cy="39645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53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Proposed statistical model </a:t>
            </a:r>
            <a:br>
              <a:rPr lang="en-US" dirty="0" smtClean="0"/>
            </a:br>
            <a:r>
              <a:rPr lang="en-US" dirty="0" smtClean="0"/>
              <a:t>to generate first guess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T’(forecast next hour) = </a:t>
            </a:r>
          </a:p>
          <a:p>
            <a:pPr marL="457200" lvl="1" indent="0">
              <a:buNone/>
            </a:pPr>
            <a:r>
              <a:rPr lang="en-US" sz="3200" dirty="0" smtClean="0"/>
              <a:t>T’(analyzed this hour) </a:t>
            </a:r>
            <a:r>
              <a:rPr lang="en-US" dirty="0" smtClean="0"/>
              <a:t>+</a:t>
            </a:r>
          </a:p>
          <a:p>
            <a:pPr marL="457200" lvl="1" indent="0">
              <a:buNone/>
            </a:pPr>
            <a:r>
              <a:rPr lang="en-US" dirty="0" smtClean="0"/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*(analyzed cloud cover) +</a:t>
            </a:r>
          </a:p>
          <a:p>
            <a:pPr marL="457200" lvl="1" indent="0">
              <a:buNone/>
            </a:pPr>
            <a:r>
              <a:rPr lang="en-US" dirty="0" smtClean="0"/>
              <a:t>b</a:t>
            </a:r>
            <a:r>
              <a:rPr lang="en-US" baseline="-25000" dirty="0" smtClean="0"/>
              <a:t>2</a:t>
            </a:r>
            <a:r>
              <a:rPr lang="en-US" dirty="0" smtClean="0"/>
              <a:t>*(soil moisture) + … +</a:t>
            </a:r>
          </a:p>
          <a:p>
            <a:pPr marL="457200" lvl="1" indent="0">
              <a:buNone/>
            </a:pPr>
            <a:r>
              <a:rPr lang="en-US" dirty="0" smtClean="0"/>
              <a:t>b</a:t>
            </a:r>
            <a:r>
              <a:rPr lang="en-US" baseline="-25000" dirty="0" smtClean="0"/>
              <a:t>n-1</a:t>
            </a:r>
            <a:r>
              <a:rPr lang="en-US" dirty="0" smtClean="0"/>
              <a:t>*(850 </a:t>
            </a:r>
            <a:r>
              <a:rPr lang="en-US" dirty="0" err="1" smtClean="0"/>
              <a:t>hPa</a:t>
            </a:r>
            <a:r>
              <a:rPr lang="en-US" dirty="0" smtClean="0"/>
              <a:t> vertical velocity)</a:t>
            </a:r>
          </a:p>
          <a:p>
            <a:pPr marL="457200" lvl="1" indent="0">
              <a:buNone/>
            </a:pPr>
            <a:r>
              <a:rPr lang="en-US" dirty="0" err="1" smtClean="0"/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*(forecast 925 </a:t>
            </a:r>
            <a:r>
              <a:rPr lang="en-US" dirty="0" err="1" smtClean="0"/>
              <a:t>hPa</a:t>
            </a:r>
            <a:r>
              <a:rPr lang="en-US" dirty="0" smtClean="0"/>
              <a:t> temperature change)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195F-BCCF-E348-A971-9D4E219A5191}" type="slidenum">
              <a:rPr lang="en-US" smtClean="0"/>
              <a:t>35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3372" y="5172056"/>
            <a:ext cx="71290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T’ is the deviation from the climatological mean </a:t>
            </a:r>
          </a:p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for this time of day, day of year.</a:t>
            </a:r>
            <a:endParaRPr lang="en-US" sz="28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76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Statistical model first</a:t>
            </a:r>
            <a:r>
              <a:rPr lang="en-US" dirty="0" smtClean="0"/>
              <a:t>-guess errors </a:t>
            </a:r>
            <a:r>
              <a:rPr lang="en-US" i="1" dirty="0" smtClean="0"/>
              <a:t>at stations </a:t>
            </a:r>
            <a:r>
              <a:rPr lang="en-US" dirty="0" smtClean="0"/>
              <a:t>after regression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F195F-BCCF-E348-A971-9D4E219A5191}" type="slidenum">
              <a:rPr lang="en-US" smtClean="0"/>
              <a:t>36</a:t>
            </a:fld>
            <a:endParaRPr lang="en-US" dirty="0"/>
          </a:p>
        </p:txBody>
      </p:sp>
      <p:pic>
        <p:nvPicPr>
          <p:cNvPr id="7" name="Picture 6" descr="onehour_fcsterrs_v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68897"/>
            <a:ext cx="5982216" cy="44866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16607" y="1644541"/>
            <a:ext cx="31010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Lagged deviation from </a:t>
            </a:r>
            <a:r>
              <a:rPr lang="en-US" dirty="0" err="1" smtClean="0"/>
              <a:t>climo</a:t>
            </a:r>
            <a:r>
              <a:rPr lang="en-US" dirty="0" smtClean="0"/>
              <a:t> produces much lower error than RTMA </a:t>
            </a:r>
            <a:r>
              <a:rPr lang="en-US" b="1" dirty="0" smtClean="0"/>
              <a:t>at stations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 small but noticeable further reduction of errors using predictors suggested in previous slides. </a:t>
            </a:r>
            <a:r>
              <a:rPr lang="en-US" dirty="0" smtClean="0"/>
              <a:t>(</a:t>
            </a:r>
            <a:r>
              <a:rPr lang="en-US" dirty="0"/>
              <a:t>from de </a:t>
            </a:r>
            <a:r>
              <a:rPr lang="en-US" dirty="0" err="1"/>
              <a:t>Pondeca</a:t>
            </a:r>
            <a:r>
              <a:rPr lang="en-US" dirty="0"/>
              <a:t> et al., </a:t>
            </a:r>
            <a:r>
              <a:rPr lang="en-US" i="1" dirty="0"/>
              <a:t>W&amp;F</a:t>
            </a:r>
            <a:r>
              <a:rPr lang="en-US" dirty="0"/>
              <a:t>, Oct </a:t>
            </a:r>
            <a:r>
              <a:rPr lang="en-US" dirty="0" smtClean="0"/>
              <a:t>2011)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 smtClean="0"/>
              <a:t>Results are not cross validated, but for a few selected stations,</a:t>
            </a:r>
          </a:p>
          <a:p>
            <a:r>
              <a:rPr lang="en-US" dirty="0" smtClean="0"/>
              <a:t>this appeared to have a negligible effect given the large </a:t>
            </a:r>
          </a:p>
          <a:p>
            <a:r>
              <a:rPr lang="en-US" dirty="0" smtClean="0"/>
              <a:t>training sample size (&gt; 900).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44001" y="6395078"/>
            <a:ext cx="51079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Procedure for producing a gridded a first guess in progress.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358470" y="3160027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~ half </a:t>
            </a:r>
            <a:r>
              <a:rPr lang="en-US" b="1" dirty="0">
                <a:solidFill>
                  <a:srgbClr val="FF0000"/>
                </a:solidFill>
              </a:rPr>
              <a:t>the error of </a:t>
            </a:r>
            <a:r>
              <a:rPr lang="en-US" b="1" dirty="0" smtClean="0">
                <a:solidFill>
                  <a:srgbClr val="FF0000"/>
                </a:solidFill>
              </a:rPr>
              <a:t>(2011) RTMA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350582" y="3147482"/>
            <a:ext cx="7888" cy="127792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624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5076"/>
            <a:ext cx="8229600" cy="7824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Objective #3:</a:t>
            </a:r>
            <a:br>
              <a:rPr lang="en-US" dirty="0" smtClean="0"/>
            </a:br>
            <a:r>
              <a:rPr lang="en-US" dirty="0" smtClean="0"/>
              <a:t>improving post-processing algorithms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 descr="regression-examp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70" y="1438946"/>
            <a:ext cx="6965571" cy="43534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8187" y="5792428"/>
            <a:ext cx="8277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Advanced techniques are in development with Sandy Supplemental and NGGPS funds;</a:t>
            </a:r>
          </a:p>
          <a:p>
            <a:r>
              <a:rPr lang="en-US" dirty="0" smtClean="0"/>
              <a:t>more support will be needed for unusual, high-impact variables.  </a:t>
            </a:r>
            <a:r>
              <a:rPr lang="en-US" b="1" dirty="0" smtClean="0">
                <a:solidFill>
                  <a:srgbClr val="008000"/>
                </a:solidFill>
              </a:rPr>
              <a:t>Adolescent.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766" y="6526015"/>
            <a:ext cx="2656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c/o Michael </a:t>
            </a:r>
            <a:r>
              <a:rPr lang="en-US" sz="1400" dirty="0" err="1" smtClean="0"/>
              <a:t>Scheuerer</a:t>
            </a:r>
            <a:r>
              <a:rPr lang="en-US" sz="1400" dirty="0" smtClean="0"/>
              <a:t>, ESRL/PSD.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186126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</a:t>
            </a:r>
            <a:r>
              <a:rPr lang="en-US" dirty="0" smtClean="0"/>
              <a:t>bjective #4: </a:t>
            </a:r>
            <a:br>
              <a:rPr lang="en-US" dirty="0" smtClean="0"/>
            </a:br>
            <a:r>
              <a:rPr lang="en-US" dirty="0" smtClean="0"/>
              <a:t>post-processing of weeks +3 to +4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Initial-condition skill mostly gone, except episodically:</a:t>
            </a:r>
          </a:p>
          <a:p>
            <a:pPr lvl="1"/>
            <a:r>
              <a:rPr lang="en-US" dirty="0" smtClean="0"/>
              <a:t>ENSO, MJO, blocking/AO.</a:t>
            </a:r>
          </a:p>
          <a:p>
            <a:r>
              <a:rPr lang="en-US" dirty="0" smtClean="0"/>
              <a:t>Small detectable signal buried in large amount of chaotic error, model bias.</a:t>
            </a:r>
          </a:p>
          <a:p>
            <a:r>
              <a:rPr lang="en-US" dirty="0"/>
              <a:t>L</a:t>
            </a:r>
            <a:r>
              <a:rPr lang="en-US" dirty="0" smtClean="0"/>
              <a:t>engthy reforecasts, stable models needed to tease out what skill there is.</a:t>
            </a:r>
          </a:p>
          <a:p>
            <a:r>
              <a:rPr lang="en-US" dirty="0" smtClean="0"/>
              <a:t>New post-processing techniques may be needed, tailored to unique challenges of these time scales.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Adolescent.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293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NGGPS </a:t>
            </a:r>
            <a:r>
              <a:rPr lang="en-US" dirty="0" smtClean="0"/>
              <a:t>grants </a:t>
            </a:r>
            <a:r>
              <a:rPr lang="en-US" dirty="0"/>
              <a:t>in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0421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 smtClean="0"/>
              <a:t>Development </a:t>
            </a:r>
            <a:r>
              <a:rPr lang="en-US" b="1" dirty="0"/>
              <a:t>of Ensemble Forecast Approaches to Downscale, Calibrate and Verify Precipitation Forecasts</a:t>
            </a:r>
            <a:r>
              <a:rPr lang="en-US" b="1" dirty="0" smtClean="0"/>
              <a:t>.</a:t>
            </a:r>
            <a:r>
              <a:rPr lang="en-US" sz="2800" dirty="0" smtClean="0"/>
              <a:t> </a:t>
            </a:r>
            <a:r>
              <a:rPr lang="en-US" dirty="0" smtClean="0"/>
              <a:t>Dave Novak, WPC, PI</a:t>
            </a:r>
            <a:endParaRPr lang="en-US" sz="2400" dirty="0"/>
          </a:p>
          <a:p>
            <a:pPr lvl="1"/>
            <a:r>
              <a:rPr lang="en-US" b="1" dirty="0"/>
              <a:t>Activities</a:t>
            </a:r>
            <a:r>
              <a:rPr lang="en-US" dirty="0"/>
              <a:t>:  </a:t>
            </a:r>
            <a:r>
              <a:rPr lang="en-US" dirty="0"/>
              <a:t>E</a:t>
            </a:r>
            <a:r>
              <a:rPr lang="en-US" dirty="0" smtClean="0"/>
              <a:t>nhance </a:t>
            </a:r>
            <a:r>
              <a:rPr lang="en-US" dirty="0"/>
              <a:t>the skill of high-resolution quantitative precipitation forecasts (QPF) for detection of high-impact events </a:t>
            </a:r>
            <a:r>
              <a:rPr lang="en-US" dirty="0" smtClean="0"/>
              <a:t>via downscaling, </a:t>
            </a:r>
            <a:r>
              <a:rPr lang="en-US" dirty="0" err="1" smtClean="0"/>
              <a:t>quantile</a:t>
            </a:r>
            <a:r>
              <a:rPr lang="en-US" dirty="0" smtClean="0"/>
              <a:t> mapping</a:t>
            </a:r>
          </a:p>
          <a:p>
            <a:r>
              <a:rPr lang="en-US" b="1" dirty="0" smtClean="0"/>
              <a:t>Calibration </a:t>
            </a:r>
            <a:r>
              <a:rPr lang="en-US" b="1" dirty="0"/>
              <a:t>and Evaluation of GEFS Ensemble Forecasts at Weeks 2-4</a:t>
            </a:r>
            <a:r>
              <a:rPr lang="en-US" b="1" dirty="0" smtClean="0"/>
              <a:t>.</a:t>
            </a:r>
            <a:r>
              <a:rPr lang="en-US" sz="2800" dirty="0" smtClean="0"/>
              <a:t> </a:t>
            </a:r>
            <a:r>
              <a:rPr lang="en-US" dirty="0" smtClean="0"/>
              <a:t>Ping Li, PI, SUNY Stony Brook</a:t>
            </a:r>
            <a:r>
              <a:rPr lang="en-US" sz="2400" dirty="0" smtClean="0"/>
              <a:t>. </a:t>
            </a:r>
            <a:r>
              <a:rPr lang="en-US" dirty="0" smtClean="0"/>
              <a:t> </a:t>
            </a:r>
            <a:endParaRPr lang="en-US" sz="2400" dirty="0"/>
          </a:p>
          <a:p>
            <a:pPr lvl="1"/>
            <a:r>
              <a:rPr lang="en-US" b="1" dirty="0"/>
              <a:t>Activities</a:t>
            </a:r>
            <a:r>
              <a:rPr lang="en-US" dirty="0"/>
              <a:t>:  </a:t>
            </a:r>
            <a:r>
              <a:rPr lang="en-US" dirty="0"/>
              <a:t>D</a:t>
            </a:r>
            <a:r>
              <a:rPr lang="en-US" dirty="0" smtClean="0"/>
              <a:t>ecompose GEFS</a:t>
            </a:r>
            <a:r>
              <a:rPr lang="en-US" sz="2400" dirty="0" smtClean="0"/>
              <a:t> </a:t>
            </a:r>
            <a:r>
              <a:rPr lang="en-US" dirty="0" smtClean="0"/>
              <a:t>extended </a:t>
            </a:r>
            <a:r>
              <a:rPr lang="en-US" dirty="0"/>
              <a:t>range into a limited number of principal components to calibrate with observations.  </a:t>
            </a:r>
            <a:endParaRPr lang="en-US" dirty="0" smtClean="0"/>
          </a:p>
          <a:p>
            <a:r>
              <a:rPr lang="en-US" b="1" dirty="0" smtClean="0"/>
              <a:t>Probabilistic </a:t>
            </a:r>
            <a:r>
              <a:rPr lang="en-US" b="1" dirty="0"/>
              <a:t>Forecasts of Precipitation Type </a:t>
            </a:r>
            <a:r>
              <a:rPr lang="en-US" b="1" dirty="0" smtClean="0"/>
              <a:t>and</a:t>
            </a:r>
            <a:r>
              <a:rPr lang="en-US" sz="2800" dirty="0"/>
              <a:t> </a:t>
            </a:r>
            <a:r>
              <a:rPr lang="en-US" b="1" dirty="0" smtClean="0"/>
              <a:t>Snowfall </a:t>
            </a:r>
            <a:r>
              <a:rPr lang="en-US" b="1" dirty="0"/>
              <a:t>Amounts based on Global Ensemble Forecasts</a:t>
            </a:r>
            <a:r>
              <a:rPr lang="en-US" b="1" dirty="0" smtClean="0"/>
              <a:t>. </a:t>
            </a:r>
            <a:r>
              <a:rPr lang="en-US" sz="2800" dirty="0" smtClean="0"/>
              <a:t> </a:t>
            </a:r>
            <a:r>
              <a:rPr lang="en-US" dirty="0" smtClean="0"/>
              <a:t>Tom Hamill, ESRL</a:t>
            </a:r>
            <a:r>
              <a:rPr lang="en-US" dirty="0"/>
              <a:t>/PSD</a:t>
            </a:r>
            <a:r>
              <a:rPr lang="en-US" sz="2400" dirty="0"/>
              <a:t>. </a:t>
            </a:r>
            <a:r>
              <a:rPr lang="en-US" dirty="0"/>
              <a:t> </a:t>
            </a:r>
            <a:endParaRPr lang="en-US" sz="2400" dirty="0"/>
          </a:p>
          <a:p>
            <a:pPr lvl="1"/>
            <a:r>
              <a:rPr lang="en-US" b="1" dirty="0"/>
              <a:t>Activities</a:t>
            </a:r>
            <a:r>
              <a:rPr lang="en-US" dirty="0"/>
              <a:t>:  Develop novel experimental post-processing methods for precipitation type and snowfall amount. </a:t>
            </a:r>
            <a:endParaRPr lang="en-US" dirty="0" smtClean="0"/>
          </a:p>
          <a:p>
            <a:r>
              <a:rPr lang="en-US" b="1" dirty="0"/>
              <a:t>An Investigation of Reforecasting Applications for Next Generation Aviation Weather Prediction: An Initial Study of Cloud and Visibility Prediction</a:t>
            </a:r>
            <a:r>
              <a:rPr lang="en-US" b="1" dirty="0" smtClean="0"/>
              <a:t>.</a:t>
            </a:r>
            <a:r>
              <a:rPr lang="en-US" sz="2800" dirty="0" smtClean="0"/>
              <a:t> </a:t>
            </a:r>
            <a:r>
              <a:rPr lang="en-US" dirty="0" smtClean="0"/>
              <a:t>Dr</a:t>
            </a:r>
            <a:r>
              <a:rPr lang="en-US" dirty="0"/>
              <a:t>. David </a:t>
            </a:r>
            <a:r>
              <a:rPr lang="en-US" dirty="0" smtClean="0"/>
              <a:t>Bright, NOAA</a:t>
            </a:r>
            <a:r>
              <a:rPr lang="en-US" dirty="0"/>
              <a:t>/NWS/NCEP Aviation Weather </a:t>
            </a:r>
            <a:r>
              <a:rPr lang="en-US" dirty="0" smtClean="0"/>
              <a:t>Center, PI</a:t>
            </a:r>
            <a:r>
              <a:rPr lang="en-US" sz="2400" dirty="0" smtClean="0"/>
              <a:t>. </a:t>
            </a:r>
            <a:r>
              <a:rPr lang="en-US" dirty="0" smtClean="0"/>
              <a:t> </a:t>
            </a:r>
            <a:endParaRPr lang="en-US" sz="2400" dirty="0"/>
          </a:p>
          <a:p>
            <a:pPr lvl="1"/>
            <a:r>
              <a:rPr lang="en-US" b="1" dirty="0"/>
              <a:t>Activities</a:t>
            </a:r>
            <a:r>
              <a:rPr lang="en-US" dirty="0"/>
              <a:t>: </a:t>
            </a:r>
            <a:r>
              <a:rPr lang="en-US" dirty="0" smtClean="0"/>
              <a:t>Utilize </a:t>
            </a:r>
            <a:r>
              <a:rPr lang="en-US" dirty="0"/>
              <a:t>NOAA’s second-generation Global Ensemble Forecast (GEFS) reforecast dataset, and be the first aviation-based GEFS reforecast study to construct a model climatology and downscaled calibrated prediction of instrument meteorological conditions (IMC).  </a:t>
            </a:r>
            <a:endParaRPr lang="en-US" dirty="0" smtClean="0"/>
          </a:p>
          <a:p>
            <a:r>
              <a:rPr lang="en-US" b="1" dirty="0"/>
              <a:t>Improved Statistical Post-Processing with the Bayesian Processor of Ensemble (BPE)</a:t>
            </a:r>
            <a:r>
              <a:rPr lang="en-US" b="1" dirty="0" smtClean="0"/>
              <a:t>.</a:t>
            </a:r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dirty="0" err="1" smtClean="0"/>
              <a:t>Zoltan</a:t>
            </a:r>
            <a:r>
              <a:rPr lang="en-US" dirty="0" smtClean="0"/>
              <a:t> Toth, PI</a:t>
            </a:r>
            <a:r>
              <a:rPr lang="en-US" dirty="0"/>
              <a:t>, NOAA/OAR/ESRL</a:t>
            </a:r>
            <a:r>
              <a:rPr lang="en-US" dirty="0" smtClean="0"/>
              <a:t>/GSD</a:t>
            </a:r>
            <a:r>
              <a:rPr lang="en-US" sz="2400" dirty="0" smtClean="0"/>
              <a:t>. </a:t>
            </a:r>
            <a:r>
              <a:rPr lang="en-US" dirty="0" smtClean="0"/>
              <a:t> </a:t>
            </a:r>
            <a:endParaRPr lang="en-US" sz="2400" dirty="0"/>
          </a:p>
          <a:p>
            <a:pPr lvl="1"/>
            <a:r>
              <a:rPr lang="en-US" b="1" dirty="0"/>
              <a:t>Activities</a:t>
            </a:r>
            <a:r>
              <a:rPr lang="en-US" dirty="0"/>
              <a:t>: </a:t>
            </a:r>
            <a:r>
              <a:rPr lang="en-US" dirty="0" smtClean="0"/>
              <a:t>Develop </a:t>
            </a:r>
            <a:r>
              <a:rPr lang="en-US" dirty="0"/>
              <a:t>scientifically based, comprehensive algorithms and software for use in unified NWS statistical post-processing operations to address both the calibration of prognostic variables and the derivation of additional user variables.  Test and demonstrate the algorithms for the calibration of prognostic variables. 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20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71" y="274638"/>
            <a:ext cx="8660869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Ensemble prediction system development: </a:t>
            </a:r>
            <a:br>
              <a:rPr lang="en-US" sz="3600" dirty="0" smtClean="0"/>
            </a:br>
            <a:r>
              <a:rPr lang="en-US" sz="3600" dirty="0" smtClean="0"/>
              <a:t>NGGPS major objectives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9403"/>
            <a:ext cx="8229600" cy="36298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(1) Develop </a:t>
            </a:r>
            <a:r>
              <a:rPr lang="en-US" sz="2400" dirty="0"/>
              <a:t>and implement improved methods for </a:t>
            </a:r>
            <a:r>
              <a:rPr lang="en-US" sz="2400" b="1" dirty="0">
                <a:solidFill>
                  <a:srgbClr val="000000"/>
                </a:solidFill>
              </a:rPr>
              <a:t>initializing ensemble predictions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(see also the </a:t>
            </a:r>
            <a:r>
              <a:rPr lang="en-US" sz="2400" dirty="0" smtClean="0"/>
              <a:t>DA component of NGGPS plan)</a:t>
            </a:r>
            <a:r>
              <a:rPr lang="en-US" sz="2400" dirty="0"/>
              <a:t>, including the initialization of the coupled environmental state (ocean, atmosphere, land, sea ice, and so forth</a:t>
            </a:r>
            <a:r>
              <a:rPr lang="en-US" sz="2400" dirty="0" smtClean="0"/>
              <a:t>).</a:t>
            </a:r>
          </a:p>
          <a:p>
            <a:pPr marL="0" indent="0">
              <a:buNone/>
            </a:pPr>
            <a:r>
              <a:rPr lang="en-US" sz="2400" dirty="0" smtClean="0"/>
              <a:t>(2) Develop </a:t>
            </a:r>
            <a:r>
              <a:rPr lang="en-US" sz="2400" dirty="0"/>
              <a:t>methods to accurately </a:t>
            </a:r>
            <a:r>
              <a:rPr lang="en-US" sz="2400" b="1" dirty="0">
                <a:solidFill>
                  <a:srgbClr val="000000"/>
                </a:solidFill>
              </a:rPr>
              <a:t>quantify model uncertainty</a:t>
            </a:r>
            <a:r>
              <a:rPr lang="en-US" sz="2400" dirty="0"/>
              <a:t> in ensemble prediction </a:t>
            </a:r>
            <a:r>
              <a:rPr lang="en-US" sz="2400" dirty="0" smtClean="0"/>
              <a:t>systems.</a:t>
            </a:r>
          </a:p>
          <a:p>
            <a:pPr marL="0" indent="0">
              <a:buNone/>
            </a:pPr>
            <a:r>
              <a:rPr lang="en-US" sz="2400" dirty="0" smtClean="0"/>
              <a:t>(3) Develop </a:t>
            </a:r>
            <a:r>
              <a:rPr lang="en-US" sz="2400" dirty="0"/>
              <a:t>ensemble prediction system improvements that will facilitate the generation of reliable and maximally skillful guidance to </a:t>
            </a:r>
            <a:r>
              <a:rPr lang="en-US" sz="2400" b="1" dirty="0">
                <a:solidFill>
                  <a:srgbClr val="000000"/>
                </a:solidFill>
              </a:rPr>
              <a:t>lead times of + 30 days and beyond</a:t>
            </a:r>
            <a:r>
              <a:rPr lang="en-US" sz="24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2841" y="6033184"/>
            <a:ext cx="7829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These all contribute to making more skillful and reliable probabilistic forecasts for </a:t>
            </a:r>
          </a:p>
          <a:p>
            <a:r>
              <a:rPr lang="en-US" dirty="0" smtClean="0"/>
              <a:t>high-impact weather at lead times of concern to NOAA and its customers.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230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Post-processing management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Big changes (R/R, National Blend) – is NWS prepared for them?</a:t>
            </a:r>
          </a:p>
          <a:p>
            <a:pPr lvl="1"/>
            <a:r>
              <a:rPr lang="en-US" dirty="0" smtClean="0"/>
              <a:t>Dedicated compute cycles.</a:t>
            </a:r>
          </a:p>
          <a:p>
            <a:pPr lvl="1"/>
            <a:r>
              <a:rPr lang="en-US" dirty="0" smtClean="0"/>
              <a:t>Process maturity; regular model implementations, frozen periods to conduct reforecasts.</a:t>
            </a:r>
          </a:p>
          <a:p>
            <a:pPr lvl="1"/>
            <a:r>
              <a:rPr lang="en-US" dirty="0" smtClean="0"/>
              <a:t>Efficient storage/retrieval of the R/R and multi-model data sets needed.</a:t>
            </a:r>
          </a:p>
          <a:p>
            <a:pPr lvl="1"/>
            <a:r>
              <a:rPr lang="en-US" dirty="0" smtClean="0"/>
              <a:t>Is post-processing truly regarded as part of the production cycle?</a:t>
            </a:r>
          </a:p>
          <a:p>
            <a:pPr lvl="1"/>
            <a:r>
              <a:rPr lang="en-US" dirty="0" smtClean="0"/>
              <a:t>Leadership and coordination of this in NWS with diffuse activities; beyond part-time NGGPS committee.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096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</a:t>
            </a:r>
            <a:r>
              <a:rPr lang="en-US" dirty="0" smtClean="0"/>
              <a:t>objectives missed in ensemble or post-processing plans?</a:t>
            </a:r>
          </a:p>
          <a:p>
            <a:r>
              <a:rPr lang="en-US" dirty="0" smtClean="0"/>
              <a:t>Are we anticipating the right set of challenges?</a:t>
            </a:r>
          </a:p>
          <a:p>
            <a:r>
              <a:rPr lang="en-US" dirty="0" smtClean="0"/>
              <a:t>Are we consistent with NGGPS goals and other teams’ plans?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thanks!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621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Supplemental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117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Rectangle 238"/>
          <p:cNvSpPr/>
          <p:nvPr/>
        </p:nvSpPr>
        <p:spPr>
          <a:xfrm>
            <a:off x="1154015" y="4425406"/>
            <a:ext cx="267294" cy="59163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309" y="550733"/>
            <a:ext cx="8690647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Land-surface parameter uncertainty</a:t>
            </a:r>
            <a:r>
              <a:rPr lang="en-US" sz="2800" dirty="0"/>
              <a:t> </a:t>
            </a:r>
            <a:r>
              <a:rPr lang="en-US" sz="2800" dirty="0" smtClean="0"/>
              <a:t>also affects energy balance (and surface temp, moisture)</a:t>
            </a:r>
            <a:endParaRPr lang="en-US" sz="2800" dirty="0"/>
          </a:p>
        </p:txBody>
      </p:sp>
      <p:grpSp>
        <p:nvGrpSpPr>
          <p:cNvPr id="83" name="Group 82"/>
          <p:cNvGrpSpPr/>
          <p:nvPr/>
        </p:nvGrpSpPr>
        <p:grpSpPr>
          <a:xfrm>
            <a:off x="562569" y="5048592"/>
            <a:ext cx="4240472" cy="605108"/>
            <a:chOff x="562569" y="3612899"/>
            <a:chExt cx="4240472" cy="605108"/>
          </a:xfrm>
        </p:grpSpPr>
        <p:grpSp>
          <p:nvGrpSpPr>
            <p:cNvPr id="30" name="Group 29"/>
            <p:cNvGrpSpPr/>
            <p:nvPr/>
          </p:nvGrpSpPr>
          <p:grpSpPr>
            <a:xfrm>
              <a:off x="562569" y="3612899"/>
              <a:ext cx="863423" cy="605108"/>
              <a:chOff x="562569" y="3612899"/>
              <a:chExt cx="863423" cy="60510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562569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854420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33025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953018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57224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228796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62569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54420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15836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61167" y="4105268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923997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14434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411630" y="3612899"/>
              <a:ext cx="863423" cy="605108"/>
              <a:chOff x="562569" y="3612899"/>
              <a:chExt cx="863423" cy="605108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62569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854420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133025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953018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57224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228796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62569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854420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115836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61167" y="4105268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923997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214434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2260691" y="3612899"/>
              <a:ext cx="863423" cy="605108"/>
              <a:chOff x="562569" y="3612899"/>
              <a:chExt cx="863423" cy="605108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562569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854420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133025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953018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57224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228796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62569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54420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115836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61167" y="4105268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923997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14434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3105512" y="3612899"/>
              <a:ext cx="863423" cy="605108"/>
              <a:chOff x="562569" y="3612899"/>
              <a:chExt cx="863423" cy="605108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62569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854420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133025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953018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657224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28796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562569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854420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115836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661167" y="4105268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923997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214434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3939618" y="3612899"/>
              <a:ext cx="863423" cy="605108"/>
              <a:chOff x="562569" y="3612899"/>
              <a:chExt cx="863423" cy="605108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562569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854420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133025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953018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57224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228796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562569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54420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115836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661167" y="4105268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923997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214434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1" name="Rectangle 150"/>
          <p:cNvSpPr/>
          <p:nvPr/>
        </p:nvSpPr>
        <p:spPr>
          <a:xfrm>
            <a:off x="563090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854941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1133546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953539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657745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1229317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563090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854941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1116357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661688" y="6183429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924518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1214955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1412151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1704002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1982607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1802600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1506806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2078378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1412151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1704002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1965418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1510749" y="6183429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1773579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2064016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2261212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553063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2831668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2651661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2355867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2927439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2261212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2553063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2814479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2359810" y="6183429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2622640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2913077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106033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3397884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3676489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3496482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3200688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3772260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3106033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3397884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3659300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3204631" y="6183429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3467461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3757898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3940139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4231990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510595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4330588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4034794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4606366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3940139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4231990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4493406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4038737" y="6183429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4301567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4592004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Freeform 229"/>
          <p:cNvSpPr/>
          <p:nvPr/>
        </p:nvSpPr>
        <p:spPr>
          <a:xfrm>
            <a:off x="457496" y="4804051"/>
            <a:ext cx="4235780" cy="212988"/>
          </a:xfrm>
          <a:custGeom>
            <a:avLst/>
            <a:gdLst>
              <a:gd name="connsiteX0" fmla="*/ 0 w 4235780"/>
              <a:gd name="connsiteY0" fmla="*/ 212988 h 212988"/>
              <a:gd name="connsiteX1" fmla="*/ 94654 w 4235780"/>
              <a:gd name="connsiteY1" fmla="*/ 189322 h 212988"/>
              <a:gd name="connsiteX2" fmla="*/ 173533 w 4235780"/>
              <a:gd name="connsiteY2" fmla="*/ 110438 h 212988"/>
              <a:gd name="connsiteX3" fmla="*/ 197196 w 4235780"/>
              <a:gd name="connsiteY3" fmla="*/ 86773 h 212988"/>
              <a:gd name="connsiteX4" fmla="*/ 220860 w 4235780"/>
              <a:gd name="connsiteY4" fmla="*/ 70996 h 212988"/>
              <a:gd name="connsiteX5" fmla="*/ 276075 w 4235780"/>
              <a:gd name="connsiteY5" fmla="*/ 39442 h 212988"/>
              <a:gd name="connsiteX6" fmla="*/ 410168 w 4235780"/>
              <a:gd name="connsiteY6" fmla="*/ 63108 h 212988"/>
              <a:gd name="connsiteX7" fmla="*/ 441720 w 4235780"/>
              <a:gd name="connsiteY7" fmla="*/ 70996 h 212988"/>
              <a:gd name="connsiteX8" fmla="*/ 465383 w 4235780"/>
              <a:gd name="connsiteY8" fmla="*/ 78884 h 212988"/>
              <a:gd name="connsiteX9" fmla="*/ 504823 w 4235780"/>
              <a:gd name="connsiteY9" fmla="*/ 86773 h 212988"/>
              <a:gd name="connsiteX10" fmla="*/ 552150 w 4235780"/>
              <a:gd name="connsiteY10" fmla="*/ 102550 h 212988"/>
              <a:gd name="connsiteX11" fmla="*/ 599477 w 4235780"/>
              <a:gd name="connsiteY11" fmla="*/ 110438 h 212988"/>
              <a:gd name="connsiteX12" fmla="*/ 717795 w 4235780"/>
              <a:gd name="connsiteY12" fmla="*/ 126215 h 212988"/>
              <a:gd name="connsiteX13" fmla="*/ 859776 w 4235780"/>
              <a:gd name="connsiteY13" fmla="*/ 141992 h 212988"/>
              <a:gd name="connsiteX14" fmla="*/ 922879 w 4235780"/>
              <a:gd name="connsiteY14" fmla="*/ 134103 h 212988"/>
              <a:gd name="connsiteX15" fmla="*/ 970206 w 4235780"/>
              <a:gd name="connsiteY15" fmla="*/ 118327 h 212988"/>
              <a:gd name="connsiteX16" fmla="*/ 1017534 w 4235780"/>
              <a:gd name="connsiteY16" fmla="*/ 86773 h 212988"/>
              <a:gd name="connsiteX17" fmla="*/ 1033309 w 4235780"/>
              <a:gd name="connsiteY17" fmla="*/ 63108 h 212988"/>
              <a:gd name="connsiteX18" fmla="*/ 1056973 w 4235780"/>
              <a:gd name="connsiteY18" fmla="*/ 55219 h 212988"/>
              <a:gd name="connsiteX19" fmla="*/ 1198954 w 4235780"/>
              <a:gd name="connsiteY19" fmla="*/ 47331 h 212988"/>
              <a:gd name="connsiteX20" fmla="*/ 1293609 w 4235780"/>
              <a:gd name="connsiteY20" fmla="*/ 39442 h 212988"/>
              <a:gd name="connsiteX21" fmla="*/ 1333048 w 4235780"/>
              <a:gd name="connsiteY21" fmla="*/ 31554 h 212988"/>
              <a:gd name="connsiteX22" fmla="*/ 1364599 w 4235780"/>
              <a:gd name="connsiteY22" fmla="*/ 15777 h 212988"/>
              <a:gd name="connsiteX23" fmla="*/ 1396151 w 4235780"/>
              <a:gd name="connsiteY23" fmla="*/ 23665 h 212988"/>
              <a:gd name="connsiteX24" fmla="*/ 1435590 w 4235780"/>
              <a:gd name="connsiteY24" fmla="*/ 86773 h 212988"/>
              <a:gd name="connsiteX25" fmla="*/ 1467141 w 4235780"/>
              <a:gd name="connsiteY25" fmla="*/ 134103 h 212988"/>
              <a:gd name="connsiteX26" fmla="*/ 1490805 w 4235780"/>
              <a:gd name="connsiteY26" fmla="*/ 141992 h 212988"/>
              <a:gd name="connsiteX27" fmla="*/ 1514469 w 4235780"/>
              <a:gd name="connsiteY27" fmla="*/ 165657 h 212988"/>
              <a:gd name="connsiteX28" fmla="*/ 1538132 w 4235780"/>
              <a:gd name="connsiteY28" fmla="*/ 173546 h 212988"/>
              <a:gd name="connsiteX29" fmla="*/ 1664338 w 4235780"/>
              <a:gd name="connsiteY29" fmla="*/ 197211 h 212988"/>
              <a:gd name="connsiteX30" fmla="*/ 1688002 w 4235780"/>
              <a:gd name="connsiteY30" fmla="*/ 205099 h 212988"/>
              <a:gd name="connsiteX31" fmla="*/ 1735329 w 4235780"/>
              <a:gd name="connsiteY31" fmla="*/ 157769 h 212988"/>
              <a:gd name="connsiteX32" fmla="*/ 1766880 w 4235780"/>
              <a:gd name="connsiteY32" fmla="*/ 134103 h 212988"/>
              <a:gd name="connsiteX33" fmla="*/ 1869422 w 4235780"/>
              <a:gd name="connsiteY33" fmla="*/ 47331 h 212988"/>
              <a:gd name="connsiteX34" fmla="*/ 1885198 w 4235780"/>
              <a:gd name="connsiteY34" fmla="*/ 15777 h 212988"/>
              <a:gd name="connsiteX35" fmla="*/ 1932525 w 4235780"/>
              <a:gd name="connsiteY35" fmla="*/ 0 h 212988"/>
              <a:gd name="connsiteX36" fmla="*/ 1979852 w 4235780"/>
              <a:gd name="connsiteY36" fmla="*/ 7889 h 212988"/>
              <a:gd name="connsiteX37" fmla="*/ 2011404 w 4235780"/>
              <a:gd name="connsiteY37" fmla="*/ 15777 h 212988"/>
              <a:gd name="connsiteX38" fmla="*/ 2066619 w 4235780"/>
              <a:gd name="connsiteY38" fmla="*/ 70996 h 212988"/>
              <a:gd name="connsiteX39" fmla="*/ 2129722 w 4235780"/>
              <a:gd name="connsiteY39" fmla="*/ 102550 h 212988"/>
              <a:gd name="connsiteX40" fmla="*/ 2161273 w 4235780"/>
              <a:gd name="connsiteY40" fmla="*/ 126215 h 212988"/>
              <a:gd name="connsiteX41" fmla="*/ 2184937 w 4235780"/>
              <a:gd name="connsiteY41" fmla="*/ 134103 h 212988"/>
              <a:gd name="connsiteX42" fmla="*/ 2405797 w 4235780"/>
              <a:gd name="connsiteY42" fmla="*/ 149880 h 212988"/>
              <a:gd name="connsiteX43" fmla="*/ 2429460 w 4235780"/>
              <a:gd name="connsiteY43" fmla="*/ 173546 h 212988"/>
              <a:gd name="connsiteX44" fmla="*/ 2508339 w 4235780"/>
              <a:gd name="connsiteY44" fmla="*/ 173546 h 212988"/>
              <a:gd name="connsiteX45" fmla="*/ 2524115 w 4235780"/>
              <a:gd name="connsiteY45" fmla="*/ 149880 h 212988"/>
              <a:gd name="connsiteX46" fmla="*/ 2547778 w 4235780"/>
              <a:gd name="connsiteY46" fmla="*/ 141992 h 212988"/>
              <a:gd name="connsiteX47" fmla="*/ 2658208 w 4235780"/>
              <a:gd name="connsiteY47" fmla="*/ 126215 h 212988"/>
              <a:gd name="connsiteX48" fmla="*/ 2760750 w 4235780"/>
              <a:gd name="connsiteY48" fmla="*/ 110438 h 212988"/>
              <a:gd name="connsiteX49" fmla="*/ 2957947 w 4235780"/>
              <a:gd name="connsiteY49" fmla="*/ 86773 h 212988"/>
              <a:gd name="connsiteX50" fmla="*/ 3044713 w 4235780"/>
              <a:gd name="connsiteY50" fmla="*/ 70996 h 212988"/>
              <a:gd name="connsiteX51" fmla="*/ 3092040 w 4235780"/>
              <a:gd name="connsiteY51" fmla="*/ 63108 h 212988"/>
              <a:gd name="connsiteX52" fmla="*/ 3155143 w 4235780"/>
              <a:gd name="connsiteY52" fmla="*/ 70996 h 212988"/>
              <a:gd name="connsiteX53" fmla="*/ 3170919 w 4235780"/>
              <a:gd name="connsiteY53" fmla="*/ 102550 h 212988"/>
              <a:gd name="connsiteX54" fmla="*/ 3210358 w 4235780"/>
              <a:gd name="connsiteY54" fmla="*/ 149880 h 212988"/>
              <a:gd name="connsiteX55" fmla="*/ 3273461 w 4235780"/>
              <a:gd name="connsiteY55" fmla="*/ 134103 h 212988"/>
              <a:gd name="connsiteX56" fmla="*/ 3297125 w 4235780"/>
              <a:gd name="connsiteY56" fmla="*/ 118327 h 212988"/>
              <a:gd name="connsiteX57" fmla="*/ 3328676 w 4235780"/>
              <a:gd name="connsiteY57" fmla="*/ 102550 h 212988"/>
              <a:gd name="connsiteX58" fmla="*/ 3383891 w 4235780"/>
              <a:gd name="connsiteY58" fmla="*/ 63108 h 212988"/>
              <a:gd name="connsiteX59" fmla="*/ 3407555 w 4235780"/>
              <a:gd name="connsiteY59" fmla="*/ 31554 h 212988"/>
              <a:gd name="connsiteX60" fmla="*/ 3415443 w 4235780"/>
              <a:gd name="connsiteY60" fmla="*/ 7889 h 212988"/>
              <a:gd name="connsiteX61" fmla="*/ 3596863 w 4235780"/>
              <a:gd name="connsiteY61" fmla="*/ 31554 h 212988"/>
              <a:gd name="connsiteX62" fmla="*/ 3652078 w 4235780"/>
              <a:gd name="connsiteY62" fmla="*/ 63108 h 212988"/>
              <a:gd name="connsiteX63" fmla="*/ 3675742 w 4235780"/>
              <a:gd name="connsiteY63" fmla="*/ 70996 h 212988"/>
              <a:gd name="connsiteX64" fmla="*/ 3754620 w 4235780"/>
              <a:gd name="connsiteY64" fmla="*/ 78884 h 212988"/>
              <a:gd name="connsiteX65" fmla="*/ 3786172 w 4235780"/>
              <a:gd name="connsiteY65" fmla="*/ 86773 h 212988"/>
              <a:gd name="connsiteX66" fmla="*/ 3880826 w 4235780"/>
              <a:gd name="connsiteY66" fmla="*/ 94661 h 212988"/>
              <a:gd name="connsiteX67" fmla="*/ 3896602 w 4235780"/>
              <a:gd name="connsiteY67" fmla="*/ 141992 h 212988"/>
              <a:gd name="connsiteX68" fmla="*/ 3920265 w 4235780"/>
              <a:gd name="connsiteY68" fmla="*/ 157769 h 212988"/>
              <a:gd name="connsiteX69" fmla="*/ 3959705 w 4235780"/>
              <a:gd name="connsiteY69" fmla="*/ 149880 h 212988"/>
              <a:gd name="connsiteX70" fmla="*/ 4054359 w 4235780"/>
              <a:gd name="connsiteY70" fmla="*/ 134103 h 212988"/>
              <a:gd name="connsiteX71" fmla="*/ 4085911 w 4235780"/>
              <a:gd name="connsiteY71" fmla="*/ 141992 h 212988"/>
              <a:gd name="connsiteX72" fmla="*/ 4133238 w 4235780"/>
              <a:gd name="connsiteY72" fmla="*/ 157769 h 212988"/>
              <a:gd name="connsiteX73" fmla="*/ 4164789 w 4235780"/>
              <a:gd name="connsiteY73" fmla="*/ 165657 h 212988"/>
              <a:gd name="connsiteX74" fmla="*/ 4235780 w 4235780"/>
              <a:gd name="connsiteY74" fmla="*/ 181434 h 21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4235780" h="212988">
                <a:moveTo>
                  <a:pt x="0" y="212988"/>
                </a:moveTo>
                <a:cubicBezTo>
                  <a:pt x="30352" y="209193"/>
                  <a:pt x="68782" y="211499"/>
                  <a:pt x="94654" y="189322"/>
                </a:cubicBezTo>
                <a:cubicBezTo>
                  <a:pt x="122886" y="165121"/>
                  <a:pt x="147240" y="136733"/>
                  <a:pt x="173533" y="110438"/>
                </a:cubicBezTo>
                <a:cubicBezTo>
                  <a:pt x="181421" y="102550"/>
                  <a:pt x="187914" y="92961"/>
                  <a:pt x="197196" y="86773"/>
                </a:cubicBezTo>
                <a:cubicBezTo>
                  <a:pt x="205084" y="81514"/>
                  <a:pt x="213146" y="76507"/>
                  <a:pt x="220860" y="70996"/>
                </a:cubicBezTo>
                <a:cubicBezTo>
                  <a:pt x="262645" y="41148"/>
                  <a:pt x="237674" y="52244"/>
                  <a:pt x="276075" y="39442"/>
                </a:cubicBezTo>
                <a:cubicBezTo>
                  <a:pt x="326417" y="46635"/>
                  <a:pt x="358369" y="50158"/>
                  <a:pt x="410168" y="63108"/>
                </a:cubicBezTo>
                <a:cubicBezTo>
                  <a:pt x="420685" y="65737"/>
                  <a:pt x="431296" y="68018"/>
                  <a:pt x="441720" y="70996"/>
                </a:cubicBezTo>
                <a:cubicBezTo>
                  <a:pt x="449714" y="73280"/>
                  <a:pt x="457317" y="76867"/>
                  <a:pt x="465383" y="78884"/>
                </a:cubicBezTo>
                <a:cubicBezTo>
                  <a:pt x="478390" y="82136"/>
                  <a:pt x="491888" y="83245"/>
                  <a:pt x="504823" y="86773"/>
                </a:cubicBezTo>
                <a:cubicBezTo>
                  <a:pt x="520866" y="91149"/>
                  <a:pt x="536017" y="98517"/>
                  <a:pt x="552150" y="102550"/>
                </a:cubicBezTo>
                <a:cubicBezTo>
                  <a:pt x="567666" y="106429"/>
                  <a:pt x="583794" y="107301"/>
                  <a:pt x="599477" y="110438"/>
                </a:cubicBezTo>
                <a:cubicBezTo>
                  <a:pt x="686584" y="127861"/>
                  <a:pt x="546878" y="110677"/>
                  <a:pt x="717795" y="126215"/>
                </a:cubicBezTo>
                <a:cubicBezTo>
                  <a:pt x="773414" y="137339"/>
                  <a:pt x="788453" y="141992"/>
                  <a:pt x="859776" y="141992"/>
                </a:cubicBezTo>
                <a:cubicBezTo>
                  <a:pt x="880974" y="141992"/>
                  <a:pt x="901845" y="136733"/>
                  <a:pt x="922879" y="134103"/>
                </a:cubicBezTo>
                <a:cubicBezTo>
                  <a:pt x="938655" y="128844"/>
                  <a:pt x="956370" y="127552"/>
                  <a:pt x="970206" y="118327"/>
                </a:cubicBezTo>
                <a:lnTo>
                  <a:pt x="1017534" y="86773"/>
                </a:lnTo>
                <a:cubicBezTo>
                  <a:pt x="1022792" y="78885"/>
                  <a:pt x="1025906" y="69031"/>
                  <a:pt x="1033309" y="63108"/>
                </a:cubicBezTo>
                <a:cubicBezTo>
                  <a:pt x="1039802" y="57914"/>
                  <a:pt x="1048696" y="56007"/>
                  <a:pt x="1056973" y="55219"/>
                </a:cubicBezTo>
                <a:cubicBezTo>
                  <a:pt x="1104159" y="50725"/>
                  <a:pt x="1151659" y="50484"/>
                  <a:pt x="1198954" y="47331"/>
                </a:cubicBezTo>
                <a:cubicBezTo>
                  <a:pt x="1230545" y="45225"/>
                  <a:pt x="1262057" y="42072"/>
                  <a:pt x="1293609" y="39442"/>
                </a:cubicBezTo>
                <a:cubicBezTo>
                  <a:pt x="1306755" y="36813"/>
                  <a:pt x="1320329" y="35794"/>
                  <a:pt x="1333048" y="31554"/>
                </a:cubicBezTo>
                <a:cubicBezTo>
                  <a:pt x="1344203" y="27835"/>
                  <a:pt x="1352931" y="17236"/>
                  <a:pt x="1364599" y="15777"/>
                </a:cubicBezTo>
                <a:cubicBezTo>
                  <a:pt x="1375356" y="14432"/>
                  <a:pt x="1385634" y="21036"/>
                  <a:pt x="1396151" y="23665"/>
                </a:cubicBezTo>
                <a:cubicBezTo>
                  <a:pt x="1451082" y="96914"/>
                  <a:pt x="1392278" y="14581"/>
                  <a:pt x="1435590" y="86773"/>
                </a:cubicBezTo>
                <a:cubicBezTo>
                  <a:pt x="1445345" y="103032"/>
                  <a:pt x="1449153" y="128106"/>
                  <a:pt x="1467141" y="134103"/>
                </a:cubicBezTo>
                <a:lnTo>
                  <a:pt x="1490805" y="141992"/>
                </a:lnTo>
                <a:cubicBezTo>
                  <a:pt x="1498693" y="149880"/>
                  <a:pt x="1505187" y="159469"/>
                  <a:pt x="1514469" y="165657"/>
                </a:cubicBezTo>
                <a:cubicBezTo>
                  <a:pt x="1521387" y="170269"/>
                  <a:pt x="1530490" y="170271"/>
                  <a:pt x="1538132" y="173546"/>
                </a:cubicBezTo>
                <a:cubicBezTo>
                  <a:pt x="1610384" y="204513"/>
                  <a:pt x="1524627" y="185567"/>
                  <a:pt x="1664338" y="197211"/>
                </a:cubicBezTo>
                <a:cubicBezTo>
                  <a:pt x="1672226" y="199840"/>
                  <a:pt x="1680734" y="209137"/>
                  <a:pt x="1688002" y="205099"/>
                </a:cubicBezTo>
                <a:cubicBezTo>
                  <a:pt x="1707505" y="194263"/>
                  <a:pt x="1717481" y="171157"/>
                  <a:pt x="1735329" y="157769"/>
                </a:cubicBezTo>
                <a:cubicBezTo>
                  <a:pt x="1745846" y="149880"/>
                  <a:pt x="1756110" y="141643"/>
                  <a:pt x="1766880" y="134103"/>
                </a:cubicBezTo>
                <a:cubicBezTo>
                  <a:pt x="1799184" y="111488"/>
                  <a:pt x="1851157" y="83864"/>
                  <a:pt x="1869422" y="47331"/>
                </a:cubicBezTo>
                <a:cubicBezTo>
                  <a:pt x="1874681" y="36813"/>
                  <a:pt x="1875791" y="22833"/>
                  <a:pt x="1885198" y="15777"/>
                </a:cubicBezTo>
                <a:cubicBezTo>
                  <a:pt x="1898501" y="5799"/>
                  <a:pt x="1932525" y="0"/>
                  <a:pt x="1932525" y="0"/>
                </a:cubicBezTo>
                <a:cubicBezTo>
                  <a:pt x="1948301" y="2630"/>
                  <a:pt x="1964169" y="4752"/>
                  <a:pt x="1979852" y="7889"/>
                </a:cubicBezTo>
                <a:cubicBezTo>
                  <a:pt x="1990482" y="10015"/>
                  <a:pt x="2002637" y="9400"/>
                  <a:pt x="2011404" y="15777"/>
                </a:cubicBezTo>
                <a:cubicBezTo>
                  <a:pt x="2032455" y="31087"/>
                  <a:pt x="2043338" y="59354"/>
                  <a:pt x="2066619" y="70996"/>
                </a:cubicBezTo>
                <a:cubicBezTo>
                  <a:pt x="2087653" y="81514"/>
                  <a:pt x="2110909" y="88439"/>
                  <a:pt x="2129722" y="102550"/>
                </a:cubicBezTo>
                <a:cubicBezTo>
                  <a:pt x="2140239" y="110438"/>
                  <a:pt x="2149859" y="119692"/>
                  <a:pt x="2161273" y="126215"/>
                </a:cubicBezTo>
                <a:cubicBezTo>
                  <a:pt x="2168492" y="130340"/>
                  <a:pt x="2176661" y="133302"/>
                  <a:pt x="2184937" y="134103"/>
                </a:cubicBezTo>
                <a:cubicBezTo>
                  <a:pt x="2258401" y="141213"/>
                  <a:pt x="2332177" y="144621"/>
                  <a:pt x="2405797" y="149880"/>
                </a:cubicBezTo>
                <a:cubicBezTo>
                  <a:pt x="2413685" y="157769"/>
                  <a:pt x="2420178" y="167358"/>
                  <a:pt x="2429460" y="173546"/>
                </a:cubicBezTo>
                <a:cubicBezTo>
                  <a:pt x="2453754" y="189743"/>
                  <a:pt x="2482924" y="177177"/>
                  <a:pt x="2508339" y="173546"/>
                </a:cubicBezTo>
                <a:cubicBezTo>
                  <a:pt x="2513598" y="165657"/>
                  <a:pt x="2516712" y="155803"/>
                  <a:pt x="2524115" y="149880"/>
                </a:cubicBezTo>
                <a:cubicBezTo>
                  <a:pt x="2530607" y="144686"/>
                  <a:pt x="2539784" y="144276"/>
                  <a:pt x="2547778" y="141992"/>
                </a:cubicBezTo>
                <a:cubicBezTo>
                  <a:pt x="2593971" y="128793"/>
                  <a:pt x="2595338" y="132502"/>
                  <a:pt x="2658208" y="126215"/>
                </a:cubicBezTo>
                <a:cubicBezTo>
                  <a:pt x="2727338" y="108932"/>
                  <a:pt x="2647184" y="127475"/>
                  <a:pt x="2760750" y="110438"/>
                </a:cubicBezTo>
                <a:cubicBezTo>
                  <a:pt x="2933654" y="84500"/>
                  <a:pt x="2755642" y="101224"/>
                  <a:pt x="2957947" y="86773"/>
                </a:cubicBezTo>
                <a:cubicBezTo>
                  <a:pt x="3097517" y="63508"/>
                  <a:pt x="2923353" y="93062"/>
                  <a:pt x="3044713" y="70996"/>
                </a:cubicBezTo>
                <a:cubicBezTo>
                  <a:pt x="3060448" y="68135"/>
                  <a:pt x="3076264" y="65737"/>
                  <a:pt x="3092040" y="63108"/>
                </a:cubicBezTo>
                <a:cubicBezTo>
                  <a:pt x="3113074" y="65737"/>
                  <a:pt x="3136183" y="61515"/>
                  <a:pt x="3155143" y="70996"/>
                </a:cubicBezTo>
                <a:cubicBezTo>
                  <a:pt x="3165661" y="76255"/>
                  <a:pt x="3165085" y="92340"/>
                  <a:pt x="3170919" y="102550"/>
                </a:cubicBezTo>
                <a:cubicBezTo>
                  <a:pt x="3185561" y="128174"/>
                  <a:pt x="3188607" y="128127"/>
                  <a:pt x="3210358" y="149880"/>
                </a:cubicBezTo>
                <a:cubicBezTo>
                  <a:pt x="3231392" y="144621"/>
                  <a:pt x="3253085" y="141513"/>
                  <a:pt x="3273461" y="134103"/>
                </a:cubicBezTo>
                <a:cubicBezTo>
                  <a:pt x="3282370" y="130863"/>
                  <a:pt x="3288894" y="123031"/>
                  <a:pt x="3297125" y="118327"/>
                </a:cubicBezTo>
                <a:cubicBezTo>
                  <a:pt x="3307334" y="112493"/>
                  <a:pt x="3318467" y="108384"/>
                  <a:pt x="3328676" y="102550"/>
                </a:cubicBezTo>
                <a:cubicBezTo>
                  <a:pt x="3339127" y="96577"/>
                  <a:pt x="3378247" y="68753"/>
                  <a:pt x="3383891" y="63108"/>
                </a:cubicBezTo>
                <a:cubicBezTo>
                  <a:pt x="3393187" y="53811"/>
                  <a:pt x="3399667" y="42072"/>
                  <a:pt x="3407555" y="31554"/>
                </a:cubicBezTo>
                <a:cubicBezTo>
                  <a:pt x="3410184" y="23666"/>
                  <a:pt x="3407141" y="8350"/>
                  <a:pt x="3415443" y="7889"/>
                </a:cubicBezTo>
                <a:cubicBezTo>
                  <a:pt x="3448536" y="6050"/>
                  <a:pt x="3546678" y="23189"/>
                  <a:pt x="3596863" y="31554"/>
                </a:cubicBezTo>
                <a:cubicBezTo>
                  <a:pt x="3620626" y="47397"/>
                  <a:pt x="3624060" y="51099"/>
                  <a:pt x="3652078" y="63108"/>
                </a:cubicBezTo>
                <a:cubicBezTo>
                  <a:pt x="3659720" y="66383"/>
                  <a:pt x="3667524" y="69732"/>
                  <a:pt x="3675742" y="70996"/>
                </a:cubicBezTo>
                <a:cubicBezTo>
                  <a:pt x="3701859" y="75014"/>
                  <a:pt x="3728327" y="76255"/>
                  <a:pt x="3754620" y="78884"/>
                </a:cubicBezTo>
                <a:cubicBezTo>
                  <a:pt x="3765137" y="81514"/>
                  <a:pt x="3775415" y="85428"/>
                  <a:pt x="3786172" y="86773"/>
                </a:cubicBezTo>
                <a:cubicBezTo>
                  <a:pt x="3817588" y="90700"/>
                  <a:pt x="3852508" y="80501"/>
                  <a:pt x="3880826" y="94661"/>
                </a:cubicBezTo>
                <a:cubicBezTo>
                  <a:pt x="3895700" y="102099"/>
                  <a:pt x="3882765" y="132766"/>
                  <a:pt x="3896602" y="141992"/>
                </a:cubicBezTo>
                <a:lnTo>
                  <a:pt x="3920265" y="157769"/>
                </a:lnTo>
                <a:cubicBezTo>
                  <a:pt x="3933412" y="155139"/>
                  <a:pt x="3946433" y="151776"/>
                  <a:pt x="3959705" y="149880"/>
                </a:cubicBezTo>
                <a:cubicBezTo>
                  <a:pt x="4052169" y="136670"/>
                  <a:pt x="4003496" y="151060"/>
                  <a:pt x="4054359" y="134103"/>
                </a:cubicBezTo>
                <a:cubicBezTo>
                  <a:pt x="4064876" y="136733"/>
                  <a:pt x="4075527" y="138877"/>
                  <a:pt x="4085911" y="141992"/>
                </a:cubicBezTo>
                <a:cubicBezTo>
                  <a:pt x="4101839" y="146771"/>
                  <a:pt x="4117105" y="153736"/>
                  <a:pt x="4133238" y="157769"/>
                </a:cubicBezTo>
                <a:cubicBezTo>
                  <a:pt x="4143755" y="160398"/>
                  <a:pt x="4154406" y="162542"/>
                  <a:pt x="4164789" y="165657"/>
                </a:cubicBezTo>
                <a:cubicBezTo>
                  <a:pt x="4225690" y="183929"/>
                  <a:pt x="4192598" y="181434"/>
                  <a:pt x="4235780" y="18143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758766" y="60166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3873685" y="4906601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 flipH="1">
            <a:off x="3441637" y="4915294"/>
            <a:ext cx="217141" cy="13329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 flipH="1">
            <a:off x="2333616" y="4899518"/>
            <a:ext cx="217141" cy="13329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 flipH="1">
            <a:off x="1586802" y="4883741"/>
            <a:ext cx="217141" cy="13329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 flipH="1">
            <a:off x="661688" y="4883741"/>
            <a:ext cx="217141" cy="13329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Isosceles Triangle 237"/>
          <p:cNvSpPr/>
          <p:nvPr/>
        </p:nvSpPr>
        <p:spPr>
          <a:xfrm>
            <a:off x="560263" y="1830114"/>
            <a:ext cx="1500926" cy="2729395"/>
          </a:xfrm>
          <a:prstGeom prst="triangl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TextBox 239"/>
          <p:cNvSpPr txBox="1"/>
          <p:nvPr/>
        </p:nvSpPr>
        <p:spPr>
          <a:xfrm>
            <a:off x="2162093" y="1845890"/>
            <a:ext cx="53472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</a:t>
            </a:r>
            <a:r>
              <a:rPr lang="en-US" sz="2400" dirty="0" smtClean="0">
                <a:solidFill>
                  <a:srgbClr val="FF0000"/>
                </a:solidFill>
              </a:rPr>
              <a:t>ow freely does water evaporate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from the canopy? (“</a:t>
            </a:r>
            <a:r>
              <a:rPr lang="en-US" sz="2400" dirty="0" err="1" smtClean="0">
                <a:solidFill>
                  <a:srgbClr val="FF0000"/>
                </a:solidFill>
              </a:rPr>
              <a:t>stomatal</a:t>
            </a:r>
            <a:r>
              <a:rPr lang="en-US" sz="2400" dirty="0" smtClean="0">
                <a:solidFill>
                  <a:srgbClr val="FF0000"/>
                </a:solidFill>
              </a:rPr>
              <a:t> resistance”)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3302708" y="118326"/>
            <a:ext cx="636910" cy="607409"/>
          </a:xfrm>
          <a:prstGeom prst="ellipse">
            <a:avLst/>
          </a:prstGeom>
          <a:solidFill>
            <a:srgbClr val="FFFF00"/>
          </a:solidFill>
          <a:ln w="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240" idx="1"/>
          </p:cNvCxnSpPr>
          <p:nvPr/>
        </p:nvCxnSpPr>
        <p:spPr>
          <a:xfrm flipH="1">
            <a:off x="1506285" y="2261389"/>
            <a:ext cx="655808" cy="2308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553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Rectangle 238"/>
          <p:cNvSpPr/>
          <p:nvPr/>
        </p:nvSpPr>
        <p:spPr>
          <a:xfrm>
            <a:off x="1154015" y="4425406"/>
            <a:ext cx="267294" cy="59163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309" y="550733"/>
            <a:ext cx="8690647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Land-surface parameter uncertainty</a:t>
            </a:r>
            <a:r>
              <a:rPr lang="en-US" sz="2800" dirty="0"/>
              <a:t> </a:t>
            </a:r>
            <a:r>
              <a:rPr lang="en-US" sz="2800" dirty="0" smtClean="0"/>
              <a:t>also affects energy balance (and surface temp, moisture)</a:t>
            </a:r>
            <a:endParaRPr lang="en-US" sz="2800" dirty="0"/>
          </a:p>
        </p:txBody>
      </p:sp>
      <p:grpSp>
        <p:nvGrpSpPr>
          <p:cNvPr id="83" name="Group 82"/>
          <p:cNvGrpSpPr/>
          <p:nvPr/>
        </p:nvGrpSpPr>
        <p:grpSpPr>
          <a:xfrm>
            <a:off x="562569" y="5048592"/>
            <a:ext cx="4240472" cy="605108"/>
            <a:chOff x="562569" y="3612899"/>
            <a:chExt cx="4240472" cy="605108"/>
          </a:xfrm>
        </p:grpSpPr>
        <p:grpSp>
          <p:nvGrpSpPr>
            <p:cNvPr id="30" name="Group 29"/>
            <p:cNvGrpSpPr/>
            <p:nvPr/>
          </p:nvGrpSpPr>
          <p:grpSpPr>
            <a:xfrm>
              <a:off x="562569" y="3612899"/>
              <a:ext cx="863423" cy="605108"/>
              <a:chOff x="562569" y="3612899"/>
              <a:chExt cx="863423" cy="60510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562569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854420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33025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953018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57224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228796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62569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54420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15836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61167" y="4105268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923997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14434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411630" y="3612899"/>
              <a:ext cx="863423" cy="605108"/>
              <a:chOff x="562569" y="3612899"/>
              <a:chExt cx="863423" cy="605108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62569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854420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133025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953018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57224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228796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62569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854420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115836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61167" y="4105268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923997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214434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2260691" y="3612899"/>
              <a:ext cx="863423" cy="605108"/>
              <a:chOff x="562569" y="3612899"/>
              <a:chExt cx="863423" cy="605108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562569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854420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133025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953018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57224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228796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62569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54420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115836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61167" y="4105268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923997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14434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3105512" y="3612899"/>
              <a:ext cx="863423" cy="605108"/>
              <a:chOff x="562569" y="3612899"/>
              <a:chExt cx="863423" cy="605108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62569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854420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133025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953018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657224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28796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562569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854420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115836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661167" y="4105268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923997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214434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3939618" y="3612899"/>
              <a:ext cx="863423" cy="605108"/>
              <a:chOff x="562569" y="3612899"/>
              <a:chExt cx="863423" cy="605108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562569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854420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133025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953018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57224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228796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562569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54420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115836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661167" y="4105268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923997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214434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1" name="Rectangle 150"/>
          <p:cNvSpPr/>
          <p:nvPr/>
        </p:nvSpPr>
        <p:spPr>
          <a:xfrm>
            <a:off x="563090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854941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1133546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953539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657745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1229317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563090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854941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1116357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661688" y="6183429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924518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1214955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1412151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1704002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1982607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1802600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1506806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2078378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1412151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1704002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1965418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1510749" y="6183429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1773579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2064016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2261212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553063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2831668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2651661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2355867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2927439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2261212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2553063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2814479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2359810" y="6183429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2622640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2913077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106033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3397884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3676489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3496482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3200688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3772260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3106033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3397884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3659300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3204631" y="6183429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3467461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3757898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3940139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4231990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510595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4330588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4034794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4606366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3940139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4231990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4493406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4038737" y="6183429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4301567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4592004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Freeform 229"/>
          <p:cNvSpPr/>
          <p:nvPr/>
        </p:nvSpPr>
        <p:spPr>
          <a:xfrm>
            <a:off x="457496" y="4804051"/>
            <a:ext cx="4235780" cy="212988"/>
          </a:xfrm>
          <a:custGeom>
            <a:avLst/>
            <a:gdLst>
              <a:gd name="connsiteX0" fmla="*/ 0 w 4235780"/>
              <a:gd name="connsiteY0" fmla="*/ 212988 h 212988"/>
              <a:gd name="connsiteX1" fmla="*/ 94654 w 4235780"/>
              <a:gd name="connsiteY1" fmla="*/ 189322 h 212988"/>
              <a:gd name="connsiteX2" fmla="*/ 173533 w 4235780"/>
              <a:gd name="connsiteY2" fmla="*/ 110438 h 212988"/>
              <a:gd name="connsiteX3" fmla="*/ 197196 w 4235780"/>
              <a:gd name="connsiteY3" fmla="*/ 86773 h 212988"/>
              <a:gd name="connsiteX4" fmla="*/ 220860 w 4235780"/>
              <a:gd name="connsiteY4" fmla="*/ 70996 h 212988"/>
              <a:gd name="connsiteX5" fmla="*/ 276075 w 4235780"/>
              <a:gd name="connsiteY5" fmla="*/ 39442 h 212988"/>
              <a:gd name="connsiteX6" fmla="*/ 410168 w 4235780"/>
              <a:gd name="connsiteY6" fmla="*/ 63108 h 212988"/>
              <a:gd name="connsiteX7" fmla="*/ 441720 w 4235780"/>
              <a:gd name="connsiteY7" fmla="*/ 70996 h 212988"/>
              <a:gd name="connsiteX8" fmla="*/ 465383 w 4235780"/>
              <a:gd name="connsiteY8" fmla="*/ 78884 h 212988"/>
              <a:gd name="connsiteX9" fmla="*/ 504823 w 4235780"/>
              <a:gd name="connsiteY9" fmla="*/ 86773 h 212988"/>
              <a:gd name="connsiteX10" fmla="*/ 552150 w 4235780"/>
              <a:gd name="connsiteY10" fmla="*/ 102550 h 212988"/>
              <a:gd name="connsiteX11" fmla="*/ 599477 w 4235780"/>
              <a:gd name="connsiteY11" fmla="*/ 110438 h 212988"/>
              <a:gd name="connsiteX12" fmla="*/ 717795 w 4235780"/>
              <a:gd name="connsiteY12" fmla="*/ 126215 h 212988"/>
              <a:gd name="connsiteX13" fmla="*/ 859776 w 4235780"/>
              <a:gd name="connsiteY13" fmla="*/ 141992 h 212988"/>
              <a:gd name="connsiteX14" fmla="*/ 922879 w 4235780"/>
              <a:gd name="connsiteY14" fmla="*/ 134103 h 212988"/>
              <a:gd name="connsiteX15" fmla="*/ 970206 w 4235780"/>
              <a:gd name="connsiteY15" fmla="*/ 118327 h 212988"/>
              <a:gd name="connsiteX16" fmla="*/ 1017534 w 4235780"/>
              <a:gd name="connsiteY16" fmla="*/ 86773 h 212988"/>
              <a:gd name="connsiteX17" fmla="*/ 1033309 w 4235780"/>
              <a:gd name="connsiteY17" fmla="*/ 63108 h 212988"/>
              <a:gd name="connsiteX18" fmla="*/ 1056973 w 4235780"/>
              <a:gd name="connsiteY18" fmla="*/ 55219 h 212988"/>
              <a:gd name="connsiteX19" fmla="*/ 1198954 w 4235780"/>
              <a:gd name="connsiteY19" fmla="*/ 47331 h 212988"/>
              <a:gd name="connsiteX20" fmla="*/ 1293609 w 4235780"/>
              <a:gd name="connsiteY20" fmla="*/ 39442 h 212988"/>
              <a:gd name="connsiteX21" fmla="*/ 1333048 w 4235780"/>
              <a:gd name="connsiteY21" fmla="*/ 31554 h 212988"/>
              <a:gd name="connsiteX22" fmla="*/ 1364599 w 4235780"/>
              <a:gd name="connsiteY22" fmla="*/ 15777 h 212988"/>
              <a:gd name="connsiteX23" fmla="*/ 1396151 w 4235780"/>
              <a:gd name="connsiteY23" fmla="*/ 23665 h 212988"/>
              <a:gd name="connsiteX24" fmla="*/ 1435590 w 4235780"/>
              <a:gd name="connsiteY24" fmla="*/ 86773 h 212988"/>
              <a:gd name="connsiteX25" fmla="*/ 1467141 w 4235780"/>
              <a:gd name="connsiteY25" fmla="*/ 134103 h 212988"/>
              <a:gd name="connsiteX26" fmla="*/ 1490805 w 4235780"/>
              <a:gd name="connsiteY26" fmla="*/ 141992 h 212988"/>
              <a:gd name="connsiteX27" fmla="*/ 1514469 w 4235780"/>
              <a:gd name="connsiteY27" fmla="*/ 165657 h 212988"/>
              <a:gd name="connsiteX28" fmla="*/ 1538132 w 4235780"/>
              <a:gd name="connsiteY28" fmla="*/ 173546 h 212988"/>
              <a:gd name="connsiteX29" fmla="*/ 1664338 w 4235780"/>
              <a:gd name="connsiteY29" fmla="*/ 197211 h 212988"/>
              <a:gd name="connsiteX30" fmla="*/ 1688002 w 4235780"/>
              <a:gd name="connsiteY30" fmla="*/ 205099 h 212988"/>
              <a:gd name="connsiteX31" fmla="*/ 1735329 w 4235780"/>
              <a:gd name="connsiteY31" fmla="*/ 157769 h 212988"/>
              <a:gd name="connsiteX32" fmla="*/ 1766880 w 4235780"/>
              <a:gd name="connsiteY32" fmla="*/ 134103 h 212988"/>
              <a:gd name="connsiteX33" fmla="*/ 1869422 w 4235780"/>
              <a:gd name="connsiteY33" fmla="*/ 47331 h 212988"/>
              <a:gd name="connsiteX34" fmla="*/ 1885198 w 4235780"/>
              <a:gd name="connsiteY34" fmla="*/ 15777 h 212988"/>
              <a:gd name="connsiteX35" fmla="*/ 1932525 w 4235780"/>
              <a:gd name="connsiteY35" fmla="*/ 0 h 212988"/>
              <a:gd name="connsiteX36" fmla="*/ 1979852 w 4235780"/>
              <a:gd name="connsiteY36" fmla="*/ 7889 h 212988"/>
              <a:gd name="connsiteX37" fmla="*/ 2011404 w 4235780"/>
              <a:gd name="connsiteY37" fmla="*/ 15777 h 212988"/>
              <a:gd name="connsiteX38" fmla="*/ 2066619 w 4235780"/>
              <a:gd name="connsiteY38" fmla="*/ 70996 h 212988"/>
              <a:gd name="connsiteX39" fmla="*/ 2129722 w 4235780"/>
              <a:gd name="connsiteY39" fmla="*/ 102550 h 212988"/>
              <a:gd name="connsiteX40" fmla="*/ 2161273 w 4235780"/>
              <a:gd name="connsiteY40" fmla="*/ 126215 h 212988"/>
              <a:gd name="connsiteX41" fmla="*/ 2184937 w 4235780"/>
              <a:gd name="connsiteY41" fmla="*/ 134103 h 212988"/>
              <a:gd name="connsiteX42" fmla="*/ 2405797 w 4235780"/>
              <a:gd name="connsiteY42" fmla="*/ 149880 h 212988"/>
              <a:gd name="connsiteX43" fmla="*/ 2429460 w 4235780"/>
              <a:gd name="connsiteY43" fmla="*/ 173546 h 212988"/>
              <a:gd name="connsiteX44" fmla="*/ 2508339 w 4235780"/>
              <a:gd name="connsiteY44" fmla="*/ 173546 h 212988"/>
              <a:gd name="connsiteX45" fmla="*/ 2524115 w 4235780"/>
              <a:gd name="connsiteY45" fmla="*/ 149880 h 212988"/>
              <a:gd name="connsiteX46" fmla="*/ 2547778 w 4235780"/>
              <a:gd name="connsiteY46" fmla="*/ 141992 h 212988"/>
              <a:gd name="connsiteX47" fmla="*/ 2658208 w 4235780"/>
              <a:gd name="connsiteY47" fmla="*/ 126215 h 212988"/>
              <a:gd name="connsiteX48" fmla="*/ 2760750 w 4235780"/>
              <a:gd name="connsiteY48" fmla="*/ 110438 h 212988"/>
              <a:gd name="connsiteX49" fmla="*/ 2957947 w 4235780"/>
              <a:gd name="connsiteY49" fmla="*/ 86773 h 212988"/>
              <a:gd name="connsiteX50" fmla="*/ 3044713 w 4235780"/>
              <a:gd name="connsiteY50" fmla="*/ 70996 h 212988"/>
              <a:gd name="connsiteX51" fmla="*/ 3092040 w 4235780"/>
              <a:gd name="connsiteY51" fmla="*/ 63108 h 212988"/>
              <a:gd name="connsiteX52" fmla="*/ 3155143 w 4235780"/>
              <a:gd name="connsiteY52" fmla="*/ 70996 h 212988"/>
              <a:gd name="connsiteX53" fmla="*/ 3170919 w 4235780"/>
              <a:gd name="connsiteY53" fmla="*/ 102550 h 212988"/>
              <a:gd name="connsiteX54" fmla="*/ 3210358 w 4235780"/>
              <a:gd name="connsiteY54" fmla="*/ 149880 h 212988"/>
              <a:gd name="connsiteX55" fmla="*/ 3273461 w 4235780"/>
              <a:gd name="connsiteY55" fmla="*/ 134103 h 212988"/>
              <a:gd name="connsiteX56" fmla="*/ 3297125 w 4235780"/>
              <a:gd name="connsiteY56" fmla="*/ 118327 h 212988"/>
              <a:gd name="connsiteX57" fmla="*/ 3328676 w 4235780"/>
              <a:gd name="connsiteY57" fmla="*/ 102550 h 212988"/>
              <a:gd name="connsiteX58" fmla="*/ 3383891 w 4235780"/>
              <a:gd name="connsiteY58" fmla="*/ 63108 h 212988"/>
              <a:gd name="connsiteX59" fmla="*/ 3407555 w 4235780"/>
              <a:gd name="connsiteY59" fmla="*/ 31554 h 212988"/>
              <a:gd name="connsiteX60" fmla="*/ 3415443 w 4235780"/>
              <a:gd name="connsiteY60" fmla="*/ 7889 h 212988"/>
              <a:gd name="connsiteX61" fmla="*/ 3596863 w 4235780"/>
              <a:gd name="connsiteY61" fmla="*/ 31554 h 212988"/>
              <a:gd name="connsiteX62" fmla="*/ 3652078 w 4235780"/>
              <a:gd name="connsiteY62" fmla="*/ 63108 h 212988"/>
              <a:gd name="connsiteX63" fmla="*/ 3675742 w 4235780"/>
              <a:gd name="connsiteY63" fmla="*/ 70996 h 212988"/>
              <a:gd name="connsiteX64" fmla="*/ 3754620 w 4235780"/>
              <a:gd name="connsiteY64" fmla="*/ 78884 h 212988"/>
              <a:gd name="connsiteX65" fmla="*/ 3786172 w 4235780"/>
              <a:gd name="connsiteY65" fmla="*/ 86773 h 212988"/>
              <a:gd name="connsiteX66" fmla="*/ 3880826 w 4235780"/>
              <a:gd name="connsiteY66" fmla="*/ 94661 h 212988"/>
              <a:gd name="connsiteX67" fmla="*/ 3896602 w 4235780"/>
              <a:gd name="connsiteY67" fmla="*/ 141992 h 212988"/>
              <a:gd name="connsiteX68" fmla="*/ 3920265 w 4235780"/>
              <a:gd name="connsiteY68" fmla="*/ 157769 h 212988"/>
              <a:gd name="connsiteX69" fmla="*/ 3959705 w 4235780"/>
              <a:gd name="connsiteY69" fmla="*/ 149880 h 212988"/>
              <a:gd name="connsiteX70" fmla="*/ 4054359 w 4235780"/>
              <a:gd name="connsiteY70" fmla="*/ 134103 h 212988"/>
              <a:gd name="connsiteX71" fmla="*/ 4085911 w 4235780"/>
              <a:gd name="connsiteY71" fmla="*/ 141992 h 212988"/>
              <a:gd name="connsiteX72" fmla="*/ 4133238 w 4235780"/>
              <a:gd name="connsiteY72" fmla="*/ 157769 h 212988"/>
              <a:gd name="connsiteX73" fmla="*/ 4164789 w 4235780"/>
              <a:gd name="connsiteY73" fmla="*/ 165657 h 212988"/>
              <a:gd name="connsiteX74" fmla="*/ 4235780 w 4235780"/>
              <a:gd name="connsiteY74" fmla="*/ 181434 h 21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4235780" h="212988">
                <a:moveTo>
                  <a:pt x="0" y="212988"/>
                </a:moveTo>
                <a:cubicBezTo>
                  <a:pt x="30352" y="209193"/>
                  <a:pt x="68782" y="211499"/>
                  <a:pt x="94654" y="189322"/>
                </a:cubicBezTo>
                <a:cubicBezTo>
                  <a:pt x="122886" y="165121"/>
                  <a:pt x="147240" y="136733"/>
                  <a:pt x="173533" y="110438"/>
                </a:cubicBezTo>
                <a:cubicBezTo>
                  <a:pt x="181421" y="102550"/>
                  <a:pt x="187914" y="92961"/>
                  <a:pt x="197196" y="86773"/>
                </a:cubicBezTo>
                <a:cubicBezTo>
                  <a:pt x="205084" y="81514"/>
                  <a:pt x="213146" y="76507"/>
                  <a:pt x="220860" y="70996"/>
                </a:cubicBezTo>
                <a:cubicBezTo>
                  <a:pt x="262645" y="41148"/>
                  <a:pt x="237674" y="52244"/>
                  <a:pt x="276075" y="39442"/>
                </a:cubicBezTo>
                <a:cubicBezTo>
                  <a:pt x="326417" y="46635"/>
                  <a:pt x="358369" y="50158"/>
                  <a:pt x="410168" y="63108"/>
                </a:cubicBezTo>
                <a:cubicBezTo>
                  <a:pt x="420685" y="65737"/>
                  <a:pt x="431296" y="68018"/>
                  <a:pt x="441720" y="70996"/>
                </a:cubicBezTo>
                <a:cubicBezTo>
                  <a:pt x="449714" y="73280"/>
                  <a:pt x="457317" y="76867"/>
                  <a:pt x="465383" y="78884"/>
                </a:cubicBezTo>
                <a:cubicBezTo>
                  <a:pt x="478390" y="82136"/>
                  <a:pt x="491888" y="83245"/>
                  <a:pt x="504823" y="86773"/>
                </a:cubicBezTo>
                <a:cubicBezTo>
                  <a:pt x="520866" y="91149"/>
                  <a:pt x="536017" y="98517"/>
                  <a:pt x="552150" y="102550"/>
                </a:cubicBezTo>
                <a:cubicBezTo>
                  <a:pt x="567666" y="106429"/>
                  <a:pt x="583794" y="107301"/>
                  <a:pt x="599477" y="110438"/>
                </a:cubicBezTo>
                <a:cubicBezTo>
                  <a:pt x="686584" y="127861"/>
                  <a:pt x="546878" y="110677"/>
                  <a:pt x="717795" y="126215"/>
                </a:cubicBezTo>
                <a:cubicBezTo>
                  <a:pt x="773414" y="137339"/>
                  <a:pt x="788453" y="141992"/>
                  <a:pt x="859776" y="141992"/>
                </a:cubicBezTo>
                <a:cubicBezTo>
                  <a:pt x="880974" y="141992"/>
                  <a:pt x="901845" y="136733"/>
                  <a:pt x="922879" y="134103"/>
                </a:cubicBezTo>
                <a:cubicBezTo>
                  <a:pt x="938655" y="128844"/>
                  <a:pt x="956370" y="127552"/>
                  <a:pt x="970206" y="118327"/>
                </a:cubicBezTo>
                <a:lnTo>
                  <a:pt x="1017534" y="86773"/>
                </a:lnTo>
                <a:cubicBezTo>
                  <a:pt x="1022792" y="78885"/>
                  <a:pt x="1025906" y="69031"/>
                  <a:pt x="1033309" y="63108"/>
                </a:cubicBezTo>
                <a:cubicBezTo>
                  <a:pt x="1039802" y="57914"/>
                  <a:pt x="1048696" y="56007"/>
                  <a:pt x="1056973" y="55219"/>
                </a:cubicBezTo>
                <a:cubicBezTo>
                  <a:pt x="1104159" y="50725"/>
                  <a:pt x="1151659" y="50484"/>
                  <a:pt x="1198954" y="47331"/>
                </a:cubicBezTo>
                <a:cubicBezTo>
                  <a:pt x="1230545" y="45225"/>
                  <a:pt x="1262057" y="42072"/>
                  <a:pt x="1293609" y="39442"/>
                </a:cubicBezTo>
                <a:cubicBezTo>
                  <a:pt x="1306755" y="36813"/>
                  <a:pt x="1320329" y="35794"/>
                  <a:pt x="1333048" y="31554"/>
                </a:cubicBezTo>
                <a:cubicBezTo>
                  <a:pt x="1344203" y="27835"/>
                  <a:pt x="1352931" y="17236"/>
                  <a:pt x="1364599" y="15777"/>
                </a:cubicBezTo>
                <a:cubicBezTo>
                  <a:pt x="1375356" y="14432"/>
                  <a:pt x="1385634" y="21036"/>
                  <a:pt x="1396151" y="23665"/>
                </a:cubicBezTo>
                <a:cubicBezTo>
                  <a:pt x="1451082" y="96914"/>
                  <a:pt x="1392278" y="14581"/>
                  <a:pt x="1435590" y="86773"/>
                </a:cubicBezTo>
                <a:cubicBezTo>
                  <a:pt x="1445345" y="103032"/>
                  <a:pt x="1449153" y="128106"/>
                  <a:pt x="1467141" y="134103"/>
                </a:cubicBezTo>
                <a:lnTo>
                  <a:pt x="1490805" y="141992"/>
                </a:lnTo>
                <a:cubicBezTo>
                  <a:pt x="1498693" y="149880"/>
                  <a:pt x="1505187" y="159469"/>
                  <a:pt x="1514469" y="165657"/>
                </a:cubicBezTo>
                <a:cubicBezTo>
                  <a:pt x="1521387" y="170269"/>
                  <a:pt x="1530490" y="170271"/>
                  <a:pt x="1538132" y="173546"/>
                </a:cubicBezTo>
                <a:cubicBezTo>
                  <a:pt x="1610384" y="204513"/>
                  <a:pt x="1524627" y="185567"/>
                  <a:pt x="1664338" y="197211"/>
                </a:cubicBezTo>
                <a:cubicBezTo>
                  <a:pt x="1672226" y="199840"/>
                  <a:pt x="1680734" y="209137"/>
                  <a:pt x="1688002" y="205099"/>
                </a:cubicBezTo>
                <a:cubicBezTo>
                  <a:pt x="1707505" y="194263"/>
                  <a:pt x="1717481" y="171157"/>
                  <a:pt x="1735329" y="157769"/>
                </a:cubicBezTo>
                <a:cubicBezTo>
                  <a:pt x="1745846" y="149880"/>
                  <a:pt x="1756110" y="141643"/>
                  <a:pt x="1766880" y="134103"/>
                </a:cubicBezTo>
                <a:cubicBezTo>
                  <a:pt x="1799184" y="111488"/>
                  <a:pt x="1851157" y="83864"/>
                  <a:pt x="1869422" y="47331"/>
                </a:cubicBezTo>
                <a:cubicBezTo>
                  <a:pt x="1874681" y="36813"/>
                  <a:pt x="1875791" y="22833"/>
                  <a:pt x="1885198" y="15777"/>
                </a:cubicBezTo>
                <a:cubicBezTo>
                  <a:pt x="1898501" y="5799"/>
                  <a:pt x="1932525" y="0"/>
                  <a:pt x="1932525" y="0"/>
                </a:cubicBezTo>
                <a:cubicBezTo>
                  <a:pt x="1948301" y="2630"/>
                  <a:pt x="1964169" y="4752"/>
                  <a:pt x="1979852" y="7889"/>
                </a:cubicBezTo>
                <a:cubicBezTo>
                  <a:pt x="1990482" y="10015"/>
                  <a:pt x="2002637" y="9400"/>
                  <a:pt x="2011404" y="15777"/>
                </a:cubicBezTo>
                <a:cubicBezTo>
                  <a:pt x="2032455" y="31087"/>
                  <a:pt x="2043338" y="59354"/>
                  <a:pt x="2066619" y="70996"/>
                </a:cubicBezTo>
                <a:cubicBezTo>
                  <a:pt x="2087653" y="81514"/>
                  <a:pt x="2110909" y="88439"/>
                  <a:pt x="2129722" y="102550"/>
                </a:cubicBezTo>
                <a:cubicBezTo>
                  <a:pt x="2140239" y="110438"/>
                  <a:pt x="2149859" y="119692"/>
                  <a:pt x="2161273" y="126215"/>
                </a:cubicBezTo>
                <a:cubicBezTo>
                  <a:pt x="2168492" y="130340"/>
                  <a:pt x="2176661" y="133302"/>
                  <a:pt x="2184937" y="134103"/>
                </a:cubicBezTo>
                <a:cubicBezTo>
                  <a:pt x="2258401" y="141213"/>
                  <a:pt x="2332177" y="144621"/>
                  <a:pt x="2405797" y="149880"/>
                </a:cubicBezTo>
                <a:cubicBezTo>
                  <a:pt x="2413685" y="157769"/>
                  <a:pt x="2420178" y="167358"/>
                  <a:pt x="2429460" y="173546"/>
                </a:cubicBezTo>
                <a:cubicBezTo>
                  <a:pt x="2453754" y="189743"/>
                  <a:pt x="2482924" y="177177"/>
                  <a:pt x="2508339" y="173546"/>
                </a:cubicBezTo>
                <a:cubicBezTo>
                  <a:pt x="2513598" y="165657"/>
                  <a:pt x="2516712" y="155803"/>
                  <a:pt x="2524115" y="149880"/>
                </a:cubicBezTo>
                <a:cubicBezTo>
                  <a:pt x="2530607" y="144686"/>
                  <a:pt x="2539784" y="144276"/>
                  <a:pt x="2547778" y="141992"/>
                </a:cubicBezTo>
                <a:cubicBezTo>
                  <a:pt x="2593971" y="128793"/>
                  <a:pt x="2595338" y="132502"/>
                  <a:pt x="2658208" y="126215"/>
                </a:cubicBezTo>
                <a:cubicBezTo>
                  <a:pt x="2727338" y="108932"/>
                  <a:pt x="2647184" y="127475"/>
                  <a:pt x="2760750" y="110438"/>
                </a:cubicBezTo>
                <a:cubicBezTo>
                  <a:pt x="2933654" y="84500"/>
                  <a:pt x="2755642" y="101224"/>
                  <a:pt x="2957947" y="86773"/>
                </a:cubicBezTo>
                <a:cubicBezTo>
                  <a:pt x="3097517" y="63508"/>
                  <a:pt x="2923353" y="93062"/>
                  <a:pt x="3044713" y="70996"/>
                </a:cubicBezTo>
                <a:cubicBezTo>
                  <a:pt x="3060448" y="68135"/>
                  <a:pt x="3076264" y="65737"/>
                  <a:pt x="3092040" y="63108"/>
                </a:cubicBezTo>
                <a:cubicBezTo>
                  <a:pt x="3113074" y="65737"/>
                  <a:pt x="3136183" y="61515"/>
                  <a:pt x="3155143" y="70996"/>
                </a:cubicBezTo>
                <a:cubicBezTo>
                  <a:pt x="3165661" y="76255"/>
                  <a:pt x="3165085" y="92340"/>
                  <a:pt x="3170919" y="102550"/>
                </a:cubicBezTo>
                <a:cubicBezTo>
                  <a:pt x="3185561" y="128174"/>
                  <a:pt x="3188607" y="128127"/>
                  <a:pt x="3210358" y="149880"/>
                </a:cubicBezTo>
                <a:cubicBezTo>
                  <a:pt x="3231392" y="144621"/>
                  <a:pt x="3253085" y="141513"/>
                  <a:pt x="3273461" y="134103"/>
                </a:cubicBezTo>
                <a:cubicBezTo>
                  <a:pt x="3282370" y="130863"/>
                  <a:pt x="3288894" y="123031"/>
                  <a:pt x="3297125" y="118327"/>
                </a:cubicBezTo>
                <a:cubicBezTo>
                  <a:pt x="3307334" y="112493"/>
                  <a:pt x="3318467" y="108384"/>
                  <a:pt x="3328676" y="102550"/>
                </a:cubicBezTo>
                <a:cubicBezTo>
                  <a:pt x="3339127" y="96577"/>
                  <a:pt x="3378247" y="68753"/>
                  <a:pt x="3383891" y="63108"/>
                </a:cubicBezTo>
                <a:cubicBezTo>
                  <a:pt x="3393187" y="53811"/>
                  <a:pt x="3399667" y="42072"/>
                  <a:pt x="3407555" y="31554"/>
                </a:cubicBezTo>
                <a:cubicBezTo>
                  <a:pt x="3410184" y="23666"/>
                  <a:pt x="3407141" y="8350"/>
                  <a:pt x="3415443" y="7889"/>
                </a:cubicBezTo>
                <a:cubicBezTo>
                  <a:pt x="3448536" y="6050"/>
                  <a:pt x="3546678" y="23189"/>
                  <a:pt x="3596863" y="31554"/>
                </a:cubicBezTo>
                <a:cubicBezTo>
                  <a:pt x="3620626" y="47397"/>
                  <a:pt x="3624060" y="51099"/>
                  <a:pt x="3652078" y="63108"/>
                </a:cubicBezTo>
                <a:cubicBezTo>
                  <a:pt x="3659720" y="66383"/>
                  <a:pt x="3667524" y="69732"/>
                  <a:pt x="3675742" y="70996"/>
                </a:cubicBezTo>
                <a:cubicBezTo>
                  <a:pt x="3701859" y="75014"/>
                  <a:pt x="3728327" y="76255"/>
                  <a:pt x="3754620" y="78884"/>
                </a:cubicBezTo>
                <a:cubicBezTo>
                  <a:pt x="3765137" y="81514"/>
                  <a:pt x="3775415" y="85428"/>
                  <a:pt x="3786172" y="86773"/>
                </a:cubicBezTo>
                <a:cubicBezTo>
                  <a:pt x="3817588" y="90700"/>
                  <a:pt x="3852508" y="80501"/>
                  <a:pt x="3880826" y="94661"/>
                </a:cubicBezTo>
                <a:cubicBezTo>
                  <a:pt x="3895700" y="102099"/>
                  <a:pt x="3882765" y="132766"/>
                  <a:pt x="3896602" y="141992"/>
                </a:cubicBezTo>
                <a:lnTo>
                  <a:pt x="3920265" y="157769"/>
                </a:lnTo>
                <a:cubicBezTo>
                  <a:pt x="3933412" y="155139"/>
                  <a:pt x="3946433" y="151776"/>
                  <a:pt x="3959705" y="149880"/>
                </a:cubicBezTo>
                <a:cubicBezTo>
                  <a:pt x="4052169" y="136670"/>
                  <a:pt x="4003496" y="151060"/>
                  <a:pt x="4054359" y="134103"/>
                </a:cubicBezTo>
                <a:cubicBezTo>
                  <a:pt x="4064876" y="136733"/>
                  <a:pt x="4075527" y="138877"/>
                  <a:pt x="4085911" y="141992"/>
                </a:cubicBezTo>
                <a:cubicBezTo>
                  <a:pt x="4101839" y="146771"/>
                  <a:pt x="4117105" y="153736"/>
                  <a:pt x="4133238" y="157769"/>
                </a:cubicBezTo>
                <a:cubicBezTo>
                  <a:pt x="4143755" y="160398"/>
                  <a:pt x="4154406" y="162542"/>
                  <a:pt x="4164789" y="165657"/>
                </a:cubicBezTo>
                <a:cubicBezTo>
                  <a:pt x="4225690" y="183929"/>
                  <a:pt x="4192598" y="181434"/>
                  <a:pt x="4235780" y="18143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758766" y="60166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3873685" y="4906601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 flipH="1">
            <a:off x="3441637" y="4915294"/>
            <a:ext cx="217141" cy="13329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 flipH="1">
            <a:off x="2333616" y="4899518"/>
            <a:ext cx="217141" cy="13329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 flipH="1">
            <a:off x="1586802" y="4883741"/>
            <a:ext cx="217141" cy="13329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 flipH="1">
            <a:off x="661688" y="4883741"/>
            <a:ext cx="217141" cy="13329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Isosceles Triangle 237"/>
          <p:cNvSpPr/>
          <p:nvPr/>
        </p:nvSpPr>
        <p:spPr>
          <a:xfrm>
            <a:off x="560263" y="1830114"/>
            <a:ext cx="1500926" cy="2729395"/>
          </a:xfrm>
          <a:prstGeom prst="triangl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TextBox 240"/>
          <p:cNvSpPr txBox="1"/>
          <p:nvPr/>
        </p:nvSpPr>
        <p:spPr>
          <a:xfrm>
            <a:off x="1704002" y="1661224"/>
            <a:ext cx="516649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much of the grid cell is covered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by vegetation, and how much bare soil?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(“vegetation fraction”)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3302708" y="118326"/>
            <a:ext cx="636910" cy="607409"/>
          </a:xfrm>
          <a:prstGeom prst="ellipse">
            <a:avLst/>
          </a:prstGeom>
          <a:solidFill>
            <a:srgbClr val="FFFF00"/>
          </a:solidFill>
          <a:ln w="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3" name="Straight Arrow Connector 162"/>
          <p:cNvCxnSpPr/>
          <p:nvPr/>
        </p:nvCxnSpPr>
        <p:spPr>
          <a:xfrm flipH="1">
            <a:off x="1802079" y="2861552"/>
            <a:ext cx="275778" cy="42792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>
            <a:off x="3028864" y="2861552"/>
            <a:ext cx="467618" cy="18083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785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Rectangle 238"/>
          <p:cNvSpPr/>
          <p:nvPr/>
        </p:nvSpPr>
        <p:spPr>
          <a:xfrm>
            <a:off x="1154015" y="4425406"/>
            <a:ext cx="267294" cy="59163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309" y="550733"/>
            <a:ext cx="8690647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Land-surface parameter uncertainty</a:t>
            </a:r>
            <a:r>
              <a:rPr lang="en-US" sz="2800" dirty="0"/>
              <a:t> </a:t>
            </a:r>
            <a:r>
              <a:rPr lang="en-US" sz="2800" dirty="0" smtClean="0"/>
              <a:t>also affects energy balance (and surface temp, moisture)</a:t>
            </a:r>
            <a:endParaRPr lang="en-US" sz="2800" dirty="0"/>
          </a:p>
        </p:txBody>
      </p:sp>
      <p:grpSp>
        <p:nvGrpSpPr>
          <p:cNvPr id="83" name="Group 82"/>
          <p:cNvGrpSpPr/>
          <p:nvPr/>
        </p:nvGrpSpPr>
        <p:grpSpPr>
          <a:xfrm>
            <a:off x="562569" y="5048592"/>
            <a:ext cx="4240472" cy="605108"/>
            <a:chOff x="562569" y="3612899"/>
            <a:chExt cx="4240472" cy="605108"/>
          </a:xfrm>
        </p:grpSpPr>
        <p:grpSp>
          <p:nvGrpSpPr>
            <p:cNvPr id="30" name="Group 29"/>
            <p:cNvGrpSpPr/>
            <p:nvPr/>
          </p:nvGrpSpPr>
          <p:grpSpPr>
            <a:xfrm>
              <a:off x="562569" y="3612899"/>
              <a:ext cx="863423" cy="605108"/>
              <a:chOff x="562569" y="3612899"/>
              <a:chExt cx="863423" cy="60510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562569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854420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33025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953018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57224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228796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62569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54420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15836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61167" y="4105268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923997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14434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411630" y="3612899"/>
              <a:ext cx="863423" cy="605108"/>
              <a:chOff x="562569" y="3612899"/>
              <a:chExt cx="863423" cy="605108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62569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854420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133025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953018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57224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228796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62569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854420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115836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61167" y="4105268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923997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214434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2260691" y="3612899"/>
              <a:ext cx="863423" cy="605108"/>
              <a:chOff x="562569" y="3612899"/>
              <a:chExt cx="863423" cy="605108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562569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854420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133025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953018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57224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228796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62569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54420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115836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61167" y="4105268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923997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14434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3105512" y="3612899"/>
              <a:ext cx="863423" cy="605108"/>
              <a:chOff x="562569" y="3612899"/>
              <a:chExt cx="863423" cy="605108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62569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854420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133025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953018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657224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28796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562569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854420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115836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661167" y="4105268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923997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214434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3939618" y="3612899"/>
              <a:ext cx="863423" cy="605108"/>
              <a:chOff x="562569" y="3612899"/>
              <a:chExt cx="863423" cy="605108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562569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854420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133025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953018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57224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228796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562569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54420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115836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661167" y="4105268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923997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214434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1" name="Rectangle 150"/>
          <p:cNvSpPr/>
          <p:nvPr/>
        </p:nvSpPr>
        <p:spPr>
          <a:xfrm>
            <a:off x="563090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854941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1133546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953539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657745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1229317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563090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854941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1116357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661688" y="6183429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924518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1214955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1412151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1704002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1982607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1802600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1506806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2078378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1412151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1704002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1965418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1510749" y="6183429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1773579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2064016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2261212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553063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2831668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2651661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2355867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2927439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2261212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2553063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2814479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2359810" y="6183429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2622640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2913077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106033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3397884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3676489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3496482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3200688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3772260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3106033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3397884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3659300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3204631" y="6183429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3467461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3757898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3940139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4231990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510595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4330588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4034794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4606366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3940139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4231990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4493406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4038737" y="6183429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4301567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4592004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Freeform 229"/>
          <p:cNvSpPr/>
          <p:nvPr/>
        </p:nvSpPr>
        <p:spPr>
          <a:xfrm>
            <a:off x="457496" y="4804051"/>
            <a:ext cx="4235780" cy="212988"/>
          </a:xfrm>
          <a:custGeom>
            <a:avLst/>
            <a:gdLst>
              <a:gd name="connsiteX0" fmla="*/ 0 w 4235780"/>
              <a:gd name="connsiteY0" fmla="*/ 212988 h 212988"/>
              <a:gd name="connsiteX1" fmla="*/ 94654 w 4235780"/>
              <a:gd name="connsiteY1" fmla="*/ 189322 h 212988"/>
              <a:gd name="connsiteX2" fmla="*/ 173533 w 4235780"/>
              <a:gd name="connsiteY2" fmla="*/ 110438 h 212988"/>
              <a:gd name="connsiteX3" fmla="*/ 197196 w 4235780"/>
              <a:gd name="connsiteY3" fmla="*/ 86773 h 212988"/>
              <a:gd name="connsiteX4" fmla="*/ 220860 w 4235780"/>
              <a:gd name="connsiteY4" fmla="*/ 70996 h 212988"/>
              <a:gd name="connsiteX5" fmla="*/ 276075 w 4235780"/>
              <a:gd name="connsiteY5" fmla="*/ 39442 h 212988"/>
              <a:gd name="connsiteX6" fmla="*/ 410168 w 4235780"/>
              <a:gd name="connsiteY6" fmla="*/ 63108 h 212988"/>
              <a:gd name="connsiteX7" fmla="*/ 441720 w 4235780"/>
              <a:gd name="connsiteY7" fmla="*/ 70996 h 212988"/>
              <a:gd name="connsiteX8" fmla="*/ 465383 w 4235780"/>
              <a:gd name="connsiteY8" fmla="*/ 78884 h 212988"/>
              <a:gd name="connsiteX9" fmla="*/ 504823 w 4235780"/>
              <a:gd name="connsiteY9" fmla="*/ 86773 h 212988"/>
              <a:gd name="connsiteX10" fmla="*/ 552150 w 4235780"/>
              <a:gd name="connsiteY10" fmla="*/ 102550 h 212988"/>
              <a:gd name="connsiteX11" fmla="*/ 599477 w 4235780"/>
              <a:gd name="connsiteY11" fmla="*/ 110438 h 212988"/>
              <a:gd name="connsiteX12" fmla="*/ 717795 w 4235780"/>
              <a:gd name="connsiteY12" fmla="*/ 126215 h 212988"/>
              <a:gd name="connsiteX13" fmla="*/ 859776 w 4235780"/>
              <a:gd name="connsiteY13" fmla="*/ 141992 h 212988"/>
              <a:gd name="connsiteX14" fmla="*/ 922879 w 4235780"/>
              <a:gd name="connsiteY14" fmla="*/ 134103 h 212988"/>
              <a:gd name="connsiteX15" fmla="*/ 970206 w 4235780"/>
              <a:gd name="connsiteY15" fmla="*/ 118327 h 212988"/>
              <a:gd name="connsiteX16" fmla="*/ 1017534 w 4235780"/>
              <a:gd name="connsiteY16" fmla="*/ 86773 h 212988"/>
              <a:gd name="connsiteX17" fmla="*/ 1033309 w 4235780"/>
              <a:gd name="connsiteY17" fmla="*/ 63108 h 212988"/>
              <a:gd name="connsiteX18" fmla="*/ 1056973 w 4235780"/>
              <a:gd name="connsiteY18" fmla="*/ 55219 h 212988"/>
              <a:gd name="connsiteX19" fmla="*/ 1198954 w 4235780"/>
              <a:gd name="connsiteY19" fmla="*/ 47331 h 212988"/>
              <a:gd name="connsiteX20" fmla="*/ 1293609 w 4235780"/>
              <a:gd name="connsiteY20" fmla="*/ 39442 h 212988"/>
              <a:gd name="connsiteX21" fmla="*/ 1333048 w 4235780"/>
              <a:gd name="connsiteY21" fmla="*/ 31554 h 212988"/>
              <a:gd name="connsiteX22" fmla="*/ 1364599 w 4235780"/>
              <a:gd name="connsiteY22" fmla="*/ 15777 h 212988"/>
              <a:gd name="connsiteX23" fmla="*/ 1396151 w 4235780"/>
              <a:gd name="connsiteY23" fmla="*/ 23665 h 212988"/>
              <a:gd name="connsiteX24" fmla="*/ 1435590 w 4235780"/>
              <a:gd name="connsiteY24" fmla="*/ 86773 h 212988"/>
              <a:gd name="connsiteX25" fmla="*/ 1467141 w 4235780"/>
              <a:gd name="connsiteY25" fmla="*/ 134103 h 212988"/>
              <a:gd name="connsiteX26" fmla="*/ 1490805 w 4235780"/>
              <a:gd name="connsiteY26" fmla="*/ 141992 h 212988"/>
              <a:gd name="connsiteX27" fmla="*/ 1514469 w 4235780"/>
              <a:gd name="connsiteY27" fmla="*/ 165657 h 212988"/>
              <a:gd name="connsiteX28" fmla="*/ 1538132 w 4235780"/>
              <a:gd name="connsiteY28" fmla="*/ 173546 h 212988"/>
              <a:gd name="connsiteX29" fmla="*/ 1664338 w 4235780"/>
              <a:gd name="connsiteY29" fmla="*/ 197211 h 212988"/>
              <a:gd name="connsiteX30" fmla="*/ 1688002 w 4235780"/>
              <a:gd name="connsiteY30" fmla="*/ 205099 h 212988"/>
              <a:gd name="connsiteX31" fmla="*/ 1735329 w 4235780"/>
              <a:gd name="connsiteY31" fmla="*/ 157769 h 212988"/>
              <a:gd name="connsiteX32" fmla="*/ 1766880 w 4235780"/>
              <a:gd name="connsiteY32" fmla="*/ 134103 h 212988"/>
              <a:gd name="connsiteX33" fmla="*/ 1869422 w 4235780"/>
              <a:gd name="connsiteY33" fmla="*/ 47331 h 212988"/>
              <a:gd name="connsiteX34" fmla="*/ 1885198 w 4235780"/>
              <a:gd name="connsiteY34" fmla="*/ 15777 h 212988"/>
              <a:gd name="connsiteX35" fmla="*/ 1932525 w 4235780"/>
              <a:gd name="connsiteY35" fmla="*/ 0 h 212988"/>
              <a:gd name="connsiteX36" fmla="*/ 1979852 w 4235780"/>
              <a:gd name="connsiteY36" fmla="*/ 7889 h 212988"/>
              <a:gd name="connsiteX37" fmla="*/ 2011404 w 4235780"/>
              <a:gd name="connsiteY37" fmla="*/ 15777 h 212988"/>
              <a:gd name="connsiteX38" fmla="*/ 2066619 w 4235780"/>
              <a:gd name="connsiteY38" fmla="*/ 70996 h 212988"/>
              <a:gd name="connsiteX39" fmla="*/ 2129722 w 4235780"/>
              <a:gd name="connsiteY39" fmla="*/ 102550 h 212988"/>
              <a:gd name="connsiteX40" fmla="*/ 2161273 w 4235780"/>
              <a:gd name="connsiteY40" fmla="*/ 126215 h 212988"/>
              <a:gd name="connsiteX41" fmla="*/ 2184937 w 4235780"/>
              <a:gd name="connsiteY41" fmla="*/ 134103 h 212988"/>
              <a:gd name="connsiteX42" fmla="*/ 2405797 w 4235780"/>
              <a:gd name="connsiteY42" fmla="*/ 149880 h 212988"/>
              <a:gd name="connsiteX43" fmla="*/ 2429460 w 4235780"/>
              <a:gd name="connsiteY43" fmla="*/ 173546 h 212988"/>
              <a:gd name="connsiteX44" fmla="*/ 2508339 w 4235780"/>
              <a:gd name="connsiteY44" fmla="*/ 173546 h 212988"/>
              <a:gd name="connsiteX45" fmla="*/ 2524115 w 4235780"/>
              <a:gd name="connsiteY45" fmla="*/ 149880 h 212988"/>
              <a:gd name="connsiteX46" fmla="*/ 2547778 w 4235780"/>
              <a:gd name="connsiteY46" fmla="*/ 141992 h 212988"/>
              <a:gd name="connsiteX47" fmla="*/ 2658208 w 4235780"/>
              <a:gd name="connsiteY47" fmla="*/ 126215 h 212988"/>
              <a:gd name="connsiteX48" fmla="*/ 2760750 w 4235780"/>
              <a:gd name="connsiteY48" fmla="*/ 110438 h 212988"/>
              <a:gd name="connsiteX49" fmla="*/ 2957947 w 4235780"/>
              <a:gd name="connsiteY49" fmla="*/ 86773 h 212988"/>
              <a:gd name="connsiteX50" fmla="*/ 3044713 w 4235780"/>
              <a:gd name="connsiteY50" fmla="*/ 70996 h 212988"/>
              <a:gd name="connsiteX51" fmla="*/ 3092040 w 4235780"/>
              <a:gd name="connsiteY51" fmla="*/ 63108 h 212988"/>
              <a:gd name="connsiteX52" fmla="*/ 3155143 w 4235780"/>
              <a:gd name="connsiteY52" fmla="*/ 70996 h 212988"/>
              <a:gd name="connsiteX53" fmla="*/ 3170919 w 4235780"/>
              <a:gd name="connsiteY53" fmla="*/ 102550 h 212988"/>
              <a:gd name="connsiteX54" fmla="*/ 3210358 w 4235780"/>
              <a:gd name="connsiteY54" fmla="*/ 149880 h 212988"/>
              <a:gd name="connsiteX55" fmla="*/ 3273461 w 4235780"/>
              <a:gd name="connsiteY55" fmla="*/ 134103 h 212988"/>
              <a:gd name="connsiteX56" fmla="*/ 3297125 w 4235780"/>
              <a:gd name="connsiteY56" fmla="*/ 118327 h 212988"/>
              <a:gd name="connsiteX57" fmla="*/ 3328676 w 4235780"/>
              <a:gd name="connsiteY57" fmla="*/ 102550 h 212988"/>
              <a:gd name="connsiteX58" fmla="*/ 3383891 w 4235780"/>
              <a:gd name="connsiteY58" fmla="*/ 63108 h 212988"/>
              <a:gd name="connsiteX59" fmla="*/ 3407555 w 4235780"/>
              <a:gd name="connsiteY59" fmla="*/ 31554 h 212988"/>
              <a:gd name="connsiteX60" fmla="*/ 3415443 w 4235780"/>
              <a:gd name="connsiteY60" fmla="*/ 7889 h 212988"/>
              <a:gd name="connsiteX61" fmla="*/ 3596863 w 4235780"/>
              <a:gd name="connsiteY61" fmla="*/ 31554 h 212988"/>
              <a:gd name="connsiteX62" fmla="*/ 3652078 w 4235780"/>
              <a:gd name="connsiteY62" fmla="*/ 63108 h 212988"/>
              <a:gd name="connsiteX63" fmla="*/ 3675742 w 4235780"/>
              <a:gd name="connsiteY63" fmla="*/ 70996 h 212988"/>
              <a:gd name="connsiteX64" fmla="*/ 3754620 w 4235780"/>
              <a:gd name="connsiteY64" fmla="*/ 78884 h 212988"/>
              <a:gd name="connsiteX65" fmla="*/ 3786172 w 4235780"/>
              <a:gd name="connsiteY65" fmla="*/ 86773 h 212988"/>
              <a:gd name="connsiteX66" fmla="*/ 3880826 w 4235780"/>
              <a:gd name="connsiteY66" fmla="*/ 94661 h 212988"/>
              <a:gd name="connsiteX67" fmla="*/ 3896602 w 4235780"/>
              <a:gd name="connsiteY67" fmla="*/ 141992 h 212988"/>
              <a:gd name="connsiteX68" fmla="*/ 3920265 w 4235780"/>
              <a:gd name="connsiteY68" fmla="*/ 157769 h 212988"/>
              <a:gd name="connsiteX69" fmla="*/ 3959705 w 4235780"/>
              <a:gd name="connsiteY69" fmla="*/ 149880 h 212988"/>
              <a:gd name="connsiteX70" fmla="*/ 4054359 w 4235780"/>
              <a:gd name="connsiteY70" fmla="*/ 134103 h 212988"/>
              <a:gd name="connsiteX71" fmla="*/ 4085911 w 4235780"/>
              <a:gd name="connsiteY71" fmla="*/ 141992 h 212988"/>
              <a:gd name="connsiteX72" fmla="*/ 4133238 w 4235780"/>
              <a:gd name="connsiteY72" fmla="*/ 157769 h 212988"/>
              <a:gd name="connsiteX73" fmla="*/ 4164789 w 4235780"/>
              <a:gd name="connsiteY73" fmla="*/ 165657 h 212988"/>
              <a:gd name="connsiteX74" fmla="*/ 4235780 w 4235780"/>
              <a:gd name="connsiteY74" fmla="*/ 181434 h 21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4235780" h="212988">
                <a:moveTo>
                  <a:pt x="0" y="212988"/>
                </a:moveTo>
                <a:cubicBezTo>
                  <a:pt x="30352" y="209193"/>
                  <a:pt x="68782" y="211499"/>
                  <a:pt x="94654" y="189322"/>
                </a:cubicBezTo>
                <a:cubicBezTo>
                  <a:pt x="122886" y="165121"/>
                  <a:pt x="147240" y="136733"/>
                  <a:pt x="173533" y="110438"/>
                </a:cubicBezTo>
                <a:cubicBezTo>
                  <a:pt x="181421" y="102550"/>
                  <a:pt x="187914" y="92961"/>
                  <a:pt x="197196" y="86773"/>
                </a:cubicBezTo>
                <a:cubicBezTo>
                  <a:pt x="205084" y="81514"/>
                  <a:pt x="213146" y="76507"/>
                  <a:pt x="220860" y="70996"/>
                </a:cubicBezTo>
                <a:cubicBezTo>
                  <a:pt x="262645" y="41148"/>
                  <a:pt x="237674" y="52244"/>
                  <a:pt x="276075" y="39442"/>
                </a:cubicBezTo>
                <a:cubicBezTo>
                  <a:pt x="326417" y="46635"/>
                  <a:pt x="358369" y="50158"/>
                  <a:pt x="410168" y="63108"/>
                </a:cubicBezTo>
                <a:cubicBezTo>
                  <a:pt x="420685" y="65737"/>
                  <a:pt x="431296" y="68018"/>
                  <a:pt x="441720" y="70996"/>
                </a:cubicBezTo>
                <a:cubicBezTo>
                  <a:pt x="449714" y="73280"/>
                  <a:pt x="457317" y="76867"/>
                  <a:pt x="465383" y="78884"/>
                </a:cubicBezTo>
                <a:cubicBezTo>
                  <a:pt x="478390" y="82136"/>
                  <a:pt x="491888" y="83245"/>
                  <a:pt x="504823" y="86773"/>
                </a:cubicBezTo>
                <a:cubicBezTo>
                  <a:pt x="520866" y="91149"/>
                  <a:pt x="536017" y="98517"/>
                  <a:pt x="552150" y="102550"/>
                </a:cubicBezTo>
                <a:cubicBezTo>
                  <a:pt x="567666" y="106429"/>
                  <a:pt x="583794" y="107301"/>
                  <a:pt x="599477" y="110438"/>
                </a:cubicBezTo>
                <a:cubicBezTo>
                  <a:pt x="686584" y="127861"/>
                  <a:pt x="546878" y="110677"/>
                  <a:pt x="717795" y="126215"/>
                </a:cubicBezTo>
                <a:cubicBezTo>
                  <a:pt x="773414" y="137339"/>
                  <a:pt x="788453" y="141992"/>
                  <a:pt x="859776" y="141992"/>
                </a:cubicBezTo>
                <a:cubicBezTo>
                  <a:pt x="880974" y="141992"/>
                  <a:pt x="901845" y="136733"/>
                  <a:pt x="922879" y="134103"/>
                </a:cubicBezTo>
                <a:cubicBezTo>
                  <a:pt x="938655" y="128844"/>
                  <a:pt x="956370" y="127552"/>
                  <a:pt x="970206" y="118327"/>
                </a:cubicBezTo>
                <a:lnTo>
                  <a:pt x="1017534" y="86773"/>
                </a:lnTo>
                <a:cubicBezTo>
                  <a:pt x="1022792" y="78885"/>
                  <a:pt x="1025906" y="69031"/>
                  <a:pt x="1033309" y="63108"/>
                </a:cubicBezTo>
                <a:cubicBezTo>
                  <a:pt x="1039802" y="57914"/>
                  <a:pt x="1048696" y="56007"/>
                  <a:pt x="1056973" y="55219"/>
                </a:cubicBezTo>
                <a:cubicBezTo>
                  <a:pt x="1104159" y="50725"/>
                  <a:pt x="1151659" y="50484"/>
                  <a:pt x="1198954" y="47331"/>
                </a:cubicBezTo>
                <a:cubicBezTo>
                  <a:pt x="1230545" y="45225"/>
                  <a:pt x="1262057" y="42072"/>
                  <a:pt x="1293609" y="39442"/>
                </a:cubicBezTo>
                <a:cubicBezTo>
                  <a:pt x="1306755" y="36813"/>
                  <a:pt x="1320329" y="35794"/>
                  <a:pt x="1333048" y="31554"/>
                </a:cubicBezTo>
                <a:cubicBezTo>
                  <a:pt x="1344203" y="27835"/>
                  <a:pt x="1352931" y="17236"/>
                  <a:pt x="1364599" y="15777"/>
                </a:cubicBezTo>
                <a:cubicBezTo>
                  <a:pt x="1375356" y="14432"/>
                  <a:pt x="1385634" y="21036"/>
                  <a:pt x="1396151" y="23665"/>
                </a:cubicBezTo>
                <a:cubicBezTo>
                  <a:pt x="1451082" y="96914"/>
                  <a:pt x="1392278" y="14581"/>
                  <a:pt x="1435590" y="86773"/>
                </a:cubicBezTo>
                <a:cubicBezTo>
                  <a:pt x="1445345" y="103032"/>
                  <a:pt x="1449153" y="128106"/>
                  <a:pt x="1467141" y="134103"/>
                </a:cubicBezTo>
                <a:lnTo>
                  <a:pt x="1490805" y="141992"/>
                </a:lnTo>
                <a:cubicBezTo>
                  <a:pt x="1498693" y="149880"/>
                  <a:pt x="1505187" y="159469"/>
                  <a:pt x="1514469" y="165657"/>
                </a:cubicBezTo>
                <a:cubicBezTo>
                  <a:pt x="1521387" y="170269"/>
                  <a:pt x="1530490" y="170271"/>
                  <a:pt x="1538132" y="173546"/>
                </a:cubicBezTo>
                <a:cubicBezTo>
                  <a:pt x="1610384" y="204513"/>
                  <a:pt x="1524627" y="185567"/>
                  <a:pt x="1664338" y="197211"/>
                </a:cubicBezTo>
                <a:cubicBezTo>
                  <a:pt x="1672226" y="199840"/>
                  <a:pt x="1680734" y="209137"/>
                  <a:pt x="1688002" y="205099"/>
                </a:cubicBezTo>
                <a:cubicBezTo>
                  <a:pt x="1707505" y="194263"/>
                  <a:pt x="1717481" y="171157"/>
                  <a:pt x="1735329" y="157769"/>
                </a:cubicBezTo>
                <a:cubicBezTo>
                  <a:pt x="1745846" y="149880"/>
                  <a:pt x="1756110" y="141643"/>
                  <a:pt x="1766880" y="134103"/>
                </a:cubicBezTo>
                <a:cubicBezTo>
                  <a:pt x="1799184" y="111488"/>
                  <a:pt x="1851157" y="83864"/>
                  <a:pt x="1869422" y="47331"/>
                </a:cubicBezTo>
                <a:cubicBezTo>
                  <a:pt x="1874681" y="36813"/>
                  <a:pt x="1875791" y="22833"/>
                  <a:pt x="1885198" y="15777"/>
                </a:cubicBezTo>
                <a:cubicBezTo>
                  <a:pt x="1898501" y="5799"/>
                  <a:pt x="1932525" y="0"/>
                  <a:pt x="1932525" y="0"/>
                </a:cubicBezTo>
                <a:cubicBezTo>
                  <a:pt x="1948301" y="2630"/>
                  <a:pt x="1964169" y="4752"/>
                  <a:pt x="1979852" y="7889"/>
                </a:cubicBezTo>
                <a:cubicBezTo>
                  <a:pt x="1990482" y="10015"/>
                  <a:pt x="2002637" y="9400"/>
                  <a:pt x="2011404" y="15777"/>
                </a:cubicBezTo>
                <a:cubicBezTo>
                  <a:pt x="2032455" y="31087"/>
                  <a:pt x="2043338" y="59354"/>
                  <a:pt x="2066619" y="70996"/>
                </a:cubicBezTo>
                <a:cubicBezTo>
                  <a:pt x="2087653" y="81514"/>
                  <a:pt x="2110909" y="88439"/>
                  <a:pt x="2129722" y="102550"/>
                </a:cubicBezTo>
                <a:cubicBezTo>
                  <a:pt x="2140239" y="110438"/>
                  <a:pt x="2149859" y="119692"/>
                  <a:pt x="2161273" y="126215"/>
                </a:cubicBezTo>
                <a:cubicBezTo>
                  <a:pt x="2168492" y="130340"/>
                  <a:pt x="2176661" y="133302"/>
                  <a:pt x="2184937" y="134103"/>
                </a:cubicBezTo>
                <a:cubicBezTo>
                  <a:pt x="2258401" y="141213"/>
                  <a:pt x="2332177" y="144621"/>
                  <a:pt x="2405797" y="149880"/>
                </a:cubicBezTo>
                <a:cubicBezTo>
                  <a:pt x="2413685" y="157769"/>
                  <a:pt x="2420178" y="167358"/>
                  <a:pt x="2429460" y="173546"/>
                </a:cubicBezTo>
                <a:cubicBezTo>
                  <a:pt x="2453754" y="189743"/>
                  <a:pt x="2482924" y="177177"/>
                  <a:pt x="2508339" y="173546"/>
                </a:cubicBezTo>
                <a:cubicBezTo>
                  <a:pt x="2513598" y="165657"/>
                  <a:pt x="2516712" y="155803"/>
                  <a:pt x="2524115" y="149880"/>
                </a:cubicBezTo>
                <a:cubicBezTo>
                  <a:pt x="2530607" y="144686"/>
                  <a:pt x="2539784" y="144276"/>
                  <a:pt x="2547778" y="141992"/>
                </a:cubicBezTo>
                <a:cubicBezTo>
                  <a:pt x="2593971" y="128793"/>
                  <a:pt x="2595338" y="132502"/>
                  <a:pt x="2658208" y="126215"/>
                </a:cubicBezTo>
                <a:cubicBezTo>
                  <a:pt x="2727338" y="108932"/>
                  <a:pt x="2647184" y="127475"/>
                  <a:pt x="2760750" y="110438"/>
                </a:cubicBezTo>
                <a:cubicBezTo>
                  <a:pt x="2933654" y="84500"/>
                  <a:pt x="2755642" y="101224"/>
                  <a:pt x="2957947" y="86773"/>
                </a:cubicBezTo>
                <a:cubicBezTo>
                  <a:pt x="3097517" y="63508"/>
                  <a:pt x="2923353" y="93062"/>
                  <a:pt x="3044713" y="70996"/>
                </a:cubicBezTo>
                <a:cubicBezTo>
                  <a:pt x="3060448" y="68135"/>
                  <a:pt x="3076264" y="65737"/>
                  <a:pt x="3092040" y="63108"/>
                </a:cubicBezTo>
                <a:cubicBezTo>
                  <a:pt x="3113074" y="65737"/>
                  <a:pt x="3136183" y="61515"/>
                  <a:pt x="3155143" y="70996"/>
                </a:cubicBezTo>
                <a:cubicBezTo>
                  <a:pt x="3165661" y="76255"/>
                  <a:pt x="3165085" y="92340"/>
                  <a:pt x="3170919" y="102550"/>
                </a:cubicBezTo>
                <a:cubicBezTo>
                  <a:pt x="3185561" y="128174"/>
                  <a:pt x="3188607" y="128127"/>
                  <a:pt x="3210358" y="149880"/>
                </a:cubicBezTo>
                <a:cubicBezTo>
                  <a:pt x="3231392" y="144621"/>
                  <a:pt x="3253085" y="141513"/>
                  <a:pt x="3273461" y="134103"/>
                </a:cubicBezTo>
                <a:cubicBezTo>
                  <a:pt x="3282370" y="130863"/>
                  <a:pt x="3288894" y="123031"/>
                  <a:pt x="3297125" y="118327"/>
                </a:cubicBezTo>
                <a:cubicBezTo>
                  <a:pt x="3307334" y="112493"/>
                  <a:pt x="3318467" y="108384"/>
                  <a:pt x="3328676" y="102550"/>
                </a:cubicBezTo>
                <a:cubicBezTo>
                  <a:pt x="3339127" y="96577"/>
                  <a:pt x="3378247" y="68753"/>
                  <a:pt x="3383891" y="63108"/>
                </a:cubicBezTo>
                <a:cubicBezTo>
                  <a:pt x="3393187" y="53811"/>
                  <a:pt x="3399667" y="42072"/>
                  <a:pt x="3407555" y="31554"/>
                </a:cubicBezTo>
                <a:cubicBezTo>
                  <a:pt x="3410184" y="23666"/>
                  <a:pt x="3407141" y="8350"/>
                  <a:pt x="3415443" y="7889"/>
                </a:cubicBezTo>
                <a:cubicBezTo>
                  <a:pt x="3448536" y="6050"/>
                  <a:pt x="3546678" y="23189"/>
                  <a:pt x="3596863" y="31554"/>
                </a:cubicBezTo>
                <a:cubicBezTo>
                  <a:pt x="3620626" y="47397"/>
                  <a:pt x="3624060" y="51099"/>
                  <a:pt x="3652078" y="63108"/>
                </a:cubicBezTo>
                <a:cubicBezTo>
                  <a:pt x="3659720" y="66383"/>
                  <a:pt x="3667524" y="69732"/>
                  <a:pt x="3675742" y="70996"/>
                </a:cubicBezTo>
                <a:cubicBezTo>
                  <a:pt x="3701859" y="75014"/>
                  <a:pt x="3728327" y="76255"/>
                  <a:pt x="3754620" y="78884"/>
                </a:cubicBezTo>
                <a:cubicBezTo>
                  <a:pt x="3765137" y="81514"/>
                  <a:pt x="3775415" y="85428"/>
                  <a:pt x="3786172" y="86773"/>
                </a:cubicBezTo>
                <a:cubicBezTo>
                  <a:pt x="3817588" y="90700"/>
                  <a:pt x="3852508" y="80501"/>
                  <a:pt x="3880826" y="94661"/>
                </a:cubicBezTo>
                <a:cubicBezTo>
                  <a:pt x="3895700" y="102099"/>
                  <a:pt x="3882765" y="132766"/>
                  <a:pt x="3896602" y="141992"/>
                </a:cubicBezTo>
                <a:lnTo>
                  <a:pt x="3920265" y="157769"/>
                </a:lnTo>
                <a:cubicBezTo>
                  <a:pt x="3933412" y="155139"/>
                  <a:pt x="3946433" y="151776"/>
                  <a:pt x="3959705" y="149880"/>
                </a:cubicBezTo>
                <a:cubicBezTo>
                  <a:pt x="4052169" y="136670"/>
                  <a:pt x="4003496" y="151060"/>
                  <a:pt x="4054359" y="134103"/>
                </a:cubicBezTo>
                <a:cubicBezTo>
                  <a:pt x="4064876" y="136733"/>
                  <a:pt x="4075527" y="138877"/>
                  <a:pt x="4085911" y="141992"/>
                </a:cubicBezTo>
                <a:cubicBezTo>
                  <a:pt x="4101839" y="146771"/>
                  <a:pt x="4117105" y="153736"/>
                  <a:pt x="4133238" y="157769"/>
                </a:cubicBezTo>
                <a:cubicBezTo>
                  <a:pt x="4143755" y="160398"/>
                  <a:pt x="4154406" y="162542"/>
                  <a:pt x="4164789" y="165657"/>
                </a:cubicBezTo>
                <a:cubicBezTo>
                  <a:pt x="4225690" y="183929"/>
                  <a:pt x="4192598" y="181434"/>
                  <a:pt x="4235780" y="18143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758766" y="60166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3873685" y="4906601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 flipH="1">
            <a:off x="3441637" y="4915294"/>
            <a:ext cx="217141" cy="13329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 flipH="1">
            <a:off x="2333616" y="4899518"/>
            <a:ext cx="217141" cy="13329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 flipH="1">
            <a:off x="1586802" y="4883741"/>
            <a:ext cx="217141" cy="13329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 flipH="1">
            <a:off x="661688" y="4883741"/>
            <a:ext cx="217141" cy="13329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Isosceles Triangle 237"/>
          <p:cNvSpPr/>
          <p:nvPr/>
        </p:nvSpPr>
        <p:spPr>
          <a:xfrm>
            <a:off x="560263" y="1830114"/>
            <a:ext cx="1500926" cy="2729395"/>
          </a:xfrm>
          <a:prstGeom prst="triangl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TextBox 241"/>
          <p:cNvSpPr txBox="1"/>
          <p:nvPr/>
        </p:nvSpPr>
        <p:spPr>
          <a:xfrm>
            <a:off x="2118930" y="3691783"/>
            <a:ext cx="6529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reflective is the land and vegetation (albedo)?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3302708" y="118326"/>
            <a:ext cx="636910" cy="607409"/>
          </a:xfrm>
          <a:prstGeom prst="ellipse">
            <a:avLst/>
          </a:prstGeom>
          <a:solidFill>
            <a:srgbClr val="FFFF00"/>
          </a:solidFill>
          <a:ln w="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3" name="Straight Arrow Connector 162"/>
          <p:cNvCxnSpPr/>
          <p:nvPr/>
        </p:nvCxnSpPr>
        <p:spPr>
          <a:xfrm flipH="1">
            <a:off x="3011830" y="4190177"/>
            <a:ext cx="17034" cy="6935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504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Rectangle 238"/>
          <p:cNvSpPr/>
          <p:nvPr/>
        </p:nvSpPr>
        <p:spPr>
          <a:xfrm>
            <a:off x="1154015" y="4425406"/>
            <a:ext cx="267294" cy="59163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309" y="550733"/>
            <a:ext cx="8690647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Land-surface parameter uncertainty</a:t>
            </a:r>
            <a:r>
              <a:rPr lang="en-US" sz="2800" dirty="0"/>
              <a:t> </a:t>
            </a:r>
            <a:r>
              <a:rPr lang="en-US" sz="2800" dirty="0" smtClean="0"/>
              <a:t>also affects energy balance (and surface temp, moisture)</a:t>
            </a:r>
            <a:endParaRPr lang="en-US" sz="2800" dirty="0"/>
          </a:p>
        </p:txBody>
      </p:sp>
      <p:grpSp>
        <p:nvGrpSpPr>
          <p:cNvPr id="83" name="Group 82"/>
          <p:cNvGrpSpPr/>
          <p:nvPr/>
        </p:nvGrpSpPr>
        <p:grpSpPr>
          <a:xfrm>
            <a:off x="562569" y="5048592"/>
            <a:ext cx="4240472" cy="605108"/>
            <a:chOff x="562569" y="3612899"/>
            <a:chExt cx="4240472" cy="605108"/>
          </a:xfrm>
        </p:grpSpPr>
        <p:grpSp>
          <p:nvGrpSpPr>
            <p:cNvPr id="30" name="Group 29"/>
            <p:cNvGrpSpPr/>
            <p:nvPr/>
          </p:nvGrpSpPr>
          <p:grpSpPr>
            <a:xfrm>
              <a:off x="562569" y="3612899"/>
              <a:ext cx="863423" cy="605108"/>
              <a:chOff x="562569" y="3612899"/>
              <a:chExt cx="863423" cy="60510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562569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854420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33025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953018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57224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228796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62569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54420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15836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61167" y="4105268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923997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14434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411630" y="3612899"/>
              <a:ext cx="863423" cy="605108"/>
              <a:chOff x="562569" y="3612899"/>
              <a:chExt cx="863423" cy="605108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62569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854420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133025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953018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57224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228796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62569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854420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115836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61167" y="4105268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923997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214434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2260691" y="3612899"/>
              <a:ext cx="863423" cy="605108"/>
              <a:chOff x="562569" y="3612899"/>
              <a:chExt cx="863423" cy="605108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562569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854420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133025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953018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57224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228796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62569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54420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115836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61167" y="4105268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923997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14434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3105512" y="3612899"/>
              <a:ext cx="863423" cy="605108"/>
              <a:chOff x="562569" y="3612899"/>
              <a:chExt cx="863423" cy="605108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62569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854420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133025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953018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657224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28796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562569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854420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115836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661167" y="4105268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923997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214434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3939618" y="3612899"/>
              <a:ext cx="863423" cy="605108"/>
              <a:chOff x="562569" y="3612899"/>
              <a:chExt cx="863423" cy="605108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562569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854420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133025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953018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57224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228796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562569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54420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115836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661167" y="4105268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923997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214434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1" name="Rectangle 150"/>
          <p:cNvSpPr/>
          <p:nvPr/>
        </p:nvSpPr>
        <p:spPr>
          <a:xfrm>
            <a:off x="563090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854941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1133546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953539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657745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1229317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563090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854941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1116357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661688" y="6183429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924518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1214955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1412151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1704002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1982607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1802600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1506806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2078378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1412151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1704002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1965418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1510749" y="6183429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1773579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2064016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2261212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553063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2831668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2651661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2355867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2927439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2261212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2553063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2814479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2359810" y="6183429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2622640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2913077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106033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3397884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3676489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3496482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3200688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3772260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3106033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3397884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3659300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3204631" y="6183429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3467461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3757898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3940139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4231990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510595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4330588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4034794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4606366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3940139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4231990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4493406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4038737" y="6183429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4301567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4592004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Freeform 229"/>
          <p:cNvSpPr/>
          <p:nvPr/>
        </p:nvSpPr>
        <p:spPr>
          <a:xfrm>
            <a:off x="457496" y="4804051"/>
            <a:ext cx="4235780" cy="212988"/>
          </a:xfrm>
          <a:custGeom>
            <a:avLst/>
            <a:gdLst>
              <a:gd name="connsiteX0" fmla="*/ 0 w 4235780"/>
              <a:gd name="connsiteY0" fmla="*/ 212988 h 212988"/>
              <a:gd name="connsiteX1" fmla="*/ 94654 w 4235780"/>
              <a:gd name="connsiteY1" fmla="*/ 189322 h 212988"/>
              <a:gd name="connsiteX2" fmla="*/ 173533 w 4235780"/>
              <a:gd name="connsiteY2" fmla="*/ 110438 h 212988"/>
              <a:gd name="connsiteX3" fmla="*/ 197196 w 4235780"/>
              <a:gd name="connsiteY3" fmla="*/ 86773 h 212988"/>
              <a:gd name="connsiteX4" fmla="*/ 220860 w 4235780"/>
              <a:gd name="connsiteY4" fmla="*/ 70996 h 212988"/>
              <a:gd name="connsiteX5" fmla="*/ 276075 w 4235780"/>
              <a:gd name="connsiteY5" fmla="*/ 39442 h 212988"/>
              <a:gd name="connsiteX6" fmla="*/ 410168 w 4235780"/>
              <a:gd name="connsiteY6" fmla="*/ 63108 h 212988"/>
              <a:gd name="connsiteX7" fmla="*/ 441720 w 4235780"/>
              <a:gd name="connsiteY7" fmla="*/ 70996 h 212988"/>
              <a:gd name="connsiteX8" fmla="*/ 465383 w 4235780"/>
              <a:gd name="connsiteY8" fmla="*/ 78884 h 212988"/>
              <a:gd name="connsiteX9" fmla="*/ 504823 w 4235780"/>
              <a:gd name="connsiteY9" fmla="*/ 86773 h 212988"/>
              <a:gd name="connsiteX10" fmla="*/ 552150 w 4235780"/>
              <a:gd name="connsiteY10" fmla="*/ 102550 h 212988"/>
              <a:gd name="connsiteX11" fmla="*/ 599477 w 4235780"/>
              <a:gd name="connsiteY11" fmla="*/ 110438 h 212988"/>
              <a:gd name="connsiteX12" fmla="*/ 717795 w 4235780"/>
              <a:gd name="connsiteY12" fmla="*/ 126215 h 212988"/>
              <a:gd name="connsiteX13" fmla="*/ 859776 w 4235780"/>
              <a:gd name="connsiteY13" fmla="*/ 141992 h 212988"/>
              <a:gd name="connsiteX14" fmla="*/ 922879 w 4235780"/>
              <a:gd name="connsiteY14" fmla="*/ 134103 h 212988"/>
              <a:gd name="connsiteX15" fmla="*/ 970206 w 4235780"/>
              <a:gd name="connsiteY15" fmla="*/ 118327 h 212988"/>
              <a:gd name="connsiteX16" fmla="*/ 1017534 w 4235780"/>
              <a:gd name="connsiteY16" fmla="*/ 86773 h 212988"/>
              <a:gd name="connsiteX17" fmla="*/ 1033309 w 4235780"/>
              <a:gd name="connsiteY17" fmla="*/ 63108 h 212988"/>
              <a:gd name="connsiteX18" fmla="*/ 1056973 w 4235780"/>
              <a:gd name="connsiteY18" fmla="*/ 55219 h 212988"/>
              <a:gd name="connsiteX19" fmla="*/ 1198954 w 4235780"/>
              <a:gd name="connsiteY19" fmla="*/ 47331 h 212988"/>
              <a:gd name="connsiteX20" fmla="*/ 1293609 w 4235780"/>
              <a:gd name="connsiteY20" fmla="*/ 39442 h 212988"/>
              <a:gd name="connsiteX21" fmla="*/ 1333048 w 4235780"/>
              <a:gd name="connsiteY21" fmla="*/ 31554 h 212988"/>
              <a:gd name="connsiteX22" fmla="*/ 1364599 w 4235780"/>
              <a:gd name="connsiteY22" fmla="*/ 15777 h 212988"/>
              <a:gd name="connsiteX23" fmla="*/ 1396151 w 4235780"/>
              <a:gd name="connsiteY23" fmla="*/ 23665 h 212988"/>
              <a:gd name="connsiteX24" fmla="*/ 1435590 w 4235780"/>
              <a:gd name="connsiteY24" fmla="*/ 86773 h 212988"/>
              <a:gd name="connsiteX25" fmla="*/ 1467141 w 4235780"/>
              <a:gd name="connsiteY25" fmla="*/ 134103 h 212988"/>
              <a:gd name="connsiteX26" fmla="*/ 1490805 w 4235780"/>
              <a:gd name="connsiteY26" fmla="*/ 141992 h 212988"/>
              <a:gd name="connsiteX27" fmla="*/ 1514469 w 4235780"/>
              <a:gd name="connsiteY27" fmla="*/ 165657 h 212988"/>
              <a:gd name="connsiteX28" fmla="*/ 1538132 w 4235780"/>
              <a:gd name="connsiteY28" fmla="*/ 173546 h 212988"/>
              <a:gd name="connsiteX29" fmla="*/ 1664338 w 4235780"/>
              <a:gd name="connsiteY29" fmla="*/ 197211 h 212988"/>
              <a:gd name="connsiteX30" fmla="*/ 1688002 w 4235780"/>
              <a:gd name="connsiteY30" fmla="*/ 205099 h 212988"/>
              <a:gd name="connsiteX31" fmla="*/ 1735329 w 4235780"/>
              <a:gd name="connsiteY31" fmla="*/ 157769 h 212988"/>
              <a:gd name="connsiteX32" fmla="*/ 1766880 w 4235780"/>
              <a:gd name="connsiteY32" fmla="*/ 134103 h 212988"/>
              <a:gd name="connsiteX33" fmla="*/ 1869422 w 4235780"/>
              <a:gd name="connsiteY33" fmla="*/ 47331 h 212988"/>
              <a:gd name="connsiteX34" fmla="*/ 1885198 w 4235780"/>
              <a:gd name="connsiteY34" fmla="*/ 15777 h 212988"/>
              <a:gd name="connsiteX35" fmla="*/ 1932525 w 4235780"/>
              <a:gd name="connsiteY35" fmla="*/ 0 h 212988"/>
              <a:gd name="connsiteX36" fmla="*/ 1979852 w 4235780"/>
              <a:gd name="connsiteY36" fmla="*/ 7889 h 212988"/>
              <a:gd name="connsiteX37" fmla="*/ 2011404 w 4235780"/>
              <a:gd name="connsiteY37" fmla="*/ 15777 h 212988"/>
              <a:gd name="connsiteX38" fmla="*/ 2066619 w 4235780"/>
              <a:gd name="connsiteY38" fmla="*/ 70996 h 212988"/>
              <a:gd name="connsiteX39" fmla="*/ 2129722 w 4235780"/>
              <a:gd name="connsiteY39" fmla="*/ 102550 h 212988"/>
              <a:gd name="connsiteX40" fmla="*/ 2161273 w 4235780"/>
              <a:gd name="connsiteY40" fmla="*/ 126215 h 212988"/>
              <a:gd name="connsiteX41" fmla="*/ 2184937 w 4235780"/>
              <a:gd name="connsiteY41" fmla="*/ 134103 h 212988"/>
              <a:gd name="connsiteX42" fmla="*/ 2405797 w 4235780"/>
              <a:gd name="connsiteY42" fmla="*/ 149880 h 212988"/>
              <a:gd name="connsiteX43" fmla="*/ 2429460 w 4235780"/>
              <a:gd name="connsiteY43" fmla="*/ 173546 h 212988"/>
              <a:gd name="connsiteX44" fmla="*/ 2508339 w 4235780"/>
              <a:gd name="connsiteY44" fmla="*/ 173546 h 212988"/>
              <a:gd name="connsiteX45" fmla="*/ 2524115 w 4235780"/>
              <a:gd name="connsiteY45" fmla="*/ 149880 h 212988"/>
              <a:gd name="connsiteX46" fmla="*/ 2547778 w 4235780"/>
              <a:gd name="connsiteY46" fmla="*/ 141992 h 212988"/>
              <a:gd name="connsiteX47" fmla="*/ 2658208 w 4235780"/>
              <a:gd name="connsiteY47" fmla="*/ 126215 h 212988"/>
              <a:gd name="connsiteX48" fmla="*/ 2760750 w 4235780"/>
              <a:gd name="connsiteY48" fmla="*/ 110438 h 212988"/>
              <a:gd name="connsiteX49" fmla="*/ 2957947 w 4235780"/>
              <a:gd name="connsiteY49" fmla="*/ 86773 h 212988"/>
              <a:gd name="connsiteX50" fmla="*/ 3044713 w 4235780"/>
              <a:gd name="connsiteY50" fmla="*/ 70996 h 212988"/>
              <a:gd name="connsiteX51" fmla="*/ 3092040 w 4235780"/>
              <a:gd name="connsiteY51" fmla="*/ 63108 h 212988"/>
              <a:gd name="connsiteX52" fmla="*/ 3155143 w 4235780"/>
              <a:gd name="connsiteY52" fmla="*/ 70996 h 212988"/>
              <a:gd name="connsiteX53" fmla="*/ 3170919 w 4235780"/>
              <a:gd name="connsiteY53" fmla="*/ 102550 h 212988"/>
              <a:gd name="connsiteX54" fmla="*/ 3210358 w 4235780"/>
              <a:gd name="connsiteY54" fmla="*/ 149880 h 212988"/>
              <a:gd name="connsiteX55" fmla="*/ 3273461 w 4235780"/>
              <a:gd name="connsiteY55" fmla="*/ 134103 h 212988"/>
              <a:gd name="connsiteX56" fmla="*/ 3297125 w 4235780"/>
              <a:gd name="connsiteY56" fmla="*/ 118327 h 212988"/>
              <a:gd name="connsiteX57" fmla="*/ 3328676 w 4235780"/>
              <a:gd name="connsiteY57" fmla="*/ 102550 h 212988"/>
              <a:gd name="connsiteX58" fmla="*/ 3383891 w 4235780"/>
              <a:gd name="connsiteY58" fmla="*/ 63108 h 212988"/>
              <a:gd name="connsiteX59" fmla="*/ 3407555 w 4235780"/>
              <a:gd name="connsiteY59" fmla="*/ 31554 h 212988"/>
              <a:gd name="connsiteX60" fmla="*/ 3415443 w 4235780"/>
              <a:gd name="connsiteY60" fmla="*/ 7889 h 212988"/>
              <a:gd name="connsiteX61" fmla="*/ 3596863 w 4235780"/>
              <a:gd name="connsiteY61" fmla="*/ 31554 h 212988"/>
              <a:gd name="connsiteX62" fmla="*/ 3652078 w 4235780"/>
              <a:gd name="connsiteY62" fmla="*/ 63108 h 212988"/>
              <a:gd name="connsiteX63" fmla="*/ 3675742 w 4235780"/>
              <a:gd name="connsiteY63" fmla="*/ 70996 h 212988"/>
              <a:gd name="connsiteX64" fmla="*/ 3754620 w 4235780"/>
              <a:gd name="connsiteY64" fmla="*/ 78884 h 212988"/>
              <a:gd name="connsiteX65" fmla="*/ 3786172 w 4235780"/>
              <a:gd name="connsiteY65" fmla="*/ 86773 h 212988"/>
              <a:gd name="connsiteX66" fmla="*/ 3880826 w 4235780"/>
              <a:gd name="connsiteY66" fmla="*/ 94661 h 212988"/>
              <a:gd name="connsiteX67" fmla="*/ 3896602 w 4235780"/>
              <a:gd name="connsiteY67" fmla="*/ 141992 h 212988"/>
              <a:gd name="connsiteX68" fmla="*/ 3920265 w 4235780"/>
              <a:gd name="connsiteY68" fmla="*/ 157769 h 212988"/>
              <a:gd name="connsiteX69" fmla="*/ 3959705 w 4235780"/>
              <a:gd name="connsiteY69" fmla="*/ 149880 h 212988"/>
              <a:gd name="connsiteX70" fmla="*/ 4054359 w 4235780"/>
              <a:gd name="connsiteY70" fmla="*/ 134103 h 212988"/>
              <a:gd name="connsiteX71" fmla="*/ 4085911 w 4235780"/>
              <a:gd name="connsiteY71" fmla="*/ 141992 h 212988"/>
              <a:gd name="connsiteX72" fmla="*/ 4133238 w 4235780"/>
              <a:gd name="connsiteY72" fmla="*/ 157769 h 212988"/>
              <a:gd name="connsiteX73" fmla="*/ 4164789 w 4235780"/>
              <a:gd name="connsiteY73" fmla="*/ 165657 h 212988"/>
              <a:gd name="connsiteX74" fmla="*/ 4235780 w 4235780"/>
              <a:gd name="connsiteY74" fmla="*/ 181434 h 21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4235780" h="212988">
                <a:moveTo>
                  <a:pt x="0" y="212988"/>
                </a:moveTo>
                <a:cubicBezTo>
                  <a:pt x="30352" y="209193"/>
                  <a:pt x="68782" y="211499"/>
                  <a:pt x="94654" y="189322"/>
                </a:cubicBezTo>
                <a:cubicBezTo>
                  <a:pt x="122886" y="165121"/>
                  <a:pt x="147240" y="136733"/>
                  <a:pt x="173533" y="110438"/>
                </a:cubicBezTo>
                <a:cubicBezTo>
                  <a:pt x="181421" y="102550"/>
                  <a:pt x="187914" y="92961"/>
                  <a:pt x="197196" y="86773"/>
                </a:cubicBezTo>
                <a:cubicBezTo>
                  <a:pt x="205084" y="81514"/>
                  <a:pt x="213146" y="76507"/>
                  <a:pt x="220860" y="70996"/>
                </a:cubicBezTo>
                <a:cubicBezTo>
                  <a:pt x="262645" y="41148"/>
                  <a:pt x="237674" y="52244"/>
                  <a:pt x="276075" y="39442"/>
                </a:cubicBezTo>
                <a:cubicBezTo>
                  <a:pt x="326417" y="46635"/>
                  <a:pt x="358369" y="50158"/>
                  <a:pt x="410168" y="63108"/>
                </a:cubicBezTo>
                <a:cubicBezTo>
                  <a:pt x="420685" y="65737"/>
                  <a:pt x="431296" y="68018"/>
                  <a:pt x="441720" y="70996"/>
                </a:cubicBezTo>
                <a:cubicBezTo>
                  <a:pt x="449714" y="73280"/>
                  <a:pt x="457317" y="76867"/>
                  <a:pt x="465383" y="78884"/>
                </a:cubicBezTo>
                <a:cubicBezTo>
                  <a:pt x="478390" y="82136"/>
                  <a:pt x="491888" y="83245"/>
                  <a:pt x="504823" y="86773"/>
                </a:cubicBezTo>
                <a:cubicBezTo>
                  <a:pt x="520866" y="91149"/>
                  <a:pt x="536017" y="98517"/>
                  <a:pt x="552150" y="102550"/>
                </a:cubicBezTo>
                <a:cubicBezTo>
                  <a:pt x="567666" y="106429"/>
                  <a:pt x="583794" y="107301"/>
                  <a:pt x="599477" y="110438"/>
                </a:cubicBezTo>
                <a:cubicBezTo>
                  <a:pt x="686584" y="127861"/>
                  <a:pt x="546878" y="110677"/>
                  <a:pt x="717795" y="126215"/>
                </a:cubicBezTo>
                <a:cubicBezTo>
                  <a:pt x="773414" y="137339"/>
                  <a:pt x="788453" y="141992"/>
                  <a:pt x="859776" y="141992"/>
                </a:cubicBezTo>
                <a:cubicBezTo>
                  <a:pt x="880974" y="141992"/>
                  <a:pt x="901845" y="136733"/>
                  <a:pt x="922879" y="134103"/>
                </a:cubicBezTo>
                <a:cubicBezTo>
                  <a:pt x="938655" y="128844"/>
                  <a:pt x="956370" y="127552"/>
                  <a:pt x="970206" y="118327"/>
                </a:cubicBezTo>
                <a:lnTo>
                  <a:pt x="1017534" y="86773"/>
                </a:lnTo>
                <a:cubicBezTo>
                  <a:pt x="1022792" y="78885"/>
                  <a:pt x="1025906" y="69031"/>
                  <a:pt x="1033309" y="63108"/>
                </a:cubicBezTo>
                <a:cubicBezTo>
                  <a:pt x="1039802" y="57914"/>
                  <a:pt x="1048696" y="56007"/>
                  <a:pt x="1056973" y="55219"/>
                </a:cubicBezTo>
                <a:cubicBezTo>
                  <a:pt x="1104159" y="50725"/>
                  <a:pt x="1151659" y="50484"/>
                  <a:pt x="1198954" y="47331"/>
                </a:cubicBezTo>
                <a:cubicBezTo>
                  <a:pt x="1230545" y="45225"/>
                  <a:pt x="1262057" y="42072"/>
                  <a:pt x="1293609" y="39442"/>
                </a:cubicBezTo>
                <a:cubicBezTo>
                  <a:pt x="1306755" y="36813"/>
                  <a:pt x="1320329" y="35794"/>
                  <a:pt x="1333048" y="31554"/>
                </a:cubicBezTo>
                <a:cubicBezTo>
                  <a:pt x="1344203" y="27835"/>
                  <a:pt x="1352931" y="17236"/>
                  <a:pt x="1364599" y="15777"/>
                </a:cubicBezTo>
                <a:cubicBezTo>
                  <a:pt x="1375356" y="14432"/>
                  <a:pt x="1385634" y="21036"/>
                  <a:pt x="1396151" y="23665"/>
                </a:cubicBezTo>
                <a:cubicBezTo>
                  <a:pt x="1451082" y="96914"/>
                  <a:pt x="1392278" y="14581"/>
                  <a:pt x="1435590" y="86773"/>
                </a:cubicBezTo>
                <a:cubicBezTo>
                  <a:pt x="1445345" y="103032"/>
                  <a:pt x="1449153" y="128106"/>
                  <a:pt x="1467141" y="134103"/>
                </a:cubicBezTo>
                <a:lnTo>
                  <a:pt x="1490805" y="141992"/>
                </a:lnTo>
                <a:cubicBezTo>
                  <a:pt x="1498693" y="149880"/>
                  <a:pt x="1505187" y="159469"/>
                  <a:pt x="1514469" y="165657"/>
                </a:cubicBezTo>
                <a:cubicBezTo>
                  <a:pt x="1521387" y="170269"/>
                  <a:pt x="1530490" y="170271"/>
                  <a:pt x="1538132" y="173546"/>
                </a:cubicBezTo>
                <a:cubicBezTo>
                  <a:pt x="1610384" y="204513"/>
                  <a:pt x="1524627" y="185567"/>
                  <a:pt x="1664338" y="197211"/>
                </a:cubicBezTo>
                <a:cubicBezTo>
                  <a:pt x="1672226" y="199840"/>
                  <a:pt x="1680734" y="209137"/>
                  <a:pt x="1688002" y="205099"/>
                </a:cubicBezTo>
                <a:cubicBezTo>
                  <a:pt x="1707505" y="194263"/>
                  <a:pt x="1717481" y="171157"/>
                  <a:pt x="1735329" y="157769"/>
                </a:cubicBezTo>
                <a:cubicBezTo>
                  <a:pt x="1745846" y="149880"/>
                  <a:pt x="1756110" y="141643"/>
                  <a:pt x="1766880" y="134103"/>
                </a:cubicBezTo>
                <a:cubicBezTo>
                  <a:pt x="1799184" y="111488"/>
                  <a:pt x="1851157" y="83864"/>
                  <a:pt x="1869422" y="47331"/>
                </a:cubicBezTo>
                <a:cubicBezTo>
                  <a:pt x="1874681" y="36813"/>
                  <a:pt x="1875791" y="22833"/>
                  <a:pt x="1885198" y="15777"/>
                </a:cubicBezTo>
                <a:cubicBezTo>
                  <a:pt x="1898501" y="5799"/>
                  <a:pt x="1932525" y="0"/>
                  <a:pt x="1932525" y="0"/>
                </a:cubicBezTo>
                <a:cubicBezTo>
                  <a:pt x="1948301" y="2630"/>
                  <a:pt x="1964169" y="4752"/>
                  <a:pt x="1979852" y="7889"/>
                </a:cubicBezTo>
                <a:cubicBezTo>
                  <a:pt x="1990482" y="10015"/>
                  <a:pt x="2002637" y="9400"/>
                  <a:pt x="2011404" y="15777"/>
                </a:cubicBezTo>
                <a:cubicBezTo>
                  <a:pt x="2032455" y="31087"/>
                  <a:pt x="2043338" y="59354"/>
                  <a:pt x="2066619" y="70996"/>
                </a:cubicBezTo>
                <a:cubicBezTo>
                  <a:pt x="2087653" y="81514"/>
                  <a:pt x="2110909" y="88439"/>
                  <a:pt x="2129722" y="102550"/>
                </a:cubicBezTo>
                <a:cubicBezTo>
                  <a:pt x="2140239" y="110438"/>
                  <a:pt x="2149859" y="119692"/>
                  <a:pt x="2161273" y="126215"/>
                </a:cubicBezTo>
                <a:cubicBezTo>
                  <a:pt x="2168492" y="130340"/>
                  <a:pt x="2176661" y="133302"/>
                  <a:pt x="2184937" y="134103"/>
                </a:cubicBezTo>
                <a:cubicBezTo>
                  <a:pt x="2258401" y="141213"/>
                  <a:pt x="2332177" y="144621"/>
                  <a:pt x="2405797" y="149880"/>
                </a:cubicBezTo>
                <a:cubicBezTo>
                  <a:pt x="2413685" y="157769"/>
                  <a:pt x="2420178" y="167358"/>
                  <a:pt x="2429460" y="173546"/>
                </a:cubicBezTo>
                <a:cubicBezTo>
                  <a:pt x="2453754" y="189743"/>
                  <a:pt x="2482924" y="177177"/>
                  <a:pt x="2508339" y="173546"/>
                </a:cubicBezTo>
                <a:cubicBezTo>
                  <a:pt x="2513598" y="165657"/>
                  <a:pt x="2516712" y="155803"/>
                  <a:pt x="2524115" y="149880"/>
                </a:cubicBezTo>
                <a:cubicBezTo>
                  <a:pt x="2530607" y="144686"/>
                  <a:pt x="2539784" y="144276"/>
                  <a:pt x="2547778" y="141992"/>
                </a:cubicBezTo>
                <a:cubicBezTo>
                  <a:pt x="2593971" y="128793"/>
                  <a:pt x="2595338" y="132502"/>
                  <a:pt x="2658208" y="126215"/>
                </a:cubicBezTo>
                <a:cubicBezTo>
                  <a:pt x="2727338" y="108932"/>
                  <a:pt x="2647184" y="127475"/>
                  <a:pt x="2760750" y="110438"/>
                </a:cubicBezTo>
                <a:cubicBezTo>
                  <a:pt x="2933654" y="84500"/>
                  <a:pt x="2755642" y="101224"/>
                  <a:pt x="2957947" y="86773"/>
                </a:cubicBezTo>
                <a:cubicBezTo>
                  <a:pt x="3097517" y="63508"/>
                  <a:pt x="2923353" y="93062"/>
                  <a:pt x="3044713" y="70996"/>
                </a:cubicBezTo>
                <a:cubicBezTo>
                  <a:pt x="3060448" y="68135"/>
                  <a:pt x="3076264" y="65737"/>
                  <a:pt x="3092040" y="63108"/>
                </a:cubicBezTo>
                <a:cubicBezTo>
                  <a:pt x="3113074" y="65737"/>
                  <a:pt x="3136183" y="61515"/>
                  <a:pt x="3155143" y="70996"/>
                </a:cubicBezTo>
                <a:cubicBezTo>
                  <a:pt x="3165661" y="76255"/>
                  <a:pt x="3165085" y="92340"/>
                  <a:pt x="3170919" y="102550"/>
                </a:cubicBezTo>
                <a:cubicBezTo>
                  <a:pt x="3185561" y="128174"/>
                  <a:pt x="3188607" y="128127"/>
                  <a:pt x="3210358" y="149880"/>
                </a:cubicBezTo>
                <a:cubicBezTo>
                  <a:pt x="3231392" y="144621"/>
                  <a:pt x="3253085" y="141513"/>
                  <a:pt x="3273461" y="134103"/>
                </a:cubicBezTo>
                <a:cubicBezTo>
                  <a:pt x="3282370" y="130863"/>
                  <a:pt x="3288894" y="123031"/>
                  <a:pt x="3297125" y="118327"/>
                </a:cubicBezTo>
                <a:cubicBezTo>
                  <a:pt x="3307334" y="112493"/>
                  <a:pt x="3318467" y="108384"/>
                  <a:pt x="3328676" y="102550"/>
                </a:cubicBezTo>
                <a:cubicBezTo>
                  <a:pt x="3339127" y="96577"/>
                  <a:pt x="3378247" y="68753"/>
                  <a:pt x="3383891" y="63108"/>
                </a:cubicBezTo>
                <a:cubicBezTo>
                  <a:pt x="3393187" y="53811"/>
                  <a:pt x="3399667" y="42072"/>
                  <a:pt x="3407555" y="31554"/>
                </a:cubicBezTo>
                <a:cubicBezTo>
                  <a:pt x="3410184" y="23666"/>
                  <a:pt x="3407141" y="8350"/>
                  <a:pt x="3415443" y="7889"/>
                </a:cubicBezTo>
                <a:cubicBezTo>
                  <a:pt x="3448536" y="6050"/>
                  <a:pt x="3546678" y="23189"/>
                  <a:pt x="3596863" y="31554"/>
                </a:cubicBezTo>
                <a:cubicBezTo>
                  <a:pt x="3620626" y="47397"/>
                  <a:pt x="3624060" y="51099"/>
                  <a:pt x="3652078" y="63108"/>
                </a:cubicBezTo>
                <a:cubicBezTo>
                  <a:pt x="3659720" y="66383"/>
                  <a:pt x="3667524" y="69732"/>
                  <a:pt x="3675742" y="70996"/>
                </a:cubicBezTo>
                <a:cubicBezTo>
                  <a:pt x="3701859" y="75014"/>
                  <a:pt x="3728327" y="76255"/>
                  <a:pt x="3754620" y="78884"/>
                </a:cubicBezTo>
                <a:cubicBezTo>
                  <a:pt x="3765137" y="81514"/>
                  <a:pt x="3775415" y="85428"/>
                  <a:pt x="3786172" y="86773"/>
                </a:cubicBezTo>
                <a:cubicBezTo>
                  <a:pt x="3817588" y="90700"/>
                  <a:pt x="3852508" y="80501"/>
                  <a:pt x="3880826" y="94661"/>
                </a:cubicBezTo>
                <a:cubicBezTo>
                  <a:pt x="3895700" y="102099"/>
                  <a:pt x="3882765" y="132766"/>
                  <a:pt x="3896602" y="141992"/>
                </a:cubicBezTo>
                <a:lnTo>
                  <a:pt x="3920265" y="157769"/>
                </a:lnTo>
                <a:cubicBezTo>
                  <a:pt x="3933412" y="155139"/>
                  <a:pt x="3946433" y="151776"/>
                  <a:pt x="3959705" y="149880"/>
                </a:cubicBezTo>
                <a:cubicBezTo>
                  <a:pt x="4052169" y="136670"/>
                  <a:pt x="4003496" y="151060"/>
                  <a:pt x="4054359" y="134103"/>
                </a:cubicBezTo>
                <a:cubicBezTo>
                  <a:pt x="4064876" y="136733"/>
                  <a:pt x="4075527" y="138877"/>
                  <a:pt x="4085911" y="141992"/>
                </a:cubicBezTo>
                <a:cubicBezTo>
                  <a:pt x="4101839" y="146771"/>
                  <a:pt x="4117105" y="153736"/>
                  <a:pt x="4133238" y="157769"/>
                </a:cubicBezTo>
                <a:cubicBezTo>
                  <a:pt x="4143755" y="160398"/>
                  <a:pt x="4154406" y="162542"/>
                  <a:pt x="4164789" y="165657"/>
                </a:cubicBezTo>
                <a:cubicBezTo>
                  <a:pt x="4225690" y="183929"/>
                  <a:pt x="4192598" y="181434"/>
                  <a:pt x="4235780" y="18143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758766" y="60166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3873685" y="4906601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 flipH="1">
            <a:off x="3441637" y="4915294"/>
            <a:ext cx="217141" cy="13329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 flipH="1">
            <a:off x="2333616" y="4899518"/>
            <a:ext cx="217141" cy="13329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 flipH="1">
            <a:off x="1586802" y="4883741"/>
            <a:ext cx="217141" cy="13329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 flipH="1">
            <a:off x="661688" y="4883741"/>
            <a:ext cx="217141" cy="13329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Isosceles Triangle 237"/>
          <p:cNvSpPr/>
          <p:nvPr/>
        </p:nvSpPr>
        <p:spPr>
          <a:xfrm>
            <a:off x="560263" y="1830114"/>
            <a:ext cx="1500926" cy="2729395"/>
          </a:xfrm>
          <a:prstGeom prst="triangl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TextBox 242"/>
          <p:cNvSpPr txBox="1"/>
          <p:nvPr/>
        </p:nvSpPr>
        <p:spPr>
          <a:xfrm>
            <a:off x="4955962" y="4374843"/>
            <a:ext cx="341045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rough is the surface?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(heat, momentum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roughness lengths)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3302708" y="118326"/>
            <a:ext cx="636910" cy="607409"/>
          </a:xfrm>
          <a:prstGeom prst="ellipse">
            <a:avLst/>
          </a:prstGeom>
          <a:solidFill>
            <a:srgbClr val="FFFF00"/>
          </a:solidFill>
          <a:ln w="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3" name="Straight Arrow Connector 162"/>
          <p:cNvCxnSpPr/>
          <p:nvPr/>
        </p:nvCxnSpPr>
        <p:spPr>
          <a:xfrm flipH="1">
            <a:off x="4137335" y="4804051"/>
            <a:ext cx="818627" cy="796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322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Rectangle 238"/>
          <p:cNvSpPr/>
          <p:nvPr/>
        </p:nvSpPr>
        <p:spPr>
          <a:xfrm>
            <a:off x="1154015" y="4425406"/>
            <a:ext cx="267294" cy="591633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309" y="550733"/>
            <a:ext cx="8690647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Land-surface parameter uncertainty</a:t>
            </a:r>
            <a:r>
              <a:rPr lang="en-US" sz="2800" dirty="0"/>
              <a:t> </a:t>
            </a:r>
            <a:r>
              <a:rPr lang="en-US" sz="2800" dirty="0" smtClean="0"/>
              <a:t>also affects energy balance (and surface temp, moisture)</a:t>
            </a:r>
            <a:endParaRPr lang="en-US" sz="2800" dirty="0"/>
          </a:p>
        </p:txBody>
      </p:sp>
      <p:grpSp>
        <p:nvGrpSpPr>
          <p:cNvPr id="83" name="Group 82"/>
          <p:cNvGrpSpPr/>
          <p:nvPr/>
        </p:nvGrpSpPr>
        <p:grpSpPr>
          <a:xfrm>
            <a:off x="562569" y="5048592"/>
            <a:ext cx="4240472" cy="605108"/>
            <a:chOff x="562569" y="3612899"/>
            <a:chExt cx="4240472" cy="605108"/>
          </a:xfrm>
        </p:grpSpPr>
        <p:grpSp>
          <p:nvGrpSpPr>
            <p:cNvPr id="30" name="Group 29"/>
            <p:cNvGrpSpPr/>
            <p:nvPr/>
          </p:nvGrpSpPr>
          <p:grpSpPr>
            <a:xfrm>
              <a:off x="562569" y="3612899"/>
              <a:ext cx="863423" cy="605108"/>
              <a:chOff x="562569" y="3612899"/>
              <a:chExt cx="863423" cy="605108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562569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854420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133025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953018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57224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228796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62569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54420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115836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61167" y="4105268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923997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214434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411630" y="3612899"/>
              <a:ext cx="863423" cy="605108"/>
              <a:chOff x="562569" y="3612899"/>
              <a:chExt cx="863423" cy="605108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562569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854420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133025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953018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657224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228796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62569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854420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115836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61167" y="4105268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923997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214434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2260691" y="3612899"/>
              <a:ext cx="863423" cy="605108"/>
              <a:chOff x="562569" y="3612899"/>
              <a:chExt cx="863423" cy="605108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562569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854420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133025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953018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57224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228796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62569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54420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115836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61167" y="4105268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923997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14434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3105512" y="3612899"/>
              <a:ext cx="863423" cy="605108"/>
              <a:chOff x="562569" y="3612899"/>
              <a:chExt cx="863423" cy="605108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62569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854420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133025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953018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657224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28796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562569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854420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115836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661167" y="4105268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923997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214434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3939618" y="3612899"/>
              <a:ext cx="863423" cy="605108"/>
              <a:chOff x="562569" y="3612899"/>
              <a:chExt cx="863423" cy="605108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562569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854420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133025" y="361289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953018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57224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228796" y="3786116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562569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854420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115836" y="3948267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661167" y="4105268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923997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214434" y="4107569"/>
                <a:ext cx="197196" cy="11043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3175" cmpd="sng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1" name="Rectangle 150"/>
          <p:cNvSpPr/>
          <p:nvPr/>
        </p:nvSpPr>
        <p:spPr>
          <a:xfrm>
            <a:off x="563090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854941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1133546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953539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657745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1229317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563090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854941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1116357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661688" y="6183429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924518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1214955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1412151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1704002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1982607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1802600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1506806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2078378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1412151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1704002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1965418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1510749" y="6183429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1773579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2064016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2261212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2553063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2831668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2651661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2355867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2927439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2261212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2553063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2814479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2359810" y="6183429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2622640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2913077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3106033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3397884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3676489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3496482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3200688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3772260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3106033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3397884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3659300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3204631" y="6183429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3467461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3757898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3940139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4231990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510595" y="569106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4330588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4034794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4606366" y="58642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3940139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4231990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4493406" y="6026428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4038737" y="6183429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4301567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4592004" y="6185730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Freeform 229"/>
          <p:cNvSpPr/>
          <p:nvPr/>
        </p:nvSpPr>
        <p:spPr>
          <a:xfrm>
            <a:off x="457496" y="4804051"/>
            <a:ext cx="4235780" cy="212988"/>
          </a:xfrm>
          <a:custGeom>
            <a:avLst/>
            <a:gdLst>
              <a:gd name="connsiteX0" fmla="*/ 0 w 4235780"/>
              <a:gd name="connsiteY0" fmla="*/ 212988 h 212988"/>
              <a:gd name="connsiteX1" fmla="*/ 94654 w 4235780"/>
              <a:gd name="connsiteY1" fmla="*/ 189322 h 212988"/>
              <a:gd name="connsiteX2" fmla="*/ 173533 w 4235780"/>
              <a:gd name="connsiteY2" fmla="*/ 110438 h 212988"/>
              <a:gd name="connsiteX3" fmla="*/ 197196 w 4235780"/>
              <a:gd name="connsiteY3" fmla="*/ 86773 h 212988"/>
              <a:gd name="connsiteX4" fmla="*/ 220860 w 4235780"/>
              <a:gd name="connsiteY4" fmla="*/ 70996 h 212988"/>
              <a:gd name="connsiteX5" fmla="*/ 276075 w 4235780"/>
              <a:gd name="connsiteY5" fmla="*/ 39442 h 212988"/>
              <a:gd name="connsiteX6" fmla="*/ 410168 w 4235780"/>
              <a:gd name="connsiteY6" fmla="*/ 63108 h 212988"/>
              <a:gd name="connsiteX7" fmla="*/ 441720 w 4235780"/>
              <a:gd name="connsiteY7" fmla="*/ 70996 h 212988"/>
              <a:gd name="connsiteX8" fmla="*/ 465383 w 4235780"/>
              <a:gd name="connsiteY8" fmla="*/ 78884 h 212988"/>
              <a:gd name="connsiteX9" fmla="*/ 504823 w 4235780"/>
              <a:gd name="connsiteY9" fmla="*/ 86773 h 212988"/>
              <a:gd name="connsiteX10" fmla="*/ 552150 w 4235780"/>
              <a:gd name="connsiteY10" fmla="*/ 102550 h 212988"/>
              <a:gd name="connsiteX11" fmla="*/ 599477 w 4235780"/>
              <a:gd name="connsiteY11" fmla="*/ 110438 h 212988"/>
              <a:gd name="connsiteX12" fmla="*/ 717795 w 4235780"/>
              <a:gd name="connsiteY12" fmla="*/ 126215 h 212988"/>
              <a:gd name="connsiteX13" fmla="*/ 859776 w 4235780"/>
              <a:gd name="connsiteY13" fmla="*/ 141992 h 212988"/>
              <a:gd name="connsiteX14" fmla="*/ 922879 w 4235780"/>
              <a:gd name="connsiteY14" fmla="*/ 134103 h 212988"/>
              <a:gd name="connsiteX15" fmla="*/ 970206 w 4235780"/>
              <a:gd name="connsiteY15" fmla="*/ 118327 h 212988"/>
              <a:gd name="connsiteX16" fmla="*/ 1017534 w 4235780"/>
              <a:gd name="connsiteY16" fmla="*/ 86773 h 212988"/>
              <a:gd name="connsiteX17" fmla="*/ 1033309 w 4235780"/>
              <a:gd name="connsiteY17" fmla="*/ 63108 h 212988"/>
              <a:gd name="connsiteX18" fmla="*/ 1056973 w 4235780"/>
              <a:gd name="connsiteY18" fmla="*/ 55219 h 212988"/>
              <a:gd name="connsiteX19" fmla="*/ 1198954 w 4235780"/>
              <a:gd name="connsiteY19" fmla="*/ 47331 h 212988"/>
              <a:gd name="connsiteX20" fmla="*/ 1293609 w 4235780"/>
              <a:gd name="connsiteY20" fmla="*/ 39442 h 212988"/>
              <a:gd name="connsiteX21" fmla="*/ 1333048 w 4235780"/>
              <a:gd name="connsiteY21" fmla="*/ 31554 h 212988"/>
              <a:gd name="connsiteX22" fmla="*/ 1364599 w 4235780"/>
              <a:gd name="connsiteY22" fmla="*/ 15777 h 212988"/>
              <a:gd name="connsiteX23" fmla="*/ 1396151 w 4235780"/>
              <a:gd name="connsiteY23" fmla="*/ 23665 h 212988"/>
              <a:gd name="connsiteX24" fmla="*/ 1435590 w 4235780"/>
              <a:gd name="connsiteY24" fmla="*/ 86773 h 212988"/>
              <a:gd name="connsiteX25" fmla="*/ 1467141 w 4235780"/>
              <a:gd name="connsiteY25" fmla="*/ 134103 h 212988"/>
              <a:gd name="connsiteX26" fmla="*/ 1490805 w 4235780"/>
              <a:gd name="connsiteY26" fmla="*/ 141992 h 212988"/>
              <a:gd name="connsiteX27" fmla="*/ 1514469 w 4235780"/>
              <a:gd name="connsiteY27" fmla="*/ 165657 h 212988"/>
              <a:gd name="connsiteX28" fmla="*/ 1538132 w 4235780"/>
              <a:gd name="connsiteY28" fmla="*/ 173546 h 212988"/>
              <a:gd name="connsiteX29" fmla="*/ 1664338 w 4235780"/>
              <a:gd name="connsiteY29" fmla="*/ 197211 h 212988"/>
              <a:gd name="connsiteX30" fmla="*/ 1688002 w 4235780"/>
              <a:gd name="connsiteY30" fmla="*/ 205099 h 212988"/>
              <a:gd name="connsiteX31" fmla="*/ 1735329 w 4235780"/>
              <a:gd name="connsiteY31" fmla="*/ 157769 h 212988"/>
              <a:gd name="connsiteX32" fmla="*/ 1766880 w 4235780"/>
              <a:gd name="connsiteY32" fmla="*/ 134103 h 212988"/>
              <a:gd name="connsiteX33" fmla="*/ 1869422 w 4235780"/>
              <a:gd name="connsiteY33" fmla="*/ 47331 h 212988"/>
              <a:gd name="connsiteX34" fmla="*/ 1885198 w 4235780"/>
              <a:gd name="connsiteY34" fmla="*/ 15777 h 212988"/>
              <a:gd name="connsiteX35" fmla="*/ 1932525 w 4235780"/>
              <a:gd name="connsiteY35" fmla="*/ 0 h 212988"/>
              <a:gd name="connsiteX36" fmla="*/ 1979852 w 4235780"/>
              <a:gd name="connsiteY36" fmla="*/ 7889 h 212988"/>
              <a:gd name="connsiteX37" fmla="*/ 2011404 w 4235780"/>
              <a:gd name="connsiteY37" fmla="*/ 15777 h 212988"/>
              <a:gd name="connsiteX38" fmla="*/ 2066619 w 4235780"/>
              <a:gd name="connsiteY38" fmla="*/ 70996 h 212988"/>
              <a:gd name="connsiteX39" fmla="*/ 2129722 w 4235780"/>
              <a:gd name="connsiteY39" fmla="*/ 102550 h 212988"/>
              <a:gd name="connsiteX40" fmla="*/ 2161273 w 4235780"/>
              <a:gd name="connsiteY40" fmla="*/ 126215 h 212988"/>
              <a:gd name="connsiteX41" fmla="*/ 2184937 w 4235780"/>
              <a:gd name="connsiteY41" fmla="*/ 134103 h 212988"/>
              <a:gd name="connsiteX42" fmla="*/ 2405797 w 4235780"/>
              <a:gd name="connsiteY42" fmla="*/ 149880 h 212988"/>
              <a:gd name="connsiteX43" fmla="*/ 2429460 w 4235780"/>
              <a:gd name="connsiteY43" fmla="*/ 173546 h 212988"/>
              <a:gd name="connsiteX44" fmla="*/ 2508339 w 4235780"/>
              <a:gd name="connsiteY44" fmla="*/ 173546 h 212988"/>
              <a:gd name="connsiteX45" fmla="*/ 2524115 w 4235780"/>
              <a:gd name="connsiteY45" fmla="*/ 149880 h 212988"/>
              <a:gd name="connsiteX46" fmla="*/ 2547778 w 4235780"/>
              <a:gd name="connsiteY46" fmla="*/ 141992 h 212988"/>
              <a:gd name="connsiteX47" fmla="*/ 2658208 w 4235780"/>
              <a:gd name="connsiteY47" fmla="*/ 126215 h 212988"/>
              <a:gd name="connsiteX48" fmla="*/ 2760750 w 4235780"/>
              <a:gd name="connsiteY48" fmla="*/ 110438 h 212988"/>
              <a:gd name="connsiteX49" fmla="*/ 2957947 w 4235780"/>
              <a:gd name="connsiteY49" fmla="*/ 86773 h 212988"/>
              <a:gd name="connsiteX50" fmla="*/ 3044713 w 4235780"/>
              <a:gd name="connsiteY50" fmla="*/ 70996 h 212988"/>
              <a:gd name="connsiteX51" fmla="*/ 3092040 w 4235780"/>
              <a:gd name="connsiteY51" fmla="*/ 63108 h 212988"/>
              <a:gd name="connsiteX52" fmla="*/ 3155143 w 4235780"/>
              <a:gd name="connsiteY52" fmla="*/ 70996 h 212988"/>
              <a:gd name="connsiteX53" fmla="*/ 3170919 w 4235780"/>
              <a:gd name="connsiteY53" fmla="*/ 102550 h 212988"/>
              <a:gd name="connsiteX54" fmla="*/ 3210358 w 4235780"/>
              <a:gd name="connsiteY54" fmla="*/ 149880 h 212988"/>
              <a:gd name="connsiteX55" fmla="*/ 3273461 w 4235780"/>
              <a:gd name="connsiteY55" fmla="*/ 134103 h 212988"/>
              <a:gd name="connsiteX56" fmla="*/ 3297125 w 4235780"/>
              <a:gd name="connsiteY56" fmla="*/ 118327 h 212988"/>
              <a:gd name="connsiteX57" fmla="*/ 3328676 w 4235780"/>
              <a:gd name="connsiteY57" fmla="*/ 102550 h 212988"/>
              <a:gd name="connsiteX58" fmla="*/ 3383891 w 4235780"/>
              <a:gd name="connsiteY58" fmla="*/ 63108 h 212988"/>
              <a:gd name="connsiteX59" fmla="*/ 3407555 w 4235780"/>
              <a:gd name="connsiteY59" fmla="*/ 31554 h 212988"/>
              <a:gd name="connsiteX60" fmla="*/ 3415443 w 4235780"/>
              <a:gd name="connsiteY60" fmla="*/ 7889 h 212988"/>
              <a:gd name="connsiteX61" fmla="*/ 3596863 w 4235780"/>
              <a:gd name="connsiteY61" fmla="*/ 31554 h 212988"/>
              <a:gd name="connsiteX62" fmla="*/ 3652078 w 4235780"/>
              <a:gd name="connsiteY62" fmla="*/ 63108 h 212988"/>
              <a:gd name="connsiteX63" fmla="*/ 3675742 w 4235780"/>
              <a:gd name="connsiteY63" fmla="*/ 70996 h 212988"/>
              <a:gd name="connsiteX64" fmla="*/ 3754620 w 4235780"/>
              <a:gd name="connsiteY64" fmla="*/ 78884 h 212988"/>
              <a:gd name="connsiteX65" fmla="*/ 3786172 w 4235780"/>
              <a:gd name="connsiteY65" fmla="*/ 86773 h 212988"/>
              <a:gd name="connsiteX66" fmla="*/ 3880826 w 4235780"/>
              <a:gd name="connsiteY66" fmla="*/ 94661 h 212988"/>
              <a:gd name="connsiteX67" fmla="*/ 3896602 w 4235780"/>
              <a:gd name="connsiteY67" fmla="*/ 141992 h 212988"/>
              <a:gd name="connsiteX68" fmla="*/ 3920265 w 4235780"/>
              <a:gd name="connsiteY68" fmla="*/ 157769 h 212988"/>
              <a:gd name="connsiteX69" fmla="*/ 3959705 w 4235780"/>
              <a:gd name="connsiteY69" fmla="*/ 149880 h 212988"/>
              <a:gd name="connsiteX70" fmla="*/ 4054359 w 4235780"/>
              <a:gd name="connsiteY70" fmla="*/ 134103 h 212988"/>
              <a:gd name="connsiteX71" fmla="*/ 4085911 w 4235780"/>
              <a:gd name="connsiteY71" fmla="*/ 141992 h 212988"/>
              <a:gd name="connsiteX72" fmla="*/ 4133238 w 4235780"/>
              <a:gd name="connsiteY72" fmla="*/ 157769 h 212988"/>
              <a:gd name="connsiteX73" fmla="*/ 4164789 w 4235780"/>
              <a:gd name="connsiteY73" fmla="*/ 165657 h 212988"/>
              <a:gd name="connsiteX74" fmla="*/ 4235780 w 4235780"/>
              <a:gd name="connsiteY74" fmla="*/ 181434 h 21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4235780" h="212988">
                <a:moveTo>
                  <a:pt x="0" y="212988"/>
                </a:moveTo>
                <a:cubicBezTo>
                  <a:pt x="30352" y="209193"/>
                  <a:pt x="68782" y="211499"/>
                  <a:pt x="94654" y="189322"/>
                </a:cubicBezTo>
                <a:cubicBezTo>
                  <a:pt x="122886" y="165121"/>
                  <a:pt x="147240" y="136733"/>
                  <a:pt x="173533" y="110438"/>
                </a:cubicBezTo>
                <a:cubicBezTo>
                  <a:pt x="181421" y="102550"/>
                  <a:pt x="187914" y="92961"/>
                  <a:pt x="197196" y="86773"/>
                </a:cubicBezTo>
                <a:cubicBezTo>
                  <a:pt x="205084" y="81514"/>
                  <a:pt x="213146" y="76507"/>
                  <a:pt x="220860" y="70996"/>
                </a:cubicBezTo>
                <a:cubicBezTo>
                  <a:pt x="262645" y="41148"/>
                  <a:pt x="237674" y="52244"/>
                  <a:pt x="276075" y="39442"/>
                </a:cubicBezTo>
                <a:cubicBezTo>
                  <a:pt x="326417" y="46635"/>
                  <a:pt x="358369" y="50158"/>
                  <a:pt x="410168" y="63108"/>
                </a:cubicBezTo>
                <a:cubicBezTo>
                  <a:pt x="420685" y="65737"/>
                  <a:pt x="431296" y="68018"/>
                  <a:pt x="441720" y="70996"/>
                </a:cubicBezTo>
                <a:cubicBezTo>
                  <a:pt x="449714" y="73280"/>
                  <a:pt x="457317" y="76867"/>
                  <a:pt x="465383" y="78884"/>
                </a:cubicBezTo>
                <a:cubicBezTo>
                  <a:pt x="478390" y="82136"/>
                  <a:pt x="491888" y="83245"/>
                  <a:pt x="504823" y="86773"/>
                </a:cubicBezTo>
                <a:cubicBezTo>
                  <a:pt x="520866" y="91149"/>
                  <a:pt x="536017" y="98517"/>
                  <a:pt x="552150" y="102550"/>
                </a:cubicBezTo>
                <a:cubicBezTo>
                  <a:pt x="567666" y="106429"/>
                  <a:pt x="583794" y="107301"/>
                  <a:pt x="599477" y="110438"/>
                </a:cubicBezTo>
                <a:cubicBezTo>
                  <a:pt x="686584" y="127861"/>
                  <a:pt x="546878" y="110677"/>
                  <a:pt x="717795" y="126215"/>
                </a:cubicBezTo>
                <a:cubicBezTo>
                  <a:pt x="773414" y="137339"/>
                  <a:pt x="788453" y="141992"/>
                  <a:pt x="859776" y="141992"/>
                </a:cubicBezTo>
                <a:cubicBezTo>
                  <a:pt x="880974" y="141992"/>
                  <a:pt x="901845" y="136733"/>
                  <a:pt x="922879" y="134103"/>
                </a:cubicBezTo>
                <a:cubicBezTo>
                  <a:pt x="938655" y="128844"/>
                  <a:pt x="956370" y="127552"/>
                  <a:pt x="970206" y="118327"/>
                </a:cubicBezTo>
                <a:lnTo>
                  <a:pt x="1017534" y="86773"/>
                </a:lnTo>
                <a:cubicBezTo>
                  <a:pt x="1022792" y="78885"/>
                  <a:pt x="1025906" y="69031"/>
                  <a:pt x="1033309" y="63108"/>
                </a:cubicBezTo>
                <a:cubicBezTo>
                  <a:pt x="1039802" y="57914"/>
                  <a:pt x="1048696" y="56007"/>
                  <a:pt x="1056973" y="55219"/>
                </a:cubicBezTo>
                <a:cubicBezTo>
                  <a:pt x="1104159" y="50725"/>
                  <a:pt x="1151659" y="50484"/>
                  <a:pt x="1198954" y="47331"/>
                </a:cubicBezTo>
                <a:cubicBezTo>
                  <a:pt x="1230545" y="45225"/>
                  <a:pt x="1262057" y="42072"/>
                  <a:pt x="1293609" y="39442"/>
                </a:cubicBezTo>
                <a:cubicBezTo>
                  <a:pt x="1306755" y="36813"/>
                  <a:pt x="1320329" y="35794"/>
                  <a:pt x="1333048" y="31554"/>
                </a:cubicBezTo>
                <a:cubicBezTo>
                  <a:pt x="1344203" y="27835"/>
                  <a:pt x="1352931" y="17236"/>
                  <a:pt x="1364599" y="15777"/>
                </a:cubicBezTo>
                <a:cubicBezTo>
                  <a:pt x="1375356" y="14432"/>
                  <a:pt x="1385634" y="21036"/>
                  <a:pt x="1396151" y="23665"/>
                </a:cubicBezTo>
                <a:cubicBezTo>
                  <a:pt x="1451082" y="96914"/>
                  <a:pt x="1392278" y="14581"/>
                  <a:pt x="1435590" y="86773"/>
                </a:cubicBezTo>
                <a:cubicBezTo>
                  <a:pt x="1445345" y="103032"/>
                  <a:pt x="1449153" y="128106"/>
                  <a:pt x="1467141" y="134103"/>
                </a:cubicBezTo>
                <a:lnTo>
                  <a:pt x="1490805" y="141992"/>
                </a:lnTo>
                <a:cubicBezTo>
                  <a:pt x="1498693" y="149880"/>
                  <a:pt x="1505187" y="159469"/>
                  <a:pt x="1514469" y="165657"/>
                </a:cubicBezTo>
                <a:cubicBezTo>
                  <a:pt x="1521387" y="170269"/>
                  <a:pt x="1530490" y="170271"/>
                  <a:pt x="1538132" y="173546"/>
                </a:cubicBezTo>
                <a:cubicBezTo>
                  <a:pt x="1610384" y="204513"/>
                  <a:pt x="1524627" y="185567"/>
                  <a:pt x="1664338" y="197211"/>
                </a:cubicBezTo>
                <a:cubicBezTo>
                  <a:pt x="1672226" y="199840"/>
                  <a:pt x="1680734" y="209137"/>
                  <a:pt x="1688002" y="205099"/>
                </a:cubicBezTo>
                <a:cubicBezTo>
                  <a:pt x="1707505" y="194263"/>
                  <a:pt x="1717481" y="171157"/>
                  <a:pt x="1735329" y="157769"/>
                </a:cubicBezTo>
                <a:cubicBezTo>
                  <a:pt x="1745846" y="149880"/>
                  <a:pt x="1756110" y="141643"/>
                  <a:pt x="1766880" y="134103"/>
                </a:cubicBezTo>
                <a:cubicBezTo>
                  <a:pt x="1799184" y="111488"/>
                  <a:pt x="1851157" y="83864"/>
                  <a:pt x="1869422" y="47331"/>
                </a:cubicBezTo>
                <a:cubicBezTo>
                  <a:pt x="1874681" y="36813"/>
                  <a:pt x="1875791" y="22833"/>
                  <a:pt x="1885198" y="15777"/>
                </a:cubicBezTo>
                <a:cubicBezTo>
                  <a:pt x="1898501" y="5799"/>
                  <a:pt x="1932525" y="0"/>
                  <a:pt x="1932525" y="0"/>
                </a:cubicBezTo>
                <a:cubicBezTo>
                  <a:pt x="1948301" y="2630"/>
                  <a:pt x="1964169" y="4752"/>
                  <a:pt x="1979852" y="7889"/>
                </a:cubicBezTo>
                <a:cubicBezTo>
                  <a:pt x="1990482" y="10015"/>
                  <a:pt x="2002637" y="9400"/>
                  <a:pt x="2011404" y="15777"/>
                </a:cubicBezTo>
                <a:cubicBezTo>
                  <a:pt x="2032455" y="31087"/>
                  <a:pt x="2043338" y="59354"/>
                  <a:pt x="2066619" y="70996"/>
                </a:cubicBezTo>
                <a:cubicBezTo>
                  <a:pt x="2087653" y="81514"/>
                  <a:pt x="2110909" y="88439"/>
                  <a:pt x="2129722" y="102550"/>
                </a:cubicBezTo>
                <a:cubicBezTo>
                  <a:pt x="2140239" y="110438"/>
                  <a:pt x="2149859" y="119692"/>
                  <a:pt x="2161273" y="126215"/>
                </a:cubicBezTo>
                <a:cubicBezTo>
                  <a:pt x="2168492" y="130340"/>
                  <a:pt x="2176661" y="133302"/>
                  <a:pt x="2184937" y="134103"/>
                </a:cubicBezTo>
                <a:cubicBezTo>
                  <a:pt x="2258401" y="141213"/>
                  <a:pt x="2332177" y="144621"/>
                  <a:pt x="2405797" y="149880"/>
                </a:cubicBezTo>
                <a:cubicBezTo>
                  <a:pt x="2413685" y="157769"/>
                  <a:pt x="2420178" y="167358"/>
                  <a:pt x="2429460" y="173546"/>
                </a:cubicBezTo>
                <a:cubicBezTo>
                  <a:pt x="2453754" y="189743"/>
                  <a:pt x="2482924" y="177177"/>
                  <a:pt x="2508339" y="173546"/>
                </a:cubicBezTo>
                <a:cubicBezTo>
                  <a:pt x="2513598" y="165657"/>
                  <a:pt x="2516712" y="155803"/>
                  <a:pt x="2524115" y="149880"/>
                </a:cubicBezTo>
                <a:cubicBezTo>
                  <a:pt x="2530607" y="144686"/>
                  <a:pt x="2539784" y="144276"/>
                  <a:pt x="2547778" y="141992"/>
                </a:cubicBezTo>
                <a:cubicBezTo>
                  <a:pt x="2593971" y="128793"/>
                  <a:pt x="2595338" y="132502"/>
                  <a:pt x="2658208" y="126215"/>
                </a:cubicBezTo>
                <a:cubicBezTo>
                  <a:pt x="2727338" y="108932"/>
                  <a:pt x="2647184" y="127475"/>
                  <a:pt x="2760750" y="110438"/>
                </a:cubicBezTo>
                <a:cubicBezTo>
                  <a:pt x="2933654" y="84500"/>
                  <a:pt x="2755642" y="101224"/>
                  <a:pt x="2957947" y="86773"/>
                </a:cubicBezTo>
                <a:cubicBezTo>
                  <a:pt x="3097517" y="63508"/>
                  <a:pt x="2923353" y="93062"/>
                  <a:pt x="3044713" y="70996"/>
                </a:cubicBezTo>
                <a:cubicBezTo>
                  <a:pt x="3060448" y="68135"/>
                  <a:pt x="3076264" y="65737"/>
                  <a:pt x="3092040" y="63108"/>
                </a:cubicBezTo>
                <a:cubicBezTo>
                  <a:pt x="3113074" y="65737"/>
                  <a:pt x="3136183" y="61515"/>
                  <a:pt x="3155143" y="70996"/>
                </a:cubicBezTo>
                <a:cubicBezTo>
                  <a:pt x="3165661" y="76255"/>
                  <a:pt x="3165085" y="92340"/>
                  <a:pt x="3170919" y="102550"/>
                </a:cubicBezTo>
                <a:cubicBezTo>
                  <a:pt x="3185561" y="128174"/>
                  <a:pt x="3188607" y="128127"/>
                  <a:pt x="3210358" y="149880"/>
                </a:cubicBezTo>
                <a:cubicBezTo>
                  <a:pt x="3231392" y="144621"/>
                  <a:pt x="3253085" y="141513"/>
                  <a:pt x="3273461" y="134103"/>
                </a:cubicBezTo>
                <a:cubicBezTo>
                  <a:pt x="3282370" y="130863"/>
                  <a:pt x="3288894" y="123031"/>
                  <a:pt x="3297125" y="118327"/>
                </a:cubicBezTo>
                <a:cubicBezTo>
                  <a:pt x="3307334" y="112493"/>
                  <a:pt x="3318467" y="108384"/>
                  <a:pt x="3328676" y="102550"/>
                </a:cubicBezTo>
                <a:cubicBezTo>
                  <a:pt x="3339127" y="96577"/>
                  <a:pt x="3378247" y="68753"/>
                  <a:pt x="3383891" y="63108"/>
                </a:cubicBezTo>
                <a:cubicBezTo>
                  <a:pt x="3393187" y="53811"/>
                  <a:pt x="3399667" y="42072"/>
                  <a:pt x="3407555" y="31554"/>
                </a:cubicBezTo>
                <a:cubicBezTo>
                  <a:pt x="3410184" y="23666"/>
                  <a:pt x="3407141" y="8350"/>
                  <a:pt x="3415443" y="7889"/>
                </a:cubicBezTo>
                <a:cubicBezTo>
                  <a:pt x="3448536" y="6050"/>
                  <a:pt x="3546678" y="23189"/>
                  <a:pt x="3596863" y="31554"/>
                </a:cubicBezTo>
                <a:cubicBezTo>
                  <a:pt x="3620626" y="47397"/>
                  <a:pt x="3624060" y="51099"/>
                  <a:pt x="3652078" y="63108"/>
                </a:cubicBezTo>
                <a:cubicBezTo>
                  <a:pt x="3659720" y="66383"/>
                  <a:pt x="3667524" y="69732"/>
                  <a:pt x="3675742" y="70996"/>
                </a:cubicBezTo>
                <a:cubicBezTo>
                  <a:pt x="3701859" y="75014"/>
                  <a:pt x="3728327" y="76255"/>
                  <a:pt x="3754620" y="78884"/>
                </a:cubicBezTo>
                <a:cubicBezTo>
                  <a:pt x="3765137" y="81514"/>
                  <a:pt x="3775415" y="85428"/>
                  <a:pt x="3786172" y="86773"/>
                </a:cubicBezTo>
                <a:cubicBezTo>
                  <a:pt x="3817588" y="90700"/>
                  <a:pt x="3852508" y="80501"/>
                  <a:pt x="3880826" y="94661"/>
                </a:cubicBezTo>
                <a:cubicBezTo>
                  <a:pt x="3895700" y="102099"/>
                  <a:pt x="3882765" y="132766"/>
                  <a:pt x="3896602" y="141992"/>
                </a:cubicBezTo>
                <a:lnTo>
                  <a:pt x="3920265" y="157769"/>
                </a:lnTo>
                <a:cubicBezTo>
                  <a:pt x="3933412" y="155139"/>
                  <a:pt x="3946433" y="151776"/>
                  <a:pt x="3959705" y="149880"/>
                </a:cubicBezTo>
                <a:cubicBezTo>
                  <a:pt x="4052169" y="136670"/>
                  <a:pt x="4003496" y="151060"/>
                  <a:pt x="4054359" y="134103"/>
                </a:cubicBezTo>
                <a:cubicBezTo>
                  <a:pt x="4064876" y="136733"/>
                  <a:pt x="4075527" y="138877"/>
                  <a:pt x="4085911" y="141992"/>
                </a:cubicBezTo>
                <a:cubicBezTo>
                  <a:pt x="4101839" y="146771"/>
                  <a:pt x="4117105" y="153736"/>
                  <a:pt x="4133238" y="157769"/>
                </a:cubicBezTo>
                <a:cubicBezTo>
                  <a:pt x="4143755" y="160398"/>
                  <a:pt x="4154406" y="162542"/>
                  <a:pt x="4164789" y="165657"/>
                </a:cubicBezTo>
                <a:cubicBezTo>
                  <a:pt x="4225690" y="183929"/>
                  <a:pt x="4192598" y="181434"/>
                  <a:pt x="4235780" y="18143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4758766" y="6016677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3873685" y="4906601"/>
            <a:ext cx="197196" cy="11043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 flipH="1">
            <a:off x="3441637" y="4915294"/>
            <a:ext cx="217141" cy="13329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 flipH="1">
            <a:off x="2333616" y="4899518"/>
            <a:ext cx="217141" cy="13329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 flipH="1">
            <a:off x="1586802" y="4883741"/>
            <a:ext cx="217141" cy="13329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 flipH="1">
            <a:off x="661688" y="4883741"/>
            <a:ext cx="217141" cy="133298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TextBox 236"/>
          <p:cNvSpPr txBox="1"/>
          <p:nvPr/>
        </p:nvSpPr>
        <p:spPr>
          <a:xfrm>
            <a:off x="5090055" y="5328233"/>
            <a:ext cx="35365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permeable is the soil?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(“hydraulic conductivity”)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8" name="Isosceles Triangle 237"/>
          <p:cNvSpPr/>
          <p:nvPr/>
        </p:nvSpPr>
        <p:spPr>
          <a:xfrm>
            <a:off x="560263" y="1830114"/>
            <a:ext cx="1500926" cy="2729395"/>
          </a:xfrm>
          <a:prstGeom prst="triangle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3302708" y="118326"/>
            <a:ext cx="636910" cy="607409"/>
          </a:xfrm>
          <a:prstGeom prst="ellipse">
            <a:avLst/>
          </a:prstGeom>
          <a:solidFill>
            <a:srgbClr val="FFFF00"/>
          </a:solidFill>
          <a:ln w="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488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75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Work in progress (via Sandy Supplemental): initialization of land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Examine effects of perturbing heat, momentum roughness lengths, soil hydraulic conductivity on T2m, precipitation.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48</a:t>
            </a:fld>
            <a:endParaRPr lang="en-US"/>
          </a:p>
        </p:txBody>
      </p:sp>
      <p:pic>
        <p:nvPicPr>
          <p:cNvPr id="6" name="Content Placeholder 3" descr="t2m.sprd5.latlo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78" r="-5678"/>
          <a:stretch>
            <a:fillRect/>
          </a:stretch>
        </p:blipFill>
        <p:spPr>
          <a:xfrm>
            <a:off x="271584" y="1379579"/>
            <a:ext cx="8686800" cy="33640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4910" y="5011754"/>
            <a:ext cx="87395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</a:t>
            </a:r>
            <a:r>
              <a:rPr lang="en-US" sz="1400" dirty="0" smtClean="0"/>
              <a:t>ome preliminary testing of perturbing soil hydraulic conductivity (SHC), momentum roughness length (z0), and heat/momentum roughness length ratios (</a:t>
            </a:r>
            <a:r>
              <a:rPr lang="en-US" sz="1400" dirty="0" err="1" smtClean="0"/>
              <a:t>zt</a:t>
            </a:r>
            <a:r>
              <a:rPr lang="en-US" sz="1400" dirty="0" smtClean="0"/>
              <a:t>) in reduced resolution GEFS (c/o Gary Bates, ESRL/PSD).  Small increases in surface spread, more in tropics and summer hemisphere.  </a:t>
            </a:r>
          </a:p>
          <a:p>
            <a:endParaRPr lang="en-US" sz="1400" dirty="0"/>
          </a:p>
          <a:p>
            <a:r>
              <a:rPr lang="en-US" sz="1400" dirty="0" smtClean="0"/>
              <a:t>Would like to gather estimates of these parameters from various operational centers to set the uncertainty bounds.  Also may explore perturbations to LAI, </a:t>
            </a:r>
            <a:r>
              <a:rPr lang="en-US" sz="1400" dirty="0" err="1" smtClean="0"/>
              <a:t>stomatal</a:t>
            </a:r>
            <a:r>
              <a:rPr lang="en-US" sz="1400" dirty="0" smtClean="0"/>
              <a:t> resistance, albedo.</a:t>
            </a:r>
          </a:p>
          <a:p>
            <a:endParaRPr lang="en-US" sz="1400" dirty="0"/>
          </a:p>
          <a:p>
            <a:r>
              <a:rPr lang="en-US" sz="1400" dirty="0" smtClean="0"/>
              <a:t>Note: interesting paper on conceptual difficulties with LSMs: Best et al. June 2015, </a:t>
            </a:r>
            <a:r>
              <a:rPr lang="en-US" sz="1400" i="1" dirty="0" smtClean="0"/>
              <a:t>J. Hydrometeor.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65775" y="4733987"/>
            <a:ext cx="1255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lead time (hours)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268483" y="3081297"/>
            <a:ext cx="1463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ensemble spread (K)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725508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Perturbing the ocean state and </a:t>
            </a:r>
            <a:br>
              <a:rPr lang="en-US" dirty="0" smtClean="0"/>
            </a:br>
            <a:r>
              <a:rPr lang="en-US" dirty="0" smtClean="0"/>
              <a:t>diurnal SST variation effect.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49</a:t>
            </a:fld>
            <a:endParaRPr lang="en-US" dirty="0"/>
          </a:p>
        </p:txBody>
      </p:sp>
      <p:pic>
        <p:nvPicPr>
          <p:cNvPr id="5" name="Picture 4" descr="Screen Shot 2015-07-10 at 1.36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7154"/>
            <a:ext cx="4558131" cy="47427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62651" y="1544730"/>
            <a:ext cx="3687798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experiments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/>
              <a:t>1.  Control (no SST </a:t>
            </a:r>
            <a:r>
              <a:rPr lang="en-US" dirty="0" err="1"/>
              <a:t>perts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38FF36"/>
                </a:solidFill>
              </a:rPr>
              <a:t>2.  </a:t>
            </a:r>
            <a:r>
              <a:rPr lang="en-US" dirty="0" smtClean="0">
                <a:solidFill>
                  <a:srgbClr val="38FF36"/>
                </a:solidFill>
              </a:rPr>
              <a:t>NSST (ocean skin temps permitted to vary with weather, insolation)</a:t>
            </a:r>
            <a:endParaRPr lang="en-US" dirty="0">
              <a:solidFill>
                <a:srgbClr val="38FF36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3.  </a:t>
            </a:r>
            <a:r>
              <a:rPr lang="en-US" dirty="0" smtClean="0">
                <a:solidFill>
                  <a:srgbClr val="FF0000"/>
                </a:solidFill>
              </a:rPr>
              <a:t>O(1K) random </a:t>
            </a:r>
            <a:r>
              <a:rPr lang="en-US" dirty="0" err="1" smtClean="0">
                <a:solidFill>
                  <a:srgbClr val="FF0000"/>
                </a:solidFill>
              </a:rPr>
              <a:t>perts</a:t>
            </a:r>
            <a:r>
              <a:rPr lang="en-US" dirty="0" smtClean="0">
                <a:solidFill>
                  <a:srgbClr val="FF0000"/>
                </a:solidFill>
              </a:rPr>
              <a:t> applied </a:t>
            </a:r>
            <a:r>
              <a:rPr lang="en-US" dirty="0">
                <a:solidFill>
                  <a:srgbClr val="FF0000"/>
                </a:solidFill>
              </a:rPr>
              <a:t>over all oceans (larger than justifiable)</a:t>
            </a:r>
          </a:p>
          <a:p>
            <a:r>
              <a:rPr lang="en-US" dirty="0">
                <a:solidFill>
                  <a:srgbClr val="FF6600"/>
                </a:solidFill>
              </a:rPr>
              <a:t>4.  </a:t>
            </a:r>
            <a:r>
              <a:rPr lang="en-US" dirty="0" smtClean="0">
                <a:solidFill>
                  <a:srgbClr val="FF6600"/>
                </a:solidFill>
              </a:rPr>
              <a:t>Ocean initial </a:t>
            </a:r>
            <a:r>
              <a:rPr lang="en-US" dirty="0" err="1" smtClean="0">
                <a:solidFill>
                  <a:srgbClr val="FF6600"/>
                </a:solidFill>
              </a:rPr>
              <a:t>perts</a:t>
            </a:r>
            <a:r>
              <a:rPr lang="en-US" dirty="0" smtClean="0">
                <a:solidFill>
                  <a:srgbClr val="FF6600"/>
                </a:solidFill>
              </a:rPr>
              <a:t> varying </a:t>
            </a:r>
            <a:r>
              <a:rPr lang="en-US" dirty="0">
                <a:solidFill>
                  <a:srgbClr val="FF6600"/>
                </a:solidFill>
              </a:rPr>
              <a:t>geographically based on estimated error;   </a:t>
            </a:r>
            <a:r>
              <a:rPr lang="en-US" dirty="0" err="1">
                <a:solidFill>
                  <a:srgbClr val="FF6600"/>
                </a:solidFill>
              </a:rPr>
              <a:t>Std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err="1">
                <a:solidFill>
                  <a:srgbClr val="FF6600"/>
                </a:solidFill>
              </a:rPr>
              <a:t>dev</a:t>
            </a:r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smtClean="0">
                <a:solidFill>
                  <a:srgbClr val="FF6600"/>
                </a:solidFill>
              </a:rPr>
              <a:t>~ 0.2</a:t>
            </a:r>
            <a:r>
              <a:rPr lang="en-US" dirty="0">
                <a:solidFill>
                  <a:srgbClr val="FF6600"/>
                </a:solidFill>
              </a:rPr>
              <a:t>-0.3 </a:t>
            </a:r>
            <a:r>
              <a:rPr lang="en-US" dirty="0" smtClean="0">
                <a:solidFill>
                  <a:srgbClr val="FF6600"/>
                </a:solidFill>
              </a:rPr>
              <a:t>K except ~1 </a:t>
            </a:r>
            <a:r>
              <a:rPr lang="en-US" dirty="0">
                <a:solidFill>
                  <a:srgbClr val="FF6600"/>
                </a:solidFill>
              </a:rPr>
              <a:t>K in </a:t>
            </a:r>
            <a:r>
              <a:rPr lang="en-US" dirty="0" smtClean="0">
                <a:solidFill>
                  <a:srgbClr val="FF6600"/>
                </a:solidFill>
              </a:rPr>
              <a:t>some Southern Ocean.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 smtClean="0"/>
              <a:t>Other regions and variables, less impact.</a:t>
            </a:r>
          </a:p>
          <a:p>
            <a:endParaRPr lang="en-US" dirty="0"/>
          </a:p>
          <a:p>
            <a:r>
              <a:rPr lang="en-US" dirty="0" smtClean="0"/>
              <a:t>Here, perturbations random and not designed to co-vary with atmospheric perturbations in a realistic way.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095" y="6212042"/>
            <a:ext cx="4758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c/o Gary Bates, ESRL/PSD.  See also recent Tennant and Beare, 2013 </a:t>
            </a:r>
            <a:r>
              <a:rPr lang="en-US" sz="1200" i="1" dirty="0" smtClean="0"/>
              <a:t>QJRMS</a:t>
            </a:r>
            <a:r>
              <a:rPr lang="en-US" sz="1200" dirty="0" smtClean="0"/>
              <a:t>, DOI: 10.1002/qj.2202.  Also, </a:t>
            </a:r>
            <a:r>
              <a:rPr lang="en-US" sz="1200" dirty="0" err="1" smtClean="0"/>
              <a:t>McClay</a:t>
            </a:r>
            <a:r>
              <a:rPr lang="en-US" sz="1200" dirty="0" smtClean="0"/>
              <a:t> et al., 2012 </a:t>
            </a:r>
            <a:r>
              <a:rPr lang="en-US" sz="1200" i="1" dirty="0" smtClean="0"/>
              <a:t>JGR</a:t>
            </a:r>
            <a:r>
              <a:rPr lang="en-US" sz="1200" dirty="0" smtClean="0"/>
              <a:t>, DOI: 10.1029/2011JD016937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69214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Objective 1: </a:t>
            </a:r>
            <a:r>
              <a:rPr lang="en-US" dirty="0" smtClean="0"/>
              <a:t>initialization </a:t>
            </a:r>
            <a:r>
              <a:rPr lang="en-US" dirty="0" smtClean="0"/>
              <a:t>of ensembles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3307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4D-En-Var or other related method is likely to be operational by early 2016, providing automatic </a:t>
            </a:r>
            <a:r>
              <a:rPr lang="en-US" i="1" dirty="0" smtClean="0"/>
              <a:t>atmospheric</a:t>
            </a:r>
            <a:r>
              <a:rPr lang="en-US" dirty="0" smtClean="0"/>
              <a:t> ensemble initialization.  While more adjustments are contemplated, </a:t>
            </a:r>
            <a:r>
              <a:rPr lang="en-US" dirty="0"/>
              <a:t>t</a:t>
            </a:r>
            <a:r>
              <a:rPr lang="en-US" dirty="0" smtClean="0"/>
              <a:t>echnology is </a:t>
            </a:r>
            <a:r>
              <a:rPr lang="en-US" b="1" dirty="0" smtClean="0">
                <a:solidFill>
                  <a:srgbClr val="008000"/>
                </a:solidFill>
              </a:rPr>
              <a:t>comparatively mature</a:t>
            </a:r>
            <a:r>
              <a:rPr lang="en-US" dirty="0" smtClean="0"/>
              <a:t>, except: </a:t>
            </a:r>
          </a:p>
          <a:p>
            <a:r>
              <a:rPr lang="en-US" dirty="0" smtClean="0"/>
              <a:t>Methods for ocean, land, and sea-ice ensemble initialization.</a:t>
            </a:r>
          </a:p>
          <a:p>
            <a:pPr lvl="1"/>
            <a:r>
              <a:rPr lang="en-US" dirty="0" smtClean="0"/>
              <a:t>Ensemble spread of T</a:t>
            </a:r>
            <a:r>
              <a:rPr lang="en-US" baseline="-25000" dirty="0" smtClean="0"/>
              <a:t>2m</a:t>
            </a:r>
            <a:r>
              <a:rPr lang="en-US" dirty="0" smtClean="0"/>
              <a:t>, </a:t>
            </a:r>
            <a:r>
              <a:rPr lang="en-US" dirty="0" err="1" smtClean="0"/>
              <a:t>u,v</a:t>
            </a:r>
            <a:r>
              <a:rPr lang="en-US" dirty="0" smtClean="0"/>
              <a:t> @ 10m, precipitation are much more under-spread than, say, Z500.</a:t>
            </a:r>
            <a:endParaRPr lang="en-US" dirty="0"/>
          </a:p>
          <a:p>
            <a:pPr lvl="1"/>
            <a:r>
              <a:rPr lang="en-US" dirty="0" smtClean="0"/>
              <a:t>Current GEFS doesn’t provide realistic initial range of soil moisture</a:t>
            </a:r>
          </a:p>
          <a:p>
            <a:pPr lvl="1"/>
            <a:r>
              <a:rPr lang="en-US" dirty="0" smtClean="0"/>
              <a:t>Initialization procedure should provide realistic covariances (e.g., no member with super-dry analyzed 2-m </a:t>
            </a:r>
            <a:r>
              <a:rPr lang="en-US" dirty="0" err="1" smtClean="0"/>
              <a:t>dewpoint</a:t>
            </a:r>
            <a:r>
              <a:rPr lang="en-US" dirty="0" smtClean="0"/>
              <a:t> over sopping-wet analyzed soil).</a:t>
            </a:r>
          </a:p>
          <a:p>
            <a:pPr lvl="1"/>
            <a:r>
              <a:rPr lang="en-US" dirty="0" smtClean="0"/>
              <a:t>This technology is </a:t>
            </a:r>
            <a:r>
              <a:rPr lang="en-US" b="1" dirty="0" smtClean="0">
                <a:solidFill>
                  <a:srgbClr val="008000"/>
                </a:solidFill>
              </a:rPr>
              <a:t>adolescent</a:t>
            </a:r>
            <a:r>
              <a:rPr lang="en-US" dirty="0" smtClean="0"/>
              <a:t>; some work at other centers to guide us.</a:t>
            </a:r>
          </a:p>
          <a:p>
            <a:r>
              <a:rPr lang="en-US" dirty="0" smtClean="0"/>
              <a:t>Position errors of coherent features (</a:t>
            </a:r>
            <a:r>
              <a:rPr lang="en-US" b="1" dirty="0" smtClean="0">
                <a:solidFill>
                  <a:srgbClr val="008000"/>
                </a:solidFill>
              </a:rPr>
              <a:t>immature</a:t>
            </a:r>
            <a:r>
              <a:rPr lang="en-US" dirty="0" smtClean="0"/>
              <a:t>).</a:t>
            </a:r>
          </a:p>
          <a:p>
            <a:r>
              <a:rPr lang="en-US" dirty="0" smtClean="0"/>
              <a:t>Minimizing noise in analyzed state – this limits spread growth. </a:t>
            </a:r>
          </a:p>
          <a:p>
            <a:pPr lvl="1"/>
            <a:r>
              <a:rPr lang="en-US" dirty="0" smtClean="0"/>
              <a:t>from small sample </a:t>
            </a:r>
            <a:r>
              <a:rPr lang="en-US" dirty="0" smtClean="0"/>
              <a:t>sizes.</a:t>
            </a:r>
            <a:endParaRPr lang="en-US" dirty="0" smtClean="0"/>
          </a:p>
          <a:p>
            <a:pPr lvl="1"/>
            <a:r>
              <a:rPr lang="en-US" dirty="0" smtClean="0"/>
              <a:t>from sub-optimal model uncertainty </a:t>
            </a:r>
            <a:r>
              <a:rPr lang="en-US" dirty="0" smtClean="0"/>
              <a:t>treatments.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008000"/>
                </a:solidFill>
              </a:rPr>
              <a:t>adolescent</a:t>
            </a:r>
            <a:r>
              <a:rPr lang="en-US" dirty="0" smtClean="0"/>
              <a:t>; existing methods like Lynch filter sub-optimal.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1981" y="6425098"/>
            <a:ext cx="6017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Interactions with NGGPS data assimilation, land-surface, ocean teams expected.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93422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660851"/>
            <a:ext cx="6076529" cy="4695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48" y="392965"/>
            <a:ext cx="8684532" cy="829742"/>
          </a:xfrm>
        </p:spPr>
        <p:txBody>
          <a:bodyPr>
            <a:noAutofit/>
          </a:bodyPr>
          <a:lstStyle/>
          <a:p>
            <a:r>
              <a:rPr lang="en-US" sz="3200" dirty="0" smtClean="0"/>
              <a:t>Why is ocean</a:t>
            </a:r>
            <a:r>
              <a:rPr lang="en-US" sz="3200" dirty="0"/>
              <a:t>, land, and sea-ice ensemble </a:t>
            </a:r>
            <a:r>
              <a:rPr lang="en-US" sz="3200" dirty="0" smtClean="0"/>
              <a:t>initialization a priority?</a:t>
            </a:r>
            <a:r>
              <a:rPr lang="en-US" sz="3200" dirty="0"/>
              <a:t> </a:t>
            </a:r>
            <a:r>
              <a:rPr lang="en-US" sz="3200" dirty="0" smtClean="0"/>
              <a:t>In part because surface fields (and precipitation) are under-spread.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898642" y="1924911"/>
            <a:ext cx="3014638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 with modernized </a:t>
            </a:r>
            <a:r>
              <a:rPr lang="en-US" dirty="0" smtClean="0"/>
              <a:t>stochastic physics </a:t>
            </a:r>
            <a:r>
              <a:rPr lang="en-US" dirty="0" smtClean="0"/>
              <a:t>suite (discussion to come</a:t>
            </a:r>
            <a:r>
              <a:rPr lang="en-US" dirty="0" smtClean="0"/>
              <a:t>),</a:t>
            </a:r>
            <a:r>
              <a:rPr lang="en-US" dirty="0"/>
              <a:t> </a:t>
            </a:r>
            <a:r>
              <a:rPr lang="en-US" dirty="0" smtClean="0"/>
              <a:t>surface </a:t>
            </a:r>
            <a:r>
              <a:rPr lang="en-US" dirty="0" smtClean="0"/>
              <a:t>temperature is under-spread, leading to unreliable probabilistic forecasts.</a:t>
            </a:r>
          </a:p>
          <a:p>
            <a:endParaRPr lang="en-US" dirty="0"/>
          </a:p>
          <a:p>
            <a:r>
              <a:rPr lang="en-US" dirty="0" smtClean="0"/>
              <a:t>Are attempting to remedy this </a:t>
            </a:r>
          </a:p>
          <a:p>
            <a:r>
              <a:rPr lang="en-US" dirty="0" smtClean="0"/>
              <a:t>somewhat by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342900" indent="-342900">
              <a:buAutoNum type="arabicParenBoth"/>
            </a:pPr>
            <a:r>
              <a:rPr lang="en-US" dirty="0" smtClean="0"/>
              <a:t>perturbations to soil moisture.</a:t>
            </a:r>
          </a:p>
          <a:p>
            <a:pPr marL="342900" indent="-342900">
              <a:buAutoNum type="arabicParenBoth"/>
            </a:pPr>
            <a:r>
              <a:rPr lang="en-US" dirty="0" smtClean="0"/>
              <a:t>land-surface parameter perturbation (discussed later).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608" y="6486646"/>
            <a:ext cx="20313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figure c/o Walt </a:t>
            </a:r>
            <a:r>
              <a:rPr lang="en-US" sz="1100" dirty="0" err="1" smtClean="0"/>
              <a:t>Kolczynski</a:t>
            </a:r>
            <a:r>
              <a:rPr lang="en-US" sz="1100" dirty="0" smtClean="0"/>
              <a:t>, EMC.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5970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535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Work in progress (via Sandy Supplemental): initialization of soil moisture.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2526"/>
            <a:ext cx="8229600" cy="20126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Determine what are realistic soil moisture perturbations by driving land-surface analyses with different precipitation data sets (cycled over many years).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23131" y="3374439"/>
            <a:ext cx="962318" cy="5206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GLDAS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8215" y="4131016"/>
            <a:ext cx="55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Jan 1</a:t>
            </a:r>
            <a:endParaRPr lang="en-US" sz="1400" dirty="0"/>
          </a:p>
        </p:txBody>
      </p:sp>
      <p:sp>
        <p:nvSpPr>
          <p:cNvPr id="7" name="Rounded Rectangle 6"/>
          <p:cNvSpPr/>
          <p:nvPr/>
        </p:nvSpPr>
        <p:spPr>
          <a:xfrm>
            <a:off x="523131" y="2680256"/>
            <a:ext cx="962318" cy="4876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GPCP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3636" y="3374439"/>
            <a:ext cx="1183179" cy="52063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soil</a:t>
            </a:r>
          </a:p>
          <a:p>
            <a:pPr algn="ctr"/>
            <a:r>
              <a:rPr lang="en-US" dirty="0" smtClean="0"/>
              <a:t>moisture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7" idx="2"/>
            <a:endCxn id="4" idx="0"/>
          </p:cNvCxnSpPr>
          <p:nvPr/>
        </p:nvCxnSpPr>
        <p:spPr>
          <a:xfrm>
            <a:off x="1004290" y="3167915"/>
            <a:ext cx="0" cy="2065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3"/>
            <a:endCxn id="12" idx="1"/>
          </p:cNvCxnSpPr>
          <p:nvPr/>
        </p:nvCxnSpPr>
        <p:spPr>
          <a:xfrm>
            <a:off x="1485449" y="3634757"/>
            <a:ext cx="2681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199646" y="3369069"/>
            <a:ext cx="962318" cy="5206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GLDAS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404730" y="4125646"/>
            <a:ext cx="55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Jan 2</a:t>
            </a:r>
            <a:endParaRPr lang="en-US"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3199646" y="2674886"/>
            <a:ext cx="962318" cy="4876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GPCP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430151" y="3369069"/>
            <a:ext cx="1183179" cy="52063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soil</a:t>
            </a:r>
          </a:p>
          <a:p>
            <a:pPr algn="ctr"/>
            <a:r>
              <a:rPr lang="en-US" dirty="0" smtClean="0"/>
              <a:t>moisture</a:t>
            </a:r>
            <a:endParaRPr lang="en-US" dirty="0"/>
          </a:p>
        </p:txBody>
      </p:sp>
      <p:cxnSp>
        <p:nvCxnSpPr>
          <p:cNvPr id="24" name="Straight Arrow Connector 23"/>
          <p:cNvCxnSpPr>
            <a:stCxn id="22" idx="2"/>
            <a:endCxn id="20" idx="0"/>
          </p:cNvCxnSpPr>
          <p:nvPr/>
        </p:nvCxnSpPr>
        <p:spPr>
          <a:xfrm>
            <a:off x="3680805" y="3162545"/>
            <a:ext cx="0" cy="2065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0" idx="3"/>
            <a:endCxn id="23" idx="1"/>
          </p:cNvCxnSpPr>
          <p:nvPr/>
        </p:nvCxnSpPr>
        <p:spPr>
          <a:xfrm>
            <a:off x="4161964" y="3629387"/>
            <a:ext cx="2681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873630" y="3376958"/>
            <a:ext cx="962318" cy="5206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GLDAS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78714" y="4133535"/>
            <a:ext cx="55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Jan 3</a:t>
            </a:r>
            <a:endParaRPr lang="en-US" sz="1400" dirty="0"/>
          </a:p>
        </p:txBody>
      </p:sp>
      <p:sp>
        <p:nvSpPr>
          <p:cNvPr id="28" name="Rounded Rectangle 27"/>
          <p:cNvSpPr/>
          <p:nvPr/>
        </p:nvSpPr>
        <p:spPr>
          <a:xfrm>
            <a:off x="5873630" y="2682775"/>
            <a:ext cx="962318" cy="4876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GPCP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7372322" y="3384847"/>
            <a:ext cx="1183179" cy="52063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soil</a:t>
            </a:r>
          </a:p>
          <a:p>
            <a:pPr algn="ctr"/>
            <a:r>
              <a:rPr lang="en-US" dirty="0" smtClean="0"/>
              <a:t>moisture</a:t>
            </a:r>
            <a:endParaRPr lang="en-US" dirty="0"/>
          </a:p>
        </p:txBody>
      </p:sp>
      <p:cxnSp>
        <p:nvCxnSpPr>
          <p:cNvPr id="30" name="Straight Arrow Connector 29"/>
          <p:cNvCxnSpPr>
            <a:stCxn id="28" idx="2"/>
            <a:endCxn id="26" idx="0"/>
          </p:cNvCxnSpPr>
          <p:nvPr/>
        </p:nvCxnSpPr>
        <p:spPr>
          <a:xfrm>
            <a:off x="6354789" y="3170434"/>
            <a:ext cx="0" cy="2065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6" idx="3"/>
          </p:cNvCxnSpPr>
          <p:nvPr/>
        </p:nvCxnSpPr>
        <p:spPr>
          <a:xfrm>
            <a:off x="6835948" y="3637276"/>
            <a:ext cx="207910" cy="78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936815" y="3624019"/>
            <a:ext cx="2681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613330" y="3624019"/>
            <a:ext cx="2681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8555501" y="3660612"/>
            <a:ext cx="2681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523131" y="5237916"/>
            <a:ext cx="962318" cy="5206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GLDAS</a:t>
            </a:r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523131" y="4543733"/>
            <a:ext cx="962318" cy="4876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PERSIANN</a:t>
            </a:r>
            <a:endParaRPr lang="en-US" sz="1400" dirty="0"/>
          </a:p>
        </p:txBody>
      </p:sp>
      <p:sp>
        <p:nvSpPr>
          <p:cNvPr id="37" name="Rectangle 36"/>
          <p:cNvSpPr/>
          <p:nvPr/>
        </p:nvSpPr>
        <p:spPr>
          <a:xfrm>
            <a:off x="1753636" y="5237916"/>
            <a:ext cx="1183179" cy="52063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soil</a:t>
            </a:r>
          </a:p>
          <a:p>
            <a:pPr algn="ctr"/>
            <a:r>
              <a:rPr lang="en-US" dirty="0" smtClean="0"/>
              <a:t>moisture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36" idx="2"/>
            <a:endCxn id="35" idx="0"/>
          </p:cNvCxnSpPr>
          <p:nvPr/>
        </p:nvCxnSpPr>
        <p:spPr>
          <a:xfrm>
            <a:off x="1004290" y="5031392"/>
            <a:ext cx="0" cy="2065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5" idx="3"/>
            <a:endCxn id="37" idx="1"/>
          </p:cNvCxnSpPr>
          <p:nvPr/>
        </p:nvCxnSpPr>
        <p:spPr>
          <a:xfrm>
            <a:off x="1485449" y="5498234"/>
            <a:ext cx="2681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199646" y="5232546"/>
            <a:ext cx="962318" cy="5206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GLDAS</a:t>
            </a:r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3199646" y="4538363"/>
            <a:ext cx="962318" cy="4876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PERSIANN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430151" y="5232546"/>
            <a:ext cx="1183179" cy="52063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soil</a:t>
            </a:r>
          </a:p>
          <a:p>
            <a:pPr algn="ctr"/>
            <a:r>
              <a:rPr lang="en-US" dirty="0" smtClean="0"/>
              <a:t>moisture</a:t>
            </a:r>
            <a:endParaRPr lang="en-US" dirty="0"/>
          </a:p>
        </p:txBody>
      </p:sp>
      <p:cxnSp>
        <p:nvCxnSpPr>
          <p:cNvPr id="43" name="Straight Arrow Connector 42"/>
          <p:cNvCxnSpPr>
            <a:stCxn id="41" idx="2"/>
            <a:endCxn id="40" idx="0"/>
          </p:cNvCxnSpPr>
          <p:nvPr/>
        </p:nvCxnSpPr>
        <p:spPr>
          <a:xfrm>
            <a:off x="3680805" y="5026022"/>
            <a:ext cx="0" cy="2065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0" idx="3"/>
            <a:endCxn id="42" idx="1"/>
          </p:cNvCxnSpPr>
          <p:nvPr/>
        </p:nvCxnSpPr>
        <p:spPr>
          <a:xfrm>
            <a:off x="4161964" y="5492864"/>
            <a:ext cx="2681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873630" y="5240435"/>
            <a:ext cx="962318" cy="5206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GLDAS</a:t>
            </a:r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5873630" y="4546252"/>
            <a:ext cx="962318" cy="4876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PERSIANN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372322" y="5248324"/>
            <a:ext cx="1183179" cy="52063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soil</a:t>
            </a:r>
          </a:p>
          <a:p>
            <a:pPr algn="ctr"/>
            <a:r>
              <a:rPr lang="en-US" dirty="0" smtClean="0"/>
              <a:t>moisture</a:t>
            </a:r>
            <a:endParaRPr lang="en-US" dirty="0"/>
          </a:p>
        </p:txBody>
      </p:sp>
      <p:cxnSp>
        <p:nvCxnSpPr>
          <p:cNvPr id="48" name="Straight Arrow Connector 47"/>
          <p:cNvCxnSpPr>
            <a:stCxn id="46" idx="2"/>
            <a:endCxn id="45" idx="0"/>
          </p:cNvCxnSpPr>
          <p:nvPr/>
        </p:nvCxnSpPr>
        <p:spPr>
          <a:xfrm>
            <a:off x="6354789" y="5033911"/>
            <a:ext cx="0" cy="2065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5" idx="3"/>
          </p:cNvCxnSpPr>
          <p:nvPr/>
        </p:nvCxnSpPr>
        <p:spPr>
          <a:xfrm flipV="1">
            <a:off x="6835948" y="5498234"/>
            <a:ext cx="207910" cy="25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936815" y="5487496"/>
            <a:ext cx="2681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613330" y="5487496"/>
            <a:ext cx="2681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8555501" y="5524089"/>
            <a:ext cx="2681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89073" y="5817507"/>
            <a:ext cx="82977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The differences in soil moisture (variance, covariance, etc.) will be used to determine a</a:t>
            </a:r>
          </a:p>
          <a:p>
            <a:pPr algn="ctr"/>
            <a:r>
              <a:rPr lang="en-US" dirty="0" smtClean="0"/>
              <a:t>reasonable perturbation methodology for initial soil moistures.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7585332" y="436158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different?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8148158" y="3905484"/>
            <a:ext cx="0" cy="5358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8148158" y="4730918"/>
            <a:ext cx="0" cy="5095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28283" y="3373397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008663" y="5302830"/>
            <a:ext cx="34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7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-2825" y="6565761"/>
            <a:ext cx="5203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experiments by Maria </a:t>
            </a:r>
            <a:r>
              <a:rPr lang="en-US" sz="1200" dirty="0" err="1" smtClean="0"/>
              <a:t>Gehne</a:t>
            </a:r>
            <a:r>
              <a:rPr lang="en-US" sz="1200" dirty="0" smtClean="0"/>
              <a:t>, ESRL/PSD, with help from EMC land-surface team.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38235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75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Position errors of coherent features</a:t>
            </a:r>
            <a:br>
              <a:rPr lang="en-US" sz="3600" dirty="0" smtClean="0"/>
            </a:br>
            <a:r>
              <a:rPr lang="en-US" sz="2400" dirty="0" smtClean="0"/>
              <a:t>(“field alignment” or “feature calibration and alignment”)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9179" y="4048026"/>
            <a:ext cx="84985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Above:  first guess ensemble is mistaken about the position of a coherent feature.  Resulting analysis has two small features, one at observation location, one at first-guess location; current </a:t>
            </a:r>
            <a:r>
              <a:rPr lang="en-US" sz="1600" i="1" dirty="0" smtClean="0"/>
              <a:t>data assimilation not well set up to handle consistent position errors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/>
              <a:t>W</a:t>
            </a:r>
            <a:r>
              <a:rPr lang="en-US" sz="1600" dirty="0" smtClean="0"/>
              <a:t>e’ve seen this problem with tropical cyclones.  Would like to get beyond more ad-hoc “vortex relocation.”</a:t>
            </a:r>
          </a:p>
          <a:p>
            <a:endParaRPr lang="en-US" sz="1600" dirty="0"/>
          </a:p>
          <a:p>
            <a:r>
              <a:rPr lang="en-US" sz="1600" dirty="0" smtClean="0"/>
              <a:t>More rapid updates (hourly?) could ameliorate this, but there are other challenges to that, such as numerical noise with ensemble-based systems.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8880" y="6517893"/>
            <a:ext cx="772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Ref: </a:t>
            </a:r>
            <a:r>
              <a:rPr lang="en-US" sz="1200" dirty="0" err="1" smtClean="0"/>
              <a:t>Ravela</a:t>
            </a:r>
            <a:r>
              <a:rPr lang="en-US" sz="1200" dirty="0" smtClean="0"/>
              <a:t> et al. 2007, </a:t>
            </a:r>
            <a:r>
              <a:rPr lang="hr-HR" sz="1200" dirty="0">
                <a:hlinkClick r:id="rId2"/>
              </a:rPr>
              <a:t>http://dx.doi.org/10.1016/j.physd.</a:t>
            </a:r>
            <a:r>
              <a:rPr lang="hr-HR" sz="1200" dirty="0" smtClean="0">
                <a:hlinkClick r:id="rId2"/>
              </a:rPr>
              <a:t>2006.09.035</a:t>
            </a:r>
            <a:r>
              <a:rPr lang="hr-HR" sz="1200" dirty="0" smtClean="0"/>
              <a:t>.  See also recent articles by Nehrkorn et al., MWR.</a:t>
            </a:r>
            <a:endParaRPr lang="en-US" sz="1200" dirty="0"/>
          </a:p>
        </p:txBody>
      </p:sp>
      <p:pic>
        <p:nvPicPr>
          <p:cNvPr id="10" name="Picture 9" descr="Screen Shot 2015-07-07 at 3.28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1" y="1147975"/>
            <a:ext cx="5844903" cy="2758881"/>
          </a:xfrm>
          <a:prstGeom prst="rect">
            <a:avLst/>
          </a:prstGeom>
        </p:spPr>
      </p:pic>
      <p:pic>
        <p:nvPicPr>
          <p:cNvPr id="11" name="Picture 10" descr="Screen Shot 2015-07-07 at 3.29.0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319" y="1147975"/>
            <a:ext cx="3014931" cy="274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84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30834"/>
          </a:xfrm>
        </p:spPr>
        <p:txBody>
          <a:bodyPr/>
          <a:lstStyle/>
          <a:p>
            <a:r>
              <a:rPr lang="en-US" dirty="0" smtClean="0"/>
              <a:t>“Field alignment”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DB02-3258-794E-B066-357E61BAAE02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 descr="Screen Shot 2015-07-07 at 3.31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54" y="930834"/>
            <a:ext cx="6396953" cy="5616559"/>
          </a:xfrm>
          <a:prstGeom prst="rect">
            <a:avLst/>
          </a:prstGeom>
        </p:spPr>
      </p:pic>
      <p:pic>
        <p:nvPicPr>
          <p:cNvPr id="6" name="Picture 5" descr="Screen Shot 2015-07-07 at 3.31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991" y="3734805"/>
            <a:ext cx="3183416" cy="28125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94907" y="1498801"/>
            <a:ext cx="2405075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Under field alignment</a:t>
            </a:r>
          </a:p>
          <a:p>
            <a:r>
              <a:rPr lang="en-US" dirty="0" smtClean="0"/>
              <a:t>and related techniques,</a:t>
            </a:r>
          </a:p>
          <a:p>
            <a:r>
              <a:rPr lang="en-US" dirty="0"/>
              <a:t>d</a:t>
            </a:r>
            <a:r>
              <a:rPr lang="en-US" dirty="0" smtClean="0"/>
              <a:t>ata assimilation is</a:t>
            </a:r>
          </a:p>
          <a:p>
            <a:r>
              <a:rPr lang="en-US" dirty="0" smtClean="0"/>
              <a:t>split into two steps:</a:t>
            </a:r>
          </a:p>
          <a:p>
            <a:endParaRPr lang="en-US" dirty="0" smtClean="0"/>
          </a:p>
          <a:p>
            <a:pPr marL="342900" indent="-342900">
              <a:buAutoNum type="arabicParenBoth"/>
            </a:pPr>
            <a:r>
              <a:rPr lang="en-US" dirty="0" smtClean="0"/>
              <a:t>adjustment for</a:t>
            </a:r>
          </a:p>
          <a:p>
            <a:r>
              <a:rPr lang="en-US" dirty="0" smtClean="0"/>
              <a:t>position errors, and</a:t>
            </a:r>
          </a:p>
          <a:p>
            <a:endParaRPr lang="en-US" dirty="0" smtClean="0"/>
          </a:p>
          <a:p>
            <a:r>
              <a:rPr lang="en-US" dirty="0" smtClean="0"/>
              <a:t>(2) adjustment for</a:t>
            </a:r>
          </a:p>
          <a:p>
            <a:r>
              <a:rPr lang="en-US" dirty="0" smtClean="0"/>
              <a:t>amplitude errors.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550223"/>
            <a:ext cx="83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Ref: ibid.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42177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6006</TotalTime>
  <Words>4503</Words>
  <Application>Microsoft Macintosh PowerPoint</Application>
  <PresentationFormat>On-screen Show (4:3)</PresentationFormat>
  <Paragraphs>477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Ensemble prediction  and post-processing  team reports to NGGPS</vt:lpstr>
      <vt:lpstr>Proposed team members</vt:lpstr>
      <vt:lpstr>Part 1: Ensemble prediction system development</vt:lpstr>
      <vt:lpstr>Ensemble prediction system development:  NGGPS major objectives</vt:lpstr>
      <vt:lpstr>Objective 1: initialization of ensembles</vt:lpstr>
      <vt:lpstr>Why is ocean, land, and sea-ice ensemble initialization a priority? In part because surface fields (and precipitation) are under-spread.</vt:lpstr>
      <vt:lpstr>Work in progress (via Sandy Supplemental): initialization of soil moisture.</vt:lpstr>
      <vt:lpstr>Position errors of coherent features (“field alignment” or “feature calibration and alignment”)</vt:lpstr>
      <vt:lpstr>“Field alignment”</vt:lpstr>
      <vt:lpstr>Example: hurricane position adjustment to water-vapor imagery</vt:lpstr>
      <vt:lpstr>Ensemble prediction system objective 2: treatment of model-related uncertainty</vt:lpstr>
      <vt:lpstr>Some approaches to dealing with model uncertainty</vt:lpstr>
      <vt:lpstr>Model uncertainty activities, Sandy Supplemental (SS) and NGGPS proposed</vt:lpstr>
      <vt:lpstr>Testing of simple and existing model uncertainty parameterizations</vt:lpstr>
      <vt:lpstr>Summer results,  850-hPa temperature</vt:lpstr>
      <vt:lpstr>Summer results, CONUS precipitation</vt:lpstr>
      <vt:lpstr>Physically based stochastic parameterization.</vt:lpstr>
      <vt:lpstr>Ensemble prediction system objective 3:  “GEFS” to infinity and beyond!</vt:lpstr>
      <vt:lpstr>Extension of forecasts to week +6</vt:lpstr>
      <vt:lpstr>PowerPoint Presentation</vt:lpstr>
      <vt:lpstr>NGGPS external PI grants in 2015</vt:lpstr>
      <vt:lpstr>Management issues</vt:lpstr>
      <vt:lpstr>Part 2: post-processing.</vt:lpstr>
      <vt:lpstr>NGGPS post-processing objectives</vt:lpstr>
      <vt:lpstr>Objective #1: “Summit”</vt:lpstr>
      <vt:lpstr>Major change #1: regular global reanalysis/reforecast.</vt:lpstr>
      <vt:lpstr>Major change # 2: “National Blend” product development</vt:lpstr>
      <vt:lpstr>National Blend challenges.</vt:lpstr>
      <vt:lpstr>NGGPS objective #2: regularly generate supporting data sets, reanalysis/reforecast (R/R).  </vt:lpstr>
      <vt:lpstr>High-resolution surface analysis /reanalysis (currently RTMA) challenges</vt:lpstr>
      <vt:lpstr>Example of T2m analysis differences</vt:lpstr>
      <vt:lpstr>Another example of T2m analysis differences</vt:lpstr>
      <vt:lpstr>Time series of observed temperatures and deviations at Albany, NY.  A new, old idea:  What about statistical model for the first guess, based on deviation from climatology? Cheap, potentially unbiased.</vt:lpstr>
      <vt:lpstr>How does last hour’s temperature deviation from climatology predict this hour’s temperature deviation?</vt:lpstr>
      <vt:lpstr>Proposed statistical model  to generate first guess</vt:lpstr>
      <vt:lpstr>Statistical model first-guess errors at stations after regression </vt:lpstr>
      <vt:lpstr>Objective #3: improving post-processing algorithms</vt:lpstr>
      <vt:lpstr>Objective #4:  post-processing of weeks +3 to +4</vt:lpstr>
      <vt:lpstr>NGGPS grants in 2015</vt:lpstr>
      <vt:lpstr>Post-processing management issues</vt:lpstr>
      <vt:lpstr>Your feedback</vt:lpstr>
      <vt:lpstr>Supplemental material</vt:lpstr>
      <vt:lpstr>Land-surface parameter uncertainty also affects energy balance (and surface temp, moisture)</vt:lpstr>
      <vt:lpstr>Land-surface parameter uncertainty also affects energy balance (and surface temp, moisture)</vt:lpstr>
      <vt:lpstr>Land-surface parameter uncertainty also affects energy balance (and surface temp, moisture)</vt:lpstr>
      <vt:lpstr>Land-surface parameter uncertainty also affects energy balance (and surface temp, moisture)</vt:lpstr>
      <vt:lpstr>Land-surface parameter uncertainty also affects energy balance (and surface temp, moisture)</vt:lpstr>
      <vt:lpstr>Work in progress (via Sandy Supplemental): initialization of land state</vt:lpstr>
      <vt:lpstr>Perturbing the ocean state and  diurnal SST variation effect.</vt:lpstr>
    </vt:vector>
  </TitlesOfParts>
  <Company>NOAA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Ensemble prediction and post-processing team reports to NGGPS</dc:title>
  <dc:creator>Tom Hamill</dc:creator>
  <cp:lastModifiedBy>Tom Hamill</cp:lastModifiedBy>
  <cp:revision>60</cp:revision>
  <dcterms:created xsi:type="dcterms:W3CDTF">2015-07-01T21:47:42Z</dcterms:created>
  <dcterms:modified xsi:type="dcterms:W3CDTF">2015-07-10T21:10:21Z</dcterms:modified>
</cp:coreProperties>
</file>