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66" r:id="rId4"/>
    <p:sldId id="265" r:id="rId5"/>
    <p:sldId id="267" r:id="rId6"/>
    <p:sldId id="268" r:id="rId7"/>
    <p:sldId id="264" r:id="rId8"/>
    <p:sldId id="260" r:id="rId9"/>
    <p:sldId id="257" r:id="rId10"/>
    <p:sldId id="261" r:id="rId11"/>
    <p:sldId id="258" r:id="rId12"/>
    <p:sldId id="259" r:id="rId13"/>
    <p:sldId id="271" r:id="rId14"/>
    <p:sldId id="262" r:id="rId15"/>
    <p:sldId id="272" r:id="rId16"/>
    <p:sldId id="273" r:id="rId17"/>
    <p:sldId id="274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7"/>
    <p:restoredTop sz="94666"/>
  </p:normalViewPr>
  <p:slideViewPr>
    <p:cSldViewPr snapToGrid="0" snapToObjects="1">
      <p:cViewPr>
        <p:scale>
          <a:sx n="93" d="100"/>
          <a:sy n="93" d="100"/>
        </p:scale>
        <p:origin x="3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15665-35DB-BC4D-A811-117C92CA847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62FAE-A9AE-3B40-976C-3D67082D6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9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FA1C6-D88D-BC47-BA8B-D6B61490F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85AB2-9D0F-0148-84FC-BC4DBA4CE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0EF49-B1AE-2B44-9926-C7FFDEDA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FE04F-A79F-244F-B114-025F689D313F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A6701-0F28-AC40-B745-79791DB5E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702A5-2BC2-3A47-9217-FC202C08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F284-AC34-3B46-848A-4A218087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4A2AA-8B77-4146-B84F-60B2910F1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5E496-7736-554C-B98F-7B659567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497D-7058-3048-923F-4D5CD1BE5545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97607-4754-EC43-978C-D99362B8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8ABCF-01E1-7849-A071-DF21E08E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6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59A889-62BC-DA40-808F-6C57BF6BF3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3C4EE-6E86-124E-B20C-52F369BB9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FCD55-704C-B04D-9FD5-F4C8CA6E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45A8-3C3C-4E44-B771-138EAA5383A0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64970-5441-9049-AABE-53014B2C7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11271-5D0B-5E41-B742-0CA17DF5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D1C3-85A3-F24B-8053-E6BDE74B8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1C1F8-2617-6A4E-BABA-301BF2B15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38F80-C9BF-E644-A72D-382DE67C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113-61EB-0045-8E05-8548B8737CC9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300F6-65B0-FE44-BB33-D27AF7A7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95B14-3292-8642-8C9D-CB99A276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6DB4-225F-8346-95F6-4BD66A63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AE41A-BA3A-A246-BBE4-6D14555BC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D2345-DCEA-7B4E-8377-5A29782C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EF85-732B-F542-89F4-550A5AE6B30F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DBAB0-BCA6-C344-A85D-8E847176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C7FFA-3D32-F14C-884F-6449D053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20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7A9D-5ABE-B14F-A8AA-C04EB1ED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7AB2D-D625-8841-82F3-846E4882A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2BC82-0246-0348-9051-B294F18EA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6C320-4CF5-654B-A401-543070B8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C18B8-7D00-9744-9620-D39C512EEC5A}" type="datetime1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E67FD-4AA4-DA49-AC58-E9D12528D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C6F7-B561-F440-979C-EA36B26F2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3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ADF48-0748-F546-AF53-0D8DBAB3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00D0B-3DED-8E46-9DC7-A81206C39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ED0F2-B749-BA4E-89AA-9C1B536F3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1007A-9C7B-0940-ADBB-E5F517C30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A5A22-27CF-AC4D-8359-A5DC9F9F8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E6C8DA-57B9-8544-ABDF-4E24308A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66C8-E2B7-7E4C-B437-84FE0BC411E0}" type="datetime1">
              <a:rPr lang="en-US" smtClean="0"/>
              <a:t>4/30/19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E29643-ACDC-5749-B317-4BC93046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7F0C46-09E0-5141-8701-3CB05BB5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9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3B97-E960-4B41-8B46-03CF98D87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22802-179B-1344-BA53-2C7A7CC5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6661-79BF-7B4A-82E5-35242BC19693}" type="datetime1">
              <a:rPr lang="en-US" smtClean="0"/>
              <a:t>4/30/19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6D812-4A09-7346-A8FB-6F727572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BFFEB-3F94-8E49-893D-98B37415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78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8891B-62E2-0645-9F71-41E4E79C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5809-8A87-434B-AB8E-4FA407DB95F1}" type="datetime1">
              <a:rPr lang="en-US" smtClean="0"/>
              <a:t>4/30/19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29DEE-55E8-3343-A707-D6D1F906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E25E4-9584-024B-B42E-3C057852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2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84C11-3394-AD48-BB3D-0466FBB0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550C2-4DC3-5E45-BD91-AB9391C8A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F540E-9679-FB44-9077-E74E7B7E1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060D8-5B69-8E42-A727-1CF811E76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25BD-092C-5C43-8A0A-D766344ECD96}" type="datetime1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69489-36A6-1242-8D89-7E9A2CF5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47BAA-3498-254F-B182-3EDB606A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2DEF-1FB2-0D4E-81CB-2F3EF030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4E89AD-00B9-DA4B-8CCE-C57CF36BD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844EB-889B-2247-B34F-B2AB013CC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A6753-B79C-B94D-B481-B20713F2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E7BF-0DAC-1948-AFF1-43AACAA0D31F}" type="datetime1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5DFD0-E8E3-4348-B927-2CF7B3CD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90817-A34E-934D-97D3-6185A7B4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1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64B019-E27B-6843-9EB1-FE2102E2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0192F-F1E4-B841-8AA0-30D30DC9E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933DB-DCED-6646-82EA-A71B6EC4C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6AA6A-1890-4449-B817-F770CE48DEFF}" type="datetime1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433A4-D53C-D34D-BE46-9526C4BED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3A0B0-D40A-E141-A22D-96F3266B6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57A75-84B4-C94D-8184-A20C28E0D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tom.hamill@noaa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MWR-D-16-0331.1" TargetMode="External"/><Relationship Id="rId2" Type="http://schemas.openxmlformats.org/officeDocument/2006/relationships/hyperlink" Target="http://journals.ametsoc.org/doi/abs/10.1175/MWR-D-16-0331.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75/MWR-D-13-00164.1" TargetMode="External"/><Relationship Id="rId2" Type="http://schemas.openxmlformats.org/officeDocument/2006/relationships/hyperlink" Target="http://www.jcsda.noaa.gov/JCSDASeminars2014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175/MWR-D-14-00127.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CD71-2B6C-8149-9A30-89CBAA157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28" y="1661699"/>
            <a:ext cx="11317357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en-US" b="1" dirty="0"/>
              <a:t>Coalescence” – a potential method for using ensembles to improve deterministic precipitation forecasts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B8029-E4C8-5148-B92C-BC523F28C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7007" y="4370664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/>
              <a:t>Tom Hamill</a:t>
            </a:r>
          </a:p>
          <a:p>
            <a:r>
              <a:rPr lang="en-US" i="1" dirty="0"/>
              <a:t>NOAA Earth System Research Lab, Physical Sciences Division, Boulder CO USA</a:t>
            </a:r>
          </a:p>
          <a:p>
            <a:r>
              <a:rPr lang="en-US" dirty="0">
                <a:hlinkClick r:id="rId2"/>
              </a:rPr>
              <a:t>tom.hamill@noaa.gov</a:t>
            </a:r>
            <a:endParaRPr lang="en-US" dirty="0"/>
          </a:p>
          <a:p>
            <a:r>
              <a:rPr lang="en-US" dirty="0"/>
              <a:t>+1 (303) 497-3060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3B056-1FA5-0147-8715-CA42A70C08B0}"/>
              </a:ext>
            </a:extLst>
          </p:cNvPr>
          <p:cNvSpPr txBox="1"/>
          <p:nvPr/>
        </p:nvSpPr>
        <p:spPr>
          <a:xfrm>
            <a:off x="3154018" y="6347791"/>
            <a:ext cx="630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Presentation to US-UK-Canada postprocessing group, 1 May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42258-2A89-EB47-85B7-94D78B3E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181" y="119020"/>
            <a:ext cx="1517650" cy="15383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B8450-60D9-4E42-85BB-7A6C2774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9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7486F-4C43-BC4B-9961-481D1EADE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938053" cy="5154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5CDDC5-21CD-4847-97AB-281F5B7B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261" y="2228621"/>
            <a:ext cx="7129739" cy="4629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15D57A-0BA3-1242-9854-CE172C20BD5B}"/>
              </a:ext>
            </a:extLst>
          </p:cNvPr>
          <p:cNvSpPr txBox="1"/>
          <p:nvPr/>
        </p:nvSpPr>
        <p:spPr>
          <a:xfrm>
            <a:off x="8136835" y="318052"/>
            <a:ext cx="3374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member 1 </a:t>
            </a:r>
          </a:p>
          <a:p>
            <a:r>
              <a:rPr lang="en-US" sz="2400" dirty="0"/>
              <a:t>precipitation</a:t>
            </a:r>
          </a:p>
          <a:p>
            <a:r>
              <a:rPr lang="en-US" sz="2400" dirty="0"/>
              <a:t>and displacement vectors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36BDF5-34DF-5248-BA7F-300E2D6F2379}"/>
              </a:ext>
            </a:extLst>
          </p:cNvPr>
          <p:cNvCxnSpPr/>
          <p:nvPr/>
        </p:nvCxnSpPr>
        <p:spPr>
          <a:xfrm flipH="1">
            <a:off x="7169426" y="556591"/>
            <a:ext cx="70236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B626E1-7A6A-664B-8E8B-2FB4D88D46F0}"/>
              </a:ext>
            </a:extLst>
          </p:cNvPr>
          <p:cNvSpPr txBox="1"/>
          <p:nvPr/>
        </p:nvSpPr>
        <p:spPr>
          <a:xfrm>
            <a:off x="1391479" y="5659109"/>
            <a:ext cx="2252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ensemble mean </a:t>
            </a:r>
          </a:p>
          <a:p>
            <a:r>
              <a:rPr lang="en-US" sz="2400" dirty="0"/>
              <a:t>precipitation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98373C-C179-074F-985B-90B1DA2BA6C9}"/>
              </a:ext>
            </a:extLst>
          </p:cNvPr>
          <p:cNvCxnSpPr>
            <a:cxnSpLocks/>
          </p:cNvCxnSpPr>
          <p:nvPr/>
        </p:nvCxnSpPr>
        <p:spPr>
          <a:xfrm flipV="1">
            <a:off x="4041913" y="6074608"/>
            <a:ext cx="95415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6145DD-42F2-C84F-B62C-321BDE51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51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1A89DD-4BCA-4C4C-84CB-4B14011D9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108200"/>
            <a:ext cx="7315200" cy="474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EE44E-493C-BE43-85DB-1DCA0642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749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7D762-34E0-AB4E-8A8F-B05AF1384620}"/>
              </a:ext>
            </a:extLst>
          </p:cNvPr>
          <p:cNvSpPr txBox="1"/>
          <p:nvPr/>
        </p:nvSpPr>
        <p:spPr>
          <a:xfrm>
            <a:off x="8136835" y="318052"/>
            <a:ext cx="3374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member 1 </a:t>
            </a:r>
          </a:p>
          <a:p>
            <a:r>
              <a:rPr lang="en-US" sz="2400" dirty="0"/>
              <a:t>precipitable water</a:t>
            </a:r>
          </a:p>
          <a:p>
            <a:r>
              <a:rPr lang="en-US" sz="2400" dirty="0"/>
              <a:t>and displacement vectors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3B3506-BBE6-3149-B1D1-EBB48FD14874}"/>
              </a:ext>
            </a:extLst>
          </p:cNvPr>
          <p:cNvCxnSpPr/>
          <p:nvPr/>
        </p:nvCxnSpPr>
        <p:spPr>
          <a:xfrm flipH="1">
            <a:off x="7169426" y="556591"/>
            <a:ext cx="70236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7181A8-17BD-9245-BECE-C8845DF91F59}"/>
              </a:ext>
            </a:extLst>
          </p:cNvPr>
          <p:cNvSpPr txBox="1"/>
          <p:nvPr/>
        </p:nvSpPr>
        <p:spPr>
          <a:xfrm>
            <a:off x="1391479" y="5659109"/>
            <a:ext cx="2459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ensemble mean </a:t>
            </a:r>
          </a:p>
          <a:p>
            <a:r>
              <a:rPr lang="en-US" sz="2400" dirty="0"/>
              <a:t>precipitable water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EAFF0D-BFAD-8442-B595-63094ECECC6C}"/>
              </a:ext>
            </a:extLst>
          </p:cNvPr>
          <p:cNvCxnSpPr>
            <a:cxnSpLocks/>
          </p:cNvCxnSpPr>
          <p:nvPr/>
        </p:nvCxnSpPr>
        <p:spPr>
          <a:xfrm flipV="1">
            <a:off x="4041913" y="6074608"/>
            <a:ext cx="95415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1AFD1CA-1468-4543-9BDE-31E7168F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25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DAC514-7367-3249-BC29-48828091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56205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B16D04-3958-B543-96D4-B2EE48394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502" y="1713948"/>
            <a:ext cx="2959100" cy="218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FA0603-2AC3-1D4B-B4A4-6B4ED0FA5D88}"/>
              </a:ext>
            </a:extLst>
          </p:cNvPr>
          <p:cNvSpPr/>
          <p:nvPr/>
        </p:nvSpPr>
        <p:spPr>
          <a:xfrm>
            <a:off x="9051235" y="1696278"/>
            <a:ext cx="2994991" cy="218660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DD1FD-B391-A143-80E8-D36A95DC7765}"/>
              </a:ext>
            </a:extLst>
          </p:cNvPr>
          <p:cNvSpPr txBox="1"/>
          <p:nvPr/>
        </p:nvSpPr>
        <p:spPr>
          <a:xfrm>
            <a:off x="10753439" y="1034486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</a:t>
            </a:r>
          </a:p>
          <a:p>
            <a:r>
              <a:rPr lang="en-US" dirty="0" err="1"/>
              <a:t>ens</a:t>
            </a:r>
            <a:r>
              <a:rPr lang="en-US" dirty="0"/>
              <a:t> mean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99BB07-366C-4543-B2CD-F225D92B90F1}"/>
              </a:ext>
            </a:extLst>
          </p:cNvPr>
          <p:cNvSpPr txBox="1"/>
          <p:nvPr/>
        </p:nvSpPr>
        <p:spPr>
          <a:xfrm>
            <a:off x="1921101" y="2064327"/>
            <a:ext cx="17259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after first</a:t>
            </a:r>
          </a:p>
          <a:p>
            <a:r>
              <a:rPr lang="en-US" sz="3200" dirty="0"/>
              <a:t>iteration.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083874E-75B6-A94D-A253-22A02D22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3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530E3-C059-0642-9EF2-2417A3FA2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5696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65A0E-ED6B-9A46-BB89-3D2D3AA3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3" y="6099557"/>
            <a:ext cx="7532480" cy="758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25CF5E-999C-204A-BE9C-47653719CCE6}"/>
              </a:ext>
            </a:extLst>
          </p:cNvPr>
          <p:cNvSpPr txBox="1"/>
          <p:nvPr/>
        </p:nvSpPr>
        <p:spPr>
          <a:xfrm>
            <a:off x="8856968" y="543338"/>
            <a:ext cx="2960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Here are the raw members we</a:t>
            </a:r>
          </a:p>
          <a:p>
            <a:r>
              <a:rPr lang="en-US" sz="2400" dirty="0"/>
              <a:t>seek to coalesce, i.e., </a:t>
            </a:r>
          </a:p>
          <a:p>
            <a:r>
              <a:rPr lang="en-US" sz="2400" dirty="0"/>
              <a:t>to move to a common position.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88F72-17D0-9E4B-9572-CFB6515E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1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477EE-CBB5-BF41-9C00-84D41CF0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5696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FF80B-51F2-8540-AE0E-CA06E14D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3" y="6099557"/>
            <a:ext cx="7532480" cy="75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4F3387-9A26-5D4A-91EB-F17D8A5EE440}"/>
              </a:ext>
            </a:extLst>
          </p:cNvPr>
          <p:cNvSpPr txBox="1"/>
          <p:nvPr/>
        </p:nvSpPr>
        <p:spPr>
          <a:xfrm>
            <a:off x="9077739" y="1139687"/>
            <a:ext cx="21058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Stamp map of </a:t>
            </a:r>
          </a:p>
          <a:p>
            <a:r>
              <a:rPr lang="en-US" sz="2400" dirty="0"/>
              <a:t>members after </a:t>
            </a:r>
          </a:p>
          <a:p>
            <a:r>
              <a:rPr lang="en-US" sz="2400" b="1" dirty="0"/>
              <a:t>first</a:t>
            </a:r>
            <a:r>
              <a:rPr lang="en-US" sz="2400" dirty="0"/>
              <a:t> iteration </a:t>
            </a:r>
          </a:p>
          <a:p>
            <a:r>
              <a:rPr lang="en-US" sz="2400" dirty="0"/>
              <a:t>of coalescence.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A539D-67DB-6749-BB71-B1D48647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93E5C1-745B-2443-B0CA-7324EC8C8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5696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FF80B-51F2-8540-AE0E-CA06E14D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3" y="6099557"/>
            <a:ext cx="7532480" cy="75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4F3387-9A26-5D4A-91EB-F17D8A5EE440}"/>
              </a:ext>
            </a:extLst>
          </p:cNvPr>
          <p:cNvSpPr txBox="1"/>
          <p:nvPr/>
        </p:nvSpPr>
        <p:spPr>
          <a:xfrm>
            <a:off x="9077739" y="1139687"/>
            <a:ext cx="22898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Stamp map of </a:t>
            </a:r>
          </a:p>
          <a:p>
            <a:r>
              <a:rPr lang="en-US" sz="2400" dirty="0"/>
              <a:t>members after </a:t>
            </a:r>
          </a:p>
          <a:p>
            <a:r>
              <a:rPr lang="en-US" sz="2400" b="1" dirty="0"/>
              <a:t>second</a:t>
            </a:r>
            <a:r>
              <a:rPr lang="en-US" sz="2400" dirty="0"/>
              <a:t> iteration </a:t>
            </a:r>
          </a:p>
          <a:p>
            <a:r>
              <a:rPr lang="en-US" sz="2400" dirty="0"/>
              <a:t>of coalescence.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A539D-67DB-6749-BB71-B1D48647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23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DAC514-7367-3249-BC29-48828091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56205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B16D04-3958-B543-96D4-B2EE48394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502" y="1713948"/>
            <a:ext cx="2959100" cy="218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FA0603-2AC3-1D4B-B4A4-6B4ED0FA5D88}"/>
              </a:ext>
            </a:extLst>
          </p:cNvPr>
          <p:cNvSpPr/>
          <p:nvPr/>
        </p:nvSpPr>
        <p:spPr>
          <a:xfrm>
            <a:off x="9051235" y="1696278"/>
            <a:ext cx="2994991" cy="218660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DD1FD-B391-A143-80E8-D36A95DC7765}"/>
              </a:ext>
            </a:extLst>
          </p:cNvPr>
          <p:cNvSpPr txBox="1"/>
          <p:nvPr/>
        </p:nvSpPr>
        <p:spPr>
          <a:xfrm>
            <a:off x="10753439" y="1034486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</a:t>
            </a:r>
          </a:p>
          <a:p>
            <a:r>
              <a:rPr lang="en-US" dirty="0" err="1"/>
              <a:t>ens</a:t>
            </a:r>
            <a:r>
              <a:rPr lang="en-US" dirty="0"/>
              <a:t> mean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99BB07-366C-4543-B2CD-F225D92B90F1}"/>
              </a:ext>
            </a:extLst>
          </p:cNvPr>
          <p:cNvSpPr txBox="1"/>
          <p:nvPr/>
        </p:nvSpPr>
        <p:spPr>
          <a:xfrm>
            <a:off x="1921101" y="2064327"/>
            <a:ext cx="17259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after first</a:t>
            </a:r>
          </a:p>
          <a:p>
            <a:r>
              <a:rPr lang="en-US" sz="3200" dirty="0"/>
              <a:t>iteration.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083874E-75B6-A94D-A253-22A02D22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84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3D00C-FBAF-ED4F-88DD-9D797D97F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56205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B16D04-3958-B543-96D4-B2EE48394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502" y="1713948"/>
            <a:ext cx="2959100" cy="218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FA0603-2AC3-1D4B-B4A4-6B4ED0FA5D88}"/>
              </a:ext>
            </a:extLst>
          </p:cNvPr>
          <p:cNvSpPr/>
          <p:nvPr/>
        </p:nvSpPr>
        <p:spPr>
          <a:xfrm>
            <a:off x="9051235" y="1696278"/>
            <a:ext cx="2994991" cy="218660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BDD1FD-B391-A143-80E8-D36A95DC7765}"/>
              </a:ext>
            </a:extLst>
          </p:cNvPr>
          <p:cNvSpPr txBox="1"/>
          <p:nvPr/>
        </p:nvSpPr>
        <p:spPr>
          <a:xfrm>
            <a:off x="10753439" y="1034486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</a:t>
            </a:r>
          </a:p>
          <a:p>
            <a:r>
              <a:rPr lang="en-US" dirty="0" err="1"/>
              <a:t>ens</a:t>
            </a:r>
            <a:r>
              <a:rPr lang="en-US" dirty="0"/>
              <a:t> mean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99BB07-366C-4543-B2CD-F225D92B90F1}"/>
              </a:ext>
            </a:extLst>
          </p:cNvPr>
          <p:cNvSpPr txBox="1"/>
          <p:nvPr/>
        </p:nvSpPr>
        <p:spPr>
          <a:xfrm>
            <a:off x="1921101" y="2064327"/>
            <a:ext cx="22599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after second</a:t>
            </a:r>
          </a:p>
          <a:p>
            <a:r>
              <a:rPr lang="en-US" sz="3200" dirty="0"/>
              <a:t>iteration.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083874E-75B6-A94D-A253-22A02D22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1BA08-EF4F-7F45-ADAF-DE8902F33514}"/>
              </a:ext>
            </a:extLst>
          </p:cNvPr>
          <p:cNvSpPr txBox="1"/>
          <p:nvPr/>
        </p:nvSpPr>
        <p:spPr>
          <a:xfrm>
            <a:off x="10255009" y="4465499"/>
            <a:ext cx="14635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slight shift</a:t>
            </a:r>
          </a:p>
          <a:p>
            <a:r>
              <a:rPr lang="en-US" dirty="0"/>
              <a:t>of centroid</a:t>
            </a:r>
          </a:p>
          <a:p>
            <a:r>
              <a:rPr lang="en-US" dirty="0"/>
              <a:t>may be due</a:t>
            </a:r>
          </a:p>
          <a:p>
            <a:r>
              <a:rPr lang="en-US" dirty="0"/>
              <a:t>to nearest</a:t>
            </a:r>
          </a:p>
          <a:p>
            <a:r>
              <a:rPr lang="en-US" dirty="0"/>
              <a:t>neighbor </a:t>
            </a:r>
          </a:p>
          <a:p>
            <a:r>
              <a:rPr lang="en-US" dirty="0"/>
              <a:t>interpolation.</a:t>
            </a:r>
          </a:p>
        </p:txBody>
      </p:sp>
    </p:spTree>
    <p:extLst>
      <p:ext uri="{BB962C8B-B14F-4D97-AF65-F5344CB8AC3E}">
        <p14:creationId xmlns:p14="http://schemas.microsoft.com/office/powerpoint/2010/main" val="257800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523A-5682-0648-9F4A-A84D6551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0330"/>
          </a:xfrm>
        </p:spPr>
        <p:txBody>
          <a:bodyPr/>
          <a:lstStyle/>
          <a:p>
            <a:r>
              <a:rPr lang="en-US" b="1" dirty="0"/>
              <a:t>Next steps, questions.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6C888-79AA-B048-95FB-7DAAAB316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96291"/>
            <a:ext cx="11291455" cy="489065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Many areas of development needed to bring this to possible operational maturity.</a:t>
            </a:r>
          </a:p>
          <a:p>
            <a:r>
              <a:rPr lang="en-US" dirty="0"/>
              <a:t>For example, we would probably want to swap out the current displacement vectors via pattern matching for their definition through variational minimization.</a:t>
            </a:r>
          </a:p>
          <a:p>
            <a:r>
              <a:rPr lang="en-US"/>
              <a:t>We would </a:t>
            </a:r>
            <a:r>
              <a:rPr lang="en-US" dirty="0"/>
              <a:t>test various configuration options, e.g., lead-time dependence of covariance matrix for displacement errors.</a:t>
            </a:r>
          </a:p>
          <a:p>
            <a:r>
              <a:rPr lang="en-US" dirty="0"/>
              <a:t>Would alternatives be needed to make the algorithm useful for terrain-locked precipitation features?   Possible transformation of forecast to quantiles, coalesce using transformed data?</a:t>
            </a:r>
          </a:p>
          <a:p>
            <a:r>
              <a:rPr lang="en-US" dirty="0"/>
              <a:t>We should verify the coalescence algorithm against modern alternatives, e.g., quantile mapping of ensemble mean discussed in Hamill, T.M., E. Engle, D. Myrick, M. Peroutka, C. </a:t>
            </a:r>
            <a:r>
              <a:rPr lang="en-US" dirty="0" err="1"/>
              <a:t>Finan</a:t>
            </a:r>
            <a:r>
              <a:rPr lang="en-US" dirty="0"/>
              <a:t>, and M. </a:t>
            </a:r>
            <a:r>
              <a:rPr lang="en-US" dirty="0" err="1"/>
              <a:t>Scheuerer</a:t>
            </a:r>
            <a:r>
              <a:rPr lang="en-US" dirty="0"/>
              <a:t>, 2017: </a:t>
            </a:r>
            <a:r>
              <a:rPr lang="en-US" dirty="0">
                <a:hlinkClick r:id="rId2"/>
              </a:rPr>
              <a:t>The U.S. National Blend of Models for Statistical Postprocessing of Probability of Precipitation and Deterministic Precipitation Amount.</a:t>
            </a:r>
            <a:r>
              <a:rPr lang="en-US" dirty="0"/>
              <a:t>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Rev.,</a:t>
            </a:r>
            <a:r>
              <a:rPr lang="en-US" dirty="0"/>
              <a:t> </a:t>
            </a:r>
            <a:r>
              <a:rPr lang="en-US" b="1" dirty="0"/>
              <a:t>145</a:t>
            </a:r>
            <a:r>
              <a:rPr lang="en-US" dirty="0"/>
              <a:t>, 3441-3463, </a:t>
            </a:r>
            <a:r>
              <a:rPr lang="en-US" dirty="0">
                <a:hlinkClick r:id="rId3"/>
              </a:rPr>
              <a:t>https://doi.org/10.1175/MWR-D-16-0331.1</a:t>
            </a:r>
            <a:r>
              <a:rPr lang="en-US" dirty="0"/>
              <a:t>.</a:t>
            </a:r>
          </a:p>
          <a:p>
            <a:r>
              <a:rPr lang="en-US" dirty="0"/>
              <a:t>We don’t have funding for such research yet (were previously turned down by US Weather Research Program).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0B5F2-ECAC-9042-B5C9-828333A0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6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8B49-FB7B-FB43-A649-71A26F1D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69070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ED430-9DB0-944D-A6B0-A106DD52E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7" y="1243735"/>
            <a:ext cx="4689763" cy="54777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While probabilistic forecasts useful, customers still find the information compression in deterministic forecasts desirable.</a:t>
            </a:r>
          </a:p>
          <a:p>
            <a:r>
              <a:rPr lang="en-US" dirty="0"/>
              <a:t>The expected maxima and most likely position of a precipitation event is challenging to determine through examination of ensembles.</a:t>
            </a:r>
          </a:p>
          <a:p>
            <a:pPr lvl="1"/>
            <a:r>
              <a:rPr lang="en-US" dirty="0"/>
              <a:t>Variety of positions.</a:t>
            </a:r>
          </a:p>
          <a:p>
            <a:pPr lvl="1"/>
            <a:r>
              <a:rPr lang="en-US" dirty="0"/>
              <a:t>Diminishment of magnitude in ensemble mean.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164BC-8B28-1D45-BF79-C393DB28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https://www.wpc.ncep.noaa.gov/qpf/fill_9newbg.gif">
            <a:extLst>
              <a:ext uri="{FF2B5EF4-FFF2-40B4-BE49-F238E27FC236}">
                <a16:creationId xmlns:a16="http://schemas.microsoft.com/office/drawing/2014/main" id="{7903FF21-6263-4548-9C4F-EB773AB8D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69" y="1607128"/>
            <a:ext cx="6045825" cy="453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8DA97D-4C96-084D-B1A4-E3F0FF9CD611}"/>
              </a:ext>
            </a:extLst>
          </p:cNvPr>
          <p:cNvSpPr txBox="1"/>
          <p:nvPr/>
        </p:nvSpPr>
        <p:spPr>
          <a:xfrm>
            <a:off x="6503341" y="851404"/>
            <a:ext cx="484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 example of an operational forecast product of </a:t>
            </a:r>
          </a:p>
          <a:p>
            <a:pPr algn="ctr"/>
            <a:r>
              <a:rPr lang="en-US" dirty="0"/>
              <a:t>deterministic precipitation amount</a:t>
            </a:r>
          </a:p>
        </p:txBody>
      </p:sp>
    </p:spTree>
    <p:extLst>
      <p:ext uri="{BB962C8B-B14F-4D97-AF65-F5344CB8AC3E}">
        <p14:creationId xmlns:p14="http://schemas.microsoft.com/office/powerpoint/2010/main" val="417155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2F0D-B03D-CC44-A052-E6963345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“Feature calibration and alignment”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EEF74-E793-0748-AEA1-941D394B4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1. </a:t>
            </a:r>
            <a:r>
              <a:rPr lang="en-US" dirty="0" err="1"/>
              <a:t>Nehrkorn</a:t>
            </a:r>
            <a:r>
              <a:rPr lang="en-US" dirty="0"/>
              <a:t>, T., R. N. Hoffman, C. </a:t>
            </a:r>
            <a:r>
              <a:rPr lang="en-US" dirty="0" err="1"/>
              <a:t>Grassotti</a:t>
            </a:r>
            <a:r>
              <a:rPr lang="en-US" dirty="0"/>
              <a:t>, and J.-F. Louis, 2003: Feature calibration and alignment to represent model forecast errors: Empirical regularization. </a:t>
            </a:r>
            <a:r>
              <a:rPr lang="en-US" i="1" dirty="0"/>
              <a:t>Quart. J. Roy. Meteor. Soc</a:t>
            </a:r>
            <a:r>
              <a:rPr lang="en-US" dirty="0"/>
              <a:t>., </a:t>
            </a:r>
            <a:r>
              <a:rPr lang="en-US" b="1" dirty="0"/>
              <a:t>129</a:t>
            </a:r>
            <a:r>
              <a:rPr lang="en-US" dirty="0"/>
              <a:t>, 195–218, doi:10.1256/qj.02.18</a:t>
            </a:r>
            <a:endParaRPr lang="en-US" dirty="0">
              <a:effectLst/>
            </a:endParaRPr>
          </a:p>
          <a:p>
            <a:r>
              <a:rPr lang="en-US" dirty="0"/>
              <a:t>2. </a:t>
            </a:r>
            <a:r>
              <a:rPr lang="en-US" dirty="0" err="1"/>
              <a:t>Nehrkorn</a:t>
            </a:r>
            <a:r>
              <a:rPr lang="en-US" dirty="0"/>
              <a:t>, T., 2014: Correcting for position errors in variational data assimilation. </a:t>
            </a:r>
            <a:r>
              <a:rPr lang="en-US" i="1" dirty="0"/>
              <a:t>JCSDA Seminar</a:t>
            </a:r>
            <a:r>
              <a:rPr lang="en-US" dirty="0"/>
              <a:t>, Joint Center for Satellite Data Assimilation, available online at </a:t>
            </a:r>
            <a:r>
              <a:rPr lang="en-US" u="sng" dirty="0">
                <a:hlinkClick r:id="rId2"/>
              </a:rPr>
              <a:t>http://www.jcsda.noaa.gov/JCSDASeminars2014.php</a:t>
            </a:r>
            <a:r>
              <a:rPr lang="en-US" dirty="0"/>
              <a:t>.</a:t>
            </a:r>
            <a:endParaRPr lang="en-US" dirty="0">
              <a:effectLst/>
            </a:endParaRPr>
          </a:p>
          <a:p>
            <a:r>
              <a:rPr lang="en-US" dirty="0"/>
              <a:t>3. </a:t>
            </a:r>
            <a:r>
              <a:rPr lang="en-US" dirty="0" err="1"/>
              <a:t>Nehrkorn</a:t>
            </a:r>
            <a:r>
              <a:rPr lang="en-US" dirty="0"/>
              <a:t>, T., B. K. Woods, T. </a:t>
            </a:r>
            <a:r>
              <a:rPr lang="en-US" dirty="0" err="1"/>
              <a:t>Auligné</a:t>
            </a:r>
            <a:r>
              <a:rPr lang="en-US" dirty="0"/>
              <a:t>, and R. N. Hoffman, 2014a: Application of feature calibration and alignment to high-resolution analysis: examples using observations sensitive to cloud and water vapor.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Rev.</a:t>
            </a:r>
            <a:r>
              <a:rPr lang="en-US" dirty="0"/>
              <a:t>, </a:t>
            </a:r>
            <a:r>
              <a:rPr lang="en-US" b="1" dirty="0"/>
              <a:t>142</a:t>
            </a:r>
            <a:r>
              <a:rPr lang="en-US" dirty="0"/>
              <a:t>, 686–702. </a:t>
            </a:r>
            <a:r>
              <a:rPr lang="en-US" dirty="0" err="1"/>
              <a:t>doi</a:t>
            </a:r>
            <a:r>
              <a:rPr lang="en-US" dirty="0"/>
              <a:t>:</a:t>
            </a:r>
            <a:r>
              <a:rPr lang="en-US" dirty="0">
                <a:hlinkClick r:id="rId3"/>
              </a:rPr>
              <a:t> </a:t>
            </a:r>
            <a:r>
              <a:rPr lang="en-US" u="sng" dirty="0">
                <a:hlinkClick r:id="rId3"/>
              </a:rPr>
              <a:t>http://dx.doi.org/10.1175/MWR-D-13-00164.1</a:t>
            </a:r>
            <a:endParaRPr lang="en-US" dirty="0">
              <a:effectLst/>
            </a:endParaRPr>
          </a:p>
          <a:p>
            <a:r>
              <a:rPr lang="en-US" dirty="0"/>
              <a:t>4. </a:t>
            </a:r>
            <a:r>
              <a:rPr lang="en-US" dirty="0" err="1"/>
              <a:t>Nehrkorn</a:t>
            </a:r>
            <a:r>
              <a:rPr lang="en-US" dirty="0"/>
              <a:t>, T., B. K. Woods, R. N. Hoffman, and T. </a:t>
            </a:r>
            <a:r>
              <a:rPr lang="en-US" dirty="0" err="1"/>
              <a:t>Auligné</a:t>
            </a:r>
            <a:r>
              <a:rPr lang="en-US" dirty="0"/>
              <a:t>, 2015:  Correcting for position errors in variational data assimilation. </a:t>
            </a:r>
            <a:r>
              <a:rPr lang="en-US" i="1" dirty="0"/>
              <a:t>Mon. </a:t>
            </a:r>
            <a:r>
              <a:rPr lang="en-US" i="1" dirty="0" err="1"/>
              <a:t>Wea</a:t>
            </a:r>
            <a:r>
              <a:rPr lang="en-US" i="1" dirty="0"/>
              <a:t>. Rev</a:t>
            </a:r>
            <a:r>
              <a:rPr lang="en-US" dirty="0"/>
              <a:t>., 143 (4), 1368-1381, </a:t>
            </a:r>
            <a:r>
              <a:rPr lang="en-US" dirty="0" err="1"/>
              <a:t>doi</a:t>
            </a:r>
            <a:r>
              <a:rPr lang="en-US" dirty="0"/>
              <a:t>: </a:t>
            </a:r>
            <a:r>
              <a:rPr lang="en-US" u="sng" dirty="0">
                <a:hlinkClick r:id="rId4"/>
              </a:rPr>
              <a:t>http://dx.doi.org/10.1175/MWR-D-14-00127.1</a:t>
            </a:r>
            <a:r>
              <a:rPr lang="en-US" dirty="0"/>
              <a:t>.            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7D899-697A-594B-9635-7309E59F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3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8FF80-4653-9247-AED3-E854CF0FE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Relevant background literature: Sai </a:t>
            </a:r>
            <a:r>
              <a:rPr lang="en-US" b="1" dirty="0" err="1"/>
              <a:t>Ravela</a:t>
            </a:r>
            <a:r>
              <a:rPr lang="en-US" b="1" dirty="0"/>
              <a:t> (MIT)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091FA-72DC-F546-B0AF-84C34C52E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62" y="1198608"/>
            <a:ext cx="11542644" cy="4351338"/>
          </a:xfrm>
        </p:spPr>
        <p:txBody>
          <a:bodyPr/>
          <a:lstStyle/>
          <a:p>
            <a:r>
              <a:rPr lang="en-US" sz="2000" dirty="0"/>
              <a:t>“</a:t>
            </a:r>
            <a:r>
              <a:rPr lang="en-US" sz="2000" i="1" dirty="0"/>
              <a:t>Data assimilation by field alignment</a:t>
            </a:r>
            <a:r>
              <a:rPr lang="en-US" sz="2000" dirty="0"/>
              <a:t>” (https://</a:t>
            </a:r>
            <a:r>
              <a:rPr lang="en-US" sz="2000" dirty="0" err="1"/>
              <a:t>doi.org</a:t>
            </a:r>
            <a:r>
              <a:rPr lang="en-US" sz="2000" dirty="0"/>
              <a:t>/10.1016/j.physd.2006.09.035)</a:t>
            </a:r>
          </a:p>
          <a:p>
            <a:r>
              <a:rPr lang="en-US" sz="2000" dirty="0"/>
              <a:t>“</a:t>
            </a:r>
            <a:r>
              <a:rPr lang="en-US" sz="2000" i="1" dirty="0"/>
              <a:t>Quantifying uncertainty for coherent structures</a:t>
            </a:r>
            <a:r>
              <a:rPr lang="en-US" sz="2000" dirty="0"/>
              <a:t>” (https://</a:t>
            </a:r>
            <a:r>
              <a:rPr lang="en-US" sz="2000" dirty="0" err="1"/>
              <a:t>doi.org</a:t>
            </a:r>
            <a:r>
              <a:rPr lang="en-US" sz="2000" dirty="0"/>
              <a:t>/10.1016/j.procs.2012.04.128)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19D96-A79D-E34B-ADA1-57749E45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82" y="1921565"/>
            <a:ext cx="11010805" cy="48039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EC99-3748-864A-9E8C-769AF96B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0CB2C2-4F61-024D-B5E7-60489EC253D5}"/>
              </a:ext>
            </a:extLst>
          </p:cNvPr>
          <p:cNvSpPr/>
          <p:nvPr/>
        </p:nvSpPr>
        <p:spPr>
          <a:xfrm>
            <a:off x="8423564" y="6165273"/>
            <a:ext cx="1025236" cy="318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8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7450E6-BFBD-814C-B17B-D2C23D5F0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1" y="0"/>
            <a:ext cx="7405002" cy="601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B0645-DBDD-3F42-843A-C00CC3D4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436" y="-1"/>
            <a:ext cx="3735371" cy="2835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48D573-4E9C-9147-BD1E-692F6AFB7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436" y="3005310"/>
            <a:ext cx="3937125" cy="3005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75D0C2-439B-B449-916E-CA08A26492BC}"/>
              </a:ext>
            </a:extLst>
          </p:cNvPr>
          <p:cNvSpPr txBox="1"/>
          <p:nvPr/>
        </p:nvSpPr>
        <p:spPr>
          <a:xfrm>
            <a:off x="177366" y="6010621"/>
            <a:ext cx="11203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Conventional data assimilation methods do not handle position error well.   The authors propose to use feature</a:t>
            </a:r>
          </a:p>
          <a:p>
            <a:r>
              <a:rPr lang="en-US" dirty="0"/>
              <a:t>calibration and alignment to adjust background position(s) to the observed before assimilating to correct magnitudes.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62368-9A5D-6348-B168-5AB6D4F00209}"/>
              </a:ext>
            </a:extLst>
          </p:cNvPr>
          <p:cNvSpPr txBox="1"/>
          <p:nvPr/>
        </p:nvSpPr>
        <p:spPr>
          <a:xfrm rot="16200000">
            <a:off x="9937196" y="3163045"/>
            <a:ext cx="386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Nehrkorn</a:t>
            </a:r>
            <a:r>
              <a:rPr lang="en-US" dirty="0"/>
              <a:t> et al (Ref 3 on previous page)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B646A8-C6B5-1A41-90A5-82012A3A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F242-D918-F745-A176-00E0A0C4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425" y="3966109"/>
            <a:ext cx="5128419" cy="2082535"/>
          </a:xfrm>
        </p:spPr>
        <p:txBody>
          <a:bodyPr>
            <a:normAutofit/>
          </a:bodyPr>
          <a:lstStyle/>
          <a:p>
            <a:r>
              <a:rPr lang="en-US" b="1" dirty="0"/>
              <a:t>Mid-latitude example </a:t>
            </a:r>
            <a:r>
              <a:rPr lang="en-US" sz="2800" b="1" dirty="0"/>
              <a:t>(</a:t>
            </a:r>
            <a:r>
              <a:rPr lang="en-US" sz="2800" b="1" dirty="0" err="1"/>
              <a:t>Nehrkorn</a:t>
            </a:r>
            <a:r>
              <a:rPr lang="en-US" sz="2800" b="1" dirty="0"/>
              <a:t> et al. reference 4)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32361-FC2D-3346-97FC-C6893652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8" y="140593"/>
            <a:ext cx="5566938" cy="3185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9554A-F8F6-1547-A51B-FDDC1DBB1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025" y="140593"/>
            <a:ext cx="5980819" cy="3185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5134C-044E-CE45-8130-E748B4F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49" y="3326329"/>
            <a:ext cx="6011872" cy="316155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7D8963-C10C-AF47-86E9-EAC5F336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DCB66-3285-D447-A7D4-BDE0BEB7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Applying this to a precipitation ensemble: data and methods.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A5812-DB8A-0946-A978-484309CA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344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 members of ECMWF precipitation and precipitable water forecasts on ½-degree grid (coarser than raw data).</a:t>
            </a:r>
          </a:p>
          <a:p>
            <a:r>
              <a:rPr lang="en-US" dirty="0"/>
              <a:t>Case study is 00 UTC 8 January 2019 initialization, 84-96 h forecasts.</a:t>
            </a:r>
          </a:p>
          <a:p>
            <a:r>
              <a:rPr lang="en-US" dirty="0"/>
              <a:t>Displacement vectors to achieve coalescence based on 50/50 blend of precipitation and precipitable water, to fill in field of zero </a:t>
            </a:r>
            <a:r>
              <a:rPr lang="en-US" dirty="0" err="1"/>
              <a:t>precip</a:t>
            </a:r>
            <a:r>
              <a:rPr lang="en-US" dirty="0"/>
              <a:t>.</a:t>
            </a:r>
          </a:p>
          <a:p>
            <a:r>
              <a:rPr lang="en-US" dirty="0"/>
              <a:t>Displacement vectors chosen by maximizing pattern correlation between member and ensemble mean, a quick-and-dirty alternative to the variational minimization proposed in the literature.</a:t>
            </a:r>
          </a:p>
          <a:p>
            <a:pPr lvl="1"/>
            <a:r>
              <a:rPr lang="en-US" dirty="0"/>
              <a:t>Penalty function applied that increases for large displacements, to favor small ones (be conservative). A variational-type kludge.</a:t>
            </a:r>
          </a:p>
          <a:p>
            <a:r>
              <a:rPr lang="en-US" dirty="0"/>
              <a:t>Many other approximations, e.g., when morphing fields, do so using nearest neighbor instead of interpolation.</a:t>
            </a:r>
          </a:p>
          <a:p>
            <a:r>
              <a:rPr lang="en-US" dirty="0"/>
              <a:t>No objective verification of forecasts; proof of concept only.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B5D04-FEE5-244F-9123-74658383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1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530E3-C059-0642-9EF2-2417A3FA2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5696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65A0E-ED6B-9A46-BB89-3D2D3AA3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3" y="6099557"/>
            <a:ext cx="7532480" cy="758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25CF5E-999C-204A-BE9C-47653719CCE6}"/>
              </a:ext>
            </a:extLst>
          </p:cNvPr>
          <p:cNvSpPr txBox="1"/>
          <p:nvPr/>
        </p:nvSpPr>
        <p:spPr>
          <a:xfrm>
            <a:off x="8856968" y="543338"/>
            <a:ext cx="2960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Here are the raw members we</a:t>
            </a:r>
          </a:p>
          <a:p>
            <a:r>
              <a:rPr lang="en-US" sz="2400" dirty="0"/>
              <a:t>seek to coalesce, i.e., </a:t>
            </a:r>
          </a:p>
          <a:p>
            <a:r>
              <a:rPr lang="en-US" sz="2400" dirty="0"/>
              <a:t>to move to a common position.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88F72-17D0-9E4B-9572-CFB6515E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86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F25E3B-F7C2-614E-96F2-22BD3583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56205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B0CEE-26D2-4B4F-9FA7-0834FD967A37}"/>
              </a:ext>
            </a:extLst>
          </p:cNvPr>
          <p:cNvSpPr txBox="1"/>
          <p:nvPr/>
        </p:nvSpPr>
        <p:spPr>
          <a:xfrm>
            <a:off x="10226334" y="821635"/>
            <a:ext cx="196566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is the </a:t>
            </a:r>
          </a:p>
          <a:p>
            <a:r>
              <a:rPr lang="en-US" dirty="0"/>
              <a:t>ensemble</a:t>
            </a:r>
          </a:p>
          <a:p>
            <a:r>
              <a:rPr lang="en-US" dirty="0"/>
              <a:t>mean precipitation</a:t>
            </a:r>
          </a:p>
          <a:p>
            <a:r>
              <a:rPr lang="en-US" dirty="0"/>
              <a:t>amount.  </a:t>
            </a:r>
          </a:p>
          <a:p>
            <a:r>
              <a:rPr lang="en-US" dirty="0"/>
              <a:t>Compare with</a:t>
            </a:r>
          </a:p>
          <a:p>
            <a:r>
              <a:rPr lang="en-US" dirty="0"/>
              <a:t>stamp maps</a:t>
            </a:r>
          </a:p>
          <a:p>
            <a:r>
              <a:rPr lang="en-US" dirty="0"/>
              <a:t>to see the </a:t>
            </a:r>
          </a:p>
          <a:p>
            <a:r>
              <a:rPr lang="en-US" dirty="0"/>
              <a:t>diminishment</a:t>
            </a:r>
          </a:p>
          <a:p>
            <a:r>
              <a:rPr lang="en-US" dirty="0"/>
              <a:t>of precipitation</a:t>
            </a:r>
          </a:p>
          <a:p>
            <a:r>
              <a:rPr lang="en-US" dirty="0"/>
              <a:t>maxima.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4429E-1052-0B47-82F4-11285105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65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920</Words>
  <Application>Microsoft Macintosh PowerPoint</Application>
  <PresentationFormat>Widescreen</PresentationFormat>
  <Paragraphs>110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“Coalescence” – a potential method for using ensembles to improve deterministic precipitation forecasts</vt:lpstr>
      <vt:lpstr>Problem statement</vt:lpstr>
      <vt:lpstr>“Feature calibration and alignment” literature</vt:lpstr>
      <vt:lpstr>Relevant background literature: Sai Ravela (MIT) </vt:lpstr>
      <vt:lpstr>PowerPoint Presentation</vt:lpstr>
      <vt:lpstr>Mid-latitude example (Nehrkorn et al. reference 4)</vt:lpstr>
      <vt:lpstr>Applying this to a precipitation ensemble: data and methods.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steps, questions.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“Coalescence” – a potential method for using ensembles to improve deterministic precipitation forecasts</dc:title>
  <dc:creator>Tom Hamill</dc:creator>
  <cp:lastModifiedBy>Tom Hamill</cp:lastModifiedBy>
  <cp:revision>17</cp:revision>
  <dcterms:created xsi:type="dcterms:W3CDTF">2019-04-30T03:36:08Z</dcterms:created>
  <dcterms:modified xsi:type="dcterms:W3CDTF">2019-05-01T03:28:55Z</dcterms:modified>
</cp:coreProperties>
</file>