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2" r:id="rId4"/>
    <p:sldId id="268" r:id="rId5"/>
    <p:sldId id="264" r:id="rId6"/>
    <p:sldId id="265" r:id="rId7"/>
    <p:sldId id="274" r:id="rId8"/>
    <p:sldId id="275" r:id="rId9"/>
    <p:sldId id="276" r:id="rId10"/>
    <p:sldId id="266" r:id="rId11"/>
    <p:sldId id="270" r:id="rId12"/>
    <p:sldId id="267" r:id="rId13"/>
    <p:sldId id="271" r:id="rId14"/>
    <p:sldId id="277" r:id="rId15"/>
    <p:sldId id="272" r:id="rId16"/>
    <p:sldId id="269" r:id="rId17"/>
    <p:sldId id="263" r:id="rId18"/>
    <p:sldId id="260" r:id="rId19"/>
    <p:sldId id="261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ict"/><Relationship Id="rId1" Type="http://schemas.openxmlformats.org/officeDocument/2006/relationships/image" Target="../media/image21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ict"/><Relationship Id="rId1" Type="http://schemas.openxmlformats.org/officeDocument/2006/relationships/image" Target="../media/image2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94BC4-4280-D54A-930B-005928DDDE5D}" type="datetimeFigureOut">
              <a:rPr lang="en-US" smtClean="0"/>
              <a:pPr/>
              <a:t>1/15/10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CFE2-EDBA-0546-BD4E-699E39681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FC573-A97A-6D49-B84D-CEC977C18558}" type="datetimeFigureOut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4E1CD-37A0-A040-ACB9-61B82EF68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C1C90-2FDA-2648-957B-9A21208955D3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4B805-B5A0-074E-88AE-4450B4E92E2B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2F64-F5D5-1242-9EDF-D53BB71D8408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9B40-18FD-7D4E-BBA2-3BF43432E2A7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8DD4B-EBFE-E24F-93EE-E9E4085F2389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1FAF-252B-DA47-88FF-36243BD06BBC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21A53-92AE-8040-86F3-310F8326E8E6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4C599-0C32-8A47-A6BE-174F410B4A49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C39F-AF3A-0C45-918E-4922AA04C7CE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B331-FAE5-6240-9C92-B9E4254EE9C1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3EF-A30A-7440-912C-A5FC369DA788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A1E7-7624-F14B-AE1F-9B6E040CD2D9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6E49-E1AE-584B-9A29-6121DC8E3CE1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419B-E883-C143-9BF1-EBB8DE4C5A02}" type="datetime1">
              <a:rPr lang="en-US" smtClean="0"/>
              <a:pPr/>
              <a:t>1/14/10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7D011-F86A-B747-B53F-97C032914B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51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Performance of hurricane forecasts from global ensemble prediction systems during the 2009 season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67612"/>
            <a:ext cx="7772400" cy="254817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Tom Hamill</a:t>
            </a:r>
            <a:r>
              <a:rPr lang="en-US" sz="2800" dirty="0" smtClean="0"/>
              <a:t>, Jeff Whitaker, 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Stan Benjamin, and Mike </a:t>
            </a:r>
            <a:r>
              <a:rPr lang="en-US" sz="2800" dirty="0" err="1" smtClean="0"/>
              <a:t>Fiorino</a:t>
            </a:r>
            <a:endParaRPr lang="en-US" sz="2800" dirty="0" smtClean="0"/>
          </a:p>
          <a:p>
            <a:r>
              <a:rPr lang="en-US" sz="2400" i="1" dirty="0" smtClean="0"/>
              <a:t>NOAA Earth System Research Lab</a:t>
            </a:r>
          </a:p>
          <a:p>
            <a:pPr>
              <a:spcAft>
                <a:spcPts val="1800"/>
              </a:spcAft>
            </a:pPr>
            <a:r>
              <a:rPr lang="en-US" sz="2400" i="1" dirty="0" smtClean="0"/>
              <a:t>Boulder, Colorado</a:t>
            </a:r>
          </a:p>
          <a:p>
            <a:pPr>
              <a:spcAft>
                <a:spcPts val="1800"/>
              </a:spcAft>
            </a:pPr>
            <a:r>
              <a:rPr lang="en-US" sz="2400" dirty="0" err="1" smtClean="0"/>
              <a:t>tom.hamill@noaa.gov</a:t>
            </a:r>
            <a:endParaRPr lang="en-US" sz="2400" dirty="0"/>
          </a:p>
        </p:txBody>
      </p:sp>
      <p:pic>
        <p:nvPicPr>
          <p:cNvPr id="4" name="Picture 4" descr="noaa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84" y="152400"/>
            <a:ext cx="1487024" cy="1460811"/>
          </a:xfrm>
          <a:prstGeom prst="rect">
            <a:avLst/>
          </a:prstGeom>
          <a:noFill/>
        </p:spPr>
      </p:pic>
      <p:pic>
        <p:nvPicPr>
          <p:cNvPr id="5" name="Picture 5" descr="dsrc_glo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4042" y="228600"/>
            <a:ext cx="1944158" cy="135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00" y="152400"/>
            <a:ext cx="12747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AD7A3A"/>
                </a:solidFill>
                <a:latin typeface="+mj-lt"/>
              </a:rPr>
              <a:t>NOAA Earth System</a:t>
            </a:r>
          </a:p>
          <a:p>
            <a:r>
              <a:rPr lang="en-US" sz="1000" b="1" dirty="0">
                <a:solidFill>
                  <a:srgbClr val="AD7A3A"/>
                </a:solidFill>
                <a:latin typeface="+mj-lt"/>
              </a:rPr>
              <a:t>Research Laboratory</a:t>
            </a:r>
            <a:endParaRPr lang="en-US" sz="1200" b="1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T382 GEFS/</a:t>
            </a:r>
            <a:r>
              <a:rPr lang="en-US" dirty="0" err="1" smtClean="0"/>
              <a:t>EnKF</a:t>
            </a:r>
            <a:r>
              <a:rPr lang="en-US" dirty="0" smtClean="0"/>
              <a:t> vs. </a:t>
            </a:r>
            <a:br>
              <a:rPr lang="en-US" dirty="0" smtClean="0"/>
            </a:br>
            <a:r>
              <a:rPr lang="en-US" dirty="0" smtClean="0"/>
              <a:t>operational T399 ECMWF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86514" y="6125517"/>
            <a:ext cx="543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competitive with ECMWF in position error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48" r="-5948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01" y="5810423"/>
            <a:ext cx="804761" cy="9110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T382 GEFS/</a:t>
            </a:r>
            <a:r>
              <a:rPr lang="en-US" dirty="0" err="1" smtClean="0"/>
              <a:t>EnKF</a:t>
            </a:r>
            <a:r>
              <a:rPr lang="en-US" dirty="0" smtClean="0"/>
              <a:t> vs. </a:t>
            </a:r>
            <a:br>
              <a:rPr lang="en-US" dirty="0" smtClean="0"/>
            </a:br>
            <a:r>
              <a:rPr lang="en-US" dirty="0" smtClean="0"/>
              <a:t>operational Canadian Centre </a:t>
            </a:r>
            <a:r>
              <a:rPr lang="en-US" dirty="0" err="1" smtClean="0"/>
              <a:t>EnKF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6020" y="6013589"/>
            <a:ext cx="4973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lower in error than CMC; they run </a:t>
            </a:r>
            <a:r>
              <a:rPr lang="en-US" sz="2000" dirty="0" err="1" smtClean="0"/>
              <a:t>EnKF</a:t>
            </a:r>
            <a:r>
              <a:rPr lang="en-US" sz="2000" dirty="0" smtClean="0"/>
              <a:t> at</a:t>
            </a:r>
          </a:p>
          <a:p>
            <a:r>
              <a:rPr lang="en-US" sz="2000" dirty="0" smtClean="0"/>
              <a:t>lower resolution</a:t>
            </a:r>
            <a:r>
              <a:rPr lang="en-US" sz="2000" dirty="0" smtClean="0"/>
              <a:t> and do no assimilate </a:t>
            </a:r>
            <a:r>
              <a:rPr lang="en-US" sz="2000" dirty="0" err="1" smtClean="0"/>
              <a:t>TCVitals</a:t>
            </a:r>
            <a:endParaRPr lang="en-US" sz="2000" dirty="0" smtClean="0"/>
          </a:p>
        </p:txBody>
      </p:sp>
      <p:pic>
        <p:nvPicPr>
          <p:cNvPr id="11" name="Content Placeholder 10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48" r="-5948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T382 GEFS/</a:t>
            </a:r>
            <a:r>
              <a:rPr lang="en-US" dirty="0" err="1" smtClean="0"/>
              <a:t>EnKF</a:t>
            </a:r>
            <a:r>
              <a:rPr lang="en-US" dirty="0" smtClean="0"/>
              <a:t> vs. </a:t>
            </a:r>
            <a:br>
              <a:rPr lang="en-US" dirty="0" smtClean="0"/>
            </a:br>
            <a:r>
              <a:rPr lang="en-US" dirty="0" smtClean="0"/>
              <a:t>experimental FIM/</a:t>
            </a:r>
            <a:r>
              <a:rPr lang="en-US" dirty="0" err="1" smtClean="0"/>
              <a:t>EnKF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0231" y="6125517"/>
            <a:ext cx="698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FIM ensemble with somewhat higher errors than GEFS</a:t>
            </a:r>
            <a:endParaRPr lang="en-US" sz="2400" dirty="0"/>
          </a:p>
        </p:txBody>
      </p:sp>
      <p:pic>
        <p:nvPicPr>
          <p:cNvPr id="14" name="Content Placeholder 1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48" r="-5948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Deterministic track forecasts from</a:t>
            </a:r>
            <a:br>
              <a:rPr lang="en-US" sz="3600" dirty="0" smtClean="0"/>
            </a:br>
            <a:r>
              <a:rPr lang="en-US" sz="3600" dirty="0" smtClean="0"/>
              <a:t>parallel T382 GFS/GSI vs. T382 GFS/</a:t>
            </a:r>
            <a:r>
              <a:rPr lang="en-US" sz="3600" dirty="0" err="1" smtClean="0"/>
              <a:t>EnKF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0032" y="1715473"/>
            <a:ext cx="697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“parallel” version of GSI now uses </a:t>
            </a:r>
            <a:r>
              <a:rPr lang="en-US" dirty="0" err="1" smtClean="0">
                <a:solidFill>
                  <a:srgbClr val="FF0000"/>
                </a:solidFill>
              </a:rPr>
              <a:t>TCVitals</a:t>
            </a:r>
            <a:r>
              <a:rPr lang="en-US" dirty="0" smtClean="0">
                <a:solidFill>
                  <a:srgbClr val="FF0000"/>
                </a:solidFill>
              </a:rPr>
              <a:t> min pressure pseudo-</a:t>
            </a:r>
            <a:r>
              <a:rPr lang="en-US" dirty="0" err="1" smtClean="0">
                <a:solidFill>
                  <a:srgbClr val="FF0000"/>
                </a:solidFill>
              </a:rPr>
              <a:t>obs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338" r="-11338"/>
          <a:stretch>
            <a:fillRect/>
          </a:stretch>
        </p:blipFill>
        <p:spPr>
          <a:xfrm>
            <a:off x="262306" y="2084806"/>
            <a:ext cx="8424494" cy="4226024"/>
          </a:xfrm>
        </p:spPr>
      </p:pic>
      <p:sp>
        <p:nvSpPr>
          <p:cNvPr id="10" name="TextBox 9"/>
          <p:cNvSpPr txBox="1"/>
          <p:nvPr/>
        </p:nvSpPr>
        <p:spPr>
          <a:xfrm>
            <a:off x="870024" y="6310830"/>
            <a:ext cx="705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slight improvement of </a:t>
            </a:r>
            <a:r>
              <a:rPr lang="en-US" dirty="0" err="1" smtClean="0"/>
              <a:t>EnKF</a:t>
            </a:r>
            <a:r>
              <a:rPr lang="en-US" dirty="0" smtClean="0"/>
              <a:t> except at longest lead (small sample).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Tropical winds from parallel tests of T190 GFS/GSI &amp; GFS/</a:t>
            </a:r>
            <a:r>
              <a:rPr lang="en-US" dirty="0" err="1" smtClean="0"/>
              <a:t>EnKF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u850verif_7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027" y="6295806"/>
            <a:ext cx="6997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EnKF</a:t>
            </a:r>
            <a:r>
              <a:rPr lang="en-US" dirty="0" smtClean="0"/>
              <a:t> provides better wind forecasts; better steering of tropical cyclones?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Deterministic max wind speed forecast bias from parallel T382 GFS/GSI vs. T382 GFS/</a:t>
            </a:r>
            <a:r>
              <a:rPr lang="en-US" sz="3200" dirty="0" err="1" smtClean="0"/>
              <a:t>EnKF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0029" y="6321365"/>
            <a:ext cx="720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EnKF</a:t>
            </a:r>
            <a:r>
              <a:rPr lang="en-US" sz="2000" dirty="0" smtClean="0"/>
              <a:t> appears to have improved max wind speed bias relative to GSI.</a:t>
            </a:r>
            <a:endParaRPr lang="en-US" sz="2000" dirty="0"/>
          </a:p>
        </p:txBody>
      </p:sp>
      <p:pic>
        <p:nvPicPr>
          <p:cNvPr id="10" name="Content Placeholder 9" descr="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48" r="-5948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5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07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EnKF</a:t>
            </a:r>
            <a:r>
              <a:rPr lang="en-US" sz="2000" dirty="0" smtClean="0"/>
              <a:t> + </a:t>
            </a:r>
            <a:r>
              <a:rPr lang="en-US" sz="2000" dirty="0" smtClean="0"/>
              <a:t>high-resolution global model showed remarkable success in 2009 season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track forecasts competitive with state-of-the art ECMWF forecast ensemble.</a:t>
            </a:r>
          </a:p>
          <a:p>
            <a:pPr lvl="1"/>
            <a:r>
              <a:rPr lang="en-US" sz="1600" dirty="0" smtClean="0"/>
              <a:t>track forecasts clearly better than NCEP, CMC </a:t>
            </a:r>
            <a:r>
              <a:rPr lang="en-US" sz="1600" dirty="0" smtClean="0"/>
              <a:t>operational, FIM.</a:t>
            </a:r>
            <a:endParaRPr lang="en-US" sz="1600" dirty="0" smtClean="0"/>
          </a:p>
          <a:p>
            <a:pPr lvl="1"/>
            <a:r>
              <a:rPr lang="en-US" sz="1600" dirty="0" smtClean="0"/>
              <a:t>good consistency </a:t>
            </a:r>
            <a:r>
              <a:rPr lang="en-US" sz="1600" dirty="0" smtClean="0"/>
              <a:t>between ensemble spread and </a:t>
            </a:r>
            <a:r>
              <a:rPr lang="en-US" sz="1600" dirty="0" smtClean="0"/>
              <a:t>error.</a:t>
            </a:r>
          </a:p>
          <a:p>
            <a:pPr lvl="1"/>
            <a:r>
              <a:rPr lang="en-US" sz="1600" dirty="0" smtClean="0"/>
              <a:t>generally better tropical wind analyses.</a:t>
            </a:r>
            <a:endParaRPr lang="en-US" sz="160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user-friendly, real-time tracker </a:t>
            </a:r>
            <a:r>
              <a:rPr lang="en-US" sz="1600" dirty="0" smtClean="0"/>
              <a:t>software.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Improvement in TC forecasts likely due to both to increased model resolution and </a:t>
            </a:r>
            <a:r>
              <a:rPr lang="en-US" sz="2000" dirty="0" err="1" smtClean="0"/>
              <a:t>EnKF</a:t>
            </a:r>
            <a:endParaRPr lang="en-US" sz="2000" dirty="0" smtClean="0"/>
          </a:p>
          <a:p>
            <a:r>
              <a:rPr lang="en-US" sz="2000" dirty="0" smtClean="0"/>
              <a:t>Some questions</a:t>
            </a:r>
          </a:p>
          <a:p>
            <a:pPr lvl="1"/>
            <a:r>
              <a:rPr lang="en-US" sz="1600" dirty="0" smtClean="0"/>
              <a:t>improve methods for vortex initialization in </a:t>
            </a:r>
            <a:r>
              <a:rPr lang="en-US" sz="1600" dirty="0" err="1" smtClean="0"/>
              <a:t>EnKF</a:t>
            </a:r>
            <a:r>
              <a:rPr lang="en-US" sz="1600" dirty="0" smtClean="0"/>
              <a:t>.  </a:t>
            </a:r>
            <a:r>
              <a:rPr lang="en-US" sz="1600" dirty="0" smtClean="0"/>
              <a:t>Incorporate relocation?</a:t>
            </a:r>
            <a:endParaRPr lang="en-US" sz="1600" dirty="0" smtClean="0"/>
          </a:p>
          <a:p>
            <a:pPr lvl="1"/>
            <a:r>
              <a:rPr lang="en-US" sz="1600" dirty="0" smtClean="0"/>
              <a:t>methods </a:t>
            </a:r>
            <a:r>
              <a:rPr lang="en-US" sz="1600" dirty="0" smtClean="0"/>
              <a:t>for treating</a:t>
            </a:r>
            <a:r>
              <a:rPr lang="en-US" sz="1600" dirty="0" smtClean="0"/>
              <a:t> hurricane-related model </a:t>
            </a:r>
            <a:r>
              <a:rPr lang="en-US" sz="1600" dirty="0" smtClean="0"/>
              <a:t>error?</a:t>
            </a:r>
            <a:endParaRPr lang="en-US" sz="1600" dirty="0" smtClean="0"/>
          </a:p>
          <a:p>
            <a:pPr lvl="1"/>
            <a:r>
              <a:rPr lang="en-US" sz="1600" dirty="0" smtClean="0"/>
              <a:t>resolution </a:t>
            </a:r>
            <a:r>
              <a:rPr lang="en-US" sz="1600" dirty="0" smtClean="0"/>
              <a:t>impacts of</a:t>
            </a:r>
            <a:r>
              <a:rPr lang="en-US" sz="1600" dirty="0" smtClean="0"/>
              <a:t> </a:t>
            </a:r>
            <a:r>
              <a:rPr lang="en-US" sz="1600" dirty="0" smtClean="0"/>
              <a:t>global model in </a:t>
            </a:r>
            <a:r>
              <a:rPr lang="en-US" sz="1600" dirty="0" err="1" smtClean="0"/>
              <a:t>EnKF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effect of assimilating position and intensity of </a:t>
            </a:r>
            <a:r>
              <a:rPr lang="en-US" sz="1600" dirty="0" err="1" smtClean="0"/>
              <a:t>TCVitals</a:t>
            </a:r>
            <a:r>
              <a:rPr lang="en-US" sz="1600" dirty="0" smtClean="0"/>
              <a:t> separately?</a:t>
            </a:r>
          </a:p>
          <a:p>
            <a:pPr lvl="1"/>
            <a:r>
              <a:rPr lang="en-US" sz="1600" dirty="0" smtClean="0"/>
              <a:t>will nesting of high-resolution regional </a:t>
            </a:r>
            <a:r>
              <a:rPr lang="en-US" sz="1600" dirty="0" err="1" smtClean="0"/>
              <a:t>EnKF</a:t>
            </a:r>
            <a:r>
              <a:rPr lang="en-US" sz="1600" dirty="0" smtClean="0"/>
              <a:t> and SREF forecasts provide even better results</a:t>
            </a:r>
            <a:r>
              <a:rPr lang="en-US" sz="16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203" y="6167120"/>
            <a:ext cx="8368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Acknowledgments: NOAA HFIP program for support, U. Texas NSF supercomputer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for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CPU cycles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lvl="1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make real-time ensemble forecasts;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Tim </a:t>
            </a:r>
            <a:r>
              <a:rPr lang="en-US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Marchok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(tracker files); Darryl Kleist (GFS parallel runs).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 model (</a:t>
            </a:r>
            <a:r>
              <a:rPr lang="en-US" dirty="0" err="1" smtClean="0"/>
              <a:t>fim.noaa.gov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18145" y="1622372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icosahedral</a:t>
            </a:r>
            <a:r>
              <a:rPr lang="en-US" dirty="0" smtClean="0"/>
              <a:t> grid; nearly uniform resolution</a:t>
            </a:r>
          </a:p>
          <a:p>
            <a:r>
              <a:rPr lang="en-US" dirty="0" smtClean="0"/>
              <a:t>hybrid sigma/theta or sigma/pressure vertical coordinate.</a:t>
            </a:r>
          </a:p>
          <a:p>
            <a:r>
              <a:rPr lang="en-US" dirty="0" smtClean="0"/>
              <a:t>physics ported from GFS</a:t>
            </a:r>
          </a:p>
          <a:p>
            <a:r>
              <a:rPr lang="en-US" dirty="0" smtClean="0"/>
              <a:t>being developed &amp; tested at NOAA ESRL as a candidate for future operational global forecast model.</a:t>
            </a:r>
          </a:p>
        </p:txBody>
      </p:sp>
      <p:pic>
        <p:nvPicPr>
          <p:cNvPr id="11" name="Content Placeholder 10" descr="Picture 8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01" b="-7401"/>
          <a:stretch>
            <a:fillRect/>
          </a:stretch>
        </p:blipFill>
        <p:spPr>
          <a:xfrm>
            <a:off x="4208720" y="1260036"/>
            <a:ext cx="4626405" cy="5184702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Canonical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EnKF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update equations (for time </a:t>
            </a:r>
            <a:r>
              <a:rPr lang="en-US" i="1" dirty="0" err="1">
                <a:ea typeface="ＭＳ Ｐゴシック" charset="-128"/>
                <a:cs typeface="ＭＳ Ｐゴシック" charset="-128"/>
              </a:rPr>
              <a:t>t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1524000" y="2257425"/>
          <a:ext cx="3013075" cy="2571750"/>
        </p:xfrm>
        <a:graphic>
          <a:graphicData uri="http://schemas.openxmlformats.org/presentationml/2006/ole">
            <p:oleObj spid="_x0000_s19458" name="Equation" r:id="rId4" imgW="1651000" imgH="1409700" progId="Equation.DSMT4">
              <p:embed/>
            </p:oleObj>
          </a:graphicData>
        </a:graphic>
      </p:graphicFrame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1447800" y="5181600"/>
            <a:ext cx="6781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arenBoth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An ensemble of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i="1" dirty="0" err="1" smtClean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parallel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data assimilation cycles is conducted,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assimilating  </a:t>
            </a:r>
            <a:r>
              <a:rPr lang="en-US" sz="1800" i="1" dirty="0">
                <a:latin typeface="Calibri" charset="0"/>
                <a:ea typeface="Calibri" charset="0"/>
                <a:cs typeface="Calibri" charset="0"/>
              </a:rPr>
              <a:t>perturbed observations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.</a:t>
            </a:r>
          </a:p>
          <a:p>
            <a:pPr marL="457200" indent="-457200">
              <a:spcBef>
                <a:spcPct val="50000"/>
              </a:spcBef>
              <a:buFontTx/>
              <a:buAutoNum type="arabicParenBoth"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Background-error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covariances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are estimated using the ensemble.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5627688" y="2555875"/>
          <a:ext cx="1808162" cy="1366838"/>
        </p:xfrm>
        <a:graphic>
          <a:graphicData uri="http://schemas.openxmlformats.org/presentationml/2006/ole">
            <p:oleObj spid="_x0000_s19459" name="Equation" r:id="rId5" imgW="990600" imgH="749300" progId="Equation.DSMT4">
              <p:embed/>
            </p:oleObj>
          </a:graphicData>
        </a:graphic>
      </p:graphicFrame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09600" y="5181600"/>
            <a:ext cx="79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Notes:</a:t>
            </a:r>
          </a:p>
        </p:txBody>
      </p:sp>
      <p:sp>
        <p:nvSpPr>
          <p:cNvPr id="6042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53148-AC44-824A-8161-0060D42B04E5}" type="slidenum">
              <a:rPr lang="en-US" smtClean="0">
                <a:latin typeface="Times New Roman" charset="0"/>
              </a:rPr>
              <a:pPr/>
              <a:t>18</a:t>
            </a:fld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Propagation of state and error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covariances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in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EnKF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46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BB107C07-A2DE-6B45-BCC8-006B0DF7386C}" type="slidenum">
              <a:rPr lang="en-US" smtClean="0">
                <a:latin typeface="Times New Roman" charset="0"/>
              </a:rPr>
              <a:pPr/>
              <a:t>19</a:t>
            </a:fld>
            <a:endParaRPr lang="en-US" dirty="0" smtClean="0">
              <a:latin typeface="Times New Roman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57201" y="2133600"/>
          <a:ext cx="6172200" cy="1967557"/>
        </p:xfrm>
        <a:graphic>
          <a:graphicData uri="http://schemas.openxmlformats.org/presentationml/2006/ole">
            <p:oleObj spid="_x0000_s21506" name="Equation" r:id="rId3" imgW="2590800" imgH="8255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581400"/>
            <a:ext cx="339067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if forecast model is “perfect</a:t>
            </a:r>
            <a:r>
              <a:rPr lang="en-US" dirty="0" smtClean="0">
                <a:latin typeface="+mj-lt"/>
              </a:rPr>
              <a:t>”; </a:t>
            </a:r>
            <a:r>
              <a:rPr lang="en-US" i="1" dirty="0" smtClean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 is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forward model operator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57201" y="4800600"/>
          <a:ext cx="3276600" cy="1198862"/>
        </p:xfrm>
        <a:graphic>
          <a:graphicData uri="http://schemas.openxmlformats.org/presentationml/2006/ole">
            <p:oleObj spid="_x0000_s21507" name="Equation" r:id="rId4" imgW="1422400" imgH="5207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5029200"/>
            <a:ext cx="364174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…or something similar,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if </a:t>
            </a:r>
            <a:r>
              <a:rPr lang="en-US" dirty="0">
                <a:latin typeface="+mj-lt"/>
              </a:rPr>
              <a:t>forecast model</a:t>
            </a:r>
            <a:r>
              <a:rPr lang="en-US" dirty="0" smtClean="0">
                <a:latin typeface="+mj-lt"/>
              </a:rPr>
              <a:t> imperfect.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4191000"/>
            <a:ext cx="88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- or - 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905000"/>
            <a:ext cx="13219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(</a:t>
            </a:r>
            <a:r>
              <a:rPr lang="en-US" b="1" dirty="0" smtClean="0">
                <a:latin typeface="Calibri"/>
                <a:cs typeface="Calibri"/>
              </a:rPr>
              <a:t>P</a:t>
            </a:r>
            <a:r>
              <a:rPr lang="en-US" baseline="30000" dirty="0" smtClean="0">
                <a:latin typeface="Calibri"/>
                <a:cs typeface="Calibri"/>
              </a:rPr>
              <a:t>a</a:t>
            </a:r>
            <a:r>
              <a:rPr lang="en-US" dirty="0" smtClean="0">
                <a:latin typeface="Calibri"/>
                <a:cs typeface="Calibri"/>
              </a:rPr>
              <a:t> never</a:t>
            </a:r>
          </a:p>
          <a:p>
            <a:r>
              <a:rPr lang="en-US" dirty="0" smtClean="0">
                <a:latin typeface="Calibri"/>
                <a:cs typeface="Calibri"/>
              </a:rPr>
              <a:t>explicitly</a:t>
            </a:r>
          </a:p>
          <a:p>
            <a:r>
              <a:rPr lang="en-US" dirty="0" smtClean="0">
                <a:latin typeface="Calibri"/>
                <a:cs typeface="Calibri"/>
              </a:rPr>
              <a:t>formed)</a:t>
            </a:r>
            <a:endParaRPr lang="en-US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37"/>
            <a:ext cx="8229600" cy="1143000"/>
          </a:xfrm>
        </p:spPr>
        <p:txBody>
          <a:bodyPr/>
          <a:lstStyle/>
          <a:p>
            <a:r>
              <a:rPr lang="en-US" dirty="0" smtClean="0"/>
              <a:t>The ensemble </a:t>
            </a:r>
            <a:r>
              <a:rPr lang="en-US" dirty="0" err="1" smtClean="0"/>
              <a:t>Kalman</a:t>
            </a:r>
            <a:r>
              <a:rPr lang="en-US" dirty="0" smtClean="0"/>
              <a:t> Filter (</a:t>
            </a:r>
            <a:r>
              <a:rPr lang="en-US" dirty="0" err="1" smtClean="0"/>
              <a:t>EnKF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method for the initialization of ensemble forecasts that is</a:t>
            </a:r>
            <a:r>
              <a:rPr lang="en-US" sz="2800" dirty="0" smtClean="0"/>
              <a:t> conceptually </a:t>
            </a:r>
            <a:r>
              <a:rPr lang="en-US" sz="2800" dirty="0" smtClean="0"/>
              <a:t>appealing for hurricanes</a:t>
            </a:r>
          </a:p>
          <a:p>
            <a:pPr lvl="1"/>
            <a:r>
              <a:rPr lang="en-US" sz="2400" dirty="0" smtClean="0"/>
              <a:t>“Flow-dependent” background-error </a:t>
            </a:r>
            <a:r>
              <a:rPr lang="en-US" sz="2400" dirty="0" err="1" smtClean="0"/>
              <a:t>covariances</a:t>
            </a:r>
            <a:r>
              <a:rPr lang="en-US" sz="2400" dirty="0" smtClean="0"/>
              <a:t> may be</a:t>
            </a:r>
            <a:r>
              <a:rPr lang="en-US" sz="2400" dirty="0" smtClean="0"/>
              <a:t> useful </a:t>
            </a:r>
            <a:r>
              <a:rPr lang="en-US" sz="2400" dirty="0" smtClean="0"/>
              <a:t>to achieving quality analyses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97561"/>
            <a:ext cx="9067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9167" y="6431239"/>
            <a:ext cx="3808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c/o </a:t>
            </a:r>
            <a:r>
              <a:rPr lang="en-US" sz="1400" dirty="0" err="1" smtClean="0"/>
              <a:t>Xuguang</a:t>
            </a:r>
            <a:r>
              <a:rPr lang="en-US" sz="1400" dirty="0" smtClean="0"/>
              <a:t> Wang, University of Oklahoma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enk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7280275" cy="1082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Perfect-model </a:t>
            </a:r>
            <a:r>
              <a:rPr lang="en-US" sz="4000" dirty="0" err="1" smtClean="0">
                <a:latin typeface="Calibri" charset="0"/>
                <a:ea typeface="Calibri" charset="0"/>
                <a:cs typeface="Calibri" charset="0"/>
              </a:rPr>
              <a:t>EnKF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 schematic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43800" y="4114800"/>
            <a:ext cx="1500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(This schematic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is a bit of an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inappropriate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simplification, 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for EnKF uses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every member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to estimate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background-</a:t>
            </a:r>
          </a:p>
          <a:p>
            <a:r>
              <a:rPr lang="en-US" sz="1400">
                <a:latin typeface="Calibri" charset="0"/>
                <a:ea typeface="Calibri" charset="0"/>
                <a:cs typeface="Calibri" charset="0"/>
              </a:rPr>
              <a:t>error covariances)</a:t>
            </a:r>
          </a:p>
        </p:txBody>
      </p:sp>
      <p:sp>
        <p:nvSpPr>
          <p:cNvPr id="6349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08A0A7-0F95-8F46-9E8B-F6F22A26A747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5139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Testing performed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757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Ran a global ensemble square-root filter (“</a:t>
            </a:r>
            <a:r>
              <a:rPr lang="en-US" sz="2200" dirty="0" err="1" smtClean="0"/>
              <a:t>EnKF</a:t>
            </a:r>
            <a:r>
              <a:rPr lang="en-US" sz="2200" dirty="0" smtClean="0"/>
              <a:t>”) data assimilation</a:t>
            </a:r>
          </a:p>
          <a:p>
            <a:pPr lvl="1"/>
            <a:r>
              <a:rPr lang="en-US" sz="2200" dirty="0" smtClean="0"/>
              <a:t>T382L64 (~30 km) version of NCEP GFS, 60 members</a:t>
            </a:r>
          </a:p>
          <a:p>
            <a:pPr lvl="1"/>
            <a:r>
              <a:rPr lang="en-US" sz="2200" dirty="0" smtClean="0"/>
              <a:t>Full observational data stream + “</a:t>
            </a:r>
            <a:r>
              <a:rPr lang="en-US" sz="2200" dirty="0" err="1" smtClean="0"/>
              <a:t>TCVitals</a:t>
            </a:r>
            <a:r>
              <a:rPr lang="en-US" sz="2200" dirty="0" smtClean="0"/>
              <a:t>” (min central pressure)</a:t>
            </a:r>
          </a:p>
          <a:p>
            <a:r>
              <a:rPr lang="en-US" sz="2200" dirty="0" smtClean="0"/>
              <a:t>20-member ensemble forecasts to 7 days for most active days during hurricane season.</a:t>
            </a:r>
          </a:p>
          <a:p>
            <a:pPr lvl="1"/>
            <a:r>
              <a:rPr lang="en-US" sz="2200" dirty="0" smtClean="0"/>
              <a:t>T382L64 GFS ensemble (GEFS) from </a:t>
            </a:r>
            <a:r>
              <a:rPr lang="en-US" sz="2200" dirty="0" err="1" smtClean="0"/>
              <a:t>EnKF</a:t>
            </a:r>
            <a:r>
              <a:rPr lang="en-US" sz="2200" dirty="0" smtClean="0"/>
              <a:t> initial conditions</a:t>
            </a:r>
          </a:p>
          <a:p>
            <a:pPr lvl="1"/>
            <a:r>
              <a:rPr lang="en-US" sz="2200" dirty="0" smtClean="0"/>
              <a:t>30-km “FIM” model from GFS </a:t>
            </a:r>
            <a:r>
              <a:rPr lang="en-US" sz="2200" dirty="0" err="1" smtClean="0"/>
              <a:t>EnKF</a:t>
            </a:r>
            <a:r>
              <a:rPr lang="en-US" sz="2200" dirty="0" smtClean="0"/>
              <a:t> initial conditions</a:t>
            </a:r>
          </a:p>
          <a:p>
            <a:pPr lvl="1"/>
            <a:r>
              <a:rPr lang="en-US" sz="2200" dirty="0" smtClean="0"/>
              <a:t>ECMWF (T399) and CMC via “TIGGE” database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Deterministic forecasts from T382 GFS/GSI and GFS/</a:t>
            </a:r>
            <a:r>
              <a:rPr lang="en-US" sz="2200" dirty="0" err="1" smtClean="0"/>
              <a:t>EnKF</a:t>
            </a:r>
            <a:endParaRPr lang="en-US" sz="2200" dirty="0" smtClean="0"/>
          </a:p>
          <a:p>
            <a:r>
              <a:rPr lang="en-US" sz="2200" dirty="0" smtClean="0"/>
              <a:t>Compare against “best track” files compiles by NHC and Joint Typhoon Warning Center</a:t>
            </a:r>
          </a:p>
          <a:p>
            <a:r>
              <a:rPr lang="en-US" sz="2200" dirty="0" smtClean="0"/>
              <a:t>Also: Jeff Whitaker presentation yesterday on global </a:t>
            </a:r>
            <a:r>
              <a:rPr lang="en-US" sz="2200" dirty="0" err="1" smtClean="0"/>
              <a:t>EnKF</a:t>
            </a:r>
            <a:r>
              <a:rPr lang="en-US" sz="2200" dirty="0" smtClean="0"/>
              <a:t> (IOAS-AOLS 6B.1) for tropical cyclones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538"/>
            <a:ext cx="8229600" cy="101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Track plotting software</a:t>
            </a:r>
            <a:br>
              <a:rPr lang="en-US" dirty="0" smtClean="0"/>
            </a:br>
            <a:r>
              <a:rPr lang="en-US" sz="3556" dirty="0" smtClean="0"/>
              <a:t>http://</a:t>
            </a:r>
            <a:r>
              <a:rPr lang="en-US" sz="3556" dirty="0" err="1" smtClean="0"/>
              <a:t>ruc.noaa.gov</a:t>
            </a:r>
            <a:r>
              <a:rPr lang="en-US" sz="3556" dirty="0" smtClean="0"/>
              <a:t>/tracks/</a:t>
            </a:r>
            <a:endParaRPr lang="en-US" sz="3556" dirty="0"/>
          </a:p>
        </p:txBody>
      </p:sp>
      <p:pic>
        <p:nvPicPr>
          <p:cNvPr id="5" name="Content Placeholder 4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701" r="-9701"/>
          <a:stretch>
            <a:fillRect/>
          </a:stretch>
        </p:blipFill>
        <p:spPr>
          <a:xfrm>
            <a:off x="339969" y="1289538"/>
            <a:ext cx="8809268" cy="48447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5537" y="6134296"/>
            <a:ext cx="7326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 </a:t>
            </a: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M</a:t>
            </a:r>
            <a:r>
              <a:rPr lang="en-US" dirty="0" smtClean="0"/>
              <a:t>aps; black line is observed “best track”; </a:t>
            </a:r>
          </a:p>
          <a:p>
            <a:r>
              <a:rPr lang="en-US" dirty="0" smtClean="0"/>
              <a:t>white lines are forecast members; green is ensemble mean; yellow is control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software developed</a:t>
            </a:r>
          </a:p>
          <a:p>
            <a:r>
              <a:rPr lang="en-US" sz="1200" dirty="0" smtClean="0"/>
              <a:t>by Paula </a:t>
            </a:r>
            <a:r>
              <a:rPr lang="en-US" sz="1200" dirty="0" err="1" smtClean="0"/>
              <a:t>McCaslin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ESRL/GSD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00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Rules for including a particular storm</a:t>
            </a:r>
            <a:br>
              <a:rPr lang="en-US" dirty="0" smtClean="0"/>
            </a:br>
            <a:r>
              <a:rPr lang="en-US" dirty="0" smtClean="0"/>
              <a:t>in comparisons of models A vs. 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30148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Storm must be tracked and at least tropical depression strength at initial time of forecast</a:t>
            </a:r>
          </a:p>
          <a:p>
            <a:r>
              <a:rPr lang="en-US" sz="2400" dirty="0" smtClean="0"/>
              <a:t>Ensemble scores computed only when at least 20 members’ forecasts computed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but if storm dies out in some members, compute mean error and spread from remaining ones.</a:t>
            </a:r>
          </a:p>
          <a:p>
            <a:r>
              <a:rPr lang="en-US" sz="2400" dirty="0" smtClean="0"/>
              <a:t>When comparing forecast model A to forecast model B, count a storm as a sample only when both models have forecast available.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Experimental T382 </a:t>
            </a:r>
            <a:r>
              <a:rPr lang="en-US" dirty="0" smtClean="0"/>
              <a:t>GEFS/</a:t>
            </a:r>
            <a:r>
              <a:rPr lang="en-US" dirty="0" err="1" smtClean="0"/>
              <a:t>EnKF</a:t>
            </a:r>
            <a:r>
              <a:rPr lang="en-US" dirty="0" smtClean="0"/>
              <a:t> vs. </a:t>
            </a:r>
            <a:br>
              <a:rPr lang="en-US" dirty="0" smtClean="0"/>
            </a:br>
            <a:r>
              <a:rPr lang="en-US" dirty="0" smtClean="0"/>
              <a:t>operational T126 GEFS/ET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7D011-F86A-B747-B53F-97C032914B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3548" y="6013589"/>
            <a:ext cx="4937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higher resolution + </a:t>
            </a:r>
            <a:r>
              <a:rPr lang="en-US" sz="2000" dirty="0" err="1" smtClean="0"/>
              <a:t>EnKF</a:t>
            </a:r>
            <a:r>
              <a:rPr lang="en-US" sz="2000" dirty="0" smtClean="0"/>
              <a:t> = clear improvement</a:t>
            </a:r>
            <a:endParaRPr lang="en-US" sz="2000" dirty="0" smtClean="0"/>
          </a:p>
          <a:p>
            <a:r>
              <a:rPr lang="en-US" sz="2000" dirty="0" smtClean="0"/>
              <a:t>but </a:t>
            </a:r>
            <a:r>
              <a:rPr lang="en-US" sz="2000" dirty="0" smtClean="0"/>
              <a:t>how </a:t>
            </a:r>
            <a:r>
              <a:rPr lang="en-US" sz="2000" dirty="0" smtClean="0"/>
              <a:t>much from resolution vs. </a:t>
            </a:r>
            <a:r>
              <a:rPr lang="en-US" sz="2000" dirty="0" err="1" smtClean="0"/>
              <a:t>EnKF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10" name="Content Placeholder 9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948" r="-5948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50FA36E-75C4-8444-9367-5F225F36F5A0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err="1" smtClean="0"/>
              <a:t>EnKF</a:t>
            </a:r>
            <a:r>
              <a:rPr lang="en-US" sz="2400" dirty="0" smtClean="0"/>
              <a:t> performance with 2009 typhoon </a:t>
            </a:r>
            <a:r>
              <a:rPr lang="en-US" sz="2400" dirty="0" err="1" smtClean="0"/>
              <a:t>Morakot</a:t>
            </a:r>
            <a:r>
              <a:rPr lang="en-US" sz="2400" dirty="0" smtClean="0"/>
              <a:t> (Taiwan floods)</a:t>
            </a:r>
            <a:endParaRPr lang="en-US" sz="3200" dirty="0"/>
          </a:p>
        </p:txBody>
      </p:sp>
      <p:pic>
        <p:nvPicPr>
          <p:cNvPr id="6147" name="Picture 4" descr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3657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38600"/>
            <a:ext cx="36576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219200"/>
            <a:ext cx="36972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762000"/>
            <a:ext cx="36576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590800"/>
            <a:ext cx="227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7315200" y="2133600"/>
            <a:ext cx="152400" cy="152400"/>
          </a:xfrm>
          <a:custGeom>
            <a:avLst/>
            <a:gdLst>
              <a:gd name="T0" fmla="*/ 76200 w 152400"/>
              <a:gd name="T1" fmla="*/ 0 h 152400"/>
              <a:gd name="T2" fmla="*/ 0 w 152400"/>
              <a:gd name="T3" fmla="*/ 58211 h 152400"/>
              <a:gd name="T4" fmla="*/ 29106 w 152400"/>
              <a:gd name="T5" fmla="*/ 152399 h 152400"/>
              <a:gd name="T6" fmla="*/ 123294 w 152400"/>
              <a:gd name="T7" fmla="*/ 152399 h 152400"/>
              <a:gd name="T8" fmla="*/ 152400 w 152400"/>
              <a:gd name="T9" fmla="*/ 58211 h 1524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47095 w 152400"/>
              <a:gd name="T16" fmla="*/ 58212 h 152400"/>
              <a:gd name="T17" fmla="*/ 105305 w 152400"/>
              <a:gd name="T18" fmla="*/ 116422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00" h="152400">
                <a:moveTo>
                  <a:pt x="0" y="58211"/>
                </a:moveTo>
                <a:lnTo>
                  <a:pt x="58212" y="58212"/>
                </a:lnTo>
                <a:lnTo>
                  <a:pt x="76200" y="0"/>
                </a:lnTo>
                <a:lnTo>
                  <a:pt x="94188" y="58212"/>
                </a:lnTo>
                <a:lnTo>
                  <a:pt x="152400" y="58211"/>
                </a:lnTo>
                <a:lnTo>
                  <a:pt x="105305" y="94188"/>
                </a:lnTo>
                <a:lnTo>
                  <a:pt x="123294" y="152399"/>
                </a:lnTo>
                <a:lnTo>
                  <a:pt x="76200" y="116422"/>
                </a:lnTo>
                <a:lnTo>
                  <a:pt x="29106" y="152399"/>
                </a:lnTo>
                <a:lnTo>
                  <a:pt x="47095" y="94188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Slide Number Placeholder 10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0C1F3BE8-9D07-E64F-97E7-4EEEA2B62CAC}" type="slidenum">
              <a:rPr lang="en-US" sz="1400"/>
              <a:pPr algn="r" eaLnBrk="0" hangingPunct="0"/>
              <a:t>7</a:t>
            </a:fld>
            <a:endParaRPr 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AF92DACC-57CF-E54E-923B-A5BE5193F38B}" type="slidenum">
              <a:rPr lang="en-US"/>
              <a:pPr/>
              <a:t>8</a:t>
            </a:fld>
            <a:endParaRPr lang="en-US"/>
          </a:p>
        </p:txBody>
      </p:sp>
      <p:pic>
        <p:nvPicPr>
          <p:cNvPr id="7170" name="Picture 4" descr="enkfens"/>
          <p:cNvPicPr>
            <a:picLocks noChangeAspect="1" noChangeArrowheads="1"/>
          </p:cNvPicPr>
          <p:nvPr/>
        </p:nvPicPr>
        <p:blipFill>
          <a:blip r:embed="rId2"/>
          <a:srcRect l="8333" r="8333" b="9000"/>
          <a:stretch>
            <a:fillRect/>
          </a:stretch>
        </p:blipFill>
        <p:spPr bwMode="auto">
          <a:xfrm>
            <a:off x="76200" y="733425"/>
            <a:ext cx="67056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6781800" y="2057400"/>
            <a:ext cx="2057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/>
              <a:t>Intense vortices in forecasts, with ensembles of forecast positions relatively close</a:t>
            </a:r>
          </a:p>
          <a:p>
            <a:pPr eaLnBrk="0" hangingPunct="0"/>
            <a:r>
              <a:rPr lang="en-US" sz="1800"/>
              <a:t>to the observed position (red dot).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447800" y="685800"/>
            <a:ext cx="396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54-h ensembles from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T382 </a:t>
            </a:r>
            <a:r>
              <a:rPr lang="en-US" sz="4000" dirty="0"/>
              <a:t>GFS &amp; </a:t>
            </a:r>
            <a:r>
              <a:rPr lang="en-US" sz="4000" dirty="0" err="1"/>
              <a:t>EnKF</a:t>
            </a:r>
            <a:r>
              <a:rPr lang="en-US" sz="4000" dirty="0"/>
              <a:t> initial conditions.</a:t>
            </a:r>
            <a:endParaRPr lang="en-US" dirty="0"/>
          </a:p>
        </p:txBody>
      </p:sp>
      <p:sp>
        <p:nvSpPr>
          <p:cNvPr id="7174" name="Slide Number Placeholder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508ED1B4-E3FE-E943-824D-FA63CE936877}" type="slidenum">
              <a:rPr lang="en-US" sz="1400"/>
              <a:pPr algn="r" eaLnBrk="0" hangingPunct="0"/>
              <a:t>8</a:t>
            </a:fld>
            <a:endParaRPr 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79637A6-68B2-154D-B6DA-3A6AFB5C83DE}" type="slidenum">
              <a:rPr lang="en-US"/>
              <a:pPr/>
              <a:t>9</a:t>
            </a:fld>
            <a:endParaRPr lang="en-US"/>
          </a:p>
        </p:txBody>
      </p:sp>
      <p:pic>
        <p:nvPicPr>
          <p:cNvPr id="8194" name="Picture 1030" descr="gsiens"/>
          <p:cNvPicPr>
            <a:picLocks noChangeAspect="1" noChangeArrowheads="1"/>
          </p:cNvPicPr>
          <p:nvPr/>
        </p:nvPicPr>
        <p:blipFill>
          <a:blip r:embed="rId2"/>
          <a:srcRect l="10001" r="6667" b="10001"/>
          <a:stretch>
            <a:fillRect/>
          </a:stretch>
        </p:blipFill>
        <p:spPr bwMode="auto">
          <a:xfrm>
            <a:off x="152400" y="1295400"/>
            <a:ext cx="75438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dirty="0"/>
              <a:t>54-h ensembles from experimental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T382 </a:t>
            </a:r>
            <a:r>
              <a:rPr lang="en-US" sz="3200" dirty="0"/>
              <a:t>GFS &amp; GSI / ET perturbations (operational).</a:t>
            </a:r>
            <a:endParaRPr lang="en-US" dirty="0"/>
          </a:p>
        </p:txBody>
      </p:sp>
      <p:sp>
        <p:nvSpPr>
          <p:cNvPr id="8196" name="Rectangle 1028"/>
          <p:cNvSpPr>
            <a:spLocks noChangeArrowheads="1"/>
          </p:cNvSpPr>
          <p:nvPr/>
        </p:nvSpPr>
        <p:spPr bwMode="auto">
          <a:xfrm>
            <a:off x="7391400" y="3063141"/>
            <a:ext cx="1676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/>
              <a:t>GSI-ET initialized ensemble produces less intense vortices, and forecasts are slow in moving typhoon west</a:t>
            </a:r>
            <a:r>
              <a:rPr lang="en-US" sz="1600" dirty="0" smtClean="0"/>
              <a:t>.</a:t>
            </a:r>
          </a:p>
          <a:p>
            <a:pPr eaLnBrk="0" hangingPunct="0"/>
            <a:endParaRPr lang="en-US" sz="1600" dirty="0" smtClean="0"/>
          </a:p>
          <a:p>
            <a:pPr eaLnBrk="0" hangingPunct="0"/>
            <a:r>
              <a:rPr lang="en-US" sz="1600" dirty="0" smtClean="0">
                <a:solidFill>
                  <a:srgbClr val="FF0000"/>
                </a:solidFill>
              </a:rPr>
              <a:t>This operational version of GSI did not include </a:t>
            </a:r>
            <a:r>
              <a:rPr lang="en-US" sz="1600" dirty="0" err="1" smtClean="0">
                <a:solidFill>
                  <a:srgbClr val="FF0000"/>
                </a:solidFill>
              </a:rPr>
              <a:t>TCVitals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central pressure obs.</a:t>
            </a:r>
          </a:p>
        </p:txBody>
      </p:sp>
      <p:sp>
        <p:nvSpPr>
          <p:cNvPr id="8197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0" hangingPunct="0"/>
            <a:fld id="{628AEC53-57AF-C64C-9A37-3D9E7B261181}" type="slidenum">
              <a:rPr lang="en-US" sz="1400"/>
              <a:pPr algn="r" eaLnBrk="0" hangingPunct="0"/>
              <a:t>9</a:t>
            </a:fld>
            <a:endParaRPr lang="en-US" sz="1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378700" y="1530112"/>
            <a:ext cx="1765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Note that GFS</a:t>
            </a:r>
          </a:p>
          <a:p>
            <a:r>
              <a:rPr lang="en-US" sz="1600" dirty="0"/>
              <a:t>model resolution</a:t>
            </a:r>
          </a:p>
          <a:p>
            <a:r>
              <a:rPr lang="en-US" sz="1600" dirty="0"/>
              <a:t>is much greater</a:t>
            </a:r>
          </a:p>
          <a:p>
            <a:r>
              <a:rPr lang="en-US" sz="1600" dirty="0"/>
              <a:t>than current</a:t>
            </a:r>
          </a:p>
          <a:p>
            <a:r>
              <a:rPr lang="en-US" sz="1600" dirty="0"/>
              <a:t>operational, T126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1021</Words>
  <Application>Microsoft Macintosh PowerPoint</Application>
  <PresentationFormat>On-screen Show (4:3)</PresentationFormat>
  <Paragraphs>133</Paragraphs>
  <Slides>20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Performance of hurricane forecasts from global ensemble prediction systems during the 2009 season  </vt:lpstr>
      <vt:lpstr>The ensemble Kalman Filter (EnKF)</vt:lpstr>
      <vt:lpstr>Testing performed</vt:lpstr>
      <vt:lpstr>Track plotting software http://ruc.noaa.gov/tracks/</vt:lpstr>
      <vt:lpstr>Rules for including a particular storm in comparisons of models A vs. B</vt:lpstr>
      <vt:lpstr> Experimental T382 GEFS/EnKF vs.  operational T126 GEFS/ET</vt:lpstr>
      <vt:lpstr>EnKF performance with 2009 typhoon Morakot (Taiwan floods)</vt:lpstr>
      <vt:lpstr>54-h ensembles from  T382 GFS &amp; EnKF initial conditions.</vt:lpstr>
      <vt:lpstr>54-h ensembles from experimental  T382 GFS &amp; GSI / ET perturbations (operational).</vt:lpstr>
      <vt:lpstr>T382 GEFS/EnKF vs.  operational T399 ECMWF</vt:lpstr>
      <vt:lpstr>T382 GEFS/EnKF vs.  operational Canadian Centre EnKF</vt:lpstr>
      <vt:lpstr>T382 GEFS/EnKF vs.  experimental FIM/EnKF</vt:lpstr>
      <vt:lpstr>Deterministic track forecasts from parallel T382 GFS/GSI vs. T382 GFS/EnKF</vt:lpstr>
      <vt:lpstr>Tropical winds from parallel tests of T190 GFS/GSI &amp; GFS/EnKF</vt:lpstr>
      <vt:lpstr>Deterministic max wind speed forecast bias from parallel T382 GFS/GSI vs. T382 GFS/EnKF</vt:lpstr>
      <vt:lpstr>Conclusions</vt:lpstr>
      <vt:lpstr>FIM model (fim.noaa.gov)</vt:lpstr>
      <vt:lpstr>Canonical EnKF update equations (for time t)</vt:lpstr>
      <vt:lpstr>Propagation of state and error covariances in EnKF</vt:lpstr>
      <vt:lpstr>Slide 20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hurricane forecasts from global ensemble prediction systems during the 2009 season  </dc:title>
  <dc:creator>Tom Hamill</dc:creator>
  <cp:lastModifiedBy>Tom Hamill</cp:lastModifiedBy>
  <cp:revision>12</cp:revision>
  <cp:lastPrinted>2010-01-14T16:37:51Z</cp:lastPrinted>
  <dcterms:created xsi:type="dcterms:W3CDTF">2010-01-14T17:14:34Z</dcterms:created>
  <dcterms:modified xsi:type="dcterms:W3CDTF">2010-01-15T22:01:05Z</dcterms:modified>
</cp:coreProperties>
</file>