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5" r:id="rId2"/>
    <p:sldId id="276" r:id="rId3"/>
    <p:sldId id="278" r:id="rId4"/>
    <p:sldId id="256" r:id="rId5"/>
    <p:sldId id="258" r:id="rId6"/>
    <p:sldId id="272" r:id="rId7"/>
    <p:sldId id="279" r:id="rId8"/>
    <p:sldId id="280" r:id="rId9"/>
    <p:sldId id="257" r:id="rId10"/>
    <p:sldId id="267" r:id="rId11"/>
    <p:sldId id="264" r:id="rId12"/>
    <p:sldId id="261" r:id="rId13"/>
    <p:sldId id="268" r:id="rId14"/>
    <p:sldId id="269" r:id="rId15"/>
    <p:sldId id="270" r:id="rId16"/>
    <p:sldId id="271" r:id="rId17"/>
    <p:sldId id="273" r:id="rId18"/>
    <p:sldId id="262" r:id="rId19"/>
    <p:sldId id="259" r:id="rId20"/>
    <p:sldId id="260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64" autoAdjust="0"/>
    <p:restoredTop sz="86417" autoAdjust="0"/>
  </p:normalViewPr>
  <p:slideViewPr>
    <p:cSldViewPr snapToGrid="0" snapToObjects="1">
      <p:cViewPr>
        <p:scale>
          <a:sx n="150" d="100"/>
          <a:sy n="150" d="100"/>
        </p:scale>
        <p:origin x="-168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LUE%20USB:MissouriFlooding:files4doug:summary%20forecas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User:rwebb:climate_assessments:MissouriFlooding:easterling%20ncdc:huc1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User:rwebb:climate_assessments:MissouriFlooding:easterling%20ncdc:huc10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User:rwebb:climate_assessments:MissouriFlooding:easterling%20ncdc:huc1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47520421190158"/>
          <c:y val="0.0163265306122449"/>
          <c:w val="0.761350346606771"/>
          <c:h val="0.903446712018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January Forecast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Sheet2!$B$1:$F$1</c:f>
              <c:strCache>
                <c:ptCount val="5"/>
                <c:pt idx="0">
                  <c:v>Gallatin River at Gallatin  Gateway, MT</c:v>
                </c:pt>
                <c:pt idx="1">
                  <c:v>Missouri River inflow at Lake Sakakawea</c:v>
                </c:pt>
                <c:pt idx="2">
                  <c:v>Yellowstone River at Billings, MT</c:v>
                </c:pt>
                <c:pt idx="3">
                  <c:v>North Platte River at Seminoe Reservoir</c:v>
                </c:pt>
                <c:pt idx="4">
                  <c:v>Cache La Poudre River at Ft. Collins</c:v>
                </c:pt>
              </c:strCache>
            </c:strRef>
          </c:cat>
          <c:val>
            <c:numRef>
              <c:f>Sheet2!$B$2:$F$2</c:f>
              <c:numCache>
                <c:formatCode>General</c:formatCode>
                <c:ptCount val="5"/>
                <c:pt idx="0">
                  <c:v>99.0</c:v>
                </c:pt>
                <c:pt idx="1">
                  <c:v>107.0</c:v>
                </c:pt>
                <c:pt idx="2">
                  <c:v>109.0</c:v>
                </c:pt>
                <c:pt idx="3">
                  <c:v>140.0</c:v>
                </c:pt>
                <c:pt idx="4">
                  <c:v>124.0</c:v>
                </c:pt>
              </c:numCache>
            </c:numRef>
          </c:val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February Forecast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Sheet2!$B$1:$F$1</c:f>
              <c:strCache>
                <c:ptCount val="5"/>
                <c:pt idx="0">
                  <c:v>Gallatin River at Gallatin  Gateway, MT</c:v>
                </c:pt>
                <c:pt idx="1">
                  <c:v>Missouri River inflow at Lake Sakakawea</c:v>
                </c:pt>
                <c:pt idx="2">
                  <c:v>Yellowstone River at Billings, MT</c:v>
                </c:pt>
                <c:pt idx="3">
                  <c:v>North Platte River at Seminoe Reservoir</c:v>
                </c:pt>
                <c:pt idx="4">
                  <c:v>Cache La Poudre River at Ft. Collins</c:v>
                </c:pt>
              </c:strCache>
            </c:strRef>
          </c:cat>
          <c:val>
            <c:numRef>
              <c:f>Sheet2!$B$3:$F$3</c:f>
              <c:numCache>
                <c:formatCode>General</c:formatCode>
                <c:ptCount val="5"/>
                <c:pt idx="0">
                  <c:v>103.0</c:v>
                </c:pt>
                <c:pt idx="1">
                  <c:v>105.0</c:v>
                </c:pt>
                <c:pt idx="2">
                  <c:v>106.0</c:v>
                </c:pt>
                <c:pt idx="3">
                  <c:v>137.0</c:v>
                </c:pt>
                <c:pt idx="4">
                  <c:v>124.0</c:v>
                </c:pt>
              </c:numCache>
            </c:numRef>
          </c:val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March Forecast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Sheet2!$B$1:$F$1</c:f>
              <c:strCache>
                <c:ptCount val="5"/>
                <c:pt idx="0">
                  <c:v>Gallatin River at Gallatin  Gateway, MT</c:v>
                </c:pt>
                <c:pt idx="1">
                  <c:v>Missouri River inflow at Lake Sakakawea</c:v>
                </c:pt>
                <c:pt idx="2">
                  <c:v>Yellowstone River at Billings, MT</c:v>
                </c:pt>
                <c:pt idx="3">
                  <c:v>North Platte River at Seminoe Reservoir</c:v>
                </c:pt>
                <c:pt idx="4">
                  <c:v>Cache La Poudre River at Ft. Collins</c:v>
                </c:pt>
              </c:strCache>
            </c:strRef>
          </c:cat>
          <c:val>
            <c:numRef>
              <c:f>Sheet2!$B$4:$F$4</c:f>
              <c:numCache>
                <c:formatCode>General</c:formatCode>
                <c:ptCount val="5"/>
                <c:pt idx="0">
                  <c:v>103.0</c:v>
                </c:pt>
                <c:pt idx="1">
                  <c:v>102.0</c:v>
                </c:pt>
                <c:pt idx="2">
                  <c:v>107.0</c:v>
                </c:pt>
                <c:pt idx="3">
                  <c:v>140.0</c:v>
                </c:pt>
                <c:pt idx="4">
                  <c:v>127.0</c:v>
                </c:pt>
              </c:numCache>
            </c:numRef>
          </c:val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April Forecast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cat>
            <c:strRef>
              <c:f>Sheet2!$B$1:$F$1</c:f>
              <c:strCache>
                <c:ptCount val="5"/>
                <c:pt idx="0">
                  <c:v>Gallatin River at Gallatin  Gateway, MT</c:v>
                </c:pt>
                <c:pt idx="1">
                  <c:v>Missouri River inflow at Lake Sakakawea</c:v>
                </c:pt>
                <c:pt idx="2">
                  <c:v>Yellowstone River at Billings, MT</c:v>
                </c:pt>
                <c:pt idx="3">
                  <c:v>North Platte River at Seminoe Reservoir</c:v>
                </c:pt>
                <c:pt idx="4">
                  <c:v>Cache La Poudre River at Ft. Collins</c:v>
                </c:pt>
              </c:strCache>
            </c:strRef>
          </c:cat>
          <c:val>
            <c:numRef>
              <c:f>Sheet2!$B$5:$F$5</c:f>
              <c:numCache>
                <c:formatCode>General</c:formatCode>
                <c:ptCount val="5"/>
                <c:pt idx="0">
                  <c:v>110.0</c:v>
                </c:pt>
                <c:pt idx="1">
                  <c:v>115.0</c:v>
                </c:pt>
                <c:pt idx="2">
                  <c:v>124.0</c:v>
                </c:pt>
                <c:pt idx="3">
                  <c:v>155.0</c:v>
                </c:pt>
                <c:pt idx="4">
                  <c:v>131.0</c:v>
                </c:pt>
              </c:numCache>
            </c:numRef>
          </c:val>
        </c:ser>
        <c:ser>
          <c:idx val="4"/>
          <c:order val="4"/>
          <c:tx>
            <c:strRef>
              <c:f>Sheet2!$A$6</c:f>
              <c:strCache>
                <c:ptCount val="1"/>
                <c:pt idx="0">
                  <c:v>May Forecast*</c:v>
                </c:pt>
              </c:strCache>
            </c:strRef>
          </c:tx>
          <c:spPr>
            <a:solidFill>
              <a:srgbClr val="00FFFF"/>
            </a:solidFill>
          </c:spPr>
          <c:invertIfNegative val="0"/>
          <c:cat>
            <c:strRef>
              <c:f>Sheet2!$B$1:$F$1</c:f>
              <c:strCache>
                <c:ptCount val="5"/>
                <c:pt idx="0">
                  <c:v>Gallatin River at Gallatin  Gateway, MT</c:v>
                </c:pt>
                <c:pt idx="1">
                  <c:v>Missouri River inflow at Lake Sakakawea</c:v>
                </c:pt>
                <c:pt idx="2">
                  <c:v>Yellowstone River at Billings, MT</c:v>
                </c:pt>
                <c:pt idx="3">
                  <c:v>North Platte River at Seminoe Reservoir</c:v>
                </c:pt>
                <c:pt idx="4">
                  <c:v>Cache La Poudre River at Ft. Collins</c:v>
                </c:pt>
              </c:strCache>
            </c:strRef>
          </c:cat>
          <c:val>
            <c:numRef>
              <c:f>Sheet2!$B$6:$F$6</c:f>
              <c:numCache>
                <c:formatCode>General</c:formatCode>
                <c:ptCount val="5"/>
                <c:pt idx="0">
                  <c:v>127.0</c:v>
                </c:pt>
                <c:pt idx="1">
                  <c:v>141.0</c:v>
                </c:pt>
                <c:pt idx="2">
                  <c:v>144.0</c:v>
                </c:pt>
                <c:pt idx="3">
                  <c:v>200.0</c:v>
                </c:pt>
                <c:pt idx="4">
                  <c:v>154.0</c:v>
                </c:pt>
              </c:numCache>
            </c:numRef>
          </c:val>
        </c:ser>
        <c:ser>
          <c:idx val="5"/>
          <c:order val="5"/>
          <c:tx>
            <c:strRef>
              <c:f>Sheet2!$A$7</c:f>
              <c:strCache>
                <c:ptCount val="1"/>
                <c:pt idx="0">
                  <c:v>June Forecast**</c:v>
                </c:pt>
              </c:strCache>
            </c:strRef>
          </c:tx>
          <c:spPr>
            <a:solidFill>
              <a:srgbClr val="FF8000"/>
            </a:solidFill>
          </c:spPr>
          <c:invertIfNegative val="0"/>
          <c:cat>
            <c:strRef>
              <c:f>Sheet2!$B$1:$F$1</c:f>
              <c:strCache>
                <c:ptCount val="5"/>
                <c:pt idx="0">
                  <c:v>Gallatin River at Gallatin  Gateway, MT</c:v>
                </c:pt>
                <c:pt idx="1">
                  <c:v>Missouri River inflow at Lake Sakakawea</c:v>
                </c:pt>
                <c:pt idx="2">
                  <c:v>Yellowstone River at Billings, MT</c:v>
                </c:pt>
                <c:pt idx="3">
                  <c:v>North Platte River at Seminoe Reservoir</c:v>
                </c:pt>
                <c:pt idx="4">
                  <c:v>Cache La Poudre River at Ft. Collins</c:v>
                </c:pt>
              </c:strCache>
            </c:strRef>
          </c:cat>
          <c:val>
            <c:numRef>
              <c:f>Sheet2!$B$7:$F$7</c:f>
              <c:numCache>
                <c:formatCode>General</c:formatCode>
                <c:ptCount val="5"/>
                <c:pt idx="0">
                  <c:v>144.0</c:v>
                </c:pt>
                <c:pt idx="1">
                  <c:v>182.0</c:v>
                </c:pt>
                <c:pt idx="2">
                  <c:v>170.0</c:v>
                </c:pt>
                <c:pt idx="3">
                  <c:v>208.0</c:v>
                </c:pt>
                <c:pt idx="4">
                  <c:v>173.0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2984"/>
        <c:axId val="2926152"/>
      </c:barChart>
      <c:catAx>
        <c:axId val="2922984"/>
        <c:scaling>
          <c:orientation val="minMax"/>
        </c:scaling>
        <c:delete val="0"/>
        <c:axPos val="b"/>
        <c:majorTickMark val="cross"/>
        <c:minorTickMark val="none"/>
        <c:tickLblPos val="nextTo"/>
        <c:txPr>
          <a:bodyPr rot="0"/>
          <a:lstStyle/>
          <a:p>
            <a:pPr>
              <a:defRPr sz="1100" baseline="0"/>
            </a:pPr>
            <a:endParaRPr lang="en-US"/>
          </a:p>
        </c:txPr>
        <c:crossAx val="2926152"/>
        <c:crosses val="autoZero"/>
        <c:auto val="1"/>
        <c:lblAlgn val="ctr"/>
        <c:lblOffset val="100"/>
        <c:noMultiLvlLbl val="0"/>
      </c:catAx>
      <c:valAx>
        <c:axId val="2926152"/>
        <c:scaling>
          <c:orientation val="minMax"/>
          <c:max val="210.0"/>
          <c:min val="7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922984"/>
        <c:crosses val="autoZero"/>
        <c:crossBetween val="between"/>
        <c:majorUnit val="25.0"/>
      </c:valAx>
    </c:plotArea>
    <c:legend>
      <c:legendPos val="r"/>
      <c:layout>
        <c:manualLayout>
          <c:xMode val="edge"/>
          <c:yMode val="edge"/>
          <c:x val="0.808576733946415"/>
          <c:y val="0.35198346595119"/>
          <c:w val="0.191423266053585"/>
          <c:h val="0.296032895421865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Tmax (°C)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391023316338503"/>
          <c:y val="0.0992525721912843"/>
          <c:w val="0.941651859283876"/>
          <c:h val="0.262251682188163"/>
        </c:manualLayout>
      </c:layout>
      <c:lineChart>
        <c:grouping val="standard"/>
        <c:varyColors val="0"/>
        <c:ser>
          <c:idx val="0"/>
          <c:order val="0"/>
          <c:tx>
            <c:v>Annual Average</c:v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tmax!$A$1:$A$116</c:f>
              <c:numCache>
                <c:formatCode>General</c:formatCode>
                <c:ptCount val="116"/>
                <c:pt idx="0">
                  <c:v>1895.0</c:v>
                </c:pt>
                <c:pt idx="1">
                  <c:v>1896.0</c:v>
                </c:pt>
                <c:pt idx="2">
                  <c:v>1897.0</c:v>
                </c:pt>
                <c:pt idx="3">
                  <c:v>1898.0</c:v>
                </c:pt>
                <c:pt idx="4">
                  <c:v>1899.0</c:v>
                </c:pt>
                <c:pt idx="5">
                  <c:v>1900.0</c:v>
                </c:pt>
                <c:pt idx="6">
                  <c:v>1901.0</c:v>
                </c:pt>
                <c:pt idx="7">
                  <c:v>1902.0</c:v>
                </c:pt>
                <c:pt idx="8">
                  <c:v>1903.0</c:v>
                </c:pt>
                <c:pt idx="9">
                  <c:v>1904.0</c:v>
                </c:pt>
                <c:pt idx="10">
                  <c:v>1905.0</c:v>
                </c:pt>
                <c:pt idx="11">
                  <c:v>1906.0</c:v>
                </c:pt>
                <c:pt idx="12">
                  <c:v>1907.0</c:v>
                </c:pt>
                <c:pt idx="13">
                  <c:v>1908.0</c:v>
                </c:pt>
                <c:pt idx="14">
                  <c:v>1909.0</c:v>
                </c:pt>
                <c:pt idx="15">
                  <c:v>1910.0</c:v>
                </c:pt>
                <c:pt idx="16">
                  <c:v>1911.0</c:v>
                </c:pt>
                <c:pt idx="17">
                  <c:v>1912.0</c:v>
                </c:pt>
                <c:pt idx="18">
                  <c:v>1913.0</c:v>
                </c:pt>
                <c:pt idx="19">
                  <c:v>1914.0</c:v>
                </c:pt>
                <c:pt idx="20">
                  <c:v>1915.0</c:v>
                </c:pt>
                <c:pt idx="21">
                  <c:v>1916.0</c:v>
                </c:pt>
                <c:pt idx="22">
                  <c:v>1917.0</c:v>
                </c:pt>
                <c:pt idx="23">
                  <c:v>1918.0</c:v>
                </c:pt>
                <c:pt idx="24">
                  <c:v>1919.0</c:v>
                </c:pt>
                <c:pt idx="25">
                  <c:v>1920.0</c:v>
                </c:pt>
                <c:pt idx="26">
                  <c:v>1921.0</c:v>
                </c:pt>
                <c:pt idx="27">
                  <c:v>1922.0</c:v>
                </c:pt>
                <c:pt idx="28">
                  <c:v>1923.0</c:v>
                </c:pt>
                <c:pt idx="29">
                  <c:v>1924.0</c:v>
                </c:pt>
                <c:pt idx="30">
                  <c:v>1925.0</c:v>
                </c:pt>
                <c:pt idx="31">
                  <c:v>1926.0</c:v>
                </c:pt>
                <c:pt idx="32">
                  <c:v>1927.0</c:v>
                </c:pt>
                <c:pt idx="33">
                  <c:v>1928.0</c:v>
                </c:pt>
                <c:pt idx="34">
                  <c:v>1929.0</c:v>
                </c:pt>
                <c:pt idx="35">
                  <c:v>1930.0</c:v>
                </c:pt>
                <c:pt idx="36">
                  <c:v>1931.0</c:v>
                </c:pt>
                <c:pt idx="37">
                  <c:v>1932.0</c:v>
                </c:pt>
                <c:pt idx="38">
                  <c:v>1933.0</c:v>
                </c:pt>
                <c:pt idx="39">
                  <c:v>1934.0</c:v>
                </c:pt>
                <c:pt idx="40">
                  <c:v>1935.0</c:v>
                </c:pt>
                <c:pt idx="41">
                  <c:v>1936.0</c:v>
                </c:pt>
                <c:pt idx="42">
                  <c:v>1937.0</c:v>
                </c:pt>
                <c:pt idx="43">
                  <c:v>1938.0</c:v>
                </c:pt>
                <c:pt idx="44">
                  <c:v>1939.0</c:v>
                </c:pt>
                <c:pt idx="45">
                  <c:v>1940.0</c:v>
                </c:pt>
                <c:pt idx="46">
                  <c:v>1941.0</c:v>
                </c:pt>
                <c:pt idx="47">
                  <c:v>1942.0</c:v>
                </c:pt>
                <c:pt idx="48">
                  <c:v>1943.0</c:v>
                </c:pt>
                <c:pt idx="49">
                  <c:v>1944.0</c:v>
                </c:pt>
                <c:pt idx="50">
                  <c:v>1945.0</c:v>
                </c:pt>
                <c:pt idx="51">
                  <c:v>1946.0</c:v>
                </c:pt>
                <c:pt idx="52">
                  <c:v>1947.0</c:v>
                </c:pt>
                <c:pt idx="53">
                  <c:v>1948.0</c:v>
                </c:pt>
                <c:pt idx="54">
                  <c:v>1949.0</c:v>
                </c:pt>
                <c:pt idx="55">
                  <c:v>1950.0</c:v>
                </c:pt>
                <c:pt idx="56">
                  <c:v>1951.0</c:v>
                </c:pt>
                <c:pt idx="57">
                  <c:v>1952.0</c:v>
                </c:pt>
                <c:pt idx="58">
                  <c:v>1953.0</c:v>
                </c:pt>
                <c:pt idx="59">
                  <c:v>1954.0</c:v>
                </c:pt>
                <c:pt idx="60">
                  <c:v>1955.0</c:v>
                </c:pt>
                <c:pt idx="61">
                  <c:v>1956.0</c:v>
                </c:pt>
                <c:pt idx="62">
                  <c:v>1957.0</c:v>
                </c:pt>
                <c:pt idx="63">
                  <c:v>1958.0</c:v>
                </c:pt>
                <c:pt idx="64">
                  <c:v>1959.0</c:v>
                </c:pt>
                <c:pt idx="65">
                  <c:v>1960.0</c:v>
                </c:pt>
                <c:pt idx="66">
                  <c:v>1961.0</c:v>
                </c:pt>
                <c:pt idx="67">
                  <c:v>1962.0</c:v>
                </c:pt>
                <c:pt idx="68">
                  <c:v>1963.0</c:v>
                </c:pt>
                <c:pt idx="69">
                  <c:v>1964.0</c:v>
                </c:pt>
                <c:pt idx="70">
                  <c:v>1965.0</c:v>
                </c:pt>
                <c:pt idx="71">
                  <c:v>1966.0</c:v>
                </c:pt>
                <c:pt idx="72">
                  <c:v>1967.0</c:v>
                </c:pt>
                <c:pt idx="73">
                  <c:v>1968.0</c:v>
                </c:pt>
                <c:pt idx="74">
                  <c:v>1969.0</c:v>
                </c:pt>
                <c:pt idx="75">
                  <c:v>1970.0</c:v>
                </c:pt>
                <c:pt idx="76">
                  <c:v>1971.0</c:v>
                </c:pt>
                <c:pt idx="77">
                  <c:v>1972.0</c:v>
                </c:pt>
                <c:pt idx="78">
                  <c:v>1973.0</c:v>
                </c:pt>
                <c:pt idx="79">
                  <c:v>1974.0</c:v>
                </c:pt>
                <c:pt idx="80">
                  <c:v>1975.0</c:v>
                </c:pt>
                <c:pt idx="81">
                  <c:v>1976.0</c:v>
                </c:pt>
                <c:pt idx="82">
                  <c:v>1977.0</c:v>
                </c:pt>
                <c:pt idx="83">
                  <c:v>1978.0</c:v>
                </c:pt>
                <c:pt idx="84">
                  <c:v>1979.0</c:v>
                </c:pt>
                <c:pt idx="85">
                  <c:v>1980.0</c:v>
                </c:pt>
                <c:pt idx="86">
                  <c:v>1981.0</c:v>
                </c:pt>
                <c:pt idx="87">
                  <c:v>1982.0</c:v>
                </c:pt>
                <c:pt idx="88">
                  <c:v>1983.0</c:v>
                </c:pt>
                <c:pt idx="89">
                  <c:v>1984.0</c:v>
                </c:pt>
                <c:pt idx="90">
                  <c:v>1985.0</c:v>
                </c:pt>
                <c:pt idx="91">
                  <c:v>1986.0</c:v>
                </c:pt>
                <c:pt idx="92">
                  <c:v>1987.0</c:v>
                </c:pt>
                <c:pt idx="93">
                  <c:v>1988.0</c:v>
                </c:pt>
                <c:pt idx="94">
                  <c:v>1989.0</c:v>
                </c:pt>
                <c:pt idx="95">
                  <c:v>1990.0</c:v>
                </c:pt>
                <c:pt idx="96">
                  <c:v>1991.0</c:v>
                </c:pt>
                <c:pt idx="97">
                  <c:v>1992.0</c:v>
                </c:pt>
                <c:pt idx="98">
                  <c:v>1993.0</c:v>
                </c:pt>
                <c:pt idx="99">
                  <c:v>1994.0</c:v>
                </c:pt>
                <c:pt idx="100">
                  <c:v>1995.0</c:v>
                </c:pt>
                <c:pt idx="101">
                  <c:v>1996.0</c:v>
                </c:pt>
                <c:pt idx="102">
                  <c:v>1997.0</c:v>
                </c:pt>
                <c:pt idx="103">
                  <c:v>1998.0</c:v>
                </c:pt>
                <c:pt idx="104">
                  <c:v>1999.0</c:v>
                </c:pt>
                <c:pt idx="105">
                  <c:v>2000.0</c:v>
                </c:pt>
                <c:pt idx="106">
                  <c:v>2001.0</c:v>
                </c:pt>
                <c:pt idx="107">
                  <c:v>2002.0</c:v>
                </c:pt>
                <c:pt idx="108">
                  <c:v>2003.0</c:v>
                </c:pt>
                <c:pt idx="109">
                  <c:v>2004.0</c:v>
                </c:pt>
                <c:pt idx="110">
                  <c:v>2005.0</c:v>
                </c:pt>
                <c:pt idx="111">
                  <c:v>2006.0</c:v>
                </c:pt>
                <c:pt idx="112">
                  <c:v>2007.0</c:v>
                </c:pt>
                <c:pt idx="113">
                  <c:v>2008.0</c:v>
                </c:pt>
                <c:pt idx="114">
                  <c:v>2009.0</c:v>
                </c:pt>
                <c:pt idx="115">
                  <c:v>2010.0</c:v>
                </c:pt>
              </c:numCache>
            </c:numRef>
          </c:cat>
          <c:val>
            <c:numRef>
              <c:f>tmax!$N$1:$N$116</c:f>
              <c:numCache>
                <c:formatCode>General</c:formatCode>
                <c:ptCount val="116"/>
                <c:pt idx="0">
                  <c:v>13.625</c:v>
                </c:pt>
                <c:pt idx="1">
                  <c:v>13.75</c:v>
                </c:pt>
                <c:pt idx="2">
                  <c:v>13.675</c:v>
                </c:pt>
                <c:pt idx="3">
                  <c:v>13.5</c:v>
                </c:pt>
                <c:pt idx="4">
                  <c:v>12.88333333333333</c:v>
                </c:pt>
                <c:pt idx="5">
                  <c:v>15.11666666666667</c:v>
                </c:pt>
                <c:pt idx="6">
                  <c:v>14.64166666666667</c:v>
                </c:pt>
                <c:pt idx="7">
                  <c:v>13.49166666666667</c:v>
                </c:pt>
                <c:pt idx="8">
                  <c:v>13.28333333333333</c:v>
                </c:pt>
                <c:pt idx="9">
                  <c:v>14.05833333333333</c:v>
                </c:pt>
                <c:pt idx="10">
                  <c:v>13.49166666666667</c:v>
                </c:pt>
                <c:pt idx="11">
                  <c:v>13.95833333333333</c:v>
                </c:pt>
                <c:pt idx="12">
                  <c:v>13.675</c:v>
                </c:pt>
                <c:pt idx="13">
                  <c:v>14.54166666666667</c:v>
                </c:pt>
                <c:pt idx="14">
                  <c:v>13.24166666666667</c:v>
                </c:pt>
                <c:pt idx="15">
                  <c:v>15.28333333333333</c:v>
                </c:pt>
                <c:pt idx="16">
                  <c:v>14.03333333333333</c:v>
                </c:pt>
                <c:pt idx="17">
                  <c:v>12.8</c:v>
                </c:pt>
                <c:pt idx="18">
                  <c:v>14.10833333333333</c:v>
                </c:pt>
                <c:pt idx="19">
                  <c:v>14.6</c:v>
                </c:pt>
                <c:pt idx="20">
                  <c:v>13.08333333333333</c:v>
                </c:pt>
                <c:pt idx="21">
                  <c:v>12.89166666666667</c:v>
                </c:pt>
                <c:pt idx="22">
                  <c:v>12.925</c:v>
                </c:pt>
                <c:pt idx="23">
                  <c:v>14.2</c:v>
                </c:pt>
                <c:pt idx="24">
                  <c:v>13.625</c:v>
                </c:pt>
                <c:pt idx="25">
                  <c:v>13.40833333333333</c:v>
                </c:pt>
                <c:pt idx="26">
                  <c:v>15.48333333333333</c:v>
                </c:pt>
                <c:pt idx="27">
                  <c:v>13.90833333333333</c:v>
                </c:pt>
                <c:pt idx="28">
                  <c:v>14.04166666666667</c:v>
                </c:pt>
                <c:pt idx="29">
                  <c:v>13.00833333333333</c:v>
                </c:pt>
                <c:pt idx="30">
                  <c:v>14.45</c:v>
                </c:pt>
                <c:pt idx="31">
                  <c:v>14.45</c:v>
                </c:pt>
                <c:pt idx="32">
                  <c:v>13.08333333333333</c:v>
                </c:pt>
                <c:pt idx="33">
                  <c:v>14.35</c:v>
                </c:pt>
                <c:pt idx="34">
                  <c:v>12.83333333333333</c:v>
                </c:pt>
                <c:pt idx="35">
                  <c:v>14.50833333333333</c:v>
                </c:pt>
                <c:pt idx="36">
                  <c:v>16.125</c:v>
                </c:pt>
                <c:pt idx="37">
                  <c:v>13.78333333333333</c:v>
                </c:pt>
                <c:pt idx="38">
                  <c:v>15.46666666666667</c:v>
                </c:pt>
                <c:pt idx="39">
                  <c:v>16.74166666666667</c:v>
                </c:pt>
                <c:pt idx="40">
                  <c:v>14.175</c:v>
                </c:pt>
                <c:pt idx="41">
                  <c:v>14.54166666666667</c:v>
                </c:pt>
                <c:pt idx="42">
                  <c:v>13.63333333333333</c:v>
                </c:pt>
                <c:pt idx="43">
                  <c:v>15.24166666666667</c:v>
                </c:pt>
                <c:pt idx="44">
                  <c:v>16.05833333333321</c:v>
                </c:pt>
                <c:pt idx="45">
                  <c:v>14.35833333333333</c:v>
                </c:pt>
                <c:pt idx="46">
                  <c:v>14.69166666666667</c:v>
                </c:pt>
                <c:pt idx="47">
                  <c:v>13.93333333333333</c:v>
                </c:pt>
                <c:pt idx="48">
                  <c:v>14.775</c:v>
                </c:pt>
                <c:pt idx="49">
                  <c:v>13.95833333333333</c:v>
                </c:pt>
                <c:pt idx="50">
                  <c:v>13.675</c:v>
                </c:pt>
                <c:pt idx="51">
                  <c:v>15.15833333333333</c:v>
                </c:pt>
                <c:pt idx="52">
                  <c:v>14.03333333333333</c:v>
                </c:pt>
                <c:pt idx="53">
                  <c:v>14.20833333333333</c:v>
                </c:pt>
                <c:pt idx="54">
                  <c:v>14.24166666666667</c:v>
                </c:pt>
                <c:pt idx="55">
                  <c:v>13.01666666666667</c:v>
                </c:pt>
                <c:pt idx="56">
                  <c:v>12.30833333333333</c:v>
                </c:pt>
                <c:pt idx="57">
                  <c:v>14.76666666666667</c:v>
                </c:pt>
                <c:pt idx="58">
                  <c:v>15.54166666666667</c:v>
                </c:pt>
                <c:pt idx="59">
                  <c:v>15.5</c:v>
                </c:pt>
                <c:pt idx="60">
                  <c:v>14.08333333333333</c:v>
                </c:pt>
                <c:pt idx="61">
                  <c:v>14.91666666666667</c:v>
                </c:pt>
                <c:pt idx="62">
                  <c:v>13.73333333333333</c:v>
                </c:pt>
                <c:pt idx="63">
                  <c:v>14.525</c:v>
                </c:pt>
                <c:pt idx="64">
                  <c:v>14.05</c:v>
                </c:pt>
                <c:pt idx="65">
                  <c:v>14.06666666666667</c:v>
                </c:pt>
                <c:pt idx="66">
                  <c:v>14.53333333333333</c:v>
                </c:pt>
                <c:pt idx="67">
                  <c:v>14.31666666666667</c:v>
                </c:pt>
                <c:pt idx="68">
                  <c:v>15.45833333333333</c:v>
                </c:pt>
                <c:pt idx="69">
                  <c:v>14.50833333333333</c:v>
                </c:pt>
                <c:pt idx="70">
                  <c:v>13.66666666666667</c:v>
                </c:pt>
                <c:pt idx="71">
                  <c:v>14.225</c:v>
                </c:pt>
                <c:pt idx="72">
                  <c:v>14.24166666666667</c:v>
                </c:pt>
                <c:pt idx="73">
                  <c:v>14.05</c:v>
                </c:pt>
                <c:pt idx="74">
                  <c:v>13.64166666666667</c:v>
                </c:pt>
                <c:pt idx="75">
                  <c:v>14.025</c:v>
                </c:pt>
                <c:pt idx="76">
                  <c:v>13.875</c:v>
                </c:pt>
                <c:pt idx="77">
                  <c:v>13.325</c:v>
                </c:pt>
                <c:pt idx="78">
                  <c:v>14.34166666666667</c:v>
                </c:pt>
                <c:pt idx="79">
                  <c:v>15.05</c:v>
                </c:pt>
                <c:pt idx="80">
                  <c:v>13.65</c:v>
                </c:pt>
                <c:pt idx="81">
                  <c:v>15.31666666666667</c:v>
                </c:pt>
                <c:pt idx="82">
                  <c:v>14.86666666666667</c:v>
                </c:pt>
                <c:pt idx="83">
                  <c:v>12.96666666666667</c:v>
                </c:pt>
                <c:pt idx="84">
                  <c:v>13.49166666666667</c:v>
                </c:pt>
                <c:pt idx="85">
                  <c:v>15.2</c:v>
                </c:pt>
                <c:pt idx="86">
                  <c:v>15.89166666666667</c:v>
                </c:pt>
                <c:pt idx="87">
                  <c:v>13.13333333333333</c:v>
                </c:pt>
                <c:pt idx="88">
                  <c:v>13.88333333333333</c:v>
                </c:pt>
                <c:pt idx="89">
                  <c:v>14.10833333333333</c:v>
                </c:pt>
                <c:pt idx="90">
                  <c:v>13.225</c:v>
                </c:pt>
                <c:pt idx="91">
                  <c:v>14.925</c:v>
                </c:pt>
                <c:pt idx="92">
                  <c:v>15.975</c:v>
                </c:pt>
                <c:pt idx="93">
                  <c:v>15.875</c:v>
                </c:pt>
                <c:pt idx="94">
                  <c:v>14.25</c:v>
                </c:pt>
                <c:pt idx="95">
                  <c:v>15.45</c:v>
                </c:pt>
                <c:pt idx="96">
                  <c:v>15.15</c:v>
                </c:pt>
                <c:pt idx="97">
                  <c:v>14.83333333333333</c:v>
                </c:pt>
                <c:pt idx="98">
                  <c:v>12.625</c:v>
                </c:pt>
                <c:pt idx="99">
                  <c:v>14.83333333333333</c:v>
                </c:pt>
                <c:pt idx="100">
                  <c:v>14.125</c:v>
                </c:pt>
                <c:pt idx="101">
                  <c:v>13.08333333333333</c:v>
                </c:pt>
                <c:pt idx="102">
                  <c:v>14.25</c:v>
                </c:pt>
                <c:pt idx="103">
                  <c:v>15.23333333333333</c:v>
                </c:pt>
                <c:pt idx="104">
                  <c:v>15.875</c:v>
                </c:pt>
                <c:pt idx="105">
                  <c:v>15.2</c:v>
                </c:pt>
                <c:pt idx="106">
                  <c:v>15.45</c:v>
                </c:pt>
                <c:pt idx="107">
                  <c:v>14.975</c:v>
                </c:pt>
                <c:pt idx="108">
                  <c:v>15.2</c:v>
                </c:pt>
                <c:pt idx="109">
                  <c:v>14.94166666666667</c:v>
                </c:pt>
                <c:pt idx="110">
                  <c:v>15.525</c:v>
                </c:pt>
                <c:pt idx="111">
                  <c:v>16.13333333333332</c:v>
                </c:pt>
                <c:pt idx="112">
                  <c:v>15.38333333333333</c:v>
                </c:pt>
                <c:pt idx="113">
                  <c:v>14.06666666666667</c:v>
                </c:pt>
                <c:pt idx="114">
                  <c:v>13.68333333333333</c:v>
                </c:pt>
                <c:pt idx="115">
                  <c:v>14.26666666666667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509608"/>
        <c:axId val="487512872"/>
      </c:lineChart>
      <c:catAx>
        <c:axId val="487509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487512872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87512872"/>
        <c:scaling>
          <c:orientation val="minMax"/>
          <c:max val="17.0"/>
          <c:min val="12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487509608"/>
        <c:crosses val="autoZero"/>
        <c:crossBetween val="between"/>
        <c:majorUnit val="1.0"/>
        <c:minorUnit val="1.0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Tmin (°C)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473719678670759"/>
          <c:y val="0.0992525721912843"/>
          <c:w val="0.933382223050651"/>
          <c:h val="0.269535894136074"/>
        </c:manualLayout>
      </c:layout>
      <c:lineChart>
        <c:grouping val="standard"/>
        <c:varyColors val="0"/>
        <c:ser>
          <c:idx val="0"/>
          <c:order val="0"/>
          <c:tx>
            <c:v>Annual Average</c:v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tmin!$A$1:$A$116</c:f>
              <c:numCache>
                <c:formatCode>General</c:formatCode>
                <c:ptCount val="116"/>
                <c:pt idx="0">
                  <c:v>1895.0</c:v>
                </c:pt>
                <c:pt idx="1">
                  <c:v>1896.0</c:v>
                </c:pt>
                <c:pt idx="2">
                  <c:v>1897.0</c:v>
                </c:pt>
                <c:pt idx="3">
                  <c:v>1898.0</c:v>
                </c:pt>
                <c:pt idx="4">
                  <c:v>1899.0</c:v>
                </c:pt>
                <c:pt idx="5">
                  <c:v>1900.0</c:v>
                </c:pt>
                <c:pt idx="6">
                  <c:v>1901.0</c:v>
                </c:pt>
                <c:pt idx="7">
                  <c:v>1902.0</c:v>
                </c:pt>
                <c:pt idx="8">
                  <c:v>1903.0</c:v>
                </c:pt>
                <c:pt idx="9">
                  <c:v>1904.0</c:v>
                </c:pt>
                <c:pt idx="10">
                  <c:v>1905.0</c:v>
                </c:pt>
                <c:pt idx="11">
                  <c:v>1906.0</c:v>
                </c:pt>
                <c:pt idx="12">
                  <c:v>1907.0</c:v>
                </c:pt>
                <c:pt idx="13">
                  <c:v>1908.0</c:v>
                </c:pt>
                <c:pt idx="14">
                  <c:v>1909.0</c:v>
                </c:pt>
                <c:pt idx="15">
                  <c:v>1910.0</c:v>
                </c:pt>
                <c:pt idx="16">
                  <c:v>1911.0</c:v>
                </c:pt>
                <c:pt idx="17">
                  <c:v>1912.0</c:v>
                </c:pt>
                <c:pt idx="18">
                  <c:v>1913.0</c:v>
                </c:pt>
                <c:pt idx="19">
                  <c:v>1914.0</c:v>
                </c:pt>
                <c:pt idx="20">
                  <c:v>1915.0</c:v>
                </c:pt>
                <c:pt idx="21">
                  <c:v>1916.0</c:v>
                </c:pt>
                <c:pt idx="22">
                  <c:v>1917.0</c:v>
                </c:pt>
                <c:pt idx="23">
                  <c:v>1918.0</c:v>
                </c:pt>
                <c:pt idx="24">
                  <c:v>1919.0</c:v>
                </c:pt>
                <c:pt idx="25">
                  <c:v>1920.0</c:v>
                </c:pt>
                <c:pt idx="26">
                  <c:v>1921.0</c:v>
                </c:pt>
                <c:pt idx="27">
                  <c:v>1922.0</c:v>
                </c:pt>
                <c:pt idx="28">
                  <c:v>1923.0</c:v>
                </c:pt>
                <c:pt idx="29">
                  <c:v>1924.0</c:v>
                </c:pt>
                <c:pt idx="30">
                  <c:v>1925.0</c:v>
                </c:pt>
                <c:pt idx="31">
                  <c:v>1926.0</c:v>
                </c:pt>
                <c:pt idx="32">
                  <c:v>1927.0</c:v>
                </c:pt>
                <c:pt idx="33">
                  <c:v>1928.0</c:v>
                </c:pt>
                <c:pt idx="34">
                  <c:v>1929.0</c:v>
                </c:pt>
                <c:pt idx="35">
                  <c:v>1930.0</c:v>
                </c:pt>
                <c:pt idx="36">
                  <c:v>1931.0</c:v>
                </c:pt>
                <c:pt idx="37">
                  <c:v>1932.0</c:v>
                </c:pt>
                <c:pt idx="38">
                  <c:v>1933.0</c:v>
                </c:pt>
                <c:pt idx="39">
                  <c:v>1934.0</c:v>
                </c:pt>
                <c:pt idx="40">
                  <c:v>1935.0</c:v>
                </c:pt>
                <c:pt idx="41">
                  <c:v>1936.0</c:v>
                </c:pt>
                <c:pt idx="42">
                  <c:v>1937.0</c:v>
                </c:pt>
                <c:pt idx="43">
                  <c:v>1938.0</c:v>
                </c:pt>
                <c:pt idx="44">
                  <c:v>1939.0</c:v>
                </c:pt>
                <c:pt idx="45">
                  <c:v>1940.0</c:v>
                </c:pt>
                <c:pt idx="46">
                  <c:v>1941.0</c:v>
                </c:pt>
                <c:pt idx="47">
                  <c:v>1942.0</c:v>
                </c:pt>
                <c:pt idx="48">
                  <c:v>1943.0</c:v>
                </c:pt>
                <c:pt idx="49">
                  <c:v>1944.0</c:v>
                </c:pt>
                <c:pt idx="50">
                  <c:v>1945.0</c:v>
                </c:pt>
                <c:pt idx="51">
                  <c:v>1946.0</c:v>
                </c:pt>
                <c:pt idx="52">
                  <c:v>1947.0</c:v>
                </c:pt>
                <c:pt idx="53">
                  <c:v>1948.0</c:v>
                </c:pt>
                <c:pt idx="54">
                  <c:v>1949.0</c:v>
                </c:pt>
                <c:pt idx="55">
                  <c:v>1950.0</c:v>
                </c:pt>
                <c:pt idx="56">
                  <c:v>1951.0</c:v>
                </c:pt>
                <c:pt idx="57">
                  <c:v>1952.0</c:v>
                </c:pt>
                <c:pt idx="58">
                  <c:v>1953.0</c:v>
                </c:pt>
                <c:pt idx="59">
                  <c:v>1954.0</c:v>
                </c:pt>
                <c:pt idx="60">
                  <c:v>1955.0</c:v>
                </c:pt>
                <c:pt idx="61">
                  <c:v>1956.0</c:v>
                </c:pt>
                <c:pt idx="62">
                  <c:v>1957.0</c:v>
                </c:pt>
                <c:pt idx="63">
                  <c:v>1958.0</c:v>
                </c:pt>
                <c:pt idx="64">
                  <c:v>1959.0</c:v>
                </c:pt>
                <c:pt idx="65">
                  <c:v>1960.0</c:v>
                </c:pt>
                <c:pt idx="66">
                  <c:v>1961.0</c:v>
                </c:pt>
                <c:pt idx="67">
                  <c:v>1962.0</c:v>
                </c:pt>
                <c:pt idx="68">
                  <c:v>1963.0</c:v>
                </c:pt>
                <c:pt idx="69">
                  <c:v>1964.0</c:v>
                </c:pt>
                <c:pt idx="70">
                  <c:v>1965.0</c:v>
                </c:pt>
                <c:pt idx="71">
                  <c:v>1966.0</c:v>
                </c:pt>
                <c:pt idx="72">
                  <c:v>1967.0</c:v>
                </c:pt>
                <c:pt idx="73">
                  <c:v>1968.0</c:v>
                </c:pt>
                <c:pt idx="74">
                  <c:v>1969.0</c:v>
                </c:pt>
                <c:pt idx="75">
                  <c:v>1970.0</c:v>
                </c:pt>
                <c:pt idx="76">
                  <c:v>1971.0</c:v>
                </c:pt>
                <c:pt idx="77">
                  <c:v>1972.0</c:v>
                </c:pt>
                <c:pt idx="78">
                  <c:v>1973.0</c:v>
                </c:pt>
                <c:pt idx="79">
                  <c:v>1974.0</c:v>
                </c:pt>
                <c:pt idx="80">
                  <c:v>1975.0</c:v>
                </c:pt>
                <c:pt idx="81">
                  <c:v>1976.0</c:v>
                </c:pt>
                <c:pt idx="82">
                  <c:v>1977.0</c:v>
                </c:pt>
                <c:pt idx="83">
                  <c:v>1978.0</c:v>
                </c:pt>
                <c:pt idx="84">
                  <c:v>1979.0</c:v>
                </c:pt>
                <c:pt idx="85">
                  <c:v>1980.0</c:v>
                </c:pt>
                <c:pt idx="86">
                  <c:v>1981.0</c:v>
                </c:pt>
                <c:pt idx="87">
                  <c:v>1982.0</c:v>
                </c:pt>
                <c:pt idx="88">
                  <c:v>1983.0</c:v>
                </c:pt>
                <c:pt idx="89">
                  <c:v>1984.0</c:v>
                </c:pt>
                <c:pt idx="90">
                  <c:v>1985.0</c:v>
                </c:pt>
                <c:pt idx="91">
                  <c:v>1986.0</c:v>
                </c:pt>
                <c:pt idx="92">
                  <c:v>1987.0</c:v>
                </c:pt>
                <c:pt idx="93">
                  <c:v>1988.0</c:v>
                </c:pt>
                <c:pt idx="94">
                  <c:v>1989.0</c:v>
                </c:pt>
                <c:pt idx="95">
                  <c:v>1990.0</c:v>
                </c:pt>
                <c:pt idx="96">
                  <c:v>1991.0</c:v>
                </c:pt>
                <c:pt idx="97">
                  <c:v>1992.0</c:v>
                </c:pt>
                <c:pt idx="98">
                  <c:v>1993.0</c:v>
                </c:pt>
                <c:pt idx="99">
                  <c:v>1994.0</c:v>
                </c:pt>
                <c:pt idx="100">
                  <c:v>1995.0</c:v>
                </c:pt>
                <c:pt idx="101">
                  <c:v>1996.0</c:v>
                </c:pt>
                <c:pt idx="102">
                  <c:v>1997.0</c:v>
                </c:pt>
                <c:pt idx="103">
                  <c:v>1998.0</c:v>
                </c:pt>
                <c:pt idx="104">
                  <c:v>1999.0</c:v>
                </c:pt>
                <c:pt idx="105">
                  <c:v>2000.0</c:v>
                </c:pt>
                <c:pt idx="106">
                  <c:v>2001.0</c:v>
                </c:pt>
                <c:pt idx="107">
                  <c:v>2002.0</c:v>
                </c:pt>
                <c:pt idx="108">
                  <c:v>2003.0</c:v>
                </c:pt>
                <c:pt idx="109">
                  <c:v>2004.0</c:v>
                </c:pt>
                <c:pt idx="110">
                  <c:v>2005.0</c:v>
                </c:pt>
                <c:pt idx="111">
                  <c:v>2006.0</c:v>
                </c:pt>
                <c:pt idx="112">
                  <c:v>2007.0</c:v>
                </c:pt>
                <c:pt idx="113">
                  <c:v>2008.0</c:v>
                </c:pt>
                <c:pt idx="114">
                  <c:v>2009.0</c:v>
                </c:pt>
                <c:pt idx="115">
                  <c:v>2010.0</c:v>
                </c:pt>
              </c:numCache>
            </c:numRef>
          </c:cat>
          <c:val>
            <c:numRef>
              <c:f>tmin!$N$1:$N$116</c:f>
              <c:numCache>
                <c:formatCode>General</c:formatCode>
                <c:ptCount val="116"/>
                <c:pt idx="0">
                  <c:v>-1.241666666666667</c:v>
                </c:pt>
                <c:pt idx="1">
                  <c:v>-0.266666666666667</c:v>
                </c:pt>
                <c:pt idx="2">
                  <c:v>-0.358333333333333</c:v>
                </c:pt>
                <c:pt idx="3">
                  <c:v>-0.433333333333333</c:v>
                </c:pt>
                <c:pt idx="4">
                  <c:v>-1.216666666666667</c:v>
                </c:pt>
                <c:pt idx="5">
                  <c:v>1.075</c:v>
                </c:pt>
                <c:pt idx="6">
                  <c:v>0.633333333333333</c:v>
                </c:pt>
                <c:pt idx="7">
                  <c:v>-0.0416666666666667</c:v>
                </c:pt>
                <c:pt idx="8">
                  <c:v>-0.341666666666667</c:v>
                </c:pt>
                <c:pt idx="9">
                  <c:v>-0.408333333333333</c:v>
                </c:pt>
                <c:pt idx="10">
                  <c:v>-0.25</c:v>
                </c:pt>
                <c:pt idx="11">
                  <c:v>0.258333333333333</c:v>
                </c:pt>
                <c:pt idx="12">
                  <c:v>-0.45</c:v>
                </c:pt>
                <c:pt idx="13">
                  <c:v>0.441666666666667</c:v>
                </c:pt>
                <c:pt idx="14">
                  <c:v>-0.283333333333333</c:v>
                </c:pt>
                <c:pt idx="15">
                  <c:v>0.55</c:v>
                </c:pt>
                <c:pt idx="16">
                  <c:v>-0.1</c:v>
                </c:pt>
                <c:pt idx="17">
                  <c:v>-0.558333333333333</c:v>
                </c:pt>
                <c:pt idx="18">
                  <c:v>0.0166666666666667</c:v>
                </c:pt>
                <c:pt idx="19">
                  <c:v>0.458333333333333</c:v>
                </c:pt>
                <c:pt idx="20">
                  <c:v>0.3</c:v>
                </c:pt>
                <c:pt idx="21">
                  <c:v>-1.15</c:v>
                </c:pt>
                <c:pt idx="22">
                  <c:v>-1.275</c:v>
                </c:pt>
                <c:pt idx="23">
                  <c:v>0.341666666666667</c:v>
                </c:pt>
                <c:pt idx="24">
                  <c:v>0.133333333333333</c:v>
                </c:pt>
                <c:pt idx="25">
                  <c:v>0.241666666666667</c:v>
                </c:pt>
                <c:pt idx="26">
                  <c:v>1.441666666666667</c:v>
                </c:pt>
                <c:pt idx="27">
                  <c:v>-0.0166666666666667</c:v>
                </c:pt>
                <c:pt idx="28">
                  <c:v>0.491666666666667</c:v>
                </c:pt>
                <c:pt idx="29">
                  <c:v>-0.75</c:v>
                </c:pt>
                <c:pt idx="30">
                  <c:v>0.841666666666667</c:v>
                </c:pt>
                <c:pt idx="31">
                  <c:v>0.875</c:v>
                </c:pt>
                <c:pt idx="32">
                  <c:v>-0.0166666666666667</c:v>
                </c:pt>
                <c:pt idx="33">
                  <c:v>0.408333333333333</c:v>
                </c:pt>
                <c:pt idx="34">
                  <c:v>-0.708333333333333</c:v>
                </c:pt>
                <c:pt idx="35">
                  <c:v>0.683333333333333</c:v>
                </c:pt>
                <c:pt idx="36">
                  <c:v>1.766666666666667</c:v>
                </c:pt>
                <c:pt idx="37">
                  <c:v>0.1</c:v>
                </c:pt>
                <c:pt idx="38">
                  <c:v>1.05</c:v>
                </c:pt>
                <c:pt idx="39">
                  <c:v>1.85</c:v>
                </c:pt>
                <c:pt idx="40">
                  <c:v>0.541666666666667</c:v>
                </c:pt>
                <c:pt idx="41">
                  <c:v>0.0</c:v>
                </c:pt>
                <c:pt idx="42">
                  <c:v>-0.05</c:v>
                </c:pt>
                <c:pt idx="43">
                  <c:v>1.458333333333333</c:v>
                </c:pt>
                <c:pt idx="44">
                  <c:v>1.075</c:v>
                </c:pt>
                <c:pt idx="45">
                  <c:v>0.841666666666667</c:v>
                </c:pt>
                <c:pt idx="46">
                  <c:v>1.641666666666667</c:v>
                </c:pt>
                <c:pt idx="47">
                  <c:v>0.558333333333333</c:v>
                </c:pt>
                <c:pt idx="48">
                  <c:v>0.05</c:v>
                </c:pt>
                <c:pt idx="49">
                  <c:v>0.366666666666667</c:v>
                </c:pt>
                <c:pt idx="50">
                  <c:v>0.0166666666666667</c:v>
                </c:pt>
                <c:pt idx="51">
                  <c:v>1.116666666666667</c:v>
                </c:pt>
                <c:pt idx="52">
                  <c:v>0.525</c:v>
                </c:pt>
                <c:pt idx="53">
                  <c:v>0.15</c:v>
                </c:pt>
                <c:pt idx="54">
                  <c:v>-0.158333333333333</c:v>
                </c:pt>
                <c:pt idx="55">
                  <c:v>-0.95</c:v>
                </c:pt>
                <c:pt idx="56">
                  <c:v>-1.058333333333333</c:v>
                </c:pt>
                <c:pt idx="57">
                  <c:v>0.258333333333333</c:v>
                </c:pt>
                <c:pt idx="58">
                  <c:v>1.483333333333333</c:v>
                </c:pt>
                <c:pt idx="59">
                  <c:v>1.266666666666667</c:v>
                </c:pt>
                <c:pt idx="60">
                  <c:v>-0.141666666666667</c:v>
                </c:pt>
                <c:pt idx="61">
                  <c:v>0.4</c:v>
                </c:pt>
                <c:pt idx="62">
                  <c:v>0.716666666666667</c:v>
                </c:pt>
                <c:pt idx="63">
                  <c:v>0.675</c:v>
                </c:pt>
                <c:pt idx="64">
                  <c:v>0.225</c:v>
                </c:pt>
                <c:pt idx="65">
                  <c:v>0.0833333333333333</c:v>
                </c:pt>
                <c:pt idx="66">
                  <c:v>0.558333333333333</c:v>
                </c:pt>
                <c:pt idx="67">
                  <c:v>0.558333333333333</c:v>
                </c:pt>
                <c:pt idx="68">
                  <c:v>1.158333333333333</c:v>
                </c:pt>
                <c:pt idx="69">
                  <c:v>0.225</c:v>
                </c:pt>
                <c:pt idx="70">
                  <c:v>0.125</c:v>
                </c:pt>
                <c:pt idx="71">
                  <c:v>-0.0583333333333333</c:v>
                </c:pt>
                <c:pt idx="72">
                  <c:v>0.316666666666667</c:v>
                </c:pt>
                <c:pt idx="73">
                  <c:v>0.141666666666667</c:v>
                </c:pt>
                <c:pt idx="74">
                  <c:v>0.191666666666667</c:v>
                </c:pt>
                <c:pt idx="75">
                  <c:v>0.141666666666667</c:v>
                </c:pt>
                <c:pt idx="76">
                  <c:v>0.3</c:v>
                </c:pt>
                <c:pt idx="77">
                  <c:v>-0.0583333333333333</c:v>
                </c:pt>
                <c:pt idx="78">
                  <c:v>1.066666666666667</c:v>
                </c:pt>
                <c:pt idx="79">
                  <c:v>0.691666666666667</c:v>
                </c:pt>
                <c:pt idx="80">
                  <c:v>0.125</c:v>
                </c:pt>
                <c:pt idx="81">
                  <c:v>0.55</c:v>
                </c:pt>
                <c:pt idx="82">
                  <c:v>1.041666666666667</c:v>
                </c:pt>
                <c:pt idx="83">
                  <c:v>-0.508333333333333</c:v>
                </c:pt>
                <c:pt idx="84">
                  <c:v>-0.475</c:v>
                </c:pt>
                <c:pt idx="85">
                  <c:v>0.875</c:v>
                </c:pt>
                <c:pt idx="86">
                  <c:v>1.683333333333333</c:v>
                </c:pt>
                <c:pt idx="87">
                  <c:v>-0.108333333333333</c:v>
                </c:pt>
                <c:pt idx="88">
                  <c:v>1.025</c:v>
                </c:pt>
                <c:pt idx="89">
                  <c:v>0.833333333333333</c:v>
                </c:pt>
                <c:pt idx="90">
                  <c:v>-0.366666666666667</c:v>
                </c:pt>
                <c:pt idx="91">
                  <c:v>1.741666666666667</c:v>
                </c:pt>
                <c:pt idx="92">
                  <c:v>2.016666666666667</c:v>
                </c:pt>
                <c:pt idx="93">
                  <c:v>0.975</c:v>
                </c:pt>
                <c:pt idx="94">
                  <c:v>0.075</c:v>
                </c:pt>
                <c:pt idx="95">
                  <c:v>1.183333333333333</c:v>
                </c:pt>
                <c:pt idx="96">
                  <c:v>1.5</c:v>
                </c:pt>
                <c:pt idx="97">
                  <c:v>1.241666666666667</c:v>
                </c:pt>
                <c:pt idx="98">
                  <c:v>-0.075</c:v>
                </c:pt>
                <c:pt idx="99">
                  <c:v>1.0</c:v>
                </c:pt>
                <c:pt idx="100">
                  <c:v>0.883333333333333</c:v>
                </c:pt>
                <c:pt idx="101">
                  <c:v>-0.308333333333333</c:v>
                </c:pt>
                <c:pt idx="102">
                  <c:v>0.941666666666667</c:v>
                </c:pt>
                <c:pt idx="103">
                  <c:v>2.275</c:v>
                </c:pt>
                <c:pt idx="104">
                  <c:v>1.941666666666667</c:v>
                </c:pt>
                <c:pt idx="105">
                  <c:v>1.116666666666667</c:v>
                </c:pt>
                <c:pt idx="106">
                  <c:v>1.691666666666667</c:v>
                </c:pt>
                <c:pt idx="107">
                  <c:v>0.925</c:v>
                </c:pt>
                <c:pt idx="108">
                  <c:v>1.266666666666667</c:v>
                </c:pt>
                <c:pt idx="109">
                  <c:v>1.341666666666667</c:v>
                </c:pt>
                <c:pt idx="110">
                  <c:v>1.691666666666667</c:v>
                </c:pt>
                <c:pt idx="111">
                  <c:v>1.991666666666667</c:v>
                </c:pt>
                <c:pt idx="112">
                  <c:v>1.7</c:v>
                </c:pt>
                <c:pt idx="113">
                  <c:v>0.191666666666667</c:v>
                </c:pt>
                <c:pt idx="114">
                  <c:v>0.316666666666667</c:v>
                </c:pt>
                <c:pt idx="115">
                  <c:v>1.075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7473400"/>
        <c:axId val="487476648"/>
      </c:lineChart>
      <c:catAx>
        <c:axId val="48747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487476648"/>
        <c:crossesAt val="-2.0"/>
        <c:auto val="1"/>
        <c:lblAlgn val="ctr"/>
        <c:lblOffset val="100"/>
        <c:tickLblSkip val="5"/>
        <c:tickMarkSkip val="5"/>
        <c:noMultiLvlLbl val="0"/>
      </c:catAx>
      <c:valAx>
        <c:axId val="487476648"/>
        <c:scaling>
          <c:orientation val="minMax"/>
          <c:max val="2.2"/>
          <c:min val="-2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487473400"/>
        <c:crosses val="autoZero"/>
        <c:crossBetween val="between"/>
        <c:majorUnit val="1.0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Precipitation (mm)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39121654198721"/>
          <c:y val="0.0993213078265952"/>
          <c:w val="0.930581949170155"/>
          <c:h val="0.218178790359357"/>
        </c:manualLayout>
      </c:layout>
      <c:lineChart>
        <c:grouping val="standard"/>
        <c:varyColors val="0"/>
        <c:ser>
          <c:idx val="0"/>
          <c:order val="0"/>
          <c:tx>
            <c:v>Annual Average</c:v>
          </c:tx>
          <c:spPr>
            <a:ln w="25400">
              <a:solidFill>
                <a:srgbClr val="666699"/>
              </a:solidFill>
              <a:prstDash val="solid"/>
            </a:ln>
          </c:spPr>
          <c:marker>
            <c:symbol val="none"/>
          </c:marker>
          <c:cat>
            <c:numRef>
              <c:f>prcp!$A$1:$A$116</c:f>
              <c:numCache>
                <c:formatCode>General</c:formatCode>
                <c:ptCount val="116"/>
                <c:pt idx="0">
                  <c:v>1895.0</c:v>
                </c:pt>
                <c:pt idx="1">
                  <c:v>1896.0</c:v>
                </c:pt>
                <c:pt idx="2">
                  <c:v>1897.0</c:v>
                </c:pt>
                <c:pt idx="3">
                  <c:v>1898.0</c:v>
                </c:pt>
                <c:pt idx="4">
                  <c:v>1899.0</c:v>
                </c:pt>
                <c:pt idx="5">
                  <c:v>1900.0</c:v>
                </c:pt>
                <c:pt idx="6">
                  <c:v>1901.0</c:v>
                </c:pt>
                <c:pt idx="7">
                  <c:v>1902.0</c:v>
                </c:pt>
                <c:pt idx="8">
                  <c:v>1903.0</c:v>
                </c:pt>
                <c:pt idx="9">
                  <c:v>1904.0</c:v>
                </c:pt>
                <c:pt idx="10">
                  <c:v>1905.0</c:v>
                </c:pt>
                <c:pt idx="11">
                  <c:v>1906.0</c:v>
                </c:pt>
                <c:pt idx="12">
                  <c:v>1907.0</c:v>
                </c:pt>
                <c:pt idx="13">
                  <c:v>1908.0</c:v>
                </c:pt>
                <c:pt idx="14">
                  <c:v>1909.0</c:v>
                </c:pt>
                <c:pt idx="15">
                  <c:v>1910.0</c:v>
                </c:pt>
                <c:pt idx="16">
                  <c:v>1911.0</c:v>
                </c:pt>
                <c:pt idx="17">
                  <c:v>1912.0</c:v>
                </c:pt>
                <c:pt idx="18">
                  <c:v>1913.0</c:v>
                </c:pt>
                <c:pt idx="19">
                  <c:v>1914.0</c:v>
                </c:pt>
                <c:pt idx="20">
                  <c:v>1915.0</c:v>
                </c:pt>
                <c:pt idx="21">
                  <c:v>1916.0</c:v>
                </c:pt>
                <c:pt idx="22">
                  <c:v>1917.0</c:v>
                </c:pt>
                <c:pt idx="23">
                  <c:v>1918.0</c:v>
                </c:pt>
                <c:pt idx="24">
                  <c:v>1919.0</c:v>
                </c:pt>
                <c:pt idx="25">
                  <c:v>1920.0</c:v>
                </c:pt>
                <c:pt idx="26">
                  <c:v>1921.0</c:v>
                </c:pt>
                <c:pt idx="27">
                  <c:v>1922.0</c:v>
                </c:pt>
                <c:pt idx="28">
                  <c:v>1923.0</c:v>
                </c:pt>
                <c:pt idx="29">
                  <c:v>1924.0</c:v>
                </c:pt>
                <c:pt idx="30">
                  <c:v>1925.0</c:v>
                </c:pt>
                <c:pt idx="31">
                  <c:v>1926.0</c:v>
                </c:pt>
                <c:pt idx="32">
                  <c:v>1927.0</c:v>
                </c:pt>
                <c:pt idx="33">
                  <c:v>1928.0</c:v>
                </c:pt>
                <c:pt idx="34">
                  <c:v>1929.0</c:v>
                </c:pt>
                <c:pt idx="35">
                  <c:v>1930.0</c:v>
                </c:pt>
                <c:pt idx="36">
                  <c:v>1931.0</c:v>
                </c:pt>
                <c:pt idx="37">
                  <c:v>1932.0</c:v>
                </c:pt>
                <c:pt idx="38">
                  <c:v>1933.0</c:v>
                </c:pt>
                <c:pt idx="39">
                  <c:v>1934.0</c:v>
                </c:pt>
                <c:pt idx="40">
                  <c:v>1935.0</c:v>
                </c:pt>
                <c:pt idx="41">
                  <c:v>1936.0</c:v>
                </c:pt>
                <c:pt idx="42">
                  <c:v>1937.0</c:v>
                </c:pt>
                <c:pt idx="43">
                  <c:v>1938.0</c:v>
                </c:pt>
                <c:pt idx="44">
                  <c:v>1939.0</c:v>
                </c:pt>
                <c:pt idx="45">
                  <c:v>1940.0</c:v>
                </c:pt>
                <c:pt idx="46">
                  <c:v>1941.0</c:v>
                </c:pt>
                <c:pt idx="47">
                  <c:v>1942.0</c:v>
                </c:pt>
                <c:pt idx="48">
                  <c:v>1943.0</c:v>
                </c:pt>
                <c:pt idx="49">
                  <c:v>1944.0</c:v>
                </c:pt>
                <c:pt idx="50">
                  <c:v>1945.0</c:v>
                </c:pt>
                <c:pt idx="51">
                  <c:v>1946.0</c:v>
                </c:pt>
                <c:pt idx="52">
                  <c:v>1947.0</c:v>
                </c:pt>
                <c:pt idx="53">
                  <c:v>1948.0</c:v>
                </c:pt>
                <c:pt idx="54">
                  <c:v>1949.0</c:v>
                </c:pt>
                <c:pt idx="55">
                  <c:v>1950.0</c:v>
                </c:pt>
                <c:pt idx="56">
                  <c:v>1951.0</c:v>
                </c:pt>
                <c:pt idx="57">
                  <c:v>1952.0</c:v>
                </c:pt>
                <c:pt idx="58">
                  <c:v>1953.0</c:v>
                </c:pt>
                <c:pt idx="59">
                  <c:v>1954.0</c:v>
                </c:pt>
                <c:pt idx="60">
                  <c:v>1955.0</c:v>
                </c:pt>
                <c:pt idx="61">
                  <c:v>1956.0</c:v>
                </c:pt>
                <c:pt idx="62">
                  <c:v>1957.0</c:v>
                </c:pt>
                <c:pt idx="63">
                  <c:v>1958.0</c:v>
                </c:pt>
                <c:pt idx="64">
                  <c:v>1959.0</c:v>
                </c:pt>
                <c:pt idx="65">
                  <c:v>1960.0</c:v>
                </c:pt>
                <c:pt idx="66">
                  <c:v>1961.0</c:v>
                </c:pt>
                <c:pt idx="67">
                  <c:v>1962.0</c:v>
                </c:pt>
                <c:pt idx="68">
                  <c:v>1963.0</c:v>
                </c:pt>
                <c:pt idx="69">
                  <c:v>1964.0</c:v>
                </c:pt>
                <c:pt idx="70">
                  <c:v>1965.0</c:v>
                </c:pt>
                <c:pt idx="71">
                  <c:v>1966.0</c:v>
                </c:pt>
                <c:pt idx="72">
                  <c:v>1967.0</c:v>
                </c:pt>
                <c:pt idx="73">
                  <c:v>1968.0</c:v>
                </c:pt>
                <c:pt idx="74">
                  <c:v>1969.0</c:v>
                </c:pt>
                <c:pt idx="75">
                  <c:v>1970.0</c:v>
                </c:pt>
                <c:pt idx="76">
                  <c:v>1971.0</c:v>
                </c:pt>
                <c:pt idx="77">
                  <c:v>1972.0</c:v>
                </c:pt>
                <c:pt idx="78">
                  <c:v>1973.0</c:v>
                </c:pt>
                <c:pt idx="79">
                  <c:v>1974.0</c:v>
                </c:pt>
                <c:pt idx="80">
                  <c:v>1975.0</c:v>
                </c:pt>
                <c:pt idx="81">
                  <c:v>1976.0</c:v>
                </c:pt>
                <c:pt idx="82">
                  <c:v>1977.0</c:v>
                </c:pt>
                <c:pt idx="83">
                  <c:v>1978.0</c:v>
                </c:pt>
                <c:pt idx="84">
                  <c:v>1979.0</c:v>
                </c:pt>
                <c:pt idx="85">
                  <c:v>1980.0</c:v>
                </c:pt>
                <c:pt idx="86">
                  <c:v>1981.0</c:v>
                </c:pt>
                <c:pt idx="87">
                  <c:v>1982.0</c:v>
                </c:pt>
                <c:pt idx="88">
                  <c:v>1983.0</c:v>
                </c:pt>
                <c:pt idx="89">
                  <c:v>1984.0</c:v>
                </c:pt>
                <c:pt idx="90">
                  <c:v>1985.0</c:v>
                </c:pt>
                <c:pt idx="91">
                  <c:v>1986.0</c:v>
                </c:pt>
                <c:pt idx="92">
                  <c:v>1987.0</c:v>
                </c:pt>
                <c:pt idx="93">
                  <c:v>1988.0</c:v>
                </c:pt>
                <c:pt idx="94">
                  <c:v>1989.0</c:v>
                </c:pt>
                <c:pt idx="95">
                  <c:v>1990.0</c:v>
                </c:pt>
                <c:pt idx="96">
                  <c:v>1991.0</c:v>
                </c:pt>
                <c:pt idx="97">
                  <c:v>1992.0</c:v>
                </c:pt>
                <c:pt idx="98">
                  <c:v>1993.0</c:v>
                </c:pt>
                <c:pt idx="99">
                  <c:v>1994.0</c:v>
                </c:pt>
                <c:pt idx="100">
                  <c:v>1995.0</c:v>
                </c:pt>
                <c:pt idx="101">
                  <c:v>1996.0</c:v>
                </c:pt>
                <c:pt idx="102">
                  <c:v>1997.0</c:v>
                </c:pt>
                <c:pt idx="103">
                  <c:v>1998.0</c:v>
                </c:pt>
                <c:pt idx="104">
                  <c:v>1999.0</c:v>
                </c:pt>
                <c:pt idx="105">
                  <c:v>2000.0</c:v>
                </c:pt>
                <c:pt idx="106">
                  <c:v>2001.0</c:v>
                </c:pt>
                <c:pt idx="107">
                  <c:v>2002.0</c:v>
                </c:pt>
                <c:pt idx="108">
                  <c:v>2003.0</c:v>
                </c:pt>
                <c:pt idx="109">
                  <c:v>2004.0</c:v>
                </c:pt>
                <c:pt idx="110">
                  <c:v>2005.0</c:v>
                </c:pt>
                <c:pt idx="111">
                  <c:v>2006.0</c:v>
                </c:pt>
                <c:pt idx="112">
                  <c:v>2007.0</c:v>
                </c:pt>
                <c:pt idx="113">
                  <c:v>2008.0</c:v>
                </c:pt>
                <c:pt idx="114">
                  <c:v>2009.0</c:v>
                </c:pt>
                <c:pt idx="115">
                  <c:v>2010.0</c:v>
                </c:pt>
              </c:numCache>
            </c:numRef>
          </c:cat>
          <c:val>
            <c:numRef>
              <c:f>prcp!$N$1:$N$116</c:f>
              <c:numCache>
                <c:formatCode>General</c:formatCode>
                <c:ptCount val="116"/>
                <c:pt idx="0">
                  <c:v>41.76666666666652</c:v>
                </c:pt>
                <c:pt idx="1">
                  <c:v>49.51666666666643</c:v>
                </c:pt>
                <c:pt idx="2">
                  <c:v>42.8</c:v>
                </c:pt>
                <c:pt idx="3">
                  <c:v>44.675</c:v>
                </c:pt>
                <c:pt idx="4">
                  <c:v>43.78333333333333</c:v>
                </c:pt>
                <c:pt idx="5">
                  <c:v>42.25833333333333</c:v>
                </c:pt>
                <c:pt idx="6">
                  <c:v>41.33333333333334</c:v>
                </c:pt>
                <c:pt idx="7">
                  <c:v>47.7</c:v>
                </c:pt>
                <c:pt idx="8">
                  <c:v>47.30833333333333</c:v>
                </c:pt>
                <c:pt idx="9">
                  <c:v>41.53333333333333</c:v>
                </c:pt>
                <c:pt idx="10">
                  <c:v>50.69166666666648</c:v>
                </c:pt>
                <c:pt idx="11">
                  <c:v>49.675</c:v>
                </c:pt>
                <c:pt idx="12">
                  <c:v>42.36666666666644</c:v>
                </c:pt>
                <c:pt idx="13">
                  <c:v>50.225</c:v>
                </c:pt>
                <c:pt idx="14">
                  <c:v>50.25833333333333</c:v>
                </c:pt>
                <c:pt idx="15">
                  <c:v>34.74166666666644</c:v>
                </c:pt>
                <c:pt idx="16">
                  <c:v>41.38333333333333</c:v>
                </c:pt>
                <c:pt idx="17">
                  <c:v>45.325</c:v>
                </c:pt>
                <c:pt idx="18">
                  <c:v>40.4</c:v>
                </c:pt>
                <c:pt idx="19">
                  <c:v>41.525</c:v>
                </c:pt>
                <c:pt idx="20">
                  <c:v>60.14166666666643</c:v>
                </c:pt>
                <c:pt idx="21">
                  <c:v>42.98333333333333</c:v>
                </c:pt>
                <c:pt idx="22">
                  <c:v>36.89166666666643</c:v>
                </c:pt>
                <c:pt idx="23">
                  <c:v>43.95833333333334</c:v>
                </c:pt>
                <c:pt idx="24">
                  <c:v>40.85833333333333</c:v>
                </c:pt>
                <c:pt idx="25">
                  <c:v>44.36666666666644</c:v>
                </c:pt>
                <c:pt idx="26">
                  <c:v>42.65833333333333</c:v>
                </c:pt>
                <c:pt idx="27">
                  <c:v>44.36666666666644</c:v>
                </c:pt>
                <c:pt idx="28">
                  <c:v>51.06666666666648</c:v>
                </c:pt>
                <c:pt idx="29">
                  <c:v>41.075</c:v>
                </c:pt>
                <c:pt idx="30">
                  <c:v>41.6</c:v>
                </c:pt>
                <c:pt idx="31">
                  <c:v>41.59166666666646</c:v>
                </c:pt>
                <c:pt idx="32">
                  <c:v>53.25833333333333</c:v>
                </c:pt>
                <c:pt idx="33">
                  <c:v>44.34166666666638</c:v>
                </c:pt>
                <c:pt idx="34">
                  <c:v>44.825</c:v>
                </c:pt>
                <c:pt idx="35">
                  <c:v>41.24166666666644</c:v>
                </c:pt>
                <c:pt idx="36">
                  <c:v>37.29166666666648</c:v>
                </c:pt>
                <c:pt idx="37">
                  <c:v>42.025</c:v>
                </c:pt>
                <c:pt idx="38">
                  <c:v>38.025</c:v>
                </c:pt>
                <c:pt idx="39">
                  <c:v>30.40833333333321</c:v>
                </c:pt>
                <c:pt idx="40">
                  <c:v>41.58333333333334</c:v>
                </c:pt>
                <c:pt idx="41">
                  <c:v>30.45</c:v>
                </c:pt>
                <c:pt idx="42">
                  <c:v>37.43333333333333</c:v>
                </c:pt>
                <c:pt idx="43">
                  <c:v>44.34166666666638</c:v>
                </c:pt>
                <c:pt idx="44">
                  <c:v>34.575</c:v>
                </c:pt>
                <c:pt idx="45">
                  <c:v>39.35</c:v>
                </c:pt>
                <c:pt idx="46">
                  <c:v>51.93333333333333</c:v>
                </c:pt>
                <c:pt idx="47">
                  <c:v>50.125</c:v>
                </c:pt>
                <c:pt idx="48">
                  <c:v>40.39166666666643</c:v>
                </c:pt>
                <c:pt idx="49">
                  <c:v>51.54166666666642</c:v>
                </c:pt>
                <c:pt idx="50">
                  <c:v>45.31666666666641</c:v>
                </c:pt>
                <c:pt idx="51">
                  <c:v>48.84166666666638</c:v>
                </c:pt>
                <c:pt idx="52">
                  <c:v>45.175</c:v>
                </c:pt>
                <c:pt idx="53">
                  <c:v>43.1</c:v>
                </c:pt>
                <c:pt idx="54">
                  <c:v>43.28333333333333</c:v>
                </c:pt>
                <c:pt idx="55">
                  <c:v>41.63333333333333</c:v>
                </c:pt>
                <c:pt idx="56">
                  <c:v>52.4</c:v>
                </c:pt>
                <c:pt idx="57">
                  <c:v>33.98333333333333</c:v>
                </c:pt>
                <c:pt idx="58">
                  <c:v>40.33333333333334</c:v>
                </c:pt>
                <c:pt idx="59">
                  <c:v>37.71666666666646</c:v>
                </c:pt>
                <c:pt idx="60">
                  <c:v>37.9</c:v>
                </c:pt>
                <c:pt idx="61">
                  <c:v>33.35833333333333</c:v>
                </c:pt>
                <c:pt idx="62">
                  <c:v>48.69166666666648</c:v>
                </c:pt>
                <c:pt idx="63">
                  <c:v>42.05</c:v>
                </c:pt>
                <c:pt idx="64">
                  <c:v>41.525</c:v>
                </c:pt>
                <c:pt idx="65">
                  <c:v>38.23333333333333</c:v>
                </c:pt>
                <c:pt idx="66">
                  <c:v>43.28333333333333</c:v>
                </c:pt>
                <c:pt idx="67">
                  <c:v>47.7</c:v>
                </c:pt>
                <c:pt idx="68">
                  <c:v>40.64166666666643</c:v>
                </c:pt>
                <c:pt idx="69">
                  <c:v>42.63333333333333</c:v>
                </c:pt>
                <c:pt idx="70">
                  <c:v>50.725</c:v>
                </c:pt>
                <c:pt idx="71">
                  <c:v>36.16666666666648</c:v>
                </c:pt>
                <c:pt idx="72">
                  <c:v>45.975</c:v>
                </c:pt>
                <c:pt idx="73">
                  <c:v>44.66666666666647</c:v>
                </c:pt>
                <c:pt idx="74">
                  <c:v>43.95833333333334</c:v>
                </c:pt>
                <c:pt idx="75">
                  <c:v>43.075</c:v>
                </c:pt>
                <c:pt idx="76">
                  <c:v>44.09166666666646</c:v>
                </c:pt>
                <c:pt idx="77">
                  <c:v>44.925</c:v>
                </c:pt>
                <c:pt idx="78">
                  <c:v>51.65833333333333</c:v>
                </c:pt>
                <c:pt idx="79">
                  <c:v>36.675</c:v>
                </c:pt>
                <c:pt idx="80">
                  <c:v>46.44166666666641</c:v>
                </c:pt>
                <c:pt idx="81">
                  <c:v>34.18333333333333</c:v>
                </c:pt>
                <c:pt idx="82">
                  <c:v>50.08333333333334</c:v>
                </c:pt>
                <c:pt idx="83">
                  <c:v>46.38333333333333</c:v>
                </c:pt>
                <c:pt idx="84">
                  <c:v>41.0</c:v>
                </c:pt>
                <c:pt idx="85">
                  <c:v>36.90833333333333</c:v>
                </c:pt>
                <c:pt idx="86">
                  <c:v>44.64166666666643</c:v>
                </c:pt>
                <c:pt idx="87">
                  <c:v>53.825</c:v>
                </c:pt>
                <c:pt idx="88">
                  <c:v>44.16666666666648</c:v>
                </c:pt>
                <c:pt idx="89">
                  <c:v>45.225</c:v>
                </c:pt>
                <c:pt idx="90">
                  <c:v>44.65833333333333</c:v>
                </c:pt>
                <c:pt idx="91">
                  <c:v>51.53333333333333</c:v>
                </c:pt>
                <c:pt idx="92">
                  <c:v>43.95</c:v>
                </c:pt>
                <c:pt idx="93">
                  <c:v>33.50833333333333</c:v>
                </c:pt>
                <c:pt idx="94">
                  <c:v>39.08333333333334</c:v>
                </c:pt>
                <c:pt idx="95">
                  <c:v>42.575</c:v>
                </c:pt>
                <c:pt idx="96">
                  <c:v>45.1</c:v>
                </c:pt>
                <c:pt idx="97">
                  <c:v>46.29166666666648</c:v>
                </c:pt>
                <c:pt idx="98">
                  <c:v>59.175</c:v>
                </c:pt>
                <c:pt idx="99">
                  <c:v>41.275</c:v>
                </c:pt>
                <c:pt idx="100">
                  <c:v>50.88333333333333</c:v>
                </c:pt>
                <c:pt idx="101">
                  <c:v>47.65</c:v>
                </c:pt>
                <c:pt idx="102">
                  <c:v>44.69166666666648</c:v>
                </c:pt>
                <c:pt idx="103">
                  <c:v>51.90833333333333</c:v>
                </c:pt>
                <c:pt idx="104">
                  <c:v>44.86666666666644</c:v>
                </c:pt>
                <c:pt idx="105">
                  <c:v>39.91666666666642</c:v>
                </c:pt>
                <c:pt idx="106">
                  <c:v>43.625</c:v>
                </c:pt>
                <c:pt idx="107">
                  <c:v>34.76666666666652</c:v>
                </c:pt>
                <c:pt idx="108">
                  <c:v>39.79166666666647</c:v>
                </c:pt>
                <c:pt idx="109">
                  <c:v>43.84166666666638</c:v>
                </c:pt>
                <c:pt idx="110">
                  <c:v>45.85</c:v>
                </c:pt>
                <c:pt idx="111">
                  <c:v>38.55</c:v>
                </c:pt>
                <c:pt idx="112">
                  <c:v>48.45833333333334</c:v>
                </c:pt>
                <c:pt idx="113">
                  <c:v>51.55</c:v>
                </c:pt>
                <c:pt idx="114">
                  <c:v>49.26666666666652</c:v>
                </c:pt>
                <c:pt idx="115">
                  <c:v>52.28333333333333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473288"/>
        <c:axId val="421034856"/>
      </c:lineChart>
      <c:catAx>
        <c:axId val="303473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4210348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421034856"/>
        <c:scaling>
          <c:orientation val="minMax"/>
          <c:max val="61.0"/>
          <c:min val="30.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crossAx val="3034732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E2CD7-A827-034C-B306-C3A8FD5E7914}" type="datetimeFigureOut">
              <a:rPr lang="en-US" smtClean="0"/>
              <a:t>8/10/11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52E69-649D-C74B-9012-A44E32C0E1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83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18B68-4A37-5C4D-887F-2DA30FD68A90}" type="datetimeFigureOut">
              <a:rPr lang="en-US" smtClean="0"/>
              <a:t>8/10/11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7F988-48D3-2349-B06C-E3C316AE9A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99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33CA-612C-B040-82B8-3B49484697BE}" type="datetime1">
              <a:rPr lang="en-US" smtClean="0"/>
              <a:t>8/10/11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5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A92C-B42F-954F-BB01-59C73CF88FAB}" type="datetime1">
              <a:rPr lang="en-US" smtClean="0"/>
              <a:t>8/10/11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4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5C1C-4AB5-FD4E-8686-BA4C48D2B3CA}" type="datetime1">
              <a:rPr lang="en-US" smtClean="0"/>
              <a:t>8/10/11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4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93D-AF67-C940-8F6B-9FCCA5D2BBC9}" type="datetime1">
              <a:rPr lang="en-US" smtClean="0"/>
              <a:t>8/10/11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06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1EE9-3DB4-0F40-AEBD-6F405266A384}" type="datetime1">
              <a:rPr lang="en-US" smtClean="0"/>
              <a:t>8/10/11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23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824E6-33C0-0C4F-9B0C-0DA505B10B4C}" type="datetime1">
              <a:rPr lang="en-US" smtClean="0"/>
              <a:t>8/10/11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7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20C3-FA8C-5B4F-B82E-F46BD0F64B98}" type="datetime1">
              <a:rPr lang="en-US" smtClean="0"/>
              <a:t>8/10/11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0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64733-3E8E-DE4C-9A22-9B81B72DB58B}" type="datetime1">
              <a:rPr lang="en-US" smtClean="0"/>
              <a:t>8/10/11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5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BA924-EC83-3B4E-A8D2-F459FC2F45EB}" type="datetime1">
              <a:rPr lang="en-US" smtClean="0"/>
              <a:t>8/10/11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7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1B3E-8549-B748-A9C1-E51FF98B3AB0}" type="datetime1">
              <a:rPr lang="en-US" smtClean="0"/>
              <a:t>8/10/11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8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C5C5-2392-3546-B587-E2C0DFE41736}" type="datetime1">
              <a:rPr lang="en-US" smtClean="0"/>
              <a:t>8/10/11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0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11700-40CD-B243-84F3-C562E0EE0302}" type="datetime1">
              <a:rPr lang="en-US" smtClean="0"/>
              <a:t>8/10/11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78984-F726-694B-A32C-E39154D22D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4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43.emf"/><Relationship Id="rId5" Type="http://schemas.openxmlformats.org/officeDocument/2006/relationships/package" Target="../embeddings/Microsoft_Excel_Sheet2.xlsx"/><Relationship Id="rId6" Type="http://schemas.openxmlformats.org/officeDocument/2006/relationships/image" Target="../media/image4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pc.ncep.noaa.gov/products/analysis_monitoring/enso_advisory/enso-alert-readme.s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4" Type="http://schemas.openxmlformats.org/officeDocument/2006/relationships/image" Target="../media/image57.gif"/><Relationship Id="rId5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gif"/><Relationship Id="rId5" Type="http://schemas.openxmlformats.org/officeDocument/2006/relationships/image" Target="../media/image18.gif"/><Relationship Id="rId6" Type="http://schemas.openxmlformats.org/officeDocument/2006/relationships/image" Target="../media/image19.gif"/><Relationship Id="rId7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23.gif"/><Relationship Id="rId5" Type="http://schemas.openxmlformats.org/officeDocument/2006/relationships/image" Target="../media/image24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4" Type="http://schemas.openxmlformats.org/officeDocument/2006/relationships/image" Target="../media/image39.gif"/><Relationship Id="rId5" Type="http://schemas.openxmlformats.org/officeDocument/2006/relationships/image" Target="../media/image40.gif"/><Relationship Id="rId6" Type="http://schemas.openxmlformats.org/officeDocument/2006/relationships/image" Target="../media/image41.gif"/><Relationship Id="rId7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1707" y="853817"/>
            <a:ext cx="4140198" cy="310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21" y="118757"/>
            <a:ext cx="4668381" cy="2773858"/>
          </a:xfrm>
        </p:spPr>
        <p:txBody>
          <a:bodyPr>
            <a:noAutofit/>
          </a:bodyPr>
          <a:lstStyle/>
          <a:p>
            <a:pPr algn="l" rtl="0" eaLnBrk="1" latinLnBrk="0" hangingPunct="1"/>
            <a:r>
              <a:rPr lang="en-US" sz="36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The 2010-2011 </a:t>
            </a:r>
            <a:br>
              <a:rPr lang="en-US" sz="36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</a:br>
            <a:r>
              <a:rPr lang="en-US" sz="3600" b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Missouri River Flood:</a:t>
            </a:r>
            <a:endParaRPr lang="en-US" sz="3600" dirty="0" smtClean="0">
              <a:effectLst/>
            </a:endParaRPr>
          </a:p>
          <a:p>
            <a:pPr algn="l" rtl="0" eaLnBrk="1" latinLnBrk="0" hangingPunct="1"/>
            <a:r>
              <a:rPr lang="en-US" sz="2400" i="1" kern="1200" dirty="0" smtClean="0">
                <a:solidFill>
                  <a:srgbClr val="000000"/>
                </a:solidFill>
                <a:effectLst/>
                <a:latin typeface="Calibri"/>
                <a:ea typeface="+mn-ea"/>
                <a:cs typeface="+mn-cs"/>
              </a:rPr>
              <a:t>An experimental rapid assessment</a:t>
            </a:r>
            <a:r>
              <a:rPr lang="en-US" sz="2400" i="1" dirty="0" smtClean="0"/>
              <a:t> </a:t>
            </a:r>
            <a:r>
              <a:rPr lang="en-US" sz="2400" i="1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of </a:t>
            </a:r>
            <a:r>
              <a:rPr lang="en-US" sz="2400" i="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weather and climate </a:t>
            </a:r>
            <a:r>
              <a:rPr lang="en-US" sz="2400" i="1" dirty="0" smtClean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conditions leading </a:t>
            </a:r>
            <a:r>
              <a:rPr lang="en-US" sz="2400" i="1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to high flows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9" y="3121025"/>
            <a:ext cx="5715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4222" y="4018235"/>
            <a:ext cx="3373723" cy="286232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Robert Webb		Doug Kluck</a:t>
            </a:r>
          </a:p>
          <a:p>
            <a:r>
              <a:rPr lang="en-US" dirty="0" smtClean="0"/>
              <a:t>David Easterling</a:t>
            </a:r>
            <a:r>
              <a:rPr lang="en-US" dirty="0"/>
              <a:t>	</a:t>
            </a:r>
            <a:r>
              <a:rPr lang="en-US" dirty="0" smtClean="0"/>
              <a:t>Arun Kumar</a:t>
            </a:r>
          </a:p>
          <a:p>
            <a:r>
              <a:rPr lang="en-US" dirty="0" smtClean="0"/>
              <a:t>Martin Hoerling</a:t>
            </a:r>
            <a:r>
              <a:rPr lang="en-US" dirty="0"/>
              <a:t>	</a:t>
            </a:r>
            <a:r>
              <a:rPr lang="en-US" dirty="0" smtClean="0"/>
              <a:t>Jon Eischeid</a:t>
            </a:r>
            <a:br>
              <a:rPr lang="en-US" dirty="0" smtClean="0"/>
            </a:br>
            <a:r>
              <a:rPr lang="en-US" dirty="0" smtClean="0"/>
              <a:t>David Anderson	</a:t>
            </a:r>
            <a:r>
              <a:rPr lang="en-US" dirty="0"/>
              <a:t>Russel </a:t>
            </a:r>
            <a:r>
              <a:rPr lang="en-US" dirty="0" smtClean="0"/>
              <a:t>Vose</a:t>
            </a:r>
            <a:br>
              <a:rPr lang="en-US" dirty="0" smtClean="0"/>
            </a:br>
            <a:r>
              <a:rPr lang="en-US" dirty="0" smtClean="0"/>
              <a:t>Scott Applequist	Tom Gurss</a:t>
            </a:r>
            <a:br>
              <a:rPr lang="en-US" dirty="0" smtClean="0"/>
            </a:br>
            <a:r>
              <a:rPr lang="en-US" dirty="0" smtClean="0"/>
              <a:t>Gregg Schalk		Juliann Meyer</a:t>
            </a:r>
            <a:br>
              <a:rPr lang="en-US" dirty="0" smtClean="0"/>
            </a:br>
            <a:r>
              <a:rPr lang="en-US" dirty="0"/>
              <a:t>Chunzai </a:t>
            </a:r>
            <a:r>
              <a:rPr lang="en-US" dirty="0" smtClean="0"/>
              <a:t>Wang</a:t>
            </a:r>
          </a:p>
          <a:p>
            <a:r>
              <a:rPr lang="en-US" dirty="0" smtClean="0"/>
              <a:t>Tom Perkins and the </a:t>
            </a:r>
            <a:r>
              <a:rPr lang="en-US" dirty="0"/>
              <a:t>NRCS Snow Survey and Water Supply Forecasting Staff 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1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44222" y="5960524"/>
            <a:ext cx="3373723" cy="254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90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5" y="1100"/>
            <a:ext cx="9007230" cy="87813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April to September 2011 Most Probable </a:t>
            </a:r>
            <a:r>
              <a:rPr lang="en-US" sz="3200" b="1" dirty="0" err="1" smtClean="0"/>
              <a:t>Streamflow</a:t>
            </a:r>
            <a:r>
              <a:rPr lang="en-US" sz="3200" b="1" dirty="0" smtClean="0"/>
              <a:t> </a:t>
            </a:r>
            <a:r>
              <a:rPr lang="en-US" sz="3200" b="1" dirty="0" smtClean="0"/>
              <a:t>for select Missouri River Forecast Points</a:t>
            </a:r>
            <a:endParaRPr lang="en-US" sz="3200" dirty="0"/>
          </a:p>
        </p:txBody>
      </p:sp>
      <p:graphicFrame>
        <p:nvGraphicFramePr>
          <p:cNvPr id="21" name="Char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224388"/>
              </p:ext>
            </p:extLst>
          </p:nvPr>
        </p:nvGraphicFramePr>
        <p:xfrm>
          <a:off x="356246" y="1083732"/>
          <a:ext cx="8437804" cy="579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79911" y="919533"/>
            <a:ext cx="535648" cy="265802"/>
          </a:xfrm>
          <a:prstGeom prst="rect">
            <a:avLst/>
          </a:prstGeom>
          <a:ln>
            <a:solidFill>
              <a:srgbClr val="FF8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 anchorCtr="0">
            <a:normAutofit fontScale="77500" lnSpcReduction="20000"/>
          </a:bodyPr>
          <a:lstStyle/>
          <a:p>
            <a:pPr algn="ctr"/>
            <a:r>
              <a:rPr lang="en-US" b="1" dirty="0" smtClean="0">
                <a:solidFill>
                  <a:srgbClr val="FF8000"/>
                </a:solidFill>
              </a:rPr>
              <a:t>308</a:t>
            </a:r>
            <a:endParaRPr lang="en-US" b="1" dirty="0">
              <a:solidFill>
                <a:srgbClr val="FF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-2290209" y="3772417"/>
            <a:ext cx="498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Probable as a Percent of 1971 - 2000 Average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62272" y="1761065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  May to September</a:t>
            </a:r>
          </a:p>
          <a:p>
            <a:r>
              <a:rPr lang="en-US" dirty="0" smtClean="0"/>
              <a:t>** June to September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4401" y="4995332"/>
            <a:ext cx="1828147" cy="181588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NOAA Missouri Basin River Forecast Center </a:t>
            </a:r>
            <a:r>
              <a:rPr lang="en-US" sz="1600" b="1" dirty="0" smtClean="0"/>
              <a:t>Water </a:t>
            </a:r>
            <a:r>
              <a:rPr lang="en-US" sz="1600" b="1" dirty="0"/>
              <a:t>Supply  Statements </a:t>
            </a:r>
            <a:r>
              <a:rPr lang="en-US" sz="1600" b="1" dirty="0" smtClean="0"/>
              <a:t>issued </a:t>
            </a:r>
            <a:r>
              <a:rPr lang="en-US" sz="1600" b="1" dirty="0"/>
              <a:t>in </a:t>
            </a:r>
            <a:r>
              <a:rPr lang="en-US" sz="1600" b="1" dirty="0" smtClean="0"/>
              <a:t>cooperation </a:t>
            </a:r>
            <a:r>
              <a:rPr lang="en-US" sz="1600" b="1" dirty="0"/>
              <a:t>with USDA </a:t>
            </a:r>
            <a:r>
              <a:rPr lang="en-US" sz="1600" b="1" dirty="0" smtClean="0"/>
              <a:t>NRCS</a:t>
            </a:r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84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3" y="33338"/>
            <a:ext cx="9144000" cy="969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Paleoclimate</a:t>
            </a:r>
            <a:r>
              <a:rPr lang="en-US" sz="3600" b="1" dirty="0" smtClean="0"/>
              <a:t> Perspective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2700" b="1" dirty="0" smtClean="0"/>
              <a:t>Tree ring reconstructions of Palmer Drought Severity Index (PDSI)</a:t>
            </a:r>
            <a:endParaRPr lang="en-US" sz="27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96120"/>
              </p:ext>
            </p:extLst>
          </p:nvPr>
        </p:nvGraphicFramePr>
        <p:xfrm>
          <a:off x="63500" y="908578"/>
          <a:ext cx="9101138" cy="503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Worksheet" r:id="rId3" imgW="7670800" imgH="4241800" progId="Excel.Sheet.12">
                  <p:embed/>
                </p:oleObj>
              </mc:Choice>
              <mc:Fallback>
                <p:oleObj name="Worksheet" r:id="rId3" imgW="7670800" imgH="4241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0" y="908578"/>
                        <a:ext cx="9101138" cy="503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335152"/>
              </p:ext>
            </p:extLst>
          </p:nvPr>
        </p:nvGraphicFramePr>
        <p:xfrm>
          <a:off x="71438" y="3131078"/>
          <a:ext cx="9124950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Worksheet" r:id="rId5" imgW="7569200" imgH="4152900" progId="Excel.Sheet.12">
                  <p:embed/>
                </p:oleObj>
              </mc:Choice>
              <mc:Fallback>
                <p:oleObj name="Worksheet" r:id="rId5" imgW="7569200" imgH="41529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38" y="3131078"/>
                        <a:ext cx="9124950" cy="500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066244" y="1701799"/>
            <a:ext cx="163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Upper Missouri Basin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66247" y="3903092"/>
            <a:ext cx="163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Lower Missouri Basin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34512" y="5276101"/>
            <a:ext cx="1637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Year 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84793" y="263736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4793" y="1164165"/>
            <a:ext cx="59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04674" y="485986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4674" y="3386665"/>
            <a:ext cx="590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140" y="5623715"/>
            <a:ext cx="865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Interannual</a:t>
            </a:r>
            <a:r>
              <a:rPr lang="en-US" i="1" dirty="0" smtClean="0"/>
              <a:t> and decadal climate variability resulting in shifts </a:t>
            </a:r>
            <a:r>
              <a:rPr lang="en-US" i="1" dirty="0"/>
              <a:t>between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wet </a:t>
            </a:r>
            <a:r>
              <a:rPr lang="en-US" i="1" dirty="0"/>
              <a:t>and dry </a:t>
            </a:r>
            <a:r>
              <a:rPr lang="en-US" i="1" dirty="0" smtClean="0"/>
              <a:t>conditions common over the last 1000 years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4572002" y="6237743"/>
            <a:ext cx="5033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Cook, E.R., et al. </a:t>
            </a:r>
            <a:r>
              <a:rPr lang="nl-NL" dirty="0" smtClean="0"/>
              <a:t>(2008</a:t>
            </a:r>
            <a:r>
              <a:rPr lang="nl-NL" dirty="0"/>
              <a:t>)</a:t>
            </a:r>
          </a:p>
          <a:p>
            <a:r>
              <a:rPr lang="en-US" dirty="0" smtClean="0"/>
              <a:t>Data from </a:t>
            </a:r>
            <a:r>
              <a:rPr lang="en-US" dirty="0"/>
              <a:t>NOAA National Climatic Data 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6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192760"/>
              </p:ext>
            </p:extLst>
          </p:nvPr>
        </p:nvGraphicFramePr>
        <p:xfrm>
          <a:off x="50800" y="317500"/>
          <a:ext cx="8578491" cy="583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730346"/>
              </p:ext>
            </p:extLst>
          </p:nvPr>
        </p:nvGraphicFramePr>
        <p:xfrm>
          <a:off x="0" y="2470988"/>
          <a:ext cx="8578491" cy="5834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862"/>
            <a:ext cx="9144000" cy="6270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Missouri River Basin: Long term Climate Trends (Jan-Dec)</a:t>
            </a:r>
            <a:endParaRPr lang="en-US" sz="3200" b="1" dirty="0"/>
          </a:p>
        </p:txBody>
      </p:sp>
      <p:graphicFrame>
        <p:nvGraphicFramePr>
          <p:cNvPr id="13" name="Char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562657"/>
              </p:ext>
            </p:extLst>
          </p:nvPr>
        </p:nvGraphicFramePr>
        <p:xfrm>
          <a:off x="26636" y="4399813"/>
          <a:ext cx="8574254" cy="58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70300" y="6456402"/>
            <a:ext cx="104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Year AD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17585" y="6526768"/>
            <a:ext cx="2826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/>
              <a:t>NOAA National Climatic Data Center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788504" y="2622143"/>
            <a:ext cx="172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warming trends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5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488" y="6114277"/>
            <a:ext cx="896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2010/11 Ranks Among the Top 3 Wettest Years for the Missouri Basin</a:t>
            </a:r>
          </a:p>
        </p:txBody>
      </p:sp>
      <p:pic>
        <p:nvPicPr>
          <p:cNvPr id="6" name="Picture 5" descr="missouri.junmayppt%.2010-2011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065" y="1210754"/>
            <a:ext cx="6694706" cy="490352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10484" y="1107267"/>
            <a:ext cx="4864391" cy="445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0" y="466922"/>
            <a:ext cx="9078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Missouri River Drainage Basin 12-month Precipitation Departures: </a:t>
            </a:r>
            <a:r>
              <a:rPr lang="en-US" b="1" dirty="0" smtClean="0"/>
              <a:t>June 2010 – May 2011</a:t>
            </a:r>
            <a:endParaRPr lang="en-US" b="1" dirty="0"/>
          </a:p>
          <a:p>
            <a:pPr algn="ctr"/>
            <a:r>
              <a:rPr lang="en-US" dirty="0"/>
              <a:t>% of Climatology; Data Source PRISM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02773" y="4355842"/>
            <a:ext cx="4398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1901-2011 Time Series of June-May Missouri Basin PCPN</a:t>
            </a:r>
            <a:endParaRPr lang="en-US" sz="1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618" y="206642"/>
            <a:ext cx="881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2427" y="5899643"/>
            <a:ext cx="9171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u="sng" dirty="0" smtClean="0"/>
              <a:t>But</a:t>
            </a:r>
            <a:r>
              <a:rPr lang="en-US" b="1" i="1" dirty="0" smtClean="0"/>
              <a:t>, severe Missouri River floods often stem from the </a:t>
            </a:r>
            <a:r>
              <a:rPr lang="en-US" b="1" i="1" u="sng" dirty="0" smtClean="0"/>
              <a:t>combination</a:t>
            </a:r>
            <a:r>
              <a:rPr lang="en-US" b="1" i="1" dirty="0" smtClean="0"/>
              <a:t> of a prolonged  wet period,</a:t>
            </a:r>
          </a:p>
          <a:p>
            <a:pPr algn="ctr"/>
            <a:r>
              <a:rPr lang="en-US" b="1" i="1" dirty="0" smtClean="0"/>
              <a:t> rapid snowmelt, and heavy spring rains.   </a:t>
            </a:r>
            <a:endParaRPr lang="en-US" b="1" i="1" dirty="0"/>
          </a:p>
        </p:txBody>
      </p:sp>
      <p:pic>
        <p:nvPicPr>
          <p:cNvPr id="8" name="Picture 7" descr="missouri.principal_pattern.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3483" y="936477"/>
            <a:ext cx="6713247" cy="47837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7590" y="66739"/>
            <a:ext cx="56474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Seasonality of Precipitation</a:t>
            </a:r>
            <a:br>
              <a:rPr lang="en-US" sz="2400" b="1" dirty="0" smtClean="0"/>
            </a:br>
            <a:r>
              <a:rPr lang="en-US" sz="2400" b="1" dirty="0" smtClean="0"/>
              <a:t>Spring is the Missouri Basin’s Rainy Season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97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618" y="206642"/>
            <a:ext cx="881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78527" y="754527"/>
            <a:ext cx="4197683" cy="609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22211" y="1363579"/>
            <a:ext cx="253999" cy="35426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635" y="108941"/>
            <a:ext cx="84800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Spring 2011 Was </a:t>
            </a:r>
            <a:r>
              <a:rPr lang="en-US" sz="2400" b="1" i="1" dirty="0" smtClean="0">
                <a:solidFill>
                  <a:srgbClr val="008000"/>
                </a:solidFill>
              </a:rPr>
              <a:t>Very Wet </a:t>
            </a:r>
            <a:r>
              <a:rPr lang="en-US" sz="2400" b="1" dirty="0" smtClean="0"/>
              <a:t>: May 2011 Second Wettest since 1901</a:t>
            </a:r>
          </a:p>
          <a:p>
            <a:pPr algn="ctr"/>
            <a:r>
              <a:rPr lang="en-US" sz="2000" i="1" dirty="0" smtClean="0"/>
              <a:t>° Caused a Late Surge in Upper Basin </a:t>
            </a:r>
            <a:r>
              <a:rPr lang="en-US" sz="2000" i="1" dirty="0" smtClean="0"/>
              <a:t>Mtn</a:t>
            </a:r>
            <a:r>
              <a:rPr lang="en-US" sz="2000" i="1" dirty="0" smtClean="0"/>
              <a:t> Snowpack</a:t>
            </a:r>
          </a:p>
          <a:p>
            <a:pPr algn="ctr"/>
            <a:r>
              <a:rPr lang="en-US" sz="2000" i="1" dirty="0" smtClean="0"/>
              <a:t>° </a:t>
            </a:r>
            <a:endParaRPr lang="en-US" sz="2000" i="1" dirty="0"/>
          </a:p>
        </p:txBody>
      </p:sp>
      <p:pic>
        <p:nvPicPr>
          <p:cNvPr id="7" name="Picture 6" descr="missouri.mth.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8300" y="1460500"/>
            <a:ext cx="5846064" cy="392887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7372954" y="1748963"/>
            <a:ext cx="470332" cy="378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09594" y="1385858"/>
            <a:ext cx="1079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May 2011</a:t>
            </a:r>
            <a:endParaRPr lang="en-US" sz="16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57546" y="1653417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Departures, % of Climatology</a:t>
            </a: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00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618" y="206642"/>
            <a:ext cx="881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78527" y="754527"/>
            <a:ext cx="4197683" cy="609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22211" y="1363579"/>
            <a:ext cx="253999" cy="35426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missouri.marmaytmp.20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080" y="811250"/>
            <a:ext cx="6608064" cy="601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949" y="-53167"/>
            <a:ext cx="8500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Spring </a:t>
            </a:r>
            <a:r>
              <a:rPr lang="en-US" sz="2400" b="1" dirty="0" smtClean="0"/>
              <a:t>Was </a:t>
            </a:r>
            <a:r>
              <a:rPr lang="en-US" sz="2400" b="1" i="1" dirty="0" smtClean="0">
                <a:solidFill>
                  <a:srgbClr val="3366FF"/>
                </a:solidFill>
              </a:rPr>
              <a:t>Unusually Cold : </a:t>
            </a:r>
            <a:r>
              <a:rPr lang="en-US" sz="2400" b="1" dirty="0" smtClean="0"/>
              <a:t>Contrary to a Recent </a:t>
            </a:r>
            <a:r>
              <a:rPr lang="en-US" sz="2400" b="1" dirty="0"/>
              <a:t>W</a:t>
            </a:r>
            <a:r>
              <a:rPr lang="en-US" sz="2400" b="1" dirty="0" smtClean="0"/>
              <a:t>arming Trend</a:t>
            </a:r>
          </a:p>
          <a:p>
            <a:pPr algn="ctr"/>
            <a:r>
              <a:rPr lang="en-US" sz="2400" i="1" dirty="0" smtClean="0"/>
              <a:t>° </a:t>
            </a:r>
            <a:r>
              <a:rPr lang="en-US" sz="2000" i="1" dirty="0"/>
              <a:t>The Cold Spring Extended Snowpack Peak into May</a:t>
            </a:r>
          </a:p>
        </p:txBody>
      </p:sp>
      <p:sp>
        <p:nvSpPr>
          <p:cNvPr id="7" name="Rectangle 6"/>
          <p:cNvSpPr/>
          <p:nvPr/>
        </p:nvSpPr>
        <p:spPr>
          <a:xfrm>
            <a:off x="2405671" y="4736934"/>
            <a:ext cx="5526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1901-2011 Time Series of </a:t>
            </a:r>
            <a:r>
              <a:rPr lang="en-US" sz="1400" b="1" dirty="0" smtClean="0"/>
              <a:t>March -</a:t>
            </a:r>
            <a:r>
              <a:rPr lang="en-US" sz="1400" b="1" dirty="0"/>
              <a:t>May Missouri Basin </a:t>
            </a:r>
            <a:r>
              <a:rPr lang="en-US" sz="1400" b="1" dirty="0" smtClean="0"/>
              <a:t>SfcT</a:t>
            </a:r>
            <a:endParaRPr lang="en-US" sz="1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9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618" y="206642"/>
            <a:ext cx="881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78527" y="754527"/>
            <a:ext cx="4197683" cy="609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22211" y="1363579"/>
            <a:ext cx="253999" cy="35426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520" y="-113859"/>
            <a:ext cx="821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La Nina Has A Strong Impact on Missouri Basin Annual Climate</a:t>
            </a:r>
            <a:endParaRPr lang="en-US" sz="2400" b="1" dirty="0"/>
          </a:p>
        </p:txBody>
      </p:sp>
      <p:pic>
        <p:nvPicPr>
          <p:cNvPr id="7" name="Picture 6" descr="missouri.lanina.impac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528" y="456298"/>
            <a:ext cx="5029180" cy="6345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55404" y="2064823"/>
            <a:ext cx="138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07804" y="4934578"/>
            <a:ext cx="141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4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2862"/>
            <a:ext cx="9144000" cy="120808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Projected Future Climate Change Impact on</a:t>
            </a:r>
            <a:br>
              <a:rPr lang="en-US" sz="3200" b="1" dirty="0" smtClean="0"/>
            </a:br>
            <a:r>
              <a:rPr lang="en-US" sz="3200" b="1" dirty="0" smtClean="0"/>
              <a:t> North American Precipitation 2080-2099</a:t>
            </a:r>
            <a:br>
              <a:rPr lang="en-US" sz="3200" b="1" dirty="0" smtClean="0"/>
            </a:br>
            <a:r>
              <a:rPr lang="en-US" sz="2200" dirty="0"/>
              <a:t>Ensemble mean from 15 climate models for high emission scenario (A2</a:t>
            </a:r>
            <a:r>
              <a:rPr lang="en-US" sz="2200" dirty="0" smtClean="0"/>
              <a:t>)</a:t>
            </a:r>
            <a:endParaRPr lang="en-US" sz="2200" b="1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003300" y="1165226"/>
            <a:ext cx="6680200" cy="5413374"/>
            <a:chOff x="3200400" y="1676400"/>
            <a:chExt cx="5638800" cy="4832925"/>
          </a:xfrm>
        </p:grpSpPr>
        <p:pic>
          <p:nvPicPr>
            <p:cNvPr id="10" name="Picture 9" descr="Brown-to-Blue-Legend.gi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441" y="5867400"/>
              <a:ext cx="5101359" cy="64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3276600" y="1752600"/>
              <a:ext cx="2743200" cy="2122671"/>
              <a:chOff x="3276600" y="1752600"/>
              <a:chExt cx="2743200" cy="2122671"/>
            </a:xfrm>
          </p:grpSpPr>
          <p:pic>
            <p:nvPicPr>
              <p:cNvPr id="24" name="Picture 23" descr="NA-Precip-Winter-[Converted]_v2_3-24-09.gi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443" b="6111"/>
              <a:stretch>
                <a:fillRect/>
              </a:stretch>
            </p:blipFill>
            <p:spPr bwMode="auto">
              <a:xfrm>
                <a:off x="3429000" y="1752600"/>
                <a:ext cx="2590800" cy="2122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TextBox 24"/>
              <p:cNvSpPr txBox="1">
                <a:spLocks noChangeArrowheads="1"/>
              </p:cNvSpPr>
              <p:nvPr/>
            </p:nvSpPr>
            <p:spPr bwMode="auto">
              <a:xfrm>
                <a:off x="3276600" y="2590800"/>
                <a:ext cx="1447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9pPr>
              </a:lstStyle>
              <a:p>
                <a:r>
                  <a:rPr lang="en-US" dirty="0"/>
                  <a:t>Winter</a:t>
                </a:r>
              </a:p>
            </p:txBody>
          </p:sp>
        </p:grp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3200400" y="3886200"/>
              <a:ext cx="2806524" cy="2087880"/>
              <a:chOff x="3200400" y="3886200"/>
              <a:chExt cx="2806524" cy="2087880"/>
            </a:xfrm>
          </p:grpSpPr>
          <p:pic>
            <p:nvPicPr>
              <p:cNvPr id="22" name="Picture 21" descr="NA-Precip-Summer-[Converted]_v2_3-24-09.gi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3999" r="1076" b="6000"/>
              <a:stretch>
                <a:fillRect/>
              </a:stretch>
            </p:blipFill>
            <p:spPr bwMode="auto">
              <a:xfrm>
                <a:off x="3505200" y="3886200"/>
                <a:ext cx="2501724" cy="2087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TextBox 22"/>
              <p:cNvSpPr txBox="1">
                <a:spLocks noChangeArrowheads="1"/>
              </p:cNvSpPr>
              <p:nvPr/>
            </p:nvSpPr>
            <p:spPr bwMode="auto">
              <a:xfrm>
                <a:off x="3200400" y="4724400"/>
                <a:ext cx="1447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9pPr>
              </a:lstStyle>
              <a:p>
                <a:r>
                  <a:rPr lang="en-US" dirty="0"/>
                  <a:t>Summer</a:t>
                </a:r>
              </a:p>
            </p:txBody>
          </p:sp>
        </p:grpSp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6172001" y="1676400"/>
              <a:ext cx="2667199" cy="2209800"/>
              <a:chOff x="6172001" y="1676400"/>
              <a:chExt cx="2667199" cy="2209800"/>
            </a:xfrm>
          </p:grpSpPr>
          <p:pic>
            <p:nvPicPr>
              <p:cNvPr id="20" name="Picture 19" descr="NA-Precip-Spring-[Converted]_v2_3-24-09.gif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443" r="1183" b="6111"/>
              <a:stretch>
                <a:fillRect/>
              </a:stretch>
            </p:blipFill>
            <p:spPr bwMode="auto">
              <a:xfrm>
                <a:off x="6172001" y="1676400"/>
                <a:ext cx="2667199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6172001" y="2667000"/>
                <a:ext cx="9144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9pPr>
              </a:lstStyle>
              <a:p>
                <a:r>
                  <a:rPr lang="en-US" dirty="0"/>
                  <a:t>Spring</a:t>
                </a:r>
              </a:p>
            </p:txBody>
          </p:sp>
        </p:grp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6172200" y="3911600"/>
              <a:ext cx="2581111" cy="2057400"/>
              <a:chOff x="6172200" y="3911600"/>
              <a:chExt cx="2581111" cy="2057400"/>
            </a:xfrm>
          </p:grpSpPr>
          <p:pic>
            <p:nvPicPr>
              <p:cNvPr id="18" name="Picture 17" descr="NA-Precip-Fall-[Converted]_v2_3-24-09.gif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4443" b="5888"/>
              <a:stretch>
                <a:fillRect/>
              </a:stretch>
            </p:blipFill>
            <p:spPr bwMode="auto">
              <a:xfrm>
                <a:off x="6248400" y="3911600"/>
                <a:ext cx="2504911" cy="2057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18"/>
              <p:cNvSpPr txBox="1">
                <a:spLocks noChangeArrowheads="1"/>
              </p:cNvSpPr>
              <p:nvPr/>
            </p:nvSpPr>
            <p:spPr bwMode="auto">
              <a:xfrm>
                <a:off x="6172200" y="4800600"/>
                <a:ext cx="60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ＭＳ Ｐゴシック" pitchFamily="1" charset="-128"/>
                    <a:cs typeface="+mn-cs"/>
                  </a:defRPr>
                </a:lvl9pPr>
              </a:lstStyle>
              <a:p>
                <a:r>
                  <a:rPr lang="en-US" dirty="0"/>
                  <a:t>Fall</a:t>
                </a: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-25400" y="6526769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Global Climate Change Impacts in the United </a:t>
            </a:r>
            <a:r>
              <a:rPr lang="en-US" sz="1600" dirty="0" smtClean="0"/>
              <a:t>States. Karl</a:t>
            </a:r>
            <a:r>
              <a:rPr lang="en-US" sz="1600" dirty="0"/>
              <a:t>, </a:t>
            </a:r>
            <a:r>
              <a:rPr lang="en-US" sz="1600" dirty="0" smtClean="0"/>
              <a:t>Melillo</a:t>
            </a:r>
            <a:r>
              <a:rPr lang="en-US" sz="1600" dirty="0"/>
              <a:t>, </a:t>
            </a:r>
            <a:r>
              <a:rPr lang="en-US" sz="1600" dirty="0" smtClean="0"/>
              <a:t>and </a:t>
            </a:r>
            <a:r>
              <a:rPr lang="en-US" sz="1600" dirty="0"/>
              <a:t>Peterson</a:t>
            </a:r>
            <a:r>
              <a:rPr lang="en-US" sz="1600" dirty="0" smtClean="0"/>
              <a:t>, (</a:t>
            </a:r>
            <a:r>
              <a:rPr lang="en-US" sz="1600" dirty="0"/>
              <a:t>eds.</a:t>
            </a:r>
            <a:r>
              <a:rPr lang="en-US" sz="1600" dirty="0" smtClean="0"/>
              <a:t>), </a:t>
            </a:r>
            <a:r>
              <a:rPr lang="en-US" sz="1600" dirty="0"/>
              <a:t>2009.</a:t>
            </a:r>
          </a:p>
        </p:txBody>
      </p:sp>
      <p:sp>
        <p:nvSpPr>
          <p:cNvPr id="26" name="Oval 25"/>
          <p:cNvSpPr/>
          <p:nvPr/>
        </p:nvSpPr>
        <p:spPr>
          <a:xfrm rot="958248">
            <a:off x="2474060" y="2373792"/>
            <a:ext cx="633922" cy="40861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2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382000" cy="9953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NOAA El </a:t>
            </a:r>
            <a:r>
              <a:rPr lang="en-US" sz="3600" b="1" dirty="0"/>
              <a:t>Niño/Southern </a:t>
            </a:r>
            <a:r>
              <a:rPr lang="en-US" sz="3600" b="1" dirty="0" smtClean="0"/>
              <a:t>Oscillation (</a:t>
            </a:r>
            <a:r>
              <a:rPr lang="en-US" sz="3600" b="1" dirty="0"/>
              <a:t>ENSO)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Diagnostic </a:t>
            </a:r>
            <a:r>
              <a:rPr lang="en-US" sz="3600" b="1" dirty="0"/>
              <a:t>Discussion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17106" y="1226045"/>
            <a:ext cx="8382000" cy="246221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EL NIÑO/SOUTHERN OSCILLATION (ENSO)</a:t>
            </a:r>
            <a:r>
              <a:rPr lang="en-US" dirty="0"/>
              <a:t>	</a:t>
            </a:r>
          </a:p>
          <a:p>
            <a:pPr algn="ctr"/>
            <a:r>
              <a:rPr lang="en-US" b="1" dirty="0"/>
              <a:t>DIAGNOSTIC DISCUSSION</a:t>
            </a:r>
            <a:r>
              <a:rPr lang="en-US" dirty="0"/>
              <a:t>	</a:t>
            </a:r>
          </a:p>
          <a:p>
            <a:pPr algn="ctr"/>
            <a:r>
              <a:rPr lang="en-US" dirty="0"/>
              <a:t>issued by</a:t>
            </a:r>
          </a:p>
          <a:p>
            <a:pPr algn="ctr"/>
            <a:r>
              <a:rPr lang="en-US" dirty="0"/>
              <a:t>CLIMATE PREDICTION CENTER/NCEP	</a:t>
            </a:r>
          </a:p>
          <a:p>
            <a:pPr algn="ctr"/>
            <a:r>
              <a:rPr lang="en-US" dirty="0"/>
              <a:t>4 August 2011		</a:t>
            </a:r>
          </a:p>
          <a:p>
            <a:pPr algn="ctr"/>
            <a:r>
              <a:rPr lang="en-US" sz="2800" b="1" dirty="0"/>
              <a:t>ENSO Alert System Status: </a:t>
            </a:r>
            <a:r>
              <a:rPr lang="en-US" sz="2800" b="1" dirty="0">
                <a:solidFill>
                  <a:srgbClr val="FF00FF"/>
                </a:solidFill>
                <a:hlinkClick r:id="rId2"/>
              </a:rPr>
              <a:t>La Niña </a:t>
            </a:r>
            <a:r>
              <a:rPr lang="en-US" sz="2800" b="1" dirty="0" smtClean="0">
                <a:solidFill>
                  <a:srgbClr val="FF00FF"/>
                </a:solidFill>
                <a:hlinkClick r:id="rId2"/>
              </a:rPr>
              <a:t>Watch</a:t>
            </a:r>
            <a:r>
              <a:rPr lang="en-US" sz="2800" b="1" u="sng" dirty="0" smtClean="0">
                <a:solidFill>
                  <a:srgbClr val="FF00FF"/>
                </a:solidFill>
                <a:hlinkClick r:id="rId2"/>
              </a:rPr>
              <a:t>*</a:t>
            </a:r>
            <a:endParaRPr lang="en-US" sz="2800" b="1" u="sng" dirty="0">
              <a:solidFill>
                <a:srgbClr val="FF00FF"/>
              </a:solidFill>
              <a:hlinkClick r:id="rId2"/>
            </a:endParaRPr>
          </a:p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*</a:t>
            </a:r>
            <a:r>
              <a:rPr lang="en-US" b="1" i="1" dirty="0" smtClean="0"/>
              <a:t>Watch:</a:t>
            </a:r>
            <a:r>
              <a:rPr lang="en-US" i="1" dirty="0" smtClean="0"/>
              <a:t> Issued when conditions are favorable for the development of La Niña conditions within the next six months.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17106" y="3910211"/>
            <a:ext cx="8382000" cy="25391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285750" lvl="1"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rgbClr val="3366FF"/>
                </a:solidFill>
              </a:rPr>
              <a:t>ENSO</a:t>
            </a:r>
            <a:r>
              <a:rPr lang="en-US" sz="1800" b="1" dirty="0">
                <a:solidFill>
                  <a:srgbClr val="3366FF"/>
                </a:solidFill>
              </a:rPr>
              <a:t>-neutral conditions are present across the equatorial Pacific.</a:t>
            </a:r>
          </a:p>
          <a:p>
            <a:pPr marL="292100" indent="-292100"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rgbClr val="3366FF"/>
                </a:solidFill>
              </a:rPr>
              <a:t> </a:t>
            </a:r>
            <a:r>
              <a:rPr lang="en-US" sz="1800" b="1" dirty="0" smtClean="0">
                <a:solidFill>
                  <a:srgbClr val="3366FF"/>
                </a:solidFill>
              </a:rPr>
              <a:t>	Sea </a:t>
            </a:r>
            <a:r>
              <a:rPr lang="en-US" sz="1800" b="1" dirty="0">
                <a:solidFill>
                  <a:srgbClr val="3366FF"/>
                </a:solidFill>
              </a:rPr>
              <a:t>surface temperatures (SST) are near-average across the equatorial Pacific Ocean.</a:t>
            </a:r>
          </a:p>
          <a:p>
            <a:pPr marL="292100" indent="-292100"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rgbClr val="3366FF"/>
                </a:solidFill>
              </a:rPr>
              <a:t>Atmospheric </a:t>
            </a:r>
            <a:r>
              <a:rPr lang="en-US" sz="1800" b="1" dirty="0">
                <a:solidFill>
                  <a:srgbClr val="3366FF"/>
                </a:solidFill>
              </a:rPr>
              <a:t>circulation anomalies still reflect aspects of La </a:t>
            </a:r>
            <a:r>
              <a:rPr lang="en-US" sz="1800" b="1" dirty="0" smtClean="0">
                <a:solidFill>
                  <a:srgbClr val="3366FF"/>
                </a:solidFill>
              </a:rPr>
              <a:t>Niña.</a:t>
            </a:r>
          </a:p>
          <a:p>
            <a:pPr marL="292100" indent="-292100" eaLnBrk="1" hangingPunct="1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rgbClr val="3366FF"/>
                </a:solidFill>
              </a:rPr>
              <a:t>ENSO</a:t>
            </a:r>
            <a:r>
              <a:rPr lang="en-US" sz="1800" b="1" dirty="0">
                <a:solidFill>
                  <a:srgbClr val="3366FF"/>
                </a:solidFill>
              </a:rPr>
              <a:t>-neutral is expected to continue into the Northern Hemisphere fall 2011, with ENSO-neutral or La Niña equally likely thereafter. </a:t>
            </a:r>
            <a:endParaRPr lang="en-US" sz="1800" b="1" dirty="0" smtClean="0">
              <a:solidFill>
                <a:srgbClr val="3366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i="1" dirty="0" smtClean="0"/>
              <a:t>Summary From Weekly update prepared by Climate Prediction Center/NCEP 8 August 2011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9173" y="6495534"/>
            <a:ext cx="75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smtClean="0"/>
              <a:t>www.cpc.ncep.noaa.gov</a:t>
            </a:r>
            <a:r>
              <a:rPr lang="en-US" dirty="0" smtClean="0"/>
              <a:t>/products/</a:t>
            </a:r>
            <a:r>
              <a:rPr lang="en-US" dirty="0" smtClean="0"/>
              <a:t>analysis_monitoring</a:t>
            </a:r>
            <a:r>
              <a:rPr lang="en-US" dirty="0" smtClean="0"/>
              <a:t>/</a:t>
            </a:r>
            <a:r>
              <a:rPr lang="en-US" dirty="0" smtClean="0"/>
              <a:t>enso_advisory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45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-152406" y="1900689"/>
            <a:ext cx="4572000" cy="3532909"/>
            <a:chOff x="800100" y="514350"/>
            <a:chExt cx="7543800" cy="5829300"/>
          </a:xfrm>
        </p:grpSpPr>
        <p:pic>
          <p:nvPicPr>
            <p:cNvPr id="8196" name="Picture 4" descr="C:\Users\arun.kumar\Documents\Downloads\3monthuspctpcp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" y="514350"/>
              <a:ext cx="7543800" cy="5829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35041" y="4074828"/>
              <a:ext cx="1215240" cy="1206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83390" y="4510456"/>
              <a:ext cx="1215240" cy="12060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133" y="-4313"/>
            <a:ext cx="8712199" cy="1253067"/>
          </a:xfrm>
          <a:solidFill>
            <a:schemeClr val="bg1"/>
          </a:solidFill>
        </p:spPr>
        <p:txBody>
          <a:bodyPr>
            <a:noAutofit/>
          </a:bodyPr>
          <a:lstStyle/>
          <a:p>
            <a:pPr rtl="0" eaLnBrk="1" latinLnBrk="0" hangingPunct="1"/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Missouri River Basin </a:t>
            </a: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Precipitation</a:t>
            </a:r>
            <a:r>
              <a:rPr lang="en-US" sz="2400" dirty="0" smtClean="0"/>
              <a:t> </a:t>
            </a:r>
            <a:endParaRPr lang="en-US" sz="2400" b="1" dirty="0" smtClean="0"/>
          </a:p>
        </p:txBody>
      </p:sp>
      <p:sp>
        <p:nvSpPr>
          <p:cNvPr id="8" name="Oval 7"/>
          <p:cNvSpPr/>
          <p:nvPr/>
        </p:nvSpPr>
        <p:spPr>
          <a:xfrm rot="958248">
            <a:off x="907637" y="2553503"/>
            <a:ext cx="1333196" cy="77989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2</a:t>
            </a:fld>
            <a:endParaRPr lang="en-US" dirty="0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00154"/>
            <a:ext cx="4572000" cy="372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2140" y="1455962"/>
            <a:ext cx="4439854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March-April-May 2011 Observed Seasonal Mean Precipitation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(% of Normal)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24118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6270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La Niña Winter Impacts</a:t>
            </a:r>
            <a:endParaRPr lang="en-US" sz="3200" b="1" dirty="0"/>
          </a:p>
        </p:txBody>
      </p:sp>
      <p:pic>
        <p:nvPicPr>
          <p:cNvPr id="4" name="Picture 3" descr="lanina.jfm.temp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0" t="13035" r="50249" b="60297"/>
          <a:stretch/>
        </p:blipFill>
        <p:spPr>
          <a:xfrm>
            <a:off x="128016" y="779779"/>
            <a:ext cx="3840480" cy="2939144"/>
          </a:xfrm>
          <a:prstGeom prst="rect">
            <a:avLst/>
          </a:prstGeom>
        </p:spPr>
      </p:pic>
      <p:pic>
        <p:nvPicPr>
          <p:cNvPr id="5" name="Picture 4" descr="lanina.jfm.precip.g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01" t="13333" r="50139" b="60000"/>
          <a:stretch/>
        </p:blipFill>
        <p:spPr>
          <a:xfrm>
            <a:off x="137160" y="3901439"/>
            <a:ext cx="3840480" cy="2939142"/>
          </a:xfrm>
          <a:prstGeom prst="rect">
            <a:avLst/>
          </a:prstGeom>
        </p:spPr>
      </p:pic>
      <p:pic>
        <p:nvPicPr>
          <p:cNvPr id="6" name="Picture 5" descr="lanina.jfm.snow.gi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33" r="50221" b="60000"/>
          <a:stretch/>
        </p:blipFill>
        <p:spPr>
          <a:xfrm>
            <a:off x="4526947" y="791908"/>
            <a:ext cx="4114800" cy="29391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5593" y="622300"/>
            <a:ext cx="18905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Temperature  (°C)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232138" y="3718923"/>
            <a:ext cx="198827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Precipitation (mm)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37387" y="647700"/>
            <a:ext cx="13955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Snowfall (In)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44199" y="1261234"/>
            <a:ext cx="2019309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Mean composite anomalies for January/February/ March relative to the </a:t>
            </a:r>
            <a:r>
              <a:rPr lang="en-US" b="1" dirty="0"/>
              <a:t>1981-2010 average.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356086" y="3321889"/>
            <a:ext cx="6951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www.cpc.ncep.noaa.gov</a:t>
            </a:r>
            <a:r>
              <a:rPr lang="en-US" sz="1400" dirty="0" smtClean="0"/>
              <a:t>/products/</a:t>
            </a:r>
            <a:r>
              <a:rPr lang="en-US" sz="1400" dirty="0" smtClean="0"/>
              <a:t>precip</a:t>
            </a:r>
            <a:r>
              <a:rPr lang="en-US" sz="1400" dirty="0" smtClean="0"/>
              <a:t>/</a:t>
            </a:r>
            <a:r>
              <a:rPr lang="en-US" sz="1400" dirty="0" smtClean="0"/>
              <a:t>CWlink</a:t>
            </a:r>
            <a:r>
              <a:rPr lang="en-US" sz="1400" dirty="0" smtClean="0"/>
              <a:t>/ENSO/composites/</a:t>
            </a:r>
            <a:r>
              <a:rPr lang="en-US" sz="1400" dirty="0" smtClean="0"/>
              <a:t>EC_LNP_index.shtml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 rot="958248">
            <a:off x="1225560" y="1067870"/>
            <a:ext cx="935688" cy="61842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 descr="jfm.pl.gif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81" t="11427" r="15551" b="11502"/>
          <a:stretch/>
        </p:blipFill>
        <p:spPr>
          <a:xfrm>
            <a:off x="4955750" y="3731050"/>
            <a:ext cx="3432461" cy="3066332"/>
          </a:xfrm>
          <a:prstGeom prst="rect">
            <a:avLst/>
          </a:prstGeom>
          <a:ln w="22225">
            <a:solidFill>
              <a:srgbClr val="0000FF"/>
            </a:solidFill>
          </a:ln>
        </p:spPr>
      </p:pic>
      <p:sp>
        <p:nvSpPr>
          <p:cNvPr id="14" name="TextBox 13"/>
          <p:cNvSpPr txBox="1"/>
          <p:nvPr/>
        </p:nvSpPr>
        <p:spPr>
          <a:xfrm rot="16200000">
            <a:off x="6960649" y="5208123"/>
            <a:ext cx="2578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NOAA ESRL Physical Sciences Division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925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7126" y="42679"/>
            <a:ext cx="288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Take Away Points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930" y="1671141"/>
            <a:ext cx="9047582" cy="3477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°  June 2010-May 2011 Ranked Among the Top 3 Wettest 12-month Periods Since 1901.</a:t>
            </a:r>
          </a:p>
          <a:p>
            <a:r>
              <a:rPr lang="en-US" b="1" dirty="0" smtClean="0"/>
              <a:t>           </a:t>
            </a:r>
            <a:r>
              <a:rPr lang="en-US" sz="1400" i="1" dirty="0" smtClean="0"/>
              <a:t>Yet, the other 2 wettest June-May periods (1941/42 &amp; 1998/99) did not have severe, basin wide flooding</a:t>
            </a:r>
          </a:p>
          <a:p>
            <a:endParaRPr lang="en-US" sz="1400" i="1" dirty="0"/>
          </a:p>
          <a:p>
            <a:r>
              <a:rPr lang="en-US" sz="1400" i="1" dirty="0" smtClean="0"/>
              <a:t>°  </a:t>
            </a:r>
            <a:r>
              <a:rPr lang="en-US" b="1" dirty="0" smtClean="0"/>
              <a:t>A Monthly </a:t>
            </a:r>
            <a:r>
              <a:rPr lang="en-US" b="1" dirty="0"/>
              <a:t>S</a:t>
            </a:r>
            <a:r>
              <a:rPr lang="en-US" b="1" dirty="0" smtClean="0"/>
              <a:t>equence of Almost </a:t>
            </a:r>
            <a:r>
              <a:rPr lang="en-US" b="1" dirty="0"/>
              <a:t>U</a:t>
            </a:r>
            <a:r>
              <a:rPr lang="en-US" b="1" dirty="0" smtClean="0"/>
              <a:t>nbroken </a:t>
            </a:r>
            <a:r>
              <a:rPr lang="en-US" b="1" dirty="0"/>
              <a:t>W</a:t>
            </a:r>
            <a:r>
              <a:rPr lang="en-US" b="1" dirty="0" smtClean="0"/>
              <a:t>et </a:t>
            </a:r>
            <a:r>
              <a:rPr lang="en-US" b="1" dirty="0"/>
              <a:t>M</a:t>
            </a:r>
            <a:r>
              <a:rPr lang="en-US" b="1" dirty="0" smtClean="0"/>
              <a:t>onths Began in early  2010. 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            High soil moisture content conducive to immediate runoff to streams. </a:t>
            </a:r>
          </a:p>
          <a:p>
            <a:endParaRPr lang="en-US" sz="1400" i="1" dirty="0"/>
          </a:p>
          <a:p>
            <a:r>
              <a:rPr lang="en-US" sz="1400" b="1" i="1" dirty="0" smtClean="0"/>
              <a:t>°  </a:t>
            </a:r>
            <a:r>
              <a:rPr lang="en-US" b="1" dirty="0" smtClean="0"/>
              <a:t>Spring (March-May) 2011 was Unusually Cold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            Western basin snowpack melt was deferred at least 1 month, until May 2011.</a:t>
            </a:r>
          </a:p>
          <a:p>
            <a:endParaRPr lang="en-US" sz="1400" i="1" dirty="0"/>
          </a:p>
          <a:p>
            <a:r>
              <a:rPr lang="en-US" b="1" dirty="0" smtClean="0"/>
              <a:t>°  May is a Climatological </a:t>
            </a:r>
            <a:r>
              <a:rPr lang="en-US" b="1" dirty="0"/>
              <a:t>W</a:t>
            </a:r>
            <a:r>
              <a:rPr lang="en-US" b="1" dirty="0" smtClean="0"/>
              <a:t>et </a:t>
            </a:r>
            <a:r>
              <a:rPr lang="en-US" b="1" dirty="0"/>
              <a:t>M</a:t>
            </a:r>
            <a:r>
              <a:rPr lang="en-US" b="1" dirty="0" smtClean="0"/>
              <a:t>onth---May 2011 was the 2</a:t>
            </a:r>
            <a:r>
              <a:rPr lang="en-US" b="1" baseline="30000" dirty="0" smtClean="0"/>
              <a:t>nd </a:t>
            </a:r>
            <a:r>
              <a:rPr lang="en-US" b="1" dirty="0" smtClean="0"/>
              <a:t>Wettest on Record </a:t>
            </a:r>
            <a:r>
              <a:rPr lang="en-US" b="1" dirty="0"/>
              <a:t>S</a:t>
            </a:r>
            <a:r>
              <a:rPr lang="en-US" b="1" dirty="0" smtClean="0"/>
              <a:t>ince 1901. 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            Heavy May rains commingled with high May snowpack, and antecedent saturated soils to induce severe flooding</a:t>
            </a:r>
          </a:p>
          <a:p>
            <a:endParaRPr lang="en-US" sz="1400" i="1" dirty="0"/>
          </a:p>
          <a:p>
            <a:r>
              <a:rPr lang="en-US" sz="1600" b="1" dirty="0" smtClean="0"/>
              <a:t>°  Since 1901, </a:t>
            </a:r>
            <a:r>
              <a:rPr lang="en-US" b="1" dirty="0" smtClean="0"/>
              <a:t>La Nina Has Impacted Missouri Basin Precipitation and Temperature.</a:t>
            </a:r>
          </a:p>
          <a:p>
            <a:r>
              <a:rPr lang="en-US" sz="1400" i="1" dirty="0"/>
              <a:t> </a:t>
            </a:r>
            <a:r>
              <a:rPr lang="en-US" sz="1400" i="1" dirty="0" smtClean="0"/>
              <a:t>              The 2010-11 La Nina event was very likely an important contributing factor to the flooding event. 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0490" y="834334"/>
            <a:ext cx="5821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For the Missouri River Drainage Basin : </a:t>
            </a:r>
            <a:endParaRPr lang="en-US" sz="2800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7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31593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134651"/>
            <a:ext cx="4114800" cy="270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0993" y="1115195"/>
            <a:ext cx="4114800" cy="270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3999445"/>
            <a:ext cx="4114800" cy="270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95500" y="1524000"/>
            <a:ext cx="1143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5500" y="4419600"/>
            <a:ext cx="1143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86361" y="1524000"/>
            <a:ext cx="12240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2011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50"/>
          <a:stretch/>
        </p:blipFill>
        <p:spPr bwMode="auto">
          <a:xfrm>
            <a:off x="4178808" y="4004310"/>
            <a:ext cx="4114800" cy="270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26893" y="4419600"/>
            <a:ext cx="1143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 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Autofit/>
          </a:bodyPr>
          <a:lstStyle/>
          <a:p>
            <a:r>
              <a:rPr lang="en-US" sz="2800" b="1" kern="1200" dirty="0" smtClean="0">
                <a:solidFill>
                  <a:srgbClr val="000000"/>
                </a:solidFill>
                <a:effectLst/>
                <a:latin typeface="Calibri"/>
              </a:rPr>
              <a:t>January – June 2011 Observed Temperature</a:t>
            </a:r>
            <a:br>
              <a:rPr lang="en-US" sz="2800" b="1" kern="1200" dirty="0" smtClean="0">
                <a:solidFill>
                  <a:srgbClr val="000000"/>
                </a:solidFill>
                <a:effectLst/>
                <a:latin typeface="Calibri"/>
              </a:rPr>
            </a:br>
            <a:r>
              <a:rPr lang="en-US" sz="2800" b="1" kern="1200" dirty="0" smtClean="0">
                <a:solidFill>
                  <a:srgbClr val="000000"/>
                </a:solidFill>
                <a:effectLst/>
                <a:latin typeface="Calibri"/>
              </a:rPr>
              <a:t>(departure from normal) - °C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 rot="958248">
            <a:off x="1655578" y="1823101"/>
            <a:ext cx="1176653" cy="69628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3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865" y="1012585"/>
            <a:ext cx="3017520" cy="2331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09" y="1036912"/>
            <a:ext cx="3017520" cy="2331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237" y="1036912"/>
            <a:ext cx="3017520" cy="2331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09" y="3331782"/>
            <a:ext cx="3017520" cy="2331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957" y="3331781"/>
            <a:ext cx="2926080" cy="2261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865" y="3331782"/>
            <a:ext cx="3017520" cy="2331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740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NOAA Soil Moisture Anomaly Analysis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07696" y="6489632"/>
            <a:ext cx="412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smtClean="0"/>
              <a:t>www.cpc.ncep.noaa.gov</a:t>
            </a:r>
            <a:r>
              <a:rPr lang="en-US" sz="1400" dirty="0" smtClean="0"/>
              <a:t>/</a:t>
            </a:r>
            <a:r>
              <a:rPr lang="en-US" sz="1400" dirty="0" smtClean="0"/>
              <a:t>soilmst</a:t>
            </a:r>
            <a:r>
              <a:rPr lang="en-US" sz="1400" dirty="0" smtClean="0"/>
              <a:t>/</a:t>
            </a:r>
            <a:r>
              <a:rPr lang="en-US" sz="1400" dirty="0" smtClean="0"/>
              <a:t>index_jh.html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 rot="958248">
            <a:off x="893709" y="1558092"/>
            <a:ext cx="857157" cy="4776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1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isnow110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" y="822960"/>
            <a:ext cx="2473037" cy="3200400"/>
          </a:xfrm>
          <a:prstGeom prst="rect">
            <a:avLst/>
          </a:prstGeom>
        </p:spPr>
      </p:pic>
      <p:pic>
        <p:nvPicPr>
          <p:cNvPr id="7" name="Picture 6" descr="misnow1102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756" y="822960"/>
            <a:ext cx="2473037" cy="3200400"/>
          </a:xfrm>
          <a:prstGeom prst="rect">
            <a:avLst/>
          </a:prstGeom>
        </p:spPr>
      </p:pic>
      <p:pic>
        <p:nvPicPr>
          <p:cNvPr id="8" name="Picture 7" descr="misnow1103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1472" y="822960"/>
            <a:ext cx="2473037" cy="3200400"/>
          </a:xfrm>
          <a:prstGeom prst="rect">
            <a:avLst/>
          </a:prstGeom>
        </p:spPr>
      </p:pic>
      <p:pic>
        <p:nvPicPr>
          <p:cNvPr id="9" name="Picture 8" descr="misnow1104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" y="3602736"/>
            <a:ext cx="2473037" cy="3200400"/>
          </a:xfrm>
          <a:prstGeom prst="rect">
            <a:avLst/>
          </a:prstGeom>
        </p:spPr>
      </p:pic>
      <p:pic>
        <p:nvPicPr>
          <p:cNvPr id="10" name="Picture 9" descr="misnow1105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5756" y="3602736"/>
            <a:ext cx="2473037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5" y="1100"/>
            <a:ext cx="9007230" cy="72182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NRCS Snowpack Maps </a:t>
            </a:r>
            <a:r>
              <a:rPr lang="en-US" sz="3200" b="1" dirty="0"/>
              <a:t>for </a:t>
            </a:r>
            <a:r>
              <a:rPr lang="en-US" sz="3200" b="1" dirty="0" smtClean="0"/>
              <a:t>the </a:t>
            </a:r>
            <a:r>
              <a:rPr lang="en-US" sz="3200" b="1" dirty="0"/>
              <a:t>Missouri River Basin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94627" y="6594230"/>
            <a:ext cx="5480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smtClean="0"/>
              <a:t>www.wcc.nrcs.usda.gov</a:t>
            </a:r>
            <a:r>
              <a:rPr lang="en-US" sz="1400" dirty="0" smtClean="0"/>
              <a:t>/</a:t>
            </a:r>
            <a:r>
              <a:rPr lang="en-US" sz="1400" dirty="0" smtClean="0"/>
              <a:t>cgibin</a:t>
            </a:r>
            <a:r>
              <a:rPr lang="en-US" sz="1400" dirty="0" smtClean="0"/>
              <a:t>/</a:t>
            </a:r>
            <a:r>
              <a:rPr lang="en-US" sz="1400" dirty="0" smtClean="0"/>
              <a:t>misssnow.pl?state</a:t>
            </a:r>
            <a:r>
              <a:rPr lang="en-US" sz="1400" dirty="0" smtClean="0"/>
              <a:t>=</a:t>
            </a:r>
            <a:r>
              <a:rPr lang="en-US" sz="1400" dirty="0" smtClean="0"/>
              <a:t>missouri_river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19293" y="527752"/>
            <a:ext cx="8924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Prepared by USDA </a:t>
            </a:r>
            <a:r>
              <a:rPr lang="en-US" sz="1400" b="1" dirty="0"/>
              <a:t>N</a:t>
            </a:r>
            <a:r>
              <a:rPr lang="en-US" sz="1400" b="1" dirty="0" smtClean="0"/>
              <a:t>atural Resources Conservation Service, National Water and Climate Center, Portland, Oregon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5</a:t>
            </a:fld>
            <a:endParaRPr lang="en-US" dirty="0"/>
          </a:p>
        </p:txBody>
      </p:sp>
      <p:pic>
        <p:nvPicPr>
          <p:cNvPr id="18" name="Picture 2" descr="E:\General\Operations\NWCC\WCS\Data\GIS\westwide\wy2011\snow\snow1106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13956" r="73935" b="51635"/>
          <a:stretch/>
        </p:blipFill>
        <p:spPr bwMode="auto">
          <a:xfrm>
            <a:off x="5931829" y="5303520"/>
            <a:ext cx="658368" cy="1124712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6430433" y="6062133"/>
            <a:ext cx="918633" cy="485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E:\General\Operations\NWCC\WCS\Data\GIS\westwide\wy2011\snow\snow1106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571" t="28685" r="11566" b="23694"/>
          <a:stretch/>
        </p:blipFill>
        <p:spPr bwMode="auto">
          <a:xfrm>
            <a:off x="6601460" y="4124952"/>
            <a:ext cx="1645920" cy="242316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358900" y="1104896"/>
            <a:ext cx="107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JAN 2011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05300" y="1104896"/>
            <a:ext cx="105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FEB 2011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9800" y="1099062"/>
            <a:ext cx="11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MAR 2011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8900" y="3896947"/>
            <a:ext cx="109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APR 2011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76700" y="3877381"/>
            <a:ext cx="116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MAY 2011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1786" y="3885499"/>
            <a:ext cx="108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JUN 2011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5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618" y="206642"/>
            <a:ext cx="881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78527" y="754527"/>
            <a:ext cx="4197683" cy="609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22211" y="1363579"/>
            <a:ext cx="253999" cy="35426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 descr="basinplotnp11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" r="22"/>
          <a:stretch/>
        </p:blipFill>
        <p:spPr>
          <a:xfrm>
            <a:off x="207425" y="763132"/>
            <a:ext cx="3657600" cy="2883097"/>
          </a:xfrm>
          <a:prstGeom prst="rect">
            <a:avLst/>
          </a:prstGeom>
        </p:spPr>
      </p:pic>
      <p:pic>
        <p:nvPicPr>
          <p:cNvPr id="10" name="Picture 9" descr="basinplotyb1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934" y="763132"/>
            <a:ext cx="3657600" cy="2883097"/>
          </a:xfrm>
          <a:prstGeom prst="rect">
            <a:avLst/>
          </a:prstGeom>
        </p:spPr>
      </p:pic>
      <p:pic>
        <p:nvPicPr>
          <p:cNvPr id="11" name="Picture 12" descr="C:\Documents and Settings\cara.s.mccarthy\Local Settings\Temporary Internet Files\Content.Outlook\JXHLNC6T\time_swe_nprb_cara (3)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425" y="3838377"/>
            <a:ext cx="3657600" cy="2883098"/>
          </a:xfrm>
          <a:prstGeom prst="rect">
            <a:avLst/>
          </a:prstGeom>
          <a:noFill/>
        </p:spPr>
      </p:pic>
      <p:pic>
        <p:nvPicPr>
          <p:cNvPr id="12" name="Picture 11" descr="basinplotsp11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934" y="3838378"/>
            <a:ext cx="3657600" cy="2883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84534" y="2338075"/>
            <a:ext cx="1405467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Wet Spring Caused Late Increase in Upper Basin Snowpack.</a:t>
            </a:r>
          </a:p>
          <a:p>
            <a:r>
              <a:rPr lang="en-US" b="1" i="1" dirty="0" smtClean="0"/>
              <a:t>Cold Spring Extended Snowpack Peaks to the end of May.</a:t>
            </a:r>
            <a:endParaRPr lang="en-US" b="1" i="1" dirty="0"/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-1" y="0"/>
            <a:ext cx="9090001" cy="754527"/>
          </a:xfrm>
        </p:spPr>
        <p:txBody>
          <a:bodyPr>
            <a:normAutofit/>
          </a:bodyPr>
          <a:lstStyle/>
          <a:p>
            <a:r>
              <a:rPr lang="en-US" sz="3200" b="1" kern="1200" dirty="0" smtClean="0">
                <a:solidFill>
                  <a:srgbClr val="000000"/>
                </a:solidFill>
                <a:effectLst/>
              </a:rPr>
              <a:t>Missouri River Basin </a:t>
            </a:r>
            <a:r>
              <a:rPr lang="en-US" sz="3200" b="1" dirty="0" smtClean="0"/>
              <a:t>Snowpack Evolution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2243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94793" y="319645"/>
            <a:ext cx="3149207" cy="284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1800" y="304800"/>
            <a:ext cx="3101062" cy="286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1513" y="304800"/>
            <a:ext cx="3078518" cy="286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3810000"/>
            <a:ext cx="3082861" cy="282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4341" y="3810000"/>
            <a:ext cx="3095980" cy="282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4522" y="118153"/>
            <a:ext cx="16464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0847" y="152400"/>
            <a:ext cx="1522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7396" y="152400"/>
            <a:ext cx="1524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5619" y="3821668"/>
            <a:ext cx="156425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10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4391" y="3821668"/>
            <a:ext cx="147588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2550" y="3965110"/>
            <a:ext cx="2873693" cy="267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45496" y="3821668"/>
            <a:ext cx="14478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0"/>
            <a:ext cx="9067800" cy="685800"/>
          </a:xfrm>
        </p:spPr>
        <p:txBody>
          <a:bodyPr>
            <a:normAutofit/>
          </a:bodyPr>
          <a:lstStyle/>
          <a:p>
            <a:r>
              <a:rPr lang="en-US" sz="3200" b="1" kern="1200" dirty="0" smtClean="0">
                <a:solidFill>
                  <a:srgbClr val="0000FF"/>
                </a:solidFill>
                <a:effectLst/>
              </a:rPr>
              <a:t> NOAA CPC Precipitation Forecast for MAM 2011</a:t>
            </a:r>
            <a:endParaRPr 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16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676" y="154756"/>
            <a:ext cx="2859917" cy="286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2391" y="152400"/>
            <a:ext cx="3002387" cy="285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5410" y="113490"/>
            <a:ext cx="16464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 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2100" y="113490"/>
            <a:ext cx="152296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7885" y="152400"/>
            <a:ext cx="2946489" cy="287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3886200"/>
            <a:ext cx="2924869" cy="28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5600" y="3988984"/>
            <a:ext cx="3015968" cy="277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689129" y="100366"/>
            <a:ext cx="15240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507" y="3853942"/>
            <a:ext cx="156425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10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5644" y="3853942"/>
            <a:ext cx="147588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" y="3048000"/>
            <a:ext cx="9067800" cy="685800"/>
          </a:xfrm>
        </p:spPr>
        <p:txBody>
          <a:bodyPr>
            <a:normAutofit/>
          </a:bodyPr>
          <a:lstStyle/>
          <a:p>
            <a:r>
              <a:rPr lang="en-US" sz="3200" b="1" kern="1200" dirty="0" smtClean="0">
                <a:solidFill>
                  <a:srgbClr val="0000FF"/>
                </a:solidFill>
                <a:effectLst/>
              </a:rPr>
              <a:t> NOAA CPC </a:t>
            </a:r>
            <a:r>
              <a:rPr lang="en-US" sz="3200" b="1" dirty="0" smtClean="0">
                <a:solidFill>
                  <a:srgbClr val="0000FF"/>
                </a:solidFill>
              </a:rPr>
              <a:t>Temperature </a:t>
            </a:r>
            <a:r>
              <a:rPr lang="en-US" sz="3200" b="1" kern="1200" dirty="0" smtClean="0">
                <a:solidFill>
                  <a:srgbClr val="0000FF"/>
                </a:solidFill>
                <a:effectLst/>
              </a:rPr>
              <a:t>Forecast for MAM 2011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9001" y="3981037"/>
            <a:ext cx="2824256" cy="277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727229" y="3821668"/>
            <a:ext cx="144780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520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istrm1103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497" y="822960"/>
            <a:ext cx="2473037" cy="3200400"/>
          </a:xfrm>
          <a:prstGeom prst="rect">
            <a:avLst/>
          </a:prstGeom>
        </p:spPr>
      </p:pic>
      <p:pic>
        <p:nvPicPr>
          <p:cNvPr id="5" name="Picture 4" descr="mistrm110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79" y="810851"/>
            <a:ext cx="2473037" cy="3200400"/>
          </a:xfrm>
          <a:prstGeom prst="rect">
            <a:avLst/>
          </a:prstGeom>
        </p:spPr>
      </p:pic>
      <p:pic>
        <p:nvPicPr>
          <p:cNvPr id="9" name="Picture 8" descr="mistrm110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926" y="810851"/>
            <a:ext cx="2473037" cy="3200400"/>
          </a:xfrm>
          <a:prstGeom prst="rect">
            <a:avLst/>
          </a:prstGeom>
        </p:spPr>
      </p:pic>
      <p:pic>
        <p:nvPicPr>
          <p:cNvPr id="11" name="Picture 10" descr="mistrm1104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379" y="3598986"/>
            <a:ext cx="2473037" cy="3200400"/>
          </a:xfrm>
          <a:prstGeom prst="rect">
            <a:avLst/>
          </a:prstGeom>
        </p:spPr>
      </p:pic>
      <p:pic>
        <p:nvPicPr>
          <p:cNvPr id="12" name="Picture 11" descr="mistrm1105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926" y="3598986"/>
            <a:ext cx="2473037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5" y="1100"/>
            <a:ext cx="9007230" cy="87813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NRCS Spring </a:t>
            </a:r>
            <a:r>
              <a:rPr lang="en-US" sz="3200" b="1" dirty="0"/>
              <a:t>&amp; Summer </a:t>
            </a:r>
            <a:r>
              <a:rPr lang="en-US" sz="3200" b="1" dirty="0"/>
              <a:t>Streamflow</a:t>
            </a:r>
            <a:r>
              <a:rPr lang="en-US" sz="3200" b="1" dirty="0"/>
              <a:t> </a:t>
            </a:r>
            <a:r>
              <a:rPr lang="en-US" sz="3200" b="1" dirty="0" smtClean="0"/>
              <a:t>Forecast Maps </a:t>
            </a:r>
            <a:r>
              <a:rPr lang="en-US" sz="3200" b="1" dirty="0"/>
              <a:t>for </a:t>
            </a:r>
            <a:r>
              <a:rPr lang="en-US" sz="3200" b="1" dirty="0" smtClean="0"/>
              <a:t>the </a:t>
            </a:r>
            <a:r>
              <a:rPr lang="en-US" sz="3200" b="1" dirty="0"/>
              <a:t>Missouri River Basin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6057013" y="3422205"/>
            <a:ext cx="5831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</a:t>
            </a:r>
            <a:r>
              <a:rPr lang="en-US" sz="1400" dirty="0" smtClean="0"/>
              <a:t>www.wcc.nrcs.usda.gov</a:t>
            </a:r>
            <a:r>
              <a:rPr lang="en-US" sz="1400" dirty="0" smtClean="0"/>
              <a:t>/</a:t>
            </a:r>
            <a:r>
              <a:rPr lang="en-US" sz="1400" dirty="0" smtClean="0"/>
              <a:t>cgibin</a:t>
            </a:r>
            <a:r>
              <a:rPr lang="en-US" sz="1400" dirty="0" smtClean="0"/>
              <a:t>/</a:t>
            </a:r>
            <a:r>
              <a:rPr lang="en-US" sz="1400" dirty="0" smtClean="0"/>
              <a:t>miss_strmflow.pl?state</a:t>
            </a:r>
            <a:r>
              <a:rPr lang="en-US" sz="1400" dirty="0" smtClean="0"/>
              <a:t>=</a:t>
            </a:r>
            <a:r>
              <a:rPr lang="en-US" sz="1400" dirty="0" smtClean="0"/>
              <a:t>missouri_river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358900" y="1206500"/>
            <a:ext cx="1073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JAN 2011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05300" y="1206500"/>
            <a:ext cx="105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FEB 2011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89800" y="1200666"/>
            <a:ext cx="117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MAR 2011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8900" y="3998551"/>
            <a:ext cx="1097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APR 2011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6700" y="3978985"/>
            <a:ext cx="116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MAY 2011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78984-F726-694B-A32C-E39154D22DFD}" type="slidenum">
              <a:rPr lang="en-US" smtClean="0"/>
              <a:t>9</a:t>
            </a:fld>
            <a:endParaRPr lang="en-US" dirty="0"/>
          </a:p>
        </p:txBody>
      </p:sp>
      <p:pic>
        <p:nvPicPr>
          <p:cNvPr id="22" name="Picture 2" descr="E:\General\Operations\NWCC\WCS\Data\GIS\westwide\wy2011\strm\strm1106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4137" r="74279" b="51792"/>
          <a:stretch/>
        </p:blipFill>
        <p:spPr bwMode="auto">
          <a:xfrm>
            <a:off x="5735998" y="4928278"/>
            <a:ext cx="640080" cy="109728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6212162" y="5596294"/>
            <a:ext cx="918633" cy="485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" descr="E:\General\Operations\NWCC\WCS\Data\GIS\westwide\wy2011\strm\strm1106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634" t="29631" r="9505" b="30114"/>
          <a:stretch/>
        </p:blipFill>
        <p:spPr bwMode="auto">
          <a:xfrm>
            <a:off x="6376078" y="4234010"/>
            <a:ext cx="1645920" cy="204825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781786" y="3987103"/>
            <a:ext cx="1083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JUN 2011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802" y="6601025"/>
            <a:ext cx="8924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Prepared by USDA </a:t>
            </a:r>
            <a:r>
              <a:rPr lang="en-US" sz="1200" b="1" dirty="0"/>
              <a:t>N</a:t>
            </a:r>
            <a:r>
              <a:rPr lang="en-US" sz="1200" b="1" dirty="0" smtClean="0"/>
              <a:t>atural Resources Conservation Service, National Water and Climate Center, Portland, Oregon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3882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825</Words>
  <Application>Microsoft Macintosh PowerPoint</Application>
  <PresentationFormat>On-screen Show (4:3)</PresentationFormat>
  <Paragraphs>156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Worksheet</vt:lpstr>
      <vt:lpstr>The 2010-2011  Missouri River Flood: An experimental rapid assessment of weather and climate conditions leading to high flows </vt:lpstr>
      <vt:lpstr>Missouri River Basin Precipitation </vt:lpstr>
      <vt:lpstr>January – June 2011 Observed Temperature (departure from normal) - °C</vt:lpstr>
      <vt:lpstr>NOAA Soil Moisture Anomaly Analysis</vt:lpstr>
      <vt:lpstr>NRCS Snowpack Maps for the Missouri River Basin</vt:lpstr>
      <vt:lpstr>Missouri River Basin Snowpack Evolution</vt:lpstr>
      <vt:lpstr> NOAA CPC Precipitation Forecast for MAM 2011</vt:lpstr>
      <vt:lpstr> NOAA CPC Temperature Forecast for MAM 2011</vt:lpstr>
      <vt:lpstr>NRCS Spring &amp; Summer Streamflow Forecast Maps for the Missouri River Basin</vt:lpstr>
      <vt:lpstr>April to September 2011 Most Probable Streamflow for select Missouri River Forecast Points</vt:lpstr>
      <vt:lpstr>Paleoclimate Perspective Tree ring reconstructions of Palmer Drought Severity Index (PDSI)</vt:lpstr>
      <vt:lpstr>Missouri River Basin: Long term Climate Trends (Jan-Dec)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Projected Future Climate Change Impact on  North American Precipitation 2080-2099 Ensemble mean from 15 climate models for high emission scenario (A2)</vt:lpstr>
      <vt:lpstr>NOAA El Niño/Southern Oscillation (ENSO)  Diagnostic Discussion</vt:lpstr>
      <vt:lpstr>La Niña Winter Impacts</vt:lpstr>
      <vt:lpstr>PowerPoint Presentation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Webb</dc:creator>
  <cp:lastModifiedBy>Robert Webb</cp:lastModifiedBy>
  <cp:revision>79</cp:revision>
  <dcterms:created xsi:type="dcterms:W3CDTF">2011-08-08T17:29:05Z</dcterms:created>
  <dcterms:modified xsi:type="dcterms:W3CDTF">2011-08-10T23:26:07Z</dcterms:modified>
</cp:coreProperties>
</file>