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306" r:id="rId3"/>
    <p:sldId id="30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7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5"/>
    <p:restoredTop sz="94653"/>
  </p:normalViewPr>
  <p:slideViewPr>
    <p:cSldViewPr snapToGrid="0" snapToObjects="1" showGuides="1">
      <p:cViewPr varScale="1">
        <p:scale>
          <a:sx n="88" d="100"/>
          <a:sy n="88" d="100"/>
        </p:scale>
        <p:origin x="3400" y="192"/>
      </p:cViewPr>
      <p:guideLst>
        <p:guide orient="horz" pos="2880"/>
        <p:guide pos="2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8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E9FE-AAFE-7F4D-BB86-331F650CC5C2}" type="datetimeFigureOut">
              <a:rPr lang="en-US" smtClean="0"/>
              <a:t>1/12/22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6A3C-DE85-8B40-A82E-9BB1C2C0C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6591-39F7-314E-BF80-8AC2E3F1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99" y="0"/>
            <a:ext cx="5915025" cy="595086"/>
          </a:xfrm>
        </p:spPr>
        <p:txBody>
          <a:bodyPr/>
          <a:lstStyle/>
          <a:p>
            <a:r>
              <a:rPr lang="en-US" dirty="0"/>
              <a:t>Supplemental Material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29930C-584E-BD42-84DB-E305C9CA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671283"/>
              </p:ext>
            </p:extLst>
          </p:nvPr>
        </p:nvGraphicFramePr>
        <p:xfrm>
          <a:off x="449944" y="595086"/>
          <a:ext cx="5979885" cy="749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451">
                  <a:extLst>
                    <a:ext uri="{9D8B030D-6E8A-4147-A177-3AD203B41FA5}">
                      <a16:colId xmlns:a16="http://schemas.microsoft.com/office/drawing/2014/main" val="3493206535"/>
                    </a:ext>
                  </a:extLst>
                </a:gridCol>
                <a:gridCol w="1146489">
                  <a:extLst>
                    <a:ext uri="{9D8B030D-6E8A-4147-A177-3AD203B41FA5}">
                      <a16:colId xmlns:a16="http://schemas.microsoft.com/office/drawing/2014/main" val="2071365427"/>
                    </a:ext>
                  </a:extLst>
                </a:gridCol>
                <a:gridCol w="1577991">
                  <a:extLst>
                    <a:ext uri="{9D8B030D-6E8A-4147-A177-3AD203B41FA5}">
                      <a16:colId xmlns:a16="http://schemas.microsoft.com/office/drawing/2014/main" val="2854333370"/>
                    </a:ext>
                  </a:extLst>
                </a:gridCol>
                <a:gridCol w="1264340">
                  <a:extLst>
                    <a:ext uri="{9D8B030D-6E8A-4147-A177-3AD203B41FA5}">
                      <a16:colId xmlns:a16="http://schemas.microsoft.com/office/drawing/2014/main" val="2875025896"/>
                    </a:ext>
                  </a:extLst>
                </a:gridCol>
                <a:gridCol w="1127614">
                  <a:extLst>
                    <a:ext uri="{9D8B030D-6E8A-4147-A177-3AD203B41FA5}">
                      <a16:colId xmlns:a16="http://schemas.microsoft.com/office/drawing/2014/main" val="442560882"/>
                    </a:ext>
                  </a:extLst>
                </a:gridCol>
              </a:tblGrid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Manuscript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GCM(s)/RCM(s)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AR detection criteria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AR change* 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Precip change*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51441116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Shields and </a:t>
                      </a:r>
                      <a:r>
                        <a:rPr lang="en-US" sz="9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Kiehl</a:t>
                      </a: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2016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High-resolution CCSM4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Wind and shape thresholds, as well as moisture anomalies that are based on relative anomalies similar to Zhu and Newell 1998 (i.e., will ignore changes due to more moisture)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Find changes (both increases and decreases) that are latitude/month dependent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Generally increased AR precipitation (looked at distributions during events)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35659024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Dettinger</a:t>
                      </a: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2011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CMIP3 subset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IWV&gt;2.5cm, upslope wind &gt;10 m/s; only 1 grid point (central CA)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Modest increases in magnitude; nothing appreciable in frequency; DJF only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Did not examine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986436124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Hagos et al. 2016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CESM-LE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Bias-corrects model before analysis; PW&gt;2cm+length+width requirement; 32-60N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 in AR frequency; DJF only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Decrease in the probability of extreme precipitation during AR days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035044658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Warner and Mass 2015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CMIP5 subset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IVT&gt;99th historical percentile along near-coastal ocean grid points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Increases in future days exceeding historical 99th percentile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Increases in 99th percentile precipitation along same near-coastal ocean points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4122182072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Radic</a:t>
                      </a: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et al. 2015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CMIP5 subset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SOM-based identification (trained on historical AR IVT)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Significant increase in all but one model; focused on British Columbia, Canada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 in total precipitation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800585784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Gao et al. 2015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CMIP5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Exceeding 85th percentile IVT, plus length and width criteria 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 in the number of AR days for all coastal western US latitudes and seasons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Increases in AR-related precipitation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905772144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Lavers et al. 2015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CMIP5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None (not strictly examining ARs)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95th percentile IVT increases significantly in storm-track regions 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Did not examine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347044371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Rivera and Dominguez 2016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NARCCAP and CMIP3 subset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IVT percentile-based (with varying percentiles for different locations)+length requirement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 in IVT but mixed frequency results across models (2 increase, 2 decrease)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Mixed results (both increases and decreases; inconsistencies across models)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928050184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Gershunov</a:t>
                      </a: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 et al 2019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CMIP5, LOCA downscaled precipitation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IVT&gt;250 kg/m/s, IWV&gt;15mm, length&gt;1500km, duration&gt;18hours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 in AR frequency and intensity (more pronounced in their highest-quality GCMs)</a:t>
                      </a:r>
                      <a:endParaRPr lang="en-US" sz="9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Calibri" panose="020F0502020204030204" pitchFamily="34" charset="0"/>
                          <a:cs typeface="Arial Unicode MS" panose="020B0604020202020204" pitchFamily="34" charset="-128"/>
                        </a:rPr>
                        <a:t>Increase (Reduction) in CA wide AR (non-AR) precipitation</a:t>
                      </a:r>
                      <a:endParaRPr lang="en-US" sz="9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5554878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617811-75FB-5A4D-B325-DF528EB73AD4}"/>
              </a:ext>
            </a:extLst>
          </p:cNvPr>
          <p:cNvSpPr/>
          <p:nvPr/>
        </p:nvSpPr>
        <p:spPr>
          <a:xfrm>
            <a:off x="297538" y="8089302"/>
            <a:ext cx="6219375" cy="71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S1:</a:t>
            </a:r>
            <a:r>
              <a:rPr lang="en-US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Summary of selected recent manuscripts investigating response of ARs to climate change. </a:t>
            </a:r>
            <a:endParaRPr lang="en-US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2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*end of century unless noted.</a:t>
            </a:r>
            <a:endParaRPr lang="en-US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69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53B76-3BE4-664E-BDF0-C2AD92126171}"/>
              </a:ext>
            </a:extLst>
          </p:cNvPr>
          <p:cNvSpPr txBox="1"/>
          <p:nvPr/>
        </p:nvSpPr>
        <p:spPr>
          <a:xfrm>
            <a:off x="178231" y="6986141"/>
            <a:ext cx="650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S7: </a:t>
            </a:r>
            <a:r>
              <a:rPr lang="en-US" sz="1200" dirty="0"/>
              <a:t>Contribution to cool season total precipitation associated with (left) moderate IVT events, (center) extreme IVT events, and (right) all IVT events in (top) </a:t>
            </a:r>
            <a:r>
              <a:rPr lang="en-US" sz="1200" dirty="0" err="1"/>
              <a:t>ERAi.WRF</a:t>
            </a:r>
            <a:r>
              <a:rPr lang="en-US" sz="1200" dirty="0"/>
              <a:t>, (second row) </a:t>
            </a:r>
            <a:r>
              <a:rPr lang="en-US" sz="1200" dirty="0" err="1"/>
              <a:t>HadGEM.WRF</a:t>
            </a:r>
            <a:r>
              <a:rPr lang="en-US" sz="1200" dirty="0"/>
              <a:t>, (third row) GFDL.WRF, and (bottom) MPI.WRF in 50 km WRF simulations.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5C875-90AB-654A-91CA-F8ED6F8C8902}"/>
              </a:ext>
            </a:extLst>
          </p:cNvPr>
          <p:cNvSpPr txBox="1"/>
          <p:nvPr/>
        </p:nvSpPr>
        <p:spPr>
          <a:xfrm>
            <a:off x="2785673" y="16571"/>
            <a:ext cx="9659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extreme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698BC-542B-B943-9164-B913D3BB7901}"/>
              </a:ext>
            </a:extLst>
          </p:cNvPr>
          <p:cNvSpPr txBox="1"/>
          <p:nvPr/>
        </p:nvSpPr>
        <p:spPr>
          <a:xfrm>
            <a:off x="1180488" y="16571"/>
            <a:ext cx="1101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moderate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70F48-741F-4440-B4EC-A405468221DD}"/>
              </a:ext>
            </a:extLst>
          </p:cNvPr>
          <p:cNvSpPr txBox="1"/>
          <p:nvPr/>
        </p:nvSpPr>
        <p:spPr>
          <a:xfrm>
            <a:off x="4798283" y="16571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53D2B-FCFE-2248-81D4-14C5B98689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0" r="9397" b="3253"/>
          <a:stretch/>
        </p:blipFill>
        <p:spPr>
          <a:xfrm>
            <a:off x="674185" y="385903"/>
            <a:ext cx="5188945" cy="66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3CD501-3994-724C-AA99-F83FECC27430}"/>
              </a:ext>
            </a:extLst>
          </p:cNvPr>
          <p:cNvSpPr txBox="1"/>
          <p:nvPr/>
        </p:nvSpPr>
        <p:spPr>
          <a:xfrm>
            <a:off x="188150" y="4639756"/>
            <a:ext cx="6501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S8: </a:t>
            </a:r>
            <a:r>
              <a:rPr lang="en-US" sz="1200" dirty="0"/>
              <a:t>(top) Historical mean, and (bottom) difference (RCP8.5-historical) in monthly mean precipitation from IVT events for (left) San Joaquin watershed, (middle) Sacramento watershed, and (right) CNDB watershed. Red/green/blue lines show values from GFDL.WRF, </a:t>
            </a:r>
            <a:r>
              <a:rPr lang="en-US" sz="1200" dirty="0" err="1"/>
              <a:t>HadGEM.WRF</a:t>
            </a:r>
            <a:r>
              <a:rPr lang="en-US" sz="1200" dirty="0"/>
              <a:t>, and MPI.WRF 25 km simulations. Subsets of IVT events are indicated by line type, with dash-x lines for extreme IVT-events, dash-o lines for moderate IVT-events, and solid lines for </a:t>
            </a:r>
            <a:r>
              <a:rPr lang="en-US" sz="1200"/>
              <a:t>all IVT-events</a:t>
            </a:r>
            <a:r>
              <a:rPr lang="en-US" sz="1200" dirty="0"/>
              <a:t>. Locations of watersheds are shown on Figure 1. The y-axis range is smaller than that shown in figure 2, and is much smaller for the CNDB.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BCD0E-6400-6242-A067-7351E9F6C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2237" r="6667"/>
          <a:stretch/>
        </p:blipFill>
        <p:spPr>
          <a:xfrm>
            <a:off x="113109" y="301988"/>
            <a:ext cx="6651621" cy="4024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3F707E-E831-5C40-9628-B6DC9CC204E0}"/>
              </a:ext>
            </a:extLst>
          </p:cNvPr>
          <p:cNvSpPr txBox="1"/>
          <p:nvPr/>
        </p:nvSpPr>
        <p:spPr>
          <a:xfrm rot="16200000">
            <a:off x="-206791" y="1144671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Historical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6615D1-8ED1-EC40-9211-47C621A3A37A}"/>
              </a:ext>
            </a:extLst>
          </p:cNvPr>
          <p:cNvSpPr txBox="1"/>
          <p:nvPr/>
        </p:nvSpPr>
        <p:spPr>
          <a:xfrm rot="16200000">
            <a:off x="-240931" y="3040953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C27807-D71E-AB4D-AD4F-2F2854AF2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62" t="21853" r="77873" b="76414"/>
          <a:stretch/>
        </p:blipFill>
        <p:spPr>
          <a:xfrm>
            <a:off x="1650298" y="4119986"/>
            <a:ext cx="1117478" cy="222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1E79BB-B068-6348-B014-17AD35D2145A}"/>
              </a:ext>
            </a:extLst>
          </p:cNvPr>
          <p:cNvSpPr txBox="1"/>
          <p:nvPr/>
        </p:nvSpPr>
        <p:spPr>
          <a:xfrm>
            <a:off x="3281322" y="45215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Sacramento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389AC0-FE17-6449-AC35-D126386CD607}"/>
              </a:ext>
            </a:extLst>
          </p:cNvPr>
          <p:cNvSpPr txBox="1"/>
          <p:nvPr/>
        </p:nvSpPr>
        <p:spPr>
          <a:xfrm>
            <a:off x="1029045" y="4773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San Joaquin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BEE44-832B-D741-9E0D-3234DBF38499}"/>
              </a:ext>
            </a:extLst>
          </p:cNvPr>
          <p:cNvSpPr txBox="1"/>
          <p:nvPr/>
        </p:nvSpPr>
        <p:spPr>
          <a:xfrm>
            <a:off x="5541614" y="60393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CNDB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D859A4-76BA-5D42-ADDF-C392D5A8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8" t="23371" r="75364" b="75154"/>
          <a:stretch/>
        </p:blipFill>
        <p:spPr>
          <a:xfrm>
            <a:off x="2812450" y="4113004"/>
            <a:ext cx="1360784" cy="1895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F2292B-C21A-0942-A7BE-F2685E08508C}"/>
              </a:ext>
            </a:extLst>
          </p:cNvPr>
          <p:cNvSpPr txBox="1"/>
          <p:nvPr/>
        </p:nvSpPr>
        <p:spPr>
          <a:xfrm>
            <a:off x="4419455" y="4061565"/>
            <a:ext cx="8013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MPI.WRF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FFDFEC-92C9-F048-8528-0A278A528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6" t="24684" r="86633" b="73841"/>
          <a:stretch/>
        </p:blipFill>
        <p:spPr>
          <a:xfrm>
            <a:off x="4216343" y="4113004"/>
            <a:ext cx="259019" cy="1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29930C-584E-BD42-84DB-E305C9CA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49788"/>
              </p:ext>
            </p:extLst>
          </p:nvPr>
        </p:nvGraphicFramePr>
        <p:xfrm>
          <a:off x="297538" y="1821113"/>
          <a:ext cx="5776686" cy="501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32">
                  <a:extLst>
                    <a:ext uri="{9D8B030D-6E8A-4147-A177-3AD203B41FA5}">
                      <a16:colId xmlns:a16="http://schemas.microsoft.com/office/drawing/2014/main" val="3493206535"/>
                    </a:ext>
                  </a:extLst>
                </a:gridCol>
                <a:gridCol w="2990654">
                  <a:extLst>
                    <a:ext uri="{9D8B030D-6E8A-4147-A177-3AD203B41FA5}">
                      <a16:colId xmlns:a16="http://schemas.microsoft.com/office/drawing/2014/main" val="2071365427"/>
                    </a:ext>
                  </a:extLst>
                </a:gridCol>
              </a:tblGrid>
              <a:tr h="2509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Model name (short name in parenthesis, where applicable)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344187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ACCESS1-0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GFDL-ESM2M* (GFDL)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441116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ACCESS1-3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GISS-E2-H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4810821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BCC-CSM1-1-M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GISS-E2-R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5391545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BCC-CSM1-1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HADGEM2-AO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786694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BNU-ESM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HADGEM2-CC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700950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CAN-ESM2* (Can)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HADGEM2-ES* (</a:t>
                      </a:r>
                      <a:r>
                        <a:rPr lang="en-US" sz="12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HadGEM</a:t>
                      </a: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1856255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CCSM4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INMCM4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820080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CESM1-BGC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IPSL-CM5A-LR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4496042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CESM1-CAM5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IPSL-CM5A-MR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135552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CMCC-CESM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IPSL-CM5B-LR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163056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CMCC-CM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MIROC-ESM-CHEM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6590247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CNRM-CM5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MIROC-ESM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436124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CSIRO-MK3-6-0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MIROC5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044658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EC-EARTH* (EC)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MPI-ESM-LR* (MPI)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182072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FGOALS-G2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MPI-ESM-MR* (MPI)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0585784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FGOALS-S2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MRI-CGCM3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772144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FIO-ESM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NORESM1-ME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044371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GFDL-CM3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NORESM1-M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8050184"/>
                  </a:ext>
                </a:extLst>
              </a:tr>
              <a:tr h="2509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Arial Unicode MS" panose="020B0604020202020204" pitchFamily="34" charset="-128"/>
                          <a:cs typeface="Calibri" panose="020F0502020204030204" pitchFamily="34" charset="0"/>
                        </a:rPr>
                        <a:t>GFDL-ESM2G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Arial Unicode MS" panose="020B0604020202020204" pitchFamily="34" charset="-128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4878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2617811-75FB-5A4D-B325-DF528EB73AD4}"/>
              </a:ext>
            </a:extLst>
          </p:cNvPr>
          <p:cNvSpPr/>
          <p:nvPr/>
        </p:nvSpPr>
        <p:spPr>
          <a:xfrm>
            <a:off x="297538" y="7058787"/>
            <a:ext cx="6146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S2: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CMIP5 simulations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manuscript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All simulations but EC-EARTH were used in the construction of Figure 1a. Simulations used as boundary conditions for NA-CORDEX are noted with an asterisk followed by parentheses containing the short naming convention used in Table 1.  </a:t>
            </a:r>
          </a:p>
        </p:txBody>
      </p:sp>
    </p:spTree>
    <p:extLst>
      <p:ext uri="{BB962C8B-B14F-4D97-AF65-F5344CB8AC3E}">
        <p14:creationId xmlns:p14="http://schemas.microsoft.com/office/powerpoint/2010/main" val="167369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617811-75FB-5A4D-B325-DF528EB73AD4}"/>
              </a:ext>
            </a:extLst>
          </p:cNvPr>
          <p:cNvSpPr/>
          <p:nvPr/>
        </p:nvSpPr>
        <p:spPr>
          <a:xfrm>
            <a:off x="419677" y="3347535"/>
            <a:ext cx="577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S3: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Percentile associated with each AR category’s IVT magnitude (Ralph et al. 2019) at several latitudes for the historical ERA-I.WRF. 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E7D221-5868-E845-8FAA-3BFCB852F4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81170"/>
              </p:ext>
            </p:extLst>
          </p:nvPr>
        </p:nvGraphicFramePr>
        <p:xfrm>
          <a:off x="420914" y="667657"/>
          <a:ext cx="5779155" cy="266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05">
                  <a:extLst>
                    <a:ext uri="{9D8B030D-6E8A-4147-A177-3AD203B41FA5}">
                      <a16:colId xmlns:a16="http://schemas.microsoft.com/office/drawing/2014/main" val="2348351184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9123274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3129068172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1079170723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3961043730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2932038999"/>
                    </a:ext>
                  </a:extLst>
                </a:gridCol>
              </a:tblGrid>
              <a:tr h="3749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31°N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35°N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40°N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45°N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48°N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86403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1| </a:t>
                      </a:r>
                    </a:p>
                    <a:p>
                      <a:pPr algn="ctr"/>
                      <a:r>
                        <a:rPr lang="en-US" sz="1200" dirty="0"/>
                        <a:t>(250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78045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2|</a:t>
                      </a:r>
                    </a:p>
                    <a:p>
                      <a:pPr algn="ctr"/>
                      <a:r>
                        <a:rPr lang="en-US" sz="1200" dirty="0"/>
                        <a:t>(500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06134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3|</a:t>
                      </a:r>
                    </a:p>
                    <a:p>
                      <a:pPr algn="ctr"/>
                      <a:r>
                        <a:rPr lang="en-US" sz="1200" dirty="0"/>
                        <a:t>(750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849392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4|</a:t>
                      </a:r>
                    </a:p>
                    <a:p>
                      <a:pPr algn="ctr"/>
                      <a:r>
                        <a:rPr lang="en-US" sz="1200" dirty="0"/>
                        <a:t>(1000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32171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5|</a:t>
                      </a:r>
                    </a:p>
                    <a:p>
                      <a:pPr algn="ctr"/>
                      <a:r>
                        <a:rPr lang="en-US" sz="1200" dirty="0"/>
                        <a:t>(1250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17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324557-09CF-CD46-A609-58478D009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26148"/>
              </p:ext>
            </p:extLst>
          </p:nvPr>
        </p:nvGraphicFramePr>
        <p:xfrm>
          <a:off x="419677" y="3876255"/>
          <a:ext cx="5779155" cy="266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05">
                  <a:extLst>
                    <a:ext uri="{9D8B030D-6E8A-4147-A177-3AD203B41FA5}">
                      <a16:colId xmlns:a16="http://schemas.microsoft.com/office/drawing/2014/main" val="2348351184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9123274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3129068172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1079170723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3961043730"/>
                    </a:ext>
                  </a:extLst>
                </a:gridCol>
                <a:gridCol w="888750">
                  <a:extLst>
                    <a:ext uri="{9D8B030D-6E8A-4147-A177-3AD203B41FA5}">
                      <a16:colId xmlns:a16="http://schemas.microsoft.com/office/drawing/2014/main" val="2932038999"/>
                    </a:ext>
                  </a:extLst>
                </a:gridCol>
              </a:tblGrid>
              <a:tr h="37495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31°N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35°N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40°N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45°N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48°N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986403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1| </a:t>
                      </a:r>
                    </a:p>
                    <a:p>
                      <a:pPr algn="ctr"/>
                      <a:r>
                        <a:rPr lang="en-US" sz="1200" dirty="0"/>
                        <a:t>(250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93.56</a:t>
                      </a:r>
                    </a:p>
                    <a:p>
                      <a:pPr algn="ctr"/>
                      <a:r>
                        <a:rPr lang="en-US" sz="1200" dirty="0"/>
                        <a:t>(89.27)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91.44</a:t>
                      </a:r>
                    </a:p>
                    <a:p>
                      <a:pPr algn="ctr"/>
                      <a:r>
                        <a:rPr lang="en-US" sz="1200" dirty="0"/>
                        <a:t>(86.82)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84.73</a:t>
                      </a:r>
                    </a:p>
                    <a:p>
                      <a:pPr algn="ctr"/>
                      <a:r>
                        <a:rPr lang="en-US" sz="1200" dirty="0"/>
                        <a:t>(79.30)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80.17</a:t>
                      </a:r>
                    </a:p>
                    <a:p>
                      <a:pPr algn="ctr"/>
                      <a:r>
                        <a:rPr lang="en-US" sz="1200" dirty="0"/>
                        <a:t>(73.47)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85.00</a:t>
                      </a:r>
                    </a:p>
                    <a:p>
                      <a:pPr algn="ctr"/>
                      <a:r>
                        <a:rPr lang="en-US" sz="1200" dirty="0"/>
                        <a:t>(77.74)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78045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2|</a:t>
                      </a:r>
                    </a:p>
                    <a:p>
                      <a:pPr algn="ctr"/>
                      <a:r>
                        <a:rPr lang="en-US" sz="1200" dirty="0"/>
                        <a:t>(500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99.13</a:t>
                      </a:r>
                    </a:p>
                    <a:p>
                      <a:pPr algn="ctr"/>
                      <a:r>
                        <a:rPr lang="en-US" sz="1200" dirty="0"/>
                        <a:t>(97.49)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98.55</a:t>
                      </a:r>
                    </a:p>
                    <a:p>
                      <a:pPr algn="ctr"/>
                      <a:r>
                        <a:rPr lang="en-US" sz="1200" dirty="0"/>
                        <a:t>(96.88)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97.51</a:t>
                      </a:r>
                    </a:p>
                    <a:p>
                      <a:pPr algn="ctr"/>
                      <a:r>
                        <a:rPr lang="en-US" sz="1200" dirty="0"/>
                        <a:t>(94.12)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94.74</a:t>
                      </a:r>
                    </a:p>
                    <a:p>
                      <a:pPr algn="ctr"/>
                      <a:r>
                        <a:rPr lang="en-US" sz="1200" dirty="0"/>
                        <a:t>(91.42)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96.93</a:t>
                      </a:r>
                    </a:p>
                    <a:p>
                      <a:pPr algn="ctr"/>
                      <a:r>
                        <a:rPr lang="en-US" sz="1200" dirty="0"/>
                        <a:t>(93.93)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06134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3|</a:t>
                      </a:r>
                    </a:p>
                    <a:p>
                      <a:pPr algn="ctr"/>
                      <a:r>
                        <a:rPr lang="en-US" sz="1200" dirty="0"/>
                        <a:t>(750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99.90</a:t>
                      </a:r>
                    </a:p>
                    <a:p>
                      <a:pPr algn="ctr"/>
                      <a:r>
                        <a:rPr lang="en-US" sz="1200" dirty="0"/>
                        <a:t>(99.37)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99.84</a:t>
                      </a:r>
                    </a:p>
                    <a:p>
                      <a:pPr algn="ctr"/>
                      <a:r>
                        <a:rPr lang="en-US" sz="1200" dirty="0"/>
                        <a:t>(99.32)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99.77</a:t>
                      </a:r>
                    </a:p>
                    <a:p>
                      <a:pPr algn="ctr"/>
                      <a:r>
                        <a:rPr lang="en-US" sz="1200" dirty="0"/>
                        <a:t>(98.48)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99.20</a:t>
                      </a:r>
                    </a:p>
                    <a:p>
                      <a:pPr algn="ctr"/>
                      <a:r>
                        <a:rPr lang="en-US" sz="1200" dirty="0"/>
                        <a:t>(97.58)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99.70</a:t>
                      </a:r>
                    </a:p>
                    <a:p>
                      <a:pPr algn="ctr"/>
                      <a:r>
                        <a:rPr lang="en-US" sz="1200" dirty="0"/>
                        <a:t>(98.78)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849392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4|</a:t>
                      </a:r>
                    </a:p>
                    <a:p>
                      <a:pPr algn="ctr"/>
                      <a:r>
                        <a:rPr lang="en-US" sz="1200" dirty="0"/>
                        <a:t>(1000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99.98</a:t>
                      </a:r>
                    </a:p>
                    <a:p>
                      <a:pPr algn="ctr"/>
                      <a:r>
                        <a:rPr lang="en-US" sz="1200" dirty="0"/>
                        <a:t>(99.88)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99.98</a:t>
                      </a:r>
                    </a:p>
                    <a:p>
                      <a:pPr algn="ctr"/>
                      <a:r>
                        <a:rPr lang="en-US" sz="1200" dirty="0"/>
                        <a:t>(99.87)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99.99</a:t>
                      </a:r>
                    </a:p>
                    <a:p>
                      <a:pPr algn="ctr"/>
                      <a:r>
                        <a:rPr lang="en-US" sz="1200" dirty="0"/>
                        <a:t>(99.64)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99.94</a:t>
                      </a:r>
                    </a:p>
                    <a:p>
                      <a:pPr algn="ctr"/>
                      <a:r>
                        <a:rPr lang="en-US" sz="1200" dirty="0"/>
                        <a:t>(99.38)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99.99</a:t>
                      </a:r>
                    </a:p>
                    <a:p>
                      <a:pPr algn="ctr"/>
                      <a:r>
                        <a:rPr lang="en-US" sz="1200" dirty="0"/>
                        <a:t>(99.78)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32171"/>
                  </a:ext>
                </a:extLst>
              </a:tr>
              <a:tr h="3749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|Cat 5|</a:t>
                      </a:r>
                    </a:p>
                    <a:p>
                      <a:pPr algn="ctr"/>
                      <a:r>
                        <a:rPr lang="en-US" sz="1200" dirty="0"/>
                        <a:t>(1250 kg m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 s</a:t>
                      </a:r>
                      <a:r>
                        <a:rPr lang="en-US" sz="1200" baseline="30000" dirty="0"/>
                        <a:t>-1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99.99</a:t>
                      </a:r>
                    </a:p>
                    <a:p>
                      <a:pPr algn="ctr"/>
                      <a:r>
                        <a:rPr lang="en-US" sz="1200" dirty="0"/>
                        <a:t>(99.98)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99.99</a:t>
                      </a:r>
                    </a:p>
                    <a:p>
                      <a:pPr algn="ctr"/>
                      <a:r>
                        <a:rPr lang="en-US" sz="1200" dirty="0"/>
                        <a:t>(99.98)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  <a:p>
                      <a:pPr algn="ctr"/>
                      <a:r>
                        <a:rPr lang="en-US" sz="1200" dirty="0"/>
                        <a:t>(99.96)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  <a:p>
                      <a:pPr algn="ctr"/>
                      <a:r>
                        <a:rPr lang="en-US" sz="1200" dirty="0"/>
                        <a:t>(99.88)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100.0</a:t>
                      </a:r>
                    </a:p>
                    <a:p>
                      <a:pPr algn="ctr"/>
                      <a:r>
                        <a:rPr lang="en-US" sz="1200" dirty="0"/>
                        <a:t>(99.96)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170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99816C3-32A1-6144-A33D-AC78B356231C}"/>
              </a:ext>
            </a:extLst>
          </p:cNvPr>
          <p:cNvSpPr/>
          <p:nvPr/>
        </p:nvSpPr>
        <p:spPr>
          <a:xfrm>
            <a:off x="419673" y="6544102"/>
            <a:ext cx="5779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S4: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Percentile associated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with each AR category’s IVT magnitude (Ralph et al. 2019) at several latitudes for the historical (future) MPI.WRF. 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34B8F-7C7D-A74E-AA5D-59045B415D36}"/>
              </a:ext>
            </a:extLst>
          </p:cNvPr>
          <p:cNvSpPr/>
          <p:nvPr/>
        </p:nvSpPr>
        <p:spPr>
          <a:xfrm>
            <a:off x="419675" y="8092295"/>
            <a:ext cx="5779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 S5: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Number of IVT-events in each simulation for the historical (future) periods. 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7E880E-6CE8-464D-9FDF-1640C6EC2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97711"/>
              </p:ext>
            </p:extLst>
          </p:nvPr>
        </p:nvGraphicFramePr>
        <p:xfrm>
          <a:off x="419673" y="7078272"/>
          <a:ext cx="5779160" cy="90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32">
                  <a:extLst>
                    <a:ext uri="{9D8B030D-6E8A-4147-A177-3AD203B41FA5}">
                      <a16:colId xmlns:a16="http://schemas.microsoft.com/office/drawing/2014/main" val="1425979780"/>
                    </a:ext>
                  </a:extLst>
                </a:gridCol>
                <a:gridCol w="1053395">
                  <a:extLst>
                    <a:ext uri="{9D8B030D-6E8A-4147-A177-3AD203B41FA5}">
                      <a16:colId xmlns:a16="http://schemas.microsoft.com/office/drawing/2014/main" val="41544751"/>
                    </a:ext>
                  </a:extLst>
                </a:gridCol>
                <a:gridCol w="1258269">
                  <a:extLst>
                    <a:ext uri="{9D8B030D-6E8A-4147-A177-3AD203B41FA5}">
                      <a16:colId xmlns:a16="http://schemas.microsoft.com/office/drawing/2014/main" val="342065228"/>
                    </a:ext>
                  </a:extLst>
                </a:gridCol>
                <a:gridCol w="1155832">
                  <a:extLst>
                    <a:ext uri="{9D8B030D-6E8A-4147-A177-3AD203B41FA5}">
                      <a16:colId xmlns:a16="http://schemas.microsoft.com/office/drawing/2014/main" val="1845273757"/>
                    </a:ext>
                  </a:extLst>
                </a:gridCol>
                <a:gridCol w="1155832">
                  <a:extLst>
                    <a:ext uri="{9D8B030D-6E8A-4147-A177-3AD203B41FA5}">
                      <a16:colId xmlns:a16="http://schemas.microsoft.com/office/drawing/2014/main" val="1817707586"/>
                    </a:ext>
                  </a:extLst>
                </a:gridCol>
              </a:tblGrid>
              <a:tr h="26258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ERAi.WRF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HadGEM.WRF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GFDL.WRF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MPI.WRF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93024"/>
                  </a:ext>
                </a:extLst>
              </a:tr>
              <a:tr h="3524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829 (766)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935 (848)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855 (780)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047230"/>
                  </a:ext>
                </a:extLst>
              </a:tr>
              <a:tr h="1987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Extreme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146 (169)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172 (180)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149 (164)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074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91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53B76-3BE4-664E-BDF0-C2AD92126171}"/>
              </a:ext>
            </a:extLst>
          </p:cNvPr>
          <p:cNvSpPr txBox="1"/>
          <p:nvPr/>
        </p:nvSpPr>
        <p:spPr>
          <a:xfrm>
            <a:off x="178231" y="5542630"/>
            <a:ext cx="650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S1: </a:t>
            </a:r>
            <a:r>
              <a:rPr lang="en-US" sz="1200" dirty="0"/>
              <a:t>Cool season total mean precipitation (mm) (1979-2010) from (a) </a:t>
            </a:r>
            <a:r>
              <a:rPr lang="en-US" sz="1200" dirty="0" err="1"/>
              <a:t>Livneh</a:t>
            </a:r>
            <a:r>
              <a:rPr lang="en-US" sz="1200" dirty="0"/>
              <a:t> and (b) Newman observations-based datasets; (c-u) NA-CORDEX models. Gray contours outline three watersheds: Sacramento (top left), San Joaquin (bottom left), and Central Nevada River Basin (right).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658AA-5D21-344D-84DF-EDC211448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943"/>
            <a:ext cx="6858000" cy="35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53B76-3BE4-664E-BDF0-C2AD92126171}"/>
              </a:ext>
            </a:extLst>
          </p:cNvPr>
          <p:cNvSpPr txBox="1"/>
          <p:nvPr/>
        </p:nvSpPr>
        <p:spPr>
          <a:xfrm>
            <a:off x="278815" y="5348978"/>
            <a:ext cx="650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S2: </a:t>
            </a:r>
            <a:r>
              <a:rPr lang="en-US" sz="1200" dirty="0"/>
              <a:t>Terrain of each of the RCMs. Top row shows ~25 km RCMs and bottom row shows ~50 km RCMs. Cyan, red, and purple contours display locations of Sacramento, San Joaquin, and CNDB watersheds, respectively.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5D8AF-141D-9E41-80FA-B2DC409B7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543"/>
            <a:ext cx="6858000" cy="286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53B76-3BE4-664E-BDF0-C2AD92126171}"/>
              </a:ext>
            </a:extLst>
          </p:cNvPr>
          <p:cNvSpPr txBox="1"/>
          <p:nvPr/>
        </p:nvSpPr>
        <p:spPr>
          <a:xfrm>
            <a:off x="245104" y="4918147"/>
            <a:ext cx="650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S3: </a:t>
            </a:r>
            <a:r>
              <a:rPr lang="en-US" sz="1200" dirty="0"/>
              <a:t>Cool season (ONDJFM) total mean precipitation change (mm) (RCP8.5 minus historical) from NA-CORDEX models. Note that (h-j) and (o-q) are identical to panels (d-f) and (g-</a:t>
            </a:r>
            <a:r>
              <a:rPr lang="en-US" sz="1200" dirty="0" err="1"/>
              <a:t>i</a:t>
            </a:r>
            <a:r>
              <a:rPr lang="en-US" sz="1200" dirty="0"/>
              <a:t>) of Figure 1, respectively, except for slightly differing color ranges.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55EB3-6419-A14C-A4DC-67868365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877"/>
            <a:ext cx="6858000" cy="357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9B918F7-DB0F-C540-923E-73003B75169F}"/>
              </a:ext>
            </a:extLst>
          </p:cNvPr>
          <p:cNvSpPr txBox="1"/>
          <p:nvPr/>
        </p:nvSpPr>
        <p:spPr>
          <a:xfrm>
            <a:off x="189248" y="6566101"/>
            <a:ext cx="650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S4: </a:t>
            </a:r>
            <a:r>
              <a:rPr lang="en-US" sz="1200" dirty="0"/>
              <a:t>(left) Mean IVT during cool-season months (ONDJFM) during historical period (1980-2010), and (right) changes in cool-season IVT (future- historical), in 25 km WRF simulations.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1D1FE-98F5-014A-9EF0-EF91559CD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1" t="4219" r="25232" b="2785"/>
          <a:stretch/>
        </p:blipFill>
        <p:spPr>
          <a:xfrm>
            <a:off x="544010" y="-1"/>
            <a:ext cx="4516428" cy="65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53B76-3BE4-664E-BDF0-C2AD92126171}"/>
              </a:ext>
            </a:extLst>
          </p:cNvPr>
          <p:cNvSpPr txBox="1"/>
          <p:nvPr/>
        </p:nvSpPr>
        <p:spPr>
          <a:xfrm>
            <a:off x="356462" y="4446557"/>
            <a:ext cx="6501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S5: </a:t>
            </a:r>
            <a:r>
              <a:rPr lang="en-US" sz="1200" dirty="0"/>
              <a:t>a) Estimated probability distribution functions of cool-season (ONDJFM) integrated water vapor transport (IVT) sampled every 3 hours at coastal locations (b) in the 1980-2010 25 km </a:t>
            </a:r>
            <a:r>
              <a:rPr lang="en-US" sz="1200" dirty="0" err="1"/>
              <a:t>ERAi.WRF</a:t>
            </a:r>
            <a:r>
              <a:rPr lang="en-US" sz="1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DF748-040A-2E47-99A9-72794A16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68"/>
          <a:stretch/>
        </p:blipFill>
        <p:spPr>
          <a:xfrm>
            <a:off x="0" y="1143000"/>
            <a:ext cx="6858000" cy="3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7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A53B76-3BE4-664E-BDF0-C2AD92126171}"/>
              </a:ext>
            </a:extLst>
          </p:cNvPr>
          <p:cNvSpPr txBox="1"/>
          <p:nvPr/>
        </p:nvSpPr>
        <p:spPr>
          <a:xfrm>
            <a:off x="185929" y="6399951"/>
            <a:ext cx="650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Figure S6</a:t>
            </a:r>
            <a:r>
              <a:rPr lang="en-US" sz="1200" dirty="0"/>
              <a:t>: Estimated probability distribution functions (</a:t>
            </a:r>
            <a:r>
              <a:rPr lang="en-US" sz="1200" dirty="0" err="1"/>
              <a:t>ePDF</a:t>
            </a:r>
            <a:r>
              <a:rPr lang="en-US" sz="1200" dirty="0"/>
              <a:t>) of cool-season (ONDJFM) integrated water vapor transport (IVT) sampled every 3 hours at coastal locations (Figure S5b) during: (a, c, e) historical and (b, d, f) difference (i.e., future-historical) in IVT </a:t>
            </a:r>
            <a:r>
              <a:rPr lang="en-US" sz="1200" dirty="0" err="1"/>
              <a:t>ePDF</a:t>
            </a:r>
            <a:r>
              <a:rPr lang="en-US" sz="1200" dirty="0"/>
              <a:t>, for (a, b) 50 km </a:t>
            </a:r>
            <a:r>
              <a:rPr lang="en-US" sz="1200" dirty="0" err="1"/>
              <a:t>HadGEM.WRF</a:t>
            </a:r>
            <a:r>
              <a:rPr lang="en-US" sz="1200" dirty="0"/>
              <a:t>, (c, d) 50 km MPI-ESM-LR.WRF, (e, f) 50 km GFDL.WRF.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AC810-1B80-5648-AB00-88A58A58784D}"/>
              </a:ext>
            </a:extLst>
          </p:cNvPr>
          <p:cNvSpPr txBox="1"/>
          <p:nvPr/>
        </p:nvSpPr>
        <p:spPr>
          <a:xfrm rot="16200000">
            <a:off x="-347795" y="1582040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HadGEM.WRF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85932-FC0B-404D-BCD6-7430C8E51DEB}"/>
              </a:ext>
            </a:extLst>
          </p:cNvPr>
          <p:cNvSpPr txBox="1"/>
          <p:nvPr/>
        </p:nvSpPr>
        <p:spPr>
          <a:xfrm rot="16200000">
            <a:off x="-197113" y="3256034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GFDL.WRF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0BF193-2CAC-5942-B22C-0AABDB8320BD}"/>
              </a:ext>
            </a:extLst>
          </p:cNvPr>
          <p:cNvSpPr txBox="1"/>
          <p:nvPr/>
        </p:nvSpPr>
        <p:spPr>
          <a:xfrm rot="16200000">
            <a:off x="-144214" y="4794176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MPI.WRF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28C1E-3577-7F42-AE46-E78D22302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5" b="14447"/>
          <a:stretch/>
        </p:blipFill>
        <p:spPr>
          <a:xfrm>
            <a:off x="444983" y="819822"/>
            <a:ext cx="6368949" cy="521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06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130397</TotalTime>
  <Words>1468</Words>
  <Application>Microsoft Macintosh PowerPoint</Application>
  <PresentationFormat>On-screen Show (4:3)</PresentationFormat>
  <Paragraphs>235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Office Theme</vt:lpstr>
      <vt:lpstr>Supplemental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Mimi Hughes</dc:creator>
  <cp:lastModifiedBy>Microsoft Office User</cp:lastModifiedBy>
  <cp:revision>277</cp:revision>
  <cp:lastPrinted>2019-12-26T23:15:30Z</cp:lastPrinted>
  <dcterms:created xsi:type="dcterms:W3CDTF">2019-09-19T15:42:16Z</dcterms:created>
  <dcterms:modified xsi:type="dcterms:W3CDTF">2022-01-13T00:17:28Z</dcterms:modified>
</cp:coreProperties>
</file>