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83" r:id="rId5"/>
    <p:sldId id="268" r:id="rId6"/>
    <p:sldId id="269" r:id="rId7"/>
    <p:sldId id="285" r:id="rId8"/>
    <p:sldId id="284" r:id="rId9"/>
    <p:sldId id="286" r:id="rId10"/>
    <p:sldId id="287" r:id="rId11"/>
    <p:sldId id="288" r:id="rId12"/>
    <p:sldId id="274" r:id="rId13"/>
    <p:sldId id="305" r:id="rId14"/>
    <p:sldId id="303" r:id="rId15"/>
    <p:sldId id="304" r:id="rId16"/>
    <p:sldId id="294" r:id="rId17"/>
    <p:sldId id="295" r:id="rId18"/>
    <p:sldId id="272" r:id="rId19"/>
    <p:sldId id="296" r:id="rId20"/>
    <p:sldId id="297" r:id="rId21"/>
    <p:sldId id="299" r:id="rId22"/>
    <p:sldId id="300" r:id="rId23"/>
    <p:sldId id="273" r:id="rId24"/>
    <p:sldId id="275" r:id="rId25"/>
    <p:sldId id="306" r:id="rId26"/>
    <p:sldId id="298" r:id="rId27"/>
    <p:sldId id="276" r:id="rId28"/>
    <p:sldId id="277" r:id="rId29"/>
    <p:sldId id="307" r:id="rId30"/>
    <p:sldId id="30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47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21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D20C-22C9-D34C-9173-011395113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E7D54-8C50-9F42-9FAC-5C9B5CF55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D4A0F-85C1-624E-91C7-945D9143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A86-3872-A946-A22C-E6DFF62E9C35}" type="datetimeFigureOut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14BCD-23D7-DB4E-8943-1D84C3934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75D53-76C5-2543-AA18-911E080A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08A5-3A08-714C-B717-2D216AEEE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4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852A-6E52-9A46-90CD-DE5EFDDE0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4710E-994D-6B42-B1D1-80F8140FF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50D05-06E7-EE48-B7CA-CFC4E73A2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A86-3872-A946-A22C-E6DFF62E9C35}" type="datetimeFigureOut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DCD97-A3A3-6747-A1A9-91288DE6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DEAA2-ACAD-D045-8FCB-A868B8F7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08A5-3A08-714C-B717-2D216AEEE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9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D7B347-F8B6-3B42-AE28-C09AAC0E66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C175B-8FE9-0246-B5F8-4DB6E0FED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48CCF-33F9-7B42-9CEE-2F6C9174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A86-3872-A946-A22C-E6DFF62E9C35}" type="datetimeFigureOut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1C1A2-B615-3341-B3E2-3B41C944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0A1B4-3BC0-104D-852B-467A9E38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08A5-3A08-714C-B717-2D216AEEE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6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E80A-96FA-9347-AB89-E4DB16CD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461E-7135-1145-908D-86D65961B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7A8FA-E1EC-2244-8995-B1689BFE8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A86-3872-A946-A22C-E6DFF62E9C35}" type="datetimeFigureOut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39AEC-57FB-1D46-B3AD-DB33FFD1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24750-E431-0F4F-861E-A454E0D2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08A5-3A08-714C-B717-2D216AEEE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2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BD443-1346-0C4F-B51D-D49A0FEC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36C7E-E154-1E4F-85AB-3D39DE00D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F172D-FFA3-DD4A-BF67-62CD5158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A86-3872-A946-A22C-E6DFF62E9C35}" type="datetimeFigureOut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45D40-BE78-2448-989E-F115CFAE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8CE46-A431-E145-B541-ECCCD177F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08A5-3A08-714C-B717-2D216AEEE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C5E27-DE55-3C43-89BD-B1296AC2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75671-017D-2449-9413-291F1A323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489F1-84D3-0A45-9817-AB12F1736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9A3A3-7E6E-674D-BB20-F34D88189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A86-3872-A946-A22C-E6DFF62E9C35}" type="datetimeFigureOut">
              <a:rPr lang="en-US" smtClean="0"/>
              <a:t>6/26/20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8CABF-7CB1-CF42-822C-752E1C17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2C9D4-EECB-0C4E-965F-4F6E6480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08A5-3A08-714C-B717-2D216AEEE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9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20A9-EC34-1949-BBA0-BE55FE57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35707-88EB-C64A-8F22-F5242C9FA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33C8A-7531-1045-AFAE-A71C19B82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0D907-FDF1-4B47-9295-7F461C8B6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40280-5196-7140-843F-8E4BC57E1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02D5CF-5C00-584F-A33D-F4C9C392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A86-3872-A946-A22C-E6DFF62E9C35}" type="datetimeFigureOut">
              <a:rPr lang="en-US" smtClean="0"/>
              <a:t>6/26/20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BE574-E7BE-FC4A-9C8B-F2A5B35F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74C938-A9D5-064B-BE0A-98CC3750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08A5-3A08-714C-B717-2D216AEEE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5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4881-8188-D444-9048-8852F161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6BF87-BEB6-1E44-A82C-B2DE1286A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A86-3872-A946-A22C-E6DFF62E9C35}" type="datetimeFigureOut">
              <a:rPr lang="en-US" smtClean="0"/>
              <a:t>6/26/20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C4A2F-84C4-6644-A2E8-5931B71A2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62738-BCCA-7B44-8443-E21AA4A9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08A5-3A08-714C-B717-2D216AEEE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5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87525-2DD1-4944-B51C-4516ED84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A86-3872-A946-A22C-E6DFF62E9C35}" type="datetimeFigureOut">
              <a:rPr lang="en-US" smtClean="0"/>
              <a:t>6/26/20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BB56C-8967-C840-AE99-25DF3613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B0D39-724A-1646-88D6-D82CA804D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08A5-3A08-714C-B717-2D216AEEE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1363B-D020-A94E-AE23-E3905AD12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F8085-5206-AB4F-ABA6-413476EAB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51287-049C-E84B-A17E-E1FF0CA80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0D164-2944-5344-81F0-AAA47989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A86-3872-A946-A22C-E6DFF62E9C35}" type="datetimeFigureOut">
              <a:rPr lang="en-US" smtClean="0"/>
              <a:t>6/26/20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728B1-3D6A-744F-A2C8-17D83284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47416-8978-744A-830E-5E486128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08A5-3A08-714C-B717-2D216AEEE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DBA3-09A5-1D43-825F-CE89E05E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64412-4044-054A-BC32-AB59781F2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39646-D334-8541-848C-A805E9908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C1B33-F2CA-4248-8B7E-E4A35ACA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A86-3872-A946-A22C-E6DFF62E9C35}" type="datetimeFigureOut">
              <a:rPr lang="en-US" smtClean="0"/>
              <a:t>6/26/20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8C52F-E4CA-2E49-B8AF-E5B9C5E1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D04A7-41FB-E04E-91BC-53C051E3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08A5-3A08-714C-B717-2D216AEEE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3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FC9259-F002-0944-9A7E-65E9FC05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3AAA8-180E-8646-B650-C66AE5A77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0B3C3-C1E8-4048-9094-748594AB8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78A86-3872-A946-A22C-E6DFF62E9C35}" type="datetimeFigureOut">
              <a:rPr lang="en-US" smtClean="0"/>
              <a:t>6/26/20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AC5F7-9C06-8049-8FB6-21C910E41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70E99-28D4-DB49-AA76-92F3398C3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108A5-3A08-714C-B717-2D216AEEE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9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6p/bxl5f0md7w922llzhmmdkgmc00024z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F9BA-1E1B-3C45-BE09-CF899E62E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954" y="1059698"/>
            <a:ext cx="9015046" cy="1411532"/>
          </a:xfrm>
        </p:spPr>
        <p:txBody>
          <a:bodyPr/>
          <a:lstStyle/>
          <a:p>
            <a:r>
              <a:rPr lang="en-US" dirty="0"/>
              <a:t>Ocean WRIT at NOAA/PSL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34CDE-6DD5-EA40-B72B-AB5F5F61A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8477" y="3016696"/>
            <a:ext cx="9144000" cy="1655762"/>
          </a:xfrm>
        </p:spPr>
        <p:txBody>
          <a:bodyPr/>
          <a:lstStyle/>
          <a:p>
            <a:r>
              <a:rPr lang="en-US" dirty="0"/>
              <a:t>Tools for mapping, time-series, and spatial correlations ocean reanalyses and observational time-series.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C6C4F-0780-0C40-B82F-8CB1FF6327C9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1B9BEA0-4ECC-D548-925B-A8F12A6D9977}"/>
              </a:ext>
            </a:extLst>
          </p:cNvPr>
          <p:cNvSpPr txBox="1">
            <a:spLocks/>
          </p:cNvSpPr>
          <p:nvPr/>
        </p:nvSpPr>
        <p:spPr>
          <a:xfrm>
            <a:off x="1910861" y="4116780"/>
            <a:ext cx="8499231" cy="1090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1"/>
                </a:solidFill>
              </a:rPr>
              <a:t>https://psl.noaa.gov/data/writ_new/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ABCFD3-A9B6-1D44-8316-C19F37F36BD2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555322-11A5-074E-96DC-319626AEC482}"/>
              </a:ext>
            </a:extLst>
          </p:cNvPr>
          <p:cNvSpPr txBox="1"/>
          <p:nvPr/>
        </p:nvSpPr>
        <p:spPr>
          <a:xfrm>
            <a:off x="5617028" y="5741597"/>
            <a:ext cx="64008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Presentation given May 2020. </a:t>
            </a:r>
          </a:p>
          <a:p>
            <a:r>
              <a:rPr lang="en-US" b="1" i="1" dirty="0"/>
              <a:t>Additional datasets, variables, and features have been added since.</a:t>
            </a:r>
          </a:p>
        </p:txBody>
      </p:sp>
    </p:spTree>
    <p:extLst>
      <p:ext uri="{BB962C8B-B14F-4D97-AF65-F5344CB8AC3E}">
        <p14:creationId xmlns:p14="http://schemas.microsoft.com/office/powerpoint/2010/main" val="64657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687E7B-D453-1E44-8B05-2C1A36E1F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260" y="2588785"/>
            <a:ext cx="8719480" cy="139799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BC82C4-4A26-A247-914B-57E54761069B}"/>
              </a:ext>
            </a:extLst>
          </p:cNvPr>
          <p:cNvSpPr txBox="1">
            <a:spLocks/>
          </p:cNvSpPr>
          <p:nvPr/>
        </p:nvSpPr>
        <p:spPr>
          <a:xfrm>
            <a:off x="941832" y="826738"/>
            <a:ext cx="10308336" cy="1026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Compare GODAS, SODA3 15m u current Jan 2016: </a:t>
            </a:r>
          </a:p>
          <a:p>
            <a:pPr algn="ctr"/>
            <a:r>
              <a:rPr lang="en-US" sz="2800" b="1" dirty="0">
                <a:latin typeface="+mn-lt"/>
              </a:rPr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161150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F82A56-F9D0-D34B-A97D-268A6BD7A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16" y="4064930"/>
            <a:ext cx="3733866" cy="26779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A4E815-2EC8-6A49-B9CA-09603846B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83052"/>
            <a:ext cx="3749998" cy="26894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36D69E-9DE4-CA47-AEA1-517219503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893" y="1399550"/>
            <a:ext cx="3703989" cy="265648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77C625-FF12-E545-B7ED-04B29CF39411}"/>
              </a:ext>
            </a:extLst>
          </p:cNvPr>
          <p:cNvSpPr txBox="1">
            <a:spLocks/>
          </p:cNvSpPr>
          <p:nvPr/>
        </p:nvSpPr>
        <p:spPr>
          <a:xfrm>
            <a:off x="941832" y="364209"/>
            <a:ext cx="10308336" cy="1026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Compare GODAS and ORAS5 Decadal Difference  SST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CADEBE-7B29-DE4B-81F2-7ACD03624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130" y="4072530"/>
            <a:ext cx="3733868" cy="267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9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BF32BF-9431-B24E-9F67-5E6EEE1E8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955" y="3839866"/>
            <a:ext cx="2536847" cy="2982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0FDCED-AFE8-F245-B77A-41E7F7692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841" y="3889536"/>
            <a:ext cx="2494605" cy="29332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6D5000-2152-0F4F-B903-0A445156F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671" y="936199"/>
            <a:ext cx="2469414" cy="29036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896154-A19D-984C-9413-8E73C91B4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576" y="910813"/>
            <a:ext cx="2456450" cy="290366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650F1B6-BA7E-814B-899E-D165DEBCCEB7}"/>
              </a:ext>
            </a:extLst>
          </p:cNvPr>
          <p:cNvSpPr txBox="1">
            <a:spLocks/>
          </p:cNvSpPr>
          <p:nvPr/>
        </p:nvSpPr>
        <p:spPr>
          <a:xfrm>
            <a:off x="955965" y="236234"/>
            <a:ext cx="10308336" cy="1026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Compare SODA3,ORAS5 Salinity 0N,200E Mar 2016</a:t>
            </a:r>
          </a:p>
        </p:txBody>
      </p:sp>
    </p:spTree>
    <p:extLst>
      <p:ext uri="{BB962C8B-B14F-4D97-AF65-F5344CB8AC3E}">
        <p14:creationId xmlns:p14="http://schemas.microsoft.com/office/powerpoint/2010/main" val="2088097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9E6E19-FD2C-A84B-9CBF-FDE1803F3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4096466" cy="492436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F17A89-1AA1-2A44-9FD1-BEB38308B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234" y="1690687"/>
            <a:ext cx="4087542" cy="49243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89A8F9-AE66-A74C-87AE-E43DABA896C2}"/>
              </a:ext>
            </a:extLst>
          </p:cNvPr>
          <p:cNvSpPr txBox="1">
            <a:spLocks/>
          </p:cNvSpPr>
          <p:nvPr/>
        </p:nvSpPr>
        <p:spPr>
          <a:xfrm>
            <a:off x="812363" y="364209"/>
            <a:ext cx="10308336" cy="1026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GODAS temperature Mar 2016 1S:1N</a:t>
            </a:r>
          </a:p>
        </p:txBody>
      </p:sp>
    </p:spTree>
    <p:extLst>
      <p:ext uri="{BB962C8B-B14F-4D97-AF65-F5344CB8AC3E}">
        <p14:creationId xmlns:p14="http://schemas.microsoft.com/office/powerpoint/2010/main" val="85118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33C32-DC24-8C4C-9964-AE0D32E88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654" y="209677"/>
            <a:ext cx="7546848" cy="115277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Ocean WRIT Correlation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F8F915-8521-3345-8BB8-ADE6EFE35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428" y="1434656"/>
            <a:ext cx="5602180" cy="488546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09770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3FE26-9DB7-C047-ADC1-DC776ED5E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494"/>
            <a:ext cx="10515600" cy="4351338"/>
          </a:xfrm>
        </p:spPr>
        <p:txBody>
          <a:bodyPr numCol="3">
            <a:normAutofit fontScale="32500" lnSpcReduction="20000"/>
          </a:bodyPr>
          <a:lstStyle/>
          <a:p>
            <a:r>
              <a:rPr lang="en-US" dirty="0"/>
              <a:t>AO: Arctic Oscillation R1 (NOAA/CPC) 1950-present</a:t>
            </a:r>
          </a:p>
          <a:p>
            <a:r>
              <a:rPr lang="en-US" dirty="0"/>
              <a:t>AO: Arctic Oscillation 20CRV2C (NOAA PSL) 1871-present</a:t>
            </a:r>
          </a:p>
          <a:p>
            <a:r>
              <a:rPr lang="en-US" dirty="0"/>
              <a:t>SOI: Southern Oscillation Index (CRU) 1866-present</a:t>
            </a:r>
          </a:p>
          <a:p>
            <a:r>
              <a:rPr lang="en-US" dirty="0"/>
              <a:t> Nino 12: HadISST1.1 (NOAA PSL) 1870-presentt</a:t>
            </a:r>
          </a:p>
          <a:p>
            <a:r>
              <a:rPr lang="en-US" dirty="0"/>
              <a:t> Nino 3 HadISST1.1 (NOAA PSL) 1870-present</a:t>
            </a:r>
          </a:p>
          <a:p>
            <a:r>
              <a:rPr lang="en-US" dirty="0"/>
              <a:t> Nino 3.4 HadISST1.1 (NOAA PSL) 1870-present</a:t>
            </a:r>
          </a:p>
          <a:p>
            <a:r>
              <a:rPr lang="en-US" dirty="0"/>
              <a:t> Nino 4 HadISST1.1 (NOAA PSL) 1870-present</a:t>
            </a:r>
          </a:p>
          <a:p>
            <a:r>
              <a:rPr lang="en-US" dirty="0"/>
              <a:t> MEI Extended (NOAA PSL) 1871-2005</a:t>
            </a:r>
          </a:p>
          <a:p>
            <a:r>
              <a:rPr lang="en-US" dirty="0"/>
              <a:t> MEI (NOAA PSL) 1950-2018</a:t>
            </a:r>
          </a:p>
          <a:p>
            <a:r>
              <a:rPr lang="en-US" dirty="0"/>
              <a:t> MEI V2(NOAA PSL) 1979-present</a:t>
            </a:r>
          </a:p>
          <a:p>
            <a:r>
              <a:rPr lang="en-US" dirty="0"/>
              <a:t> Global Average Land and SST Temperature (NASA) 1880-present</a:t>
            </a:r>
          </a:p>
          <a:p>
            <a:r>
              <a:rPr lang="en-US" dirty="0"/>
              <a:t> NP: North Pacific Index (NCAR) 1899-present</a:t>
            </a:r>
          </a:p>
          <a:p>
            <a:r>
              <a:rPr lang="en-US" dirty="0"/>
              <a:t> DMI Dipole mode Index HadISST1.1 (JAMSTEC) 1870-present</a:t>
            </a:r>
          </a:p>
          <a:p>
            <a:r>
              <a:rPr lang="en-US" dirty="0"/>
              <a:t> NAO: North Atlantic Oscillation (CRU) 1821-present</a:t>
            </a:r>
          </a:p>
          <a:p>
            <a:r>
              <a:rPr lang="en-US" dirty="0"/>
              <a:t> GBI: Greenland Blocking Index 1851-present",</a:t>
            </a:r>
          </a:p>
          <a:p>
            <a:r>
              <a:rPr lang="en-US" dirty="0"/>
              <a:t> ALBSA:  Aleutian Low and Beaufort Sea Anticyclone (NOAA PSL) 1948-present</a:t>
            </a:r>
          </a:p>
          <a:p>
            <a:r>
              <a:rPr lang="en-US" dirty="0"/>
              <a:t> PDO: Pacific Decadal Oscillation (U Washington) 1900-present</a:t>
            </a:r>
          </a:p>
          <a:p>
            <a:r>
              <a:rPr lang="en-US" dirty="0"/>
              <a:t> PDO: Pacific Decadal Oscillation (NOAA PSL) 1891-present</a:t>
            </a:r>
          </a:p>
          <a:p>
            <a:r>
              <a:rPr lang="en-US" dirty="0"/>
              <a:t> NPGO: North Pacific Gyre Oscillation (U Georgia) 1950-present</a:t>
            </a:r>
          </a:p>
          <a:p>
            <a:r>
              <a:rPr lang="en-US" dirty="0"/>
              <a:t> AMO: Atlantic Meridional Oscillation (NOAA  PSL) 1856-present </a:t>
            </a:r>
          </a:p>
          <a:p>
            <a:r>
              <a:rPr lang="en-US" dirty="0"/>
              <a:t> QBO: Quasi-biennial Oscillation R1(NOAA PSL) 1948-present</a:t>
            </a:r>
          </a:p>
          <a:p>
            <a:r>
              <a:rPr lang="en-US" dirty="0"/>
              <a:t> ONI: Oceanic Nino Index (NOAA/CPC) 1950-present</a:t>
            </a:r>
          </a:p>
          <a:p>
            <a:r>
              <a:rPr lang="en-US" dirty="0"/>
              <a:t> AMM: Atlantic Meridional Mode (U Wisconsin) 1948-present</a:t>
            </a:r>
          </a:p>
          <a:p>
            <a:r>
              <a:rPr lang="en-US" dirty="0"/>
              <a:t> MM: Pacific Meridional Mode (U Wisconsin) 1948-present</a:t>
            </a:r>
          </a:p>
          <a:p>
            <a:r>
              <a:rPr lang="en-US" dirty="0"/>
              <a:t>Solar Flux Index 10.7cm (NOAA/NCEI) 1948-present</a:t>
            </a:r>
          </a:p>
          <a:p>
            <a:r>
              <a:rPr lang="en-US" dirty="0"/>
              <a:t>TNI: Trans Nino Index HadISST1.1 (NOAA PSL) 1870-present</a:t>
            </a:r>
          </a:p>
          <a:p>
            <a:r>
              <a:rPr lang="en-US" dirty="0"/>
              <a:t>PNA: Pacific North American Index (NOAA/CPC) 1950-present</a:t>
            </a:r>
          </a:p>
          <a:p>
            <a:r>
              <a:rPr lang="en-US" dirty="0"/>
              <a:t>PNA: Pacific North American Index 20CRV2c (NOAA PSL) 1871-2014</a:t>
            </a:r>
          </a:p>
          <a:p>
            <a:r>
              <a:rPr lang="en-US" dirty="0"/>
              <a:t> Central Pacific Heat Content (NOAA/CPC) 1979-present</a:t>
            </a:r>
          </a:p>
          <a:p>
            <a:r>
              <a:rPr lang="en-US" dirty="0"/>
              <a:t> SAM: Southern Annular Mode from 20CRV2c (NOAA PSL) 1851-2011</a:t>
            </a:r>
          </a:p>
          <a:p>
            <a:r>
              <a:rPr lang="en-US" dirty="0"/>
              <a:t> TPI: Tripole Index HadISST1.1 (CRU) 1870-2015</a:t>
            </a:r>
          </a:p>
          <a:p>
            <a:r>
              <a:rPr lang="en-US" dirty="0"/>
              <a:t> Sewell Tidal Index (PSL) 1980-2018</a:t>
            </a:r>
          </a:p>
          <a:p>
            <a:r>
              <a:rPr lang="en-US" dirty="0"/>
              <a:t>Battery Park Tidal Index (PSL) 1856-2018</a:t>
            </a:r>
          </a:p>
          <a:p>
            <a:r>
              <a:rPr lang="en-US" dirty="0"/>
              <a:t>San Diego Tidal Index (PSL) 1906-2018</a:t>
            </a:r>
          </a:p>
          <a:p>
            <a:r>
              <a:rPr lang="en-US" dirty="0"/>
              <a:t>Honolulu Tidal Index (PSL) 1905-2018</a:t>
            </a:r>
          </a:p>
          <a:p>
            <a:r>
              <a:rPr lang="en-US" dirty="0"/>
              <a:t>Kwajalein Tidal Index (PSL) 1946-2018",        </a:t>
            </a:r>
          </a:p>
          <a:p>
            <a:r>
              <a:rPr lang="en-US" dirty="0"/>
              <a:t>Sunspots Monthly Mean (WDC-SILSO) 1749-2017</a:t>
            </a:r>
          </a:p>
          <a:p>
            <a:r>
              <a:rPr lang="en-US" dirty="0"/>
              <a:t>NH Ice Extent (NSIDC) 1978-present</a:t>
            </a:r>
          </a:p>
          <a:p>
            <a:r>
              <a:rPr lang="en-US" dirty="0"/>
              <a:t>NH Ice Area (NSIDC) 1978-present</a:t>
            </a:r>
          </a:p>
          <a:p>
            <a:r>
              <a:rPr lang="en-US" dirty="0"/>
              <a:t>SH Ice Extent (NSIDC) 1978-present</a:t>
            </a:r>
          </a:p>
          <a:p>
            <a:r>
              <a:rPr lang="en-US" dirty="0"/>
              <a:t>SH Ice Area (NSIDC) 1978-present</a:t>
            </a:r>
          </a:p>
          <a:p>
            <a:r>
              <a:rPr lang="en-US" dirty="0"/>
              <a:t>Atlantic Hurricane Days (Klotzbach) 1851-2018</a:t>
            </a:r>
          </a:p>
          <a:p>
            <a:r>
              <a:rPr lang="en-US" dirty="0"/>
              <a:t>Atlantic Hurricane ACE (Klotzbach) 1851-2018</a:t>
            </a:r>
          </a:p>
          <a:p>
            <a:r>
              <a:rPr lang="en-US" dirty="0"/>
              <a:t>NW Pacific Hurricane Days (Klotzbach) 1950-2018</a:t>
            </a:r>
          </a:p>
          <a:p>
            <a:r>
              <a:rPr lang="en-US" dirty="0"/>
              <a:t>NW Pacific Hurricane ACE (Klotzbach) 1950-2018</a:t>
            </a:r>
          </a:p>
          <a:p>
            <a:r>
              <a:rPr lang="en-US" dirty="0"/>
              <a:t>NE Pacific Hurricane Days (Klotzbach) 1971-2018</a:t>
            </a:r>
          </a:p>
          <a:p>
            <a:r>
              <a:rPr lang="en-US" dirty="0"/>
              <a:t>NE Pacific Hurricane ACE (Klotzbach) 1971-2018</a:t>
            </a:r>
          </a:p>
          <a:p>
            <a:r>
              <a:rPr lang="en-US" dirty="0"/>
              <a:t>Equatorial C. Pacific Heat Content 160E-80W (NOAA/CPC) 1979-present</a:t>
            </a:r>
          </a:p>
          <a:p>
            <a:r>
              <a:rPr lang="en-US" dirty="0"/>
              <a:t>N Sierra 8 Station Precipitation Index (CDEC): 1921-present</a:t>
            </a:r>
          </a:p>
          <a:p>
            <a:r>
              <a:rPr lang="en-US" dirty="0"/>
              <a:t>C Sierra 5 Station Precipitation Index (CDEC): 1921-present</a:t>
            </a:r>
          </a:p>
          <a:p>
            <a:r>
              <a:rPr lang="en-US" dirty="0"/>
              <a:t>S Sierra 6 Station Precipitation Index (CDEC): 1921-present</a:t>
            </a:r>
          </a:p>
          <a:p>
            <a:r>
              <a:rPr lang="en-US" dirty="0"/>
              <a:t>Lees Ferry Natural Flow (USBR): 1905-2015</a:t>
            </a:r>
          </a:p>
          <a:p>
            <a:r>
              <a:rPr lang="en-US" dirty="0"/>
              <a:t>Upper Colorado Basin Temperature (NCEI): 1895-2017</a:t>
            </a:r>
          </a:p>
          <a:p>
            <a:r>
              <a:rPr lang="en-US" dirty="0"/>
              <a:t>Upper Colorado Basin Precipitation (NCEI): 1895-2017</a:t>
            </a:r>
          </a:p>
          <a:p>
            <a:r>
              <a:rPr lang="en-US" dirty="0"/>
              <a:t>CO2: Mauna Loa (GMD): 1958-present</a:t>
            </a:r>
          </a:p>
          <a:p>
            <a:r>
              <a:rPr lang="en-US" dirty="0"/>
              <a:t>CO2: Global Average (GMD): 1980-present</a:t>
            </a:r>
          </a:p>
          <a:p>
            <a:r>
              <a:rPr lang="en-US" dirty="0"/>
              <a:t>Trend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5D6AFD-F052-434D-8F64-0EFCC3A66233}"/>
              </a:ext>
            </a:extLst>
          </p:cNvPr>
          <p:cNvSpPr txBox="1">
            <a:spLocks/>
          </p:cNvSpPr>
          <p:nvPr/>
        </p:nvSpPr>
        <p:spPr>
          <a:xfrm>
            <a:off x="941832" y="213584"/>
            <a:ext cx="10308336" cy="1026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Available Time-series</a:t>
            </a:r>
          </a:p>
        </p:txBody>
      </p:sp>
    </p:spTree>
    <p:extLst>
      <p:ext uri="{BB962C8B-B14F-4D97-AF65-F5344CB8AC3E}">
        <p14:creationId xmlns:p14="http://schemas.microsoft.com/office/powerpoint/2010/main" val="3698755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DCD396-6FCF-914D-8389-56C860CF5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60" y="1303883"/>
            <a:ext cx="6990080" cy="4961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E3EFCCA-AC11-7F40-BA16-924B9F33AC00}"/>
              </a:ext>
            </a:extLst>
          </p:cNvPr>
          <p:cNvSpPr txBox="1">
            <a:spLocks/>
          </p:cNvSpPr>
          <p:nvPr/>
        </p:nvSpPr>
        <p:spPr>
          <a:xfrm>
            <a:off x="812363" y="364209"/>
            <a:ext cx="10308336" cy="1026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Map of Correlations: EN4 SST and 3.4</a:t>
            </a:r>
          </a:p>
        </p:txBody>
      </p:sp>
    </p:spTree>
    <p:extLst>
      <p:ext uri="{BB962C8B-B14F-4D97-AF65-F5344CB8AC3E}">
        <p14:creationId xmlns:p14="http://schemas.microsoft.com/office/powerpoint/2010/main" val="4046983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7858F-58E2-D14A-B2DB-7AB4E8A20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" y="1603755"/>
            <a:ext cx="5501242" cy="4217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603148-4443-AE47-9F8A-57F66E76A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906" y="1603756"/>
            <a:ext cx="5501240" cy="42176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2EBDD6B-A74E-DD4F-A497-0BD6240E2127}"/>
              </a:ext>
            </a:extLst>
          </p:cNvPr>
          <p:cNvSpPr txBox="1">
            <a:spLocks/>
          </p:cNvSpPr>
          <p:nvPr/>
        </p:nvSpPr>
        <p:spPr>
          <a:xfrm>
            <a:off x="822412" y="577313"/>
            <a:ext cx="10308336" cy="1026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Correlation Jan SSH and San Diego Tidal Time-series</a:t>
            </a:r>
          </a:p>
        </p:txBody>
      </p:sp>
    </p:spTree>
    <p:extLst>
      <p:ext uri="{BB962C8B-B14F-4D97-AF65-F5344CB8AC3E}">
        <p14:creationId xmlns:p14="http://schemas.microsoft.com/office/powerpoint/2010/main" val="723090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7D376F-EA98-8A46-876B-3E616E446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32" y="2103882"/>
            <a:ext cx="5689600" cy="3390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E01D9F-2119-A74A-913B-9F84257F7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976" y="1690688"/>
            <a:ext cx="3895264" cy="47724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B47EAAA-6B9E-E74F-A93C-DADDF0944557}"/>
              </a:ext>
            </a:extLst>
          </p:cNvPr>
          <p:cNvSpPr txBox="1">
            <a:spLocks/>
          </p:cNvSpPr>
          <p:nvPr/>
        </p:nvSpPr>
        <p:spPr>
          <a:xfrm>
            <a:off x="219510" y="664246"/>
            <a:ext cx="10308336" cy="1026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NPGO Time-series correlated with Jan GODAS SSH and v-current</a:t>
            </a:r>
          </a:p>
        </p:txBody>
      </p:sp>
    </p:spTree>
    <p:extLst>
      <p:ext uri="{BB962C8B-B14F-4D97-AF65-F5344CB8AC3E}">
        <p14:creationId xmlns:p14="http://schemas.microsoft.com/office/powerpoint/2010/main" val="1343830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3CC3CB-E0F1-0646-8938-AD8C51F85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429" y="1342135"/>
            <a:ext cx="4298950" cy="51139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D13B93B-2FA7-1149-98B0-257DCEE8C60D}"/>
              </a:ext>
            </a:extLst>
          </p:cNvPr>
          <p:cNvSpPr txBox="1">
            <a:spLocks/>
          </p:cNvSpPr>
          <p:nvPr/>
        </p:nvSpPr>
        <p:spPr>
          <a:xfrm>
            <a:off x="415452" y="315693"/>
            <a:ext cx="10885593" cy="1026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Correlation Nino 1.2 with Jan SODA temperature: Color-Scale Change</a:t>
            </a:r>
          </a:p>
        </p:txBody>
      </p:sp>
    </p:spTree>
    <p:extLst>
      <p:ext uri="{BB962C8B-B14F-4D97-AF65-F5344CB8AC3E}">
        <p14:creationId xmlns:p14="http://schemas.microsoft.com/office/powerpoint/2010/main" val="397614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43003-9340-5C4A-8C65-7AA53A56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Ocean Datasets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405ADC-42D7-2A43-8151-2C86EE9AD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012041"/>
              </p:ext>
            </p:extLst>
          </p:nvPr>
        </p:nvGraphicFramePr>
        <p:xfrm>
          <a:off x="1469292" y="1774743"/>
          <a:ext cx="81280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934472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1959358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887600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40822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Reanalyses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Original horizontal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Original Time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Original vertical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307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br>
                        <a:rPr lang="en-US" dirty="0"/>
                      </a:br>
                      <a:r>
                        <a:rPr lang="en-US" dirty="0"/>
                        <a:t>GODAS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418x360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1979-present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levels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90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SODA3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330x720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1980-2017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359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ORAS5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180x360</a:t>
                      </a:r>
                    </a:p>
                    <a:p>
                      <a:r>
                        <a:rPr lang="en-US" dirty="0"/>
                        <a:t>(a higher res irregular grid available)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1979-2018 (some 1958</a:t>
                      </a:r>
                      <a:r>
                        <a:rPr lang="en-US" dirty="0">
                          <a:sym typeface="Wingdings" pitchFamily="2" charset="2"/>
                        </a:rPr>
                        <a:t>)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3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173x360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1980-2017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11091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A13958-0AA9-E84E-8197-96BC8191D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10832"/>
              </p:ext>
            </p:extLst>
          </p:nvPr>
        </p:nvGraphicFramePr>
        <p:xfrm>
          <a:off x="1469292" y="5308413"/>
          <a:ext cx="8128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934472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1959358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887600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40822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Original horizontal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Original Time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Original vertical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307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HadISST1.1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360x180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1870-present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359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004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09460-FFD2-E642-A37B-383FEE81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Correlation Nino3.4 3 vs 6 month lead SST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A0713-1FC4-4141-9672-7D131DA5B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712" y="1891855"/>
            <a:ext cx="5231479" cy="37134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0566EE-1D8F-794F-B042-EEFCA5C74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91855"/>
            <a:ext cx="5021877" cy="35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11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792813-8D91-8846-9A40-30BACCC34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931" y="1491396"/>
            <a:ext cx="6384699" cy="454624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EB1E65D-0197-054F-86FF-65AEDEBB32BC}"/>
              </a:ext>
            </a:extLst>
          </p:cNvPr>
          <p:cNvSpPr txBox="1">
            <a:spLocks/>
          </p:cNvSpPr>
          <p:nvPr/>
        </p:nvSpPr>
        <p:spPr>
          <a:xfrm>
            <a:off x="1414741" y="554404"/>
            <a:ext cx="10308336" cy="1026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Trend of GODAS Mar Surface Heat Flux</a:t>
            </a:r>
          </a:p>
        </p:txBody>
      </p:sp>
    </p:spTree>
    <p:extLst>
      <p:ext uri="{BB962C8B-B14F-4D97-AF65-F5344CB8AC3E}">
        <p14:creationId xmlns:p14="http://schemas.microsoft.com/office/powerpoint/2010/main" val="1002363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C3DD9-C181-E944-86B8-C3F117C1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86" y="2523744"/>
            <a:ext cx="2128266" cy="3017520"/>
          </a:xfrm>
        </p:spPr>
        <p:txBody>
          <a:bodyPr>
            <a:normAutofit/>
          </a:bodyPr>
          <a:lstStyle/>
          <a:p>
            <a:pPr algn="ctr"/>
            <a:r>
              <a:rPr lang="en-US" sz="1400" dirty="0"/>
              <a:t>Top Panel from: Cook, K.H., Vizy, E.K. &amp; Sun, X. Multidecadal-scale adjustment of the ocean mixed layer heat budget in the tropics: examining ocean reanalyses. </a:t>
            </a:r>
            <a:r>
              <a:rPr lang="en-US" sz="1400" i="1" dirty="0"/>
              <a:t>Clim Dyn</a:t>
            </a:r>
            <a:r>
              <a:rPr lang="en-US" sz="1400" dirty="0"/>
              <a:t> </a:t>
            </a:r>
            <a:r>
              <a:rPr lang="en-US" sz="1400" b="1" dirty="0"/>
              <a:t>50, </a:t>
            </a:r>
            <a:r>
              <a:rPr lang="en-US" sz="1400" dirty="0"/>
              <a:t>1513–1532 (2018). https://doi.org/10.1007/s00382-017-3703-0</a:t>
            </a:r>
            <a:endParaRPr lang="en-US" sz="1400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E3BF37-090C-B44C-ABE4-49F84D4CA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44" t="428" r="-1137" b="76195"/>
          <a:stretch/>
        </p:blipFill>
        <p:spPr>
          <a:xfrm>
            <a:off x="2657094" y="1535875"/>
            <a:ext cx="6281928" cy="12893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9E567C-F03F-854D-98E7-71B3A7FA2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201" y="3074178"/>
            <a:ext cx="2778722" cy="3497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B9214D-A366-3E48-AD95-D548D4AD1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073" y="3074178"/>
            <a:ext cx="2932985" cy="346695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C2A900A-E99C-094C-ABF6-0CE3D689441D}"/>
              </a:ext>
            </a:extLst>
          </p:cNvPr>
          <p:cNvSpPr txBox="1">
            <a:spLocks/>
          </p:cNvSpPr>
          <p:nvPr/>
        </p:nvSpPr>
        <p:spPr>
          <a:xfrm>
            <a:off x="230886" y="131283"/>
            <a:ext cx="10277856" cy="1338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U-current: lat/depth for GODAS annual mean and trend</a:t>
            </a:r>
          </a:p>
        </p:txBody>
      </p:sp>
    </p:spTree>
    <p:extLst>
      <p:ext uri="{BB962C8B-B14F-4D97-AF65-F5344CB8AC3E}">
        <p14:creationId xmlns:p14="http://schemas.microsoft.com/office/powerpoint/2010/main" val="2394099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2972-7EA8-A34E-BA7B-C8A2CE68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Ocean WRIT Time-series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55FF7-B9F4-0B42-A766-E8D8A7261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995" y="1276362"/>
            <a:ext cx="6190701" cy="527988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66390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9FF08C-88EB-2947-8266-5E276B1BC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196" y="2111750"/>
            <a:ext cx="3224543" cy="2350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1B1B63-524D-F841-A16A-CAB9FD761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80" y="3872176"/>
            <a:ext cx="4703180" cy="2159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C5B92C-828B-F443-89A1-2D4CCFE1B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380" y="1618488"/>
            <a:ext cx="4703180" cy="215969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8D1103E-CF2D-B047-9003-003E15364660}"/>
              </a:ext>
            </a:extLst>
          </p:cNvPr>
          <p:cNvSpPr txBox="1">
            <a:spLocks/>
          </p:cNvSpPr>
          <p:nvPr/>
        </p:nvSpPr>
        <p:spPr>
          <a:xfrm>
            <a:off x="237744" y="279781"/>
            <a:ext cx="10277856" cy="1338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Time-series: Mixed Layer Depth GODAS 0N,200E</a:t>
            </a:r>
          </a:p>
        </p:txBody>
      </p:sp>
    </p:spTree>
    <p:extLst>
      <p:ext uri="{BB962C8B-B14F-4D97-AF65-F5344CB8AC3E}">
        <p14:creationId xmlns:p14="http://schemas.microsoft.com/office/powerpoint/2010/main" val="802534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881275-10FA-204C-9D09-8568B7F4E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553" y="3240873"/>
            <a:ext cx="4264924" cy="2035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4FF33C-C623-5A40-98CD-37981059C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411" y="1137261"/>
            <a:ext cx="4331207" cy="2030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0BF937-2887-E346-ACC5-DD0EC70C7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24" y="5135234"/>
            <a:ext cx="4276344" cy="138692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F87E387-7DBD-9F48-85C0-B984F31CEAE3}"/>
              </a:ext>
            </a:extLst>
          </p:cNvPr>
          <p:cNvSpPr txBox="1">
            <a:spLocks/>
          </p:cNvSpPr>
          <p:nvPr/>
        </p:nvSpPr>
        <p:spPr>
          <a:xfrm>
            <a:off x="237744" y="279781"/>
            <a:ext cx="10277856" cy="1338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Time-series: Salinity 50m ORAS5 vs SODA3 0N,200E</a:t>
            </a:r>
          </a:p>
        </p:txBody>
      </p:sp>
    </p:spTree>
    <p:extLst>
      <p:ext uri="{BB962C8B-B14F-4D97-AF65-F5344CB8AC3E}">
        <p14:creationId xmlns:p14="http://schemas.microsoft.com/office/powerpoint/2010/main" val="407922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39340D-7335-4742-99A6-F326B3891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342" y="1744103"/>
            <a:ext cx="5581640" cy="2370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4FA802-33F7-DC45-8F93-DD7B5AA7C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859" y="4349520"/>
            <a:ext cx="5216398" cy="174112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52222D-8503-CA47-B752-A2807A005F8A}"/>
              </a:ext>
            </a:extLst>
          </p:cNvPr>
          <p:cNvSpPr txBox="1">
            <a:spLocks/>
          </p:cNvSpPr>
          <p:nvPr/>
        </p:nvSpPr>
        <p:spPr>
          <a:xfrm>
            <a:off x="237744" y="279781"/>
            <a:ext cx="10277856" cy="1338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Time-series: Winter Temp vs u current 0N,200E</a:t>
            </a:r>
          </a:p>
        </p:txBody>
      </p:sp>
    </p:spTree>
    <p:extLst>
      <p:ext uri="{BB962C8B-B14F-4D97-AF65-F5344CB8AC3E}">
        <p14:creationId xmlns:p14="http://schemas.microsoft.com/office/powerpoint/2010/main" val="1491855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91163B-87EC-F942-9FD8-599EE4491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56" y="1618488"/>
            <a:ext cx="4828032" cy="404702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844A2FB-8FBF-4B4A-89E2-4C54C3FD6787}"/>
              </a:ext>
            </a:extLst>
          </p:cNvPr>
          <p:cNvSpPr txBox="1">
            <a:spLocks/>
          </p:cNvSpPr>
          <p:nvPr/>
        </p:nvSpPr>
        <p:spPr>
          <a:xfrm>
            <a:off x="237744" y="279781"/>
            <a:ext cx="10277856" cy="1338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Scatter Plot: Winter Temp vs u current 0N,200E</a:t>
            </a:r>
          </a:p>
        </p:txBody>
      </p:sp>
    </p:spTree>
    <p:extLst>
      <p:ext uri="{BB962C8B-B14F-4D97-AF65-F5344CB8AC3E}">
        <p14:creationId xmlns:p14="http://schemas.microsoft.com/office/powerpoint/2010/main" val="964532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D3ADC8-97DF-5E4A-88B8-590EB2AB5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5" y="4288536"/>
            <a:ext cx="5761575" cy="244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D9D9D6-D2AC-1F4D-A892-732B1F3D1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05" y="1605343"/>
            <a:ext cx="5577275" cy="261507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52B3917-B86E-424E-A05C-CCD05DACDFF8}"/>
              </a:ext>
            </a:extLst>
          </p:cNvPr>
          <p:cNvSpPr txBox="1">
            <a:spLocks/>
          </p:cNvSpPr>
          <p:nvPr/>
        </p:nvSpPr>
        <p:spPr>
          <a:xfrm>
            <a:off x="0" y="2797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Pre-generated Time-series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5A4F90-C328-C846-A1C6-B2607CC10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380" y="2155209"/>
            <a:ext cx="4111658" cy="12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44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A353B9-5D26-DB4A-99B1-89CC980AE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1558" y="1842741"/>
            <a:ext cx="4661532" cy="435133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D36EBFD-0C73-1343-B8FD-7D608A364009}"/>
              </a:ext>
            </a:extLst>
          </p:cNvPr>
          <p:cNvSpPr txBox="1">
            <a:spLocks/>
          </p:cNvSpPr>
          <p:nvPr/>
        </p:nvSpPr>
        <p:spPr>
          <a:xfrm>
            <a:off x="838200" y="2797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Wavelet Analysis: Sewell Tidal Gauge</a:t>
            </a:r>
          </a:p>
        </p:txBody>
      </p:sp>
    </p:spTree>
    <p:extLst>
      <p:ext uri="{BB962C8B-B14F-4D97-AF65-F5344CB8AC3E}">
        <p14:creationId xmlns:p14="http://schemas.microsoft.com/office/powerpoint/2010/main" val="223918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39F9-568F-D945-90DA-927C132C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419" y="241623"/>
            <a:ext cx="5515708" cy="542456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Variables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7B3C0-EE87-D148-A547-CEF142565EFE}"/>
              </a:ext>
            </a:extLst>
          </p:cNvPr>
          <p:cNvSpPr txBox="1"/>
          <p:nvPr/>
        </p:nvSpPr>
        <p:spPr>
          <a:xfrm>
            <a:off x="838200" y="1842830"/>
            <a:ext cx="2025580" cy="136960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Salinity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u, v currents</a:t>
            </a:r>
          </a:p>
          <a:p>
            <a:endParaRPr lang="en-US" sz="23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74FC4-61BF-4043-A393-4F4E49DEFB3D}"/>
              </a:ext>
            </a:extLst>
          </p:cNvPr>
          <p:cNvSpPr txBox="1"/>
          <p:nvPr/>
        </p:nvSpPr>
        <p:spPr>
          <a:xfrm>
            <a:off x="1267767" y="4292253"/>
            <a:ext cx="9656466" cy="255454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Heat Content (0-700, 900-1800?)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Bottom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Momentum flux (u,v)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Depth of the 20 C isotherm (tropics)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Depth of other surfaces, e.g. some density (sigma levels)?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Bottom temperature &amp; salinity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Meridional overturning stream function?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Meridional ocean heat transport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DAFE1-5504-A447-AEA0-2C5D69CDFD23}"/>
              </a:ext>
            </a:extLst>
          </p:cNvPr>
          <p:cNvSpPr txBox="1"/>
          <p:nvPr/>
        </p:nvSpPr>
        <p:spPr>
          <a:xfrm>
            <a:off x="4571163" y="1707792"/>
            <a:ext cx="6260123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Sea Surface/Skin Temp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Heat Content (0-300)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Total downward heat flux at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Salt Flux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Ocean mixed layer depth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Ocean isothermal layer</a:t>
            </a:r>
          </a:p>
          <a:p>
            <a:pPr lvl="3" fontAlgn="base"/>
            <a:endParaRPr lang="en-US" sz="23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B8AF8F5-A17A-BB49-B19C-056B7BDCEB87}"/>
              </a:ext>
            </a:extLst>
          </p:cNvPr>
          <p:cNvSpPr txBox="1">
            <a:spLocks/>
          </p:cNvSpPr>
          <p:nvPr/>
        </p:nvSpPr>
        <p:spPr>
          <a:xfrm>
            <a:off x="5237703" y="3770197"/>
            <a:ext cx="2159139" cy="522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To be calculated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869C4-F8E9-504E-82E6-BD972F1D9FD1}"/>
              </a:ext>
            </a:extLst>
          </p:cNvPr>
          <p:cNvSpPr txBox="1"/>
          <p:nvPr/>
        </p:nvSpPr>
        <p:spPr>
          <a:xfrm>
            <a:off x="6895262" y="1394598"/>
            <a:ext cx="161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Single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E58CAA-8D31-D746-BC84-4E33A8FE21E7}"/>
              </a:ext>
            </a:extLst>
          </p:cNvPr>
          <p:cNvSpPr txBox="1"/>
          <p:nvPr/>
        </p:nvSpPr>
        <p:spPr>
          <a:xfrm>
            <a:off x="1045028" y="1433544"/>
            <a:ext cx="161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Depth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F98F7A-8C57-CD4C-9716-4C12C652960A}"/>
              </a:ext>
            </a:extLst>
          </p:cNvPr>
          <p:cNvSpPr/>
          <p:nvPr/>
        </p:nvSpPr>
        <p:spPr>
          <a:xfrm>
            <a:off x="504092" y="1272802"/>
            <a:ext cx="11113477" cy="24655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5FF8E3-2098-534B-B72A-5058A3EDCD60}"/>
              </a:ext>
            </a:extLst>
          </p:cNvPr>
          <p:cNvSpPr txBox="1">
            <a:spLocks/>
          </p:cNvSpPr>
          <p:nvPr/>
        </p:nvSpPr>
        <p:spPr>
          <a:xfrm>
            <a:off x="5815692" y="821197"/>
            <a:ext cx="987251" cy="446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Have</a:t>
            </a:r>
          </a:p>
        </p:txBody>
      </p:sp>
    </p:spTree>
    <p:extLst>
      <p:ext uri="{BB962C8B-B14F-4D97-AF65-F5344CB8AC3E}">
        <p14:creationId xmlns:p14="http://schemas.microsoft.com/office/powerpoint/2010/main" val="1521176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FFFCA-6192-5443-A770-135C1E003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Add more datasets</a:t>
            </a:r>
          </a:p>
          <a:p>
            <a:r>
              <a:rPr lang="en-US" sz="2400" dirty="0"/>
              <a:t>Improve plots</a:t>
            </a:r>
          </a:p>
          <a:p>
            <a:r>
              <a:rPr lang="en-US" sz="2400" dirty="0"/>
              <a:t>Add lead/lag for timeseries</a:t>
            </a:r>
          </a:p>
          <a:p>
            <a:r>
              <a:rPr lang="en-US" sz="2400" dirty="0"/>
              <a:t>Calculate more variables </a:t>
            </a:r>
          </a:p>
          <a:p>
            <a:r>
              <a:rPr lang="en-US" sz="2400" dirty="0"/>
              <a:t>Add years for datasets that are updated (GODAS)</a:t>
            </a:r>
          </a:p>
          <a:p>
            <a:r>
              <a:rPr lang="en-US" sz="2400" dirty="0"/>
              <a:t>Add SST or SLP or other observational datasets</a:t>
            </a:r>
          </a:p>
          <a:p>
            <a:r>
              <a:rPr lang="en-US" sz="2400" dirty="0"/>
              <a:t>Consider add coupled variables</a:t>
            </a:r>
          </a:p>
          <a:p>
            <a:r>
              <a:rPr lang="en-US" sz="2400" dirty="0"/>
              <a:t>Obtain more ‘ocean’ timeseries. Fish? Plankton? </a:t>
            </a:r>
          </a:p>
          <a:p>
            <a:r>
              <a:rPr lang="en-US" sz="2400" dirty="0"/>
              <a:t>Add biological datasets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7F4B47-F6DA-2149-B546-CFBE8AF56C10}"/>
              </a:ext>
            </a:extLst>
          </p:cNvPr>
          <p:cNvSpPr txBox="1">
            <a:spLocks/>
          </p:cNvSpPr>
          <p:nvPr/>
        </p:nvSpPr>
        <p:spPr>
          <a:xfrm>
            <a:off x="0" y="2797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+mn-lt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276917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9C20C-A392-2845-A8A0-EA591B7F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Interpolated Dataset Resolution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6CA98-A613-4D43-A5E0-EA393157A581}"/>
              </a:ext>
            </a:extLst>
          </p:cNvPr>
          <p:cNvSpPr/>
          <p:nvPr/>
        </p:nvSpPr>
        <p:spPr>
          <a:xfrm>
            <a:off x="4455463" y="3084492"/>
            <a:ext cx="3422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Interpolation Method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6F0A89-4230-4443-8EE2-4CC861E492A3}"/>
              </a:ext>
            </a:extLst>
          </p:cNvPr>
          <p:cNvSpPr/>
          <p:nvPr/>
        </p:nvSpPr>
        <p:spPr>
          <a:xfrm>
            <a:off x="1199941" y="3768479"/>
            <a:ext cx="94915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was interpolated at each grid to the vertical levels using a simple linear interpolation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level was then interpolated to 1x1 grid using NCL bilinear interpolation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“Missing” latitudes were filled in with missing values so all datasets -89.5 to 89.5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03A3C-7693-9B45-879C-F6D3E311D5A3}"/>
              </a:ext>
            </a:extLst>
          </p:cNvPr>
          <p:cNvSpPr/>
          <p:nvPr/>
        </p:nvSpPr>
        <p:spPr>
          <a:xfrm>
            <a:off x="1295151" y="1434449"/>
            <a:ext cx="9742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Longitude: 1degree. 0,1,2,3…359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Latitude: 1 degree -89.5,-88.5…88.5,89.5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Vertical: 10, 20, 30, 50, 75, 100, 125, 150, 175, 200, 250, 300, 400, 500, 750, 1000, 1500m 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CBC7D6-7732-A24C-BA66-E0C2FABD7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203" y="3602669"/>
            <a:ext cx="10690609" cy="26399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51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8397-4888-0B48-88E0-EF794102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1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Ocean WRIT Mapping Page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7B7872-775B-734D-A88E-C305D7FA9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834" y="1483399"/>
            <a:ext cx="5620333" cy="518368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8990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2972-7EA8-A34E-BA7B-C8A2CE68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192" y="365125"/>
            <a:ext cx="4916424" cy="124819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GODAS SSH for Jan 2016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775D9-6686-2143-BAC5-1D0577136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212" y="1613318"/>
            <a:ext cx="6966368" cy="496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92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4E83F-9F77-5948-BC84-05455B9D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Maps: Returned content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F42059-C544-A54F-8D54-A6E5AF36E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8312"/>
            <a:ext cx="10515600" cy="4345964"/>
          </a:xfr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541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2972-7EA8-A34E-BA7B-C8A2CE68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Map: Jan 2016 SSH: GODAS Mean and Anomaly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775D9-6686-2143-BAC5-1D0577136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90" y="1573125"/>
            <a:ext cx="5626100" cy="401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B78A3A-38CE-D74C-A2AE-5BE69710B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010" y="1631907"/>
            <a:ext cx="56134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1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420C1-3A6F-2544-9CE0-29E46E25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63" y="364209"/>
            <a:ext cx="10308336" cy="102644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Compare GODAS, SODA3 15m u-current Jan 2016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425871-FCCF-CE47-9F94-B5CD65FE3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23" y="1113700"/>
            <a:ext cx="4846452" cy="2852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74B86B-E256-194F-A452-54C3FF8EA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098" y="3965530"/>
            <a:ext cx="4780960" cy="27366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3D4C60-C2D1-9045-A823-E08F02FEB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180" y="1114035"/>
            <a:ext cx="4845314" cy="28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6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18568</TotalTime>
  <Words>1124</Words>
  <Application>Microsoft Macintosh PowerPoint</Application>
  <PresentationFormat>Widescreen</PresentationFormat>
  <Paragraphs>161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Ocean WRIT at NOAA/PSL</vt:lpstr>
      <vt:lpstr>Ocean Datasets</vt:lpstr>
      <vt:lpstr>Variables</vt:lpstr>
      <vt:lpstr>Interpolated Dataset Resolution</vt:lpstr>
      <vt:lpstr>Ocean WRIT Mapping Page</vt:lpstr>
      <vt:lpstr>GODAS SSH for Jan 2016</vt:lpstr>
      <vt:lpstr>Maps: Returned content</vt:lpstr>
      <vt:lpstr>Map: Jan 2016 SSH: GODAS Mean and Anomaly</vt:lpstr>
      <vt:lpstr>Compare GODAS, SODA3 15m u-current Jan 2016</vt:lpstr>
      <vt:lpstr>PowerPoint Presentation</vt:lpstr>
      <vt:lpstr>PowerPoint Presentation</vt:lpstr>
      <vt:lpstr>PowerPoint Presentation</vt:lpstr>
      <vt:lpstr>PowerPoint Presentation</vt:lpstr>
      <vt:lpstr>Ocean WRIT Correlation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Correlation Nino3.4 3 vs 6 month lead SST</vt:lpstr>
      <vt:lpstr>PowerPoint Presentation</vt:lpstr>
      <vt:lpstr>Top Panel from: Cook, K.H., Vizy, E.K. &amp; Sun, X. Multidecadal-scale adjustment of the ocean mixed layer heat budget in the tropics: examining ocean reanalyses. Clim Dyn 50, 1513–1532 (2018). https://doi.org/10.1007/s00382-017-3703-0</vt:lpstr>
      <vt:lpstr>Ocean WRIT Time-series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WRIT at PSL</dc:title>
  <dc:creator>Cathy Smith</dc:creator>
  <cp:lastModifiedBy>Cathy Smith</cp:lastModifiedBy>
  <cp:revision>119</cp:revision>
  <dcterms:created xsi:type="dcterms:W3CDTF">2020-05-12T21:08:38Z</dcterms:created>
  <dcterms:modified xsi:type="dcterms:W3CDTF">2020-06-29T17:47:44Z</dcterms:modified>
</cp:coreProperties>
</file>