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402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2"/>
    <p:restoredTop sz="92857"/>
  </p:normalViewPr>
  <p:slideViewPr>
    <p:cSldViewPr snapToGrid="0" snapToObjects="1">
      <p:cViewPr varScale="1">
        <p:scale>
          <a:sx n="117" d="100"/>
          <a:sy n="117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F820E-5058-654E-98A0-0AA99B3E183B}" type="datetimeFigureOut">
              <a:rPr lang="en-US" smtClean="0"/>
              <a:t>8/25/20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8D459-085F-5346-8F47-801C0BC2B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07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C969-612C-0840-9BFB-186845EDAD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33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0BFED-60C9-8E43-B985-272DD3126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32592-AD7D-3741-A0FE-4CD3E0DD4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E81D5-BD18-DB46-906D-1015F67A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0255-C233-A848-8F3C-0DEF64F0E5C3}" type="datetimeFigureOut">
              <a:rPr lang="en-US" smtClean="0"/>
              <a:t>8/25/20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16950-F0CD-684A-83F0-086C6D65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6F007-8D3C-BE47-A3AF-356A79FDC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331D5-B9D4-7B40-9693-4FAC6EDEF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90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6C35E-1BD0-9646-8CD2-73EC7AC8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53F93E-8B61-3C47-88DF-7A67A5A46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3E75F-3D16-E241-B5A1-F6D7474A3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0255-C233-A848-8F3C-0DEF64F0E5C3}" type="datetimeFigureOut">
              <a:rPr lang="en-US" smtClean="0"/>
              <a:t>8/25/20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160A3-5407-004C-A4B1-1894BCDF0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A7566-D844-0541-A73C-52D87EFB5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331D5-B9D4-7B40-9693-4FAC6EDEF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30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AFD6CB-C0B3-3E4D-BBB2-5E52B14DD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575C6-257A-C54A-95DE-7D342D39C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48A31-A7D0-7C4B-A675-53A5FDA54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0255-C233-A848-8F3C-0DEF64F0E5C3}" type="datetimeFigureOut">
              <a:rPr lang="en-US" smtClean="0"/>
              <a:t>8/25/20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E5E0E-71BA-D74E-BB4B-322F51212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3CD5C-9ADD-F846-B995-C3DBA1D48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331D5-B9D4-7B40-9693-4FAC6EDEF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67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511B-B45E-E84B-ADDF-ED169CD1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17270-CFC1-D346-A355-D9679200C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31436-5110-6249-92FA-1315713E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0255-C233-A848-8F3C-0DEF64F0E5C3}" type="datetimeFigureOut">
              <a:rPr lang="en-US" smtClean="0"/>
              <a:t>8/25/20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5797D-61F3-CD47-B176-1C1ECF3F4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14E3B-7D5A-8249-80D2-5A536627C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331D5-B9D4-7B40-9693-4FAC6EDEF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96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B0F3C-01F3-1B4F-A8BE-138EE51AD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406CB-1225-754E-BFD3-9D8737CE9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1F1F9-9112-BC4C-81E0-E79F0049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0255-C233-A848-8F3C-0DEF64F0E5C3}" type="datetimeFigureOut">
              <a:rPr lang="en-US" smtClean="0"/>
              <a:t>8/25/20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EE159-4FC1-594B-B6F7-CA7FDBCAB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E33DB-4A24-EE4C-A2B6-1CC230804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331D5-B9D4-7B40-9693-4FAC6EDEF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67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E66D4-7BA4-8E45-8ACE-92344CEAF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79410-5C27-3343-A25D-21E2E997A8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CA8565-4E18-7D49-908B-C4D6D7076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3E8F6-E877-6840-9B8E-099745B3F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0255-C233-A848-8F3C-0DEF64F0E5C3}" type="datetimeFigureOut">
              <a:rPr lang="en-US" smtClean="0"/>
              <a:t>8/25/20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FB40D6-8507-DE4B-A4DA-A1736F310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F4C7E-8337-AB41-8830-EEA13FB3E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331D5-B9D4-7B40-9693-4FAC6EDEF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2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99BE0-1DEA-6743-B6C3-FA525F85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D64FC-91F3-E740-9FC9-02F35FB64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40BB98-897A-3345-9405-A1231FB19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06158-18CA-8449-B404-947B25ECB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6E9C0-2623-8440-AB88-DFD3D00C6C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BAEF2F-B0F7-0343-BDA2-0AD602813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0255-C233-A848-8F3C-0DEF64F0E5C3}" type="datetimeFigureOut">
              <a:rPr lang="en-US" smtClean="0"/>
              <a:t>8/25/20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8465B9-5641-A048-8FF8-E6C530D35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352701-10D5-A646-89B1-006E6B70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331D5-B9D4-7B40-9693-4FAC6EDEF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6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5D65C-EE25-AD45-A45D-156552765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15B88-CDD6-1E4E-B193-65A8FD821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0255-C233-A848-8F3C-0DEF64F0E5C3}" type="datetimeFigureOut">
              <a:rPr lang="en-US" smtClean="0"/>
              <a:t>8/25/20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15686-6D19-4341-BAD9-F239F201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CD5366-53CA-7841-AE00-623BDEA50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331D5-B9D4-7B40-9693-4FAC6EDEF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7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D0A238-96EF-C545-8856-40D49C5EF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0255-C233-A848-8F3C-0DEF64F0E5C3}" type="datetimeFigureOut">
              <a:rPr lang="en-US" smtClean="0"/>
              <a:t>8/25/20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7E231E-D954-994A-BB25-791A9EE1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D9241-835E-0747-A878-287E8056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331D5-B9D4-7B40-9693-4FAC6EDEF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44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CDEB3-A8AB-BD41-A2A0-4109C417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2DE5D-0176-D042-9B2A-1868E14A8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A8AC-0CAE-514F-9379-B3BB6FD96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E8E59-73A9-2947-8C33-0EBF97113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0255-C233-A848-8F3C-0DEF64F0E5C3}" type="datetimeFigureOut">
              <a:rPr lang="en-US" smtClean="0"/>
              <a:t>8/25/20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0E2869-6728-B64B-B3E3-1D46500DF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6DD02-0BDB-FA44-B7E5-BE2CF4466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331D5-B9D4-7B40-9693-4FAC6EDEF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6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B4CF7-2726-5F44-9832-F1901572E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FFACC9-1C49-5A4B-A708-FEF6148696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88D140-EA50-914A-B2DB-B592B83A3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306781-0482-CF4C-9E55-5CEE911EF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0255-C233-A848-8F3C-0DEF64F0E5C3}" type="datetimeFigureOut">
              <a:rPr lang="en-US" smtClean="0"/>
              <a:t>8/25/20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03BE75-6362-8F4B-95F5-C60320E4A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947F0-D5A8-494E-B704-F9114CF99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331D5-B9D4-7B40-9693-4FAC6EDEF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26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24BD1D-1E47-CB4D-B9A4-FB847A2F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7B1AF-CE20-D042-9B9E-8833F9159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64FA-1CA4-8A47-AE5B-D5896F7BF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60255-C233-A848-8F3C-0DEF64F0E5C3}" type="datetimeFigureOut">
              <a:rPr lang="en-US" smtClean="0"/>
              <a:t>8/25/20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252AE-6E45-FF40-A4E9-3B3CA719C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D39C8-68CF-914D-83F7-6C6F76674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331D5-B9D4-7B40-9693-4FAC6EDEF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rmets.onlinelibrary.wiley.com/doi/full/10.1002/qj.3598" TargetMode="External"/><Relationship Id="rId5" Type="http://schemas.openxmlformats.org/officeDocument/2006/relationships/hyperlink" Target="http://go.usa.gov/XTd" TargetMode="External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CAA94-5EF6-DA41-8D8B-9CBA07E9C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417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The 20</a:t>
            </a:r>
            <a:r>
              <a:rPr lang="en-US" b="1" baseline="30000" dirty="0">
                <a:solidFill>
                  <a:schemeClr val="accent5">
                    <a:lumMod val="50000"/>
                  </a:schemeClr>
                </a:solidFill>
              </a:rPr>
              <a:t>th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Century Reanalysis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(20CR) provides a global, 200-year history of sub-daily weather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FC7E60-2776-9740-BB26-78A3288978DF}"/>
              </a:ext>
            </a:extLst>
          </p:cNvPr>
          <p:cNvSpPr txBox="1"/>
          <p:nvPr/>
        </p:nvSpPr>
        <p:spPr>
          <a:xfrm>
            <a:off x="141260" y="2033128"/>
            <a:ext cx="711835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20CRv3 weather,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obs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, and “fog of ignorance”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(selected dates 1860—1952)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4B17F-5544-3540-BED3-8A6E2FE71441}"/>
              </a:ext>
            </a:extLst>
          </p:cNvPr>
          <p:cNvSpPr txBox="1"/>
          <p:nvPr/>
        </p:nvSpPr>
        <p:spPr>
          <a:xfrm>
            <a:off x="7329954" y="1962788"/>
            <a:ext cx="4862046" cy="4031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133" b="1" dirty="0">
                <a:solidFill>
                  <a:schemeClr val="accent5">
                    <a:lumMod val="50000"/>
                  </a:schemeClr>
                </a:solidFill>
              </a:rPr>
              <a:t>NOAA-CIRES-DOE 20</a:t>
            </a:r>
            <a:r>
              <a:rPr lang="en-US" sz="2133" b="1" baseline="30000" dirty="0">
                <a:solidFill>
                  <a:schemeClr val="accent5">
                    <a:lumMod val="50000"/>
                  </a:schemeClr>
                </a:solidFill>
              </a:rPr>
              <a:t>th</a:t>
            </a:r>
            <a:r>
              <a:rPr lang="en-US" sz="2133" b="1" dirty="0">
                <a:solidFill>
                  <a:schemeClr val="accent5">
                    <a:lumMod val="50000"/>
                  </a:schemeClr>
                </a:solidFill>
              </a:rPr>
              <a:t> Century Reanalysis Version 3 facilitated by ACRE</a:t>
            </a:r>
          </a:p>
          <a:p>
            <a:pPr marL="380990" indent="-380990">
              <a:buFont typeface="Courier New" panose="02070309020205020404" pitchFamily="49" charset="0"/>
              <a:buChar char="o"/>
            </a:pPr>
            <a:r>
              <a:rPr lang="en-US" sz="2133" dirty="0">
                <a:solidFill>
                  <a:schemeClr val="accent5">
                    <a:lumMod val="50000"/>
                  </a:schemeClr>
                </a:solidFill>
              </a:rPr>
              <a:t>Global: 75km horizontal, 64 level grid</a:t>
            </a:r>
          </a:p>
          <a:p>
            <a:pPr marL="380990" indent="-380990">
              <a:buFont typeface="Courier New" panose="02070309020205020404" pitchFamily="49" charset="0"/>
              <a:buChar char="o"/>
            </a:pPr>
            <a:r>
              <a:rPr lang="en-US" sz="2133" dirty="0">
                <a:solidFill>
                  <a:schemeClr val="accent5">
                    <a:lumMod val="50000"/>
                  </a:schemeClr>
                </a:solidFill>
              </a:rPr>
              <a:t>3-hourly resolution</a:t>
            </a:r>
          </a:p>
          <a:p>
            <a:pPr marL="380990" indent="-380990">
              <a:buFont typeface="Courier New" panose="02070309020205020404" pitchFamily="49" charset="0"/>
              <a:buChar char="o"/>
            </a:pPr>
            <a:r>
              <a:rPr lang="en-US" sz="2133" dirty="0">
                <a:solidFill>
                  <a:schemeClr val="accent5">
                    <a:lumMod val="50000"/>
                  </a:schemeClr>
                </a:solidFill>
              </a:rPr>
              <a:t>Spans 1836-2015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[1806-1835 experimental]</a:t>
            </a:r>
          </a:p>
          <a:p>
            <a:pPr marL="380990" indent="-380990">
              <a:buFont typeface="Courier New" panose="02070309020205020404" pitchFamily="49" charset="0"/>
              <a:buChar char="o"/>
            </a:pPr>
            <a:r>
              <a:rPr lang="en-US" sz="2133" dirty="0">
                <a:solidFill>
                  <a:schemeClr val="accent5">
                    <a:lumMod val="50000"/>
                  </a:schemeClr>
                </a:solidFill>
              </a:rPr>
              <a:t>Provides 80 estimates of temperature, wind, precipitation, pressure, humidity, &amp; other variables, from the ground to the top of the atmosphere</a:t>
            </a:r>
          </a:p>
          <a:p>
            <a:pPr marL="380990" indent="-380990">
              <a:buFont typeface="Courier New" panose="02070309020205020404" pitchFamily="49" charset="0"/>
              <a:buChar char="o"/>
            </a:pPr>
            <a:r>
              <a:rPr lang="en-US" sz="2133" dirty="0">
                <a:solidFill>
                  <a:schemeClr val="accent5">
                    <a:lumMod val="50000"/>
                  </a:schemeClr>
                </a:solidFill>
              </a:rPr>
              <a:t>Used to, e.g., validate climate models and understand extreme weather and climate over the last 200 years.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FC2E55-718A-9945-9078-CF7883CDE1F4}"/>
              </a:ext>
            </a:extLst>
          </p:cNvPr>
          <p:cNvSpPr/>
          <p:nvPr/>
        </p:nvSpPr>
        <p:spPr>
          <a:xfrm>
            <a:off x="380999" y="1325377"/>
            <a:ext cx="11362267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by assimilating surface pressure observations into a modern NOAA weather model</a:t>
            </a:r>
            <a:endParaRPr lang="en-US" sz="2667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DF8B98-DF55-8B4A-A845-ECDE40AFB2A1}"/>
              </a:ext>
            </a:extLst>
          </p:cNvPr>
          <p:cNvSpPr txBox="1"/>
          <p:nvPr/>
        </p:nvSpPr>
        <p:spPr>
          <a:xfrm>
            <a:off x="9270610" y="6203020"/>
            <a:ext cx="2771335" cy="338554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>
                <a:hlinkClick r:id="rId5"/>
              </a:rPr>
              <a:t>https://go.usa.gov/XTd</a:t>
            </a:r>
            <a:endParaRPr lang="en-US" sz="2200" dirty="0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5FF492C5-24A9-9C49-859B-83251F871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67" y="6372297"/>
            <a:ext cx="80460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bg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sz="1200" i="1" dirty="0">
                <a:solidFill>
                  <a:schemeClr val="tx2"/>
                </a:solidFill>
                <a:latin typeface="Arial" charset="0"/>
                <a:ea typeface="ヒラギノ角ゴ Pro W3" charset="0"/>
                <a:hlinkClick r:id="rId6"/>
              </a:rPr>
              <a:t>Slivinski, Compo, Whitaker, Sardeshmukh, Giese, McColl, Allan, Yin, Vose, Titchner, Kennedy, et al,     QJRMS,   2019</a:t>
            </a:r>
            <a:endParaRPr lang="en-US" sz="1200" i="1" dirty="0">
              <a:solidFill>
                <a:schemeClr val="tx2"/>
              </a:solidFill>
              <a:latin typeface="Arial" charset="0"/>
              <a:ea typeface="ヒラギノ角ゴ Pro W3" charset="0"/>
            </a:endParaRPr>
          </a:p>
          <a:p>
            <a:pPr algn="just">
              <a:defRPr/>
            </a:pPr>
            <a:r>
              <a:rPr lang="en-US" sz="1200" i="1" dirty="0">
                <a:solidFill>
                  <a:schemeClr val="tx2"/>
                </a:solidFill>
                <a:latin typeface="Arial" charset="0"/>
                <a:ea typeface="ヒラギノ角ゴ Pro W3" charset="0"/>
              </a:rPr>
              <a:t>Slivinski, Compo, </a:t>
            </a:r>
            <a:r>
              <a:rPr lang="en-US" sz="1200" i="1" dirty="0" err="1">
                <a:solidFill>
                  <a:schemeClr val="tx2"/>
                </a:solidFill>
                <a:latin typeface="Arial" charset="0"/>
                <a:ea typeface="ヒラギノ角ゴ Pro W3" charset="0"/>
              </a:rPr>
              <a:t>Sardeshmukh</a:t>
            </a:r>
            <a:r>
              <a:rPr lang="en-US" sz="1200" i="1" dirty="0">
                <a:solidFill>
                  <a:schemeClr val="tx2"/>
                </a:solidFill>
                <a:latin typeface="Arial" charset="0"/>
                <a:ea typeface="ヒラギノ角ゴ Pro W3" charset="0"/>
              </a:rPr>
              <a:t>, Whitaker, McColl, Allan, Brohan, Yin, Smith, Spencer,  et al, J. </a:t>
            </a:r>
            <a:r>
              <a:rPr lang="en-US" sz="1200" i="1" dirty="0" err="1">
                <a:solidFill>
                  <a:schemeClr val="tx2"/>
                </a:solidFill>
                <a:latin typeface="Arial" charset="0"/>
                <a:ea typeface="ヒラギノ角ゴ Pro W3" charset="0"/>
              </a:rPr>
              <a:t>Clim</a:t>
            </a:r>
            <a:r>
              <a:rPr lang="en-US" sz="1200" i="1" dirty="0">
                <a:solidFill>
                  <a:schemeClr val="tx2"/>
                </a:solidFill>
                <a:latin typeface="Arial" charset="0"/>
                <a:ea typeface="ヒラギノ角ゴ Pro W3" charset="0"/>
              </a:rPr>
              <a:t>., submitted, 2020 </a:t>
            </a:r>
          </a:p>
        </p:txBody>
      </p:sp>
      <p:pic>
        <p:nvPicPr>
          <p:cNvPr id="6" name="20CRv3_1860_1952_March1-10.mp4">
            <a:hlinkClick r:id="" action="ppaction://media"/>
            <a:extLst>
              <a:ext uri="{FF2B5EF4-FFF2-40B4-BE49-F238E27FC236}">
                <a16:creationId xmlns:a16="http://schemas.microsoft.com/office/drawing/2014/main" id="{C504B979-9186-8F42-A3C4-8B358B57D7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2467" y="2324089"/>
            <a:ext cx="6995940" cy="39352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1F883B-9796-9348-835F-92DC4C883D83}"/>
              </a:ext>
            </a:extLst>
          </p:cNvPr>
          <p:cNvSpPr txBox="1"/>
          <p:nvPr/>
        </p:nvSpPr>
        <p:spPr>
          <a:xfrm>
            <a:off x="202467" y="5993892"/>
            <a:ext cx="2125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vimeo.com</a:t>
            </a:r>
            <a:r>
              <a:rPr lang="en-US" sz="1200" dirty="0"/>
              <a:t>/410322672</a:t>
            </a:r>
          </a:p>
        </p:txBody>
      </p:sp>
    </p:spTree>
    <p:extLst>
      <p:ext uri="{BB962C8B-B14F-4D97-AF65-F5344CB8AC3E}">
        <p14:creationId xmlns:p14="http://schemas.microsoft.com/office/powerpoint/2010/main" val="366560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192</Words>
  <Application>Microsoft Macintosh PowerPoint</Application>
  <PresentationFormat>Widescreen</PresentationFormat>
  <Paragraphs>14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ヒラギノ角ゴ Pro W3</vt:lpstr>
      <vt:lpstr>Arial</vt:lpstr>
      <vt:lpstr>Calibri</vt:lpstr>
      <vt:lpstr>Calibri Light</vt:lpstr>
      <vt:lpstr>Courier New</vt:lpstr>
      <vt:lpstr>Office Theme</vt:lpstr>
      <vt:lpstr>The 20th Century Reanalysis (20CR) provides a global, 200-year history of sub-daily weather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20th Century Reanalysis (20CR) provides a global, 200-year history of sub-daily weather</dc:title>
  <dc:creator>Microsoft Office User</dc:creator>
  <cp:lastModifiedBy>Gil Compo</cp:lastModifiedBy>
  <cp:revision>22</cp:revision>
  <cp:lastPrinted>2020-08-25T17:05:42Z</cp:lastPrinted>
  <dcterms:created xsi:type="dcterms:W3CDTF">2020-07-06T15:02:03Z</dcterms:created>
  <dcterms:modified xsi:type="dcterms:W3CDTF">2020-08-25T19:27:16Z</dcterms:modified>
</cp:coreProperties>
</file>