
<file path=[Content_Types].xml><?xml version="1.0" encoding="utf-8"?>
<Types xmlns="http://schemas.openxmlformats.org/package/2006/content-types">
  <Default Extension="xml" ContentType="application/xml"/>
  <Default Extension="jpg" ContentType="image/gif"/>
  <Default Extension="jpe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g" ContentType="image/jpeg"/>
  <Override PartName="/ppt/media/image5.jpg" ContentType="image/jpeg"/>
  <Override PartName="/ppt/media/image8.jpg" ContentType="image/jpeg"/>
  <Override PartName="/ppt/media/image10.jpg" ContentType="image/jpeg"/>
  <Override PartName="/ppt/media/image12.jpg" ContentType="image/jpeg"/>
  <Override PartName="/ppt/media/image13.jpg" ContentType="image/jpeg"/>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1.jpg" ContentType="image/jpeg"/>
  <Override PartName="/ppt/notesSlides/notesSlide8.xml" ContentType="application/vnd.openxmlformats-officedocument.presentationml.notesSlide+xml"/>
  <Override PartName="/ppt/media/image22.jpg" ContentType="image/jpeg"/>
  <Override PartName="/ppt/tags/tag5.xml" ContentType="application/vnd.openxmlformats-officedocument.presentationml.tags+xml"/>
  <Override PartName="/ppt/notesSlides/notesSlide9.xml" ContentType="application/vnd.openxmlformats-officedocument.presentationml.notesSlide+xml"/>
  <Override PartName="/ppt/media/image23.jpg" ContentType="image/jpeg"/>
  <Override PartName="/ppt/media/image24.jpg" ContentType="image/jpeg"/>
  <Override PartName="/ppt/tags/tag6.xml" ContentType="application/vnd.openxmlformats-officedocument.presentationml.tags+xml"/>
  <Override PartName="/ppt/notesSlides/notesSlide10.xml" ContentType="application/vnd.openxmlformats-officedocument.presentationml.notesSlide+xml"/>
  <Override PartName="/ppt/media/image25.jpg" ContentType="image/jpeg"/>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media/image29.jpg" ContentType="image/jpeg"/>
  <Override PartName="/ppt/media/image30.jpg" ContentType="image/jpeg"/>
  <Override PartName="/ppt/tags/tag9.xml" ContentType="application/vnd.openxmlformats-officedocument.presentationml.tags+xml"/>
  <Override PartName="/ppt/notesSlides/notesSlide14.xml" ContentType="application/vnd.openxmlformats-officedocument.presentationml.notesSlide+xml"/>
  <Override PartName="/ppt/media/image31.jpg" ContentType="image/jpeg"/>
  <Override PartName="/ppt/media/image32.jpg" ContentType="image/jpeg"/>
  <Override PartName="/ppt/tags/tag10.xml" ContentType="application/vnd.openxmlformats-officedocument.presentationml.tags+xml"/>
  <Override PartName="/ppt/notesSlides/notesSlide15.xml" ContentType="application/vnd.openxmlformats-officedocument.presentationml.notesSlide+xml"/>
  <Override PartName="/ppt/media/image33.jpg" ContentType="image/jpeg"/>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media/image40.jpg" ContentType="image/jpeg"/>
  <Override PartName="/ppt/media/image41.jpg" ContentType="image/jpeg"/>
  <Override PartName="/ppt/media/image42.jpg" ContentType="image/jpeg"/>
  <Override PartName="/ppt/media/image43.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6" r:id="rId2"/>
    <p:sldId id="436" r:id="rId3"/>
    <p:sldId id="440" r:id="rId4"/>
    <p:sldId id="437" r:id="rId5"/>
    <p:sldId id="439" r:id="rId6"/>
    <p:sldId id="431" r:id="rId7"/>
    <p:sldId id="443" r:id="rId8"/>
    <p:sldId id="447" r:id="rId9"/>
    <p:sldId id="448" r:id="rId10"/>
    <p:sldId id="441" r:id="rId11"/>
    <p:sldId id="453" r:id="rId12"/>
    <p:sldId id="398" r:id="rId13"/>
    <p:sldId id="405" r:id="rId14"/>
    <p:sldId id="416" r:id="rId15"/>
    <p:sldId id="406" r:id="rId16"/>
    <p:sldId id="404" r:id="rId17"/>
    <p:sldId id="407" r:id="rId18"/>
    <p:sldId id="408" r:id="rId19"/>
    <p:sldId id="409" r:id="rId20"/>
    <p:sldId id="410" r:id="rId21"/>
    <p:sldId id="411" r:id="rId22"/>
    <p:sldId id="449" r:id="rId23"/>
    <p:sldId id="418" r:id="rId24"/>
    <p:sldId id="421" r:id="rId25"/>
    <p:sldId id="422" r:id="rId26"/>
    <p:sldId id="429" r:id="rId27"/>
    <p:sldId id="427" r:id="rId28"/>
    <p:sldId id="451" r:id="rId29"/>
    <p:sldId id="450" r:id="rId30"/>
    <p:sldId id="428" r:id="rId31"/>
    <p:sldId id="432" r:id="rId32"/>
    <p:sldId id="433" r:id="rId33"/>
    <p:sldId id="434" r:id="rId34"/>
    <p:sldId id="452" r:id="rId35"/>
    <p:sldId id="28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77" autoAdjust="0"/>
  </p:normalViewPr>
  <p:slideViewPr>
    <p:cSldViewPr snapToGrid="0" snapToObjects="1">
      <p:cViewPr varScale="1">
        <p:scale>
          <a:sx n="91" d="100"/>
          <a:sy n="91" d="100"/>
        </p:scale>
        <p:origin x="-29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8C2B10-0DCE-2D45-9A83-4C3410F4A8B2}" type="datetimeFigureOut">
              <a:rPr lang="en-US" smtClean="0"/>
              <a:t>11/6/15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DEF03A-791B-CF48-9B9C-C1F684C7ACE0}" type="slidenum">
              <a:rPr lang="en-US" smtClean="0"/>
              <a:t>‹#›</a:t>
            </a:fld>
            <a:endParaRPr lang="en-US"/>
          </a:p>
        </p:txBody>
      </p:sp>
    </p:spTree>
    <p:extLst>
      <p:ext uri="{BB962C8B-B14F-4D97-AF65-F5344CB8AC3E}">
        <p14:creationId xmlns:p14="http://schemas.microsoft.com/office/powerpoint/2010/main" val="3709961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1</a:t>
            </a:fld>
            <a:endParaRPr lang="en-US"/>
          </a:p>
        </p:txBody>
      </p:sp>
    </p:spTree>
    <p:extLst>
      <p:ext uri="{BB962C8B-B14F-4D97-AF65-F5344CB8AC3E}">
        <p14:creationId xmlns:p14="http://schemas.microsoft.com/office/powerpoint/2010/main" val="289082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LAST</a:t>
            </a:r>
            <a:r>
              <a:rPr lang="en-US" baseline="0" smtClean="0"/>
              <a:t> TERM-TEMPERATURE RESIDUAL, IRRESPECTIVE OF PRECIPITATION</a:t>
            </a:r>
            <a:endParaRPr lang="en-US" dirty="0" smtClean="0"/>
          </a:p>
          <a:p>
            <a:r>
              <a:rPr lang="en-US" dirty="0" smtClean="0"/>
              <a:t>Temperature </a:t>
            </a:r>
            <a:r>
              <a:rPr lang="en-US" dirty="0"/>
              <a:t>offset, likely an extreme estimate of Temperature</a:t>
            </a:r>
          </a:p>
          <a:p>
            <a:endParaRPr lang="en-US" dirty="0" smtClean="0"/>
          </a:p>
          <a:p>
            <a:r>
              <a:rPr lang="en-US" dirty="0" smtClean="0"/>
              <a:t>p </a:t>
            </a:r>
            <a:r>
              <a:rPr lang="en-US" dirty="0"/>
              <a:t>and t come together in a package, because of the 0.7 correlation behavior;</a:t>
            </a:r>
          </a:p>
          <a:p>
            <a:r>
              <a:rPr lang="en-US" dirty="0"/>
              <a:t>so add precipitation driven (EB) part of the temperature into the climatological case.</a:t>
            </a:r>
          </a:p>
          <a:p>
            <a:r>
              <a:rPr lang="en-US" dirty="0"/>
              <a:t>could to a shading (b/w blue and black; orange and the zero line), pop up regression of the scatterplot. </a:t>
            </a:r>
            <a:endParaRPr lang="en-US" dirty="0" smtClean="0"/>
          </a:p>
          <a:p>
            <a:r>
              <a:rPr lang="en-US" dirty="0" smtClean="0"/>
              <a:t>Simply </a:t>
            </a:r>
            <a:r>
              <a:rPr lang="en-US" dirty="0"/>
              <a:t>state in words the precipitation carries with it an implied temperature anomaly (i.e. P deficit is accompanied by high T) so that blue should be closer to black. By same logic, high T is accompanied by P deficit, which will make the orange line 'less </a:t>
            </a:r>
            <a:r>
              <a:rPr lang="en-US" dirty="0" smtClean="0"/>
              <a:t>severe’, since “average P” would actually be associated with cooler Temperatures. **THIS</a:t>
            </a:r>
            <a:r>
              <a:rPr lang="en-US" baseline="0" dirty="0" smtClean="0"/>
              <a:t> LINE OF REASONING USES PRECIP. AS THE CHANGING AGENT”</a:t>
            </a:r>
            <a:endParaRPr lang="en-US" dirty="0"/>
          </a:p>
          <a:p>
            <a:r>
              <a:rPr lang="en-US" dirty="0" err="1"/>
              <a:t>gaussian</a:t>
            </a:r>
            <a:r>
              <a:rPr lang="en-US" dirty="0"/>
              <a:t> assumption, guides return period estimate</a:t>
            </a:r>
          </a:p>
        </p:txBody>
      </p:sp>
      <p:sp>
        <p:nvSpPr>
          <p:cNvPr id="4" name="Slide Number Placeholder 3"/>
          <p:cNvSpPr>
            <a:spLocks noGrp="1"/>
          </p:cNvSpPr>
          <p:nvPr>
            <p:ph type="sldNum" sz="quarter" idx="10"/>
          </p:nvPr>
        </p:nvSpPr>
        <p:spPr/>
        <p:txBody>
          <a:bodyPr/>
          <a:lstStyle/>
          <a:p>
            <a:fld id="{EBDEF03A-791B-CF48-9B9C-C1F684C7ACE0}" type="slidenum">
              <a:rPr lang="en-US" smtClean="0"/>
              <a:t>21</a:t>
            </a:fld>
            <a:endParaRPr lang="en-US"/>
          </a:p>
        </p:txBody>
      </p:sp>
    </p:spTree>
    <p:extLst>
      <p:ext uri="{BB962C8B-B14F-4D97-AF65-F5344CB8AC3E}">
        <p14:creationId xmlns:p14="http://schemas.microsoft.com/office/powerpoint/2010/main" val="1994411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showing daily</a:t>
            </a:r>
            <a:r>
              <a:rPr lang="en-US" baseline="0" dirty="0" smtClean="0"/>
              <a:t> precipitation from a GCM simulation here, to HELP YOU VISUALIZE GCM scales and processes.</a:t>
            </a:r>
          </a:p>
          <a:p>
            <a:endParaRPr lang="en-US" baseline="0" dirty="0" smtClean="0"/>
          </a:p>
          <a:p>
            <a:r>
              <a:rPr lang="en-US" baseline="0" dirty="0" smtClean="0"/>
              <a:t>We wish to </a:t>
            </a:r>
            <a:r>
              <a:rPr lang="en-US" dirty="0" smtClean="0"/>
              <a:t>USE MODEL TO INCREASE THE NUMBER OF REALIZATIONS OF UNIQUE</a:t>
            </a:r>
            <a:r>
              <a:rPr lang="en-US" baseline="0" dirty="0" smtClean="0"/>
              <a:t> DROUGHT EVENTS TO BOLSTER OUR UNDERSTANDING</a:t>
            </a:r>
          </a:p>
          <a:p>
            <a:endParaRPr lang="en-US" baseline="0" dirty="0" smtClean="0"/>
          </a:p>
          <a:p>
            <a:r>
              <a:rPr lang="en-US" baseline="0" dirty="0" smtClean="0"/>
              <a:t>BECAUSE INITIAL CONDITIONS IS REALLY WHAT WE’RE WORKING WITH FOR PREDICTING THESE THINGS.</a:t>
            </a:r>
          </a:p>
        </p:txBody>
      </p:sp>
      <p:sp>
        <p:nvSpPr>
          <p:cNvPr id="4" name="Slide Number Placeholder 3"/>
          <p:cNvSpPr>
            <a:spLocks noGrp="1"/>
          </p:cNvSpPr>
          <p:nvPr>
            <p:ph type="sldNum" sz="quarter" idx="10"/>
          </p:nvPr>
        </p:nvSpPr>
        <p:spPr/>
        <p:txBody>
          <a:bodyPr/>
          <a:lstStyle/>
          <a:p>
            <a:fld id="{EBDEF03A-791B-CF48-9B9C-C1F684C7ACE0}" type="slidenum">
              <a:rPr lang="en-US" smtClean="0"/>
              <a:t>22</a:t>
            </a:fld>
            <a:endParaRPr lang="en-US"/>
          </a:p>
        </p:txBody>
      </p:sp>
    </p:spTree>
    <p:extLst>
      <p:ext uri="{BB962C8B-B14F-4D97-AF65-F5344CB8AC3E}">
        <p14:creationId xmlns:p14="http://schemas.microsoft.com/office/powerpoint/2010/main" val="245456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 </a:t>
            </a:r>
            <a:r>
              <a:rPr lang="en-US" b="1" dirty="0" smtClean="0"/>
              <a:t>COULD</a:t>
            </a:r>
            <a:r>
              <a:rPr lang="en-US" b="1" baseline="0" dirty="0" smtClean="0"/>
              <a:t> PITCH THIS MODEL STUFF AS WHAT WE’RE GOING TO DO NEXT, FUTURE WORK. THIS WILL BE A SEGUAY—SHOW ONE OR TWO AT MOST; BULLETS, WHAT IS THE NEXT STEP:</a:t>
            </a:r>
          </a:p>
          <a:p>
            <a:r>
              <a:rPr lang="en-US" b="1" baseline="0" dirty="0" smtClean="0"/>
              <a:t>A LIMITING ASPECTS OF STUDYING A CASE, IT’S ONLY ONE, WE WANT MORE EPIDEPIOLOGICAL, AND MORE FUNDAMENTAL, WE’RE LIMITED BY SAMPLE SIZE, COMPARABLE CASE; WHAT WE PROPOSE TO IN NEXT YEAR, TO LEVERAGE LONG CLIMATE SIMULATIONS WITH A HIHG RES GCM THAT WE’VE BEGUN EXPLORING; SHOW THE FIRST TWO, THIS AND NEXT—JUST TO SHOW THAT I’VE BEGUN PROBING THE MODEL FOR IT’S SUITABILITY. LEAD IN A RHETORICAL SENSE, THE QUESTIONS THAT ARE BEING ASNKED/ANSWERED IN THE FOLLOWING PLOTS : Q1—MORE COMPLETE DESCRIPTION OF COUPLED LAND/ATMOSPHERE CONDITION—NOT AN ASSESSMENT OF PREDICTABILITY; WHAT IF I HAVE A GOOD HISTORY OF MET AND LAND SUFACE, HOW CONSTRAINED IS THE SUMMER IN THE GREAT PLAINS FOR PREDICTABILITY?; 2.  MOTIVATION: USE THE QUOTE (PG 22) FROM THE REPORT ASSESSMENT, SAYING CONTSTRAIN ON MET WAS WEAK WITH LOW PREDICTABIILTY; THE TACT WE TAKE FOR FUTURE IS TO SEE WHETHER ANTECEDENT LAND SURFACE HAS CONTROL ON DROUGHT AS A NEW LINE OF INQUIRY. F</a:t>
            </a:r>
          </a:p>
          <a:p>
            <a:r>
              <a:rPr lang="en-US" b="1" baseline="0" dirty="0" smtClean="0"/>
              <a:t>USE AMIP RUNS TO FORM PHENOTYPES OF DROUGHT, WORK FORWARDS OR BACKWARDS FROM ANTECEDENCE, TO UNDERSTAND FUNDAMENTAL PHYSICS INVOLVED. VIC LETS US SEPARATE THE COUPLING IN A MORE CAUSAL SENSE. WE ONLY HAVE 1 ANTECEENT FOR 2012. FIRST PART IS 2012 REDUX, THEN WE GO INTO THE FUNDAMENTAL PHYSICALS.</a:t>
            </a:r>
            <a:endParaRPr lang="en-US" dirty="0" smtClean="0"/>
          </a:p>
          <a:p>
            <a:pPr marL="228600" indent="-228600">
              <a:buAutoNum type="arabicPeriod"/>
            </a:pPr>
            <a:r>
              <a:rPr lang="en-US" dirty="0" smtClean="0"/>
              <a:t>The seasonality of precipitation is well</a:t>
            </a:r>
            <a:r>
              <a:rPr lang="en-US" baseline="0" dirty="0" smtClean="0"/>
              <a:t> replicated by the ECHAM5 ensemble for the 30-year period with all the observed months contained within the ensemble spread except for July;</a:t>
            </a:r>
          </a:p>
          <a:p>
            <a:pPr marL="228600" indent="-228600">
              <a:buAutoNum type="arabicPeriod"/>
            </a:pPr>
            <a:r>
              <a:rPr lang="en-US" baseline="0" dirty="0" smtClean="0"/>
              <a:t>ECHAM5 temperatures also capture observed seasonality, while possessing a warm bias. </a:t>
            </a:r>
          </a:p>
          <a:p>
            <a:pPr marL="228600" indent="-228600">
              <a:buAutoNum type="arabicPeriod"/>
            </a:pPr>
            <a:endParaRPr lang="en-US" baseline="0" dirty="0" smtClean="0"/>
          </a:p>
          <a:p>
            <a:pPr marL="0" indent="0">
              <a:buNone/>
            </a:pPr>
            <a:r>
              <a:rPr lang="en-US" b="1" baseline="0" dirty="0" smtClean="0"/>
              <a:t>Marty:</a:t>
            </a:r>
          </a:p>
          <a:p>
            <a:pPr marL="0" indent="0">
              <a:buNone/>
            </a:pPr>
            <a:r>
              <a:rPr lang="en-US" b="0" dirty="0" smtClean="0"/>
              <a:t>The results on analysis of the 2012 event raise a variety of questions about the physics of Great Plains drought.  These are themselves not addressable from the historical observations alone because there are too few samples from which to derive robust, and more generally applicable conclusions on the importance of various physical processes.  The paper therefore next turns to coupled ocean-atmosphere-land model simulations of drought using a large ensemble of historical climate simulations of ECHAM5.  The goal is not to explore the predictability of 2012 (see </a:t>
            </a:r>
            <a:r>
              <a:rPr lang="en-US" b="0" dirty="0" err="1" smtClean="0"/>
              <a:t>Hoerling</a:t>
            </a:r>
            <a:r>
              <a:rPr lang="en-US" b="0" dirty="0" smtClean="0"/>
              <a:t> et al for that), but to select from the available ~1000 </a:t>
            </a:r>
            <a:r>
              <a:rPr lang="en-US" b="0" dirty="0" err="1" smtClean="0"/>
              <a:t>yrs</a:t>
            </a:r>
            <a:r>
              <a:rPr lang="en-US" b="0" dirty="0" smtClean="0"/>
              <a:t> of ECHAM5 simulations a collection of drought occurrences in the model, and to stratify those by various indices of </a:t>
            </a:r>
            <a:r>
              <a:rPr lang="en-US" b="0" dirty="0" err="1" smtClean="0"/>
              <a:t>pcpn</a:t>
            </a:r>
            <a:r>
              <a:rPr lang="en-US" b="0" dirty="0" smtClean="0"/>
              <a:t> deficits, and antecedent conditions.  This Slide 6 demonstrates the excellent fidelity of the model in producing a realistic late spring/early summer wet season over the GP domain with realistic surface temperatures.  The goal will be to diagnose the land surface response during drought events in ECHAM5, using both the GCMs soil moisture, and the diagnosis of how </a:t>
            </a:r>
            <a:r>
              <a:rPr lang="en-US" b="0" dirty="0" err="1" smtClean="0"/>
              <a:t>pcpn</a:t>
            </a:r>
            <a:r>
              <a:rPr lang="en-US" b="0" dirty="0" smtClean="0"/>
              <a:t>, </a:t>
            </a:r>
            <a:r>
              <a:rPr lang="en-US" b="0" dirty="0" err="1" smtClean="0"/>
              <a:t>sfcT</a:t>
            </a:r>
            <a:r>
              <a:rPr lang="en-US" b="0" dirty="0" smtClean="0"/>
              <a:t>, and antecedent conditions played roles in GP droughts by conducting off-line VIC simulations driven by ECHAM5 meteorology.</a:t>
            </a:r>
            <a:endParaRPr lang="en-US" b="0" dirty="0"/>
          </a:p>
        </p:txBody>
      </p:sp>
      <p:sp>
        <p:nvSpPr>
          <p:cNvPr id="4" name="Slide Number Placeholder 3"/>
          <p:cNvSpPr>
            <a:spLocks noGrp="1"/>
          </p:cNvSpPr>
          <p:nvPr>
            <p:ph type="sldNum" sz="quarter" idx="10"/>
          </p:nvPr>
        </p:nvSpPr>
        <p:spPr/>
        <p:txBody>
          <a:bodyPr/>
          <a:lstStyle/>
          <a:p>
            <a:fld id="{EBDEF03A-791B-CF48-9B9C-C1F684C7ACE0}" type="slidenum">
              <a:rPr lang="en-US" smtClean="0"/>
              <a:t>23</a:t>
            </a:fld>
            <a:endParaRPr lang="en-US"/>
          </a:p>
        </p:txBody>
      </p:sp>
    </p:spTree>
    <p:extLst>
      <p:ext uri="{BB962C8B-B14F-4D97-AF65-F5344CB8AC3E}">
        <p14:creationId xmlns:p14="http://schemas.microsoft.com/office/powerpoint/2010/main" val="274567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 THE 1050 SIMULATED YEARS,</a:t>
            </a:r>
            <a:r>
              <a:rPr lang="en-US" baseline="0" dirty="0" smtClean="0"/>
              <a:t> I ISOLATED THE 1% OF RUNS WITH LEAST PRECIPITATION DURING MAY-AUGUST AND PLOTTED THEIR SOIL MOISTURE.</a:t>
            </a:r>
          </a:p>
          <a:p>
            <a:endParaRPr lang="en-US" baseline="0" dirty="0" smtClean="0"/>
          </a:p>
          <a:p>
            <a:r>
              <a:rPr lang="en-US" baseline="0" dirty="0" smtClean="0"/>
              <a:t>SEVERITIES SIMILAR TO 2012 DROUGHT</a:t>
            </a:r>
          </a:p>
          <a:p>
            <a:endParaRPr lang="en-US" baseline="0" dirty="0" smtClean="0"/>
          </a:p>
          <a:p>
            <a:r>
              <a:rPr lang="en-US" baseline="0" dirty="0" smtClean="0"/>
              <a:t>Shown is SOIL MOISTURE ANOMALY, FOR ECHAM DIRECTLY OUT OF MODEL</a:t>
            </a:r>
          </a:p>
          <a:p>
            <a:endParaRPr lang="en-US" baseline="0" dirty="0" smtClean="0"/>
          </a:p>
          <a:p>
            <a:r>
              <a:rPr lang="en-US" baseline="0" dirty="0" smtClean="0"/>
              <a:t>VIC DRIVEN BY GCM</a:t>
            </a:r>
            <a:r>
              <a:rPr lang="en-US" baseline="0" dirty="0" smtClean="0">
                <a:sym typeface="Wingdings"/>
              </a:rPr>
              <a:t>EXPLORE UNCERTAINTIES IN THE LAND SURFACE</a:t>
            </a:r>
          </a:p>
          <a:p>
            <a:endParaRPr lang="en-US" baseline="0" dirty="0" smtClean="0">
              <a:sym typeface="Wingdings"/>
            </a:endParaRPr>
          </a:p>
          <a:p>
            <a:r>
              <a:rPr lang="en-US" baseline="0" dirty="0" smtClean="0">
                <a:sym typeface="Wingdings"/>
              </a:rPr>
              <a:t>What is interesting, is the DIVERSITY OF INITIAL CONDITIONS—i.e. NO MATTER WHERE YOU START OUT, THE DRY SUMMER CAUSES MOISTURE TO CONVERGE—PRECIP IS A STRONG CONTROL</a:t>
            </a:r>
            <a:endParaRPr lang="en-US"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24</a:t>
            </a:fld>
            <a:endParaRPr lang="en-US"/>
          </a:p>
        </p:txBody>
      </p:sp>
    </p:spTree>
    <p:extLst>
      <p:ext uri="{BB962C8B-B14F-4D97-AF65-F5344CB8AC3E}">
        <p14:creationId xmlns:p14="http://schemas.microsoft.com/office/powerpoint/2010/main" val="59860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to the previous plot, here I isolate</a:t>
            </a:r>
            <a:r>
              <a:rPr lang="en-US" baseline="0" dirty="0" smtClean="0"/>
              <a:t> the 1 % hottest summers (May-August)</a:t>
            </a:r>
          </a:p>
          <a:p>
            <a:endParaRPr lang="en-US" baseline="0" dirty="0" smtClean="0"/>
          </a:p>
          <a:p>
            <a:r>
              <a:rPr lang="en-US" baseline="0" dirty="0" smtClean="0"/>
              <a:t>2 THINGS VERY INTERESTING</a:t>
            </a:r>
          </a:p>
          <a:p>
            <a:r>
              <a:rPr lang="en-US" baseline="0" dirty="0" smtClean="0"/>
              <a:t>   1. We see less convergence by the end of summer, suggesting that temperature HAS WEAKER CONTROL on soil moisture</a:t>
            </a:r>
          </a:p>
          <a:p>
            <a:pPr marL="0" indent="0">
              <a:buNone/>
            </a:pPr>
            <a:r>
              <a:rPr lang="en-US" baseline="0" dirty="0" smtClean="0"/>
              <a:t>   2. IMPORTANT FOR PREDICTABILITY, notice all the HOT SUMMERS are PRECEEDED BY DRY SPRINGS—here is where there may be potential to predictability, and where ongoing efforts are focused</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25</a:t>
            </a:fld>
            <a:endParaRPr lang="en-US"/>
          </a:p>
        </p:txBody>
      </p:sp>
    </p:spTree>
    <p:extLst>
      <p:ext uri="{BB962C8B-B14F-4D97-AF65-F5344CB8AC3E}">
        <p14:creationId xmlns:p14="http://schemas.microsoft.com/office/powerpoint/2010/main" val="364713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MAIN POINTS:</a:t>
            </a:r>
          </a:p>
          <a:p>
            <a:pPr marL="228600" indent="-228600">
              <a:buAutoNum type="arabicPeriod"/>
            </a:pPr>
            <a:r>
              <a:rPr lang="en-US" dirty="0" smtClean="0"/>
              <a:t>The two hydrology</a:t>
            </a:r>
            <a:r>
              <a:rPr lang="en-US" baseline="0" dirty="0" smtClean="0"/>
              <a:t> simulations follow reasonably well, providing an estimate of uncertainty in land surface response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For the most extreme dry cases, there is a tight range among the 1% </a:t>
            </a:r>
            <a:r>
              <a:rPr lang="en-US" baseline="0" dirty="0" err="1" smtClean="0"/>
              <a:t>precip</a:t>
            </a:r>
            <a:r>
              <a:rPr lang="en-US" baseline="0" dirty="0" smtClean="0"/>
              <a:t>, while the soil moisture spread is fairly broad, indicative of weaker constraint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The coherence between longwave radiation and soil moisture anomalies is much stronger during drought than shortwave, the result of which is that during</a:t>
            </a:r>
            <a:r>
              <a:rPr lang="en-US" dirty="0" smtClean="0"/>
              <a:t> drought </a:t>
            </a:r>
            <a:r>
              <a:rPr lang="en-US" dirty="0" err="1" smtClean="0"/>
              <a:t>Rnet</a:t>
            </a:r>
            <a:r>
              <a:rPr lang="en-US" dirty="0" smtClean="0"/>
              <a:t> is negative, which may not be entirely intuitive.</a:t>
            </a:r>
            <a:r>
              <a:rPr lang="en-US" baseline="0" dirty="0" smtClean="0"/>
              <a:t> L</a:t>
            </a:r>
            <a:r>
              <a:rPr lang="en-US" dirty="0" smtClean="0"/>
              <a:t>ongwave</a:t>
            </a:r>
            <a:r>
              <a:rPr lang="en-US" baseline="0" dirty="0" smtClean="0"/>
              <a:t> cooling is dominant, however there is a slight warm temperature bias (Figure 6), which contributes </a:t>
            </a:r>
            <a:r>
              <a:rPr lang="en-US" b="1" baseline="0" dirty="0" smtClean="0">
                <a:solidFill>
                  <a:srgbClr val="FFFF00"/>
                </a:solidFill>
              </a:rPr>
              <a:t>XXX</a:t>
            </a:r>
            <a:r>
              <a:rPr lang="en-US" baseline="0" dirty="0" smtClean="0"/>
              <a:t> W/m**2</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Marty:</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 key figure that illustrates some of the key physical processes occurring during low soil moisture states. The VIC simulations are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now shown, driven by the ECHAm5 meteorology.  The results from ECHAm5 land model and VIC downscaled are very similar. Key features: low soil moisture occurs in concern with low </a:t>
            </a:r>
            <a:r>
              <a:rPr lang="en-US" b="0" baseline="0" dirty="0" err="1" smtClean="0"/>
              <a:t>pcpn</a:t>
            </a:r>
            <a:r>
              <a:rPr lang="en-US" b="0" baseline="0" dirty="0" smtClean="0"/>
              <a:t> and high </a:t>
            </a:r>
            <a:r>
              <a:rPr lang="en-US" b="0" baseline="0" dirty="0" err="1" smtClean="0"/>
              <a:t>sfcT</a:t>
            </a:r>
            <a:r>
              <a:rPr lang="en-US" b="0" baseline="0" dirty="0" smtClean="0"/>
              <a:t>.  There is a nonlinear relation between </a:t>
            </a:r>
            <a:r>
              <a:rPr lang="en-US" b="0" baseline="0" dirty="0" err="1" smtClean="0"/>
              <a:t>sfcT</a:t>
            </a:r>
            <a:r>
              <a:rPr lang="en-US" b="0" baseline="0" dirty="0" smtClean="0"/>
              <a:t> and </a:t>
            </a:r>
            <a:r>
              <a:rPr lang="en-US" b="0" baseline="0" dirty="0" err="1" smtClean="0"/>
              <a:t>pcpn</a:t>
            </a:r>
            <a:r>
              <a:rPr lang="en-US" b="0" baseline="0" dirty="0" smtClean="0"/>
              <a:t> that emerges for the drier states. The </a:t>
            </a:r>
            <a:r>
              <a:rPr lang="en-US" b="0" baseline="0" dirty="0" err="1" smtClean="0"/>
              <a:t>sfc</a:t>
            </a:r>
            <a:r>
              <a:rPr lang="en-US" b="0" baseline="0" dirty="0" smtClean="0"/>
              <a:t> energy balance indicates that long wave radiation is strongly constrained by soil moisture, </a:t>
            </a:r>
            <a:r>
              <a:rPr lang="en-US" b="0" baseline="0" dirty="0" err="1" smtClean="0"/>
              <a:t>hene</a:t>
            </a:r>
            <a:r>
              <a:rPr lang="en-US" b="0" baseline="0" dirty="0" smtClean="0"/>
              <a:t> the strong </a:t>
            </a:r>
            <a:r>
              <a:rPr lang="en-US" b="0" baseline="0" dirty="0" err="1" smtClean="0"/>
              <a:t>sfcT</a:t>
            </a:r>
            <a:r>
              <a:rPr lang="en-US" b="0" baseline="0" dirty="0" smtClean="0"/>
              <a:t> response to </a:t>
            </a:r>
            <a:r>
              <a:rPr lang="en-US" b="0" baseline="0" dirty="0" err="1" smtClean="0"/>
              <a:t>pcpn</a:t>
            </a:r>
            <a:r>
              <a:rPr lang="en-US" b="0" baseline="0" dirty="0" smtClean="0"/>
              <a:t> conditions, but shortwave anomalies show a less constrained </a:t>
            </a:r>
            <a:r>
              <a:rPr lang="en-US" b="0" baseline="0" dirty="0" err="1" smtClean="0"/>
              <a:t>beahvior</a:t>
            </a:r>
            <a:r>
              <a:rPr lang="en-US" b="0" baseline="0" dirty="0" smtClean="0"/>
              <a:t> in relation to soil moisture, though a generally increased SW during low soil states is expected form the reduced </a:t>
            </a:r>
            <a:r>
              <a:rPr lang="en-US" b="0" baseline="0" dirty="0" err="1" smtClean="0"/>
              <a:t>pcpn</a:t>
            </a:r>
            <a:r>
              <a:rPr lang="en-US" b="0" baseline="0" dirty="0" smtClean="0"/>
              <a:t>. The Bowen ratio shows the dramatic nonlinear feedback effect that characterizes the energy balance in the GP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 suggest boiling this down to 6 images, in which each has "Standardized Soil Moisture" as its x-axis. This will make the variable dependency easier to understand from panel-to-panel.</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remaining 3 panels that would be excluded could be referred to, I find the most interesting to be </a:t>
            </a:r>
            <a:r>
              <a:rPr lang="en-US" b="0" baseline="0" dirty="0" err="1" smtClean="0"/>
              <a:t>sfcT</a:t>
            </a:r>
            <a:r>
              <a:rPr lang="en-US" b="0" baseline="0" dirty="0" smtClean="0"/>
              <a:t> </a:t>
            </a:r>
            <a:r>
              <a:rPr lang="en-US" b="0" baseline="0" dirty="0" err="1" smtClean="0"/>
              <a:t>vs</a:t>
            </a:r>
            <a:r>
              <a:rPr lang="en-US" b="0" baseline="0" dirty="0" smtClean="0"/>
              <a:t> </a:t>
            </a:r>
            <a:r>
              <a:rPr lang="en-US" b="0" baseline="0" dirty="0" err="1" smtClean="0"/>
              <a:t>pcpn</a:t>
            </a:r>
            <a:r>
              <a:rPr lang="en-US" b="0" baseline="0" dirty="0" smtClean="0"/>
              <a:t>, and the sensible </a:t>
            </a:r>
            <a:r>
              <a:rPr lang="en-US" b="0" baseline="0" dirty="0" err="1" smtClean="0"/>
              <a:t>vs</a:t>
            </a:r>
            <a:r>
              <a:rPr lang="en-US" b="0" baseline="0" dirty="0" smtClean="0"/>
              <a:t> latent fluxes.  In many ways, these speak to a similar physics, and could be formed into a 2-panel?  I find the sensible flux </a:t>
            </a:r>
            <a:r>
              <a:rPr lang="en-US" b="0" baseline="0" dirty="0" err="1" smtClean="0"/>
              <a:t>vs</a:t>
            </a:r>
            <a:r>
              <a:rPr lang="en-US" b="0" baseline="0" dirty="0" smtClean="0"/>
              <a:t> net radiation to be the least informative.</a:t>
            </a:r>
          </a:p>
        </p:txBody>
      </p:sp>
      <p:sp>
        <p:nvSpPr>
          <p:cNvPr id="4" name="Slide Number Placeholder 3"/>
          <p:cNvSpPr>
            <a:spLocks noGrp="1"/>
          </p:cNvSpPr>
          <p:nvPr>
            <p:ph type="sldNum" sz="quarter" idx="10"/>
          </p:nvPr>
        </p:nvSpPr>
        <p:spPr/>
        <p:txBody>
          <a:bodyPr/>
          <a:lstStyle/>
          <a:p>
            <a:fld id="{EBDEF03A-791B-CF48-9B9C-C1F684C7ACE0}" type="slidenum">
              <a:rPr lang="en-US" smtClean="0"/>
              <a:t>26</a:t>
            </a:fld>
            <a:endParaRPr lang="en-US"/>
          </a:p>
        </p:txBody>
      </p:sp>
    </p:spTree>
    <p:extLst>
      <p:ext uri="{BB962C8B-B14F-4D97-AF65-F5344CB8AC3E}">
        <p14:creationId xmlns:p14="http://schemas.microsoft.com/office/powerpoint/2010/main" val="121189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endParaRPr lang="en-US" b="1"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27</a:t>
            </a:fld>
            <a:endParaRPr lang="en-US"/>
          </a:p>
        </p:txBody>
      </p:sp>
    </p:spTree>
    <p:extLst>
      <p:ext uri="{BB962C8B-B14F-4D97-AF65-F5344CB8AC3E}">
        <p14:creationId xmlns:p14="http://schemas.microsoft.com/office/powerpoint/2010/main" val="199441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endParaRPr lang="en-US" b="1"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28</a:t>
            </a:fld>
            <a:endParaRPr lang="en-US"/>
          </a:p>
        </p:txBody>
      </p:sp>
    </p:spTree>
    <p:extLst>
      <p:ext uri="{BB962C8B-B14F-4D97-AF65-F5344CB8AC3E}">
        <p14:creationId xmlns:p14="http://schemas.microsoft.com/office/powerpoint/2010/main" val="1994411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endParaRPr lang="en-US" b="1"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29</a:t>
            </a:fld>
            <a:endParaRPr lang="en-US"/>
          </a:p>
        </p:txBody>
      </p:sp>
    </p:spTree>
    <p:extLst>
      <p:ext uri="{BB962C8B-B14F-4D97-AF65-F5344CB8AC3E}">
        <p14:creationId xmlns:p14="http://schemas.microsoft.com/office/powerpoint/2010/main" val="199441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endParaRPr lang="en-US" b="1"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EBDEF03A-791B-CF48-9B9C-C1F684C7ACE0}" type="slidenum">
              <a:rPr lang="en-US" smtClean="0"/>
              <a:t>30</a:t>
            </a:fld>
            <a:endParaRPr lang="en-US"/>
          </a:p>
        </p:txBody>
      </p:sp>
    </p:spTree>
    <p:extLst>
      <p:ext uri="{BB962C8B-B14F-4D97-AF65-F5344CB8AC3E}">
        <p14:creationId xmlns:p14="http://schemas.microsoft.com/office/powerpoint/2010/main" val="199441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VIC soil moisture matches the main features of USDM to first order.</a:t>
            </a:r>
          </a:p>
          <a:p>
            <a:endParaRPr lang="en-US" dirty="0" smtClean="0"/>
          </a:p>
          <a:p>
            <a:endParaRPr lang="en-US" dirty="0" smtClean="0"/>
          </a:p>
          <a:p>
            <a:r>
              <a:rPr lang="en-US" dirty="0" smtClean="0"/>
              <a:t>TO UNDERSTAND DROUGHT SEVERITY, WE EXPLORE SIMULATED</a:t>
            </a:r>
            <a:r>
              <a:rPr lang="en-US" baseline="0" dirty="0" smtClean="0"/>
              <a:t> SOIL MOISTURE DEFICITS BY DRIVING THE VIC MODEL WITH THE OBSERVED GRIDDED METEOROLOGY. </a:t>
            </a:r>
          </a:p>
          <a:p>
            <a:r>
              <a:rPr lang="en-US" baseline="0" dirty="0" smtClean="0"/>
              <a:t>VIC IS A FULLY DISTRIBUTED, PHYSICALLY BASED, WATER AND ENERGY BALANCE MODEL THAT HAS BEEN APPLIED TO A BROAD RANGE OF DROUGHT STUDIES NATIONALLY AND GLOBALLY.</a:t>
            </a:r>
          </a:p>
          <a:p>
            <a:endParaRPr lang="en-US" dirty="0" smtClean="0"/>
          </a:p>
          <a:p>
            <a:r>
              <a:rPr lang="en-US" dirty="0" smtClean="0"/>
              <a:t>A KEY ASSUMPTION IS WE CONSIDER HERE THE TOP 1m</a:t>
            </a:r>
            <a:r>
              <a:rPr lang="en-US" baseline="0" dirty="0" smtClean="0"/>
              <a:t> OF SOIL AS A REFERENCE, A BALANCE BETWEEN A SHALLOWER AND PERHAPS MORE SENSITIVE SOIL COLUMN DEPTH, AND A DEEPER, MORE ENCOMPASSING DEPTH. HOWEVER, IT IS SAFE TO ASSUME THE MAJORITY OF VEGETATION/CROPS WOULD BE ROOTED IN THE TOP 1M OF SOIL SO THIS DEPTH IS LIKELY TO BE LARGELY REPRESENTATIVE OF THOSE DYNAMICS. </a:t>
            </a:r>
          </a:p>
          <a:p>
            <a:endParaRPr lang="en-US" baseline="0" dirty="0" smtClean="0"/>
          </a:p>
          <a:p>
            <a:r>
              <a:rPr lang="en-US" baseline="0" dirty="0" smtClean="0"/>
              <a:t>AS IN INDEPENDENT ESTIMATE, WE COMPARE THE MEAN AUGUST 2012 SOIL MOISTURE WITH THE US DROUGHT MONITOR (A PRODUCT THAT CONTAINS A VARIETY OF DISPARATE INFORMATION SOURCES) AND WE SEE GOOD CORRESPONDENCE  AT THE CENTER OF THE DROUGHT EVENT, ALSO CAPTURIUNG OTHER MINMIMA IN W. NV AND THE S.E.</a:t>
            </a:r>
          </a:p>
          <a:p>
            <a:endParaRPr lang="en-US" baseline="0" dirty="0" smtClean="0"/>
          </a:p>
          <a:p>
            <a:r>
              <a:rPr lang="en-US" baseline="0" dirty="0" smtClean="0"/>
              <a:t>THIS COMPARISON WAS MADE TO BUILD CONFIDENCE IN THE MODEL</a:t>
            </a:r>
          </a:p>
          <a:p>
            <a:endParaRPr lang="en-US" baseline="0" dirty="0" smtClean="0"/>
          </a:p>
          <a:p>
            <a:r>
              <a:rPr lang="en-US" baseline="0" dirty="0" smtClean="0"/>
              <a:t>top 1 m of soil (wheat, soy) with corn going slightly deeper.</a:t>
            </a:r>
          </a:p>
          <a:p>
            <a:endParaRPr lang="en-US" dirty="0" smtClean="0"/>
          </a:p>
          <a:p>
            <a:r>
              <a:rPr lang="en-US" dirty="0" smtClean="0"/>
              <a:t>NOW WE COMPARE WITH AN INDEPENDENT ESTIMATE, the US DROUGHT MONITOR [based</a:t>
            </a:r>
            <a:r>
              <a:rPr lang="en-US" baseline="0" dirty="0" smtClean="0"/>
              <a:t> on hydrologic and climatic measurements and indices, as well as hundreds of reports and some subjective judgment). </a:t>
            </a:r>
          </a:p>
          <a:p>
            <a:endParaRPr lang="en-US" baseline="0" dirty="0" smtClean="0"/>
          </a:p>
          <a:p>
            <a:r>
              <a:rPr lang="en-US" baseline="0" dirty="0" smtClean="0"/>
              <a:t>SHOWN IS MONTHLY AUG 212FOR COMPARISON, NOT EXACTLY 1-TO-1. Also compares favorably with NLDAS product and the CPC model.</a:t>
            </a:r>
          </a:p>
          <a:p>
            <a:endParaRPr lang="en-US" dirty="0" smtClean="0"/>
          </a:p>
          <a:p>
            <a:r>
              <a:rPr lang="en-US" dirty="0" smtClean="0"/>
              <a:t>This</a:t>
            </a:r>
            <a:r>
              <a:rPr lang="en-US" baseline="0" dirty="0" smtClean="0"/>
              <a:t> allows us to </a:t>
            </a:r>
            <a:r>
              <a:rPr lang="en-US" dirty="0" smtClean="0"/>
              <a:t>BUILD CONFIDENCE IN THE MODEL</a:t>
            </a:r>
            <a:r>
              <a:rPr lang="en-US" baseline="0" dirty="0" smtClean="0"/>
              <a:t>, which captures the major features of drought [CENTRAL PLAINS, NW NEVADA, SOUTHEAST). </a:t>
            </a:r>
          </a:p>
          <a:p>
            <a:endParaRPr lang="en-US" baseline="0" dirty="0" smtClean="0"/>
          </a:p>
          <a:p>
            <a:r>
              <a:rPr lang="en-US" baseline="0" dirty="0" smtClean="0"/>
              <a:t> </a:t>
            </a:r>
            <a:endParaRPr lang="en-US" dirty="0"/>
          </a:p>
          <a:p>
            <a:r>
              <a:rPr lang="en-US" dirty="0"/>
              <a:t>----- Meeting Notes (12/3/14 20:07) -----</a:t>
            </a:r>
          </a:p>
          <a:p>
            <a:r>
              <a:rPr lang="en-US" dirty="0"/>
              <a:t>NEXT: HOW AND WHY DID DROUGHT DEVELOP???</a:t>
            </a:r>
          </a:p>
          <a:p>
            <a:endParaRPr lang="en-US" dirty="0" smtClean="0"/>
          </a:p>
          <a:p>
            <a:r>
              <a:rPr lang="en-US" dirty="0" smtClean="0"/>
              <a:t>half </a:t>
            </a:r>
            <a:r>
              <a:rPr lang="en-US" dirty="0"/>
              <a:t>degree, upscale drought monitor, subjective, other products SPI, PDSI</a:t>
            </a:r>
          </a:p>
          <a:p>
            <a:endParaRPr lang="en-US" dirty="0" smtClean="0"/>
          </a:p>
          <a:p>
            <a:r>
              <a:rPr lang="en-US" dirty="0" smtClean="0"/>
              <a:t>could </a:t>
            </a:r>
            <a:r>
              <a:rPr lang="en-US" dirty="0"/>
              <a:t>be soil depth, smaller sigma bigger </a:t>
            </a:r>
            <a:r>
              <a:rPr lang="en-US" dirty="0" err="1"/>
              <a:t>impactsß</a:t>
            </a:r>
            <a:endParaRPr lang="en-US" dirty="0"/>
          </a:p>
          <a:p>
            <a:endParaRPr lang="en-US" dirty="0" smtClean="0"/>
          </a:p>
          <a:p>
            <a:r>
              <a:rPr lang="en-US" dirty="0" smtClean="0"/>
              <a:t>Root </a:t>
            </a:r>
            <a:r>
              <a:rPr lang="en-US" dirty="0"/>
              <a:t>zone distribution, 50 cm may have more sensitivity</a:t>
            </a:r>
            <a:r>
              <a:rPr lang="en-US" dirty="0" smtClean="0"/>
              <a:t>.</a:t>
            </a:r>
          </a:p>
          <a:p>
            <a:endParaRPr lang="en-US" dirty="0" smtClean="0"/>
          </a:p>
          <a:p>
            <a:r>
              <a:rPr lang="en-US" dirty="0" smtClean="0"/>
              <a:t>MOST</a:t>
            </a:r>
            <a:r>
              <a:rPr lang="en-US" baseline="0" dirty="0" smtClean="0"/>
              <a:t> OF ROOT DENSITY IS WITHIN TOP METER OF SOIL</a:t>
            </a:r>
          </a:p>
          <a:p>
            <a:r>
              <a:rPr lang="en-US" baseline="0" dirty="0" smtClean="0"/>
              <a:t>----- Meeting Notes (12/13/14 10:17) -----</a:t>
            </a:r>
          </a:p>
          <a:p>
            <a:r>
              <a:rPr lang="en-US" baseline="0" dirty="0" smtClean="0"/>
              <a:t>CHANGE ANIMATION ORDER</a:t>
            </a:r>
          </a:p>
          <a:p>
            <a:endParaRPr lang="en-US" baseline="0" dirty="0" smtClean="0"/>
          </a:p>
          <a:p>
            <a:r>
              <a:rPr lang="en-US" baseline="0" dirty="0" smtClean="0"/>
              <a:t>Then say, although I'm showing results for August, as a frame of reference the May-August anomaly is...</a:t>
            </a:r>
          </a:p>
          <a:p>
            <a:endParaRPr lang="en-US" baseline="0" dirty="0" smtClean="0"/>
          </a:p>
          <a:p>
            <a:r>
              <a:rPr lang="en-US" baseline="0" dirty="0" smtClean="0"/>
              <a:t>CROPS AFFECTED ARE LARGELY ROOTED IN THE TOP 1M (CERTAINLY TRUE FOR WHEAT AND SOY), PERHAPS CORN EXTENDS DEEPER</a:t>
            </a:r>
          </a:p>
          <a:p>
            <a:r>
              <a:rPr lang="en-US" baseline="0" dirty="0" smtClean="0"/>
              <a:t>----- Meeting Notes (12/13/14 11:40) -----</a:t>
            </a:r>
          </a:p>
          <a:p>
            <a:r>
              <a:rPr lang="en-US" baseline="0" dirty="0" smtClean="0"/>
              <a:t>HYDROLOGICALLY BASED LAND SURFACE MODEL</a:t>
            </a:r>
          </a:p>
          <a:p>
            <a:r>
              <a:rPr lang="en-US" baseline="0" dirty="0" smtClean="0"/>
              <a:t>----- Meeting Notes (12/15/14 16:48) -----</a:t>
            </a:r>
          </a:p>
          <a:p>
            <a:r>
              <a:rPr lang="en-US" baseline="0" dirty="0" smtClean="0"/>
              <a:t>Drought monitor--products</a:t>
            </a:r>
          </a:p>
          <a:p>
            <a:r>
              <a:rPr lang="en-US" baseline="0" dirty="0" smtClean="0"/>
              <a:t>LACK OF IRRIGATION--good drought indicator</a:t>
            </a:r>
          </a:p>
          <a:p>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13</a:t>
            </a:fld>
            <a:endParaRPr lang="en-US"/>
          </a:p>
        </p:txBody>
      </p:sp>
    </p:spTree>
    <p:extLst>
      <p:ext uri="{BB962C8B-B14F-4D97-AF65-F5344CB8AC3E}">
        <p14:creationId xmlns:p14="http://schemas.microsoft.com/office/powerpoint/2010/main" val="1130892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INSIGHT, USING LIGHT BLUE AND </a:t>
            </a:r>
            <a:r>
              <a:rPr lang="en-US" dirty="0" err="1" smtClean="0"/>
              <a:t>RESIDUALGiven</a:t>
            </a:r>
            <a:r>
              <a:rPr lang="en-US" dirty="0" smtClean="0"/>
              <a:t> the open question: this work provides a framework</a:t>
            </a:r>
            <a:r>
              <a:rPr lang="en-US" baseline="0" dirty="0" smtClean="0"/>
              <a:t> to understand the importance of warming on drought—recent published work J. </a:t>
            </a:r>
            <a:r>
              <a:rPr lang="en-US" baseline="0" dirty="0" err="1" smtClean="0"/>
              <a:t>Clim</a:t>
            </a:r>
            <a:r>
              <a:rPr lang="en-US" baseline="0" dirty="0" smtClean="0"/>
              <a:t>—suggests climate change has contributed to subtle, detectable warming in the western U.S. , although the impact of this on drought has yet to be fully explored.</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34</a:t>
            </a:fld>
            <a:endParaRPr lang="en-US"/>
          </a:p>
        </p:txBody>
      </p:sp>
    </p:spTree>
    <p:extLst>
      <p:ext uri="{BB962C8B-B14F-4D97-AF65-F5344CB8AC3E}">
        <p14:creationId xmlns:p14="http://schemas.microsoft.com/office/powerpoint/2010/main" val="3376951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INSIGHT, USING LIGHT BLUE AND </a:t>
            </a:r>
            <a:r>
              <a:rPr lang="en-US" dirty="0" err="1" smtClean="0"/>
              <a:t>RESIDUALGiven</a:t>
            </a:r>
            <a:r>
              <a:rPr lang="en-US" dirty="0" smtClean="0"/>
              <a:t> the open question: this work provides a framework</a:t>
            </a:r>
            <a:r>
              <a:rPr lang="en-US" baseline="0" dirty="0" smtClean="0"/>
              <a:t> to understand the importance of warming on drought—recent published work J. </a:t>
            </a:r>
            <a:r>
              <a:rPr lang="en-US" baseline="0" dirty="0" err="1" smtClean="0"/>
              <a:t>Clim</a:t>
            </a:r>
            <a:r>
              <a:rPr lang="en-US" baseline="0" dirty="0" smtClean="0"/>
              <a:t>—suggests climate change has contributed to subtle, detectable warming in the western U.S. , although the impact of this on drought has yet to be fully explored.</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35</a:t>
            </a:fld>
            <a:endParaRPr lang="en-US"/>
          </a:p>
        </p:txBody>
      </p:sp>
    </p:spTree>
    <p:extLst>
      <p:ext uri="{BB962C8B-B14F-4D97-AF65-F5344CB8AC3E}">
        <p14:creationId xmlns:p14="http://schemas.microsoft.com/office/powerpoint/2010/main" val="3376951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TERRESTRIAL</a:t>
            </a:r>
            <a:r>
              <a:rPr lang="en-US" baseline="0" dirty="0" smtClean="0"/>
              <a:t> WATER IS TOUGH TO OBSERVE</a:t>
            </a:r>
          </a:p>
          <a:p>
            <a:r>
              <a:rPr lang="en-US" baseline="0" dirty="0" smtClean="0"/>
              <a:t>ONE WAY TO INFER IT IS USING GRACE SATELLITE—SHOW OF HANDS HOW MANY FAMILIAR WITH IT?</a:t>
            </a:r>
            <a:endParaRPr lang="en-US" dirty="0" smtClean="0"/>
          </a:p>
          <a:p>
            <a:r>
              <a:rPr lang="en-US" dirty="0" smtClean="0"/>
              <a:t>Another way to partially observe drought is through satellites</a:t>
            </a:r>
            <a:r>
              <a:rPr lang="en-US" b="0" dirty="0" smtClean="0"/>
              <a:t>.</a:t>
            </a:r>
            <a:r>
              <a:rPr lang="en-US" b="1" dirty="0" smtClean="0"/>
              <a:t> SO HERE I’LL HELP YOU VISUALIZE THE CHARACTER OF GRACE, which estimates liquid water changes [click]</a:t>
            </a:r>
          </a:p>
          <a:p>
            <a:endParaRPr lang="en-US" dirty="0" smtClean="0"/>
          </a:p>
          <a:p>
            <a:r>
              <a:rPr lang="en-US" dirty="0" smtClean="0"/>
              <a:t>GRACE twin satellites</a:t>
            </a:r>
            <a:r>
              <a:rPr lang="en-US" baseline="0" dirty="0" smtClean="0"/>
              <a:t> were launched in March, 2002, and make detailed measurements of the Earth’s gravitational field from which the MASS OF WATER IS INFERRED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in summary GRACE doesn't directly observe water or drought, but infers it</a:t>
            </a:r>
          </a:p>
          <a:p>
            <a:endParaRPr lang="en-US" baseline="0" dirty="0" smtClean="0"/>
          </a:p>
          <a:p>
            <a:r>
              <a:rPr lang="en-US" baseline="0" dirty="0" smtClean="0"/>
              <a:t>Also, the </a:t>
            </a:r>
            <a:r>
              <a:rPr lang="en-US" b="1" baseline="0" dirty="0" smtClean="0"/>
              <a:t>spatial resolution is coarse </a:t>
            </a:r>
            <a:r>
              <a:rPr lang="en-US" baseline="0" dirty="0" smtClean="0"/>
              <a:t>(as you can see) and not simply defined, but approximately 300 km spatially. (Stokes coefficient)</a:t>
            </a:r>
          </a:p>
          <a:p>
            <a:endParaRPr lang="en-US" baseline="0" dirty="0" smtClean="0"/>
          </a:p>
          <a:p>
            <a:r>
              <a:rPr lang="en-US" baseline="0" dirty="0" smtClean="0"/>
              <a:t>In summary, GRACE maps the gravity field by measuring the distance between the two satellites using GPS and a microwave ranging system</a:t>
            </a:r>
          </a:p>
        </p:txBody>
      </p:sp>
      <p:sp>
        <p:nvSpPr>
          <p:cNvPr id="4" name="Slide Number Placeholder 3"/>
          <p:cNvSpPr>
            <a:spLocks noGrp="1"/>
          </p:cNvSpPr>
          <p:nvPr>
            <p:ph type="sldNum" sz="quarter" idx="10"/>
          </p:nvPr>
        </p:nvSpPr>
        <p:spPr/>
        <p:txBody>
          <a:bodyPr/>
          <a:lstStyle/>
          <a:p>
            <a:fld id="{EBDEF03A-791B-CF48-9B9C-C1F684C7ACE0}" type="slidenum">
              <a:rPr lang="en-US" smtClean="0"/>
              <a:t>14</a:t>
            </a:fld>
            <a:endParaRPr lang="en-US"/>
          </a:p>
        </p:txBody>
      </p:sp>
    </p:spTree>
    <p:extLst>
      <p:ext uri="{BB962C8B-B14F-4D97-AF65-F5344CB8AC3E}">
        <p14:creationId xmlns:p14="http://schemas.microsoft.com/office/powerpoint/2010/main" val="160020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p>
          <a:p>
            <a:r>
              <a:rPr lang="en-US" dirty="0" smtClean="0"/>
              <a:t>1. The land</a:t>
            </a:r>
            <a:r>
              <a:rPr lang="en-US" baseline="0" dirty="0" smtClean="0"/>
              <a:t> </a:t>
            </a:r>
            <a:r>
              <a:rPr lang="en-US" dirty="0" smtClean="0"/>
              <a:t>response to the large negative precipitation anomaly (brown) is offset</a:t>
            </a:r>
            <a:r>
              <a:rPr lang="en-US" baseline="0" dirty="0" smtClean="0"/>
              <a:t> [</a:t>
            </a:r>
            <a:r>
              <a:rPr lang="en-US" b="1" baseline="0" dirty="0" smtClean="0"/>
              <a:t>lag] </a:t>
            </a:r>
            <a:r>
              <a:rPr lang="en-US" baseline="0" dirty="0" smtClean="0"/>
              <a:t>by several months</a:t>
            </a:r>
            <a:endParaRPr lang="en-US" dirty="0" smtClean="0"/>
          </a:p>
          <a:p>
            <a:r>
              <a:rPr lang="en-US" dirty="0" smtClean="0"/>
              <a:t>2. 2012 drought is apparent in the GRACE data, and is the most extreme dry event</a:t>
            </a:r>
            <a:r>
              <a:rPr lang="en-US" baseline="0" dirty="0" smtClean="0"/>
              <a:t> on record (albeit short) for this domain</a:t>
            </a:r>
          </a:p>
          <a:p>
            <a:r>
              <a:rPr lang="en-US" baseline="0" dirty="0" smtClean="0"/>
              <a:t>3. Uncalibrated land surface models driven by observed meteorology, i.e. independent from GRACE, also show a large negative anomaly, however, this anomaly is not as pronounced as in GRACE, of comparable magnitude to 2006. In the historical record since 1950, this response is ranked below the 1950’s multi-year drought. </a:t>
            </a:r>
          </a:p>
          <a:p>
            <a:r>
              <a:rPr lang="en-US" baseline="0" dirty="0" smtClean="0"/>
              <a:t>  </a:t>
            </a:r>
            <a:r>
              <a:rPr lang="en-US" b="1" baseline="0" dirty="0" smtClean="0"/>
              <a:t>Clearly these products </a:t>
            </a:r>
            <a:r>
              <a:rPr lang="en-US" b="1" baseline="0" dirty="0" err="1" smtClean="0"/>
              <a:t>affir</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15</a:t>
            </a:fld>
            <a:endParaRPr lang="en-US"/>
          </a:p>
        </p:txBody>
      </p:sp>
    </p:spTree>
    <p:extLst>
      <p:ext uri="{BB962C8B-B14F-4D97-AF65-F5344CB8AC3E}">
        <p14:creationId xmlns:p14="http://schemas.microsoft.com/office/powerpoint/2010/main" val="304327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Inverse T-P relationship observed for the study domain </a:t>
            </a:r>
            <a:r>
              <a:rPr lang="en-US" b="1" baseline="0" dirty="0" smtClean="0"/>
              <a:t>[compute correlation; the physics of this relationship can be reconciled; plot tie series of T and P]</a:t>
            </a:r>
          </a:p>
          <a:p>
            <a:pPr marL="228600" indent="-228600">
              <a:buAutoNum type="arabicPeriod"/>
            </a:pPr>
            <a:r>
              <a:rPr lang="en-US" baseline="0" dirty="0" smtClean="0"/>
              <a:t>2012 </a:t>
            </a:r>
            <a:r>
              <a:rPr lang="en-US" dirty="0" smtClean="0"/>
              <a:t>falls within the relationship T-P, it is just more extreme, </a:t>
            </a:r>
          </a:p>
          <a:p>
            <a:pPr marL="228600" indent="-228600">
              <a:buAutoNum type="arabicPeriod"/>
            </a:pPr>
            <a:r>
              <a:rPr lang="en-US" dirty="0" smtClean="0"/>
              <a:t>2012 is not clearly a climate change driven event – more like</a:t>
            </a:r>
            <a:r>
              <a:rPr lang="en-US" baseline="0" dirty="0" smtClean="0"/>
              <a:t> ‘flipping a coin’</a:t>
            </a:r>
            <a:endParaRPr lang="en-US" dirty="0" smtClean="0"/>
          </a:p>
          <a:p>
            <a:pPr marL="0" indent="0">
              <a:buNone/>
            </a:pPr>
            <a:r>
              <a:rPr lang="en-US" b="1" dirty="0" smtClean="0"/>
              <a:t>Make a multi-panel</a:t>
            </a:r>
            <a:r>
              <a:rPr lang="en-US" b="1" baseline="0" dirty="0" smtClean="0"/>
              <a:t> with </a:t>
            </a:r>
            <a:r>
              <a:rPr lang="en-US" b="1" baseline="0" dirty="0" err="1" smtClean="0"/>
              <a:t>sm</a:t>
            </a:r>
            <a:r>
              <a:rPr lang="en-US" b="1" baseline="0" dirty="0" smtClean="0"/>
              <a:t> for each….1950s show the </a:t>
            </a:r>
            <a:r>
              <a:rPr lang="en-US" b="1" baseline="0" dirty="0" err="1" smtClean="0"/>
              <a:t>imporatnce</a:t>
            </a:r>
            <a:r>
              <a:rPr lang="en-US" b="1" baseline="0" dirty="0" smtClean="0"/>
              <a:t> of SM as </a:t>
            </a:r>
          </a:p>
          <a:p>
            <a:pPr marL="0" indent="0">
              <a:buNone/>
            </a:pPr>
            <a:endParaRPr lang="en-US" dirty="0" smtClean="0"/>
          </a:p>
          <a:p>
            <a:r>
              <a:rPr lang="en-US" dirty="0" smtClean="0"/>
              <a:t>Here I show the anomalies from 2012 with</a:t>
            </a:r>
            <a:r>
              <a:rPr lang="en-US" baseline="0" dirty="0" smtClean="0"/>
              <a:t> respect to conditions over the past 64 years, normalized the same as in the previous plots.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CLEARLY </a:t>
            </a:r>
            <a:r>
              <a:rPr lang="en-US" baseline="0" dirty="0" smtClean="0"/>
              <a:t>2012 FALLS WITHIN THE P-T RELATIONSHIP, WHERE BOTH P AND T ARE 2 SIGMA EVENTS AND BOTH EXCEPTIONAL.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REFERENCE, THE OTHER IMPORTANT DROUGHT IN RECENT MEMORY IS SHOWN HERE, NOT AS EXTREME MAY-AUG BUT CERTAINLY IT HAD LONGER SUSTAINED CONDITIONS. THE OTHER DROUGHT WITH BIG PRECIP DEPARTURES WAS 1953, PART OF A LONGER DROUGHT SEQUENCE.</a:t>
            </a:r>
            <a:endParaRPr lang="en-US" dirty="0" smtClean="0"/>
          </a:p>
          <a:p>
            <a:endParaRPr lang="en-US" dirty="0" smtClean="0"/>
          </a:p>
          <a:p>
            <a:r>
              <a:rPr lang="en-US" dirty="0" smtClean="0"/>
              <a:t>2012,</a:t>
            </a:r>
            <a:r>
              <a:rPr lang="en-US" baseline="0" dirty="0" smtClean="0"/>
              <a:t> 1988, 1953, 1976</a:t>
            </a:r>
          </a:p>
        </p:txBody>
      </p:sp>
      <p:sp>
        <p:nvSpPr>
          <p:cNvPr id="4" name="Slide Number Placeholder 3"/>
          <p:cNvSpPr>
            <a:spLocks noGrp="1"/>
          </p:cNvSpPr>
          <p:nvPr>
            <p:ph type="sldNum" sz="quarter" idx="10"/>
          </p:nvPr>
        </p:nvSpPr>
        <p:spPr/>
        <p:txBody>
          <a:bodyPr/>
          <a:lstStyle/>
          <a:p>
            <a:fld id="{EBDEF03A-791B-CF48-9B9C-C1F684C7ACE0}" type="slidenum">
              <a:rPr lang="en-US" smtClean="0"/>
              <a:t>16</a:t>
            </a:fld>
            <a:endParaRPr lang="en-US"/>
          </a:p>
        </p:txBody>
      </p:sp>
    </p:spTree>
    <p:extLst>
      <p:ext uri="{BB962C8B-B14F-4D97-AF65-F5344CB8AC3E}">
        <p14:creationId xmlns:p14="http://schemas.microsoft.com/office/powerpoint/2010/main" val="367913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to run a test to see that </a:t>
            </a:r>
            <a:r>
              <a:rPr lang="en-US" sz="1200" b="1" dirty="0" smtClean="0"/>
              <a:t>temperatures have weaker relationship with soil moisture than precipitation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1950s show the importance of SM as an integrator, suggests those are antecedent dry which is important to </a:t>
            </a:r>
            <a:r>
              <a:rPr lang="en-US" b="1" baseline="0" dirty="0" err="1" smtClean="0"/>
              <a:t>uncerdstand</a:t>
            </a:r>
            <a:r>
              <a:rPr lang="en-US" b="1" baseline="0" dirty="0" smtClean="0"/>
              <a:t> physics, whereas 2012 was more normal moisture, but warm spring.</a:t>
            </a:r>
          </a:p>
          <a:p>
            <a:endParaRPr lang="en-US" dirty="0" smtClean="0"/>
          </a:p>
          <a:p>
            <a:endParaRPr lang="en-US" dirty="0" smtClean="0"/>
          </a:p>
          <a:p>
            <a:r>
              <a:rPr lang="en-US" dirty="0" smtClean="0"/>
              <a:t>2012,</a:t>
            </a:r>
            <a:r>
              <a:rPr lang="en-US" baseline="0" dirty="0" smtClean="0"/>
              <a:t> 1988, 1953</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17</a:t>
            </a:fld>
            <a:endParaRPr lang="en-US"/>
          </a:p>
        </p:txBody>
      </p:sp>
    </p:spTree>
    <p:extLst>
      <p:ext uri="{BB962C8B-B14F-4D97-AF65-F5344CB8AC3E}">
        <p14:creationId xmlns:p14="http://schemas.microsoft.com/office/powerpoint/2010/main" val="367913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respect the non-</a:t>
            </a:r>
            <a:r>
              <a:rPr lang="en-US" b="1" dirty="0" err="1" smtClean="0"/>
              <a:t>guassian</a:t>
            </a:r>
            <a:r>
              <a:rPr lang="en-US" b="1" dirty="0" smtClean="0"/>
              <a:t> nature, but for ease of demonstration</a:t>
            </a:r>
            <a:r>
              <a:rPr lang="en-US" b="1" baseline="0" dirty="0" smtClean="0"/>
              <a:t> we show standardized anomalies.</a:t>
            </a:r>
          </a:p>
          <a:p>
            <a:endParaRPr lang="en-US" dirty="0" smtClean="0"/>
          </a:p>
          <a:p>
            <a:r>
              <a:rPr lang="en-US" dirty="0" smtClean="0"/>
              <a:t>THE LAST SLIDE</a:t>
            </a:r>
            <a:r>
              <a:rPr lang="en-US" baseline="0" dirty="0" smtClean="0"/>
              <a:t> SET, SHOWS THE TIME EVOLUTION OF SOIL DRYING AND THE IMPORTANCE OF THE TEMPERATURE-PRECIPITATION RELATIONSHIP</a:t>
            </a:r>
          </a:p>
          <a:p>
            <a:r>
              <a:rPr lang="en-US" baseline="0" dirty="0" smtClean="0"/>
              <a:t>SHOWN HERE IS THE MONTHLY SOIL MOISTURE ANOMALIES FOR 2012, SIMULATED WITH OBSERVED PRECIP AND TEMPERATURE, CALLED THE ‘SYNTHETIC TRUTH’ CASE</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18</a:t>
            </a:fld>
            <a:endParaRPr lang="en-US"/>
          </a:p>
        </p:txBody>
      </p:sp>
    </p:spTree>
    <p:extLst>
      <p:ext uri="{BB962C8B-B14F-4D97-AF65-F5344CB8AC3E}">
        <p14:creationId xmlns:p14="http://schemas.microsoft.com/office/powerpoint/2010/main" val="35648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a:t>
            </a:r>
            <a:r>
              <a:rPr lang="en-US" baseline="0" dirty="0" smtClean="0"/>
              <a:t> THE ACTUAL T AND P ANOMALIES</a:t>
            </a:r>
          </a:p>
          <a:p>
            <a:r>
              <a:rPr lang="en-US" baseline="0" dirty="0" smtClean="0"/>
              <a:t>TEMPERATURES ARE HIGH, PRECIPITAITON DROPS MARKEDLY IN MAY, THERE IS A LAG BEFORE SM RESPONDS</a:t>
            </a:r>
            <a:endParaRPr lang="en-US" dirty="0"/>
          </a:p>
        </p:txBody>
      </p:sp>
      <p:sp>
        <p:nvSpPr>
          <p:cNvPr id="4" name="Slide Number Placeholder 3"/>
          <p:cNvSpPr>
            <a:spLocks noGrp="1"/>
          </p:cNvSpPr>
          <p:nvPr>
            <p:ph type="sldNum" sz="quarter" idx="10"/>
          </p:nvPr>
        </p:nvSpPr>
        <p:spPr/>
        <p:txBody>
          <a:bodyPr/>
          <a:lstStyle/>
          <a:p>
            <a:fld id="{EBDEF03A-791B-CF48-9B9C-C1F684C7ACE0}" type="slidenum">
              <a:rPr lang="en-US" smtClean="0"/>
              <a:t>19</a:t>
            </a:fld>
            <a:endParaRPr lang="en-US"/>
          </a:p>
        </p:txBody>
      </p:sp>
    </p:spTree>
    <p:extLst>
      <p:ext uri="{BB962C8B-B14F-4D97-AF65-F5344CB8AC3E}">
        <p14:creationId xmlns:p14="http://schemas.microsoft.com/office/powerpoint/2010/main" val="397891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SEE THE SOIL MOISTURE ANOMALIES FROM THE TWO SYNTHETIC ISOLATED CASES, WHERE P-ISOLATED MATCHES  THE VARIABILITY OF THE FULLY-OBSERVED-DRIVEN SOIL MOISTURE CLOSELY, DISPLAYING THE CLEAR IMPORTANCE OF PRECIPITATION HERE;</a:t>
            </a:r>
          </a:p>
          <a:p>
            <a:r>
              <a:rPr lang="en-US" baseline="0" dirty="0" smtClean="0"/>
              <a:t>INTERSTINGLY,  THE SMALL T-DRIVEN ANOMALY  CAN ALMOST BE LINEARLY ADDED TO P-DRIVEN CASE TO GET THE FULLY-OBSERVED BLACK LINE</a:t>
            </a:r>
          </a:p>
          <a:p>
            <a:endParaRPr lang="en-US" baseline="0" dirty="0" smtClean="0"/>
          </a:p>
          <a:p>
            <a:r>
              <a:rPr lang="en-US" baseline="0" dirty="0" smtClean="0"/>
              <a:t>BUT RECALL THAT THE PRECIPITATION SENSITIVITY MIGHT BE UNDERSTANDED, SINCE  </a:t>
            </a:r>
            <a:r>
              <a:rPr lang="en-US" dirty="0" smtClean="0"/>
              <a:t>p </a:t>
            </a:r>
            <a:r>
              <a:rPr lang="en-US" dirty="0"/>
              <a:t>and t come together in a package, </a:t>
            </a:r>
            <a:endParaRPr lang="en-US" dirty="0" smtClean="0"/>
          </a:p>
          <a:p>
            <a:r>
              <a:rPr lang="en-US" dirty="0" smtClean="0"/>
              <a:t>so </a:t>
            </a:r>
            <a:r>
              <a:rPr lang="en-US" dirty="0"/>
              <a:t>add precipitation driven (EB) part of the temperature into the climatological case.</a:t>
            </a:r>
          </a:p>
          <a:p>
            <a:r>
              <a:rPr lang="en-US" dirty="0"/>
              <a:t>could to a shading (b/w blue and black; orange and the zero line), pop up regression of the scatterplot. </a:t>
            </a:r>
            <a:endParaRPr lang="en-US" dirty="0" smtClean="0"/>
          </a:p>
          <a:p>
            <a:r>
              <a:rPr lang="en-US" dirty="0" smtClean="0"/>
              <a:t>Simply </a:t>
            </a:r>
            <a:r>
              <a:rPr lang="en-US" dirty="0"/>
              <a:t>state in words the precipitation carries with it an implied temperature anomaly (i.e. P deficit is accompanied by high T) so that blue should be closer to black. By same logic, high T is accompanied by P deficit, which will make the orange line 'less </a:t>
            </a:r>
            <a:r>
              <a:rPr lang="en-US" dirty="0" smtClean="0"/>
              <a:t>severe’, since “average P” would actually be associated with cooler Temperatures. **THIS</a:t>
            </a:r>
            <a:r>
              <a:rPr lang="en-US" baseline="0" dirty="0" smtClean="0"/>
              <a:t> LINE OF REASONING USES PRECIP. AS THE CHANGING AGENT”</a:t>
            </a:r>
            <a:endParaRPr lang="en-US" dirty="0"/>
          </a:p>
          <a:p>
            <a:r>
              <a:rPr lang="en-US" dirty="0" err="1"/>
              <a:t>gaussian</a:t>
            </a:r>
            <a:r>
              <a:rPr lang="en-US" dirty="0"/>
              <a:t> assumption, guides return period estimate</a:t>
            </a:r>
          </a:p>
          <a:p>
            <a:r>
              <a:rPr lang="en-US" dirty="0"/>
              <a:t>----- Meeting Notes (12/13/14 10:17) -----</a:t>
            </a:r>
          </a:p>
          <a:p>
            <a:r>
              <a:rPr lang="en-US" dirty="0"/>
              <a:t>call the "OBSERVED" the "SYNTHETIC TRUTH"</a:t>
            </a:r>
          </a:p>
        </p:txBody>
      </p:sp>
      <p:sp>
        <p:nvSpPr>
          <p:cNvPr id="4" name="Slide Number Placeholder 3"/>
          <p:cNvSpPr>
            <a:spLocks noGrp="1"/>
          </p:cNvSpPr>
          <p:nvPr>
            <p:ph type="sldNum" sz="quarter" idx="10"/>
          </p:nvPr>
        </p:nvSpPr>
        <p:spPr/>
        <p:txBody>
          <a:bodyPr/>
          <a:lstStyle/>
          <a:p>
            <a:fld id="{EBDEF03A-791B-CF48-9B9C-C1F684C7ACE0}" type="slidenum">
              <a:rPr lang="en-US" smtClean="0"/>
              <a:t>20</a:t>
            </a:fld>
            <a:endParaRPr lang="en-US"/>
          </a:p>
        </p:txBody>
      </p:sp>
    </p:spTree>
    <p:extLst>
      <p:ext uri="{BB962C8B-B14F-4D97-AF65-F5344CB8AC3E}">
        <p14:creationId xmlns:p14="http://schemas.microsoft.com/office/powerpoint/2010/main" val="199441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71BCE8-2030-224C-A9C4-41B1FEFE79BE}" type="datetimeFigureOut">
              <a:rPr lang="en-US" smtClean="0"/>
              <a:t>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335890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1BCE8-2030-224C-A9C4-41B1FEFE79BE}" type="datetimeFigureOut">
              <a:rPr lang="en-US" smtClean="0"/>
              <a:t>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77453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1BCE8-2030-224C-A9C4-41B1FEFE79BE}" type="datetimeFigureOut">
              <a:rPr lang="en-US" smtClean="0"/>
              <a:t>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341584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1BCE8-2030-224C-A9C4-41B1FEFE79BE}" type="datetimeFigureOut">
              <a:rPr lang="en-US" smtClean="0"/>
              <a:t>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421983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71BCE8-2030-224C-A9C4-41B1FEFE79BE}" type="datetimeFigureOut">
              <a:rPr lang="en-US" smtClean="0"/>
              <a:t>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382396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71BCE8-2030-224C-A9C4-41B1FEFE79BE}" type="datetimeFigureOut">
              <a:rPr lang="en-US" smtClean="0"/>
              <a:t>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8459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71BCE8-2030-224C-A9C4-41B1FEFE79BE}" type="datetimeFigureOut">
              <a:rPr lang="en-US" smtClean="0"/>
              <a:t>11/6/15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220118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71BCE8-2030-224C-A9C4-41B1FEFE79BE}" type="datetimeFigureOut">
              <a:rPr lang="en-US" smtClean="0"/>
              <a:t>11/6/15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151371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1BCE8-2030-224C-A9C4-41B1FEFE79BE}" type="datetimeFigureOut">
              <a:rPr lang="en-US" smtClean="0"/>
              <a:t>11/6/15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2948839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1BCE8-2030-224C-A9C4-41B1FEFE79BE}" type="datetimeFigureOut">
              <a:rPr lang="en-US" smtClean="0"/>
              <a:t>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58071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1BCE8-2030-224C-A9C4-41B1FEFE79BE}" type="datetimeFigureOut">
              <a:rPr lang="en-US" smtClean="0"/>
              <a:t>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7E845-047C-1F47-8BE5-E50607EB17D0}" type="slidenum">
              <a:rPr lang="en-US" smtClean="0"/>
              <a:t>‹#›</a:t>
            </a:fld>
            <a:endParaRPr lang="en-US"/>
          </a:p>
        </p:txBody>
      </p:sp>
    </p:spTree>
    <p:extLst>
      <p:ext uri="{BB962C8B-B14F-4D97-AF65-F5344CB8AC3E}">
        <p14:creationId xmlns:p14="http://schemas.microsoft.com/office/powerpoint/2010/main" val="844482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1BCE8-2030-224C-A9C4-41B1FEFE79BE}" type="datetimeFigureOut">
              <a:rPr lang="en-US" smtClean="0"/>
              <a:t>11/6/15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7E845-047C-1F47-8BE5-E50607EB17D0}" type="slidenum">
              <a:rPr lang="en-US" smtClean="0"/>
              <a:t>‹#›</a:t>
            </a:fld>
            <a:endParaRPr lang="en-US"/>
          </a:p>
        </p:txBody>
      </p:sp>
    </p:spTree>
    <p:extLst>
      <p:ext uri="{BB962C8B-B14F-4D97-AF65-F5344CB8AC3E}">
        <p14:creationId xmlns:p14="http://schemas.microsoft.com/office/powerpoint/2010/main" val="334164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4.png"/><Relationship Id="rId5" Type="http://schemas.openxmlformats.org/officeDocument/2006/relationships/image" Target="../media/image15.gif"/><Relationship Id="rId6" Type="http://schemas.openxmlformats.org/officeDocument/2006/relationships/image" Target="../media/image1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1.mo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17.png"/><Relationship Id="rId1" Type="http://schemas.openxmlformats.org/officeDocument/2006/relationships/tags" Target="../tags/tag2.xml"/><Relationship Id="rId2" Type="http://schemas.microsoft.com/office/2007/relationships/media" Target="../media/media1.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em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0.em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5.jpg"/><Relationship Id="rId5" Type="http://schemas.openxmlformats.org/officeDocument/2006/relationships/image" Target="../media/image24.jp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6.jpe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3.jp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g"/><Relationship Id="rId3"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870"/>
            <a:ext cx="9144000" cy="1545755"/>
          </a:xfrm>
        </p:spPr>
        <p:txBody>
          <a:bodyPr>
            <a:normAutofit fontScale="90000"/>
          </a:bodyPr>
          <a:lstStyle/>
          <a:p>
            <a:r>
              <a:rPr lang="en-US" sz="3600" dirty="0" smtClean="0"/>
              <a:t>The Physics of Great Plains Drought:</a:t>
            </a:r>
            <a:r>
              <a:rPr lang="en-US" sz="3600" i="1" smtClean="0"/>
              <a:t/>
            </a:r>
            <a:br>
              <a:rPr lang="en-US" sz="3600" i="1" smtClean="0"/>
            </a:br>
            <a:r>
              <a:rPr lang="en-US" sz="3100" i="1" smtClean="0"/>
              <a:t>Its </a:t>
            </a:r>
            <a:r>
              <a:rPr lang="en-US" sz="3100" i="1" dirty="0" smtClean="0"/>
              <a:t>Predictability </a:t>
            </a:r>
            <a:r>
              <a:rPr lang="en-US" sz="3100" i="1" smtClean="0"/>
              <a:t>and </a:t>
            </a:r>
            <a:r>
              <a:rPr lang="en-US" sz="3100" i="1" smtClean="0"/>
              <a:t>Its </a:t>
            </a:r>
            <a:r>
              <a:rPr lang="en-US" sz="3100" i="1" dirty="0" smtClean="0"/>
              <a:t>Changed Risk in a Warmer World</a:t>
            </a:r>
            <a:endParaRPr lang="en-US" sz="4000" i="1" dirty="0"/>
          </a:p>
        </p:txBody>
      </p:sp>
      <p:sp>
        <p:nvSpPr>
          <p:cNvPr id="3" name="Subtitle 2"/>
          <p:cNvSpPr>
            <a:spLocks noGrp="1"/>
          </p:cNvSpPr>
          <p:nvPr>
            <p:ph type="subTitle" idx="1"/>
          </p:nvPr>
        </p:nvSpPr>
        <p:spPr>
          <a:xfrm>
            <a:off x="420847" y="5239895"/>
            <a:ext cx="7975056" cy="775578"/>
          </a:xfrm>
        </p:spPr>
        <p:txBody>
          <a:bodyPr>
            <a:normAutofit/>
          </a:bodyPr>
          <a:lstStyle/>
          <a:p>
            <a:r>
              <a:rPr lang="en-US" dirty="0" smtClean="0">
                <a:solidFill>
                  <a:schemeClr val="tx1"/>
                </a:solidFill>
              </a:rPr>
              <a:t>Martin Hoerling and Ben </a:t>
            </a:r>
            <a:r>
              <a:rPr lang="en-US" dirty="0" err="1" smtClean="0">
                <a:solidFill>
                  <a:schemeClr val="tx1"/>
                </a:solidFill>
              </a:rPr>
              <a:t>Livneh</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17" name="Picture 16" descr="CIRES_logo_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134" y="5712856"/>
            <a:ext cx="1628184" cy="1130682"/>
          </a:xfrm>
          <a:prstGeom prst="rect">
            <a:avLst/>
          </a:prstGeom>
        </p:spPr>
      </p:pic>
      <p:pic>
        <p:nvPicPr>
          <p:cNvPr id="9" name="Picture 8" descr="2012.Drought.Panorama.jpg"/>
          <p:cNvPicPr>
            <a:picLocks noChangeAspect="1"/>
          </p:cNvPicPr>
          <p:nvPr/>
        </p:nvPicPr>
        <p:blipFill rotWithShape="1">
          <a:blip r:embed="rId4">
            <a:extLst>
              <a:ext uri="{28A0092B-C50C-407E-A947-70E740481C1C}">
                <a14:useLocalDpi xmlns:a14="http://schemas.microsoft.com/office/drawing/2010/main" val="0"/>
              </a:ext>
            </a:extLst>
          </a:blip>
          <a:srcRect l="1438" r="1329"/>
          <a:stretch/>
        </p:blipFill>
        <p:spPr>
          <a:xfrm>
            <a:off x="1" y="2123626"/>
            <a:ext cx="9144000" cy="2076994"/>
          </a:xfrm>
          <a:prstGeom prst="rect">
            <a:avLst/>
          </a:prstGeom>
        </p:spPr>
      </p:pic>
      <p:pic>
        <p:nvPicPr>
          <p:cNvPr id="5" name="Picture 4" descr="2000px-NOAA_logo.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331073"/>
            <a:ext cx="1492500" cy="1492500"/>
          </a:xfrm>
          <a:prstGeom prst="rect">
            <a:avLst/>
          </a:prstGeom>
        </p:spPr>
      </p:pic>
      <p:pic>
        <p:nvPicPr>
          <p:cNvPr id="6" name="Picture 5" descr="CU-Boulder-Logo-2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542" y="5890180"/>
            <a:ext cx="3204916" cy="932339"/>
          </a:xfrm>
          <a:prstGeom prst="rect">
            <a:avLst/>
          </a:prstGeom>
        </p:spPr>
      </p:pic>
    </p:spTree>
    <p:extLst>
      <p:ext uri="{BB962C8B-B14F-4D97-AF65-F5344CB8AC3E}">
        <p14:creationId xmlns:p14="http://schemas.microsoft.com/office/powerpoint/2010/main" val="173070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83136" y="1045155"/>
            <a:ext cx="6283400" cy="22467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a:r>
              <a:rPr lang="en-US" sz="2000" b="1" dirty="0" smtClean="0"/>
              <a:t>The 2012 Central Plains Drought developed suddenly, with near normal antecedent precipitation during winter and spring giving little forewarning of subsequent failed rains. The event did not appear to be just a progression or a continuation of the prior year’s record drought over the southern Plains, but appeared to be a discrete extreme event that developed in situ over the central US. </a:t>
            </a:r>
            <a:endParaRPr lang="en-US" sz="2000" b="1" dirty="0"/>
          </a:p>
        </p:txBody>
      </p:sp>
      <p:sp>
        <p:nvSpPr>
          <p:cNvPr id="4" name="TextBox 3"/>
          <p:cNvSpPr txBox="1"/>
          <p:nvPr/>
        </p:nvSpPr>
        <p:spPr>
          <a:xfrm>
            <a:off x="264571" y="119620"/>
            <a:ext cx="8472542" cy="461665"/>
          </a:xfrm>
          <a:prstGeom prst="rect">
            <a:avLst/>
          </a:prstGeom>
          <a:noFill/>
        </p:spPr>
        <p:txBody>
          <a:bodyPr wrap="none" rtlCol="0">
            <a:spAutoFit/>
          </a:bodyPr>
          <a:lstStyle/>
          <a:p>
            <a:r>
              <a:rPr lang="en-US" sz="2400" b="1" dirty="0" smtClean="0"/>
              <a:t>Executive Summary: Meteorological Causes for The 2012 Drought </a:t>
            </a:r>
            <a:endParaRPr lang="en-US" sz="2400" b="1" dirty="0"/>
          </a:p>
        </p:txBody>
      </p:sp>
    </p:spTree>
    <p:extLst>
      <p:ext uri="{BB962C8B-B14F-4D97-AF65-F5344CB8AC3E}">
        <p14:creationId xmlns:p14="http://schemas.microsoft.com/office/powerpoint/2010/main" val="16452822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83136" y="1045155"/>
            <a:ext cx="6283400" cy="317009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a:r>
              <a:rPr lang="en-US" sz="2000" b="1" dirty="0" smtClean="0"/>
              <a:t>The proximate cause for the drought was principally a reduction in atmospheric moisture transport from the Gulf of Mexico.  Climate simulations and empirical analysis suggest that neither the effects of ocean surface temperatures nor changes in greenhouse gas concentration's produced a substantial summertime dry signal over the Central Plains during 2012.  The interpretation is of an event resulting largely from internal atmospheric variability having limited long lead predictability.</a:t>
            </a:r>
            <a:r>
              <a:rPr lang="en-US" b="1" dirty="0" smtClean="0"/>
              <a:t> </a:t>
            </a:r>
            <a:endParaRPr lang="en-US" b="1" dirty="0"/>
          </a:p>
        </p:txBody>
      </p:sp>
      <p:sp>
        <p:nvSpPr>
          <p:cNvPr id="4" name="TextBox 3"/>
          <p:cNvSpPr txBox="1"/>
          <p:nvPr/>
        </p:nvSpPr>
        <p:spPr>
          <a:xfrm>
            <a:off x="264571" y="119620"/>
            <a:ext cx="8472542" cy="461665"/>
          </a:xfrm>
          <a:prstGeom prst="rect">
            <a:avLst/>
          </a:prstGeom>
          <a:noFill/>
        </p:spPr>
        <p:txBody>
          <a:bodyPr wrap="none" rtlCol="0">
            <a:spAutoFit/>
          </a:bodyPr>
          <a:lstStyle/>
          <a:p>
            <a:r>
              <a:rPr lang="en-US" sz="2400" b="1" dirty="0" smtClean="0"/>
              <a:t>Executive Summary: Meteorological Causes for The 2012 Drought </a:t>
            </a:r>
            <a:endParaRPr lang="en-US" sz="2400" b="1" dirty="0"/>
          </a:p>
        </p:txBody>
      </p:sp>
    </p:spTree>
    <p:extLst>
      <p:ext uri="{BB962C8B-B14F-4D97-AF65-F5344CB8AC3E}">
        <p14:creationId xmlns:p14="http://schemas.microsoft.com/office/powerpoint/2010/main" val="12791205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78"/>
            <a:ext cx="8229600" cy="1143000"/>
          </a:xfrm>
        </p:spPr>
        <p:style>
          <a:lnRef idx="2">
            <a:schemeClr val="dk1">
              <a:shade val="50000"/>
            </a:schemeClr>
          </a:lnRef>
          <a:fillRef idx="1">
            <a:schemeClr val="dk1"/>
          </a:fillRef>
          <a:effectRef idx="0">
            <a:schemeClr val="dk1"/>
          </a:effectRef>
          <a:fontRef idx="minor">
            <a:schemeClr val="lt1"/>
          </a:fontRef>
        </p:style>
        <p:txBody>
          <a:bodyPr/>
          <a:lstStyle/>
          <a:p>
            <a:r>
              <a:rPr lang="en-US" dirty="0" smtClean="0"/>
              <a:t>Physics of Land Surface Response</a:t>
            </a:r>
            <a:endParaRPr lang="en-US" dirty="0"/>
          </a:p>
        </p:txBody>
      </p:sp>
      <p:sp>
        <p:nvSpPr>
          <p:cNvPr id="3" name="Content Placeholder 2"/>
          <p:cNvSpPr>
            <a:spLocks noGrp="1"/>
          </p:cNvSpPr>
          <p:nvPr>
            <p:ph idx="1"/>
          </p:nvPr>
        </p:nvSpPr>
        <p:spPr>
          <a:xfrm>
            <a:off x="119056" y="1600201"/>
            <a:ext cx="8919119" cy="1905698"/>
          </a:xfrm>
        </p:spPr>
        <p:txBody>
          <a:bodyPr>
            <a:normAutofit/>
          </a:bodyPr>
          <a:lstStyle/>
          <a:p>
            <a:r>
              <a:rPr lang="en-US" sz="2400" i="1" dirty="0" smtClean="0"/>
              <a:t>Land-surface oriented understanding of proximal causes of drought.</a:t>
            </a:r>
          </a:p>
          <a:p>
            <a:r>
              <a:rPr lang="en-US" sz="2400" i="1" dirty="0" smtClean="0"/>
              <a:t>Land surface model experiments—2012 Great Plains Drought</a:t>
            </a:r>
          </a:p>
          <a:p>
            <a:r>
              <a:rPr lang="en-US" sz="2400" i="1" dirty="0" smtClean="0"/>
              <a:t>Predictability of Drought ---- from a Land Surface Perspective</a:t>
            </a:r>
          </a:p>
          <a:p>
            <a:r>
              <a:rPr lang="en-US" sz="2400" i="1" dirty="0" smtClean="0"/>
              <a:t>Exploring </a:t>
            </a:r>
            <a:r>
              <a:rPr lang="en-US" sz="2400" i="1" dirty="0"/>
              <a:t>D</a:t>
            </a:r>
            <a:r>
              <a:rPr lang="en-US" sz="2400" i="1" dirty="0" smtClean="0"/>
              <a:t>rought Severity in a Warmer World</a:t>
            </a:r>
            <a:endParaRPr lang="en-US" sz="2400" i="1" dirty="0"/>
          </a:p>
        </p:txBody>
      </p:sp>
    </p:spTree>
    <p:extLst>
      <p:ext uri="{BB962C8B-B14F-4D97-AF65-F5344CB8AC3E}">
        <p14:creationId xmlns:p14="http://schemas.microsoft.com/office/powerpoint/2010/main" val="2227844541"/>
      </p:ext>
    </p:extLst>
  </p:cSld>
  <p:clrMapOvr>
    <a:masterClrMapping/>
  </p:clrMapOvr>
  <mc:AlternateContent xmlns:mc="http://schemas.openxmlformats.org/markup-compatibility/2006" xmlns:p14="http://schemas.microsoft.com/office/powerpoint/2010/main">
    <mc:Choice Requires="p14">
      <p:transition spd="slow" p14:dur="2000" advTm="17470"/>
    </mc:Choice>
    <mc:Fallback xmlns="">
      <p:transition xmlns:p14="http://schemas.microsoft.com/office/powerpoint/2010/main" spd="slow" advTm="1747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ilMoist in normal.deviate.total.soil.moist._000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51" y="1922265"/>
            <a:ext cx="6245475" cy="4087947"/>
          </a:xfrm>
          <a:prstGeom prst="rect">
            <a:avLst/>
          </a:prstGeom>
        </p:spPr>
      </p:pic>
      <p:sp>
        <p:nvSpPr>
          <p:cNvPr id="2" name="Title 1"/>
          <p:cNvSpPr>
            <a:spLocks noGrp="1"/>
          </p:cNvSpPr>
          <p:nvPr>
            <p:ph type="title"/>
          </p:nvPr>
        </p:nvSpPr>
        <p:spPr>
          <a:xfrm>
            <a:off x="2728150" y="101054"/>
            <a:ext cx="6245475" cy="1143000"/>
          </a:xfrm>
        </p:spPr>
        <p:txBody>
          <a:bodyPr>
            <a:normAutofit/>
          </a:bodyPr>
          <a:lstStyle/>
          <a:p>
            <a:pPr algn="l"/>
            <a:r>
              <a:rPr lang="en-US" sz="3600" b="1" dirty="0" smtClean="0"/>
              <a:t>Soil Moisture Deficits in 2012</a:t>
            </a:r>
            <a:endParaRPr lang="en-US" sz="3600" b="1" dirty="0"/>
          </a:p>
        </p:txBody>
      </p:sp>
      <p:sp>
        <p:nvSpPr>
          <p:cNvPr id="3" name="Content Placeholder 2"/>
          <p:cNvSpPr>
            <a:spLocks noGrp="1"/>
          </p:cNvSpPr>
          <p:nvPr>
            <p:ph idx="1"/>
          </p:nvPr>
        </p:nvSpPr>
        <p:spPr>
          <a:xfrm>
            <a:off x="2728151" y="1193808"/>
            <a:ext cx="6265329" cy="4525963"/>
          </a:xfrm>
        </p:spPr>
        <p:txBody>
          <a:bodyPr>
            <a:normAutofit/>
          </a:bodyPr>
          <a:lstStyle/>
          <a:p>
            <a:r>
              <a:rPr lang="en-US" sz="1800" b="1" dirty="0"/>
              <a:t>VIC soil </a:t>
            </a:r>
            <a:r>
              <a:rPr lang="en-US" sz="1800" b="1" dirty="0" smtClean="0"/>
              <a:t>moisture deficits </a:t>
            </a:r>
            <a:r>
              <a:rPr lang="en-US" sz="1800" dirty="0"/>
              <a:t>(top 1m of soil)</a:t>
            </a:r>
            <a:endParaRPr lang="en-US" sz="1800" b="1" u="sng" dirty="0" smtClean="0"/>
          </a:p>
          <a:p>
            <a:r>
              <a:rPr lang="en-US" sz="1800" b="1" u="sng" dirty="0" smtClean="0"/>
              <a:t>August</a:t>
            </a:r>
            <a:r>
              <a:rPr lang="en-US" sz="1800" dirty="0" smtClean="0"/>
              <a:t> Standardized Anomaly, 1981-2010 reference period:</a:t>
            </a:r>
          </a:p>
          <a:p>
            <a:pPr marL="0" indent="0">
              <a:buNone/>
            </a:pPr>
            <a:endParaRPr lang="en-US" sz="2000" b="1" dirty="0" smtClean="0"/>
          </a:p>
          <a:p>
            <a:pPr marL="0" indent="0">
              <a:buNone/>
            </a:pPr>
            <a:endParaRPr lang="en-US" sz="2000" dirty="0"/>
          </a:p>
        </p:txBody>
      </p:sp>
      <p:sp>
        <p:nvSpPr>
          <p:cNvPr id="7" name="Rectangle 6"/>
          <p:cNvSpPr/>
          <p:nvPr/>
        </p:nvSpPr>
        <p:spPr>
          <a:xfrm>
            <a:off x="2733995" y="1936536"/>
            <a:ext cx="6239629" cy="369332"/>
          </a:xfrm>
          <a:prstGeom prst="rect">
            <a:avLst/>
          </a:prstGeom>
          <a:solidFill>
            <a:schemeClr val="bg1"/>
          </a:solidFill>
        </p:spPr>
        <p:txBody>
          <a:bodyPr wrap="square">
            <a:spAutoFit/>
          </a:bodyPr>
          <a:lstStyle/>
          <a:p>
            <a:pPr algn="ctr"/>
            <a:r>
              <a:rPr lang="en-US" dirty="0" smtClean="0"/>
              <a:t>VIC Simulated Soil Moisture: August 2012</a:t>
            </a:r>
            <a:endParaRPr lang="en-US" baseline="30000" dirty="0"/>
          </a:p>
        </p:txBody>
      </p:sp>
      <p:pic>
        <p:nvPicPr>
          <p:cNvPr id="4" name="Picture 3" descr="VIC_grid_cell_schemati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4" y="333908"/>
            <a:ext cx="2719412" cy="3519237"/>
          </a:xfrm>
          <a:prstGeom prst="rect">
            <a:avLst/>
          </a:prstGeom>
        </p:spPr>
      </p:pic>
      <p:pic>
        <p:nvPicPr>
          <p:cNvPr id="6" name="Picture 5" descr="20120814_conus_trd.Aug.14.2012.png"/>
          <p:cNvPicPr>
            <a:picLocks noChangeAspect="1"/>
          </p:cNvPicPr>
          <p:nvPr/>
        </p:nvPicPr>
        <p:blipFill rotWithShape="1">
          <a:blip r:embed="rId6">
            <a:extLst>
              <a:ext uri="{28A0092B-C50C-407E-A947-70E740481C1C}">
                <a14:useLocalDpi xmlns:a14="http://schemas.microsoft.com/office/drawing/2010/main" val="0"/>
              </a:ext>
            </a:extLst>
          </a:blip>
          <a:srcRect l="3912" t="33410" r="41139" b="21379"/>
          <a:stretch/>
        </p:blipFill>
        <p:spPr>
          <a:xfrm>
            <a:off x="14149" y="4559865"/>
            <a:ext cx="3330921" cy="2117729"/>
          </a:xfrm>
          <a:prstGeom prst="rect">
            <a:avLst/>
          </a:prstGeom>
          <a:ln>
            <a:solidFill>
              <a:schemeClr val="tx1"/>
            </a:solidFill>
          </a:ln>
        </p:spPr>
      </p:pic>
      <p:sp>
        <p:nvSpPr>
          <p:cNvPr id="11" name="TextBox 10"/>
          <p:cNvSpPr txBox="1"/>
          <p:nvPr/>
        </p:nvSpPr>
        <p:spPr>
          <a:xfrm>
            <a:off x="-101595" y="6671731"/>
            <a:ext cx="3318933" cy="369332"/>
          </a:xfrm>
          <a:prstGeom prst="rect">
            <a:avLst/>
          </a:prstGeom>
          <a:noFill/>
        </p:spPr>
        <p:txBody>
          <a:bodyPr wrap="square" rtlCol="0">
            <a:spAutoFit/>
          </a:bodyPr>
          <a:lstStyle/>
          <a:p>
            <a:r>
              <a:rPr lang="en-US" sz="900" dirty="0"/>
              <a:t>http://</a:t>
            </a:r>
            <a:r>
              <a:rPr lang="en-US" sz="900" dirty="0" err="1"/>
              <a:t>droughtmonitor.unl.edu</a:t>
            </a:r>
            <a:r>
              <a:rPr lang="en-US" sz="900" dirty="0"/>
              <a:t>/</a:t>
            </a:r>
            <a:r>
              <a:rPr lang="en-US" sz="900" dirty="0" err="1"/>
              <a:t>MapsAndData</a:t>
            </a:r>
            <a:r>
              <a:rPr lang="en-US" sz="900" dirty="0"/>
              <a:t>/</a:t>
            </a:r>
            <a:r>
              <a:rPr lang="en-US" sz="900" dirty="0" err="1" smtClean="0"/>
              <a:t>MapArchive.aspx</a:t>
            </a:r>
            <a:endParaRPr lang="en-US" sz="900" dirty="0" smtClean="0"/>
          </a:p>
          <a:p>
            <a:endParaRPr lang="en-US" sz="900" dirty="0"/>
          </a:p>
        </p:txBody>
      </p:sp>
      <p:sp>
        <p:nvSpPr>
          <p:cNvPr id="12" name="Rectangle 11"/>
          <p:cNvSpPr/>
          <p:nvPr/>
        </p:nvSpPr>
        <p:spPr>
          <a:xfrm>
            <a:off x="5098528" y="2945479"/>
            <a:ext cx="1123869" cy="64868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520890" y="1226089"/>
            <a:ext cx="1495870" cy="33287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7926" y="4467379"/>
            <a:ext cx="3211619" cy="307777"/>
          </a:xfrm>
          <a:prstGeom prst="rect">
            <a:avLst/>
          </a:prstGeom>
          <a:noFill/>
        </p:spPr>
        <p:txBody>
          <a:bodyPr wrap="square" rtlCol="0">
            <a:spAutoFit/>
          </a:bodyPr>
          <a:lstStyle/>
          <a:p>
            <a:pPr algn="ctr"/>
            <a:r>
              <a:rPr lang="en-US" sz="1400" i="1" dirty="0" smtClean="0"/>
              <a:t>U.S. Drought Monitor, 14 Aug 2012</a:t>
            </a:r>
            <a:endParaRPr lang="en-US" sz="1400" i="1" dirty="0"/>
          </a:p>
        </p:txBody>
      </p:sp>
    </p:spTree>
    <p:custDataLst>
      <p:tags r:id="rId1"/>
    </p:custDataLst>
    <p:extLst>
      <p:ext uri="{BB962C8B-B14F-4D97-AF65-F5344CB8AC3E}">
        <p14:creationId xmlns:p14="http://schemas.microsoft.com/office/powerpoint/2010/main" val="2353596745"/>
      </p:ext>
    </p:extLst>
  </p:cSld>
  <p:clrMapOvr>
    <a:masterClrMapping/>
  </p:clrMapOvr>
  <mc:AlternateContent xmlns:mc="http://schemas.openxmlformats.org/markup-compatibility/2006" xmlns:p14="http://schemas.microsoft.com/office/powerpoint/2010/main">
    <mc:Choice Requires="p14">
      <p:transition spd="slow" p14:dur="2000" advTm="54303"/>
    </mc:Choice>
    <mc:Fallback xmlns="">
      <p:transition xmlns:p14="http://schemas.microsoft.com/office/powerpoint/2010/main" spd="slow" advTm="543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6808"/>
            <a:ext cx="8229600" cy="1498599"/>
          </a:xfrm>
        </p:spPr>
        <p:txBody>
          <a:bodyPr>
            <a:noAutofit/>
          </a:bodyPr>
          <a:lstStyle/>
          <a:p>
            <a:r>
              <a:rPr lang="en-US" sz="2000" dirty="0"/>
              <a:t>Gravity Recovery and Climate Experiment (GRACE) twin </a:t>
            </a:r>
            <a:r>
              <a:rPr lang="en-US" sz="2000" dirty="0" smtClean="0"/>
              <a:t>satellites</a:t>
            </a:r>
          </a:p>
          <a:p>
            <a:pPr marL="0" indent="0">
              <a:buNone/>
            </a:pPr>
            <a:endParaRPr lang="en-US" sz="2000" dirty="0" smtClean="0"/>
          </a:p>
          <a:p>
            <a:r>
              <a:rPr lang="en-US" sz="2000" dirty="0" smtClean="0"/>
              <a:t>Short record (since 2002), means long-term changes inferred by models.</a:t>
            </a:r>
          </a:p>
          <a:p>
            <a:endParaRPr lang="en-US" sz="2000" dirty="0"/>
          </a:p>
          <a:p>
            <a:r>
              <a:rPr lang="en-US" sz="2000" dirty="0" smtClean="0"/>
              <a:t>Parallel Simulations Using the Unified Land Surface Model</a:t>
            </a:r>
            <a:endParaRPr lang="en-US" sz="20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pic>
        <p:nvPicPr>
          <p:cNvPr id="4" name="LWE_Anomaly in GRCTellus.JPL.200204_201411.LND. 2012-2 (Converted).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05605" y="2501398"/>
            <a:ext cx="7530494" cy="3854952"/>
          </a:xfrm>
          <a:prstGeom prst="rect">
            <a:avLst/>
          </a:prstGeom>
        </p:spPr>
      </p:pic>
      <p:sp>
        <p:nvSpPr>
          <p:cNvPr id="5" name="TextBox 4"/>
          <p:cNvSpPr txBox="1"/>
          <p:nvPr/>
        </p:nvSpPr>
        <p:spPr>
          <a:xfrm>
            <a:off x="2886566" y="38483"/>
            <a:ext cx="3165425" cy="646331"/>
          </a:xfrm>
          <a:prstGeom prst="rect">
            <a:avLst/>
          </a:prstGeom>
          <a:noFill/>
        </p:spPr>
        <p:txBody>
          <a:bodyPr wrap="none" rtlCol="0">
            <a:spAutoFit/>
          </a:bodyPr>
          <a:lstStyle/>
          <a:p>
            <a:r>
              <a:rPr lang="en-US" sz="3600" b="1" dirty="0"/>
              <a:t>Validation Data</a:t>
            </a:r>
          </a:p>
        </p:txBody>
      </p:sp>
    </p:spTree>
    <p:custDataLst>
      <p:tags r:id="rId1"/>
    </p:custDataLst>
    <p:extLst>
      <p:ext uri="{BB962C8B-B14F-4D97-AF65-F5344CB8AC3E}">
        <p14:creationId xmlns:p14="http://schemas.microsoft.com/office/powerpoint/2010/main" val="2035924276"/>
      </p:ext>
    </p:extLst>
  </p:cSld>
  <p:clrMapOvr>
    <a:masterClrMapping/>
  </p:clrMapOvr>
  <mc:AlternateContent xmlns:mc="http://schemas.openxmlformats.org/markup-compatibility/2006" xmlns:p14="http://schemas.microsoft.com/office/powerpoint/2010/main">
    <mc:Choice Requires="p14">
      <p:transition spd="slow" p14:dur="2000" advTm="48331"/>
    </mc:Choice>
    <mc:Fallback xmlns="">
      <p:transition spd="slow" advTm="483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30" objId="4"/>
        <p14:playEvt time="46782" objId="4"/>
        <p14:stopEvt time="48331"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241348" y="2012821"/>
            <a:ext cx="1084573" cy="16933"/>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312791" y="1801149"/>
            <a:ext cx="1481667" cy="369332"/>
          </a:xfrm>
          <a:prstGeom prst="rect">
            <a:avLst/>
          </a:prstGeom>
          <a:noFill/>
        </p:spPr>
        <p:txBody>
          <a:bodyPr wrap="square" rtlCol="0">
            <a:spAutoFit/>
          </a:bodyPr>
          <a:lstStyle/>
          <a:p>
            <a:r>
              <a:rPr lang="en-US" dirty="0" smtClean="0"/>
              <a:t>VIC </a:t>
            </a:r>
            <a:endParaRPr lang="en-US" dirty="0"/>
          </a:p>
        </p:txBody>
      </p:sp>
      <p:cxnSp>
        <p:nvCxnSpPr>
          <p:cNvPr id="7" name="Straight Connector 6"/>
          <p:cNvCxnSpPr/>
          <p:nvPr/>
        </p:nvCxnSpPr>
        <p:spPr>
          <a:xfrm flipV="1">
            <a:off x="1229907" y="1729103"/>
            <a:ext cx="1084573" cy="16933"/>
          </a:xfrm>
          <a:prstGeom prst="line">
            <a:avLst/>
          </a:prstGeom>
          <a:ln w="762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01350" y="1517431"/>
            <a:ext cx="3837435" cy="369332"/>
          </a:xfrm>
          <a:prstGeom prst="rect">
            <a:avLst/>
          </a:prstGeom>
          <a:noFill/>
        </p:spPr>
        <p:txBody>
          <a:bodyPr wrap="square" rtlCol="0">
            <a:spAutoFit/>
          </a:bodyPr>
          <a:lstStyle/>
          <a:p>
            <a:r>
              <a:rPr lang="en-US" dirty="0" smtClean="0"/>
              <a:t>GRACE</a:t>
            </a:r>
            <a:endParaRPr lang="en-US" dirty="0"/>
          </a:p>
        </p:txBody>
      </p:sp>
      <p:cxnSp>
        <p:nvCxnSpPr>
          <p:cNvPr id="9" name="Straight Connector 8"/>
          <p:cNvCxnSpPr/>
          <p:nvPr/>
        </p:nvCxnSpPr>
        <p:spPr>
          <a:xfrm flipV="1">
            <a:off x="1229901" y="1478575"/>
            <a:ext cx="1084573" cy="16933"/>
          </a:xfrm>
          <a:prstGeom prst="line">
            <a:avLst/>
          </a:prstGeom>
          <a:ln w="190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01344" y="1266903"/>
            <a:ext cx="1481667" cy="369332"/>
          </a:xfrm>
          <a:prstGeom prst="rect">
            <a:avLst/>
          </a:prstGeom>
          <a:noFill/>
        </p:spPr>
        <p:txBody>
          <a:bodyPr wrap="square" rtlCol="0">
            <a:spAutoFit/>
          </a:bodyPr>
          <a:lstStyle/>
          <a:p>
            <a:r>
              <a:rPr lang="en-US" dirty="0" smtClean="0"/>
              <a:t>Precipitation</a:t>
            </a:r>
            <a:endParaRPr lang="en-US" dirty="0"/>
          </a:p>
        </p:txBody>
      </p:sp>
      <p:pic>
        <p:nvPicPr>
          <p:cNvPr id="2" name="Picture 1" descr="VIC.2m.SM.ULM.2x0.5K.vs.GRACE.vs.Prec.plot.ps"/>
          <p:cNvPicPr>
            <a:picLocks noChangeAspect="1"/>
          </p:cNvPicPr>
          <p:nvPr/>
        </p:nvPicPr>
        <p:blipFill rotWithShape="1">
          <a:blip r:embed="rId3">
            <a:extLst>
              <a:ext uri="{28A0092B-C50C-407E-A947-70E740481C1C}">
                <a14:useLocalDpi xmlns:a14="http://schemas.microsoft.com/office/drawing/2010/main" val="0"/>
              </a:ext>
            </a:extLst>
          </a:blip>
          <a:srcRect l="693" t="10081" r="43698" b="20644"/>
          <a:stretch/>
        </p:blipFill>
        <p:spPr>
          <a:xfrm>
            <a:off x="-11441" y="850553"/>
            <a:ext cx="9143999" cy="4796309"/>
          </a:xfrm>
          <a:prstGeom prst="rect">
            <a:avLst/>
          </a:prstGeom>
        </p:spPr>
      </p:pic>
      <p:cxnSp>
        <p:nvCxnSpPr>
          <p:cNvPr id="11" name="Straight Connector 10"/>
          <p:cNvCxnSpPr/>
          <p:nvPr/>
        </p:nvCxnSpPr>
        <p:spPr>
          <a:xfrm flipV="1">
            <a:off x="1254478" y="2265643"/>
            <a:ext cx="1084573" cy="16933"/>
          </a:xfrm>
          <a:prstGeom prst="line">
            <a:avLst/>
          </a:prstGeom>
          <a:ln w="19050" cmpd="sng">
            <a:solidFill>
              <a:schemeClr val="accent5">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25921" y="2053971"/>
            <a:ext cx="1481667" cy="369332"/>
          </a:xfrm>
          <a:prstGeom prst="rect">
            <a:avLst/>
          </a:prstGeom>
          <a:noFill/>
        </p:spPr>
        <p:txBody>
          <a:bodyPr wrap="square" rtlCol="0">
            <a:spAutoFit/>
          </a:bodyPr>
          <a:lstStyle/>
          <a:p>
            <a:r>
              <a:rPr lang="en-US" dirty="0" smtClean="0"/>
              <a:t>ULM</a:t>
            </a:r>
            <a:endParaRPr lang="en-US" dirty="0"/>
          </a:p>
        </p:txBody>
      </p:sp>
      <p:sp>
        <p:nvSpPr>
          <p:cNvPr id="13" name="TextBox 12"/>
          <p:cNvSpPr txBox="1"/>
          <p:nvPr/>
        </p:nvSpPr>
        <p:spPr>
          <a:xfrm>
            <a:off x="297459" y="5899795"/>
            <a:ext cx="8795225" cy="646331"/>
          </a:xfrm>
          <a:prstGeom prst="rect">
            <a:avLst/>
          </a:prstGeom>
          <a:noFill/>
        </p:spPr>
        <p:txBody>
          <a:bodyPr wrap="square" rtlCol="0">
            <a:spAutoFit/>
          </a:bodyPr>
          <a:lstStyle/>
          <a:p>
            <a:r>
              <a:rPr lang="en-US" dirty="0" smtClean="0"/>
              <a:t>Monthly anomalies (2002-2013) for observed precipitation (right ordinate axis), GRACE, ULM, and VIC terrestrial water (left ordinate axis) averaged over the Great Plains domain.</a:t>
            </a:r>
            <a:endParaRPr lang="en-US" dirty="0"/>
          </a:p>
        </p:txBody>
      </p:sp>
      <p:cxnSp>
        <p:nvCxnSpPr>
          <p:cNvPr id="4" name="Straight Connector 3"/>
          <p:cNvCxnSpPr/>
          <p:nvPr/>
        </p:nvCxnSpPr>
        <p:spPr>
          <a:xfrm flipV="1">
            <a:off x="7021689" y="979690"/>
            <a:ext cx="0" cy="4437594"/>
          </a:xfrm>
          <a:prstGeom prst="line">
            <a:avLst/>
          </a:prstGeom>
          <a:ln>
            <a:prstDash val="dash"/>
          </a:ln>
          <a:effectLst/>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96215" y="101054"/>
            <a:ext cx="8877411"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Central Great Plains Moisture Anomalies</a:t>
            </a:r>
            <a:endParaRPr lang="en-US" sz="3600" b="1" dirty="0"/>
          </a:p>
        </p:txBody>
      </p:sp>
    </p:spTree>
    <p:extLst>
      <p:ext uri="{BB962C8B-B14F-4D97-AF65-F5344CB8AC3E}">
        <p14:creationId xmlns:p14="http://schemas.microsoft.com/office/powerpoint/2010/main" val="1730500511"/>
      </p:ext>
    </p:extLst>
  </p:cSld>
  <p:clrMapOvr>
    <a:masterClrMapping/>
  </p:clrMapOvr>
  <mc:AlternateContent xmlns:mc="http://schemas.openxmlformats.org/markup-compatibility/2006" xmlns:p14="http://schemas.microsoft.com/office/powerpoint/2010/main">
    <mc:Choice Requires="p14">
      <p:transition spd="slow" p14:dur="2000" advTm="77436"/>
    </mc:Choice>
    <mc:Fallback xmlns="">
      <p:transition xmlns:p14="http://schemas.microsoft.com/office/powerpoint/2010/main" spd="slow" advTm="77436"/>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bserved.P.vs.T.and.SM.scatterplot.colored.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70" y="-2835470"/>
            <a:ext cx="10799436" cy="12149366"/>
          </a:xfrm>
          <a:prstGeom prst="rect">
            <a:avLst/>
          </a:prstGeom>
        </p:spPr>
      </p:pic>
      <p:sp>
        <p:nvSpPr>
          <p:cNvPr id="3" name="Content Placeholder 2"/>
          <p:cNvSpPr>
            <a:spLocks noGrp="1"/>
          </p:cNvSpPr>
          <p:nvPr>
            <p:ph idx="1"/>
          </p:nvPr>
        </p:nvSpPr>
        <p:spPr>
          <a:xfrm>
            <a:off x="6049134" y="1230831"/>
            <a:ext cx="2987504" cy="4959253"/>
          </a:xfrm>
        </p:spPr>
        <p:txBody>
          <a:bodyPr>
            <a:normAutofit fontScale="85000" lnSpcReduction="20000"/>
          </a:bodyPr>
          <a:lstStyle/>
          <a:p>
            <a:pPr marL="0" indent="0">
              <a:buNone/>
            </a:pPr>
            <a:r>
              <a:rPr lang="en-US" dirty="0" smtClean="0"/>
              <a:t>*Central Great Plains domain.</a:t>
            </a:r>
          </a:p>
          <a:p>
            <a:r>
              <a:rPr lang="en-US" dirty="0" smtClean="0"/>
              <a:t>May-August conditions (1950-2013) standardized by the same reference period (1981-2010)</a:t>
            </a:r>
          </a:p>
          <a:p>
            <a:r>
              <a:rPr lang="en-US" dirty="0" smtClean="0"/>
              <a:t>P </a:t>
            </a:r>
            <a:r>
              <a:rPr lang="en-US" dirty="0" err="1" smtClean="0"/>
              <a:t>vs</a:t>
            </a:r>
            <a:r>
              <a:rPr lang="en-US" dirty="0" smtClean="0"/>
              <a:t> T relationship is of importance for drought</a:t>
            </a:r>
          </a:p>
          <a:p>
            <a:endParaRPr lang="en-US" dirty="0"/>
          </a:p>
        </p:txBody>
      </p:sp>
      <p:sp>
        <p:nvSpPr>
          <p:cNvPr id="13" name="TextBox 12"/>
          <p:cNvSpPr txBox="1"/>
          <p:nvPr/>
        </p:nvSpPr>
        <p:spPr>
          <a:xfrm>
            <a:off x="1104013" y="1388010"/>
            <a:ext cx="658120" cy="373259"/>
          </a:xfrm>
          <a:prstGeom prst="rect">
            <a:avLst/>
          </a:prstGeom>
          <a:noFill/>
          <a:ln>
            <a:noFill/>
          </a:ln>
        </p:spPr>
        <p:txBody>
          <a:bodyPr wrap="square" rtlCol="0">
            <a:spAutoFit/>
          </a:bodyPr>
          <a:lstStyle/>
          <a:p>
            <a:r>
              <a:rPr lang="en-US" dirty="0" smtClean="0"/>
              <a:t>2012</a:t>
            </a:r>
            <a:endParaRPr lang="en-US" dirty="0"/>
          </a:p>
        </p:txBody>
      </p:sp>
      <p:cxnSp>
        <p:nvCxnSpPr>
          <p:cNvPr id="14" name="Straight Arrow Connector 13"/>
          <p:cNvCxnSpPr>
            <a:stCxn id="13" idx="2"/>
          </p:cNvCxnSpPr>
          <p:nvPr/>
        </p:nvCxnSpPr>
        <p:spPr>
          <a:xfrm flipH="1">
            <a:off x="1414800" y="1761269"/>
            <a:ext cx="0" cy="32891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24693" y="1913117"/>
            <a:ext cx="658120" cy="373259"/>
          </a:xfrm>
          <a:prstGeom prst="rect">
            <a:avLst/>
          </a:prstGeom>
          <a:noFill/>
          <a:ln>
            <a:noFill/>
          </a:ln>
        </p:spPr>
        <p:txBody>
          <a:bodyPr wrap="square" rtlCol="0">
            <a:spAutoFit/>
          </a:bodyPr>
          <a:lstStyle/>
          <a:p>
            <a:r>
              <a:rPr lang="en-US" dirty="0" smtClean="0"/>
              <a:t>1988</a:t>
            </a:r>
            <a:endParaRPr lang="en-US" dirty="0"/>
          </a:p>
        </p:txBody>
      </p:sp>
      <p:cxnSp>
        <p:nvCxnSpPr>
          <p:cNvPr id="17" name="Straight Arrow Connector 16"/>
          <p:cNvCxnSpPr/>
          <p:nvPr/>
        </p:nvCxnSpPr>
        <p:spPr>
          <a:xfrm flipH="1">
            <a:off x="2164676" y="2344772"/>
            <a:ext cx="0" cy="32891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404430"/>
            <a:ext cx="9325888"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solidFill>
              </a:rPr>
              <a:t>Historical Context of Meteorological </a:t>
            </a:r>
            <a:r>
              <a:rPr lang="en-US" sz="3600" b="1" dirty="0">
                <a:solidFill>
                  <a:schemeClr val="bg1"/>
                </a:solidFill>
              </a:rPr>
              <a:t>A</a:t>
            </a:r>
            <a:r>
              <a:rPr lang="en-US" sz="3600" b="1" dirty="0" smtClean="0">
                <a:solidFill>
                  <a:schemeClr val="bg1"/>
                </a:solidFill>
              </a:rPr>
              <a:t>nomalies</a:t>
            </a:r>
            <a:endParaRPr lang="en-US" sz="3600" b="1" dirty="0">
              <a:solidFill>
                <a:schemeClr val="bg1"/>
              </a:solidFill>
            </a:endParaRPr>
          </a:p>
        </p:txBody>
      </p:sp>
    </p:spTree>
    <p:custDataLst>
      <p:tags r:id="rId1"/>
    </p:custDataLst>
    <p:extLst>
      <p:ext uri="{BB962C8B-B14F-4D97-AF65-F5344CB8AC3E}">
        <p14:creationId xmlns:p14="http://schemas.microsoft.com/office/powerpoint/2010/main" val="143823486"/>
      </p:ext>
    </p:extLst>
  </p:cSld>
  <p:clrMapOvr>
    <a:masterClrMapping/>
  </p:clrMapOvr>
  <mc:AlternateContent xmlns:mc="http://schemas.openxmlformats.org/markup-compatibility/2006" xmlns:p14="http://schemas.microsoft.com/office/powerpoint/2010/main">
    <mc:Choice Requires="p14">
      <p:transition spd="slow" p14:dur="2000" advTm="72801"/>
    </mc:Choice>
    <mc:Fallback xmlns="">
      <p:transition xmlns:p14="http://schemas.microsoft.com/office/powerpoint/2010/main" spd="slow" advTm="728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observed.P.vs.T.and.SM.multi.scatterplot.ps"/>
          <p:cNvPicPr>
            <a:picLocks noChangeAspect="1"/>
          </p:cNvPicPr>
          <p:nvPr/>
        </p:nvPicPr>
        <p:blipFill rotWithShape="1">
          <a:blip r:embed="rId4">
            <a:extLst>
              <a:ext uri="{28A0092B-C50C-407E-A947-70E740481C1C}">
                <a14:useLocalDpi xmlns:a14="http://schemas.microsoft.com/office/drawing/2010/main" val="0"/>
              </a:ext>
            </a:extLst>
          </a:blip>
          <a:srcRect l="3628" t="27044" r="28470" b="13673"/>
          <a:stretch/>
        </p:blipFill>
        <p:spPr>
          <a:xfrm>
            <a:off x="918698" y="37415"/>
            <a:ext cx="6911839" cy="6788973"/>
          </a:xfrm>
          <a:prstGeom prst="rect">
            <a:avLst/>
          </a:prstGeom>
        </p:spPr>
      </p:pic>
      <p:sp>
        <p:nvSpPr>
          <p:cNvPr id="5" name="TextBox 4"/>
          <p:cNvSpPr txBox="1"/>
          <p:nvPr/>
        </p:nvSpPr>
        <p:spPr>
          <a:xfrm>
            <a:off x="5037841" y="1226941"/>
            <a:ext cx="658120" cy="373259"/>
          </a:xfrm>
          <a:prstGeom prst="rect">
            <a:avLst/>
          </a:prstGeom>
          <a:noFill/>
          <a:ln>
            <a:noFill/>
          </a:ln>
        </p:spPr>
        <p:txBody>
          <a:bodyPr wrap="square" rtlCol="0">
            <a:spAutoFit/>
          </a:bodyPr>
          <a:lstStyle/>
          <a:p>
            <a:r>
              <a:rPr lang="en-US" dirty="0" smtClean="0"/>
              <a:t>2012</a:t>
            </a:r>
            <a:endParaRPr lang="en-US" dirty="0"/>
          </a:p>
        </p:txBody>
      </p:sp>
      <p:cxnSp>
        <p:nvCxnSpPr>
          <p:cNvPr id="7" name="Straight Arrow Connector 6"/>
          <p:cNvCxnSpPr>
            <a:stCxn id="5" idx="2"/>
          </p:cNvCxnSpPr>
          <p:nvPr/>
        </p:nvCxnSpPr>
        <p:spPr>
          <a:xfrm flipH="1">
            <a:off x="5348628" y="1600200"/>
            <a:ext cx="0" cy="32891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03449" y="653917"/>
            <a:ext cx="658120" cy="373259"/>
          </a:xfrm>
          <a:prstGeom prst="rect">
            <a:avLst/>
          </a:prstGeom>
          <a:noFill/>
          <a:ln>
            <a:noFill/>
          </a:ln>
        </p:spPr>
        <p:txBody>
          <a:bodyPr wrap="square" rtlCol="0">
            <a:spAutoFit/>
          </a:bodyPr>
          <a:lstStyle/>
          <a:p>
            <a:r>
              <a:rPr lang="en-US" dirty="0" smtClean="0"/>
              <a:t>1988</a:t>
            </a:r>
            <a:endParaRPr lang="en-US" dirty="0"/>
          </a:p>
        </p:txBody>
      </p:sp>
      <p:cxnSp>
        <p:nvCxnSpPr>
          <p:cNvPr id="9" name="Straight Arrow Connector 8"/>
          <p:cNvCxnSpPr>
            <a:stCxn id="8" idx="2"/>
          </p:cNvCxnSpPr>
          <p:nvPr/>
        </p:nvCxnSpPr>
        <p:spPr>
          <a:xfrm flipH="1">
            <a:off x="5714236" y="1027174"/>
            <a:ext cx="0" cy="7589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07861" y="2505974"/>
            <a:ext cx="658120" cy="373259"/>
          </a:xfrm>
          <a:prstGeom prst="rect">
            <a:avLst/>
          </a:prstGeom>
          <a:noFill/>
          <a:ln>
            <a:noFill/>
          </a:ln>
        </p:spPr>
        <p:txBody>
          <a:bodyPr wrap="square" rtlCol="0">
            <a:spAutoFit/>
          </a:bodyPr>
          <a:lstStyle/>
          <a:p>
            <a:r>
              <a:rPr lang="en-US" dirty="0" smtClean="0"/>
              <a:t>1956</a:t>
            </a:r>
            <a:endParaRPr lang="en-US" dirty="0"/>
          </a:p>
        </p:txBody>
      </p:sp>
      <p:cxnSp>
        <p:nvCxnSpPr>
          <p:cNvPr id="12" name="Straight Arrow Connector 11"/>
          <p:cNvCxnSpPr/>
          <p:nvPr/>
        </p:nvCxnSpPr>
        <p:spPr>
          <a:xfrm flipV="1">
            <a:off x="5924012" y="2330414"/>
            <a:ext cx="0" cy="27470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4818425" y="3684446"/>
            <a:ext cx="2987504" cy="274757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Precipitation stronger relationship with soil  moisture than temperature.</a:t>
            </a:r>
          </a:p>
          <a:p>
            <a:r>
              <a:rPr lang="en-US" sz="2000" dirty="0" smtClean="0"/>
              <a:t>Soil moisture integrates weather over long time periods, 1950s droughts shows this importance</a:t>
            </a:r>
          </a:p>
          <a:p>
            <a:r>
              <a:rPr lang="en-US" sz="2000" dirty="0" smtClean="0"/>
              <a:t>2012 had a relatively rapid onset.</a:t>
            </a:r>
          </a:p>
        </p:txBody>
      </p:sp>
      <p:sp>
        <p:nvSpPr>
          <p:cNvPr id="18" name="Oval 17"/>
          <p:cNvSpPr/>
          <p:nvPr/>
        </p:nvSpPr>
        <p:spPr>
          <a:xfrm>
            <a:off x="4312733" y="14070"/>
            <a:ext cx="392898" cy="319700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08285" y="2274282"/>
            <a:ext cx="494456" cy="276999"/>
          </a:xfrm>
          <a:prstGeom prst="rect">
            <a:avLst/>
          </a:prstGeom>
          <a:noFill/>
          <a:ln>
            <a:noFill/>
          </a:ln>
        </p:spPr>
        <p:txBody>
          <a:bodyPr wrap="square" rtlCol="0">
            <a:spAutoFit/>
          </a:bodyPr>
          <a:lstStyle/>
          <a:p>
            <a:pPr algn="ctr"/>
            <a:r>
              <a:rPr lang="en-US" sz="1200" dirty="0" smtClean="0"/>
              <a:t>1953</a:t>
            </a:r>
            <a:endParaRPr lang="en-US" sz="1200" dirty="0"/>
          </a:p>
        </p:txBody>
      </p:sp>
      <p:cxnSp>
        <p:nvCxnSpPr>
          <p:cNvPr id="21" name="Straight Arrow Connector 20"/>
          <p:cNvCxnSpPr/>
          <p:nvPr/>
        </p:nvCxnSpPr>
        <p:spPr>
          <a:xfrm flipV="1">
            <a:off x="5655513" y="2099068"/>
            <a:ext cx="0" cy="183257"/>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154588" y="2320955"/>
            <a:ext cx="494455" cy="276999"/>
          </a:xfrm>
          <a:prstGeom prst="rect">
            <a:avLst/>
          </a:prstGeom>
          <a:noFill/>
          <a:ln>
            <a:noFill/>
          </a:ln>
        </p:spPr>
        <p:txBody>
          <a:bodyPr wrap="square" rtlCol="0">
            <a:spAutoFit/>
          </a:bodyPr>
          <a:lstStyle/>
          <a:p>
            <a:pPr algn="ctr"/>
            <a:r>
              <a:rPr lang="en-US" sz="1200" dirty="0" smtClean="0"/>
              <a:t>1954</a:t>
            </a:r>
            <a:endParaRPr lang="en-US" sz="1200" dirty="0"/>
          </a:p>
        </p:txBody>
      </p:sp>
      <p:cxnSp>
        <p:nvCxnSpPr>
          <p:cNvPr id="23" name="Straight Arrow Connector 22"/>
          <p:cNvCxnSpPr/>
          <p:nvPr/>
        </p:nvCxnSpPr>
        <p:spPr>
          <a:xfrm flipH="1" flipV="1">
            <a:off x="5993710" y="2144748"/>
            <a:ext cx="287220" cy="239382"/>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227942" y="2191914"/>
            <a:ext cx="494456" cy="276999"/>
          </a:xfrm>
          <a:prstGeom prst="rect">
            <a:avLst/>
          </a:prstGeom>
          <a:noFill/>
          <a:ln>
            <a:noFill/>
          </a:ln>
        </p:spPr>
        <p:txBody>
          <a:bodyPr wrap="square" rtlCol="0">
            <a:spAutoFit/>
          </a:bodyPr>
          <a:lstStyle/>
          <a:p>
            <a:pPr algn="ctr"/>
            <a:r>
              <a:rPr lang="en-US" sz="1200" dirty="0" smtClean="0"/>
              <a:t>1955</a:t>
            </a:r>
            <a:endParaRPr lang="en-US" sz="1200" dirty="0"/>
          </a:p>
        </p:txBody>
      </p:sp>
      <p:cxnSp>
        <p:nvCxnSpPr>
          <p:cNvPr id="26" name="Straight Arrow Connector 25"/>
          <p:cNvCxnSpPr/>
          <p:nvPr/>
        </p:nvCxnSpPr>
        <p:spPr>
          <a:xfrm flipH="1" flipV="1">
            <a:off x="6030517" y="2043115"/>
            <a:ext cx="287220" cy="239382"/>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92857980"/>
      </p:ext>
    </p:extLst>
  </p:cSld>
  <p:clrMapOvr>
    <a:masterClrMapping/>
  </p:clrMapOvr>
  <mc:AlternateContent xmlns:mc="http://schemas.openxmlformats.org/markup-compatibility/2006" xmlns:p14="http://schemas.microsoft.com/office/powerpoint/2010/main">
    <mc:Choice Requires="p14">
      <p:transition spd="slow" p14:dur="2000" advTm="62731"/>
    </mc:Choice>
    <mc:Fallback xmlns="">
      <p:transition xmlns:p14="http://schemas.microsoft.com/office/powerpoint/2010/main" spd="slow" advTm="627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9"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par>
                                <p:cTn id="33" presetID="9"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0" grpId="0"/>
      <p:bldP spid="2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Moist.and.Forcing.Anomaly.Plot.time.varying.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5" y="2476170"/>
            <a:ext cx="9105869" cy="4414632"/>
          </a:xfrm>
          <a:prstGeom prst="rect">
            <a:avLst/>
          </a:prstGeom>
        </p:spPr>
      </p:pic>
      <p:sp>
        <p:nvSpPr>
          <p:cNvPr id="5" name="TextBox 4"/>
          <p:cNvSpPr txBox="1"/>
          <p:nvPr/>
        </p:nvSpPr>
        <p:spPr>
          <a:xfrm>
            <a:off x="1531382" y="5825967"/>
            <a:ext cx="2557179" cy="523220"/>
          </a:xfrm>
          <a:prstGeom prst="rect">
            <a:avLst/>
          </a:prstGeom>
          <a:noFill/>
          <a:ln>
            <a:solidFill>
              <a:schemeClr val="tx1"/>
            </a:solidFill>
          </a:ln>
        </p:spPr>
        <p:txBody>
          <a:bodyPr wrap="square" rtlCol="0">
            <a:spAutoFit/>
          </a:bodyPr>
          <a:lstStyle/>
          <a:p>
            <a:pPr algn="ctr"/>
            <a:r>
              <a:rPr lang="en-US" sz="1400" dirty="0" smtClean="0"/>
              <a:t>Soil Moisture: VIC driven by observed </a:t>
            </a:r>
            <a:r>
              <a:rPr lang="en-US" sz="1400" b="1" dirty="0" smtClean="0"/>
              <a:t>P</a:t>
            </a:r>
            <a:r>
              <a:rPr lang="en-US" sz="1400" dirty="0" smtClean="0"/>
              <a:t> and </a:t>
            </a:r>
            <a:r>
              <a:rPr lang="en-US" sz="1400" b="1" dirty="0" smtClean="0"/>
              <a:t>T</a:t>
            </a:r>
            <a:endParaRPr lang="en-US" sz="1400" b="1" dirty="0"/>
          </a:p>
        </p:txBody>
      </p:sp>
      <p:cxnSp>
        <p:nvCxnSpPr>
          <p:cNvPr id="6" name="Straight Arrow Connector 5"/>
          <p:cNvCxnSpPr>
            <a:stCxn id="5" idx="3"/>
          </p:cNvCxnSpPr>
          <p:nvPr/>
        </p:nvCxnSpPr>
        <p:spPr>
          <a:xfrm flipV="1">
            <a:off x="4088561" y="5672081"/>
            <a:ext cx="457438" cy="41549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1" y="41166"/>
            <a:ext cx="9144001" cy="1143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600" dirty="0" smtClean="0"/>
              <a:t>Time Evolution of Soil </a:t>
            </a:r>
            <a:r>
              <a:rPr lang="en-US" sz="3600" dirty="0"/>
              <a:t>D</a:t>
            </a:r>
            <a:r>
              <a:rPr lang="en-US" sz="3600" dirty="0" smtClean="0"/>
              <a:t>rying and Meteorology</a:t>
            </a:r>
            <a:endParaRPr lang="en-US" sz="3600" dirty="0"/>
          </a:p>
        </p:txBody>
      </p:sp>
      <p:sp>
        <p:nvSpPr>
          <p:cNvPr id="8" name="TextBox 7"/>
          <p:cNvSpPr txBox="1"/>
          <p:nvPr/>
        </p:nvSpPr>
        <p:spPr>
          <a:xfrm>
            <a:off x="350363" y="6508067"/>
            <a:ext cx="814635" cy="307777"/>
          </a:xfrm>
          <a:prstGeom prst="rect">
            <a:avLst/>
          </a:prstGeom>
          <a:noFill/>
        </p:spPr>
        <p:txBody>
          <a:bodyPr wrap="square" rtlCol="0">
            <a:spAutoFit/>
          </a:bodyPr>
          <a:lstStyle/>
          <a:p>
            <a:pPr algn="ctr"/>
            <a:r>
              <a:rPr lang="en-US" sz="1400" b="1" dirty="0" smtClean="0"/>
              <a:t>January</a:t>
            </a:r>
            <a:endParaRPr lang="en-US" sz="1400" b="1" dirty="0"/>
          </a:p>
        </p:txBody>
      </p:sp>
      <p:sp>
        <p:nvSpPr>
          <p:cNvPr id="9" name="TextBox 8"/>
          <p:cNvSpPr txBox="1"/>
          <p:nvPr/>
        </p:nvSpPr>
        <p:spPr>
          <a:xfrm>
            <a:off x="2608689" y="6508067"/>
            <a:ext cx="814635" cy="307777"/>
          </a:xfrm>
          <a:prstGeom prst="rect">
            <a:avLst/>
          </a:prstGeom>
          <a:noFill/>
        </p:spPr>
        <p:txBody>
          <a:bodyPr wrap="square" rtlCol="0">
            <a:spAutoFit/>
          </a:bodyPr>
          <a:lstStyle/>
          <a:p>
            <a:pPr algn="ctr"/>
            <a:r>
              <a:rPr lang="en-US" sz="1400" b="1" dirty="0" smtClean="0"/>
              <a:t>April</a:t>
            </a:r>
            <a:endParaRPr lang="en-US" sz="1400" b="1" dirty="0"/>
          </a:p>
        </p:txBody>
      </p:sp>
      <p:sp>
        <p:nvSpPr>
          <p:cNvPr id="10" name="TextBox 9"/>
          <p:cNvSpPr txBox="1"/>
          <p:nvPr/>
        </p:nvSpPr>
        <p:spPr>
          <a:xfrm>
            <a:off x="5603599" y="6515031"/>
            <a:ext cx="814635" cy="307777"/>
          </a:xfrm>
          <a:prstGeom prst="rect">
            <a:avLst/>
          </a:prstGeom>
          <a:noFill/>
        </p:spPr>
        <p:txBody>
          <a:bodyPr wrap="square" rtlCol="0">
            <a:spAutoFit/>
          </a:bodyPr>
          <a:lstStyle/>
          <a:p>
            <a:pPr algn="ctr"/>
            <a:r>
              <a:rPr lang="en-US" sz="1400" b="1" dirty="0" smtClean="0"/>
              <a:t>August</a:t>
            </a:r>
            <a:endParaRPr lang="en-US" sz="1400" b="1" dirty="0"/>
          </a:p>
        </p:txBody>
      </p:sp>
      <p:sp>
        <p:nvSpPr>
          <p:cNvPr id="11" name="TextBox 10"/>
          <p:cNvSpPr txBox="1"/>
          <p:nvPr/>
        </p:nvSpPr>
        <p:spPr>
          <a:xfrm>
            <a:off x="7705268" y="6515031"/>
            <a:ext cx="985709" cy="307777"/>
          </a:xfrm>
          <a:prstGeom prst="rect">
            <a:avLst/>
          </a:prstGeom>
          <a:noFill/>
        </p:spPr>
        <p:txBody>
          <a:bodyPr wrap="square" rtlCol="0">
            <a:spAutoFit/>
          </a:bodyPr>
          <a:lstStyle/>
          <a:p>
            <a:pPr algn="ctr"/>
            <a:r>
              <a:rPr lang="en-US" sz="1400" b="1" dirty="0" smtClean="0"/>
              <a:t>November</a:t>
            </a:r>
            <a:endParaRPr lang="en-US" sz="1400" b="1" dirty="0"/>
          </a:p>
        </p:txBody>
      </p:sp>
    </p:spTree>
    <p:extLst>
      <p:ext uri="{BB962C8B-B14F-4D97-AF65-F5344CB8AC3E}">
        <p14:creationId xmlns:p14="http://schemas.microsoft.com/office/powerpoint/2010/main" val="3942151308"/>
      </p:ext>
    </p:extLst>
  </p:cSld>
  <p:clrMapOvr>
    <a:masterClrMapping/>
  </p:clrMapOvr>
  <mc:AlternateContent xmlns:mc="http://schemas.openxmlformats.org/markup-compatibility/2006" xmlns:p14="http://schemas.microsoft.com/office/powerpoint/2010/main">
    <mc:Choice Requires="p14">
      <p:transition spd="slow" p14:dur="2000" advTm="46582"/>
    </mc:Choice>
    <mc:Fallback xmlns="">
      <p:transition xmlns:p14="http://schemas.microsoft.com/office/powerpoint/2010/main" spd="slow" advTm="4658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oil.Moist.and.Forcing.Anomaly.Plot.time.varying.SM.Prec.Tmain.forcing.jpg"/>
          <p:cNvPicPr>
            <a:picLocks noGrp="1" noChangeAspect="1"/>
          </p:cNvPicPr>
          <p:nvPr>
            <p:ph idx="1"/>
          </p:nvPr>
        </p:nvPicPr>
        <p:blipFill>
          <a:blip r:embed="rId3">
            <a:extLst>
              <a:ext uri="{28A0092B-C50C-407E-A947-70E740481C1C}">
                <a14:useLocalDpi xmlns:a14="http://schemas.microsoft.com/office/drawing/2010/main" val="0"/>
              </a:ext>
            </a:extLst>
          </a:blip>
          <a:srcRect t="-6719" b="-6719"/>
          <a:stretch>
            <a:fillRect/>
          </a:stretch>
        </p:blipFill>
        <p:spPr>
          <a:xfrm>
            <a:off x="34668" y="2176844"/>
            <a:ext cx="9107423" cy="5008733"/>
          </a:xfrm>
        </p:spPr>
      </p:pic>
      <p:sp>
        <p:nvSpPr>
          <p:cNvPr id="7" name="TextBox 6"/>
          <p:cNvSpPr txBox="1"/>
          <p:nvPr/>
        </p:nvSpPr>
        <p:spPr>
          <a:xfrm>
            <a:off x="829032" y="2676621"/>
            <a:ext cx="1156455" cy="307777"/>
          </a:xfrm>
          <a:prstGeom prst="rect">
            <a:avLst/>
          </a:prstGeom>
          <a:noFill/>
          <a:ln>
            <a:solidFill>
              <a:schemeClr val="tx1"/>
            </a:solidFill>
          </a:ln>
        </p:spPr>
        <p:txBody>
          <a:bodyPr wrap="square" rtlCol="0">
            <a:spAutoFit/>
          </a:bodyPr>
          <a:lstStyle/>
          <a:p>
            <a:pPr algn="ctr"/>
            <a:r>
              <a:rPr lang="en-US" sz="1400" dirty="0" smtClean="0"/>
              <a:t>Temperature</a:t>
            </a:r>
            <a:endParaRPr lang="en-US" sz="1400" dirty="0"/>
          </a:p>
        </p:txBody>
      </p:sp>
      <p:cxnSp>
        <p:nvCxnSpPr>
          <p:cNvPr id="8" name="Straight Arrow Connector 7"/>
          <p:cNvCxnSpPr/>
          <p:nvPr/>
        </p:nvCxnSpPr>
        <p:spPr>
          <a:xfrm>
            <a:off x="1411866" y="2973727"/>
            <a:ext cx="464763" cy="6157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66019" y="5497649"/>
            <a:ext cx="1156455" cy="307777"/>
          </a:xfrm>
          <a:prstGeom prst="rect">
            <a:avLst/>
          </a:prstGeom>
          <a:noFill/>
          <a:ln>
            <a:solidFill>
              <a:schemeClr val="tx1"/>
            </a:solidFill>
          </a:ln>
        </p:spPr>
        <p:txBody>
          <a:bodyPr wrap="square" rtlCol="0">
            <a:spAutoFit/>
          </a:bodyPr>
          <a:lstStyle/>
          <a:p>
            <a:pPr algn="ctr"/>
            <a:r>
              <a:rPr lang="en-US" sz="1400" dirty="0" smtClean="0"/>
              <a:t>Precipitation</a:t>
            </a:r>
            <a:endParaRPr lang="en-US" sz="1400" dirty="0"/>
          </a:p>
        </p:txBody>
      </p:sp>
      <p:cxnSp>
        <p:nvCxnSpPr>
          <p:cNvPr id="10" name="Straight Arrow Connector 9"/>
          <p:cNvCxnSpPr>
            <a:stCxn id="9" idx="0"/>
          </p:cNvCxnSpPr>
          <p:nvPr/>
        </p:nvCxnSpPr>
        <p:spPr>
          <a:xfrm flipH="1" flipV="1">
            <a:off x="1066019" y="4959252"/>
            <a:ext cx="578228" cy="53839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1" y="41166"/>
            <a:ext cx="9144001" cy="1143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600" dirty="0" smtClean="0"/>
              <a:t>Time Evolution of Soil </a:t>
            </a:r>
            <a:r>
              <a:rPr lang="en-US" sz="3600" dirty="0"/>
              <a:t>D</a:t>
            </a:r>
            <a:r>
              <a:rPr lang="en-US" sz="3600" dirty="0" smtClean="0"/>
              <a:t>rying and Meteorology</a:t>
            </a:r>
            <a:endParaRPr lang="en-US" sz="3600" dirty="0"/>
          </a:p>
        </p:txBody>
      </p:sp>
      <p:sp>
        <p:nvSpPr>
          <p:cNvPr id="14" name="TextBox 13"/>
          <p:cNvSpPr txBox="1"/>
          <p:nvPr/>
        </p:nvSpPr>
        <p:spPr>
          <a:xfrm>
            <a:off x="1531382" y="5825967"/>
            <a:ext cx="2557179" cy="523220"/>
          </a:xfrm>
          <a:prstGeom prst="rect">
            <a:avLst/>
          </a:prstGeom>
          <a:noFill/>
          <a:ln>
            <a:solidFill>
              <a:schemeClr val="tx1"/>
            </a:solidFill>
          </a:ln>
        </p:spPr>
        <p:txBody>
          <a:bodyPr wrap="square" rtlCol="0">
            <a:spAutoFit/>
          </a:bodyPr>
          <a:lstStyle/>
          <a:p>
            <a:pPr algn="ctr"/>
            <a:r>
              <a:rPr lang="en-US" sz="1400" dirty="0" smtClean="0"/>
              <a:t>Soil Moisture: VIC driven by observed </a:t>
            </a:r>
            <a:r>
              <a:rPr lang="en-US" sz="1400" b="1" dirty="0" smtClean="0"/>
              <a:t>P</a:t>
            </a:r>
            <a:r>
              <a:rPr lang="en-US" sz="1400" dirty="0" smtClean="0"/>
              <a:t> and </a:t>
            </a:r>
            <a:r>
              <a:rPr lang="en-US" sz="1400" b="1" dirty="0" smtClean="0"/>
              <a:t>T</a:t>
            </a:r>
            <a:endParaRPr lang="en-US" sz="1400" b="1" dirty="0"/>
          </a:p>
        </p:txBody>
      </p:sp>
      <p:cxnSp>
        <p:nvCxnSpPr>
          <p:cNvPr id="15" name="Straight Arrow Connector 14"/>
          <p:cNvCxnSpPr>
            <a:stCxn id="14" idx="3"/>
          </p:cNvCxnSpPr>
          <p:nvPr/>
        </p:nvCxnSpPr>
        <p:spPr>
          <a:xfrm flipV="1">
            <a:off x="4088561" y="5672081"/>
            <a:ext cx="457438" cy="41549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0363" y="6508067"/>
            <a:ext cx="814635" cy="307777"/>
          </a:xfrm>
          <a:prstGeom prst="rect">
            <a:avLst/>
          </a:prstGeom>
          <a:noFill/>
        </p:spPr>
        <p:txBody>
          <a:bodyPr wrap="square" rtlCol="0">
            <a:spAutoFit/>
          </a:bodyPr>
          <a:lstStyle/>
          <a:p>
            <a:pPr algn="ctr"/>
            <a:r>
              <a:rPr lang="en-US" sz="1400" b="1" dirty="0" smtClean="0"/>
              <a:t>January</a:t>
            </a:r>
            <a:endParaRPr lang="en-US" sz="1400" b="1" dirty="0"/>
          </a:p>
        </p:txBody>
      </p:sp>
      <p:sp>
        <p:nvSpPr>
          <p:cNvPr id="12" name="TextBox 11"/>
          <p:cNvSpPr txBox="1"/>
          <p:nvPr/>
        </p:nvSpPr>
        <p:spPr>
          <a:xfrm>
            <a:off x="2608689" y="6508067"/>
            <a:ext cx="814635" cy="307777"/>
          </a:xfrm>
          <a:prstGeom prst="rect">
            <a:avLst/>
          </a:prstGeom>
          <a:noFill/>
        </p:spPr>
        <p:txBody>
          <a:bodyPr wrap="square" rtlCol="0">
            <a:spAutoFit/>
          </a:bodyPr>
          <a:lstStyle/>
          <a:p>
            <a:pPr algn="ctr"/>
            <a:r>
              <a:rPr lang="en-US" sz="1400" b="1" dirty="0" smtClean="0"/>
              <a:t>April</a:t>
            </a:r>
            <a:endParaRPr lang="en-US" sz="1400" b="1" dirty="0"/>
          </a:p>
        </p:txBody>
      </p:sp>
      <p:sp>
        <p:nvSpPr>
          <p:cNvPr id="16" name="TextBox 15"/>
          <p:cNvSpPr txBox="1"/>
          <p:nvPr/>
        </p:nvSpPr>
        <p:spPr>
          <a:xfrm>
            <a:off x="5603599" y="6515031"/>
            <a:ext cx="814635" cy="307777"/>
          </a:xfrm>
          <a:prstGeom prst="rect">
            <a:avLst/>
          </a:prstGeom>
          <a:noFill/>
        </p:spPr>
        <p:txBody>
          <a:bodyPr wrap="square" rtlCol="0">
            <a:spAutoFit/>
          </a:bodyPr>
          <a:lstStyle/>
          <a:p>
            <a:pPr algn="ctr"/>
            <a:r>
              <a:rPr lang="en-US" sz="1400" b="1" dirty="0" smtClean="0"/>
              <a:t>August</a:t>
            </a:r>
            <a:endParaRPr lang="en-US" sz="1400" b="1" dirty="0"/>
          </a:p>
        </p:txBody>
      </p:sp>
      <p:sp>
        <p:nvSpPr>
          <p:cNvPr id="17" name="TextBox 16"/>
          <p:cNvSpPr txBox="1"/>
          <p:nvPr/>
        </p:nvSpPr>
        <p:spPr>
          <a:xfrm>
            <a:off x="7705268" y="6515031"/>
            <a:ext cx="985709" cy="307777"/>
          </a:xfrm>
          <a:prstGeom prst="rect">
            <a:avLst/>
          </a:prstGeom>
          <a:noFill/>
        </p:spPr>
        <p:txBody>
          <a:bodyPr wrap="square" rtlCol="0">
            <a:spAutoFit/>
          </a:bodyPr>
          <a:lstStyle/>
          <a:p>
            <a:pPr algn="ctr"/>
            <a:r>
              <a:rPr lang="en-US" sz="1400" b="1" dirty="0" smtClean="0"/>
              <a:t>November</a:t>
            </a:r>
            <a:endParaRPr lang="en-US" sz="1400" b="1" dirty="0"/>
          </a:p>
        </p:txBody>
      </p:sp>
    </p:spTree>
    <p:extLst>
      <p:ext uri="{BB962C8B-B14F-4D97-AF65-F5344CB8AC3E}">
        <p14:creationId xmlns:p14="http://schemas.microsoft.com/office/powerpoint/2010/main" val="4157673455"/>
      </p:ext>
    </p:extLst>
  </p:cSld>
  <p:clrMapOvr>
    <a:masterClrMapping/>
  </p:clrMapOvr>
  <mc:AlternateContent xmlns:mc="http://schemas.openxmlformats.org/markup-compatibility/2006" xmlns:p14="http://schemas.microsoft.com/office/powerpoint/2010/main">
    <mc:Choice Requires="p14">
      <p:transition spd="slow" p14:dur="2000" advTm="54934"/>
    </mc:Choice>
    <mc:Fallback xmlns="">
      <p:transition xmlns:p14="http://schemas.microsoft.com/office/powerpoint/2010/main" spd="slow" advTm="5493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bs.jja_ppt.time.1895-2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2" name="TextBox 1"/>
          <p:cNvSpPr txBox="1"/>
          <p:nvPr/>
        </p:nvSpPr>
        <p:spPr>
          <a:xfrm>
            <a:off x="7214390" y="4553265"/>
            <a:ext cx="178766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400" b="1" dirty="0" smtClean="0">
                <a:solidFill>
                  <a:srgbClr val="000000"/>
                </a:solidFill>
              </a:rPr>
              <a:t>2012 “Flash Drought”</a:t>
            </a:r>
            <a:endParaRPr lang="en-US" sz="1400" b="1" dirty="0">
              <a:solidFill>
                <a:srgbClr val="000000"/>
              </a:solidFill>
            </a:endParaRPr>
          </a:p>
        </p:txBody>
      </p:sp>
      <p:cxnSp>
        <p:nvCxnSpPr>
          <p:cNvPr id="6" name="Straight Arrow Connector 5"/>
          <p:cNvCxnSpPr/>
          <p:nvPr/>
        </p:nvCxnSpPr>
        <p:spPr>
          <a:xfrm flipH="1" flipV="1">
            <a:off x="7588810" y="4346583"/>
            <a:ext cx="443971" cy="12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54079" y="4817225"/>
            <a:ext cx="1289836" cy="276999"/>
          </a:xfrm>
          <a:prstGeom prst="rect">
            <a:avLst/>
          </a:prstGeom>
          <a:noFill/>
        </p:spPr>
        <p:txBody>
          <a:bodyPr wrap="none" rtlCol="0">
            <a:spAutoFit/>
          </a:bodyPr>
          <a:lstStyle/>
          <a:p>
            <a:r>
              <a:rPr lang="en-US" sz="1200" b="1" dirty="0" smtClean="0"/>
              <a:t>Data: NOAA NCEI</a:t>
            </a:r>
            <a:endParaRPr lang="en-US" sz="1200" b="1" dirty="0"/>
          </a:p>
        </p:txBody>
      </p:sp>
      <p:sp>
        <p:nvSpPr>
          <p:cNvPr id="5" name="TextBox 4"/>
          <p:cNvSpPr txBox="1"/>
          <p:nvPr/>
        </p:nvSpPr>
        <p:spPr>
          <a:xfrm>
            <a:off x="440056" y="186072"/>
            <a:ext cx="8390839"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200" b="1" dirty="0" smtClean="0">
                <a:solidFill>
                  <a:schemeClr val="tx1"/>
                </a:solidFill>
              </a:rPr>
              <a:t>Are Droughts and Rainfall Deficits Synonymous?</a:t>
            </a:r>
            <a:endParaRPr lang="en-US" sz="3200" b="1" dirty="0">
              <a:solidFill>
                <a:schemeClr val="tx1"/>
              </a:solidFill>
            </a:endParaRPr>
          </a:p>
        </p:txBody>
      </p:sp>
      <p:sp>
        <p:nvSpPr>
          <p:cNvPr id="9" name="TextBox 8"/>
          <p:cNvSpPr txBox="1"/>
          <p:nvPr/>
        </p:nvSpPr>
        <p:spPr>
          <a:xfrm>
            <a:off x="6204024" y="4298486"/>
            <a:ext cx="548648"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400" b="1" dirty="0" smtClean="0">
                <a:solidFill>
                  <a:srgbClr val="000000"/>
                </a:solidFill>
              </a:rPr>
              <a:t>1988</a:t>
            </a:r>
            <a:endParaRPr lang="en-US" sz="1400" b="1" dirty="0">
              <a:solidFill>
                <a:srgbClr val="000000"/>
              </a:solidFill>
            </a:endParaRPr>
          </a:p>
        </p:txBody>
      </p:sp>
    </p:spTree>
    <p:extLst>
      <p:ext uri="{BB962C8B-B14F-4D97-AF65-F5344CB8AC3E}">
        <p14:creationId xmlns:p14="http://schemas.microsoft.com/office/powerpoint/2010/main" val="6287574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oil.Moist.and.Forcing.Anomaly.Plot.time.varying.SM.Prec.Tmain.forcing.and.SM.jpg"/>
          <p:cNvPicPr>
            <a:picLocks noGrp="1" noChangeAspect="1"/>
          </p:cNvPicPr>
          <p:nvPr>
            <p:ph idx="1"/>
          </p:nvPr>
        </p:nvPicPr>
        <p:blipFill>
          <a:blip r:embed="rId4">
            <a:extLst>
              <a:ext uri="{28A0092B-C50C-407E-A947-70E740481C1C}">
                <a14:useLocalDpi xmlns:a14="http://schemas.microsoft.com/office/drawing/2010/main" val="0"/>
              </a:ext>
            </a:extLst>
          </a:blip>
          <a:srcRect t="-6719" b="-6719"/>
          <a:stretch>
            <a:fillRect/>
          </a:stretch>
        </p:blipFill>
        <p:spPr>
          <a:xfrm>
            <a:off x="28844" y="2181007"/>
            <a:ext cx="9107424" cy="5008733"/>
          </a:xfrm>
        </p:spPr>
      </p:pic>
      <p:sp>
        <p:nvSpPr>
          <p:cNvPr id="5" name="Title 1"/>
          <p:cNvSpPr>
            <a:spLocks noGrp="1"/>
          </p:cNvSpPr>
          <p:nvPr>
            <p:ph type="title"/>
          </p:nvPr>
        </p:nvSpPr>
        <p:spPr>
          <a:xfrm>
            <a:off x="-1" y="41166"/>
            <a:ext cx="9144001" cy="1143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600" dirty="0" smtClean="0"/>
              <a:t>Time Evolution of Soil </a:t>
            </a:r>
            <a:r>
              <a:rPr lang="en-US" sz="3600" dirty="0"/>
              <a:t>D</a:t>
            </a:r>
            <a:r>
              <a:rPr lang="en-US" sz="3600" dirty="0" smtClean="0"/>
              <a:t>rying and Meteorology</a:t>
            </a:r>
            <a:endParaRPr lang="en-US" sz="3600" dirty="0"/>
          </a:p>
        </p:txBody>
      </p:sp>
      <p:sp>
        <p:nvSpPr>
          <p:cNvPr id="20" name="TextBox 19"/>
          <p:cNvSpPr txBox="1"/>
          <p:nvPr/>
        </p:nvSpPr>
        <p:spPr>
          <a:xfrm>
            <a:off x="829032" y="2676621"/>
            <a:ext cx="1156455" cy="307777"/>
          </a:xfrm>
          <a:prstGeom prst="rect">
            <a:avLst/>
          </a:prstGeom>
          <a:noFill/>
          <a:ln>
            <a:solidFill>
              <a:schemeClr val="tx1"/>
            </a:solidFill>
          </a:ln>
        </p:spPr>
        <p:txBody>
          <a:bodyPr wrap="square" rtlCol="0">
            <a:spAutoFit/>
          </a:bodyPr>
          <a:lstStyle/>
          <a:p>
            <a:pPr algn="ctr"/>
            <a:r>
              <a:rPr lang="en-US" sz="1400" dirty="0" smtClean="0"/>
              <a:t>Temperature</a:t>
            </a:r>
            <a:endParaRPr lang="en-US" sz="1400" dirty="0"/>
          </a:p>
        </p:txBody>
      </p:sp>
      <p:cxnSp>
        <p:nvCxnSpPr>
          <p:cNvPr id="21" name="Straight Arrow Connector 20"/>
          <p:cNvCxnSpPr/>
          <p:nvPr/>
        </p:nvCxnSpPr>
        <p:spPr>
          <a:xfrm>
            <a:off x="1411866" y="2973727"/>
            <a:ext cx="464763" cy="6157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345662" y="5977243"/>
            <a:ext cx="2048729" cy="307777"/>
          </a:xfrm>
          <a:prstGeom prst="rect">
            <a:avLst/>
          </a:prstGeom>
          <a:noFill/>
          <a:ln>
            <a:solidFill>
              <a:schemeClr val="tx1"/>
            </a:solidFill>
          </a:ln>
        </p:spPr>
        <p:txBody>
          <a:bodyPr wrap="square" rtlCol="0">
            <a:spAutoFit/>
          </a:bodyPr>
          <a:lstStyle/>
          <a:p>
            <a:pPr algn="ctr"/>
            <a:r>
              <a:rPr lang="en-US" sz="1400" dirty="0" smtClean="0"/>
              <a:t>Soil Moisture: P isolated</a:t>
            </a:r>
            <a:endParaRPr lang="en-US" sz="1400" dirty="0"/>
          </a:p>
        </p:txBody>
      </p:sp>
      <p:cxnSp>
        <p:nvCxnSpPr>
          <p:cNvPr id="25" name="Straight Arrow Connector 24"/>
          <p:cNvCxnSpPr>
            <a:stCxn id="24" idx="0"/>
          </p:cNvCxnSpPr>
          <p:nvPr/>
        </p:nvCxnSpPr>
        <p:spPr>
          <a:xfrm flipV="1">
            <a:off x="7370027" y="5626825"/>
            <a:ext cx="140139" cy="35041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311628" y="4015162"/>
            <a:ext cx="2048729" cy="307777"/>
          </a:xfrm>
          <a:prstGeom prst="rect">
            <a:avLst/>
          </a:prstGeom>
          <a:noFill/>
          <a:ln>
            <a:solidFill>
              <a:schemeClr val="tx1"/>
            </a:solidFill>
          </a:ln>
        </p:spPr>
        <p:txBody>
          <a:bodyPr wrap="square" rtlCol="0">
            <a:spAutoFit/>
          </a:bodyPr>
          <a:lstStyle/>
          <a:p>
            <a:pPr algn="ctr"/>
            <a:r>
              <a:rPr lang="en-US" sz="1400" dirty="0" smtClean="0"/>
              <a:t>Soil Moisture: T isolated</a:t>
            </a:r>
            <a:endParaRPr lang="en-US" sz="1400" dirty="0"/>
          </a:p>
        </p:txBody>
      </p:sp>
      <p:cxnSp>
        <p:nvCxnSpPr>
          <p:cNvPr id="27" name="Straight Arrow Connector 26"/>
          <p:cNvCxnSpPr/>
          <p:nvPr/>
        </p:nvCxnSpPr>
        <p:spPr>
          <a:xfrm>
            <a:off x="7240313" y="4322939"/>
            <a:ext cx="140140" cy="684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observed.P.vs.T.and.SM.scatterplot.colored.Reg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555" y="871011"/>
            <a:ext cx="2586463" cy="2555181"/>
          </a:xfrm>
          <a:prstGeom prst="rect">
            <a:avLst/>
          </a:prstGeom>
          <a:ln>
            <a:solidFill>
              <a:schemeClr val="tx1"/>
            </a:solidFill>
          </a:ln>
        </p:spPr>
      </p:pic>
      <p:sp>
        <p:nvSpPr>
          <p:cNvPr id="16" name="TextBox 15"/>
          <p:cNvSpPr txBox="1"/>
          <p:nvPr/>
        </p:nvSpPr>
        <p:spPr>
          <a:xfrm>
            <a:off x="0" y="1125550"/>
            <a:ext cx="641823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Recall, T and P come together, so the P-isolated sensitivity might be understated</a:t>
            </a:r>
          </a:p>
        </p:txBody>
      </p:sp>
      <p:sp>
        <p:nvSpPr>
          <p:cNvPr id="2" name="Rectangle 1"/>
          <p:cNvSpPr/>
          <p:nvPr/>
        </p:nvSpPr>
        <p:spPr>
          <a:xfrm>
            <a:off x="-1" y="1706392"/>
            <a:ext cx="6538556" cy="923330"/>
          </a:xfrm>
          <a:prstGeom prst="rect">
            <a:avLst/>
          </a:prstGeom>
        </p:spPr>
        <p:txBody>
          <a:bodyPr wrap="square">
            <a:spAutoFit/>
          </a:bodyPr>
          <a:lstStyle/>
          <a:p>
            <a:pPr marL="285750" lvl="0" indent="-285750">
              <a:buFont typeface="Arial" panose="020B0604020202020204" pitchFamily="34" charset="0"/>
              <a:buChar char="•"/>
            </a:pPr>
            <a:r>
              <a:rPr lang="en-US" dirty="0"/>
              <a:t>Apply the regression to *adjust* monthly temperatures during the precipitation deficit </a:t>
            </a:r>
            <a:r>
              <a:rPr lang="en-US" dirty="0" smtClean="0"/>
              <a:t>case</a:t>
            </a:r>
            <a:r>
              <a:rPr lang="en-US" sz="1400" dirty="0" smtClean="0"/>
              <a:t> </a:t>
            </a:r>
            <a:r>
              <a:rPr lang="en-US" sz="1400" dirty="0" smtClean="0">
                <a:solidFill>
                  <a:prstClr val="black"/>
                </a:solidFill>
              </a:rPr>
              <a:t>[</a:t>
            </a:r>
            <a:r>
              <a:rPr lang="en-US" sz="1400" dirty="0">
                <a:solidFill>
                  <a:prstClr val="black"/>
                </a:solidFill>
              </a:rPr>
              <a:t>based on monthly regressions at each point]</a:t>
            </a:r>
            <a:endParaRPr lang="en-US" dirty="0">
              <a:solidFill>
                <a:prstClr val="black"/>
              </a:solidFill>
            </a:endParaRPr>
          </a:p>
          <a:p>
            <a:pPr marL="285750" indent="-285750">
              <a:buFont typeface="Arial" panose="020B0604020202020204" pitchFamily="34" charset="0"/>
              <a:buChar char="•"/>
            </a:pPr>
            <a:endParaRPr lang="en-US" dirty="0"/>
          </a:p>
        </p:txBody>
      </p:sp>
      <p:sp>
        <p:nvSpPr>
          <p:cNvPr id="28" name="TextBox 27"/>
          <p:cNvSpPr txBox="1"/>
          <p:nvPr/>
        </p:nvSpPr>
        <p:spPr>
          <a:xfrm>
            <a:off x="1066019" y="5497649"/>
            <a:ext cx="1156455" cy="307777"/>
          </a:xfrm>
          <a:prstGeom prst="rect">
            <a:avLst/>
          </a:prstGeom>
          <a:noFill/>
          <a:ln>
            <a:solidFill>
              <a:schemeClr val="tx1"/>
            </a:solidFill>
          </a:ln>
        </p:spPr>
        <p:txBody>
          <a:bodyPr wrap="square" rtlCol="0">
            <a:spAutoFit/>
          </a:bodyPr>
          <a:lstStyle/>
          <a:p>
            <a:pPr algn="ctr"/>
            <a:r>
              <a:rPr lang="en-US" sz="1400" dirty="0" smtClean="0"/>
              <a:t>Precipitation</a:t>
            </a:r>
            <a:endParaRPr lang="en-US" sz="1400" dirty="0"/>
          </a:p>
        </p:txBody>
      </p:sp>
      <p:cxnSp>
        <p:nvCxnSpPr>
          <p:cNvPr id="29" name="Straight Arrow Connector 28"/>
          <p:cNvCxnSpPr>
            <a:stCxn id="28" idx="0"/>
          </p:cNvCxnSpPr>
          <p:nvPr/>
        </p:nvCxnSpPr>
        <p:spPr>
          <a:xfrm flipH="1" flipV="1">
            <a:off x="1066019" y="4959252"/>
            <a:ext cx="578228" cy="53839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531382" y="5825967"/>
            <a:ext cx="2557179" cy="523220"/>
          </a:xfrm>
          <a:prstGeom prst="rect">
            <a:avLst/>
          </a:prstGeom>
          <a:noFill/>
          <a:ln>
            <a:solidFill>
              <a:schemeClr val="tx1"/>
            </a:solidFill>
          </a:ln>
        </p:spPr>
        <p:txBody>
          <a:bodyPr wrap="square" rtlCol="0">
            <a:spAutoFit/>
          </a:bodyPr>
          <a:lstStyle/>
          <a:p>
            <a:pPr algn="ctr"/>
            <a:r>
              <a:rPr lang="en-US" sz="1400" dirty="0" smtClean="0"/>
              <a:t>Soil Moisture: VIC driven by observed </a:t>
            </a:r>
            <a:r>
              <a:rPr lang="en-US" sz="1400" b="1" dirty="0" smtClean="0"/>
              <a:t>P</a:t>
            </a:r>
            <a:r>
              <a:rPr lang="en-US" sz="1400" dirty="0" smtClean="0"/>
              <a:t> and </a:t>
            </a:r>
            <a:r>
              <a:rPr lang="en-US" sz="1400" b="1" dirty="0" smtClean="0"/>
              <a:t>T</a:t>
            </a:r>
            <a:endParaRPr lang="en-US" sz="1400" b="1" dirty="0"/>
          </a:p>
        </p:txBody>
      </p:sp>
      <p:cxnSp>
        <p:nvCxnSpPr>
          <p:cNvPr id="31" name="Straight Arrow Connector 30"/>
          <p:cNvCxnSpPr>
            <a:stCxn id="30" idx="3"/>
          </p:cNvCxnSpPr>
          <p:nvPr/>
        </p:nvCxnSpPr>
        <p:spPr>
          <a:xfrm flipV="1">
            <a:off x="4088561" y="5672081"/>
            <a:ext cx="457438" cy="41549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50363" y="6508067"/>
            <a:ext cx="814635" cy="307777"/>
          </a:xfrm>
          <a:prstGeom prst="rect">
            <a:avLst/>
          </a:prstGeom>
          <a:noFill/>
        </p:spPr>
        <p:txBody>
          <a:bodyPr wrap="square" rtlCol="0">
            <a:spAutoFit/>
          </a:bodyPr>
          <a:lstStyle/>
          <a:p>
            <a:pPr algn="ctr"/>
            <a:r>
              <a:rPr lang="en-US" sz="1400" b="1" dirty="0" smtClean="0"/>
              <a:t>January</a:t>
            </a:r>
            <a:endParaRPr lang="en-US" sz="1400" b="1" dirty="0"/>
          </a:p>
        </p:txBody>
      </p:sp>
      <p:sp>
        <p:nvSpPr>
          <p:cNvPr id="18" name="TextBox 17"/>
          <p:cNvSpPr txBox="1"/>
          <p:nvPr/>
        </p:nvSpPr>
        <p:spPr>
          <a:xfrm>
            <a:off x="2608689" y="6508067"/>
            <a:ext cx="814635" cy="307777"/>
          </a:xfrm>
          <a:prstGeom prst="rect">
            <a:avLst/>
          </a:prstGeom>
          <a:noFill/>
        </p:spPr>
        <p:txBody>
          <a:bodyPr wrap="square" rtlCol="0">
            <a:spAutoFit/>
          </a:bodyPr>
          <a:lstStyle/>
          <a:p>
            <a:pPr algn="ctr"/>
            <a:r>
              <a:rPr lang="en-US" sz="1400" b="1" dirty="0" smtClean="0"/>
              <a:t>April</a:t>
            </a:r>
            <a:endParaRPr lang="en-US" sz="1400" b="1" dirty="0"/>
          </a:p>
        </p:txBody>
      </p:sp>
      <p:sp>
        <p:nvSpPr>
          <p:cNvPr id="19" name="TextBox 18"/>
          <p:cNvSpPr txBox="1"/>
          <p:nvPr/>
        </p:nvSpPr>
        <p:spPr>
          <a:xfrm>
            <a:off x="5603599" y="6515031"/>
            <a:ext cx="814635" cy="307777"/>
          </a:xfrm>
          <a:prstGeom prst="rect">
            <a:avLst/>
          </a:prstGeom>
          <a:noFill/>
        </p:spPr>
        <p:txBody>
          <a:bodyPr wrap="square" rtlCol="0">
            <a:spAutoFit/>
          </a:bodyPr>
          <a:lstStyle/>
          <a:p>
            <a:pPr algn="ctr"/>
            <a:r>
              <a:rPr lang="en-US" sz="1400" b="1" dirty="0" smtClean="0"/>
              <a:t>August</a:t>
            </a:r>
            <a:endParaRPr lang="en-US" sz="1400" b="1" dirty="0"/>
          </a:p>
        </p:txBody>
      </p:sp>
      <p:sp>
        <p:nvSpPr>
          <p:cNvPr id="22" name="TextBox 21"/>
          <p:cNvSpPr txBox="1"/>
          <p:nvPr/>
        </p:nvSpPr>
        <p:spPr>
          <a:xfrm>
            <a:off x="7705268" y="6515031"/>
            <a:ext cx="985709" cy="307777"/>
          </a:xfrm>
          <a:prstGeom prst="rect">
            <a:avLst/>
          </a:prstGeom>
          <a:noFill/>
        </p:spPr>
        <p:txBody>
          <a:bodyPr wrap="square" rtlCol="0">
            <a:spAutoFit/>
          </a:bodyPr>
          <a:lstStyle/>
          <a:p>
            <a:pPr algn="ctr"/>
            <a:r>
              <a:rPr lang="en-US" sz="1400" b="1" dirty="0" smtClean="0"/>
              <a:t>November</a:t>
            </a:r>
            <a:endParaRPr lang="en-US" sz="1400" b="1" dirty="0"/>
          </a:p>
        </p:txBody>
      </p:sp>
    </p:spTree>
    <p:custDataLst>
      <p:tags r:id="rId1"/>
    </p:custDataLst>
    <p:extLst>
      <p:ext uri="{BB962C8B-B14F-4D97-AF65-F5344CB8AC3E}">
        <p14:creationId xmlns:p14="http://schemas.microsoft.com/office/powerpoint/2010/main" val="3082632435"/>
      </p:ext>
    </p:extLst>
  </p:cSld>
  <p:clrMapOvr>
    <a:masterClrMapping/>
  </p:clrMapOvr>
  <mc:AlternateContent xmlns:mc="http://schemas.openxmlformats.org/markup-compatibility/2006" xmlns:p14="http://schemas.microsoft.com/office/powerpoint/2010/main">
    <mc:Choice Requires="p14">
      <p:transition spd="slow" p14:dur="2000" advTm="83809"/>
    </mc:Choice>
    <mc:Fallback xmlns="">
      <p:transition xmlns:p14="http://schemas.microsoft.com/office/powerpoint/2010/main" spd="slow" advTm="838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oil.Moist.and.Forcing.Anomaly.Plot.time.varying.SM.Prec.Tmain.forcing.and.SM.Adj.jpg"/>
          <p:cNvPicPr>
            <a:picLocks noGrp="1" noChangeAspect="1"/>
          </p:cNvPicPr>
          <p:nvPr>
            <p:ph idx="1"/>
          </p:nvPr>
        </p:nvPicPr>
        <p:blipFill>
          <a:blip r:embed="rId4">
            <a:extLst>
              <a:ext uri="{28A0092B-C50C-407E-A947-70E740481C1C}">
                <a14:useLocalDpi xmlns:a14="http://schemas.microsoft.com/office/drawing/2010/main" val="0"/>
              </a:ext>
            </a:extLst>
          </a:blip>
          <a:srcRect t="-6719" b="-6719"/>
          <a:stretch>
            <a:fillRect/>
          </a:stretch>
        </p:blipFill>
        <p:spPr>
          <a:xfrm>
            <a:off x="27577" y="2180388"/>
            <a:ext cx="9107424" cy="5008733"/>
          </a:xfrm>
        </p:spPr>
      </p:pic>
      <p:sp>
        <p:nvSpPr>
          <p:cNvPr id="10" name="TextBox 9"/>
          <p:cNvSpPr txBox="1"/>
          <p:nvPr/>
        </p:nvSpPr>
        <p:spPr>
          <a:xfrm>
            <a:off x="829032" y="2676621"/>
            <a:ext cx="1156455" cy="307777"/>
          </a:xfrm>
          <a:prstGeom prst="rect">
            <a:avLst/>
          </a:prstGeom>
          <a:noFill/>
          <a:ln>
            <a:solidFill>
              <a:schemeClr val="tx1"/>
            </a:solidFill>
          </a:ln>
        </p:spPr>
        <p:txBody>
          <a:bodyPr wrap="square" rtlCol="0">
            <a:spAutoFit/>
          </a:bodyPr>
          <a:lstStyle/>
          <a:p>
            <a:pPr algn="ctr"/>
            <a:r>
              <a:rPr lang="en-US" sz="1400" dirty="0" smtClean="0"/>
              <a:t>Temperature</a:t>
            </a:r>
            <a:endParaRPr lang="en-US" sz="1400" dirty="0"/>
          </a:p>
        </p:txBody>
      </p:sp>
      <p:cxnSp>
        <p:nvCxnSpPr>
          <p:cNvPr id="11" name="Straight Arrow Connector 10"/>
          <p:cNvCxnSpPr/>
          <p:nvPr/>
        </p:nvCxnSpPr>
        <p:spPr>
          <a:xfrm>
            <a:off x="1411866" y="2973727"/>
            <a:ext cx="464763" cy="6157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45662" y="5977243"/>
            <a:ext cx="2048729" cy="307777"/>
          </a:xfrm>
          <a:prstGeom prst="rect">
            <a:avLst/>
          </a:prstGeom>
          <a:noFill/>
          <a:ln>
            <a:solidFill>
              <a:schemeClr val="tx1"/>
            </a:solidFill>
          </a:ln>
        </p:spPr>
        <p:txBody>
          <a:bodyPr wrap="square" rtlCol="0">
            <a:spAutoFit/>
          </a:bodyPr>
          <a:lstStyle/>
          <a:p>
            <a:pPr algn="ctr"/>
            <a:r>
              <a:rPr lang="en-US" sz="1400" dirty="0" smtClean="0"/>
              <a:t>Soil Moisture: P isolated</a:t>
            </a:r>
            <a:endParaRPr lang="en-US" sz="1400" dirty="0"/>
          </a:p>
        </p:txBody>
      </p:sp>
      <p:cxnSp>
        <p:nvCxnSpPr>
          <p:cNvPr id="13" name="Straight Arrow Connector 12"/>
          <p:cNvCxnSpPr>
            <a:stCxn id="12" idx="0"/>
          </p:cNvCxnSpPr>
          <p:nvPr/>
        </p:nvCxnSpPr>
        <p:spPr>
          <a:xfrm flipV="1">
            <a:off x="7370027" y="5626825"/>
            <a:ext cx="140139" cy="35041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311628" y="4015162"/>
            <a:ext cx="2048729" cy="307777"/>
          </a:xfrm>
          <a:prstGeom prst="rect">
            <a:avLst/>
          </a:prstGeom>
          <a:noFill/>
          <a:ln>
            <a:solidFill>
              <a:schemeClr val="tx1"/>
            </a:solidFill>
          </a:ln>
        </p:spPr>
        <p:txBody>
          <a:bodyPr wrap="square" rtlCol="0">
            <a:spAutoFit/>
          </a:bodyPr>
          <a:lstStyle/>
          <a:p>
            <a:pPr algn="ctr"/>
            <a:r>
              <a:rPr lang="en-US" sz="1400" dirty="0" smtClean="0"/>
              <a:t>Soil Moisture: T isolated</a:t>
            </a:r>
            <a:endParaRPr lang="en-US" sz="1400" dirty="0"/>
          </a:p>
        </p:txBody>
      </p:sp>
      <p:cxnSp>
        <p:nvCxnSpPr>
          <p:cNvPr id="17" name="Straight Arrow Connector 16"/>
          <p:cNvCxnSpPr/>
          <p:nvPr/>
        </p:nvCxnSpPr>
        <p:spPr>
          <a:xfrm>
            <a:off x="7240313" y="4322939"/>
            <a:ext cx="140140" cy="684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886128" y="2795565"/>
            <a:ext cx="2048729" cy="523220"/>
          </a:xfrm>
          <a:prstGeom prst="rect">
            <a:avLst/>
          </a:prstGeom>
          <a:noFill/>
          <a:ln>
            <a:solidFill>
              <a:schemeClr val="tx1"/>
            </a:solidFill>
          </a:ln>
        </p:spPr>
        <p:txBody>
          <a:bodyPr wrap="square" rtlCol="0">
            <a:spAutoFit/>
          </a:bodyPr>
          <a:lstStyle/>
          <a:p>
            <a:pPr algn="ctr"/>
            <a:r>
              <a:rPr lang="en-US" sz="1400" dirty="0" smtClean="0"/>
              <a:t>Soil Moisture: P isolated</a:t>
            </a:r>
          </a:p>
          <a:p>
            <a:pPr algn="ctr"/>
            <a:r>
              <a:rPr lang="en-US" sz="1400" dirty="0" smtClean="0"/>
              <a:t>*Adjusted*</a:t>
            </a:r>
            <a:endParaRPr lang="en-US" sz="1400" dirty="0"/>
          </a:p>
        </p:txBody>
      </p:sp>
      <p:cxnSp>
        <p:nvCxnSpPr>
          <p:cNvPr id="21" name="Straight Arrow Connector 20"/>
          <p:cNvCxnSpPr>
            <a:stCxn id="20" idx="2"/>
          </p:cNvCxnSpPr>
          <p:nvPr/>
        </p:nvCxnSpPr>
        <p:spPr>
          <a:xfrm>
            <a:off x="3910493" y="3318785"/>
            <a:ext cx="1786364" cy="25348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p:nvPr>
        </p:nvSpPr>
        <p:spPr>
          <a:xfrm>
            <a:off x="-1" y="41166"/>
            <a:ext cx="9144001" cy="1143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600" dirty="0" smtClean="0"/>
              <a:t>Time Evolution of Soil </a:t>
            </a:r>
            <a:r>
              <a:rPr lang="en-US" sz="3600" dirty="0"/>
              <a:t>D</a:t>
            </a:r>
            <a:r>
              <a:rPr lang="en-US" sz="3600" dirty="0" smtClean="0"/>
              <a:t>rying and Meteorology</a:t>
            </a:r>
            <a:endParaRPr lang="en-US" sz="3600" dirty="0"/>
          </a:p>
        </p:txBody>
      </p:sp>
      <p:pic>
        <p:nvPicPr>
          <p:cNvPr id="22" name="Picture 21" descr="observed.P.vs.T.and.SM.scatterplot.colored.Reg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555" y="871011"/>
            <a:ext cx="2586463" cy="2555181"/>
          </a:xfrm>
          <a:prstGeom prst="rect">
            <a:avLst/>
          </a:prstGeom>
          <a:ln>
            <a:solidFill>
              <a:schemeClr val="tx1"/>
            </a:solidFill>
          </a:ln>
        </p:spPr>
      </p:pic>
      <p:sp>
        <p:nvSpPr>
          <p:cNvPr id="23" name="TextBox 22"/>
          <p:cNvSpPr txBox="1"/>
          <p:nvPr/>
        </p:nvSpPr>
        <p:spPr>
          <a:xfrm>
            <a:off x="0" y="1125550"/>
            <a:ext cx="641823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Recall, T and P come together, so the P-isolated sensitivity might be understated</a:t>
            </a:r>
          </a:p>
        </p:txBody>
      </p:sp>
      <p:sp>
        <p:nvSpPr>
          <p:cNvPr id="25" name="Rectangle 24"/>
          <p:cNvSpPr/>
          <p:nvPr/>
        </p:nvSpPr>
        <p:spPr>
          <a:xfrm>
            <a:off x="-1" y="1706392"/>
            <a:ext cx="6538556" cy="646331"/>
          </a:xfrm>
          <a:prstGeom prst="rect">
            <a:avLst/>
          </a:prstGeom>
        </p:spPr>
        <p:txBody>
          <a:bodyPr wrap="square">
            <a:spAutoFit/>
          </a:bodyPr>
          <a:lstStyle/>
          <a:p>
            <a:pPr marL="285750" indent="-285750">
              <a:buFont typeface="Arial" panose="020B0604020202020204" pitchFamily="34" charset="0"/>
              <a:buChar char="•"/>
            </a:pPr>
            <a:r>
              <a:rPr lang="en-US" dirty="0"/>
              <a:t>Apply the regression to *adjust* monthly temperatures during the precipitation deficit </a:t>
            </a:r>
            <a:r>
              <a:rPr lang="en-US" dirty="0" smtClean="0"/>
              <a:t>case</a:t>
            </a:r>
            <a:r>
              <a:rPr lang="en-US" sz="1400" dirty="0" smtClean="0"/>
              <a:t> [based on monthly regressions at each point]</a:t>
            </a:r>
            <a:endParaRPr lang="en-US" dirty="0"/>
          </a:p>
        </p:txBody>
      </p:sp>
      <p:sp>
        <p:nvSpPr>
          <p:cNvPr id="26" name="TextBox 25"/>
          <p:cNvSpPr txBox="1"/>
          <p:nvPr/>
        </p:nvSpPr>
        <p:spPr>
          <a:xfrm>
            <a:off x="1066019" y="5497649"/>
            <a:ext cx="1156455" cy="307777"/>
          </a:xfrm>
          <a:prstGeom prst="rect">
            <a:avLst/>
          </a:prstGeom>
          <a:noFill/>
          <a:ln>
            <a:solidFill>
              <a:schemeClr val="tx1"/>
            </a:solidFill>
          </a:ln>
        </p:spPr>
        <p:txBody>
          <a:bodyPr wrap="square" rtlCol="0">
            <a:spAutoFit/>
          </a:bodyPr>
          <a:lstStyle/>
          <a:p>
            <a:pPr algn="ctr"/>
            <a:r>
              <a:rPr lang="en-US" sz="1400" dirty="0" smtClean="0"/>
              <a:t>Precipitation</a:t>
            </a:r>
            <a:endParaRPr lang="en-US" sz="1400" dirty="0"/>
          </a:p>
        </p:txBody>
      </p:sp>
      <p:cxnSp>
        <p:nvCxnSpPr>
          <p:cNvPr id="27" name="Straight Arrow Connector 26"/>
          <p:cNvCxnSpPr>
            <a:stCxn id="26" idx="0"/>
          </p:cNvCxnSpPr>
          <p:nvPr/>
        </p:nvCxnSpPr>
        <p:spPr>
          <a:xfrm flipH="1" flipV="1">
            <a:off x="1066019" y="4959252"/>
            <a:ext cx="578228" cy="53839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531382" y="5825967"/>
            <a:ext cx="2557179" cy="523220"/>
          </a:xfrm>
          <a:prstGeom prst="rect">
            <a:avLst/>
          </a:prstGeom>
          <a:noFill/>
          <a:ln>
            <a:solidFill>
              <a:schemeClr val="tx1"/>
            </a:solidFill>
          </a:ln>
        </p:spPr>
        <p:txBody>
          <a:bodyPr wrap="square" rtlCol="0">
            <a:spAutoFit/>
          </a:bodyPr>
          <a:lstStyle/>
          <a:p>
            <a:pPr algn="ctr"/>
            <a:r>
              <a:rPr lang="en-US" sz="1400" dirty="0" smtClean="0"/>
              <a:t>Soil Moisture: VIC driven by observed </a:t>
            </a:r>
            <a:r>
              <a:rPr lang="en-US" sz="1400" b="1" dirty="0" smtClean="0"/>
              <a:t>P</a:t>
            </a:r>
            <a:r>
              <a:rPr lang="en-US" sz="1400" dirty="0" smtClean="0"/>
              <a:t> and </a:t>
            </a:r>
            <a:r>
              <a:rPr lang="en-US" sz="1400" b="1" dirty="0" smtClean="0"/>
              <a:t>T</a:t>
            </a:r>
            <a:endParaRPr lang="en-US" sz="1400" b="1" dirty="0"/>
          </a:p>
        </p:txBody>
      </p:sp>
      <p:cxnSp>
        <p:nvCxnSpPr>
          <p:cNvPr id="29" name="Straight Arrow Connector 28"/>
          <p:cNvCxnSpPr>
            <a:stCxn id="28" idx="3"/>
          </p:cNvCxnSpPr>
          <p:nvPr/>
        </p:nvCxnSpPr>
        <p:spPr>
          <a:xfrm flipV="1">
            <a:off x="4088561" y="5672081"/>
            <a:ext cx="457438" cy="41549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50363" y="6508067"/>
            <a:ext cx="814635" cy="307777"/>
          </a:xfrm>
          <a:prstGeom prst="rect">
            <a:avLst/>
          </a:prstGeom>
          <a:noFill/>
        </p:spPr>
        <p:txBody>
          <a:bodyPr wrap="square" rtlCol="0">
            <a:spAutoFit/>
          </a:bodyPr>
          <a:lstStyle/>
          <a:p>
            <a:pPr algn="ctr"/>
            <a:r>
              <a:rPr lang="en-US" sz="1400" b="1" dirty="0" smtClean="0"/>
              <a:t>January</a:t>
            </a:r>
            <a:endParaRPr lang="en-US" sz="1400" b="1" dirty="0"/>
          </a:p>
        </p:txBody>
      </p:sp>
      <p:sp>
        <p:nvSpPr>
          <p:cNvPr id="31" name="TextBox 30"/>
          <p:cNvSpPr txBox="1"/>
          <p:nvPr/>
        </p:nvSpPr>
        <p:spPr>
          <a:xfrm>
            <a:off x="2608689" y="6508067"/>
            <a:ext cx="814635" cy="307777"/>
          </a:xfrm>
          <a:prstGeom prst="rect">
            <a:avLst/>
          </a:prstGeom>
          <a:noFill/>
        </p:spPr>
        <p:txBody>
          <a:bodyPr wrap="square" rtlCol="0">
            <a:spAutoFit/>
          </a:bodyPr>
          <a:lstStyle/>
          <a:p>
            <a:pPr algn="ctr"/>
            <a:r>
              <a:rPr lang="en-US" sz="1400" b="1" dirty="0" smtClean="0"/>
              <a:t>April</a:t>
            </a:r>
            <a:endParaRPr lang="en-US" sz="1400" b="1" dirty="0"/>
          </a:p>
        </p:txBody>
      </p:sp>
      <p:sp>
        <p:nvSpPr>
          <p:cNvPr id="32" name="TextBox 31"/>
          <p:cNvSpPr txBox="1"/>
          <p:nvPr/>
        </p:nvSpPr>
        <p:spPr>
          <a:xfrm>
            <a:off x="5603599" y="6515031"/>
            <a:ext cx="814635" cy="307777"/>
          </a:xfrm>
          <a:prstGeom prst="rect">
            <a:avLst/>
          </a:prstGeom>
          <a:noFill/>
        </p:spPr>
        <p:txBody>
          <a:bodyPr wrap="square" rtlCol="0">
            <a:spAutoFit/>
          </a:bodyPr>
          <a:lstStyle/>
          <a:p>
            <a:pPr algn="ctr"/>
            <a:r>
              <a:rPr lang="en-US" sz="1400" b="1" dirty="0" smtClean="0"/>
              <a:t>August</a:t>
            </a:r>
            <a:endParaRPr lang="en-US" sz="1400" b="1" dirty="0"/>
          </a:p>
        </p:txBody>
      </p:sp>
      <p:sp>
        <p:nvSpPr>
          <p:cNvPr id="33" name="TextBox 32"/>
          <p:cNvSpPr txBox="1"/>
          <p:nvPr/>
        </p:nvSpPr>
        <p:spPr>
          <a:xfrm>
            <a:off x="7705268" y="6515031"/>
            <a:ext cx="985709" cy="307777"/>
          </a:xfrm>
          <a:prstGeom prst="rect">
            <a:avLst/>
          </a:prstGeom>
          <a:noFill/>
        </p:spPr>
        <p:txBody>
          <a:bodyPr wrap="square" rtlCol="0">
            <a:spAutoFit/>
          </a:bodyPr>
          <a:lstStyle/>
          <a:p>
            <a:pPr algn="ctr"/>
            <a:r>
              <a:rPr lang="en-US" sz="1400" b="1" dirty="0" smtClean="0"/>
              <a:t>November</a:t>
            </a:r>
            <a:endParaRPr lang="en-US" sz="1400" b="1" dirty="0"/>
          </a:p>
        </p:txBody>
      </p:sp>
    </p:spTree>
    <p:custDataLst>
      <p:tags r:id="rId1"/>
    </p:custDataLst>
    <p:extLst>
      <p:ext uri="{BB962C8B-B14F-4D97-AF65-F5344CB8AC3E}">
        <p14:creationId xmlns:p14="http://schemas.microsoft.com/office/powerpoint/2010/main" val="943406847"/>
      </p:ext>
    </p:extLst>
  </p:cSld>
  <p:clrMapOvr>
    <a:masterClrMapping/>
  </p:clrMapOvr>
  <mc:AlternateContent xmlns:mc="http://schemas.openxmlformats.org/markup-compatibility/2006" xmlns:p14="http://schemas.microsoft.com/office/powerpoint/2010/main">
    <mc:Choice Requires="p14">
      <p:transition spd="slow" p14:dur="2000" advTm="24524"/>
    </mc:Choice>
    <mc:Fallback xmlns="">
      <p:transition xmlns:p14="http://schemas.microsoft.com/office/powerpoint/2010/main" spd="slow" advTm="24524"/>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2" y="48000"/>
            <a:ext cx="9091088" cy="11430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t>GCM Ensemble to Explore </a:t>
            </a:r>
            <a:r>
              <a:rPr lang="en-US" dirty="0"/>
              <a:t>G</a:t>
            </a:r>
            <a:r>
              <a:rPr lang="en-US" dirty="0" smtClean="0"/>
              <a:t>eneral Drought </a:t>
            </a:r>
            <a:r>
              <a:rPr lang="en-US" dirty="0"/>
              <a:t>C</a:t>
            </a:r>
            <a:r>
              <a:rPr lang="en-US" dirty="0" smtClean="0"/>
              <a:t>haracteristics and Predictability</a:t>
            </a:r>
            <a:endParaRPr lang="en-US" dirty="0"/>
          </a:p>
        </p:txBody>
      </p:sp>
      <p:sp>
        <p:nvSpPr>
          <p:cNvPr id="9" name="TextBox 8"/>
          <p:cNvSpPr txBox="1"/>
          <p:nvPr/>
        </p:nvSpPr>
        <p:spPr>
          <a:xfrm>
            <a:off x="119054" y="5374725"/>
            <a:ext cx="8717390" cy="1477328"/>
          </a:xfrm>
          <a:prstGeom prst="rect">
            <a:avLst/>
          </a:prstGeom>
          <a:solidFill>
            <a:srgbClr val="FFFFFF"/>
          </a:solidFill>
          <a:ln>
            <a:solidFill>
              <a:schemeClr val="tx1"/>
            </a:solidFill>
          </a:ln>
        </p:spPr>
        <p:txBody>
          <a:bodyPr wrap="square" rtlCol="0">
            <a:spAutoFit/>
          </a:bodyPr>
          <a:lstStyle/>
          <a:p>
            <a:r>
              <a:rPr lang="en-US" dirty="0" smtClean="0"/>
              <a:t>° 1050 years of ‘</a:t>
            </a:r>
            <a:r>
              <a:rPr lang="en-US" i="1" dirty="0" smtClean="0"/>
              <a:t>current climate</a:t>
            </a:r>
            <a:r>
              <a:rPr lang="en-US" dirty="0" smtClean="0"/>
              <a:t>’ simulations. 30 ECHAM-5 ensemble members, 1979-2013.</a:t>
            </a:r>
          </a:p>
          <a:p>
            <a:r>
              <a:rPr lang="en-US" dirty="0" smtClean="0"/>
              <a:t>°  AMIP-style driven with observed Greenhouse Gases (GHG) and Sea Surface Temperatures</a:t>
            </a:r>
          </a:p>
          <a:p>
            <a:r>
              <a:rPr lang="en-US" dirty="0" smtClean="0"/>
              <a:t>° Global 85 km spatial resolution</a:t>
            </a:r>
          </a:p>
          <a:p>
            <a:r>
              <a:rPr lang="en-US" dirty="0" smtClean="0"/>
              <a:t>° Interactive Land Surface </a:t>
            </a:r>
          </a:p>
          <a:p>
            <a:r>
              <a:rPr lang="en-US" dirty="0" smtClean="0"/>
              <a:t>                                     (</a:t>
            </a:r>
            <a:r>
              <a:rPr lang="en-US" i="1" dirty="0" smtClean="0"/>
              <a:t>see </a:t>
            </a:r>
            <a:r>
              <a:rPr lang="en-US" i="1" dirty="0" err="1" smtClean="0"/>
              <a:t>Seager</a:t>
            </a:r>
            <a:r>
              <a:rPr lang="en-US" i="1" dirty="0" smtClean="0"/>
              <a:t> and Hoerling 201, </a:t>
            </a:r>
            <a:r>
              <a:rPr lang="en-US" i="1" dirty="0" err="1" smtClean="0"/>
              <a:t>JClimate</a:t>
            </a:r>
            <a:r>
              <a:rPr lang="en-US" dirty="0" smtClean="0"/>
              <a:t>)</a:t>
            </a:r>
            <a:endParaRPr lang="en-US" dirty="0"/>
          </a:p>
        </p:txBody>
      </p:sp>
      <p:sp>
        <p:nvSpPr>
          <p:cNvPr id="10" name="TextBox 9"/>
          <p:cNvSpPr txBox="1"/>
          <p:nvPr/>
        </p:nvSpPr>
        <p:spPr>
          <a:xfrm>
            <a:off x="1421706" y="1191000"/>
            <a:ext cx="6870023" cy="400110"/>
          </a:xfrm>
          <a:prstGeom prst="rect">
            <a:avLst/>
          </a:prstGeom>
          <a:solidFill>
            <a:srgbClr val="FFFFFF"/>
          </a:solidFill>
          <a:ln>
            <a:solidFill>
              <a:schemeClr val="tx1"/>
            </a:solidFill>
          </a:ln>
        </p:spPr>
        <p:txBody>
          <a:bodyPr wrap="square" rtlCol="0">
            <a:spAutoFit/>
          </a:bodyPr>
          <a:lstStyle/>
          <a:p>
            <a:r>
              <a:rPr lang="en-US" sz="2000" dirty="0" smtClean="0"/>
              <a:t>Overcomes the limited observed sample size (e.g. 64 years)</a:t>
            </a:r>
            <a:endParaRPr lang="en-US" sz="2000" dirty="0"/>
          </a:p>
        </p:txBody>
      </p:sp>
      <p:pic>
        <p:nvPicPr>
          <p:cNvPr id="7" name="Picture 17" descr="Fig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903" y="1628541"/>
            <a:ext cx="3953627" cy="37461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0585082"/>
      </p:ext>
    </p:extLst>
  </p:cSld>
  <p:clrMapOvr>
    <a:masterClrMapping/>
  </p:clrMapOvr>
  <mc:AlternateContent xmlns:mc="http://schemas.openxmlformats.org/markup-compatibility/2006" xmlns:p14="http://schemas.microsoft.com/office/powerpoint/2010/main">
    <mc:Choice Requires="p14">
      <p:transition spd="slow" p14:dur="2000" advTm="58190"/>
    </mc:Choice>
    <mc:Fallback xmlns="">
      <p:transition xmlns:p14="http://schemas.microsoft.com/office/powerpoint/2010/main" spd="slow" advTm="581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extLst mod="1">
    <p:ext uri="{E180D4A7-C9FB-4DFB-919C-405C955672EB}">
      <p14:showEvtLst xmlns:p14="http://schemas.microsoft.com/office/powerpoint/2010/main">
        <p14:playEvt time="0" objId="8"/>
        <p14:playEvt time="10359" objId="8"/>
        <p14:playEvt time="20702" objId="8"/>
        <p14:playEvt time="31044" objId="8"/>
        <p14:playEvt time="41395" objId="8"/>
        <p14:playEvt time="51756" objId="8"/>
        <p14:stopEvt time="58190" objId="8"/>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bar.plot.obs.vs.echam.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12" y="-995299"/>
            <a:ext cx="8113776" cy="9127998"/>
          </a:xfrm>
          <a:prstGeom prst="rect">
            <a:avLst/>
          </a:prstGeom>
        </p:spPr>
      </p:pic>
      <p:sp>
        <p:nvSpPr>
          <p:cNvPr id="5" name="TextBox 4"/>
          <p:cNvSpPr txBox="1"/>
          <p:nvPr/>
        </p:nvSpPr>
        <p:spPr>
          <a:xfrm>
            <a:off x="6579566" y="255869"/>
            <a:ext cx="1136227" cy="369332"/>
          </a:xfrm>
          <a:prstGeom prst="rect">
            <a:avLst/>
          </a:prstGeom>
          <a:noFill/>
        </p:spPr>
        <p:txBody>
          <a:bodyPr wrap="square" rtlCol="0">
            <a:spAutoFit/>
          </a:bodyPr>
          <a:lstStyle/>
          <a:p>
            <a:r>
              <a:rPr lang="en-US" dirty="0" smtClean="0"/>
              <a:t>Observed</a:t>
            </a:r>
            <a:endParaRPr lang="en-US" dirty="0"/>
          </a:p>
        </p:txBody>
      </p:sp>
      <p:sp>
        <p:nvSpPr>
          <p:cNvPr id="7" name="TextBox 6"/>
          <p:cNvSpPr txBox="1"/>
          <p:nvPr/>
        </p:nvSpPr>
        <p:spPr>
          <a:xfrm>
            <a:off x="6578790" y="490422"/>
            <a:ext cx="1148444" cy="369332"/>
          </a:xfrm>
          <a:prstGeom prst="rect">
            <a:avLst/>
          </a:prstGeom>
          <a:noFill/>
        </p:spPr>
        <p:txBody>
          <a:bodyPr wrap="square" rtlCol="0">
            <a:spAutoFit/>
          </a:bodyPr>
          <a:lstStyle/>
          <a:p>
            <a:r>
              <a:rPr lang="en-US" dirty="0" smtClean="0"/>
              <a:t>ECHAM5</a:t>
            </a:r>
            <a:endParaRPr lang="en-US" dirty="0"/>
          </a:p>
        </p:txBody>
      </p:sp>
      <p:sp>
        <p:nvSpPr>
          <p:cNvPr id="8" name="Rectangle 7"/>
          <p:cNvSpPr/>
          <p:nvPr/>
        </p:nvSpPr>
        <p:spPr>
          <a:xfrm>
            <a:off x="5495911" y="648085"/>
            <a:ext cx="1071437" cy="94788"/>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95911" y="420144"/>
            <a:ext cx="1071437" cy="94788"/>
          </a:xfrm>
          <a:prstGeom prst="rect">
            <a:avLst/>
          </a:pr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97458" y="5899795"/>
            <a:ext cx="8699786" cy="923330"/>
          </a:xfrm>
          <a:prstGeom prst="rect">
            <a:avLst/>
          </a:prstGeom>
          <a:noFill/>
        </p:spPr>
        <p:txBody>
          <a:bodyPr wrap="square" rtlCol="0">
            <a:spAutoFit/>
          </a:bodyPr>
          <a:lstStyle/>
          <a:p>
            <a:r>
              <a:rPr lang="en-US" dirty="0" smtClean="0"/>
              <a:t>Mean monthly meteorology (1979-2013) over the Great Plains domain for observations [Livneh et al., 2015] and a 30-member ensemble mean ECHAM5 values (white bar); error bars denote minimum and maximum member values.</a:t>
            </a:r>
            <a:endParaRPr lang="en-US" dirty="0"/>
          </a:p>
        </p:txBody>
      </p:sp>
      <p:pic>
        <p:nvPicPr>
          <p:cNvPr id="6" name="Picture 5" descr="P.bar.plot.obs.vs.echam.ps"/>
          <p:cNvPicPr>
            <a:picLocks noChangeAspect="1"/>
          </p:cNvPicPr>
          <p:nvPr/>
        </p:nvPicPr>
        <p:blipFill rotWithShape="1">
          <a:blip r:embed="rId4">
            <a:extLst>
              <a:ext uri="{28A0092B-C50C-407E-A947-70E740481C1C}">
                <a14:useLocalDpi xmlns:a14="http://schemas.microsoft.com/office/drawing/2010/main" val="0"/>
              </a:ext>
            </a:extLst>
          </a:blip>
          <a:srcRect b="25791"/>
          <a:stretch/>
        </p:blipFill>
        <p:spPr>
          <a:xfrm>
            <a:off x="515112" y="-3865499"/>
            <a:ext cx="8113776" cy="6773799"/>
          </a:xfrm>
          <a:prstGeom prst="rect">
            <a:avLst/>
          </a:prstGeom>
        </p:spPr>
      </p:pic>
      <p:sp>
        <p:nvSpPr>
          <p:cNvPr id="12" name="Rectangle 11"/>
          <p:cNvSpPr/>
          <p:nvPr/>
        </p:nvSpPr>
        <p:spPr>
          <a:xfrm>
            <a:off x="1346200" y="2768600"/>
            <a:ext cx="6381034"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0216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CHAM.and.VIC.Monthly.Standardized.Anomaly.1.percent.P.pl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65" y="2024939"/>
            <a:ext cx="8278063" cy="3979774"/>
          </a:xfrm>
          <a:prstGeom prst="rect">
            <a:avLst/>
          </a:prstGeom>
        </p:spPr>
      </p:pic>
      <p:sp>
        <p:nvSpPr>
          <p:cNvPr id="15" name="TextBox 14"/>
          <p:cNvSpPr txBox="1"/>
          <p:nvPr/>
        </p:nvSpPr>
        <p:spPr>
          <a:xfrm>
            <a:off x="2608073" y="5807043"/>
            <a:ext cx="4516405" cy="461665"/>
          </a:xfrm>
          <a:prstGeom prst="rect">
            <a:avLst/>
          </a:prstGeom>
          <a:solidFill>
            <a:srgbClr val="FFFFFF"/>
          </a:solidFill>
        </p:spPr>
        <p:txBody>
          <a:bodyPr wrap="square" rtlCol="0">
            <a:spAutoFit/>
          </a:bodyPr>
          <a:lstStyle/>
          <a:p>
            <a:pPr algn="ctr"/>
            <a:r>
              <a:rPr lang="en-US" sz="2400" b="1" dirty="0" smtClean="0"/>
              <a:t>Month</a:t>
            </a:r>
            <a:endParaRPr lang="en-US" sz="2400" b="1" u="sng" dirty="0"/>
          </a:p>
        </p:txBody>
      </p:sp>
      <p:pic>
        <p:nvPicPr>
          <p:cNvPr id="17" name="Picture 16" descr="ECHAM.and.VIC.Monthly.Percentile.1.percent.P.plot.jpg"/>
          <p:cNvPicPr>
            <a:picLocks noChangeAspect="1"/>
          </p:cNvPicPr>
          <p:nvPr/>
        </p:nvPicPr>
        <p:blipFill rotWithShape="1">
          <a:blip r:embed="rId5">
            <a:extLst>
              <a:ext uri="{28A0092B-C50C-407E-A947-70E740481C1C}">
                <a14:useLocalDpi xmlns:a14="http://schemas.microsoft.com/office/drawing/2010/main" val="0"/>
              </a:ext>
            </a:extLst>
          </a:blip>
          <a:srcRect l="3284" b="4193"/>
          <a:stretch/>
        </p:blipFill>
        <p:spPr>
          <a:xfrm>
            <a:off x="5178832" y="2045015"/>
            <a:ext cx="3775809" cy="1778758"/>
          </a:xfrm>
          <a:prstGeom prst="rect">
            <a:avLst/>
          </a:prstGeom>
          <a:ln>
            <a:solidFill>
              <a:schemeClr val="tx1"/>
            </a:solidFill>
          </a:ln>
        </p:spPr>
      </p:pic>
      <p:sp>
        <p:nvSpPr>
          <p:cNvPr id="2" name="Title 1"/>
          <p:cNvSpPr>
            <a:spLocks noGrp="1"/>
          </p:cNvSpPr>
          <p:nvPr>
            <p:ph type="title"/>
          </p:nvPr>
        </p:nvSpPr>
        <p:spPr>
          <a:xfrm>
            <a:off x="457200" y="142338"/>
            <a:ext cx="8229600"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4000" u="sng" dirty="0"/>
              <a:t>Importance of Initial Conditions</a:t>
            </a:r>
            <a:r>
              <a:rPr lang="en-US" sz="4000" dirty="0"/>
              <a:t/>
            </a:r>
            <a:br>
              <a:rPr lang="en-US" sz="4000" dirty="0"/>
            </a:br>
            <a:r>
              <a:rPr lang="en-US" sz="2800" dirty="0"/>
              <a:t>Prominence of Precipitation </a:t>
            </a:r>
            <a:r>
              <a:rPr lang="en-US" sz="2800" dirty="0" smtClean="0"/>
              <a:t>Control </a:t>
            </a:r>
            <a:r>
              <a:rPr lang="en-US" sz="2800" dirty="0"/>
              <a:t>on Soil Moisture</a:t>
            </a:r>
          </a:p>
        </p:txBody>
      </p:sp>
      <p:sp>
        <p:nvSpPr>
          <p:cNvPr id="5" name="TextBox 4"/>
          <p:cNvSpPr txBox="1"/>
          <p:nvPr/>
        </p:nvSpPr>
        <p:spPr>
          <a:xfrm rot="16200000">
            <a:off x="-1782422" y="3432055"/>
            <a:ext cx="4516405" cy="830997"/>
          </a:xfrm>
          <a:prstGeom prst="rect">
            <a:avLst/>
          </a:prstGeom>
          <a:solidFill>
            <a:srgbClr val="FFFFFF"/>
          </a:solidFill>
        </p:spPr>
        <p:txBody>
          <a:bodyPr wrap="square" rtlCol="0">
            <a:spAutoFit/>
          </a:bodyPr>
          <a:lstStyle/>
          <a:p>
            <a:pPr algn="ctr"/>
            <a:r>
              <a:rPr lang="en-US" sz="2400" b="1" dirty="0" smtClean="0"/>
              <a:t>Standardized </a:t>
            </a:r>
          </a:p>
          <a:p>
            <a:pPr algn="ctr"/>
            <a:r>
              <a:rPr lang="en-US" sz="2400" b="1" dirty="0" smtClean="0"/>
              <a:t>Soil Moisture Anomaly</a:t>
            </a:r>
            <a:endParaRPr lang="en-US" sz="2400" b="1" u="sng" dirty="0"/>
          </a:p>
        </p:txBody>
      </p:sp>
      <p:cxnSp>
        <p:nvCxnSpPr>
          <p:cNvPr id="6" name="Straight Connector 5"/>
          <p:cNvCxnSpPr/>
          <p:nvPr/>
        </p:nvCxnSpPr>
        <p:spPr>
          <a:xfrm flipV="1">
            <a:off x="1530403" y="2367454"/>
            <a:ext cx="1084573" cy="16933"/>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01846" y="2155782"/>
            <a:ext cx="2130772" cy="369332"/>
          </a:xfrm>
          <a:prstGeom prst="rect">
            <a:avLst/>
          </a:prstGeom>
          <a:noFill/>
        </p:spPr>
        <p:txBody>
          <a:bodyPr wrap="square" rtlCol="0">
            <a:spAutoFit/>
          </a:bodyPr>
          <a:lstStyle/>
          <a:p>
            <a:r>
              <a:rPr lang="en-US" dirty="0" smtClean="0"/>
              <a:t>ECHAM</a:t>
            </a:r>
            <a:endParaRPr lang="en-US" dirty="0"/>
          </a:p>
        </p:txBody>
      </p:sp>
      <p:cxnSp>
        <p:nvCxnSpPr>
          <p:cNvPr id="8" name="Straight Connector 7"/>
          <p:cNvCxnSpPr/>
          <p:nvPr/>
        </p:nvCxnSpPr>
        <p:spPr>
          <a:xfrm flipV="1">
            <a:off x="1530397" y="2579123"/>
            <a:ext cx="1084573" cy="16933"/>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01840" y="2367451"/>
            <a:ext cx="3866444" cy="369332"/>
          </a:xfrm>
          <a:prstGeom prst="rect">
            <a:avLst/>
          </a:prstGeom>
          <a:noFill/>
        </p:spPr>
        <p:txBody>
          <a:bodyPr wrap="square" rtlCol="0">
            <a:spAutoFit/>
          </a:bodyPr>
          <a:lstStyle/>
          <a:p>
            <a:r>
              <a:rPr lang="en-US" dirty="0" smtClean="0"/>
              <a:t>VIC (driven with ECHAM) </a:t>
            </a:r>
            <a:endParaRPr lang="en-US" dirty="0"/>
          </a:p>
        </p:txBody>
      </p:sp>
      <p:sp>
        <p:nvSpPr>
          <p:cNvPr id="10" name="TextBox 9"/>
          <p:cNvSpPr txBox="1"/>
          <p:nvPr/>
        </p:nvSpPr>
        <p:spPr>
          <a:xfrm>
            <a:off x="6913334" y="5100442"/>
            <a:ext cx="1481667" cy="369332"/>
          </a:xfrm>
          <a:prstGeom prst="rect">
            <a:avLst/>
          </a:prstGeom>
          <a:solidFill>
            <a:schemeClr val="bg1"/>
          </a:solidFill>
          <a:ln>
            <a:solidFill>
              <a:srgbClr val="000000"/>
            </a:solidFill>
          </a:ln>
        </p:spPr>
        <p:txBody>
          <a:bodyPr wrap="square" rtlCol="0">
            <a:spAutoFit/>
          </a:bodyPr>
          <a:lstStyle/>
          <a:p>
            <a:pPr algn="ctr"/>
            <a:r>
              <a:rPr lang="en-US" dirty="0" smtClean="0"/>
              <a:t>Convergence</a:t>
            </a:r>
            <a:endParaRPr lang="en-US" dirty="0"/>
          </a:p>
        </p:txBody>
      </p:sp>
      <p:cxnSp>
        <p:nvCxnSpPr>
          <p:cNvPr id="11" name="Straight Connector 10"/>
          <p:cNvCxnSpPr/>
          <p:nvPr/>
        </p:nvCxnSpPr>
        <p:spPr>
          <a:xfrm>
            <a:off x="6202134" y="4660426"/>
            <a:ext cx="711200" cy="632456"/>
          </a:xfrm>
          <a:prstGeom prst="line">
            <a:avLst/>
          </a:prstGeom>
          <a:ln w="1270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069466" y="1636707"/>
            <a:ext cx="7032694" cy="400110"/>
          </a:xfrm>
          <a:prstGeom prst="rect">
            <a:avLst/>
          </a:prstGeom>
        </p:spPr>
        <p:txBody>
          <a:bodyPr wrap="none">
            <a:spAutoFit/>
          </a:bodyPr>
          <a:lstStyle/>
          <a:p>
            <a:pPr algn="ctr"/>
            <a:r>
              <a:rPr lang="en-US" sz="2000" b="1" dirty="0" smtClean="0"/>
              <a:t>Isolated </a:t>
            </a:r>
            <a:r>
              <a:rPr lang="en-US" sz="2000" b="1" dirty="0"/>
              <a:t>1% (out of 1050 years) </a:t>
            </a:r>
            <a:r>
              <a:rPr lang="en-US" sz="2000" b="1" dirty="0" smtClean="0"/>
              <a:t>Lowest Precipitation </a:t>
            </a:r>
            <a:r>
              <a:rPr lang="en-US" sz="2000" b="1" dirty="0"/>
              <a:t>May-August</a:t>
            </a:r>
          </a:p>
        </p:txBody>
      </p:sp>
      <p:sp>
        <p:nvSpPr>
          <p:cNvPr id="12" name="Oval 11"/>
          <p:cNvSpPr/>
          <p:nvPr/>
        </p:nvSpPr>
        <p:spPr>
          <a:xfrm>
            <a:off x="3345873" y="3079126"/>
            <a:ext cx="674255" cy="258308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8995217"/>
      </p:ext>
    </p:extLst>
  </p:cSld>
  <p:clrMapOvr>
    <a:masterClrMapping/>
  </p:clrMapOvr>
  <mc:AlternateContent xmlns:mc="http://schemas.openxmlformats.org/markup-compatibility/2006" xmlns:p14="http://schemas.microsoft.com/office/powerpoint/2010/main">
    <mc:Choice Requires="p14">
      <p:transition spd="slow" p14:dur="2000" advTm="60543"/>
    </mc:Choice>
    <mc:Fallback xmlns="">
      <p:transition xmlns:p14="http://schemas.microsoft.com/office/powerpoint/2010/main" spd="slow" advTm="605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CHAM.and.VIC.Monthly.Standardized.Anomaly.1.percent.T.pl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97" y="2175108"/>
            <a:ext cx="8278063" cy="3979774"/>
          </a:xfrm>
          <a:prstGeom prst="rect">
            <a:avLst/>
          </a:prstGeom>
        </p:spPr>
      </p:pic>
      <p:sp>
        <p:nvSpPr>
          <p:cNvPr id="2" name="Title 1"/>
          <p:cNvSpPr>
            <a:spLocks noGrp="1"/>
          </p:cNvSpPr>
          <p:nvPr>
            <p:ph type="title"/>
          </p:nvPr>
        </p:nvSpPr>
        <p:spPr>
          <a:xfrm>
            <a:off x="0" y="142338"/>
            <a:ext cx="9144000"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4000" u="sng" dirty="0"/>
              <a:t>Importance of Initial Conditions</a:t>
            </a:r>
            <a:r>
              <a:rPr lang="en-US" sz="4000" dirty="0"/>
              <a:t/>
            </a:r>
            <a:br>
              <a:rPr lang="en-US" sz="4000" dirty="0"/>
            </a:br>
            <a:r>
              <a:rPr lang="en-US" sz="2800" dirty="0" smtClean="0"/>
              <a:t>Antecedent Soil Moisture’s Strong Effect of Summer Heat </a:t>
            </a:r>
            <a:endParaRPr lang="en-US" sz="2800" dirty="0"/>
          </a:p>
        </p:txBody>
      </p:sp>
      <p:sp>
        <p:nvSpPr>
          <p:cNvPr id="18" name="TextBox 17"/>
          <p:cNvSpPr txBox="1"/>
          <p:nvPr/>
        </p:nvSpPr>
        <p:spPr>
          <a:xfrm>
            <a:off x="6366137" y="5211012"/>
            <a:ext cx="2667000" cy="369332"/>
          </a:xfrm>
          <a:prstGeom prst="rect">
            <a:avLst/>
          </a:prstGeom>
          <a:solidFill>
            <a:srgbClr val="FFFFFF"/>
          </a:solidFill>
          <a:ln>
            <a:solidFill>
              <a:srgbClr val="000000"/>
            </a:solidFill>
          </a:ln>
        </p:spPr>
        <p:txBody>
          <a:bodyPr wrap="square" rtlCol="0">
            <a:spAutoFit/>
          </a:bodyPr>
          <a:lstStyle/>
          <a:p>
            <a:pPr algn="ctr"/>
            <a:r>
              <a:rPr lang="en-US" dirty="0" smtClean="0"/>
              <a:t>Less Convergence</a:t>
            </a:r>
            <a:endParaRPr lang="en-US" dirty="0"/>
          </a:p>
        </p:txBody>
      </p:sp>
      <p:cxnSp>
        <p:nvCxnSpPr>
          <p:cNvPr id="19" name="Straight Connector 18"/>
          <p:cNvCxnSpPr>
            <a:endCxn id="18" idx="1"/>
          </p:cNvCxnSpPr>
          <p:nvPr/>
        </p:nvCxnSpPr>
        <p:spPr>
          <a:xfrm>
            <a:off x="6077537" y="4791704"/>
            <a:ext cx="288600" cy="603974"/>
          </a:xfrm>
          <a:prstGeom prst="line">
            <a:avLst/>
          </a:prstGeom>
          <a:ln w="1270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1782422" y="3432055"/>
            <a:ext cx="4516405" cy="830997"/>
          </a:xfrm>
          <a:prstGeom prst="rect">
            <a:avLst/>
          </a:prstGeom>
          <a:solidFill>
            <a:srgbClr val="FFFFFF"/>
          </a:solidFill>
        </p:spPr>
        <p:txBody>
          <a:bodyPr wrap="square" rtlCol="0">
            <a:spAutoFit/>
          </a:bodyPr>
          <a:lstStyle/>
          <a:p>
            <a:pPr algn="ctr"/>
            <a:r>
              <a:rPr lang="en-US" sz="2400" b="1" dirty="0" smtClean="0"/>
              <a:t>Standardized </a:t>
            </a:r>
          </a:p>
          <a:p>
            <a:pPr algn="ctr"/>
            <a:r>
              <a:rPr lang="en-US" sz="2400" b="1" dirty="0" smtClean="0"/>
              <a:t>Soil Moisture Anomaly</a:t>
            </a:r>
            <a:endParaRPr lang="en-US" sz="2400" b="1" u="sng" dirty="0"/>
          </a:p>
        </p:txBody>
      </p:sp>
      <p:sp>
        <p:nvSpPr>
          <p:cNvPr id="28" name="TextBox 27"/>
          <p:cNvSpPr txBox="1"/>
          <p:nvPr/>
        </p:nvSpPr>
        <p:spPr>
          <a:xfrm>
            <a:off x="2608073" y="5960995"/>
            <a:ext cx="4516405" cy="461665"/>
          </a:xfrm>
          <a:prstGeom prst="rect">
            <a:avLst/>
          </a:prstGeom>
          <a:solidFill>
            <a:srgbClr val="FFFFFF"/>
          </a:solidFill>
        </p:spPr>
        <p:txBody>
          <a:bodyPr wrap="square" rtlCol="0">
            <a:spAutoFit/>
          </a:bodyPr>
          <a:lstStyle/>
          <a:p>
            <a:pPr algn="ctr"/>
            <a:r>
              <a:rPr lang="en-US" sz="2400" b="1" dirty="0" smtClean="0"/>
              <a:t>Month</a:t>
            </a:r>
            <a:endParaRPr lang="en-US" sz="2400" b="1" u="sng" dirty="0"/>
          </a:p>
        </p:txBody>
      </p:sp>
      <p:sp>
        <p:nvSpPr>
          <p:cNvPr id="21" name="Oval 20"/>
          <p:cNvSpPr/>
          <p:nvPr/>
        </p:nvSpPr>
        <p:spPr>
          <a:xfrm>
            <a:off x="1136640" y="3804020"/>
            <a:ext cx="3268288" cy="156464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011760" y="1636707"/>
            <a:ext cx="7148111" cy="400110"/>
          </a:xfrm>
          <a:prstGeom prst="rect">
            <a:avLst/>
          </a:prstGeom>
        </p:spPr>
        <p:txBody>
          <a:bodyPr wrap="none">
            <a:spAutoFit/>
          </a:bodyPr>
          <a:lstStyle/>
          <a:p>
            <a:pPr algn="ctr"/>
            <a:r>
              <a:rPr lang="en-US" sz="2000" b="1" dirty="0" smtClean="0"/>
              <a:t>Isolated </a:t>
            </a:r>
            <a:r>
              <a:rPr lang="en-US" sz="2000" b="1" dirty="0"/>
              <a:t>1% (out of 1050 years) </a:t>
            </a:r>
            <a:r>
              <a:rPr lang="en-US" sz="2000" b="1" dirty="0" smtClean="0"/>
              <a:t>Highest Temperature May</a:t>
            </a:r>
            <a:r>
              <a:rPr lang="en-US" sz="2000" b="1" dirty="0"/>
              <a:t>-August</a:t>
            </a:r>
          </a:p>
        </p:txBody>
      </p:sp>
      <p:cxnSp>
        <p:nvCxnSpPr>
          <p:cNvPr id="17" name="Straight Connector 16"/>
          <p:cNvCxnSpPr/>
          <p:nvPr/>
        </p:nvCxnSpPr>
        <p:spPr>
          <a:xfrm flipV="1">
            <a:off x="1761283" y="2367454"/>
            <a:ext cx="1084573" cy="16933"/>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832726" y="2155782"/>
            <a:ext cx="2130772" cy="369332"/>
          </a:xfrm>
          <a:prstGeom prst="rect">
            <a:avLst/>
          </a:prstGeom>
          <a:noFill/>
        </p:spPr>
        <p:txBody>
          <a:bodyPr wrap="square" rtlCol="0">
            <a:spAutoFit/>
          </a:bodyPr>
          <a:lstStyle/>
          <a:p>
            <a:r>
              <a:rPr lang="en-US" dirty="0" smtClean="0"/>
              <a:t>ECHAM</a:t>
            </a:r>
            <a:endParaRPr lang="en-US" dirty="0"/>
          </a:p>
        </p:txBody>
      </p:sp>
      <p:cxnSp>
        <p:nvCxnSpPr>
          <p:cNvPr id="23" name="Straight Connector 22"/>
          <p:cNvCxnSpPr/>
          <p:nvPr/>
        </p:nvCxnSpPr>
        <p:spPr>
          <a:xfrm flipV="1">
            <a:off x="1761277" y="2579123"/>
            <a:ext cx="1084573" cy="16933"/>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832720" y="2367451"/>
            <a:ext cx="3866444" cy="369332"/>
          </a:xfrm>
          <a:prstGeom prst="rect">
            <a:avLst/>
          </a:prstGeom>
          <a:noFill/>
        </p:spPr>
        <p:txBody>
          <a:bodyPr wrap="square" rtlCol="0">
            <a:spAutoFit/>
          </a:bodyPr>
          <a:lstStyle/>
          <a:p>
            <a:r>
              <a:rPr lang="en-US" dirty="0" smtClean="0"/>
              <a:t>VIC (driven with ECHAM) </a:t>
            </a:r>
            <a:endParaRPr lang="en-US" dirty="0"/>
          </a:p>
        </p:txBody>
      </p:sp>
      <p:pic>
        <p:nvPicPr>
          <p:cNvPr id="15" name="Picture 14" descr="ECHAM.and.VIC.Monthly.Percentile.1.percent.T.plot.jpg"/>
          <p:cNvPicPr>
            <a:picLocks noChangeAspect="1"/>
          </p:cNvPicPr>
          <p:nvPr/>
        </p:nvPicPr>
        <p:blipFill rotWithShape="1">
          <a:blip r:embed="rId5">
            <a:extLst>
              <a:ext uri="{28A0092B-C50C-407E-A947-70E740481C1C}">
                <a14:useLocalDpi xmlns:a14="http://schemas.microsoft.com/office/drawing/2010/main" val="0"/>
              </a:ext>
            </a:extLst>
          </a:blip>
          <a:srcRect l="3449" b="5160"/>
          <a:stretch/>
        </p:blipFill>
        <p:spPr>
          <a:xfrm>
            <a:off x="5355401" y="2042808"/>
            <a:ext cx="3769359" cy="1760791"/>
          </a:xfrm>
          <a:prstGeom prst="rect">
            <a:avLst/>
          </a:prstGeom>
          <a:ln>
            <a:solidFill>
              <a:schemeClr val="tx1"/>
            </a:solidFill>
          </a:ln>
        </p:spPr>
      </p:pic>
    </p:spTree>
    <p:custDataLst>
      <p:tags r:id="rId1"/>
    </p:custDataLst>
    <p:extLst>
      <p:ext uri="{BB962C8B-B14F-4D97-AF65-F5344CB8AC3E}">
        <p14:creationId xmlns:p14="http://schemas.microsoft.com/office/powerpoint/2010/main" val="2022553307"/>
      </p:ext>
    </p:extLst>
  </p:cSld>
  <p:clrMapOvr>
    <a:masterClrMapping/>
  </p:clrMapOvr>
  <mc:AlternateContent xmlns:mc="http://schemas.openxmlformats.org/markup-compatibility/2006" xmlns:p14="http://schemas.microsoft.com/office/powerpoint/2010/main">
    <mc:Choice Requires="p14">
      <p:transition spd="slow" p14:dur="2000" advTm="56709"/>
    </mc:Choice>
    <mc:Fallback xmlns="">
      <p:transition xmlns:p14="http://schemas.microsoft.com/office/powerpoint/2010/main" spd="slow" advTm="567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CHAM.and.VIC.multi.scatterplot.top2.jpg"/>
          <p:cNvPicPr>
            <a:picLocks noChangeAspect="1"/>
          </p:cNvPicPr>
          <p:nvPr/>
        </p:nvPicPr>
        <p:blipFill rotWithShape="1">
          <a:blip r:embed="rId4">
            <a:extLst>
              <a:ext uri="{28A0092B-C50C-407E-A947-70E740481C1C}">
                <a14:useLocalDpi xmlns:a14="http://schemas.microsoft.com/office/drawing/2010/main" val="0"/>
              </a:ext>
            </a:extLst>
          </a:blip>
          <a:srcRect l="1" t="-3084" r="-1704" b="33333"/>
          <a:stretch/>
        </p:blipFill>
        <p:spPr>
          <a:xfrm>
            <a:off x="0" y="-63765"/>
            <a:ext cx="7021308" cy="4783682"/>
          </a:xfrm>
          <a:prstGeom prst="rect">
            <a:avLst/>
          </a:prstGeom>
        </p:spPr>
      </p:pic>
      <p:sp>
        <p:nvSpPr>
          <p:cNvPr id="3" name="TextBox 2"/>
          <p:cNvSpPr txBox="1"/>
          <p:nvPr/>
        </p:nvSpPr>
        <p:spPr>
          <a:xfrm>
            <a:off x="92596" y="5029199"/>
            <a:ext cx="9051403" cy="1015663"/>
          </a:xfrm>
          <a:prstGeom prst="rect">
            <a:avLst/>
          </a:prstGeom>
          <a:noFill/>
          <a:ln>
            <a:solidFill>
              <a:schemeClr val="tx1"/>
            </a:solidFill>
          </a:ln>
        </p:spPr>
        <p:txBody>
          <a:bodyPr wrap="square" rtlCol="0">
            <a:spAutoFit/>
          </a:bodyPr>
          <a:lstStyle/>
          <a:p>
            <a:r>
              <a:rPr lang="en-US" sz="2000" b="1" dirty="0" smtClean="0"/>
              <a:t>MJJA standardized anomalies P, T, SM, &amp; fluxes: ECHAM5 (circles) and VIC (crosses)</a:t>
            </a:r>
            <a:endParaRPr lang="en-US" sz="2000" b="1" dirty="0"/>
          </a:p>
          <a:p>
            <a:endParaRPr lang="en-US" sz="2000" b="1" dirty="0" smtClean="0"/>
          </a:p>
          <a:p>
            <a:r>
              <a:rPr lang="en-US" sz="2000" b="1" dirty="0" smtClean="0"/>
              <a:t>Lowest 1%  MJJA precipitation simulations are highlighted in red.</a:t>
            </a:r>
            <a:endParaRPr lang="en-US" sz="2000" b="1" dirty="0"/>
          </a:p>
        </p:txBody>
      </p:sp>
      <p:pic>
        <p:nvPicPr>
          <p:cNvPr id="4" name="Picture 3" descr="ECHAM.and.VIC.multi.scatterplot.top2.jpg"/>
          <p:cNvPicPr>
            <a:picLocks noChangeAspect="1"/>
          </p:cNvPicPr>
          <p:nvPr/>
        </p:nvPicPr>
        <p:blipFill rotWithShape="1">
          <a:blip r:embed="rId4">
            <a:extLst>
              <a:ext uri="{28A0092B-C50C-407E-A947-70E740481C1C}">
                <a14:useLocalDpi xmlns:a14="http://schemas.microsoft.com/office/drawing/2010/main" val="0"/>
              </a:ext>
            </a:extLst>
          </a:blip>
          <a:srcRect l="1" t="67582" r="66757"/>
          <a:stretch/>
        </p:blipFill>
        <p:spPr>
          <a:xfrm>
            <a:off x="4668072" y="107576"/>
            <a:ext cx="2294965" cy="2223247"/>
          </a:xfrm>
          <a:prstGeom prst="rect">
            <a:avLst/>
          </a:prstGeom>
        </p:spPr>
      </p:pic>
      <p:sp>
        <p:nvSpPr>
          <p:cNvPr id="5" name="TextBox 4"/>
          <p:cNvSpPr txBox="1"/>
          <p:nvPr/>
        </p:nvSpPr>
        <p:spPr>
          <a:xfrm>
            <a:off x="1756775" y="184274"/>
            <a:ext cx="411110" cy="307777"/>
          </a:xfrm>
          <a:prstGeom prst="rect">
            <a:avLst/>
          </a:prstGeom>
          <a:noFill/>
        </p:spPr>
        <p:txBody>
          <a:bodyPr wrap="square" rtlCol="0">
            <a:spAutoFit/>
          </a:bodyPr>
          <a:lstStyle/>
          <a:p>
            <a:pPr algn="ctr"/>
            <a:r>
              <a:rPr lang="en-US" sz="1400" b="1" dirty="0" smtClean="0"/>
              <a:t>(a)</a:t>
            </a:r>
            <a:endParaRPr lang="en-US" sz="1400" b="1" dirty="0"/>
          </a:p>
        </p:txBody>
      </p:sp>
      <p:sp>
        <p:nvSpPr>
          <p:cNvPr id="6" name="TextBox 5"/>
          <p:cNvSpPr txBox="1"/>
          <p:nvPr/>
        </p:nvSpPr>
        <p:spPr>
          <a:xfrm>
            <a:off x="1756775" y="2528545"/>
            <a:ext cx="411110" cy="307777"/>
          </a:xfrm>
          <a:prstGeom prst="rect">
            <a:avLst/>
          </a:prstGeom>
          <a:noFill/>
        </p:spPr>
        <p:txBody>
          <a:bodyPr wrap="square" rtlCol="0">
            <a:spAutoFit/>
          </a:bodyPr>
          <a:lstStyle/>
          <a:p>
            <a:pPr algn="ctr"/>
            <a:r>
              <a:rPr lang="en-US" sz="1400" b="1" dirty="0" smtClean="0"/>
              <a:t>(d)</a:t>
            </a:r>
            <a:endParaRPr lang="en-US" sz="1400" b="1" dirty="0"/>
          </a:p>
        </p:txBody>
      </p:sp>
      <p:sp>
        <p:nvSpPr>
          <p:cNvPr id="7" name="TextBox 6"/>
          <p:cNvSpPr txBox="1"/>
          <p:nvPr/>
        </p:nvSpPr>
        <p:spPr>
          <a:xfrm>
            <a:off x="4101045" y="188258"/>
            <a:ext cx="411110" cy="307777"/>
          </a:xfrm>
          <a:prstGeom prst="rect">
            <a:avLst/>
          </a:prstGeom>
          <a:noFill/>
        </p:spPr>
        <p:txBody>
          <a:bodyPr wrap="square" rtlCol="0">
            <a:spAutoFit/>
          </a:bodyPr>
          <a:lstStyle/>
          <a:p>
            <a:pPr algn="ctr"/>
            <a:r>
              <a:rPr lang="en-US" sz="1400" b="1" dirty="0" smtClean="0"/>
              <a:t>(b)</a:t>
            </a:r>
            <a:endParaRPr lang="en-US" sz="1400" b="1" dirty="0"/>
          </a:p>
        </p:txBody>
      </p:sp>
      <p:sp>
        <p:nvSpPr>
          <p:cNvPr id="8" name="TextBox 7"/>
          <p:cNvSpPr txBox="1"/>
          <p:nvPr/>
        </p:nvSpPr>
        <p:spPr>
          <a:xfrm>
            <a:off x="4101045" y="2532529"/>
            <a:ext cx="411110" cy="307777"/>
          </a:xfrm>
          <a:prstGeom prst="rect">
            <a:avLst/>
          </a:prstGeom>
          <a:noFill/>
        </p:spPr>
        <p:txBody>
          <a:bodyPr wrap="square" rtlCol="0">
            <a:spAutoFit/>
          </a:bodyPr>
          <a:lstStyle/>
          <a:p>
            <a:pPr algn="ctr"/>
            <a:r>
              <a:rPr lang="en-US" sz="1400" b="1" dirty="0" smtClean="0"/>
              <a:t>(e)</a:t>
            </a:r>
            <a:endParaRPr lang="en-US" sz="1400" b="1" dirty="0"/>
          </a:p>
        </p:txBody>
      </p:sp>
      <p:sp>
        <p:nvSpPr>
          <p:cNvPr id="9" name="TextBox 8"/>
          <p:cNvSpPr txBox="1"/>
          <p:nvPr/>
        </p:nvSpPr>
        <p:spPr>
          <a:xfrm>
            <a:off x="6427386" y="189253"/>
            <a:ext cx="411110" cy="307777"/>
          </a:xfrm>
          <a:prstGeom prst="rect">
            <a:avLst/>
          </a:prstGeom>
          <a:noFill/>
        </p:spPr>
        <p:txBody>
          <a:bodyPr wrap="square" rtlCol="0">
            <a:spAutoFit/>
          </a:bodyPr>
          <a:lstStyle/>
          <a:p>
            <a:pPr algn="ctr"/>
            <a:r>
              <a:rPr lang="en-US" sz="1400" b="1" dirty="0" smtClean="0"/>
              <a:t>(c)</a:t>
            </a:r>
            <a:endParaRPr lang="en-US" sz="1400" b="1" dirty="0"/>
          </a:p>
        </p:txBody>
      </p:sp>
      <p:sp>
        <p:nvSpPr>
          <p:cNvPr id="10" name="TextBox 9"/>
          <p:cNvSpPr txBox="1"/>
          <p:nvPr/>
        </p:nvSpPr>
        <p:spPr>
          <a:xfrm>
            <a:off x="6427386" y="2533524"/>
            <a:ext cx="411110" cy="307777"/>
          </a:xfrm>
          <a:prstGeom prst="rect">
            <a:avLst/>
          </a:prstGeom>
          <a:noFill/>
        </p:spPr>
        <p:txBody>
          <a:bodyPr wrap="square" rtlCol="0">
            <a:spAutoFit/>
          </a:bodyPr>
          <a:lstStyle/>
          <a:p>
            <a:pPr algn="ctr"/>
            <a:r>
              <a:rPr lang="en-US" sz="1400" b="1" dirty="0" smtClean="0"/>
              <a:t>(f)</a:t>
            </a:r>
            <a:endParaRPr lang="en-US" sz="1400" b="1" dirty="0"/>
          </a:p>
        </p:txBody>
      </p:sp>
    </p:spTree>
    <p:custDataLst>
      <p:tags r:id="rId1"/>
    </p:custDataLst>
    <p:extLst>
      <p:ext uri="{BB962C8B-B14F-4D97-AF65-F5344CB8AC3E}">
        <p14:creationId xmlns:p14="http://schemas.microsoft.com/office/powerpoint/2010/main" val="1548848029"/>
      </p:ext>
    </p:extLst>
  </p:cSld>
  <p:clrMapOvr>
    <a:masterClrMapping/>
  </p:clrMapOvr>
  <mc:AlternateContent xmlns:mc="http://schemas.openxmlformats.org/markup-compatibility/2006" xmlns:p14="http://schemas.microsoft.com/office/powerpoint/2010/main">
    <mc:Choice Requires="p14">
      <p:transition spd="slow" p14:dur="2000" advTm="178452"/>
    </mc:Choice>
    <mc:Fallback xmlns="">
      <p:transition xmlns:p14="http://schemas.microsoft.com/office/powerpoint/2010/main" spd="slow" advTm="1784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4" y="52914"/>
            <a:ext cx="9011717" cy="169277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smtClean="0"/>
              <a:t>   Drought Sensitivity to Scenarios of Climate Change</a:t>
            </a:r>
          </a:p>
          <a:p>
            <a:endParaRPr lang="en-US" dirty="0"/>
          </a:p>
          <a:p>
            <a:pPr algn="ctr"/>
            <a:r>
              <a:rPr lang="en-US" i="1" dirty="0" smtClean="0"/>
              <a:t>• What Severity for 2012 Drought in a Warmer/Drier World?</a:t>
            </a:r>
          </a:p>
          <a:p>
            <a:pPr algn="ctr"/>
            <a:endParaRPr lang="en-US" i="1" dirty="0"/>
          </a:p>
          <a:p>
            <a:pPr algn="ctr"/>
            <a:r>
              <a:rPr lang="en-US" i="1" dirty="0" smtClean="0"/>
              <a:t>• What Intensity of </a:t>
            </a:r>
            <a:r>
              <a:rPr lang="en-US" i="1" dirty="0" err="1" smtClean="0"/>
              <a:t>Aridification</a:t>
            </a:r>
            <a:r>
              <a:rPr lang="en-US" i="1" dirty="0" smtClean="0"/>
              <a:t> in a Warmer/Drier World? </a:t>
            </a:r>
            <a:endParaRPr lang="en-US" i="1" dirty="0"/>
          </a:p>
        </p:txBody>
      </p:sp>
      <p:pic>
        <p:nvPicPr>
          <p:cNvPr id="4" name="Picture 3"/>
          <p:cNvPicPr>
            <a:picLocks noChangeAspect="1"/>
          </p:cNvPicPr>
          <p:nvPr/>
        </p:nvPicPr>
        <p:blipFill>
          <a:blip r:embed="rId4"/>
          <a:stretch>
            <a:fillRect/>
          </a:stretch>
        </p:blipFill>
        <p:spPr>
          <a:xfrm>
            <a:off x="2815702" y="1745685"/>
            <a:ext cx="3327400" cy="4395157"/>
          </a:xfrm>
          <a:prstGeom prst="rect">
            <a:avLst/>
          </a:prstGeom>
        </p:spPr>
      </p:pic>
      <p:pic>
        <p:nvPicPr>
          <p:cNvPr id="6" name="Picture 5"/>
          <p:cNvPicPr>
            <a:picLocks noChangeAspect="1"/>
          </p:cNvPicPr>
          <p:nvPr/>
        </p:nvPicPr>
        <p:blipFill>
          <a:blip r:embed="rId5"/>
          <a:stretch>
            <a:fillRect/>
          </a:stretch>
        </p:blipFill>
        <p:spPr>
          <a:xfrm>
            <a:off x="2921000" y="6140842"/>
            <a:ext cx="3289300" cy="596900"/>
          </a:xfrm>
          <a:prstGeom prst="rect">
            <a:avLst/>
          </a:prstGeom>
        </p:spPr>
      </p:pic>
      <p:sp>
        <p:nvSpPr>
          <p:cNvPr id="7" name="TextBox 6"/>
          <p:cNvSpPr txBox="1"/>
          <p:nvPr/>
        </p:nvSpPr>
        <p:spPr>
          <a:xfrm>
            <a:off x="5979151" y="6554542"/>
            <a:ext cx="1606429" cy="276999"/>
          </a:xfrm>
          <a:prstGeom prst="rect">
            <a:avLst/>
          </a:prstGeom>
          <a:solidFill>
            <a:srgbClr val="FFFFFF"/>
          </a:solidFill>
        </p:spPr>
        <p:txBody>
          <a:bodyPr wrap="none" rtlCol="0">
            <a:spAutoFit/>
          </a:bodyPr>
          <a:lstStyle/>
          <a:p>
            <a:r>
              <a:rPr lang="en-US" sz="1200" b="1" i="1" dirty="0" smtClean="0"/>
              <a:t>From Cook et al. 2015</a:t>
            </a:r>
            <a:endParaRPr lang="en-US" sz="1200" b="1" i="1" dirty="0"/>
          </a:p>
        </p:txBody>
      </p:sp>
    </p:spTree>
    <p:custDataLst>
      <p:tags r:id="rId1"/>
    </p:custDataLst>
    <p:extLst>
      <p:ext uri="{BB962C8B-B14F-4D97-AF65-F5344CB8AC3E}">
        <p14:creationId xmlns:p14="http://schemas.microsoft.com/office/powerpoint/2010/main" val="2452537218"/>
      </p:ext>
    </p:extLst>
  </p:cSld>
  <p:clrMapOvr>
    <a:masterClrMapping/>
  </p:clrMapOvr>
  <mc:AlternateContent xmlns:mc="http://schemas.openxmlformats.org/markup-compatibility/2006" xmlns:p14="http://schemas.microsoft.com/office/powerpoint/2010/main">
    <mc:Choice Requires="p14">
      <p:transition spd="slow" p14:dur="2000" advTm="65592"/>
    </mc:Choice>
    <mc:Fallback xmlns="">
      <p:transition xmlns:p14="http://schemas.microsoft.com/office/powerpoint/2010/main" spd="slow" advTm="65592"/>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4" y="52914"/>
            <a:ext cx="9011717" cy="169277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smtClean="0"/>
              <a:t>   Drought Sensitivity to Scenarios of Climate Change</a:t>
            </a:r>
          </a:p>
          <a:p>
            <a:endParaRPr lang="en-US" dirty="0"/>
          </a:p>
          <a:p>
            <a:pPr algn="ctr"/>
            <a:r>
              <a:rPr lang="en-US" i="1" dirty="0" smtClean="0"/>
              <a:t>• What Severity for 2012 Drought in a Warmer/Drier World?</a:t>
            </a:r>
          </a:p>
          <a:p>
            <a:pPr algn="ctr"/>
            <a:endParaRPr lang="en-US" i="1" dirty="0"/>
          </a:p>
          <a:p>
            <a:pPr algn="ctr"/>
            <a:r>
              <a:rPr lang="en-US" i="1" dirty="0" smtClean="0"/>
              <a:t>• What Intensity of </a:t>
            </a:r>
            <a:r>
              <a:rPr lang="en-US" i="1" dirty="0" err="1" smtClean="0"/>
              <a:t>Aridification</a:t>
            </a:r>
            <a:r>
              <a:rPr lang="en-US" i="1" dirty="0" smtClean="0"/>
              <a:t> in a Warmer/Drier World? </a:t>
            </a:r>
            <a:endParaRPr lang="en-US" i="1" dirty="0"/>
          </a:p>
        </p:txBody>
      </p:sp>
      <p:pic>
        <p:nvPicPr>
          <p:cNvPr id="4" name="Picture 3"/>
          <p:cNvPicPr>
            <a:picLocks noChangeAspect="1"/>
          </p:cNvPicPr>
          <p:nvPr/>
        </p:nvPicPr>
        <p:blipFill>
          <a:blip r:embed="rId4"/>
          <a:stretch>
            <a:fillRect/>
          </a:stretch>
        </p:blipFill>
        <p:spPr>
          <a:xfrm>
            <a:off x="2815702" y="1745685"/>
            <a:ext cx="3327400" cy="4395157"/>
          </a:xfrm>
          <a:prstGeom prst="rect">
            <a:avLst/>
          </a:prstGeom>
        </p:spPr>
      </p:pic>
      <p:pic>
        <p:nvPicPr>
          <p:cNvPr id="6" name="Picture 5"/>
          <p:cNvPicPr>
            <a:picLocks noChangeAspect="1"/>
          </p:cNvPicPr>
          <p:nvPr/>
        </p:nvPicPr>
        <p:blipFill>
          <a:blip r:embed="rId5"/>
          <a:stretch>
            <a:fillRect/>
          </a:stretch>
        </p:blipFill>
        <p:spPr>
          <a:xfrm>
            <a:off x="2921000" y="6140842"/>
            <a:ext cx="3289300" cy="596900"/>
          </a:xfrm>
          <a:prstGeom prst="rect">
            <a:avLst/>
          </a:prstGeom>
        </p:spPr>
      </p:pic>
      <p:sp>
        <p:nvSpPr>
          <p:cNvPr id="2" name="TextBox 1"/>
          <p:cNvSpPr txBox="1"/>
          <p:nvPr/>
        </p:nvSpPr>
        <p:spPr>
          <a:xfrm>
            <a:off x="5992380" y="2976706"/>
            <a:ext cx="3492246" cy="2031325"/>
          </a:xfrm>
          <a:prstGeom prst="rect">
            <a:avLst/>
          </a:prstGeom>
          <a:noFill/>
        </p:spPr>
        <p:txBody>
          <a:bodyPr wrap="square" rtlCol="0">
            <a:spAutoFit/>
          </a:bodyPr>
          <a:lstStyle/>
          <a:p>
            <a:r>
              <a:rPr lang="en-US" i="1" dirty="0" smtClean="0"/>
              <a:t>“The CP drying is driven primarily </a:t>
            </a:r>
          </a:p>
          <a:p>
            <a:r>
              <a:rPr lang="en-US" i="1" dirty="0" smtClean="0"/>
              <a:t>by the increased evaporative demand.  This increase in PET</a:t>
            </a:r>
          </a:p>
          <a:p>
            <a:r>
              <a:rPr lang="en-US" i="1" dirty="0"/>
              <a:t>i</a:t>
            </a:r>
            <a:r>
              <a:rPr lang="en-US" i="1" dirty="0" smtClean="0"/>
              <a:t>s one of the dominant drivers</a:t>
            </a:r>
          </a:p>
          <a:p>
            <a:r>
              <a:rPr lang="en-US" i="1" dirty="0"/>
              <a:t>o</a:t>
            </a:r>
            <a:r>
              <a:rPr lang="en-US" i="1" dirty="0" smtClean="0"/>
              <a:t>f global drought trends in the</a:t>
            </a:r>
          </a:p>
          <a:p>
            <a:r>
              <a:rPr lang="en-US" i="1" dirty="0" smtClean="0"/>
              <a:t>late 21</a:t>
            </a:r>
            <a:r>
              <a:rPr lang="en-US" i="1" baseline="30000" dirty="0" smtClean="0"/>
              <a:t>st</a:t>
            </a:r>
            <a:r>
              <a:rPr lang="en-US" i="1" dirty="0" smtClean="0"/>
              <a:t> Century”</a:t>
            </a:r>
          </a:p>
          <a:p>
            <a:r>
              <a:rPr lang="en-US" dirty="0" smtClean="0"/>
              <a:t>       --- Cook et al. 2015</a:t>
            </a:r>
            <a:endParaRPr lang="en-US" dirty="0"/>
          </a:p>
        </p:txBody>
      </p:sp>
      <p:sp>
        <p:nvSpPr>
          <p:cNvPr id="5" name="Rectangle 4"/>
          <p:cNvSpPr/>
          <p:nvPr/>
        </p:nvSpPr>
        <p:spPr>
          <a:xfrm>
            <a:off x="5992379" y="6588443"/>
            <a:ext cx="217922" cy="149299"/>
          </a:xfrm>
          <a:prstGeom prst="rect">
            <a:avLst/>
          </a:prstGeom>
          <a:solidFill>
            <a:schemeClr val="bg1"/>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1345395"/>
      </p:ext>
    </p:extLst>
  </p:cSld>
  <p:clrMapOvr>
    <a:masterClrMapping/>
  </p:clrMapOvr>
  <mc:AlternateContent xmlns:mc="http://schemas.openxmlformats.org/markup-compatibility/2006" xmlns:p14="http://schemas.microsoft.com/office/powerpoint/2010/main">
    <mc:Choice Requires="p14">
      <p:transition spd="slow" p14:dur="2000" advTm="65592"/>
    </mc:Choice>
    <mc:Fallback xmlns="">
      <p:transition xmlns:p14="http://schemas.microsoft.com/office/powerpoint/2010/main" spd="slow" advTm="65592"/>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il.Moist.Anomaly.Time.Series.VIC.T-DELTA.cases.plot.top2.ps"/>
          <p:cNvPicPr>
            <a:picLocks noChangeAspect="1"/>
          </p:cNvPicPr>
          <p:nvPr/>
        </p:nvPicPr>
        <p:blipFill rotWithShape="1">
          <a:blip r:embed="rId4">
            <a:extLst>
              <a:ext uri="{28A0092B-C50C-407E-A947-70E740481C1C}">
                <a14:useLocalDpi xmlns:a14="http://schemas.microsoft.com/office/drawing/2010/main" val="0"/>
              </a:ext>
            </a:extLst>
          </a:blip>
          <a:srcRect t="6030" r="19389" b="59516"/>
          <a:stretch/>
        </p:blipFill>
        <p:spPr>
          <a:xfrm>
            <a:off x="1006039" y="2796003"/>
            <a:ext cx="6540647" cy="3145045"/>
          </a:xfrm>
          <a:prstGeom prst="rect">
            <a:avLst/>
          </a:prstGeom>
        </p:spPr>
      </p:pic>
      <p:sp>
        <p:nvSpPr>
          <p:cNvPr id="17" name="TextBox 16"/>
          <p:cNvSpPr txBox="1"/>
          <p:nvPr/>
        </p:nvSpPr>
        <p:spPr>
          <a:xfrm>
            <a:off x="0" y="5903418"/>
            <a:ext cx="9129135" cy="830997"/>
          </a:xfrm>
          <a:prstGeom prst="rect">
            <a:avLst/>
          </a:prstGeom>
          <a:noFill/>
        </p:spPr>
        <p:txBody>
          <a:bodyPr wrap="square" rtlCol="0">
            <a:spAutoFit/>
          </a:bodyPr>
          <a:lstStyle/>
          <a:p>
            <a:r>
              <a:rPr lang="en-US" sz="1600" dirty="0" smtClean="0"/>
              <a:t>Monthly standardized anomalies for 2012 (relative to 1981-2010) for VIC simulations using observed meteorology in black, with (a) synthetic precipitation scaling shown in blue shading and (b) synthetic temperature deltas shown orange shading applied relative to observations for all months respectively.</a:t>
            </a:r>
            <a:endParaRPr lang="en-US" sz="1600" dirty="0"/>
          </a:p>
        </p:txBody>
      </p:sp>
      <p:pic>
        <p:nvPicPr>
          <p:cNvPr id="2" name="Picture 1" descr="Soil.Moist.Anomaly.Time.Series.VIC.P-RATIO.cases.plot.top2.ps"/>
          <p:cNvPicPr>
            <a:picLocks noChangeAspect="1"/>
          </p:cNvPicPr>
          <p:nvPr/>
        </p:nvPicPr>
        <p:blipFill rotWithShape="1">
          <a:blip r:embed="rId5">
            <a:extLst>
              <a:ext uri="{28A0092B-C50C-407E-A947-70E740481C1C}">
                <a14:useLocalDpi xmlns:a14="http://schemas.microsoft.com/office/drawing/2010/main" val="0"/>
              </a:ext>
            </a:extLst>
          </a:blip>
          <a:srcRect t="6218" r="20780" b="62335"/>
          <a:stretch/>
        </p:blipFill>
        <p:spPr>
          <a:xfrm>
            <a:off x="994652" y="53685"/>
            <a:ext cx="6427742" cy="2870425"/>
          </a:xfrm>
          <a:prstGeom prst="rect">
            <a:avLst/>
          </a:prstGeom>
        </p:spPr>
      </p:pic>
      <p:sp>
        <p:nvSpPr>
          <p:cNvPr id="18" name="TextBox 17"/>
          <p:cNvSpPr txBox="1"/>
          <p:nvPr/>
        </p:nvSpPr>
        <p:spPr>
          <a:xfrm>
            <a:off x="5563619" y="164236"/>
            <a:ext cx="1797036" cy="307777"/>
          </a:xfrm>
          <a:prstGeom prst="rect">
            <a:avLst/>
          </a:prstGeom>
          <a:noFill/>
        </p:spPr>
        <p:txBody>
          <a:bodyPr wrap="square" rtlCol="0">
            <a:spAutoFit/>
          </a:bodyPr>
          <a:lstStyle/>
          <a:p>
            <a:r>
              <a:rPr lang="en-US" sz="1400" b="1" dirty="0" smtClean="0"/>
              <a:t>VIC (Observed Met.)</a:t>
            </a:r>
            <a:endParaRPr lang="en-US" sz="1400" b="1" dirty="0"/>
          </a:p>
        </p:txBody>
      </p:sp>
      <p:sp>
        <p:nvSpPr>
          <p:cNvPr id="19" name="TextBox 18"/>
          <p:cNvSpPr txBox="1"/>
          <p:nvPr/>
        </p:nvSpPr>
        <p:spPr>
          <a:xfrm>
            <a:off x="5563619" y="336575"/>
            <a:ext cx="1148444" cy="307777"/>
          </a:xfrm>
          <a:prstGeom prst="rect">
            <a:avLst/>
          </a:prstGeom>
          <a:noFill/>
        </p:spPr>
        <p:txBody>
          <a:bodyPr wrap="square" rtlCol="0">
            <a:spAutoFit/>
          </a:bodyPr>
          <a:lstStyle/>
          <a:p>
            <a:r>
              <a:rPr lang="en-US" sz="1400" b="1" dirty="0" smtClean="0"/>
              <a:t>1.2 P</a:t>
            </a:r>
            <a:endParaRPr lang="en-US" sz="1400" b="1" dirty="0"/>
          </a:p>
        </p:txBody>
      </p:sp>
      <p:cxnSp>
        <p:nvCxnSpPr>
          <p:cNvPr id="34" name="Straight Connector 33"/>
          <p:cNvCxnSpPr/>
          <p:nvPr/>
        </p:nvCxnSpPr>
        <p:spPr>
          <a:xfrm flipV="1">
            <a:off x="4482620" y="351904"/>
            <a:ext cx="1084573"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482620" y="519863"/>
            <a:ext cx="1084573" cy="0"/>
          </a:xfrm>
          <a:prstGeom prst="line">
            <a:avLst/>
          </a:prstGeom>
          <a:ln w="38100" cmpd="sng">
            <a:solidFill>
              <a:srgbClr val="27408B"/>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563619" y="508914"/>
            <a:ext cx="1797036" cy="307777"/>
          </a:xfrm>
          <a:prstGeom prst="rect">
            <a:avLst/>
          </a:prstGeom>
          <a:noFill/>
        </p:spPr>
        <p:txBody>
          <a:bodyPr wrap="square" rtlCol="0">
            <a:spAutoFit/>
          </a:bodyPr>
          <a:lstStyle/>
          <a:p>
            <a:r>
              <a:rPr lang="en-US" sz="1400" b="1" dirty="0" smtClean="0"/>
              <a:t>1.1 P</a:t>
            </a:r>
            <a:endParaRPr lang="en-US" sz="1400" b="1" dirty="0"/>
          </a:p>
        </p:txBody>
      </p:sp>
      <p:sp>
        <p:nvSpPr>
          <p:cNvPr id="37" name="TextBox 36"/>
          <p:cNvSpPr txBox="1"/>
          <p:nvPr/>
        </p:nvSpPr>
        <p:spPr>
          <a:xfrm>
            <a:off x="5563619" y="681253"/>
            <a:ext cx="1148444" cy="307777"/>
          </a:xfrm>
          <a:prstGeom prst="rect">
            <a:avLst/>
          </a:prstGeom>
          <a:noFill/>
        </p:spPr>
        <p:txBody>
          <a:bodyPr wrap="square" rtlCol="0">
            <a:spAutoFit/>
          </a:bodyPr>
          <a:lstStyle/>
          <a:p>
            <a:r>
              <a:rPr lang="en-US" sz="1400" b="1" dirty="0" smtClean="0"/>
              <a:t>0.9 P</a:t>
            </a:r>
            <a:endParaRPr lang="en-US" sz="1400" b="1" dirty="0"/>
          </a:p>
        </p:txBody>
      </p:sp>
      <p:sp>
        <p:nvSpPr>
          <p:cNvPr id="38" name="TextBox 37"/>
          <p:cNvSpPr txBox="1"/>
          <p:nvPr/>
        </p:nvSpPr>
        <p:spPr>
          <a:xfrm>
            <a:off x="5563619" y="853593"/>
            <a:ext cx="1797036" cy="307777"/>
          </a:xfrm>
          <a:prstGeom prst="rect">
            <a:avLst/>
          </a:prstGeom>
          <a:noFill/>
        </p:spPr>
        <p:txBody>
          <a:bodyPr wrap="square" rtlCol="0">
            <a:spAutoFit/>
          </a:bodyPr>
          <a:lstStyle/>
          <a:p>
            <a:r>
              <a:rPr lang="en-US" sz="1400" b="1" dirty="0" smtClean="0"/>
              <a:t>0.8 P</a:t>
            </a:r>
            <a:endParaRPr lang="en-US" sz="1400" b="1" dirty="0"/>
          </a:p>
        </p:txBody>
      </p:sp>
      <p:cxnSp>
        <p:nvCxnSpPr>
          <p:cNvPr id="40" name="Straight Connector 39"/>
          <p:cNvCxnSpPr/>
          <p:nvPr/>
        </p:nvCxnSpPr>
        <p:spPr>
          <a:xfrm flipV="1">
            <a:off x="4482620" y="687822"/>
            <a:ext cx="1084573" cy="0"/>
          </a:xfrm>
          <a:prstGeom prst="line">
            <a:avLst/>
          </a:prstGeom>
          <a:ln w="38100" cmpd="sng">
            <a:solidFill>
              <a:srgbClr val="3A5FCD"/>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482620" y="855781"/>
            <a:ext cx="1084573" cy="0"/>
          </a:xfrm>
          <a:prstGeom prst="line">
            <a:avLst/>
          </a:prstGeom>
          <a:ln w="38100" cmpd="sng">
            <a:solidFill>
              <a:srgbClr val="6CA6CD"/>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82620" y="1023741"/>
            <a:ext cx="1084573" cy="0"/>
          </a:xfrm>
          <a:prstGeom prst="line">
            <a:avLst/>
          </a:prstGeom>
          <a:ln w="38100" cmpd="sng">
            <a:solidFill>
              <a:srgbClr val="87CEFF"/>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60045" y="2919768"/>
            <a:ext cx="1797036" cy="307777"/>
          </a:xfrm>
          <a:prstGeom prst="rect">
            <a:avLst/>
          </a:prstGeom>
          <a:noFill/>
        </p:spPr>
        <p:txBody>
          <a:bodyPr wrap="square" rtlCol="0">
            <a:spAutoFit/>
          </a:bodyPr>
          <a:lstStyle/>
          <a:p>
            <a:r>
              <a:rPr lang="en-US" sz="1400" b="1" dirty="0" smtClean="0"/>
              <a:t>VIC (Observed Met.)</a:t>
            </a:r>
            <a:endParaRPr lang="en-US" sz="1400" b="1" dirty="0"/>
          </a:p>
        </p:txBody>
      </p:sp>
      <p:sp>
        <p:nvSpPr>
          <p:cNvPr id="44" name="TextBox 43"/>
          <p:cNvSpPr txBox="1"/>
          <p:nvPr/>
        </p:nvSpPr>
        <p:spPr>
          <a:xfrm>
            <a:off x="5560045" y="3092107"/>
            <a:ext cx="1148444" cy="307777"/>
          </a:xfrm>
          <a:prstGeom prst="rect">
            <a:avLst/>
          </a:prstGeom>
          <a:noFill/>
        </p:spPr>
        <p:txBody>
          <a:bodyPr wrap="square" rtlCol="0">
            <a:spAutoFit/>
          </a:bodyPr>
          <a:lstStyle/>
          <a:p>
            <a:r>
              <a:rPr lang="en-US" sz="1400" b="1" dirty="0" smtClean="0"/>
              <a:t>T - 4</a:t>
            </a:r>
            <a:endParaRPr lang="en-US" sz="1400" b="1" dirty="0"/>
          </a:p>
        </p:txBody>
      </p:sp>
      <p:cxnSp>
        <p:nvCxnSpPr>
          <p:cNvPr id="45" name="Straight Connector 44"/>
          <p:cNvCxnSpPr/>
          <p:nvPr/>
        </p:nvCxnSpPr>
        <p:spPr>
          <a:xfrm flipV="1">
            <a:off x="4479046" y="3107436"/>
            <a:ext cx="1084573"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479046" y="3275395"/>
            <a:ext cx="1084573" cy="0"/>
          </a:xfrm>
          <a:prstGeom prst="line">
            <a:avLst/>
          </a:prstGeom>
          <a:ln w="38100" cmpd="sng">
            <a:solidFill>
              <a:srgbClr val="FF8C69"/>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560045" y="3264446"/>
            <a:ext cx="1797036" cy="307777"/>
          </a:xfrm>
          <a:prstGeom prst="rect">
            <a:avLst/>
          </a:prstGeom>
          <a:noFill/>
        </p:spPr>
        <p:txBody>
          <a:bodyPr wrap="square" rtlCol="0">
            <a:spAutoFit/>
          </a:bodyPr>
          <a:lstStyle/>
          <a:p>
            <a:r>
              <a:rPr lang="en-US" sz="1400" b="1" dirty="0" smtClean="0"/>
              <a:t>T - 2</a:t>
            </a:r>
            <a:endParaRPr lang="en-US" sz="1400" b="1" dirty="0"/>
          </a:p>
        </p:txBody>
      </p:sp>
      <p:sp>
        <p:nvSpPr>
          <p:cNvPr id="48" name="TextBox 47"/>
          <p:cNvSpPr txBox="1"/>
          <p:nvPr/>
        </p:nvSpPr>
        <p:spPr>
          <a:xfrm>
            <a:off x="5560045" y="3436785"/>
            <a:ext cx="1148444" cy="307777"/>
          </a:xfrm>
          <a:prstGeom prst="rect">
            <a:avLst/>
          </a:prstGeom>
          <a:noFill/>
        </p:spPr>
        <p:txBody>
          <a:bodyPr wrap="square" rtlCol="0">
            <a:spAutoFit/>
          </a:bodyPr>
          <a:lstStyle/>
          <a:p>
            <a:r>
              <a:rPr lang="en-US" sz="1400" b="1" dirty="0" smtClean="0"/>
              <a:t>T - 1</a:t>
            </a:r>
            <a:endParaRPr lang="en-US" sz="1400" b="1" dirty="0"/>
          </a:p>
        </p:txBody>
      </p:sp>
      <p:sp>
        <p:nvSpPr>
          <p:cNvPr id="49" name="TextBox 48"/>
          <p:cNvSpPr txBox="1"/>
          <p:nvPr/>
        </p:nvSpPr>
        <p:spPr>
          <a:xfrm>
            <a:off x="5560045" y="3609125"/>
            <a:ext cx="1797036" cy="307777"/>
          </a:xfrm>
          <a:prstGeom prst="rect">
            <a:avLst/>
          </a:prstGeom>
          <a:noFill/>
        </p:spPr>
        <p:txBody>
          <a:bodyPr wrap="square" rtlCol="0">
            <a:spAutoFit/>
          </a:bodyPr>
          <a:lstStyle/>
          <a:p>
            <a:r>
              <a:rPr lang="en-US" sz="1400" b="1" dirty="0" smtClean="0"/>
              <a:t>T + 1</a:t>
            </a:r>
            <a:endParaRPr lang="en-US" sz="1400" b="1" dirty="0"/>
          </a:p>
        </p:txBody>
      </p:sp>
      <p:cxnSp>
        <p:nvCxnSpPr>
          <p:cNvPr id="50" name="Straight Connector 49"/>
          <p:cNvCxnSpPr/>
          <p:nvPr/>
        </p:nvCxnSpPr>
        <p:spPr>
          <a:xfrm flipV="1">
            <a:off x="4479046" y="3443354"/>
            <a:ext cx="1084573" cy="0"/>
          </a:xfrm>
          <a:prstGeom prst="line">
            <a:avLst/>
          </a:prstGeom>
          <a:ln w="38100" cmpd="sng">
            <a:solidFill>
              <a:srgbClr val="EE826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479046" y="3611313"/>
            <a:ext cx="1084573" cy="0"/>
          </a:xfrm>
          <a:prstGeom prst="line">
            <a:avLst/>
          </a:prstGeom>
          <a:ln w="38100" cmpd="sng">
            <a:solidFill>
              <a:srgbClr val="CD7054"/>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479046" y="3779273"/>
            <a:ext cx="1084573" cy="0"/>
          </a:xfrm>
          <a:prstGeom prst="line">
            <a:avLst/>
          </a:prstGeom>
          <a:ln w="38100" cmpd="sng">
            <a:solidFill>
              <a:srgbClr val="CD8500"/>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556471" y="3778565"/>
            <a:ext cx="1148444" cy="307777"/>
          </a:xfrm>
          <a:prstGeom prst="rect">
            <a:avLst/>
          </a:prstGeom>
          <a:noFill/>
        </p:spPr>
        <p:txBody>
          <a:bodyPr wrap="square" rtlCol="0">
            <a:spAutoFit/>
          </a:bodyPr>
          <a:lstStyle/>
          <a:p>
            <a:r>
              <a:rPr lang="en-US" sz="1400" b="1" dirty="0" smtClean="0"/>
              <a:t>T + 2</a:t>
            </a:r>
            <a:endParaRPr lang="en-US" sz="1400" b="1" dirty="0"/>
          </a:p>
        </p:txBody>
      </p:sp>
      <p:sp>
        <p:nvSpPr>
          <p:cNvPr id="54" name="TextBox 53"/>
          <p:cNvSpPr txBox="1"/>
          <p:nvPr/>
        </p:nvSpPr>
        <p:spPr>
          <a:xfrm>
            <a:off x="5556471" y="3950905"/>
            <a:ext cx="1797036" cy="307777"/>
          </a:xfrm>
          <a:prstGeom prst="rect">
            <a:avLst/>
          </a:prstGeom>
          <a:noFill/>
        </p:spPr>
        <p:txBody>
          <a:bodyPr wrap="square" rtlCol="0">
            <a:spAutoFit/>
          </a:bodyPr>
          <a:lstStyle/>
          <a:p>
            <a:r>
              <a:rPr lang="en-US" sz="1400" b="1" dirty="0" smtClean="0"/>
              <a:t>T + 4</a:t>
            </a:r>
            <a:endParaRPr lang="en-US" sz="1400" b="1" dirty="0"/>
          </a:p>
        </p:txBody>
      </p:sp>
      <p:cxnSp>
        <p:nvCxnSpPr>
          <p:cNvPr id="55" name="Straight Connector 54"/>
          <p:cNvCxnSpPr/>
          <p:nvPr/>
        </p:nvCxnSpPr>
        <p:spPr>
          <a:xfrm flipV="1">
            <a:off x="4475472" y="3953093"/>
            <a:ext cx="1084573" cy="0"/>
          </a:xfrm>
          <a:prstGeom prst="line">
            <a:avLst/>
          </a:prstGeom>
          <a:ln w="38100" cmpd="sng">
            <a:solidFill>
              <a:srgbClr val="EE9A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4475472" y="4121053"/>
            <a:ext cx="1084573" cy="0"/>
          </a:xfrm>
          <a:prstGeom prst="line">
            <a:avLst/>
          </a:prstGeom>
          <a:ln w="38100" cmpd="sng">
            <a:solidFill>
              <a:srgbClr val="FFA500"/>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46277289"/>
      </p:ext>
    </p:extLst>
  </p:cSld>
  <p:clrMapOvr>
    <a:masterClrMapping/>
  </p:clrMapOvr>
  <mc:AlternateContent xmlns:mc="http://schemas.openxmlformats.org/markup-compatibility/2006" xmlns:p14="http://schemas.microsoft.com/office/powerpoint/2010/main">
    <mc:Choice Requires="p14">
      <p:transition spd="slow" p14:dur="2000" advTm="65592"/>
    </mc:Choice>
    <mc:Fallback xmlns="">
      <p:transition xmlns:p14="http://schemas.microsoft.com/office/powerpoint/2010/main" spd="slow" advTm="6559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12277" y="67856"/>
            <a:ext cx="7459294"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200" b="1" dirty="0" smtClean="0">
                <a:solidFill>
                  <a:srgbClr val="000000"/>
                </a:solidFill>
              </a:rPr>
              <a:t>Is The Drought Prediction Problem Merely</a:t>
            </a:r>
          </a:p>
          <a:p>
            <a:r>
              <a:rPr lang="en-US" sz="3200" b="1" dirty="0" smtClean="0">
                <a:solidFill>
                  <a:srgbClr val="000000"/>
                </a:solidFill>
              </a:rPr>
              <a:t>The Seasonal Rainfall Prediction Problem?</a:t>
            </a:r>
            <a:endParaRPr lang="en-US" sz="3200" b="1" dirty="0">
              <a:solidFill>
                <a:srgbClr val="000000"/>
              </a:solidFill>
            </a:endParaRPr>
          </a:p>
        </p:txBody>
      </p:sp>
      <p:sp>
        <p:nvSpPr>
          <p:cNvPr id="10" name="Rectangle 9"/>
          <p:cNvSpPr/>
          <p:nvPr/>
        </p:nvSpPr>
        <p:spPr>
          <a:xfrm>
            <a:off x="3531933" y="1710701"/>
            <a:ext cx="2806220" cy="445757"/>
          </a:xfrm>
          <a:prstGeom prst="rect">
            <a:avLst/>
          </a:prstGeom>
          <a:solidFill>
            <a:srgbClr val="FFFFFF"/>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61030" y="5980421"/>
            <a:ext cx="2806220" cy="445757"/>
          </a:xfrm>
          <a:prstGeom prst="rect">
            <a:avLst/>
          </a:prstGeom>
          <a:solidFill>
            <a:srgbClr val="FFFFFF"/>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70335" y="6567882"/>
            <a:ext cx="3209081" cy="307777"/>
          </a:xfrm>
          <a:prstGeom prst="rect">
            <a:avLst/>
          </a:prstGeom>
          <a:noFill/>
        </p:spPr>
        <p:txBody>
          <a:bodyPr wrap="none" rtlCol="0">
            <a:spAutoFit/>
          </a:bodyPr>
          <a:lstStyle/>
          <a:p>
            <a:r>
              <a:rPr lang="en-US" sz="1400" dirty="0" err="1"/>
              <a:t>Livneh</a:t>
            </a:r>
            <a:r>
              <a:rPr lang="en-US" sz="1400" dirty="0"/>
              <a:t> et al. (2015) Gridded Station </a:t>
            </a:r>
            <a:r>
              <a:rPr lang="en-US" sz="1400" dirty="0" smtClean="0"/>
              <a:t>Data</a:t>
            </a:r>
            <a:r>
              <a:rPr lang="en-US" sz="1400" baseline="30000" dirty="0" smtClean="0"/>
              <a:t>1</a:t>
            </a:r>
            <a:endParaRPr lang="en-US" sz="1400" baseline="30000" dirty="0"/>
          </a:p>
        </p:txBody>
      </p:sp>
      <p:sp>
        <p:nvSpPr>
          <p:cNvPr id="22" name="Content Placeholder 2"/>
          <p:cNvSpPr txBox="1">
            <a:spLocks/>
          </p:cNvSpPr>
          <p:nvPr/>
        </p:nvSpPr>
        <p:spPr>
          <a:xfrm>
            <a:off x="457199" y="1279646"/>
            <a:ext cx="8536281" cy="567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smtClean="0"/>
              <a:t>May-August </a:t>
            </a:r>
            <a:r>
              <a:rPr lang="en-US" sz="2000" i="1" dirty="0" smtClean="0"/>
              <a:t>Standardized Anomaly</a:t>
            </a:r>
            <a:r>
              <a:rPr lang="en-US" sz="2000" dirty="0" smtClean="0"/>
              <a:t>, 1981-2010 reference period:</a:t>
            </a:r>
          </a:p>
          <a:p>
            <a:endParaRPr lang="en-US" sz="2000" b="1" dirty="0" smtClean="0"/>
          </a:p>
          <a:p>
            <a:endParaRPr lang="en-US" sz="2000" dirty="0"/>
          </a:p>
        </p:txBody>
      </p:sp>
      <p:pic>
        <p:nvPicPr>
          <p:cNvPr id="23" name="Picture 22" descr="Prec in normal.deviate.general.1981-2010_00013.png"/>
          <p:cNvPicPr>
            <a:picLocks noChangeAspect="1"/>
          </p:cNvPicPr>
          <p:nvPr/>
        </p:nvPicPr>
        <p:blipFill rotWithShape="1">
          <a:blip r:embed="rId2">
            <a:extLst>
              <a:ext uri="{28A0092B-C50C-407E-A947-70E740481C1C}">
                <a14:useLocalDpi xmlns:a14="http://schemas.microsoft.com/office/drawing/2010/main" val="0"/>
              </a:ext>
            </a:extLst>
          </a:blip>
          <a:srcRect b="11303"/>
          <a:stretch/>
        </p:blipFill>
        <p:spPr>
          <a:xfrm>
            <a:off x="2359887" y="1671337"/>
            <a:ext cx="4265744" cy="2476514"/>
          </a:xfrm>
          <a:prstGeom prst="rect">
            <a:avLst/>
          </a:prstGeom>
        </p:spPr>
      </p:pic>
      <p:sp>
        <p:nvSpPr>
          <p:cNvPr id="24" name="TextBox 23"/>
          <p:cNvSpPr txBox="1"/>
          <p:nvPr/>
        </p:nvSpPr>
        <p:spPr>
          <a:xfrm>
            <a:off x="2509649" y="3609132"/>
            <a:ext cx="1488254" cy="369332"/>
          </a:xfrm>
          <a:prstGeom prst="rect">
            <a:avLst/>
          </a:prstGeom>
          <a:noFill/>
        </p:spPr>
        <p:txBody>
          <a:bodyPr wrap="square" rtlCol="0">
            <a:spAutoFit/>
          </a:bodyPr>
          <a:lstStyle/>
          <a:p>
            <a:r>
              <a:rPr lang="en-US" b="1" dirty="0" smtClean="0"/>
              <a:t>Precipitation </a:t>
            </a:r>
            <a:endParaRPr lang="en-US" b="1" dirty="0"/>
          </a:p>
        </p:txBody>
      </p:sp>
      <p:pic>
        <p:nvPicPr>
          <p:cNvPr id="25" name="Picture 24" descr="Tmean in normal.deviate.general.1981-2010.png"/>
          <p:cNvPicPr>
            <a:picLocks noChangeAspect="1"/>
          </p:cNvPicPr>
          <p:nvPr/>
        </p:nvPicPr>
        <p:blipFill rotWithShape="1">
          <a:blip r:embed="rId3">
            <a:extLst>
              <a:ext uri="{28A0092B-C50C-407E-A947-70E740481C1C}">
                <a14:useLocalDpi xmlns:a14="http://schemas.microsoft.com/office/drawing/2010/main" val="0"/>
              </a:ext>
            </a:extLst>
          </a:blip>
          <a:srcRect t="5679" b="3631"/>
          <a:stretch/>
        </p:blipFill>
        <p:spPr>
          <a:xfrm>
            <a:off x="2345095" y="4070520"/>
            <a:ext cx="4265744" cy="2532181"/>
          </a:xfrm>
          <a:prstGeom prst="rect">
            <a:avLst/>
          </a:prstGeom>
        </p:spPr>
      </p:pic>
      <p:sp>
        <p:nvSpPr>
          <p:cNvPr id="26" name="TextBox 25"/>
          <p:cNvSpPr txBox="1"/>
          <p:nvPr/>
        </p:nvSpPr>
        <p:spPr>
          <a:xfrm>
            <a:off x="2509649" y="5895543"/>
            <a:ext cx="1488254" cy="369332"/>
          </a:xfrm>
          <a:prstGeom prst="rect">
            <a:avLst/>
          </a:prstGeom>
          <a:noFill/>
        </p:spPr>
        <p:txBody>
          <a:bodyPr wrap="square" rtlCol="0">
            <a:spAutoFit/>
          </a:bodyPr>
          <a:lstStyle/>
          <a:p>
            <a:r>
              <a:rPr lang="en-US" b="1" dirty="0" smtClean="0"/>
              <a:t>Temperature</a:t>
            </a:r>
            <a:endParaRPr lang="en-US" b="1" dirty="0"/>
          </a:p>
        </p:txBody>
      </p:sp>
    </p:spTree>
    <p:extLst>
      <p:ext uri="{BB962C8B-B14F-4D97-AF65-F5344CB8AC3E}">
        <p14:creationId xmlns:p14="http://schemas.microsoft.com/office/powerpoint/2010/main" val="35014988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Moist.Anomaly.Time.Series.VIC.T-DELTA.cases.plot.top2.RECENT.DECA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426" y="2243411"/>
            <a:ext cx="8113776" cy="9127998"/>
          </a:xfrm>
          <a:prstGeom prst="rect">
            <a:avLst/>
          </a:prstGeom>
        </p:spPr>
      </p:pic>
      <p:pic>
        <p:nvPicPr>
          <p:cNvPr id="3" name="Picture 2" descr="Soil.Moist.Anomaly.Time.Series.VIC.P-RATIO.cases.plot.top2.RECENT.DECADE.ps"/>
          <p:cNvPicPr>
            <a:picLocks noChangeAspect="1"/>
          </p:cNvPicPr>
          <p:nvPr/>
        </p:nvPicPr>
        <p:blipFill rotWithShape="1">
          <a:blip r:embed="rId5">
            <a:extLst>
              <a:ext uri="{28A0092B-C50C-407E-A947-70E740481C1C}">
                <a14:useLocalDpi xmlns:a14="http://schemas.microsoft.com/office/drawing/2010/main" val="0"/>
              </a:ext>
            </a:extLst>
          </a:blip>
          <a:srcRect b="62256"/>
          <a:stretch/>
        </p:blipFill>
        <p:spPr>
          <a:xfrm>
            <a:off x="982258" y="-525500"/>
            <a:ext cx="8113776" cy="3445268"/>
          </a:xfrm>
          <a:prstGeom prst="rect">
            <a:avLst/>
          </a:prstGeom>
        </p:spPr>
      </p:pic>
      <p:sp>
        <p:nvSpPr>
          <p:cNvPr id="17" name="TextBox 16"/>
          <p:cNvSpPr txBox="1"/>
          <p:nvPr/>
        </p:nvSpPr>
        <p:spPr>
          <a:xfrm>
            <a:off x="0" y="5859621"/>
            <a:ext cx="9129135" cy="1077218"/>
          </a:xfrm>
          <a:prstGeom prst="rect">
            <a:avLst/>
          </a:prstGeom>
          <a:noFill/>
        </p:spPr>
        <p:txBody>
          <a:bodyPr wrap="square" rtlCol="0">
            <a:spAutoFit/>
          </a:bodyPr>
          <a:lstStyle/>
          <a:p>
            <a:r>
              <a:rPr lang="en-US" sz="1600" dirty="0" smtClean="0"/>
              <a:t>Monthly standardized anomalies for the recent decade 2004-2013 (relative to 1981-2010) for VIC simulations using observed meteorology in black, with (a) synthetic precipitation scaling shown in blue shading and (b) synthetic temperature deltas shown orange shading applied relative to observations for all months respectively.</a:t>
            </a:r>
            <a:endParaRPr lang="en-US" sz="1600" dirty="0"/>
          </a:p>
        </p:txBody>
      </p:sp>
      <p:sp>
        <p:nvSpPr>
          <p:cNvPr id="18" name="TextBox 17"/>
          <p:cNvSpPr txBox="1"/>
          <p:nvPr/>
        </p:nvSpPr>
        <p:spPr>
          <a:xfrm>
            <a:off x="2906783" y="164236"/>
            <a:ext cx="1797036" cy="307777"/>
          </a:xfrm>
          <a:prstGeom prst="rect">
            <a:avLst/>
          </a:prstGeom>
          <a:noFill/>
        </p:spPr>
        <p:txBody>
          <a:bodyPr wrap="square" rtlCol="0">
            <a:spAutoFit/>
          </a:bodyPr>
          <a:lstStyle/>
          <a:p>
            <a:r>
              <a:rPr lang="en-US" sz="1400" b="1" dirty="0" smtClean="0"/>
              <a:t>VIC (Observed Met.)</a:t>
            </a:r>
            <a:endParaRPr lang="en-US" sz="1400" b="1" dirty="0"/>
          </a:p>
        </p:txBody>
      </p:sp>
      <p:sp>
        <p:nvSpPr>
          <p:cNvPr id="19" name="TextBox 18"/>
          <p:cNvSpPr txBox="1"/>
          <p:nvPr/>
        </p:nvSpPr>
        <p:spPr>
          <a:xfrm>
            <a:off x="2906783" y="336575"/>
            <a:ext cx="1148444" cy="307777"/>
          </a:xfrm>
          <a:prstGeom prst="rect">
            <a:avLst/>
          </a:prstGeom>
          <a:noFill/>
        </p:spPr>
        <p:txBody>
          <a:bodyPr wrap="square" rtlCol="0">
            <a:spAutoFit/>
          </a:bodyPr>
          <a:lstStyle/>
          <a:p>
            <a:r>
              <a:rPr lang="en-US" sz="1400" b="1" dirty="0" smtClean="0"/>
              <a:t>1.2 P</a:t>
            </a:r>
            <a:endParaRPr lang="en-US" sz="1400" b="1" dirty="0"/>
          </a:p>
        </p:txBody>
      </p:sp>
      <p:cxnSp>
        <p:nvCxnSpPr>
          <p:cNvPr id="34" name="Straight Connector 33"/>
          <p:cNvCxnSpPr/>
          <p:nvPr/>
        </p:nvCxnSpPr>
        <p:spPr>
          <a:xfrm flipV="1">
            <a:off x="1825784" y="351904"/>
            <a:ext cx="1084573"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825784" y="519863"/>
            <a:ext cx="1084573" cy="0"/>
          </a:xfrm>
          <a:prstGeom prst="line">
            <a:avLst/>
          </a:prstGeom>
          <a:ln w="38100" cmpd="sng">
            <a:solidFill>
              <a:srgbClr val="27408B"/>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906783" y="508914"/>
            <a:ext cx="1797036" cy="307777"/>
          </a:xfrm>
          <a:prstGeom prst="rect">
            <a:avLst/>
          </a:prstGeom>
          <a:noFill/>
        </p:spPr>
        <p:txBody>
          <a:bodyPr wrap="square" rtlCol="0">
            <a:spAutoFit/>
          </a:bodyPr>
          <a:lstStyle/>
          <a:p>
            <a:r>
              <a:rPr lang="en-US" sz="1400" b="1" dirty="0" smtClean="0"/>
              <a:t>1.1 P</a:t>
            </a:r>
            <a:endParaRPr lang="en-US" sz="1400" b="1" dirty="0"/>
          </a:p>
        </p:txBody>
      </p:sp>
      <p:sp>
        <p:nvSpPr>
          <p:cNvPr id="37" name="TextBox 36"/>
          <p:cNvSpPr txBox="1"/>
          <p:nvPr/>
        </p:nvSpPr>
        <p:spPr>
          <a:xfrm>
            <a:off x="5768048" y="153683"/>
            <a:ext cx="1148444" cy="307777"/>
          </a:xfrm>
          <a:prstGeom prst="rect">
            <a:avLst/>
          </a:prstGeom>
          <a:noFill/>
        </p:spPr>
        <p:txBody>
          <a:bodyPr wrap="square" rtlCol="0">
            <a:spAutoFit/>
          </a:bodyPr>
          <a:lstStyle/>
          <a:p>
            <a:r>
              <a:rPr lang="en-US" sz="1400" b="1" dirty="0" smtClean="0"/>
              <a:t>0.9 P</a:t>
            </a:r>
            <a:endParaRPr lang="en-US" sz="1400" b="1" dirty="0"/>
          </a:p>
        </p:txBody>
      </p:sp>
      <p:sp>
        <p:nvSpPr>
          <p:cNvPr id="38" name="TextBox 37"/>
          <p:cNvSpPr txBox="1"/>
          <p:nvPr/>
        </p:nvSpPr>
        <p:spPr>
          <a:xfrm>
            <a:off x="5768048" y="326023"/>
            <a:ext cx="1797036" cy="307777"/>
          </a:xfrm>
          <a:prstGeom prst="rect">
            <a:avLst/>
          </a:prstGeom>
          <a:noFill/>
        </p:spPr>
        <p:txBody>
          <a:bodyPr wrap="square" rtlCol="0">
            <a:spAutoFit/>
          </a:bodyPr>
          <a:lstStyle/>
          <a:p>
            <a:r>
              <a:rPr lang="en-US" sz="1400" b="1" dirty="0" smtClean="0"/>
              <a:t>0.8 P</a:t>
            </a:r>
            <a:endParaRPr lang="en-US" sz="1400" b="1" dirty="0"/>
          </a:p>
        </p:txBody>
      </p:sp>
      <p:cxnSp>
        <p:nvCxnSpPr>
          <p:cNvPr id="40" name="Straight Connector 39"/>
          <p:cNvCxnSpPr/>
          <p:nvPr/>
        </p:nvCxnSpPr>
        <p:spPr>
          <a:xfrm flipV="1">
            <a:off x="1825784" y="687822"/>
            <a:ext cx="1084573" cy="0"/>
          </a:xfrm>
          <a:prstGeom prst="line">
            <a:avLst/>
          </a:prstGeom>
          <a:ln w="38100" cmpd="sng">
            <a:solidFill>
              <a:srgbClr val="3A5FCD"/>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687049" y="328211"/>
            <a:ext cx="1084573" cy="0"/>
          </a:xfrm>
          <a:prstGeom prst="line">
            <a:avLst/>
          </a:prstGeom>
          <a:ln w="38100" cmpd="sng">
            <a:solidFill>
              <a:srgbClr val="6CA6CD"/>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687049" y="496171"/>
            <a:ext cx="1084573" cy="0"/>
          </a:xfrm>
          <a:prstGeom prst="line">
            <a:avLst/>
          </a:prstGeom>
          <a:ln w="38100" cmpd="sng">
            <a:solidFill>
              <a:srgbClr val="87CEFF"/>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903209" y="2919768"/>
            <a:ext cx="1797036" cy="307777"/>
          </a:xfrm>
          <a:prstGeom prst="rect">
            <a:avLst/>
          </a:prstGeom>
          <a:noFill/>
        </p:spPr>
        <p:txBody>
          <a:bodyPr wrap="square" rtlCol="0">
            <a:spAutoFit/>
          </a:bodyPr>
          <a:lstStyle/>
          <a:p>
            <a:r>
              <a:rPr lang="en-US" sz="1400" b="1" dirty="0" smtClean="0"/>
              <a:t>VIC (Observed Met.)</a:t>
            </a:r>
            <a:endParaRPr lang="en-US" sz="1400" b="1" dirty="0"/>
          </a:p>
        </p:txBody>
      </p:sp>
      <p:sp>
        <p:nvSpPr>
          <p:cNvPr id="44" name="TextBox 43"/>
          <p:cNvSpPr txBox="1"/>
          <p:nvPr/>
        </p:nvSpPr>
        <p:spPr>
          <a:xfrm>
            <a:off x="2903209" y="3092107"/>
            <a:ext cx="1148444" cy="307777"/>
          </a:xfrm>
          <a:prstGeom prst="rect">
            <a:avLst/>
          </a:prstGeom>
          <a:noFill/>
        </p:spPr>
        <p:txBody>
          <a:bodyPr wrap="square" rtlCol="0">
            <a:spAutoFit/>
          </a:bodyPr>
          <a:lstStyle/>
          <a:p>
            <a:r>
              <a:rPr lang="en-US" sz="1400" b="1" dirty="0" smtClean="0"/>
              <a:t>T - 4</a:t>
            </a:r>
            <a:endParaRPr lang="en-US" sz="1400" b="1" dirty="0"/>
          </a:p>
        </p:txBody>
      </p:sp>
      <p:cxnSp>
        <p:nvCxnSpPr>
          <p:cNvPr id="45" name="Straight Connector 44"/>
          <p:cNvCxnSpPr/>
          <p:nvPr/>
        </p:nvCxnSpPr>
        <p:spPr>
          <a:xfrm flipV="1">
            <a:off x="1822210" y="3107436"/>
            <a:ext cx="1084573"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1822210" y="3275395"/>
            <a:ext cx="1084573" cy="0"/>
          </a:xfrm>
          <a:prstGeom prst="line">
            <a:avLst/>
          </a:prstGeom>
          <a:ln w="38100" cmpd="sng">
            <a:solidFill>
              <a:srgbClr val="FF8C69"/>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903209" y="3264446"/>
            <a:ext cx="1797036" cy="307777"/>
          </a:xfrm>
          <a:prstGeom prst="rect">
            <a:avLst/>
          </a:prstGeom>
          <a:noFill/>
        </p:spPr>
        <p:txBody>
          <a:bodyPr wrap="square" rtlCol="0">
            <a:spAutoFit/>
          </a:bodyPr>
          <a:lstStyle/>
          <a:p>
            <a:r>
              <a:rPr lang="en-US" sz="1400" b="1" dirty="0" smtClean="0"/>
              <a:t>T - 2</a:t>
            </a:r>
            <a:endParaRPr lang="en-US" sz="1400" b="1" dirty="0"/>
          </a:p>
        </p:txBody>
      </p:sp>
      <p:sp>
        <p:nvSpPr>
          <p:cNvPr id="48" name="TextBox 47"/>
          <p:cNvSpPr txBox="1"/>
          <p:nvPr/>
        </p:nvSpPr>
        <p:spPr>
          <a:xfrm>
            <a:off x="2903209" y="3436785"/>
            <a:ext cx="1148444" cy="307777"/>
          </a:xfrm>
          <a:prstGeom prst="rect">
            <a:avLst/>
          </a:prstGeom>
          <a:noFill/>
        </p:spPr>
        <p:txBody>
          <a:bodyPr wrap="square" rtlCol="0">
            <a:spAutoFit/>
          </a:bodyPr>
          <a:lstStyle/>
          <a:p>
            <a:r>
              <a:rPr lang="en-US" sz="1400" b="1" dirty="0" smtClean="0"/>
              <a:t>T - 1</a:t>
            </a:r>
            <a:endParaRPr lang="en-US" sz="1400" b="1" dirty="0"/>
          </a:p>
        </p:txBody>
      </p:sp>
      <p:sp>
        <p:nvSpPr>
          <p:cNvPr id="49" name="TextBox 48"/>
          <p:cNvSpPr txBox="1"/>
          <p:nvPr/>
        </p:nvSpPr>
        <p:spPr>
          <a:xfrm>
            <a:off x="5797244" y="2938420"/>
            <a:ext cx="1797036" cy="307777"/>
          </a:xfrm>
          <a:prstGeom prst="rect">
            <a:avLst/>
          </a:prstGeom>
          <a:noFill/>
        </p:spPr>
        <p:txBody>
          <a:bodyPr wrap="square" rtlCol="0">
            <a:spAutoFit/>
          </a:bodyPr>
          <a:lstStyle/>
          <a:p>
            <a:r>
              <a:rPr lang="en-US" sz="1400" b="1" dirty="0" smtClean="0"/>
              <a:t>T + 1</a:t>
            </a:r>
            <a:endParaRPr lang="en-US" sz="1400" b="1" dirty="0"/>
          </a:p>
        </p:txBody>
      </p:sp>
      <p:cxnSp>
        <p:nvCxnSpPr>
          <p:cNvPr id="50" name="Straight Connector 49"/>
          <p:cNvCxnSpPr/>
          <p:nvPr/>
        </p:nvCxnSpPr>
        <p:spPr>
          <a:xfrm flipV="1">
            <a:off x="1822210" y="3443354"/>
            <a:ext cx="1084573" cy="0"/>
          </a:xfrm>
          <a:prstGeom prst="line">
            <a:avLst/>
          </a:prstGeom>
          <a:ln w="38100" cmpd="sng">
            <a:solidFill>
              <a:srgbClr val="EE826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822210" y="3611313"/>
            <a:ext cx="1084573" cy="0"/>
          </a:xfrm>
          <a:prstGeom prst="line">
            <a:avLst/>
          </a:prstGeom>
          <a:ln w="38100" cmpd="sng">
            <a:solidFill>
              <a:srgbClr val="CD7054"/>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716245" y="3108568"/>
            <a:ext cx="1084573" cy="0"/>
          </a:xfrm>
          <a:prstGeom prst="line">
            <a:avLst/>
          </a:prstGeom>
          <a:ln w="38100" cmpd="sng">
            <a:solidFill>
              <a:srgbClr val="CD8500"/>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793670" y="3107860"/>
            <a:ext cx="1148444" cy="307777"/>
          </a:xfrm>
          <a:prstGeom prst="rect">
            <a:avLst/>
          </a:prstGeom>
          <a:noFill/>
        </p:spPr>
        <p:txBody>
          <a:bodyPr wrap="square" rtlCol="0">
            <a:spAutoFit/>
          </a:bodyPr>
          <a:lstStyle/>
          <a:p>
            <a:r>
              <a:rPr lang="en-US" sz="1400" b="1" dirty="0" smtClean="0"/>
              <a:t>T + 2</a:t>
            </a:r>
            <a:endParaRPr lang="en-US" sz="1400" b="1" dirty="0"/>
          </a:p>
        </p:txBody>
      </p:sp>
      <p:sp>
        <p:nvSpPr>
          <p:cNvPr id="54" name="TextBox 53"/>
          <p:cNvSpPr txBox="1"/>
          <p:nvPr/>
        </p:nvSpPr>
        <p:spPr>
          <a:xfrm>
            <a:off x="5793670" y="3280200"/>
            <a:ext cx="1797036" cy="307777"/>
          </a:xfrm>
          <a:prstGeom prst="rect">
            <a:avLst/>
          </a:prstGeom>
          <a:noFill/>
        </p:spPr>
        <p:txBody>
          <a:bodyPr wrap="square" rtlCol="0">
            <a:spAutoFit/>
          </a:bodyPr>
          <a:lstStyle/>
          <a:p>
            <a:r>
              <a:rPr lang="en-US" sz="1400" b="1" dirty="0" smtClean="0"/>
              <a:t>T + 4</a:t>
            </a:r>
            <a:endParaRPr lang="en-US" sz="1400" b="1" dirty="0"/>
          </a:p>
        </p:txBody>
      </p:sp>
      <p:cxnSp>
        <p:nvCxnSpPr>
          <p:cNvPr id="55" name="Straight Connector 54"/>
          <p:cNvCxnSpPr/>
          <p:nvPr/>
        </p:nvCxnSpPr>
        <p:spPr>
          <a:xfrm flipV="1">
            <a:off x="4712671" y="3282388"/>
            <a:ext cx="1084573" cy="0"/>
          </a:xfrm>
          <a:prstGeom prst="line">
            <a:avLst/>
          </a:prstGeom>
          <a:ln w="38100" cmpd="sng">
            <a:solidFill>
              <a:srgbClr val="EE9A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4712671" y="3450348"/>
            <a:ext cx="1084573" cy="0"/>
          </a:xfrm>
          <a:prstGeom prst="line">
            <a:avLst/>
          </a:prstGeom>
          <a:ln w="38100" cmpd="sng">
            <a:solidFill>
              <a:srgbClr val="FFA500"/>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26736014"/>
      </p:ext>
    </p:extLst>
  </p:cSld>
  <p:clrMapOvr>
    <a:masterClrMapping/>
  </p:clrMapOvr>
  <mc:AlternateContent xmlns:mc="http://schemas.openxmlformats.org/markup-compatibility/2006" xmlns:p14="http://schemas.microsoft.com/office/powerpoint/2010/main">
    <mc:Choice Requires="p14">
      <p:transition spd="slow" p14:dur="2000" advTm="65592"/>
    </mc:Choice>
    <mc:Fallback xmlns="">
      <p:transition xmlns:p14="http://schemas.microsoft.com/office/powerpoint/2010/main" spd="slow" advTm="65592"/>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23752" y="2848743"/>
            <a:ext cx="914400" cy="2574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59406" y="75660"/>
            <a:ext cx="5905132" cy="954107"/>
          </a:xfrm>
          <a:prstGeom prst="rect">
            <a:avLst/>
          </a:prstGeom>
          <a:ln w="57150" cmpd="sng"/>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800" b="1" dirty="0" smtClean="0">
                <a:solidFill>
                  <a:schemeClr val="tx1"/>
                </a:solidFill>
              </a:rPr>
              <a:t>Why Has Great Plains Climate Become </a:t>
            </a:r>
          </a:p>
          <a:p>
            <a:pPr algn="ctr"/>
            <a:r>
              <a:rPr lang="en-US" sz="2800" b="1" i="1" u="sng" dirty="0" smtClean="0">
                <a:solidFill>
                  <a:schemeClr val="tx1"/>
                </a:solidFill>
              </a:rPr>
              <a:t>More</a:t>
            </a:r>
            <a:r>
              <a:rPr lang="en-US" sz="2800" b="1" dirty="0" smtClean="0">
                <a:solidFill>
                  <a:schemeClr val="tx1"/>
                </a:solidFill>
              </a:rPr>
              <a:t> Favorable for Ag?</a:t>
            </a:r>
          </a:p>
        </p:txBody>
      </p:sp>
      <p:sp>
        <p:nvSpPr>
          <p:cNvPr id="2" name="TextBox 1"/>
          <p:cNvSpPr txBox="1"/>
          <p:nvPr/>
        </p:nvSpPr>
        <p:spPr>
          <a:xfrm>
            <a:off x="804248" y="5134519"/>
            <a:ext cx="7425894"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b="1" u="sng" dirty="0" smtClean="0"/>
              <a:t>Diagnosis</a:t>
            </a:r>
            <a:r>
              <a:rPr lang="en-US" sz="2000" b="1" dirty="0" smtClean="0"/>
              <a:t>:</a:t>
            </a:r>
            <a:r>
              <a:rPr lang="en-US" dirty="0" smtClean="0"/>
              <a:t> </a:t>
            </a:r>
            <a:r>
              <a:rPr lang="en-US" i="1" dirty="0" smtClean="0"/>
              <a:t>Calculate  1920-2013 Summertime Surface Temperature Trends</a:t>
            </a:r>
          </a:p>
          <a:p>
            <a:r>
              <a:rPr lang="en-US" i="1" dirty="0"/>
              <a:t> </a:t>
            </a:r>
            <a:r>
              <a:rPr lang="en-US" i="1" dirty="0" smtClean="0"/>
              <a:t>                     in a New Large Ensemble (40-member) of Historical Simulations</a:t>
            </a:r>
          </a:p>
          <a:p>
            <a:r>
              <a:rPr lang="en-US" i="1" dirty="0"/>
              <a:t> </a:t>
            </a:r>
            <a:r>
              <a:rPr lang="en-US" i="1" dirty="0" smtClean="0"/>
              <a:t>                     Using the Latest NCAR Community Modeling System (CESM1)</a:t>
            </a:r>
            <a:endParaRPr lang="en-US" i="1" dirty="0"/>
          </a:p>
        </p:txBody>
      </p:sp>
      <p:sp>
        <p:nvSpPr>
          <p:cNvPr id="4" name="TextBox 3"/>
          <p:cNvSpPr txBox="1"/>
          <p:nvPr/>
        </p:nvSpPr>
        <p:spPr>
          <a:xfrm>
            <a:off x="2003341" y="6373054"/>
            <a:ext cx="5024683" cy="523220"/>
          </a:xfrm>
          <a:prstGeom prst="rect">
            <a:avLst/>
          </a:prstGeom>
          <a:noFill/>
        </p:spPr>
        <p:txBody>
          <a:bodyPr wrap="none" rtlCol="0">
            <a:spAutoFit/>
          </a:bodyPr>
          <a:lstStyle/>
          <a:p>
            <a:r>
              <a:rPr lang="en-US" sz="1400" b="1" u="sng" dirty="0" smtClean="0"/>
              <a:t>Note</a:t>
            </a:r>
            <a:r>
              <a:rPr lang="en-US" sz="1400" i="1" dirty="0" smtClean="0"/>
              <a:t> : There are Other Factors, Including Land Surface Change</a:t>
            </a:r>
          </a:p>
          <a:p>
            <a:r>
              <a:rPr lang="en-US" sz="1400" i="1" dirty="0"/>
              <a:t> </a:t>
            </a:r>
            <a:r>
              <a:rPr lang="en-US" sz="1400" i="1" dirty="0" smtClean="0"/>
              <a:t>           and Land Use Change, That Are Not Directly Treated Herein</a:t>
            </a:r>
            <a:endParaRPr lang="en-US" sz="1400" i="1" dirty="0"/>
          </a:p>
        </p:txBody>
      </p:sp>
      <p:pic>
        <p:nvPicPr>
          <p:cNvPr id="8" name="Picture 7" descr="obs.jja_tavg.trend.1920-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8" y="1101614"/>
            <a:ext cx="4608699" cy="3561267"/>
          </a:xfrm>
          <a:prstGeom prst="rect">
            <a:avLst/>
          </a:prstGeom>
        </p:spPr>
      </p:pic>
      <p:pic>
        <p:nvPicPr>
          <p:cNvPr id="6" name="Picture 5" descr="obs.jja_ppt.trend.1920-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84" y="1086045"/>
            <a:ext cx="4742688" cy="3664804"/>
          </a:xfrm>
          <a:prstGeom prst="rect">
            <a:avLst/>
          </a:prstGeom>
        </p:spPr>
      </p:pic>
    </p:spTree>
    <p:extLst>
      <p:ext uri="{BB962C8B-B14F-4D97-AF65-F5344CB8AC3E}">
        <p14:creationId xmlns:p14="http://schemas.microsoft.com/office/powerpoint/2010/main" val="37672503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sm40.corn_region.jja_tre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63500"/>
            <a:ext cx="6803136" cy="6729984"/>
          </a:xfrm>
          <a:prstGeom prst="rect">
            <a:avLst/>
          </a:prstGeom>
        </p:spPr>
      </p:pic>
      <p:cxnSp>
        <p:nvCxnSpPr>
          <p:cNvPr id="6" name="Straight Connector 5"/>
          <p:cNvCxnSpPr/>
          <p:nvPr/>
        </p:nvCxnSpPr>
        <p:spPr>
          <a:xfrm flipV="1">
            <a:off x="3374075" y="615729"/>
            <a:ext cx="128292" cy="52080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427873" y="246398"/>
            <a:ext cx="2840629" cy="307777"/>
          </a:xfrm>
          <a:prstGeom prst="rect">
            <a:avLst/>
          </a:prstGeom>
          <a:noFill/>
        </p:spPr>
        <p:txBody>
          <a:bodyPr wrap="none" rtlCol="0">
            <a:spAutoFit/>
          </a:bodyPr>
          <a:lstStyle/>
          <a:p>
            <a:r>
              <a:rPr lang="en-US" sz="1400" dirty="0" smtClean="0"/>
              <a:t>CESM1 Historical Simulations </a:t>
            </a:r>
            <a:r>
              <a:rPr lang="en-US" sz="1400" dirty="0" err="1" smtClean="0"/>
              <a:t>vs</a:t>
            </a:r>
            <a:r>
              <a:rPr lang="en-US" sz="1400" dirty="0" smtClean="0"/>
              <a:t> OBS</a:t>
            </a:r>
            <a:endParaRPr lang="en-US" sz="1400" dirty="0"/>
          </a:p>
        </p:txBody>
      </p:sp>
      <p:sp>
        <p:nvSpPr>
          <p:cNvPr id="3" name="TextBox 2"/>
          <p:cNvSpPr txBox="1"/>
          <p:nvPr/>
        </p:nvSpPr>
        <p:spPr>
          <a:xfrm>
            <a:off x="5532474" y="828301"/>
            <a:ext cx="2091976" cy="307777"/>
          </a:xfrm>
          <a:prstGeom prst="rect">
            <a:avLst/>
          </a:prstGeom>
          <a:ln w="38100" cmpd="sng"/>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b="1" dirty="0" smtClean="0"/>
              <a:t>Climate Model Histogram</a:t>
            </a:r>
            <a:endParaRPr lang="en-US" sz="1400" b="1" dirty="0"/>
          </a:p>
        </p:txBody>
      </p:sp>
    </p:spTree>
    <p:extLst>
      <p:ext uri="{BB962C8B-B14F-4D97-AF65-F5344CB8AC3E}">
        <p14:creationId xmlns:p14="http://schemas.microsoft.com/office/powerpoint/2010/main" val="21462834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esm40.corn_region.jja.tvsp.tre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 y="0"/>
            <a:ext cx="8875059" cy="6858000"/>
          </a:xfrm>
          <a:prstGeom prst="rect">
            <a:avLst/>
          </a:prstGeom>
        </p:spPr>
      </p:pic>
      <p:sp>
        <p:nvSpPr>
          <p:cNvPr id="6" name="TextBox 5"/>
          <p:cNvSpPr txBox="1"/>
          <p:nvPr/>
        </p:nvSpPr>
        <p:spPr>
          <a:xfrm>
            <a:off x="4210478" y="1406030"/>
            <a:ext cx="402674" cy="584776"/>
          </a:xfrm>
          <a:prstGeom prst="rect">
            <a:avLst/>
          </a:prstGeom>
          <a:noFill/>
        </p:spPr>
        <p:txBody>
          <a:bodyPr wrap="none" rtlCol="0">
            <a:spAutoFit/>
          </a:bodyPr>
          <a:lstStyle/>
          <a:p>
            <a:r>
              <a:rPr lang="en-US" sz="3200" b="1" dirty="0" smtClean="0">
                <a:solidFill>
                  <a:srgbClr val="3366FF"/>
                </a:solidFill>
                <a:latin typeface="Symbol" charset="2"/>
                <a:cs typeface="Symbol" charset="2"/>
              </a:rPr>
              <a:t>*</a:t>
            </a:r>
            <a:endParaRPr lang="en-US" sz="3200" b="1" dirty="0">
              <a:solidFill>
                <a:srgbClr val="3366FF"/>
              </a:solidFill>
              <a:latin typeface="Symbol" charset="2"/>
              <a:cs typeface="Symbol" charset="2"/>
            </a:endParaRPr>
          </a:p>
        </p:txBody>
      </p:sp>
      <p:sp>
        <p:nvSpPr>
          <p:cNvPr id="2" name="TextBox 1"/>
          <p:cNvSpPr txBox="1"/>
          <p:nvPr/>
        </p:nvSpPr>
        <p:spPr>
          <a:xfrm>
            <a:off x="463401" y="32579"/>
            <a:ext cx="8374132" cy="70788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b="1" dirty="0" smtClean="0"/>
              <a:t>Large Century-Long Precipitation Trends Can Occur Due to Natural Variability</a:t>
            </a:r>
          </a:p>
          <a:p>
            <a:r>
              <a:rPr lang="en-US" sz="2000" b="1" dirty="0"/>
              <a:t> </a:t>
            </a:r>
            <a:r>
              <a:rPr lang="en-US" sz="2000" b="1" dirty="0" smtClean="0"/>
              <a:t>               These Can Act to Mask/Enhance Human-Induced Warming </a:t>
            </a:r>
            <a:endParaRPr lang="en-US" sz="2000" b="1" dirty="0"/>
          </a:p>
        </p:txBody>
      </p:sp>
      <p:sp>
        <p:nvSpPr>
          <p:cNvPr id="4" name="TextBox 3"/>
          <p:cNvSpPr txBox="1"/>
          <p:nvPr/>
        </p:nvSpPr>
        <p:spPr>
          <a:xfrm>
            <a:off x="3374158" y="6113234"/>
            <a:ext cx="2469884" cy="369332"/>
          </a:xfrm>
          <a:prstGeom prst="rect">
            <a:avLst/>
          </a:prstGeom>
          <a:noFill/>
        </p:spPr>
        <p:txBody>
          <a:bodyPr wrap="none" rtlCol="0">
            <a:spAutoFit/>
          </a:bodyPr>
          <a:lstStyle/>
          <a:p>
            <a:r>
              <a:rPr lang="en-US" b="1" dirty="0" smtClean="0">
                <a:solidFill>
                  <a:srgbClr val="FF0000"/>
                </a:solidFill>
              </a:rPr>
              <a:t>Greater Warming Trend </a:t>
            </a:r>
            <a:endParaRPr lang="en-US" b="1" dirty="0">
              <a:solidFill>
                <a:srgbClr val="FF0000"/>
              </a:solidFill>
            </a:endParaRPr>
          </a:p>
        </p:txBody>
      </p:sp>
      <p:sp>
        <p:nvSpPr>
          <p:cNvPr id="9" name="Notched Right Arrow 8"/>
          <p:cNvSpPr/>
          <p:nvPr/>
        </p:nvSpPr>
        <p:spPr>
          <a:xfrm>
            <a:off x="5791113" y="6215308"/>
            <a:ext cx="620655" cy="174342"/>
          </a:xfrm>
          <a:prstGeom prst="notched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1376899" y="2857219"/>
            <a:ext cx="461665" cy="1899994"/>
          </a:xfrm>
          <a:prstGeom prst="rect">
            <a:avLst/>
          </a:prstGeom>
          <a:noFill/>
        </p:spPr>
        <p:txBody>
          <a:bodyPr vert="vert270" wrap="none" rtlCol="0">
            <a:spAutoFit/>
          </a:bodyPr>
          <a:lstStyle/>
          <a:p>
            <a:r>
              <a:rPr lang="en-US" b="1" dirty="0" smtClean="0">
                <a:solidFill>
                  <a:srgbClr val="3366FF"/>
                </a:solidFill>
              </a:rPr>
              <a:t>Greater Wet Trend </a:t>
            </a:r>
            <a:endParaRPr lang="en-US" b="1" dirty="0">
              <a:solidFill>
                <a:srgbClr val="3366FF"/>
              </a:solidFill>
            </a:endParaRPr>
          </a:p>
        </p:txBody>
      </p:sp>
      <p:sp>
        <p:nvSpPr>
          <p:cNvPr id="13" name="Up Arrow 12"/>
          <p:cNvSpPr/>
          <p:nvPr/>
        </p:nvSpPr>
        <p:spPr>
          <a:xfrm>
            <a:off x="1569390" y="2395272"/>
            <a:ext cx="113574" cy="389928"/>
          </a:xfrm>
          <a:prstGeom prst="upArrow">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1198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477" y="872550"/>
            <a:ext cx="8545423" cy="512127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1900" b="1" dirty="0" smtClean="0"/>
              <a:t>LSM simulations indicate precipitation explained ~ 70</a:t>
            </a:r>
            <a:r>
              <a:rPr lang="en-US" sz="1900" b="1" dirty="0"/>
              <a:t>% of </a:t>
            </a:r>
            <a:r>
              <a:rPr lang="en-US" sz="1900" b="1" dirty="0" smtClean="0"/>
              <a:t> </a:t>
            </a:r>
            <a:r>
              <a:rPr lang="en-US" sz="1900" b="1" dirty="0"/>
              <a:t>soil moisture depletion during </a:t>
            </a:r>
            <a:r>
              <a:rPr lang="en-US" sz="1900" b="1" dirty="0" smtClean="0"/>
              <a:t>the 2012 drought, </a:t>
            </a:r>
            <a:r>
              <a:rPr lang="en-US" sz="1900" b="1" dirty="0"/>
              <a:t>and </a:t>
            </a:r>
            <a:r>
              <a:rPr lang="en-US" sz="1900" b="1" dirty="0" smtClean="0"/>
              <a:t>drove most of CP </a:t>
            </a:r>
            <a:r>
              <a:rPr lang="en-US" sz="1900" b="1" dirty="0"/>
              <a:t>soil moisture variability since 1950. </a:t>
            </a:r>
            <a:endParaRPr lang="en-US" sz="1900" b="1" dirty="0" smtClean="0"/>
          </a:p>
          <a:p>
            <a:pPr marL="0" indent="0">
              <a:buNone/>
            </a:pPr>
            <a:endParaRPr lang="en-US" sz="1900" b="1" dirty="0" smtClean="0"/>
          </a:p>
          <a:p>
            <a:r>
              <a:rPr lang="en-US" sz="1900" b="1" dirty="0" smtClean="0"/>
              <a:t>Energy </a:t>
            </a:r>
            <a:r>
              <a:rPr lang="en-US" sz="1900" b="1" dirty="0"/>
              <a:t>balance </a:t>
            </a:r>
            <a:r>
              <a:rPr lang="en-US" sz="1900" b="1" dirty="0" smtClean="0"/>
              <a:t>reveals growing </a:t>
            </a:r>
            <a:r>
              <a:rPr lang="en-US" sz="1900" b="1" dirty="0"/>
              <a:t>season temperature variability </a:t>
            </a:r>
            <a:r>
              <a:rPr lang="en-US" sz="1900" b="1" dirty="0" smtClean="0"/>
              <a:t>strongly driven </a:t>
            </a:r>
            <a:r>
              <a:rPr lang="en-US" sz="1900" b="1" dirty="0"/>
              <a:t>by </a:t>
            </a:r>
            <a:r>
              <a:rPr lang="en-US" sz="1900" b="1" dirty="0" smtClean="0"/>
              <a:t>precipitation, indicating its even </a:t>
            </a:r>
            <a:r>
              <a:rPr lang="en-US" sz="1900" b="1" dirty="0"/>
              <a:t>larger </a:t>
            </a:r>
            <a:r>
              <a:rPr lang="en-US" sz="1900" b="1" dirty="0" smtClean="0"/>
              <a:t>effect on soil moisture variability</a:t>
            </a:r>
            <a:r>
              <a:rPr lang="en-US" sz="1900" b="1" dirty="0"/>
              <a:t>. </a:t>
            </a:r>
            <a:endParaRPr lang="en-US" sz="1900" b="1" dirty="0" smtClean="0"/>
          </a:p>
          <a:p>
            <a:endParaRPr lang="en-US" sz="1900" b="1" dirty="0" smtClean="0"/>
          </a:p>
          <a:p>
            <a:r>
              <a:rPr lang="en-US" sz="1900" b="1" dirty="0" smtClean="0"/>
              <a:t>A non-linear relationship between soil moisture and the Bowen ratio indicates an amplifier of heat waves during severe drought conditions.</a:t>
            </a:r>
          </a:p>
          <a:p>
            <a:pPr marL="0" indent="0">
              <a:buNone/>
            </a:pPr>
            <a:endParaRPr lang="en-US" sz="1900" b="1" dirty="0"/>
          </a:p>
          <a:p>
            <a:r>
              <a:rPr lang="en-US" sz="1900" b="1" dirty="0" smtClean="0"/>
              <a:t>Antecedent </a:t>
            </a:r>
            <a:r>
              <a:rPr lang="en-US" sz="1900" b="1" dirty="0"/>
              <a:t>wintertime meteorological and soil moisture conditions </a:t>
            </a:r>
            <a:r>
              <a:rPr lang="en-US" sz="1900" b="1" dirty="0" smtClean="0"/>
              <a:t>affect </a:t>
            </a:r>
            <a:r>
              <a:rPr lang="en-US" sz="1900" b="1" dirty="0"/>
              <a:t>growing season soil moisture</a:t>
            </a:r>
            <a:r>
              <a:rPr lang="en-US" sz="1900" b="1" dirty="0" smtClean="0"/>
              <a:t>, which appreciably affects summer temperature.</a:t>
            </a:r>
          </a:p>
          <a:p>
            <a:pPr marL="0" indent="0">
              <a:buNone/>
            </a:pPr>
            <a:endParaRPr lang="en-US" sz="1900" b="1" dirty="0"/>
          </a:p>
          <a:p>
            <a:pPr marL="0" indent="0">
              <a:buNone/>
            </a:pPr>
            <a:endParaRPr lang="en-US" sz="1900" dirty="0" smtClean="0"/>
          </a:p>
        </p:txBody>
      </p:sp>
      <p:sp>
        <p:nvSpPr>
          <p:cNvPr id="6" name="Slide Number Placeholder 5"/>
          <p:cNvSpPr>
            <a:spLocks noGrp="1"/>
          </p:cNvSpPr>
          <p:nvPr>
            <p:ph type="sldNum" sz="quarter" idx="12"/>
          </p:nvPr>
        </p:nvSpPr>
        <p:spPr/>
        <p:txBody>
          <a:bodyPr/>
          <a:lstStyle/>
          <a:p>
            <a:fld id="{9B89C59E-429A-4C1C-8DDD-5BD34BA35997}" type="slidenum">
              <a:rPr lang="en-US" smtClean="0"/>
              <a:t>34</a:t>
            </a:fld>
            <a:endParaRPr lang="en-US"/>
          </a:p>
        </p:txBody>
      </p:sp>
      <p:sp>
        <p:nvSpPr>
          <p:cNvPr id="4" name="TextBox 3"/>
          <p:cNvSpPr txBox="1"/>
          <p:nvPr/>
        </p:nvSpPr>
        <p:spPr>
          <a:xfrm>
            <a:off x="3702526" y="26459"/>
            <a:ext cx="1769835"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3200" dirty="0" smtClean="0"/>
              <a:t>Summary</a:t>
            </a:r>
            <a:endParaRPr lang="en-US" sz="3200" dirty="0"/>
          </a:p>
        </p:txBody>
      </p:sp>
    </p:spTree>
    <p:extLst>
      <p:ext uri="{BB962C8B-B14F-4D97-AF65-F5344CB8AC3E}">
        <p14:creationId xmlns:p14="http://schemas.microsoft.com/office/powerpoint/2010/main" val="1775657940"/>
      </p:ext>
    </p:extLst>
  </p:cSld>
  <p:clrMapOvr>
    <a:masterClrMapping/>
  </p:clrMapOvr>
  <mc:AlternateContent xmlns:mc="http://schemas.openxmlformats.org/markup-compatibility/2006" xmlns:p14="http://schemas.microsoft.com/office/powerpoint/2010/main">
    <mc:Choice Requires="p14">
      <p:transition spd="slow" p14:dur="2000" advTm="23757"/>
    </mc:Choice>
    <mc:Fallback xmlns="">
      <p:transition xmlns:p14="http://schemas.microsoft.com/office/powerpoint/2010/main" spd="slow" advTm="23757"/>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477" y="872550"/>
            <a:ext cx="8545423" cy="512127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buNone/>
            </a:pPr>
            <a:endParaRPr lang="en-US" sz="1900" b="1" dirty="0"/>
          </a:p>
          <a:p>
            <a:r>
              <a:rPr lang="en-US" sz="1900" b="1" dirty="0" smtClean="0"/>
              <a:t>LSM simulations reveal only a modest soil moisture response to temperature, even for +4°C warming, indicating semi-permanent future drought conditions are unlikely to emerge from warming alone.</a:t>
            </a:r>
          </a:p>
          <a:p>
            <a:pPr marL="0" indent="0">
              <a:buNone/>
            </a:pPr>
            <a:endParaRPr lang="en-US" sz="1900" b="1" dirty="0" smtClean="0"/>
          </a:p>
          <a:p>
            <a:r>
              <a:rPr lang="en-US" sz="2000" b="1" dirty="0" smtClean="0"/>
              <a:t>Summer cooling </a:t>
            </a:r>
            <a:r>
              <a:rPr lang="en-US" sz="2000" b="1" dirty="0"/>
              <a:t>in the Corn Belt </a:t>
            </a:r>
            <a:r>
              <a:rPr lang="en-US" sz="2000" b="1" dirty="0" smtClean="0"/>
              <a:t>has been </a:t>
            </a:r>
            <a:r>
              <a:rPr lang="en-US" sz="2000" b="1" dirty="0"/>
              <a:t>a “Climate Surprise”</a:t>
            </a:r>
          </a:p>
          <a:p>
            <a:endParaRPr lang="en-US" sz="2000" b="1" dirty="0"/>
          </a:p>
          <a:p>
            <a:r>
              <a:rPr lang="en-US" sz="2000" b="1" dirty="0" smtClean="0"/>
              <a:t>Cooler summers have resulted </a:t>
            </a:r>
            <a:r>
              <a:rPr lang="en-US" sz="2000" b="1" dirty="0"/>
              <a:t>from </a:t>
            </a:r>
            <a:r>
              <a:rPr lang="en-US" sz="2000" b="1" dirty="0" smtClean="0"/>
              <a:t>thermodynamic effects </a:t>
            </a:r>
            <a:r>
              <a:rPr lang="en-US" sz="2000" b="1" dirty="0"/>
              <a:t>of </a:t>
            </a:r>
            <a:r>
              <a:rPr lang="en-US" sz="2000" b="1" dirty="0" smtClean="0"/>
              <a:t>increased </a:t>
            </a:r>
            <a:r>
              <a:rPr lang="en-US" sz="2000" b="1" dirty="0"/>
              <a:t>r</a:t>
            </a:r>
            <a:r>
              <a:rPr lang="en-US" sz="2000" b="1" dirty="0" smtClean="0"/>
              <a:t>ainfall, the latter likely due mostly to internal atmospheric variability. </a:t>
            </a:r>
            <a:endParaRPr lang="en-US" sz="2000" b="1" dirty="0"/>
          </a:p>
          <a:p>
            <a:endParaRPr lang="en-US" sz="1900" dirty="0" smtClean="0"/>
          </a:p>
        </p:txBody>
      </p:sp>
      <p:sp>
        <p:nvSpPr>
          <p:cNvPr id="6" name="Slide Number Placeholder 5"/>
          <p:cNvSpPr>
            <a:spLocks noGrp="1"/>
          </p:cNvSpPr>
          <p:nvPr>
            <p:ph type="sldNum" sz="quarter" idx="12"/>
          </p:nvPr>
        </p:nvSpPr>
        <p:spPr/>
        <p:txBody>
          <a:bodyPr/>
          <a:lstStyle/>
          <a:p>
            <a:fld id="{9B89C59E-429A-4C1C-8DDD-5BD34BA35997}" type="slidenum">
              <a:rPr lang="en-US" smtClean="0"/>
              <a:t>35</a:t>
            </a:fld>
            <a:endParaRPr lang="en-US"/>
          </a:p>
        </p:txBody>
      </p:sp>
      <p:sp>
        <p:nvSpPr>
          <p:cNvPr id="4" name="TextBox 3"/>
          <p:cNvSpPr txBox="1"/>
          <p:nvPr/>
        </p:nvSpPr>
        <p:spPr>
          <a:xfrm>
            <a:off x="3702526" y="26459"/>
            <a:ext cx="1769835"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3200" dirty="0" smtClean="0"/>
              <a:t>Summary</a:t>
            </a:r>
            <a:endParaRPr lang="en-US" sz="3200" dirty="0"/>
          </a:p>
        </p:txBody>
      </p:sp>
    </p:spTree>
    <p:extLst>
      <p:ext uri="{BB962C8B-B14F-4D97-AF65-F5344CB8AC3E}">
        <p14:creationId xmlns:p14="http://schemas.microsoft.com/office/powerpoint/2010/main" val="2444453268"/>
      </p:ext>
    </p:extLst>
  </p:cSld>
  <p:clrMapOvr>
    <a:masterClrMapping/>
  </p:clrMapOvr>
  <mc:AlternateContent xmlns:mc="http://schemas.openxmlformats.org/markup-compatibility/2006" xmlns:p14="http://schemas.microsoft.com/office/powerpoint/2010/main">
    <mc:Choice Requires="p14">
      <p:transition spd="slow" p14:dur="2000" advTm="23757"/>
    </mc:Choice>
    <mc:Fallback xmlns="">
      <p:transition xmlns:p14="http://schemas.microsoft.com/office/powerpoint/2010/main" spd="slow" advTm="23757"/>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obs.jja_tmax.time.1895-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4" name="Oval 3"/>
          <p:cNvSpPr/>
          <p:nvPr/>
        </p:nvSpPr>
        <p:spPr>
          <a:xfrm>
            <a:off x="3882168" y="1951317"/>
            <a:ext cx="722744" cy="179645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601877" y="1818076"/>
            <a:ext cx="1367607"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400" b="1" dirty="0" smtClean="0"/>
              <a:t>“Hot Dustbowl”</a:t>
            </a:r>
            <a:endParaRPr lang="en-US" sz="1400" b="1" dirty="0"/>
          </a:p>
        </p:txBody>
      </p:sp>
      <p:cxnSp>
        <p:nvCxnSpPr>
          <p:cNvPr id="7" name="Straight Arrow Connector 6"/>
          <p:cNvCxnSpPr/>
          <p:nvPr/>
        </p:nvCxnSpPr>
        <p:spPr>
          <a:xfrm>
            <a:off x="3252347" y="2209427"/>
            <a:ext cx="629821" cy="351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351786" y="4813645"/>
            <a:ext cx="1289836" cy="276999"/>
          </a:xfrm>
          <a:prstGeom prst="rect">
            <a:avLst/>
          </a:prstGeom>
        </p:spPr>
        <p:txBody>
          <a:bodyPr wrap="none">
            <a:spAutoFit/>
          </a:bodyPr>
          <a:lstStyle/>
          <a:p>
            <a:r>
              <a:rPr lang="en-US" sz="1200" b="1" dirty="0"/>
              <a:t>Data: NOAA NCEI</a:t>
            </a:r>
          </a:p>
        </p:txBody>
      </p:sp>
      <p:sp>
        <p:nvSpPr>
          <p:cNvPr id="6" name="TextBox 5"/>
          <p:cNvSpPr txBox="1"/>
          <p:nvPr/>
        </p:nvSpPr>
        <p:spPr>
          <a:xfrm>
            <a:off x="384372" y="222203"/>
            <a:ext cx="8537113"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200" b="1" dirty="0" smtClean="0">
                <a:solidFill>
                  <a:srgbClr val="000000"/>
                </a:solidFill>
              </a:rPr>
              <a:t>How Are Droughts Linked to High Temperatures? </a:t>
            </a:r>
            <a:endParaRPr lang="en-US" sz="3200" b="1" dirty="0">
              <a:solidFill>
                <a:srgbClr val="000000"/>
              </a:solidFill>
            </a:endParaRPr>
          </a:p>
        </p:txBody>
      </p:sp>
      <p:sp>
        <p:nvSpPr>
          <p:cNvPr id="10" name="TextBox 9"/>
          <p:cNvSpPr txBox="1"/>
          <p:nvPr/>
        </p:nvSpPr>
        <p:spPr>
          <a:xfrm>
            <a:off x="6192644" y="2006783"/>
            <a:ext cx="649424"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600" b="1" i="1" dirty="0" smtClean="0"/>
              <a:t>1988</a:t>
            </a:r>
            <a:endParaRPr lang="en-US" sz="1600" b="1" i="1" dirty="0"/>
          </a:p>
        </p:txBody>
      </p:sp>
      <p:sp>
        <p:nvSpPr>
          <p:cNvPr id="13" name="TextBox 12"/>
          <p:cNvSpPr txBox="1"/>
          <p:nvPr/>
        </p:nvSpPr>
        <p:spPr>
          <a:xfrm>
            <a:off x="7235831" y="2213037"/>
            <a:ext cx="649424"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600" b="1" i="1" dirty="0" smtClean="0"/>
              <a:t>2012</a:t>
            </a:r>
            <a:endParaRPr lang="en-US" sz="1600" b="1" i="1" dirty="0"/>
          </a:p>
        </p:txBody>
      </p:sp>
    </p:spTree>
    <p:extLst>
      <p:ext uri="{BB962C8B-B14F-4D97-AF65-F5344CB8AC3E}">
        <p14:creationId xmlns:p14="http://schemas.microsoft.com/office/powerpoint/2010/main" val="31095724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73205" y="245959"/>
            <a:ext cx="8245566"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3200" b="1" dirty="0" smtClean="0">
                <a:solidFill>
                  <a:srgbClr val="000000"/>
                </a:solidFill>
              </a:rPr>
              <a:t>How Will Droughts Change As Climate Warms?</a:t>
            </a:r>
            <a:endParaRPr lang="en-US" sz="3200" b="1" dirty="0">
              <a:solidFill>
                <a:srgbClr val="000000"/>
              </a:solidFill>
            </a:endParaRPr>
          </a:p>
        </p:txBody>
      </p:sp>
      <p:pic>
        <p:nvPicPr>
          <p:cNvPr id="8" name="Picture 7"/>
          <p:cNvPicPr>
            <a:picLocks noChangeAspect="1"/>
          </p:cNvPicPr>
          <p:nvPr/>
        </p:nvPicPr>
        <p:blipFill>
          <a:blip r:embed="rId2"/>
          <a:stretch>
            <a:fillRect/>
          </a:stretch>
        </p:blipFill>
        <p:spPr>
          <a:xfrm>
            <a:off x="224625" y="1600738"/>
            <a:ext cx="8919375" cy="2535727"/>
          </a:xfrm>
          <a:prstGeom prst="rect">
            <a:avLst/>
          </a:prstGeom>
        </p:spPr>
      </p:pic>
      <p:cxnSp>
        <p:nvCxnSpPr>
          <p:cNvPr id="10" name="Straight Connector 9"/>
          <p:cNvCxnSpPr/>
          <p:nvPr/>
        </p:nvCxnSpPr>
        <p:spPr>
          <a:xfrm flipH="1">
            <a:off x="8347000" y="1600738"/>
            <a:ext cx="13230" cy="235497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78883" y="4208179"/>
            <a:ext cx="7366457" cy="338554"/>
          </a:xfrm>
          <a:prstGeom prst="rect">
            <a:avLst/>
          </a:prstGeom>
          <a:noFill/>
        </p:spPr>
        <p:txBody>
          <a:bodyPr wrap="none" rtlCol="0">
            <a:spAutoFit/>
          </a:bodyPr>
          <a:lstStyle/>
          <a:p>
            <a:r>
              <a:rPr lang="en-US" sz="1600" b="1" dirty="0" smtClean="0"/>
              <a:t>Merged Time Series of </a:t>
            </a:r>
            <a:r>
              <a:rPr lang="en-US" sz="1600" b="1" dirty="0" err="1" smtClean="0"/>
              <a:t>Paleo</a:t>
            </a:r>
            <a:r>
              <a:rPr lang="en-US" sz="1600" b="1" dirty="0" smtClean="0"/>
              <a:t>-Reconstructed Drought and Climate Model Projections</a:t>
            </a:r>
            <a:r>
              <a:rPr lang="en-US" sz="1600" i="1" dirty="0" smtClean="0"/>
              <a:t>                                                      </a:t>
            </a:r>
          </a:p>
        </p:txBody>
      </p:sp>
      <p:sp>
        <p:nvSpPr>
          <p:cNvPr id="15" name="TextBox 14"/>
          <p:cNvSpPr txBox="1"/>
          <p:nvPr/>
        </p:nvSpPr>
        <p:spPr>
          <a:xfrm>
            <a:off x="-53805" y="4749500"/>
            <a:ext cx="9295988" cy="338554"/>
          </a:xfrm>
          <a:prstGeom prst="rect">
            <a:avLst/>
          </a:prstGeom>
          <a:noFill/>
        </p:spPr>
        <p:txBody>
          <a:bodyPr wrap="none" rtlCol="0">
            <a:spAutoFit/>
          </a:bodyPr>
          <a:lstStyle/>
          <a:p>
            <a:r>
              <a:rPr lang="en-US" sz="1600" i="1" dirty="0" smtClean="0"/>
              <a:t>  </a:t>
            </a:r>
            <a:r>
              <a:rPr lang="en-US" sz="1600" i="1" dirty="0"/>
              <a:t>Cook et al. </a:t>
            </a:r>
            <a:r>
              <a:rPr lang="en-US" sz="1600" i="1" dirty="0" smtClean="0"/>
              <a:t>2015:  </a:t>
            </a:r>
            <a:r>
              <a:rPr lang="en-US" sz="1600" i="1" dirty="0"/>
              <a:t>“Unprecedented 21</a:t>
            </a:r>
            <a:r>
              <a:rPr lang="en-US" sz="1600" i="1" baseline="30000" dirty="0"/>
              <a:t>st</a:t>
            </a:r>
            <a:r>
              <a:rPr lang="en-US" sz="1600" i="1" dirty="0"/>
              <a:t> Century Drought Risks in the American Southwest and Central </a:t>
            </a:r>
            <a:r>
              <a:rPr lang="en-US" sz="1600" i="1" dirty="0" smtClean="0"/>
              <a:t>Plains</a:t>
            </a:r>
            <a:endParaRPr lang="en-US" sz="1600" i="1" dirty="0"/>
          </a:p>
        </p:txBody>
      </p:sp>
    </p:spTree>
    <p:extLst>
      <p:ext uri="{BB962C8B-B14F-4D97-AF65-F5344CB8AC3E}">
        <p14:creationId xmlns:p14="http://schemas.microsoft.com/office/powerpoint/2010/main" val="18145489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1 Cartoon - Physics Le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049"/>
            <a:ext cx="9144000" cy="4267200"/>
          </a:xfrm>
          <a:prstGeom prst="rect">
            <a:avLst/>
          </a:prstGeom>
        </p:spPr>
      </p:pic>
      <p:sp>
        <p:nvSpPr>
          <p:cNvPr id="5" name="TextBox 4"/>
          <p:cNvSpPr txBox="1"/>
          <p:nvPr/>
        </p:nvSpPr>
        <p:spPr>
          <a:xfrm>
            <a:off x="642312" y="79378"/>
            <a:ext cx="7994145"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b="1" dirty="0" smtClean="0"/>
              <a:t>On the Fundamental Physics of Great Plains Drought</a:t>
            </a:r>
            <a:endParaRPr lang="en-US" sz="2800" b="1" dirty="0"/>
          </a:p>
        </p:txBody>
      </p:sp>
    </p:spTree>
    <p:extLst>
      <p:ext uri="{BB962C8B-B14F-4D97-AF65-F5344CB8AC3E}">
        <p14:creationId xmlns:p14="http://schemas.microsoft.com/office/powerpoint/2010/main" val="5128070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3589" y="3128245"/>
            <a:ext cx="1124563" cy="3283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1 Cartoon - Physics Le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049"/>
            <a:ext cx="9144000" cy="4267200"/>
          </a:xfrm>
          <a:prstGeom prst="rect">
            <a:avLst/>
          </a:prstGeom>
        </p:spPr>
      </p:pic>
      <p:sp>
        <p:nvSpPr>
          <p:cNvPr id="5" name="TextBox 4"/>
          <p:cNvSpPr txBox="1"/>
          <p:nvPr/>
        </p:nvSpPr>
        <p:spPr>
          <a:xfrm>
            <a:off x="642312" y="79378"/>
            <a:ext cx="7994145"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b="1" dirty="0" smtClean="0"/>
              <a:t>On the Fundamental Physics of Great Plains Drought</a:t>
            </a:r>
            <a:endParaRPr lang="en-US" sz="2800" b="1" dirty="0"/>
          </a:p>
        </p:txBody>
      </p:sp>
      <p:pic>
        <p:nvPicPr>
          <p:cNvPr id="6" name="Picture 5" descr="gp-drought-assess-cover-t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687" y="698921"/>
            <a:ext cx="5410337" cy="6165090"/>
          </a:xfrm>
          <a:prstGeom prst="rect">
            <a:avLst/>
          </a:prstGeom>
        </p:spPr>
      </p:pic>
    </p:spTree>
    <p:extLst>
      <p:ext uri="{BB962C8B-B14F-4D97-AF65-F5344CB8AC3E}">
        <p14:creationId xmlns:p14="http://schemas.microsoft.com/office/powerpoint/2010/main" val="25684144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6172200"/>
            <a:ext cx="533400" cy="365125"/>
          </a:xfrm>
        </p:spPr>
        <p:txBody>
          <a:bodyPr/>
          <a:lstStyle/>
          <a:p>
            <a:fld id="{7F5CE407-6216-4202-80E4-A30DC2F709B2}" type="slidenum">
              <a:rPr lang="en-US" sz="2000" smtClean="0">
                <a:solidFill>
                  <a:prstClr val="white"/>
                </a:solidFill>
                <a:latin typeface="News Gothic MT"/>
              </a:rPr>
              <a:pPr/>
              <a:t>8</a:t>
            </a:fld>
            <a:endParaRPr lang="en-US" sz="2000" dirty="0">
              <a:solidFill>
                <a:prstClr val="white"/>
              </a:solidFill>
              <a:latin typeface="News Gothic MT"/>
            </a:endParaRPr>
          </a:p>
        </p:txBody>
      </p:sp>
      <p:pic>
        <p:nvPicPr>
          <p:cNvPr id="2" name="Picture 1" descr="95246main_nodatanormal1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85" y="768746"/>
            <a:ext cx="7519914" cy="5692053"/>
          </a:xfrm>
          <a:prstGeom prst="rect">
            <a:avLst/>
          </a:prstGeom>
        </p:spPr>
      </p:pic>
      <p:sp>
        <p:nvSpPr>
          <p:cNvPr id="3" name="TextBox 2"/>
          <p:cNvSpPr txBox="1"/>
          <p:nvPr/>
        </p:nvSpPr>
        <p:spPr>
          <a:xfrm>
            <a:off x="1241554" y="277314"/>
            <a:ext cx="7532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    The Gulf Source of Moisture….Bermuda High </a:t>
            </a:r>
            <a:endParaRPr lang="en-US" sz="2800" dirty="0"/>
          </a:p>
        </p:txBody>
      </p:sp>
    </p:spTree>
    <p:extLst>
      <p:ext uri="{BB962C8B-B14F-4D97-AF65-F5344CB8AC3E}">
        <p14:creationId xmlns:p14="http://schemas.microsoft.com/office/powerpoint/2010/main" val="7461113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6172200"/>
            <a:ext cx="533400" cy="365125"/>
          </a:xfrm>
        </p:spPr>
        <p:txBody>
          <a:bodyPr/>
          <a:lstStyle/>
          <a:p>
            <a:fld id="{7F5CE407-6216-4202-80E4-A30DC2F709B2}" type="slidenum">
              <a:rPr lang="en-US" sz="2000" smtClean="0">
                <a:solidFill>
                  <a:prstClr val="white"/>
                </a:solidFill>
                <a:latin typeface="News Gothic MT"/>
              </a:rPr>
              <a:pPr/>
              <a:t>9</a:t>
            </a:fld>
            <a:endParaRPr lang="en-US" sz="2000" dirty="0">
              <a:solidFill>
                <a:prstClr val="white"/>
              </a:solidFill>
              <a:latin typeface="News Gothic MT"/>
            </a:endParaRPr>
          </a:p>
        </p:txBody>
      </p:sp>
      <p:sp>
        <p:nvSpPr>
          <p:cNvPr id="3" name="TextBox 2"/>
          <p:cNvSpPr txBox="1"/>
          <p:nvPr/>
        </p:nvSpPr>
        <p:spPr>
          <a:xfrm>
            <a:off x="1241554" y="277314"/>
            <a:ext cx="7532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        2012 (as in 1930s):  Gulf Moisture Untapped</a:t>
            </a:r>
            <a:endParaRPr lang="en-US" sz="2800" dirty="0"/>
          </a:p>
        </p:txBody>
      </p:sp>
      <p:pic>
        <p:nvPicPr>
          <p:cNvPr id="5" name="Picture 4" descr="95234main_dataSST1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469" y="822520"/>
            <a:ext cx="7585024" cy="5829842"/>
          </a:xfrm>
          <a:prstGeom prst="rect">
            <a:avLst/>
          </a:prstGeom>
        </p:spPr>
      </p:pic>
      <p:sp>
        <p:nvSpPr>
          <p:cNvPr id="2" name="TextBox 1"/>
          <p:cNvSpPr txBox="1"/>
          <p:nvPr/>
        </p:nvSpPr>
        <p:spPr>
          <a:xfrm>
            <a:off x="2629304" y="6334845"/>
            <a:ext cx="4888215" cy="369332"/>
          </a:xfrm>
          <a:prstGeom prst="rect">
            <a:avLst/>
          </a:prstGeom>
          <a:noFill/>
        </p:spPr>
        <p:txBody>
          <a:bodyPr wrap="none" rtlCol="0">
            <a:spAutoFit/>
          </a:bodyPr>
          <a:lstStyle/>
          <a:p>
            <a:r>
              <a:rPr lang="en-US" b="1" dirty="0" smtClean="0">
                <a:solidFill>
                  <a:schemeClr val="bg1"/>
                </a:solidFill>
              </a:rPr>
              <a:t>see Schubert</a:t>
            </a:r>
            <a:r>
              <a:rPr lang="en-US" b="1" dirty="0">
                <a:solidFill>
                  <a:schemeClr val="bg1"/>
                </a:solidFill>
              </a:rPr>
              <a:t> </a:t>
            </a:r>
            <a:r>
              <a:rPr lang="en-US" b="1" dirty="0" smtClean="0">
                <a:solidFill>
                  <a:schemeClr val="bg1"/>
                </a:solidFill>
              </a:rPr>
              <a:t>et al, 2004 : Causes of the Dustbowl</a:t>
            </a:r>
            <a:endParaRPr lang="en-US" b="1" dirty="0">
              <a:solidFill>
                <a:schemeClr val="bg1"/>
              </a:solidFill>
            </a:endParaRPr>
          </a:p>
        </p:txBody>
      </p:sp>
    </p:spTree>
    <p:extLst>
      <p:ext uri="{BB962C8B-B14F-4D97-AF65-F5344CB8AC3E}">
        <p14:creationId xmlns:p14="http://schemas.microsoft.com/office/powerpoint/2010/main" val="299523097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1.8"/>
</p:tagLst>
</file>

<file path=ppt/tags/tag10.xml><?xml version="1.0" encoding="utf-8"?>
<p:tagLst xmlns:a="http://schemas.openxmlformats.org/drawingml/2006/main" xmlns:r="http://schemas.openxmlformats.org/officeDocument/2006/relationships" xmlns:p="http://schemas.openxmlformats.org/presentationml/2006/main">
  <p:tag name="TIMING" val="|52.2|16.7|5.3|35|14.2|5.4|6.8"/>
</p:tagLst>
</file>

<file path=ppt/tags/tag11.xml><?xml version="1.0" encoding="utf-8"?>
<p:tagLst xmlns:a="http://schemas.openxmlformats.org/drawingml/2006/main" xmlns:r="http://schemas.openxmlformats.org/officeDocument/2006/relationships" xmlns:p="http://schemas.openxmlformats.org/presentationml/2006/main">
  <p:tag name="TIMING" val="|35|12.9"/>
</p:tagLst>
</file>

<file path=ppt/tags/tag12.xml><?xml version="1.0" encoding="utf-8"?>
<p:tagLst xmlns:a="http://schemas.openxmlformats.org/drawingml/2006/main" xmlns:r="http://schemas.openxmlformats.org/officeDocument/2006/relationships" xmlns:p="http://schemas.openxmlformats.org/presentationml/2006/main">
  <p:tag name="TIMING" val="|35|12.9"/>
</p:tagLst>
</file>

<file path=ppt/tags/tag13.xml><?xml version="1.0" encoding="utf-8"?>
<p:tagLst xmlns:a="http://schemas.openxmlformats.org/drawingml/2006/main" xmlns:r="http://schemas.openxmlformats.org/officeDocument/2006/relationships" xmlns:p="http://schemas.openxmlformats.org/presentationml/2006/main">
  <p:tag name="TIMING" val="|35|12.9"/>
</p:tagLst>
</file>

<file path=ppt/tags/tag14.xml><?xml version="1.0" encoding="utf-8"?>
<p:tagLst xmlns:a="http://schemas.openxmlformats.org/drawingml/2006/main" xmlns:r="http://schemas.openxmlformats.org/officeDocument/2006/relationships" xmlns:p="http://schemas.openxmlformats.org/presentationml/2006/main">
  <p:tag name="TIMING" val="|35|12.9"/>
</p:tagLst>
</file>

<file path=ppt/tags/tag2.xml><?xml version="1.0" encoding="utf-8"?>
<p:tagLst xmlns:a="http://schemas.openxmlformats.org/drawingml/2006/main" xmlns:r="http://schemas.openxmlformats.org/officeDocument/2006/relationships" xmlns:p="http://schemas.openxmlformats.org/presentationml/2006/main">
  <p:tag name="TIMING" val="|7.7|2.5|27.1"/>
</p:tagLst>
</file>

<file path=ppt/tags/tag3.xml><?xml version="1.0" encoding="utf-8"?>
<p:tagLst xmlns:a="http://schemas.openxmlformats.org/drawingml/2006/main" xmlns:r="http://schemas.openxmlformats.org/officeDocument/2006/relationships" xmlns:p="http://schemas.openxmlformats.org/presentationml/2006/main">
  <p:tag name="TIMING" val="|21.5|22.1"/>
</p:tagLst>
</file>

<file path=ppt/tags/tag4.xml><?xml version="1.0" encoding="utf-8"?>
<p:tagLst xmlns:a="http://schemas.openxmlformats.org/drawingml/2006/main" xmlns:r="http://schemas.openxmlformats.org/officeDocument/2006/relationships" xmlns:p="http://schemas.openxmlformats.org/presentationml/2006/main">
  <p:tag name="TIMING" val="|20.5|5.7|2.8"/>
</p:tagLst>
</file>

<file path=ppt/tags/tag5.xml><?xml version="1.0" encoding="utf-8"?>
<p:tagLst xmlns:a="http://schemas.openxmlformats.org/drawingml/2006/main" xmlns:r="http://schemas.openxmlformats.org/officeDocument/2006/relationships" xmlns:p="http://schemas.openxmlformats.org/presentationml/2006/main">
  <p:tag name="TIMING" val="|55.1|21.3"/>
</p:tagLst>
</file>

<file path=ppt/tags/tag6.xml><?xml version="1.0" encoding="utf-8"?>
<p:tagLst xmlns:a="http://schemas.openxmlformats.org/drawingml/2006/main" xmlns:r="http://schemas.openxmlformats.org/officeDocument/2006/relationships" xmlns:p="http://schemas.openxmlformats.org/presentationml/2006/main">
  <p:tag name="TIMING" val="|18.1"/>
</p:tagLst>
</file>

<file path=ppt/tags/tag7.xml><?xml version="1.0" encoding="utf-8"?>
<p:tagLst xmlns:a="http://schemas.openxmlformats.org/drawingml/2006/main" xmlns:r="http://schemas.openxmlformats.org/officeDocument/2006/relationships" xmlns:p="http://schemas.openxmlformats.org/presentationml/2006/main">
  <p:tag name="TIMING" val="|22|22.3"/>
</p:tagLst>
</file>

<file path=ppt/tags/tag8.xml><?xml version="1.0" encoding="utf-8"?>
<p:tagLst xmlns:a="http://schemas.openxmlformats.org/drawingml/2006/main" xmlns:r="http://schemas.openxmlformats.org/officeDocument/2006/relationships" xmlns:p="http://schemas.openxmlformats.org/presentationml/2006/main">
  <p:tag name="TIMING" val="|42.4"/>
</p:tagLst>
</file>

<file path=ppt/tags/tag9.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cmpd="sng">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19619</TotalTime>
  <Words>4321</Words>
  <Application>Microsoft Macintosh PowerPoint</Application>
  <PresentationFormat>On-screen Show (4:3)</PresentationFormat>
  <Paragraphs>384</Paragraphs>
  <Slides>35</Slides>
  <Notes>21</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The Physics of Great Plains Drought: Its Predictability and Its Changed Risk in a Warmer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Physics of Land Surface Response</vt:lpstr>
      <vt:lpstr>Soil Moisture Deficits in 2012</vt:lpstr>
      <vt:lpstr>PowerPoint Presentation</vt:lpstr>
      <vt:lpstr>PowerPoint Presentation</vt:lpstr>
      <vt:lpstr>PowerPoint Presentation</vt:lpstr>
      <vt:lpstr>PowerPoint Presentation</vt:lpstr>
      <vt:lpstr>Time Evolution of Soil Drying and Meteorology</vt:lpstr>
      <vt:lpstr>Time Evolution of Soil Drying and Meteorology</vt:lpstr>
      <vt:lpstr>Time Evolution of Soil Drying and Meteorology</vt:lpstr>
      <vt:lpstr>Time Evolution of Soil Drying and Meteorology</vt:lpstr>
      <vt:lpstr>GCM Ensemble to Explore General Drought Characteristics and Predictability</vt:lpstr>
      <vt:lpstr>PowerPoint Presentation</vt:lpstr>
      <vt:lpstr>Importance of Initial Conditions Prominence of Precipitation Control on Soil Moisture</vt:lpstr>
      <vt:lpstr>Importance of Initial Conditions Antecedent Soil Moisture’s Strong Effect of Summer Heat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Livneh</dc:creator>
  <cp:lastModifiedBy>Don R. Murray</cp:lastModifiedBy>
  <cp:revision>295</cp:revision>
  <cp:lastPrinted>2014-12-18T16:40:25Z</cp:lastPrinted>
  <dcterms:created xsi:type="dcterms:W3CDTF">2014-10-12T00:52:46Z</dcterms:created>
  <dcterms:modified xsi:type="dcterms:W3CDTF">2015-11-06T19:47:28Z</dcterms:modified>
</cp:coreProperties>
</file>