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  <p:sldId id="270" r:id="rId3"/>
    <p:sldId id="261" r:id="rId4"/>
    <p:sldId id="262" r:id="rId5"/>
    <p:sldId id="264" r:id="rId6"/>
    <p:sldId id="266" r:id="rId7"/>
    <p:sldId id="272" r:id="rId8"/>
    <p:sldId id="273" r:id="rId9"/>
    <p:sldId id="267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04"/>
    <p:restoredTop sz="93127"/>
  </p:normalViewPr>
  <p:slideViewPr>
    <p:cSldViewPr snapToGrid="0" snapToObjects="1">
      <p:cViewPr varScale="1">
        <p:scale>
          <a:sx n="92" d="100"/>
          <a:sy n="92" d="100"/>
        </p:scale>
        <p:origin x="87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9609B2-DD93-C34D-B790-9D572B4FCB5D}" type="doc">
      <dgm:prSet loTypeId="urn:microsoft.com/office/officeart/2005/8/layout/cycl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687B07-52E7-6D4E-9850-6B900B21372C}">
      <dgm:prSet phldrT="[Text]"/>
      <dgm:spPr/>
      <dgm:t>
        <a:bodyPr/>
        <a:lstStyle/>
        <a:p>
          <a:endParaRPr lang="en-US" dirty="0"/>
        </a:p>
      </dgm:t>
    </dgm:pt>
    <dgm:pt modelId="{7C2727A1-A1D0-4E41-B119-7354E12BE11C}" type="parTrans" cxnId="{AE3C3D48-9098-0F4D-9A8A-A0AFBA7EC9CD}">
      <dgm:prSet/>
      <dgm:spPr/>
      <dgm:t>
        <a:bodyPr/>
        <a:lstStyle/>
        <a:p>
          <a:endParaRPr lang="en-US"/>
        </a:p>
      </dgm:t>
    </dgm:pt>
    <dgm:pt modelId="{79DE2E2C-AE96-0542-8D25-8123F81C3EFC}" type="sibTrans" cxnId="{AE3C3D48-9098-0F4D-9A8A-A0AFBA7EC9CD}">
      <dgm:prSet/>
      <dgm:spPr/>
      <dgm:t>
        <a:bodyPr/>
        <a:lstStyle/>
        <a:p>
          <a:endParaRPr lang="en-US"/>
        </a:p>
      </dgm:t>
    </dgm:pt>
    <dgm:pt modelId="{8191628A-4B51-0C40-871B-19F0FF7FED84}">
      <dgm:prSet phldrT="[Text]"/>
      <dgm:spPr/>
      <dgm:t>
        <a:bodyPr/>
        <a:lstStyle/>
        <a:p>
          <a:endParaRPr lang="en-US" dirty="0"/>
        </a:p>
      </dgm:t>
    </dgm:pt>
    <dgm:pt modelId="{CB29B774-2D2F-EA40-A8D1-A566F9DAD61D}" type="parTrans" cxnId="{CA146FD9-E090-7B4C-98DC-2171B6452BAC}">
      <dgm:prSet/>
      <dgm:spPr/>
      <dgm:t>
        <a:bodyPr/>
        <a:lstStyle/>
        <a:p>
          <a:endParaRPr lang="en-US"/>
        </a:p>
      </dgm:t>
    </dgm:pt>
    <dgm:pt modelId="{ED8027F1-0236-834B-90E8-4C27351C0F6C}" type="sibTrans" cxnId="{CA146FD9-E090-7B4C-98DC-2171B6452BAC}">
      <dgm:prSet/>
      <dgm:spPr/>
      <dgm:t>
        <a:bodyPr/>
        <a:lstStyle/>
        <a:p>
          <a:endParaRPr lang="en-US"/>
        </a:p>
      </dgm:t>
    </dgm:pt>
    <dgm:pt modelId="{87727AFC-438C-4141-8FCD-4BF13AE35B6E}">
      <dgm:prSet phldrT="[Text]"/>
      <dgm:spPr/>
      <dgm:t>
        <a:bodyPr/>
        <a:lstStyle/>
        <a:p>
          <a:endParaRPr lang="en-US" dirty="0"/>
        </a:p>
      </dgm:t>
    </dgm:pt>
    <dgm:pt modelId="{18879A4D-FA08-CB48-AD19-30E9EEE81D7D}" type="parTrans" cxnId="{D7FD1E5D-9DE4-6142-9BD0-7D6973B76C85}">
      <dgm:prSet/>
      <dgm:spPr/>
      <dgm:t>
        <a:bodyPr/>
        <a:lstStyle/>
        <a:p>
          <a:endParaRPr lang="en-US"/>
        </a:p>
      </dgm:t>
    </dgm:pt>
    <dgm:pt modelId="{ECE1F1BD-4B11-FD42-A761-690FDA84FA3A}" type="sibTrans" cxnId="{D7FD1E5D-9DE4-6142-9BD0-7D6973B76C85}">
      <dgm:prSet/>
      <dgm:spPr/>
      <dgm:t>
        <a:bodyPr/>
        <a:lstStyle/>
        <a:p>
          <a:endParaRPr lang="en-US"/>
        </a:p>
      </dgm:t>
    </dgm:pt>
    <dgm:pt modelId="{3F500277-472A-AF44-826B-B32333FE457C}">
      <dgm:prSet phldrT="[Text]"/>
      <dgm:spPr/>
      <dgm:t>
        <a:bodyPr/>
        <a:lstStyle/>
        <a:p>
          <a:endParaRPr lang="en-US" dirty="0"/>
        </a:p>
      </dgm:t>
    </dgm:pt>
    <dgm:pt modelId="{59BA26AF-8FEC-F044-9926-1B824BA69AEE}" type="parTrans" cxnId="{304E1665-C854-5C43-BE3A-80D7E7CF37D5}">
      <dgm:prSet/>
      <dgm:spPr/>
      <dgm:t>
        <a:bodyPr/>
        <a:lstStyle/>
        <a:p>
          <a:endParaRPr lang="en-US"/>
        </a:p>
      </dgm:t>
    </dgm:pt>
    <dgm:pt modelId="{8A934B11-5B11-7A46-A882-76B76167F588}" type="sibTrans" cxnId="{304E1665-C854-5C43-BE3A-80D7E7CF37D5}">
      <dgm:prSet/>
      <dgm:spPr/>
      <dgm:t>
        <a:bodyPr/>
        <a:lstStyle/>
        <a:p>
          <a:endParaRPr lang="en-US"/>
        </a:p>
      </dgm:t>
    </dgm:pt>
    <dgm:pt modelId="{ECDE63A5-2097-CC44-B4E6-E3B5788A71A1}">
      <dgm:prSet phldrT="[Text]"/>
      <dgm:spPr/>
      <dgm:t>
        <a:bodyPr/>
        <a:lstStyle/>
        <a:p>
          <a:endParaRPr lang="en-US" dirty="0"/>
        </a:p>
      </dgm:t>
    </dgm:pt>
    <dgm:pt modelId="{1E1DDF28-C62B-9E4C-8070-ABF7A9B5650F}" type="parTrans" cxnId="{9A055846-68E7-2F45-97AB-675148C23655}">
      <dgm:prSet/>
      <dgm:spPr/>
      <dgm:t>
        <a:bodyPr/>
        <a:lstStyle/>
        <a:p>
          <a:endParaRPr lang="en-US"/>
        </a:p>
      </dgm:t>
    </dgm:pt>
    <dgm:pt modelId="{377175D7-8F7E-7C48-93D3-A9CB04A236C2}" type="sibTrans" cxnId="{9A055846-68E7-2F45-97AB-675148C23655}">
      <dgm:prSet/>
      <dgm:spPr/>
      <dgm:t>
        <a:bodyPr/>
        <a:lstStyle/>
        <a:p>
          <a:endParaRPr lang="en-US"/>
        </a:p>
      </dgm:t>
    </dgm:pt>
    <dgm:pt modelId="{CE43D514-5540-9042-9B65-F2D6E5FDE0C1}" type="pres">
      <dgm:prSet presAssocID="{8E9609B2-DD93-C34D-B790-9D572B4FCB5D}" presName="cycle" presStyleCnt="0">
        <dgm:presLayoutVars>
          <dgm:dir/>
          <dgm:resizeHandles val="exact"/>
        </dgm:presLayoutVars>
      </dgm:prSet>
      <dgm:spPr/>
    </dgm:pt>
    <dgm:pt modelId="{1094A332-3873-3446-93E3-055A24E659D1}" type="pres">
      <dgm:prSet presAssocID="{29687B07-52E7-6D4E-9850-6B900B21372C}" presName="dummy" presStyleCnt="0"/>
      <dgm:spPr/>
    </dgm:pt>
    <dgm:pt modelId="{960A2EF3-FCD4-4F4C-B1AF-8731C1B710A0}" type="pres">
      <dgm:prSet presAssocID="{29687B07-52E7-6D4E-9850-6B900B21372C}" presName="node" presStyleLbl="revTx" presStyleIdx="0" presStyleCnt="5">
        <dgm:presLayoutVars>
          <dgm:bulletEnabled val="1"/>
        </dgm:presLayoutVars>
      </dgm:prSet>
      <dgm:spPr/>
    </dgm:pt>
    <dgm:pt modelId="{D605EEE1-E093-A840-B969-31731CC2744E}" type="pres">
      <dgm:prSet presAssocID="{79DE2E2C-AE96-0542-8D25-8123F81C3EFC}" presName="sibTrans" presStyleLbl="node1" presStyleIdx="0" presStyleCnt="5"/>
      <dgm:spPr/>
    </dgm:pt>
    <dgm:pt modelId="{34FF5D38-CCAD-0B45-843A-6712B99C7AB9}" type="pres">
      <dgm:prSet presAssocID="{87727AFC-438C-4141-8FCD-4BF13AE35B6E}" presName="dummy" presStyleCnt="0"/>
      <dgm:spPr/>
    </dgm:pt>
    <dgm:pt modelId="{A81E1EF7-E875-664B-BA1A-CD7D9AD1646E}" type="pres">
      <dgm:prSet presAssocID="{87727AFC-438C-4141-8FCD-4BF13AE35B6E}" presName="node" presStyleLbl="revTx" presStyleIdx="1" presStyleCnt="5">
        <dgm:presLayoutVars>
          <dgm:bulletEnabled val="1"/>
        </dgm:presLayoutVars>
      </dgm:prSet>
      <dgm:spPr/>
    </dgm:pt>
    <dgm:pt modelId="{D54E3809-A1B2-244F-BFB1-21F9A5C84647}" type="pres">
      <dgm:prSet presAssocID="{ECE1F1BD-4B11-FD42-A761-690FDA84FA3A}" presName="sibTrans" presStyleLbl="node1" presStyleIdx="1" presStyleCnt="5"/>
      <dgm:spPr/>
    </dgm:pt>
    <dgm:pt modelId="{9143A2C0-9E5C-634D-912C-1898A1525D8D}" type="pres">
      <dgm:prSet presAssocID="{3F500277-472A-AF44-826B-B32333FE457C}" presName="dummy" presStyleCnt="0"/>
      <dgm:spPr/>
    </dgm:pt>
    <dgm:pt modelId="{E1D0920D-3F36-8C44-8898-5D36AA758DE6}" type="pres">
      <dgm:prSet presAssocID="{3F500277-472A-AF44-826B-B32333FE457C}" presName="node" presStyleLbl="revTx" presStyleIdx="2" presStyleCnt="5">
        <dgm:presLayoutVars>
          <dgm:bulletEnabled val="1"/>
        </dgm:presLayoutVars>
      </dgm:prSet>
      <dgm:spPr/>
    </dgm:pt>
    <dgm:pt modelId="{F8F5C06B-58BC-8C4C-9B05-73E6541597B8}" type="pres">
      <dgm:prSet presAssocID="{8A934B11-5B11-7A46-A882-76B76167F588}" presName="sibTrans" presStyleLbl="node1" presStyleIdx="2" presStyleCnt="5"/>
      <dgm:spPr/>
    </dgm:pt>
    <dgm:pt modelId="{9F4636B2-869F-544C-ACDF-541CB09F9E1D}" type="pres">
      <dgm:prSet presAssocID="{ECDE63A5-2097-CC44-B4E6-E3B5788A71A1}" presName="dummy" presStyleCnt="0"/>
      <dgm:spPr/>
    </dgm:pt>
    <dgm:pt modelId="{35A40EBC-BCF8-8F48-AEB2-6A01E369FAC3}" type="pres">
      <dgm:prSet presAssocID="{ECDE63A5-2097-CC44-B4E6-E3B5788A71A1}" presName="node" presStyleLbl="revTx" presStyleIdx="3" presStyleCnt="5">
        <dgm:presLayoutVars>
          <dgm:bulletEnabled val="1"/>
        </dgm:presLayoutVars>
      </dgm:prSet>
      <dgm:spPr/>
    </dgm:pt>
    <dgm:pt modelId="{543C05B4-88A0-4643-BF41-22BEC7ED47B7}" type="pres">
      <dgm:prSet presAssocID="{377175D7-8F7E-7C48-93D3-A9CB04A236C2}" presName="sibTrans" presStyleLbl="node1" presStyleIdx="3" presStyleCnt="5"/>
      <dgm:spPr/>
    </dgm:pt>
    <dgm:pt modelId="{0305B296-7459-6E4C-B24C-6B9239B9B279}" type="pres">
      <dgm:prSet presAssocID="{8191628A-4B51-0C40-871B-19F0FF7FED84}" presName="dummy" presStyleCnt="0"/>
      <dgm:spPr/>
    </dgm:pt>
    <dgm:pt modelId="{337A6ECB-794A-CF43-B180-1FECC88E981C}" type="pres">
      <dgm:prSet presAssocID="{8191628A-4B51-0C40-871B-19F0FF7FED84}" presName="node" presStyleLbl="revTx" presStyleIdx="4" presStyleCnt="5">
        <dgm:presLayoutVars>
          <dgm:bulletEnabled val="1"/>
        </dgm:presLayoutVars>
      </dgm:prSet>
      <dgm:spPr/>
    </dgm:pt>
    <dgm:pt modelId="{45118EB4-7A6B-DF4A-9E10-5153C82945E9}" type="pres">
      <dgm:prSet presAssocID="{ED8027F1-0236-834B-90E8-4C27351C0F6C}" presName="sibTrans" presStyleLbl="node1" presStyleIdx="4" presStyleCnt="5"/>
      <dgm:spPr/>
    </dgm:pt>
  </dgm:ptLst>
  <dgm:cxnLst>
    <dgm:cxn modelId="{2C428410-DDC9-9B4D-ABAD-AEBB1BA9EFEF}" type="presOf" srcId="{ED8027F1-0236-834B-90E8-4C27351C0F6C}" destId="{45118EB4-7A6B-DF4A-9E10-5153C82945E9}" srcOrd="0" destOrd="0" presId="urn:microsoft.com/office/officeart/2005/8/layout/cycle1"/>
    <dgm:cxn modelId="{FC4E8121-E35E-AA43-8E9B-583B14174142}" type="presOf" srcId="{ECE1F1BD-4B11-FD42-A761-690FDA84FA3A}" destId="{D54E3809-A1B2-244F-BFB1-21F9A5C84647}" srcOrd="0" destOrd="0" presId="urn:microsoft.com/office/officeart/2005/8/layout/cycle1"/>
    <dgm:cxn modelId="{5D76C725-4E97-FB4A-9D17-F97BF66DAC42}" type="presOf" srcId="{377175D7-8F7E-7C48-93D3-A9CB04A236C2}" destId="{543C05B4-88A0-4643-BF41-22BEC7ED47B7}" srcOrd="0" destOrd="0" presId="urn:microsoft.com/office/officeart/2005/8/layout/cycle1"/>
    <dgm:cxn modelId="{F6532C34-9905-6E48-8AF1-0B7D6AB5F5F3}" type="presOf" srcId="{87727AFC-438C-4141-8FCD-4BF13AE35B6E}" destId="{A81E1EF7-E875-664B-BA1A-CD7D9AD1646E}" srcOrd="0" destOrd="0" presId="urn:microsoft.com/office/officeart/2005/8/layout/cycle1"/>
    <dgm:cxn modelId="{1873B545-2C00-2C48-B10B-3E07591DE898}" type="presOf" srcId="{8191628A-4B51-0C40-871B-19F0FF7FED84}" destId="{337A6ECB-794A-CF43-B180-1FECC88E981C}" srcOrd="0" destOrd="0" presId="urn:microsoft.com/office/officeart/2005/8/layout/cycle1"/>
    <dgm:cxn modelId="{9A055846-68E7-2F45-97AB-675148C23655}" srcId="{8E9609B2-DD93-C34D-B790-9D572B4FCB5D}" destId="{ECDE63A5-2097-CC44-B4E6-E3B5788A71A1}" srcOrd="3" destOrd="0" parTransId="{1E1DDF28-C62B-9E4C-8070-ABF7A9B5650F}" sibTransId="{377175D7-8F7E-7C48-93D3-A9CB04A236C2}"/>
    <dgm:cxn modelId="{AE3C3D48-9098-0F4D-9A8A-A0AFBA7EC9CD}" srcId="{8E9609B2-DD93-C34D-B790-9D572B4FCB5D}" destId="{29687B07-52E7-6D4E-9850-6B900B21372C}" srcOrd="0" destOrd="0" parTransId="{7C2727A1-A1D0-4E41-B119-7354E12BE11C}" sibTransId="{79DE2E2C-AE96-0542-8D25-8123F81C3EFC}"/>
    <dgm:cxn modelId="{9C75784D-480F-254F-86FC-9981AF1B7BBD}" type="presOf" srcId="{3F500277-472A-AF44-826B-B32333FE457C}" destId="{E1D0920D-3F36-8C44-8898-5D36AA758DE6}" srcOrd="0" destOrd="0" presId="urn:microsoft.com/office/officeart/2005/8/layout/cycle1"/>
    <dgm:cxn modelId="{7B837B56-D9C2-5B4D-AF3C-2F77ECE062C5}" type="presOf" srcId="{29687B07-52E7-6D4E-9850-6B900B21372C}" destId="{960A2EF3-FCD4-4F4C-B1AF-8731C1B710A0}" srcOrd="0" destOrd="0" presId="urn:microsoft.com/office/officeart/2005/8/layout/cycle1"/>
    <dgm:cxn modelId="{D7FD1E5D-9DE4-6142-9BD0-7D6973B76C85}" srcId="{8E9609B2-DD93-C34D-B790-9D572B4FCB5D}" destId="{87727AFC-438C-4141-8FCD-4BF13AE35B6E}" srcOrd="1" destOrd="0" parTransId="{18879A4D-FA08-CB48-AD19-30E9EEE81D7D}" sibTransId="{ECE1F1BD-4B11-FD42-A761-690FDA84FA3A}"/>
    <dgm:cxn modelId="{304E1665-C854-5C43-BE3A-80D7E7CF37D5}" srcId="{8E9609B2-DD93-C34D-B790-9D572B4FCB5D}" destId="{3F500277-472A-AF44-826B-B32333FE457C}" srcOrd="2" destOrd="0" parTransId="{59BA26AF-8FEC-F044-9926-1B824BA69AEE}" sibTransId="{8A934B11-5B11-7A46-A882-76B76167F588}"/>
    <dgm:cxn modelId="{2C20AC70-877B-CC44-A959-F89281CBC6ED}" type="presOf" srcId="{8A934B11-5B11-7A46-A882-76B76167F588}" destId="{F8F5C06B-58BC-8C4C-9B05-73E6541597B8}" srcOrd="0" destOrd="0" presId="urn:microsoft.com/office/officeart/2005/8/layout/cycle1"/>
    <dgm:cxn modelId="{FDC2FE7C-2CC3-B14C-ABC7-FBAFA820C5CC}" type="presOf" srcId="{ECDE63A5-2097-CC44-B4E6-E3B5788A71A1}" destId="{35A40EBC-BCF8-8F48-AEB2-6A01E369FAC3}" srcOrd="0" destOrd="0" presId="urn:microsoft.com/office/officeart/2005/8/layout/cycle1"/>
    <dgm:cxn modelId="{B3FEA5C7-A63F-9A45-9257-137BEF0E2363}" type="presOf" srcId="{8E9609B2-DD93-C34D-B790-9D572B4FCB5D}" destId="{CE43D514-5540-9042-9B65-F2D6E5FDE0C1}" srcOrd="0" destOrd="0" presId="urn:microsoft.com/office/officeart/2005/8/layout/cycle1"/>
    <dgm:cxn modelId="{CA146FD9-E090-7B4C-98DC-2171B6452BAC}" srcId="{8E9609B2-DD93-C34D-B790-9D572B4FCB5D}" destId="{8191628A-4B51-0C40-871B-19F0FF7FED84}" srcOrd="4" destOrd="0" parTransId="{CB29B774-2D2F-EA40-A8D1-A566F9DAD61D}" sibTransId="{ED8027F1-0236-834B-90E8-4C27351C0F6C}"/>
    <dgm:cxn modelId="{AE5DADDA-22BD-0349-B99E-B65826F9628A}" type="presOf" srcId="{79DE2E2C-AE96-0542-8D25-8123F81C3EFC}" destId="{D605EEE1-E093-A840-B969-31731CC2744E}" srcOrd="0" destOrd="0" presId="urn:microsoft.com/office/officeart/2005/8/layout/cycle1"/>
    <dgm:cxn modelId="{8563F82D-5587-7B49-887C-8CCB0B709E54}" type="presParOf" srcId="{CE43D514-5540-9042-9B65-F2D6E5FDE0C1}" destId="{1094A332-3873-3446-93E3-055A24E659D1}" srcOrd="0" destOrd="0" presId="urn:microsoft.com/office/officeart/2005/8/layout/cycle1"/>
    <dgm:cxn modelId="{390BF672-5EE2-1245-B725-F66497073C82}" type="presParOf" srcId="{CE43D514-5540-9042-9B65-F2D6E5FDE0C1}" destId="{960A2EF3-FCD4-4F4C-B1AF-8731C1B710A0}" srcOrd="1" destOrd="0" presId="urn:microsoft.com/office/officeart/2005/8/layout/cycle1"/>
    <dgm:cxn modelId="{EB5D9028-68A2-E947-B1E6-5FD68086F15C}" type="presParOf" srcId="{CE43D514-5540-9042-9B65-F2D6E5FDE0C1}" destId="{D605EEE1-E093-A840-B969-31731CC2744E}" srcOrd="2" destOrd="0" presId="urn:microsoft.com/office/officeart/2005/8/layout/cycle1"/>
    <dgm:cxn modelId="{D73012AB-4236-6C41-B15E-FB079E805054}" type="presParOf" srcId="{CE43D514-5540-9042-9B65-F2D6E5FDE0C1}" destId="{34FF5D38-CCAD-0B45-843A-6712B99C7AB9}" srcOrd="3" destOrd="0" presId="urn:microsoft.com/office/officeart/2005/8/layout/cycle1"/>
    <dgm:cxn modelId="{97587FB6-7AD5-4147-AB09-1D4DE339DADE}" type="presParOf" srcId="{CE43D514-5540-9042-9B65-F2D6E5FDE0C1}" destId="{A81E1EF7-E875-664B-BA1A-CD7D9AD1646E}" srcOrd="4" destOrd="0" presId="urn:microsoft.com/office/officeart/2005/8/layout/cycle1"/>
    <dgm:cxn modelId="{B8CC5C05-FBA6-874D-BB7A-E5217E72ACDD}" type="presParOf" srcId="{CE43D514-5540-9042-9B65-F2D6E5FDE0C1}" destId="{D54E3809-A1B2-244F-BFB1-21F9A5C84647}" srcOrd="5" destOrd="0" presId="urn:microsoft.com/office/officeart/2005/8/layout/cycle1"/>
    <dgm:cxn modelId="{8218723A-0BB2-FF45-B59D-2BA020B90828}" type="presParOf" srcId="{CE43D514-5540-9042-9B65-F2D6E5FDE0C1}" destId="{9143A2C0-9E5C-634D-912C-1898A1525D8D}" srcOrd="6" destOrd="0" presId="urn:microsoft.com/office/officeart/2005/8/layout/cycle1"/>
    <dgm:cxn modelId="{04222C75-0246-9745-83B0-094E3FA0397F}" type="presParOf" srcId="{CE43D514-5540-9042-9B65-F2D6E5FDE0C1}" destId="{E1D0920D-3F36-8C44-8898-5D36AA758DE6}" srcOrd="7" destOrd="0" presId="urn:microsoft.com/office/officeart/2005/8/layout/cycle1"/>
    <dgm:cxn modelId="{26F2A009-DE9E-4748-94F2-9F4076552B31}" type="presParOf" srcId="{CE43D514-5540-9042-9B65-F2D6E5FDE0C1}" destId="{F8F5C06B-58BC-8C4C-9B05-73E6541597B8}" srcOrd="8" destOrd="0" presId="urn:microsoft.com/office/officeart/2005/8/layout/cycle1"/>
    <dgm:cxn modelId="{19F26335-431B-6047-B18F-4A3721265D0F}" type="presParOf" srcId="{CE43D514-5540-9042-9B65-F2D6E5FDE0C1}" destId="{9F4636B2-869F-544C-ACDF-541CB09F9E1D}" srcOrd="9" destOrd="0" presId="urn:microsoft.com/office/officeart/2005/8/layout/cycle1"/>
    <dgm:cxn modelId="{40BC2554-3D1D-7C49-8EED-CB4007A506F1}" type="presParOf" srcId="{CE43D514-5540-9042-9B65-F2D6E5FDE0C1}" destId="{35A40EBC-BCF8-8F48-AEB2-6A01E369FAC3}" srcOrd="10" destOrd="0" presId="urn:microsoft.com/office/officeart/2005/8/layout/cycle1"/>
    <dgm:cxn modelId="{3D782221-8F7F-3542-800E-BC196A7CB178}" type="presParOf" srcId="{CE43D514-5540-9042-9B65-F2D6E5FDE0C1}" destId="{543C05B4-88A0-4643-BF41-22BEC7ED47B7}" srcOrd="11" destOrd="0" presId="urn:microsoft.com/office/officeart/2005/8/layout/cycle1"/>
    <dgm:cxn modelId="{F2A366E0-C3B1-4540-BEC2-47E943D066F8}" type="presParOf" srcId="{CE43D514-5540-9042-9B65-F2D6E5FDE0C1}" destId="{0305B296-7459-6E4C-B24C-6B9239B9B279}" srcOrd="12" destOrd="0" presId="urn:microsoft.com/office/officeart/2005/8/layout/cycle1"/>
    <dgm:cxn modelId="{004A93A2-DBFD-8843-9F62-B330B05294E9}" type="presParOf" srcId="{CE43D514-5540-9042-9B65-F2D6E5FDE0C1}" destId="{337A6ECB-794A-CF43-B180-1FECC88E981C}" srcOrd="13" destOrd="0" presId="urn:microsoft.com/office/officeart/2005/8/layout/cycle1"/>
    <dgm:cxn modelId="{79184CDD-A81E-3B47-8AB0-1A85624E49B6}" type="presParOf" srcId="{CE43D514-5540-9042-9B65-F2D6E5FDE0C1}" destId="{45118EB4-7A6B-DF4A-9E10-5153C82945E9}" srcOrd="14" destOrd="0" presId="urn:microsoft.com/office/officeart/2005/8/layout/cycle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0A2EF3-FCD4-4F4C-B1AF-8731C1B710A0}">
      <dsp:nvSpPr>
        <dsp:cNvPr id="0" name=""/>
        <dsp:cNvSpPr/>
      </dsp:nvSpPr>
      <dsp:spPr>
        <a:xfrm>
          <a:off x="3277628" y="26019"/>
          <a:ext cx="879015" cy="879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3277628" y="26019"/>
        <a:ext cx="879015" cy="879015"/>
      </dsp:txXfrm>
    </dsp:sp>
    <dsp:sp modelId="{D605EEE1-E093-A840-B969-31731CC2744E}">
      <dsp:nvSpPr>
        <dsp:cNvPr id="0" name=""/>
        <dsp:cNvSpPr/>
      </dsp:nvSpPr>
      <dsp:spPr>
        <a:xfrm>
          <a:off x="1209305" y="522"/>
          <a:ext cx="3296387" cy="3296387"/>
        </a:xfrm>
        <a:prstGeom prst="circularArrow">
          <a:avLst>
            <a:gd name="adj1" fmla="val 5200"/>
            <a:gd name="adj2" fmla="val 335893"/>
            <a:gd name="adj3" fmla="val 21293325"/>
            <a:gd name="adj4" fmla="val 19766166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81E1EF7-E875-664B-BA1A-CD7D9AD1646E}">
      <dsp:nvSpPr>
        <dsp:cNvPr id="0" name=""/>
        <dsp:cNvSpPr/>
      </dsp:nvSpPr>
      <dsp:spPr>
        <a:xfrm>
          <a:off x="3808913" y="1661146"/>
          <a:ext cx="879015" cy="879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3808913" y="1661146"/>
        <a:ext cx="879015" cy="879015"/>
      </dsp:txXfrm>
    </dsp:sp>
    <dsp:sp modelId="{D54E3809-A1B2-244F-BFB1-21F9A5C84647}">
      <dsp:nvSpPr>
        <dsp:cNvPr id="0" name=""/>
        <dsp:cNvSpPr/>
      </dsp:nvSpPr>
      <dsp:spPr>
        <a:xfrm>
          <a:off x="1209305" y="522"/>
          <a:ext cx="3296387" cy="3296387"/>
        </a:xfrm>
        <a:prstGeom prst="circularArrow">
          <a:avLst>
            <a:gd name="adj1" fmla="val 5200"/>
            <a:gd name="adj2" fmla="val 335893"/>
            <a:gd name="adj3" fmla="val 4014784"/>
            <a:gd name="adj4" fmla="val 2253353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1D0920D-3F36-8C44-8898-5D36AA758DE6}">
      <dsp:nvSpPr>
        <dsp:cNvPr id="0" name=""/>
        <dsp:cNvSpPr/>
      </dsp:nvSpPr>
      <dsp:spPr>
        <a:xfrm>
          <a:off x="2417991" y="2671709"/>
          <a:ext cx="879015" cy="879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2417991" y="2671709"/>
        <a:ext cx="879015" cy="879015"/>
      </dsp:txXfrm>
    </dsp:sp>
    <dsp:sp modelId="{F8F5C06B-58BC-8C4C-9B05-73E6541597B8}">
      <dsp:nvSpPr>
        <dsp:cNvPr id="0" name=""/>
        <dsp:cNvSpPr/>
      </dsp:nvSpPr>
      <dsp:spPr>
        <a:xfrm>
          <a:off x="1209305" y="522"/>
          <a:ext cx="3296387" cy="3296387"/>
        </a:xfrm>
        <a:prstGeom prst="circularArrow">
          <a:avLst>
            <a:gd name="adj1" fmla="val 5200"/>
            <a:gd name="adj2" fmla="val 335893"/>
            <a:gd name="adj3" fmla="val 8210754"/>
            <a:gd name="adj4" fmla="val 6449323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5A40EBC-BCF8-8F48-AEB2-6A01E369FAC3}">
      <dsp:nvSpPr>
        <dsp:cNvPr id="0" name=""/>
        <dsp:cNvSpPr/>
      </dsp:nvSpPr>
      <dsp:spPr>
        <a:xfrm>
          <a:off x="1027069" y="1661146"/>
          <a:ext cx="879015" cy="879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1027069" y="1661146"/>
        <a:ext cx="879015" cy="879015"/>
      </dsp:txXfrm>
    </dsp:sp>
    <dsp:sp modelId="{543C05B4-88A0-4643-BF41-22BEC7ED47B7}">
      <dsp:nvSpPr>
        <dsp:cNvPr id="0" name=""/>
        <dsp:cNvSpPr/>
      </dsp:nvSpPr>
      <dsp:spPr>
        <a:xfrm>
          <a:off x="1209305" y="522"/>
          <a:ext cx="3296387" cy="3296387"/>
        </a:xfrm>
        <a:prstGeom prst="circularArrow">
          <a:avLst>
            <a:gd name="adj1" fmla="val 5200"/>
            <a:gd name="adj2" fmla="val 335893"/>
            <a:gd name="adj3" fmla="val 12297942"/>
            <a:gd name="adj4" fmla="val 10770782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37A6ECB-794A-CF43-B180-1FECC88E981C}">
      <dsp:nvSpPr>
        <dsp:cNvPr id="0" name=""/>
        <dsp:cNvSpPr/>
      </dsp:nvSpPr>
      <dsp:spPr>
        <a:xfrm>
          <a:off x="1558354" y="26019"/>
          <a:ext cx="879015" cy="8790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7310" tIns="67310" rIns="67310" bIns="67310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1558354" y="26019"/>
        <a:ext cx="879015" cy="879015"/>
      </dsp:txXfrm>
    </dsp:sp>
    <dsp:sp modelId="{45118EB4-7A6B-DF4A-9E10-5153C82945E9}">
      <dsp:nvSpPr>
        <dsp:cNvPr id="0" name=""/>
        <dsp:cNvSpPr/>
      </dsp:nvSpPr>
      <dsp:spPr>
        <a:xfrm>
          <a:off x="1209305" y="522"/>
          <a:ext cx="3296387" cy="3296387"/>
        </a:xfrm>
        <a:prstGeom prst="circularArrow">
          <a:avLst>
            <a:gd name="adj1" fmla="val 5200"/>
            <a:gd name="adj2" fmla="val 335893"/>
            <a:gd name="adj3" fmla="val 16865773"/>
            <a:gd name="adj4" fmla="val 15198335"/>
            <a:gd name="adj5" fmla="val 6067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88E68-9E7A-034B-9638-B249435988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3587E1-209C-6140-AC27-0FC701D0D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364843-648B-3148-B0A4-796B60AE5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6EF9-23E8-3F47-8A74-49C7622D85D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7C56B-B2B8-5144-A271-48FC2D923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41B688-9516-E344-8FAE-F66F27702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07DD-F142-EA42-9C17-2599406B6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63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4A8EE-13F3-0441-A361-17955F7E01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4426C0-8C2D-CA4A-90F9-7F8E98C77B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0CB4C-F14D-0045-AFA1-429BE6D49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6EF9-23E8-3F47-8A74-49C7622D85D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7C108E-CA75-0D4C-B6B5-46E4A5DB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241FF-B600-F742-90CC-D0036A554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07DD-F142-EA42-9C17-2599406B6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36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427079-6F55-F445-8131-CF975319708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26162-58BB-D54E-95DA-C913343EDA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1A4F-EAD6-E348-BB64-09961729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6EF9-23E8-3F47-8A74-49C7622D85D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C0A90-9E29-5E48-88E5-C0271F6320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8BFEF4-80BA-D74C-AF54-8F2C0B9A4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07DD-F142-EA42-9C17-2599406B6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34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F2E62-347B-BC47-918A-67FFB57F1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D6951E-3A41-5146-90CE-538CC13EC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E6F4E1-B86D-7B41-A964-CF28B93DA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6EF9-23E8-3F47-8A74-49C7622D85D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62E23-84C9-6749-9FF1-5CEF9BAD4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48709B-F012-054B-8828-3253F0DEC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07DD-F142-EA42-9C17-2599406B6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097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60ED8-FE73-614D-860D-3B115B5E2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3BB0B7-3157-CF4D-90FA-6D2B3C405B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33E86D-EB14-D343-9312-942386C79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6EF9-23E8-3F47-8A74-49C7622D85D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5A99E-D69C-584D-9DF7-D37CE3C8E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DE7A9B-EB6E-AC4E-A658-85669E0CD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07DD-F142-EA42-9C17-2599406B6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800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FCEB83-70BC-5A4E-B124-5346ADF6B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BF2F0B-698F-1D4F-8093-B8C088CC65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D056CE-79DC-6541-B4AB-62697CFC5D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7D326D-9E4A-BA4A-9E87-E07BC6290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6EF9-23E8-3F47-8A74-49C7622D85D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D45A7B-F5E4-C24E-8CAA-BB461B1DC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7C2E59-DB73-A84A-A496-56418F315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07DD-F142-EA42-9C17-2599406B6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31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BCC58-95EF-5E4C-B65A-C7D62DD5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179E4-3D6C-EA4C-B7BC-86F475043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2DEE6F-0D48-5349-BA32-77A4E078FA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0D0E49-9B6E-3A40-B08A-BD65641305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BE19C3-7C33-004E-94FF-7CE5842DD2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2E8BEB-1089-7341-A702-898655508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6EF9-23E8-3F47-8A74-49C7622D85D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D0D34E-AB20-D040-8396-8E8A2A6A3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956A75-608D-A74F-B886-778ED8B7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07DD-F142-EA42-9C17-2599406B6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772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79B71F-1898-E34B-BFAC-97704AE63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67F97E-FC74-2540-BFE7-6D9FF18E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6EF9-23E8-3F47-8A74-49C7622D85D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21DAD9-56BD-BE47-8B47-A46418F83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6B516D-D2A7-B046-A40D-24BA21335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07DD-F142-EA42-9C17-2599406B6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9570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BC13CD-3E3E-3B49-A0DC-BEC75EC13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6EF9-23E8-3F47-8A74-49C7622D85D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5FC2E8-64A0-8247-812D-AA2EC3154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9AA3E0-E5F7-3F43-933E-4D16DE56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07DD-F142-EA42-9C17-2599406B6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469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0D32A4-350D-9148-84B4-7777EA9FA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6D4DF1-27F5-A944-95D2-75ABF42E13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132E6-1750-0F40-A139-93EDAF3F3E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8E2D0A-AF32-824F-A332-0C2DB5A44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6EF9-23E8-3F47-8A74-49C7622D85D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B4B667-7F2C-7D47-B90C-A83555B2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5E4FF-863C-554F-905B-2E531D1E2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07DD-F142-EA42-9C17-2599406B6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3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26C86-EF43-4546-9341-C4FF43043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D5CE9A-B648-3540-AA48-FCFF1996F7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11A74-2BCD-F943-8BC1-AF96437E87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228886-D36A-5F40-97A8-9B3C38D3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336EF9-23E8-3F47-8A74-49C7622D85D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904F40-6FFF-4440-A169-4D5403A34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1D5589-8093-BA4F-A95E-548DC06D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E407DD-F142-EA42-9C17-2599406B6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88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BFE0A0-BC46-B84E-80FF-BE48DEA2DE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26C3D-6164-0747-A8ED-5CC30D902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31E47-B7D3-F94A-90E1-1373808BCD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336EF9-23E8-3F47-8A74-49C7622D85D4}" type="datetimeFigureOut">
              <a:rPr lang="en-US" smtClean="0"/>
              <a:t>4/24/19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E76A4-7A96-6748-9008-0D1CF2D9C7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2C747C-8084-8C40-A336-3E64C9843D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407DD-F142-EA42-9C17-2599406B6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34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A654F3-B659-D94C-ADAF-3C4B47A303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38157" y="1639399"/>
            <a:ext cx="2999874" cy="312422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6DD757-A97E-D340-A68B-E03D399B5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911" y="641350"/>
            <a:ext cx="7332179" cy="55753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9AFB39C-5BFC-E648-B4C0-B4A7BB071111}"/>
              </a:ext>
            </a:extLst>
          </p:cNvPr>
          <p:cNvSpPr txBox="1">
            <a:spLocks/>
          </p:cNvSpPr>
          <p:nvPr/>
        </p:nvSpPr>
        <p:spPr>
          <a:xfrm>
            <a:off x="168635" y="18256"/>
            <a:ext cx="11738919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Advanced Quantitative Precipitation Information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52EA8-61B9-3142-ABD3-B3CEA231CFA6}"/>
              </a:ext>
            </a:extLst>
          </p:cNvPr>
          <p:cNvSpPr txBox="1"/>
          <p:nvPr/>
        </p:nvSpPr>
        <p:spPr>
          <a:xfrm>
            <a:off x="168635" y="639028"/>
            <a:ext cx="1547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is it?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039BBE-16E4-4541-A7B0-4B6CD8BCF5D0}"/>
              </a:ext>
            </a:extLst>
          </p:cNvPr>
          <p:cNvSpPr txBox="1"/>
          <p:nvPr/>
        </p:nvSpPr>
        <p:spPr>
          <a:xfrm>
            <a:off x="6726274" y="2259106"/>
            <a:ext cx="2350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Precipitation Forecasts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04D2A0E-A3BD-E740-8E8A-4552ED054093}"/>
              </a:ext>
            </a:extLst>
          </p:cNvPr>
          <p:cNvSpPr txBox="1"/>
          <p:nvPr/>
        </p:nvSpPr>
        <p:spPr>
          <a:xfrm>
            <a:off x="7354265" y="3785809"/>
            <a:ext cx="2368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Stream Flow and Stage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B3E53F-2B16-1540-9F19-31A2527EDB18}"/>
              </a:ext>
            </a:extLst>
          </p:cNvPr>
          <p:cNvSpPr txBox="1"/>
          <p:nvPr/>
        </p:nvSpPr>
        <p:spPr>
          <a:xfrm>
            <a:off x="3914249" y="4066465"/>
            <a:ext cx="198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Coastal Inundation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8EA2ED-31F8-3449-A6DD-55D99378A084}"/>
              </a:ext>
            </a:extLst>
          </p:cNvPr>
          <p:cNvSpPr txBox="1"/>
          <p:nvPr/>
        </p:nvSpPr>
        <p:spPr>
          <a:xfrm>
            <a:off x="7381309" y="4435797"/>
            <a:ext cx="238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Precipitation Estimates</a:t>
            </a:r>
          </a:p>
        </p:txBody>
      </p:sp>
    </p:spTree>
    <p:extLst>
      <p:ext uri="{BB962C8B-B14F-4D97-AF65-F5344CB8AC3E}">
        <p14:creationId xmlns:p14="http://schemas.microsoft.com/office/powerpoint/2010/main" val="898219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2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0E009AB-63FA-4B49-8644-A70576EB70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328" y="1125621"/>
            <a:ext cx="11147247" cy="3661532"/>
          </a:xfrm>
        </p:spPr>
        <p:txBody>
          <a:bodyPr>
            <a:normAutofit/>
          </a:bodyPr>
          <a:lstStyle/>
          <a:p>
            <a:r>
              <a:rPr lang="en-US" dirty="0"/>
              <a:t>Collaborative spiral development process.</a:t>
            </a:r>
          </a:p>
          <a:p>
            <a:pPr lvl="1"/>
            <a:r>
              <a:rPr lang="en-US" dirty="0"/>
              <a:t>Collaborative</a:t>
            </a:r>
          </a:p>
          <a:p>
            <a:pPr lvl="2"/>
            <a:r>
              <a:rPr lang="en-US" dirty="0"/>
              <a:t>Bay area water agencies</a:t>
            </a:r>
          </a:p>
          <a:p>
            <a:pPr lvl="2"/>
            <a:r>
              <a:rPr lang="en-US" dirty="0"/>
              <a:t>National Oceanic and Atmospheric Administration (NOAA)/Oceanic and Atmospheric Research (OAR)</a:t>
            </a:r>
          </a:p>
          <a:p>
            <a:pPr lvl="2"/>
            <a:r>
              <a:rPr lang="en-US" dirty="0"/>
              <a:t>Cooperative Institute for Research in the Atmosphere (CIRA)</a:t>
            </a:r>
          </a:p>
          <a:p>
            <a:pPr lvl="2"/>
            <a:r>
              <a:rPr lang="en-US" dirty="0"/>
              <a:t>United States Geological Survey (USGS)</a:t>
            </a:r>
          </a:p>
          <a:p>
            <a:pPr lvl="2"/>
            <a:r>
              <a:rPr lang="en-US" dirty="0"/>
              <a:t>Scripps Research Institute</a:t>
            </a:r>
          </a:p>
          <a:p>
            <a:pPr lvl="1"/>
            <a:r>
              <a:rPr lang="en-US" dirty="0"/>
              <a:t>Spiral development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AFB39C-5BFC-E648-B4C0-B4A7BB071111}"/>
              </a:ext>
            </a:extLst>
          </p:cNvPr>
          <p:cNvSpPr txBox="1">
            <a:spLocks/>
          </p:cNvSpPr>
          <p:nvPr/>
        </p:nvSpPr>
        <p:spPr>
          <a:xfrm>
            <a:off x="168635" y="18256"/>
            <a:ext cx="11738919" cy="6627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Advanced Quantitative Precipitation Information 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752EA8-61B9-3142-ABD3-B3CEA231CFA6}"/>
              </a:ext>
            </a:extLst>
          </p:cNvPr>
          <p:cNvSpPr txBox="1"/>
          <p:nvPr/>
        </p:nvSpPr>
        <p:spPr>
          <a:xfrm>
            <a:off x="168635" y="639028"/>
            <a:ext cx="27320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How do we build it?</a:t>
            </a:r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47EEC91-3045-3E46-8DA0-386D9526EDB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120028"/>
              </p:ext>
            </p:extLst>
          </p:nvPr>
        </p:nvGraphicFramePr>
        <p:xfrm>
          <a:off x="5822576" y="3429000"/>
          <a:ext cx="5714999" cy="35523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335F5B83-72E3-6445-874C-7E9D9546DB86}"/>
              </a:ext>
            </a:extLst>
          </p:cNvPr>
          <p:cNvSpPr txBox="1"/>
          <p:nvPr/>
        </p:nvSpPr>
        <p:spPr>
          <a:xfrm>
            <a:off x="8680075" y="3809231"/>
            <a:ext cx="21979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Gather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904D27-EC19-9E45-9AAA-535ED4914A63}"/>
              </a:ext>
            </a:extLst>
          </p:cNvPr>
          <p:cNvSpPr txBox="1"/>
          <p:nvPr/>
        </p:nvSpPr>
        <p:spPr>
          <a:xfrm>
            <a:off x="9681882" y="5330252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058D76-0CA6-0A40-8BF0-9215FD93CBB3}"/>
              </a:ext>
            </a:extLst>
          </p:cNvPr>
          <p:cNvSpPr txBox="1"/>
          <p:nvPr/>
        </p:nvSpPr>
        <p:spPr>
          <a:xfrm>
            <a:off x="8202316" y="6297276"/>
            <a:ext cx="955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Develop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F0086F-9450-ED4B-905A-185AB4C642D2}"/>
              </a:ext>
            </a:extLst>
          </p:cNvPr>
          <p:cNvSpPr txBox="1"/>
          <p:nvPr/>
        </p:nvSpPr>
        <p:spPr>
          <a:xfrm>
            <a:off x="7032812" y="5330252"/>
            <a:ext cx="555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69EC7D-9661-1A4B-982F-A0CDD608056D}"/>
              </a:ext>
            </a:extLst>
          </p:cNvPr>
          <p:cNvSpPr txBox="1"/>
          <p:nvPr/>
        </p:nvSpPr>
        <p:spPr>
          <a:xfrm>
            <a:off x="7100746" y="3809231"/>
            <a:ext cx="975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Evaluate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98CB49D-ECFE-4645-9C43-67D04C07AB85}"/>
              </a:ext>
            </a:extLst>
          </p:cNvPr>
          <p:cNvSpPr txBox="1"/>
          <p:nvPr/>
        </p:nvSpPr>
        <p:spPr>
          <a:xfrm>
            <a:off x="8733744" y="3834159"/>
            <a:ext cx="21443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Refine Requirements</a:t>
            </a:r>
          </a:p>
        </p:txBody>
      </p:sp>
      <p:pic>
        <p:nvPicPr>
          <p:cNvPr id="14" name="Content Placeholder 5">
            <a:extLst>
              <a:ext uri="{FF2B5EF4-FFF2-40B4-BE49-F238E27FC236}">
                <a16:creationId xmlns:a16="http://schemas.microsoft.com/office/drawing/2014/main" id="{B591F80D-9F8B-B240-8638-4FC973A6E9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18658" y="4121220"/>
            <a:ext cx="1863224" cy="194045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BAC8E43-7F7A-DE43-B28A-69FD258116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8658" y="4366929"/>
            <a:ext cx="1923224" cy="146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42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mph" presetSubtype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1"/>
                                      </p:to>
                                    </p:set>
                                    <p:animEffect filter="image" prLst="opacity: 0.1">
                                      <p:cBhvr rctx="IE">
                                        <p:cTn id="87" dur="indefinite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7" grpId="0"/>
      <p:bldGraphic spid="8" grpId="0">
        <p:bldAsOne/>
      </p:bldGraphic>
      <p:bldP spid="3" grpId="0"/>
      <p:bldP spid="3" grpId="1"/>
      <p:bldP spid="5" grpId="0"/>
      <p:bldP spid="10" grpId="0"/>
      <p:bldP spid="11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14BB773-5211-1A44-8651-3F47C0E8E8F1}"/>
              </a:ext>
            </a:extLst>
          </p:cNvPr>
          <p:cNvSpPr/>
          <p:nvPr/>
        </p:nvSpPr>
        <p:spPr>
          <a:xfrm>
            <a:off x="168635" y="1100693"/>
            <a:ext cx="1240971" cy="96824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457BCD-EF52-A441-B591-FEE2FD182330}"/>
              </a:ext>
            </a:extLst>
          </p:cNvPr>
          <p:cNvSpPr/>
          <p:nvPr/>
        </p:nvSpPr>
        <p:spPr>
          <a:xfrm>
            <a:off x="276739" y="1233092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Surface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Observations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53FFE5-4E75-8942-8CCC-2E4DEE102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35" y="18256"/>
            <a:ext cx="11738919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Advanced Quantitative Precipitation Information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299C6-936D-E14F-A824-9705DC591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5557" y="639028"/>
            <a:ext cx="7431836" cy="58441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0AAB23-7734-784A-ACCE-F1B2D77B34F4}"/>
              </a:ext>
            </a:extLst>
          </p:cNvPr>
          <p:cNvSpPr txBox="1"/>
          <p:nvPr/>
        </p:nvSpPr>
        <p:spPr>
          <a:xfrm>
            <a:off x="168635" y="639028"/>
            <a:ext cx="39090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is inside the Black Box?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2AA299-7E92-5F40-9A27-30B37C935C42}"/>
              </a:ext>
            </a:extLst>
          </p:cNvPr>
          <p:cNvSpPr txBox="1"/>
          <p:nvPr/>
        </p:nvSpPr>
        <p:spPr>
          <a:xfrm>
            <a:off x="22119" y="2274215"/>
            <a:ext cx="4674378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A centralized collection of data: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Surface Observations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EADD9E-6E32-C44F-9B75-8E4A26924B47}"/>
              </a:ext>
            </a:extLst>
          </p:cNvPr>
          <p:cNvSpPr txBox="1"/>
          <p:nvPr/>
        </p:nvSpPr>
        <p:spPr>
          <a:xfrm>
            <a:off x="22118" y="3429000"/>
            <a:ext cx="4443439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 Providing current conditions for: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Precipitation (rates and accumulation)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River (stage and flow)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D9F3800-C353-BF41-8AA2-B0D6B2A12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9992" y="3183211"/>
            <a:ext cx="2922688" cy="3126259"/>
          </a:xfrm>
          <a:prstGeom prst="rect">
            <a:avLst/>
          </a:prstGeom>
        </p:spPr>
      </p:pic>
      <p:sp>
        <p:nvSpPr>
          <p:cNvPr id="21" name="Oval 20">
            <a:extLst>
              <a:ext uri="{FF2B5EF4-FFF2-40B4-BE49-F238E27FC236}">
                <a16:creationId xmlns:a16="http://schemas.microsoft.com/office/drawing/2014/main" id="{AEDC3015-A1F4-5F47-BD55-129D42249C79}"/>
              </a:ext>
            </a:extLst>
          </p:cNvPr>
          <p:cNvSpPr/>
          <p:nvPr/>
        </p:nvSpPr>
        <p:spPr>
          <a:xfrm>
            <a:off x="8490858" y="3497577"/>
            <a:ext cx="248194" cy="236183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4" grpId="0"/>
      <p:bldP spid="15" grpId="0" build="p" animBg="1"/>
      <p:bldP spid="16" grpId="0" build="p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14BB773-5211-1A44-8651-3F47C0E8E8F1}"/>
              </a:ext>
            </a:extLst>
          </p:cNvPr>
          <p:cNvSpPr/>
          <p:nvPr/>
        </p:nvSpPr>
        <p:spPr>
          <a:xfrm>
            <a:off x="168635" y="1100693"/>
            <a:ext cx="1240971" cy="19389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457BCD-EF52-A441-B591-FEE2FD182330}"/>
              </a:ext>
            </a:extLst>
          </p:cNvPr>
          <p:cNvSpPr/>
          <p:nvPr/>
        </p:nvSpPr>
        <p:spPr>
          <a:xfrm>
            <a:off x="276739" y="1233092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Surface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Observations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E52F0B-4C09-0345-9C2C-69599667B34B}"/>
              </a:ext>
            </a:extLst>
          </p:cNvPr>
          <p:cNvSpPr/>
          <p:nvPr/>
        </p:nvSpPr>
        <p:spPr>
          <a:xfrm>
            <a:off x="276739" y="2111885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Radar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53FFE5-4E75-8942-8CCC-2E4DEE102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35" y="18256"/>
            <a:ext cx="11738919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Advanced Quantitative Precipitation Information System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2299C6-936D-E14F-A824-9705DC591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75" y="639028"/>
            <a:ext cx="7341999" cy="584418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D0AAB23-7734-784A-ACCE-F1B2D77B34F4}"/>
              </a:ext>
            </a:extLst>
          </p:cNvPr>
          <p:cNvSpPr txBox="1"/>
          <p:nvPr/>
        </p:nvSpPr>
        <p:spPr>
          <a:xfrm>
            <a:off x="168635" y="639028"/>
            <a:ext cx="3892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is inside the black box?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2AA299-7E92-5F40-9A27-30B37C935C42}"/>
              </a:ext>
            </a:extLst>
          </p:cNvPr>
          <p:cNvSpPr txBox="1"/>
          <p:nvPr/>
        </p:nvSpPr>
        <p:spPr>
          <a:xfrm>
            <a:off x="0" y="3133938"/>
            <a:ext cx="4661597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A centralized collection of data: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Surface observations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Gap-filling radars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33AB0-D761-214F-92B8-7E9ABB6CAB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5394" y="3195146"/>
            <a:ext cx="247650" cy="330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9EA541-E1E2-4642-A3E0-38CBF8FAB6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3461" y="4416141"/>
            <a:ext cx="247650" cy="33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7293A9-AF01-F744-AA0F-3477D6117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2894" y="4913824"/>
            <a:ext cx="247650" cy="330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571FAF-355A-D44B-B46A-799EC4C5BF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32" y="5244024"/>
            <a:ext cx="247650" cy="330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0F9823-29FE-F649-9B45-6FD351616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3800" y="3124528"/>
            <a:ext cx="295275" cy="39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22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3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15" grpId="0" uiExpand="1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90A8D9-2771-B646-87C1-071AB5E37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75" y="639029"/>
            <a:ext cx="7341999" cy="58441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7213B65-3853-1A48-8FE1-AC82AD104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75" y="639028"/>
            <a:ext cx="7341999" cy="58441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C0BDB22-9DF4-AF4D-9812-974539A652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0475" y="639027"/>
            <a:ext cx="7341999" cy="58441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95CBDA4-6544-C246-8BAA-EBF007468D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0475" y="639027"/>
            <a:ext cx="7341999" cy="5844188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DEEC9B-9EA0-E943-9DAB-908E1D6466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0475" y="639027"/>
            <a:ext cx="7341999" cy="58441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4BB773-5211-1A44-8651-3F47C0E8E8F1}"/>
              </a:ext>
            </a:extLst>
          </p:cNvPr>
          <p:cNvSpPr/>
          <p:nvPr/>
        </p:nvSpPr>
        <p:spPr>
          <a:xfrm>
            <a:off x="168635" y="1100693"/>
            <a:ext cx="1240971" cy="192489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457BCD-EF52-A441-B591-FEE2FD182330}"/>
              </a:ext>
            </a:extLst>
          </p:cNvPr>
          <p:cNvSpPr/>
          <p:nvPr/>
        </p:nvSpPr>
        <p:spPr>
          <a:xfrm>
            <a:off x="276739" y="1233092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Surface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Observations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E52F0B-4C09-0345-9C2C-69599667B34B}"/>
              </a:ext>
            </a:extLst>
          </p:cNvPr>
          <p:cNvSpPr/>
          <p:nvPr/>
        </p:nvSpPr>
        <p:spPr>
          <a:xfrm>
            <a:off x="276739" y="2111885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Radar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53FFE5-4E75-8942-8CCC-2E4DEE102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35" y="18256"/>
            <a:ext cx="11738919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Advanced Quantitative Precipitation Information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0AAB23-7734-784A-ACCE-F1B2D77B34F4}"/>
              </a:ext>
            </a:extLst>
          </p:cNvPr>
          <p:cNvSpPr txBox="1"/>
          <p:nvPr/>
        </p:nvSpPr>
        <p:spPr>
          <a:xfrm>
            <a:off x="168635" y="639028"/>
            <a:ext cx="3892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is inside the black box?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2AA299-7E92-5F40-9A27-30B37C935C42}"/>
              </a:ext>
            </a:extLst>
          </p:cNvPr>
          <p:cNvSpPr txBox="1"/>
          <p:nvPr/>
        </p:nvSpPr>
        <p:spPr>
          <a:xfrm>
            <a:off x="0" y="3120512"/>
            <a:ext cx="4661597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A centralized collection of data: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Surface observations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Gap-filling radars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433AB0-D761-214F-92B8-7E9ABB6CA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85394" y="3195146"/>
            <a:ext cx="247650" cy="330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9EA541-E1E2-4642-A3E0-38CBF8FAB6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53461" y="4416141"/>
            <a:ext cx="247650" cy="3302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27293A9-AF01-F744-AA0F-3477D6117F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02894" y="4913824"/>
            <a:ext cx="247650" cy="330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571FAF-355A-D44B-B46A-799EC4C5BF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85432" y="5244024"/>
            <a:ext cx="247650" cy="330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C0F9823-29FE-F649-9B45-6FD351616E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3800" y="3124528"/>
            <a:ext cx="295275" cy="3937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0A16A1-0F55-7642-93DD-ABBCBF28BEF6}"/>
              </a:ext>
            </a:extLst>
          </p:cNvPr>
          <p:cNvSpPr txBox="1"/>
          <p:nvPr/>
        </p:nvSpPr>
        <p:spPr>
          <a:xfrm>
            <a:off x="0" y="4531420"/>
            <a:ext cx="4443439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 Radars will be sited at: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Sonoma county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Santa Clara county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 err="1"/>
              <a:t>Montara</a:t>
            </a:r>
            <a:r>
              <a:rPr lang="en-US" sz="2400" b="1" dirty="0"/>
              <a:t> Peak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Rocky Ridge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And Bay Hill</a:t>
            </a:r>
          </a:p>
        </p:txBody>
      </p:sp>
    </p:spTree>
    <p:extLst>
      <p:ext uri="{BB962C8B-B14F-4D97-AF65-F5344CB8AC3E}">
        <p14:creationId xmlns:p14="http://schemas.microsoft.com/office/powerpoint/2010/main" val="85833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5" grpId="0" uiExpand="1" build="p" animBg="1"/>
      <p:bldP spid="27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8DEEC9B-9EA0-E943-9DAB-908E1D646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75" y="639027"/>
            <a:ext cx="7341999" cy="5844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D9A403-AF68-D84B-920B-5E7B1ADE9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75" y="639027"/>
            <a:ext cx="7341999" cy="58441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4BB773-5211-1A44-8651-3F47C0E8E8F1}"/>
              </a:ext>
            </a:extLst>
          </p:cNvPr>
          <p:cNvSpPr/>
          <p:nvPr/>
        </p:nvSpPr>
        <p:spPr>
          <a:xfrm>
            <a:off x="168635" y="1100694"/>
            <a:ext cx="1240971" cy="185766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457BCD-EF52-A441-B591-FEE2FD182330}"/>
              </a:ext>
            </a:extLst>
          </p:cNvPr>
          <p:cNvSpPr/>
          <p:nvPr/>
        </p:nvSpPr>
        <p:spPr>
          <a:xfrm>
            <a:off x="276739" y="1233092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Surface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Observations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E52F0B-4C09-0345-9C2C-69599667B34B}"/>
              </a:ext>
            </a:extLst>
          </p:cNvPr>
          <p:cNvSpPr/>
          <p:nvPr/>
        </p:nvSpPr>
        <p:spPr>
          <a:xfrm>
            <a:off x="276739" y="2111885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Radar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Data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53FFE5-4E75-8942-8CCC-2E4DEE102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35" y="18256"/>
            <a:ext cx="11738919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Advanced Quantitative Precipitation Information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0AAB23-7734-784A-ACCE-F1B2D77B34F4}"/>
              </a:ext>
            </a:extLst>
          </p:cNvPr>
          <p:cNvSpPr txBox="1"/>
          <p:nvPr/>
        </p:nvSpPr>
        <p:spPr>
          <a:xfrm>
            <a:off x="168635" y="639028"/>
            <a:ext cx="3892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is inside the black box?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2AA299-7E92-5F40-9A27-30B37C935C42}"/>
              </a:ext>
            </a:extLst>
          </p:cNvPr>
          <p:cNvSpPr txBox="1"/>
          <p:nvPr/>
        </p:nvSpPr>
        <p:spPr>
          <a:xfrm>
            <a:off x="1611839" y="1121299"/>
            <a:ext cx="4661597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A centralized collection of data: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Surface observations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Gap-filling radars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A16A1-0F55-7642-93DD-ABBCBF28BEF6}"/>
              </a:ext>
            </a:extLst>
          </p:cNvPr>
          <p:cNvSpPr txBox="1"/>
          <p:nvPr/>
        </p:nvSpPr>
        <p:spPr>
          <a:xfrm>
            <a:off x="0" y="3826164"/>
            <a:ext cx="4510475" cy="267765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 Better precipitation estimates and short-term forecasts of precipitation, called “Nowcasts”, will be produced in the boxed area by combining the gap filling radar data with National Weather Service radars. </a:t>
            </a:r>
          </a:p>
        </p:txBody>
      </p:sp>
    </p:spTree>
    <p:extLst>
      <p:ext uri="{BB962C8B-B14F-4D97-AF65-F5344CB8AC3E}">
        <p14:creationId xmlns:p14="http://schemas.microsoft.com/office/powerpoint/2010/main" val="3688794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8DEEC9B-9EA0-E943-9DAB-908E1D646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75" y="776015"/>
            <a:ext cx="7341999" cy="557021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4BB773-5211-1A44-8651-3F47C0E8E8F1}"/>
              </a:ext>
            </a:extLst>
          </p:cNvPr>
          <p:cNvSpPr/>
          <p:nvPr/>
        </p:nvSpPr>
        <p:spPr>
          <a:xfrm>
            <a:off x="168635" y="1100693"/>
            <a:ext cx="1240971" cy="267499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457BCD-EF52-A441-B591-FEE2FD182330}"/>
              </a:ext>
            </a:extLst>
          </p:cNvPr>
          <p:cNvSpPr/>
          <p:nvPr/>
        </p:nvSpPr>
        <p:spPr>
          <a:xfrm>
            <a:off x="276739" y="1233092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Surface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Observations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E52F0B-4C09-0345-9C2C-69599667B34B}"/>
              </a:ext>
            </a:extLst>
          </p:cNvPr>
          <p:cNvSpPr/>
          <p:nvPr/>
        </p:nvSpPr>
        <p:spPr>
          <a:xfrm>
            <a:off x="276739" y="2111885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Radars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X-Band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C-Band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9DABBB-6206-184C-8B41-031E2997DFCC}"/>
              </a:ext>
            </a:extLst>
          </p:cNvPr>
          <p:cNvSpPr/>
          <p:nvPr/>
        </p:nvSpPr>
        <p:spPr>
          <a:xfrm>
            <a:off x="276739" y="2990037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HRRR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53FFE5-4E75-8942-8CCC-2E4DEE102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35" y="18256"/>
            <a:ext cx="11738919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Advanced Quantitative Precipitation Information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0AAB23-7734-784A-ACCE-F1B2D77B34F4}"/>
              </a:ext>
            </a:extLst>
          </p:cNvPr>
          <p:cNvSpPr txBox="1"/>
          <p:nvPr/>
        </p:nvSpPr>
        <p:spPr>
          <a:xfrm>
            <a:off x="168635" y="639028"/>
            <a:ext cx="3892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is inside the black box?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2AA299-7E92-5F40-9A27-30B37C935C42}"/>
              </a:ext>
            </a:extLst>
          </p:cNvPr>
          <p:cNvSpPr txBox="1"/>
          <p:nvPr/>
        </p:nvSpPr>
        <p:spPr>
          <a:xfrm>
            <a:off x="1517710" y="1111045"/>
            <a:ext cx="4661597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A centralized collection of data: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Surface observations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Gap-filling radars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Precipitation Forecasts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A16A1-0F55-7642-93DD-ABBCBF28BEF6}"/>
              </a:ext>
            </a:extLst>
          </p:cNvPr>
          <p:cNvSpPr txBox="1"/>
          <p:nvPr/>
        </p:nvSpPr>
        <p:spPr>
          <a:xfrm>
            <a:off x="0" y="5288340"/>
            <a:ext cx="4510475" cy="15696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The National Weather Service’s High-Resolution Rapid Refresh model will provide precipitation forecasts out to 12 hours.</a:t>
            </a:r>
          </a:p>
        </p:txBody>
      </p:sp>
    </p:spTree>
    <p:extLst>
      <p:ext uri="{BB962C8B-B14F-4D97-AF65-F5344CB8AC3E}">
        <p14:creationId xmlns:p14="http://schemas.microsoft.com/office/powerpoint/2010/main" val="394120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5" grpId="0" uiExpand="1" build="p" animBg="1"/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38DEEC9B-9EA0-E943-9DAB-908E1D646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75" y="639027"/>
            <a:ext cx="7341999" cy="58441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D9A403-AF68-D84B-920B-5E7B1ADE9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475" y="639027"/>
            <a:ext cx="7341999" cy="584418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4BB773-5211-1A44-8651-3F47C0E8E8F1}"/>
              </a:ext>
            </a:extLst>
          </p:cNvPr>
          <p:cNvSpPr/>
          <p:nvPr/>
        </p:nvSpPr>
        <p:spPr>
          <a:xfrm>
            <a:off x="168635" y="1100693"/>
            <a:ext cx="1240971" cy="44413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8457BCD-EF52-A441-B591-FEE2FD182330}"/>
              </a:ext>
            </a:extLst>
          </p:cNvPr>
          <p:cNvSpPr/>
          <p:nvPr/>
        </p:nvSpPr>
        <p:spPr>
          <a:xfrm>
            <a:off x="276739" y="1233092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Surface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Observations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E52F0B-4C09-0345-9C2C-69599667B34B}"/>
              </a:ext>
            </a:extLst>
          </p:cNvPr>
          <p:cNvSpPr/>
          <p:nvPr/>
        </p:nvSpPr>
        <p:spPr>
          <a:xfrm>
            <a:off x="276739" y="2111885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Radars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X-Band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C-Band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99DABBB-6206-184C-8B41-031E2997DFCC}"/>
              </a:ext>
            </a:extLst>
          </p:cNvPr>
          <p:cNvSpPr/>
          <p:nvPr/>
        </p:nvSpPr>
        <p:spPr>
          <a:xfrm>
            <a:off x="276739" y="2990037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HRRR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4E017B-52BD-094D-8ADA-960F8B8A4ECE}"/>
              </a:ext>
            </a:extLst>
          </p:cNvPr>
          <p:cNvSpPr/>
          <p:nvPr/>
        </p:nvSpPr>
        <p:spPr>
          <a:xfrm>
            <a:off x="294607" y="3868189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National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Water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Model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86270FD-C122-8948-85A7-173287631710}"/>
              </a:ext>
            </a:extLst>
          </p:cNvPr>
          <p:cNvSpPr/>
          <p:nvPr/>
        </p:nvSpPr>
        <p:spPr>
          <a:xfrm>
            <a:off x="294607" y="4746341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err="1">
                <a:solidFill>
                  <a:schemeClr val="tx1"/>
                </a:solidFill>
              </a:rPr>
              <a:t>CoSMoS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D6D574B-AD5B-8041-9EBD-159C39471861}"/>
              </a:ext>
            </a:extLst>
          </p:cNvPr>
          <p:cNvSpPr/>
          <p:nvPr/>
        </p:nvSpPr>
        <p:spPr>
          <a:xfrm>
            <a:off x="1667655" y="2990036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Bay Area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Users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D53FFE5-4E75-8942-8CCC-2E4DEE102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35" y="18256"/>
            <a:ext cx="11738919" cy="662782"/>
          </a:xfrm>
        </p:spPr>
        <p:txBody>
          <a:bodyPr>
            <a:normAutofit fontScale="90000"/>
          </a:bodyPr>
          <a:lstStyle/>
          <a:p>
            <a:r>
              <a:rPr lang="en-US" dirty="0"/>
              <a:t>Advanced Quantitative Precipitation Information System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0AAB23-7734-784A-ACCE-F1B2D77B34F4}"/>
              </a:ext>
            </a:extLst>
          </p:cNvPr>
          <p:cNvSpPr txBox="1"/>
          <p:nvPr/>
        </p:nvSpPr>
        <p:spPr>
          <a:xfrm>
            <a:off x="168635" y="639028"/>
            <a:ext cx="1547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What is it?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2AA299-7E92-5F40-9A27-30B37C935C42}"/>
              </a:ext>
            </a:extLst>
          </p:cNvPr>
          <p:cNvSpPr txBox="1"/>
          <p:nvPr/>
        </p:nvSpPr>
        <p:spPr>
          <a:xfrm>
            <a:off x="1667655" y="1237945"/>
            <a:ext cx="4661597" cy="19389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400" b="1" dirty="0"/>
              <a:t>A centralized collection of data: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Surface observations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/>
              <a:t>Gap filling radars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b="1" dirty="0"/>
              <a:t>4-Xband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400" b="1" dirty="0"/>
              <a:t>1-CBand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10A16A1-0F55-7642-93DD-ABBCBF28BEF6}"/>
              </a:ext>
            </a:extLst>
          </p:cNvPr>
          <p:cNvSpPr txBox="1"/>
          <p:nvPr/>
        </p:nvSpPr>
        <p:spPr>
          <a:xfrm>
            <a:off x="1667655" y="3775686"/>
            <a:ext cx="4759271" cy="230832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b="1" dirty="0"/>
              <a:t> Better rain estimates and short term forecasts of rain, called Nowcasts, will be produced in the boxed area by combining the gap filling radar data with National Weather Service radars. </a:t>
            </a:r>
          </a:p>
        </p:txBody>
      </p:sp>
    </p:spTree>
    <p:extLst>
      <p:ext uri="{BB962C8B-B14F-4D97-AF65-F5344CB8AC3E}">
        <p14:creationId xmlns:p14="http://schemas.microsoft.com/office/powerpoint/2010/main" val="363792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7270B9-01CC-7F4E-A866-A42BC37DF6B6}"/>
              </a:ext>
            </a:extLst>
          </p:cNvPr>
          <p:cNvSpPr/>
          <p:nvPr/>
        </p:nvSpPr>
        <p:spPr>
          <a:xfrm>
            <a:off x="0" y="0"/>
            <a:ext cx="10183907" cy="68579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2F8079A-0E09-6944-A703-D9633C3904D7}"/>
              </a:ext>
            </a:extLst>
          </p:cNvPr>
          <p:cNvSpPr/>
          <p:nvPr/>
        </p:nvSpPr>
        <p:spPr>
          <a:xfrm>
            <a:off x="9167953" y="3213357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AQPI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User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Interface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7860E7E-FD6E-AE46-A9C0-09FAE20ED97C}"/>
              </a:ext>
            </a:extLst>
          </p:cNvPr>
          <p:cNvSpPr/>
          <p:nvPr/>
        </p:nvSpPr>
        <p:spPr>
          <a:xfrm>
            <a:off x="1111689" y="162285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Surface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Observations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EDF74E-E816-8448-8F4C-077EBE01FB57}"/>
              </a:ext>
            </a:extLst>
          </p:cNvPr>
          <p:cNvSpPr/>
          <p:nvPr/>
        </p:nvSpPr>
        <p:spPr>
          <a:xfrm>
            <a:off x="1111689" y="1720876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Precipitation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Estimates &amp;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Nowcast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E5C08-D5E5-E34C-A87C-212DB413EEB1}"/>
              </a:ext>
            </a:extLst>
          </p:cNvPr>
          <p:cNvSpPr/>
          <p:nvPr/>
        </p:nvSpPr>
        <p:spPr>
          <a:xfrm>
            <a:off x="1111689" y="3101816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Precipitation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Analysis &amp;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Forecast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ABFB2-D667-C04C-90AC-4B43C254BFB5}"/>
              </a:ext>
            </a:extLst>
          </p:cNvPr>
          <p:cNvSpPr/>
          <p:nvPr/>
        </p:nvSpPr>
        <p:spPr>
          <a:xfrm>
            <a:off x="1111689" y="4419642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River Stage &amp; Flow Analysis &amp; Forecast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116C9D4-113B-644F-B059-64B458D710FE}"/>
              </a:ext>
            </a:extLst>
          </p:cNvPr>
          <p:cNvSpPr/>
          <p:nvPr/>
        </p:nvSpPr>
        <p:spPr>
          <a:xfrm>
            <a:off x="1116868" y="5830455"/>
            <a:ext cx="1012210" cy="75993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Coastal Inundation Analysis &amp; Forecast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F1E817-F142-A44E-ABB3-C80A8FDCB894}"/>
              </a:ext>
            </a:extLst>
          </p:cNvPr>
          <p:cNvSpPr/>
          <p:nvPr/>
        </p:nvSpPr>
        <p:spPr>
          <a:xfrm>
            <a:off x="10838039" y="3213357"/>
            <a:ext cx="1012210" cy="66278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Bay Area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Users</a:t>
            </a:r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635FABF6-5C75-F041-9401-B08BB527FAB2}"/>
              </a:ext>
            </a:extLst>
          </p:cNvPr>
          <p:cNvSpPr/>
          <p:nvPr/>
        </p:nvSpPr>
        <p:spPr>
          <a:xfrm>
            <a:off x="1562212" y="825068"/>
            <a:ext cx="174275" cy="895611"/>
          </a:xfrm>
          <a:prstGeom prst="up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B062775E-4BB7-A74E-890C-9980F0D0627F}"/>
              </a:ext>
            </a:extLst>
          </p:cNvPr>
          <p:cNvSpPr/>
          <p:nvPr/>
        </p:nvSpPr>
        <p:spPr>
          <a:xfrm>
            <a:off x="1562212" y="2383462"/>
            <a:ext cx="205519" cy="711895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>
            <a:extLst>
              <a:ext uri="{FF2B5EF4-FFF2-40B4-BE49-F238E27FC236}">
                <a16:creationId xmlns:a16="http://schemas.microsoft.com/office/drawing/2014/main" id="{09EDD6E1-D95F-7B41-A7AB-B1CFCF69E4DC}"/>
              </a:ext>
            </a:extLst>
          </p:cNvPr>
          <p:cNvSpPr/>
          <p:nvPr/>
        </p:nvSpPr>
        <p:spPr>
          <a:xfrm>
            <a:off x="1521152" y="3746437"/>
            <a:ext cx="246580" cy="673204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4C6C7770-05B8-C342-B5F4-BEBEC11C9F9E}"/>
              </a:ext>
            </a:extLst>
          </p:cNvPr>
          <p:cNvSpPr/>
          <p:nvPr/>
        </p:nvSpPr>
        <p:spPr>
          <a:xfrm>
            <a:off x="1521152" y="5070525"/>
            <a:ext cx="233577" cy="759931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rved Right Arrow 18">
            <a:extLst>
              <a:ext uri="{FF2B5EF4-FFF2-40B4-BE49-F238E27FC236}">
                <a16:creationId xmlns:a16="http://schemas.microsoft.com/office/drawing/2014/main" id="{21C663DE-2AA6-AC49-BC81-1331595C0A6E}"/>
              </a:ext>
            </a:extLst>
          </p:cNvPr>
          <p:cNvSpPr/>
          <p:nvPr/>
        </p:nvSpPr>
        <p:spPr>
          <a:xfrm>
            <a:off x="129181" y="354624"/>
            <a:ext cx="1004047" cy="3132250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Curved Right Arrow 19">
            <a:extLst>
              <a:ext uri="{FF2B5EF4-FFF2-40B4-BE49-F238E27FC236}">
                <a16:creationId xmlns:a16="http://schemas.microsoft.com/office/drawing/2014/main" id="{496EBA4A-8FAC-8B4E-ADBE-1079C36F912E}"/>
              </a:ext>
            </a:extLst>
          </p:cNvPr>
          <p:cNvSpPr/>
          <p:nvPr/>
        </p:nvSpPr>
        <p:spPr>
          <a:xfrm>
            <a:off x="142180" y="3358170"/>
            <a:ext cx="1004047" cy="3114463"/>
          </a:xfrm>
          <a:prstGeom prst="curved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Up-Down Arrow 20">
            <a:extLst>
              <a:ext uri="{FF2B5EF4-FFF2-40B4-BE49-F238E27FC236}">
                <a16:creationId xmlns:a16="http://schemas.microsoft.com/office/drawing/2014/main" id="{071F82FC-734D-2E40-9C45-236478BBA51D}"/>
              </a:ext>
            </a:extLst>
          </p:cNvPr>
          <p:cNvSpPr/>
          <p:nvPr/>
        </p:nvSpPr>
        <p:spPr>
          <a:xfrm rot="5400000">
            <a:off x="10459597" y="3224182"/>
            <a:ext cx="115748" cy="641133"/>
          </a:xfrm>
          <a:prstGeom prst="upDownArrow">
            <a:avLst/>
          </a:prstGeom>
          <a:solidFill>
            <a:schemeClr val="tx1"/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7E3CC11-15FA-E046-B92B-49C17C0C70A9}"/>
              </a:ext>
            </a:extLst>
          </p:cNvPr>
          <p:cNvSpPr txBox="1"/>
          <p:nvPr/>
        </p:nvSpPr>
        <p:spPr>
          <a:xfrm>
            <a:off x="698379" y="1061228"/>
            <a:ext cx="18650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Calibrate/Validate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CE5FFE5-5CE3-6E42-B9F3-B0F1B59DB39C}"/>
              </a:ext>
            </a:extLst>
          </p:cNvPr>
          <p:cNvCxnSpPr>
            <a:cxnSpLocks/>
            <a:stCxn id="22" idx="0"/>
            <a:endCxn id="5" idx="3"/>
          </p:cNvCxnSpPr>
          <p:nvPr/>
        </p:nvCxnSpPr>
        <p:spPr>
          <a:xfrm flipH="1" flipV="1">
            <a:off x="2123899" y="493677"/>
            <a:ext cx="7550159" cy="2719680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E74B4C7-4A31-B040-BF38-CAAD390AF937}"/>
              </a:ext>
            </a:extLst>
          </p:cNvPr>
          <p:cNvCxnSpPr>
            <a:cxnSpLocks/>
            <a:endCxn id="6" idx="3"/>
          </p:cNvCxnSpPr>
          <p:nvPr/>
        </p:nvCxnSpPr>
        <p:spPr>
          <a:xfrm flipH="1" flipV="1">
            <a:off x="2123899" y="2052268"/>
            <a:ext cx="7040310" cy="1245282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4790438B-7322-3E48-89D6-9B75747B09CE}"/>
              </a:ext>
            </a:extLst>
          </p:cNvPr>
          <p:cNvCxnSpPr>
            <a:cxnSpLocks/>
            <a:stCxn id="22" idx="1"/>
            <a:endCxn id="7" idx="3"/>
          </p:cNvCxnSpPr>
          <p:nvPr/>
        </p:nvCxnSpPr>
        <p:spPr>
          <a:xfrm flipH="1" flipV="1">
            <a:off x="2123899" y="3433208"/>
            <a:ext cx="7044054" cy="111541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55EDA16D-9C9C-D14D-9E0A-C6C4D3D97BF1}"/>
              </a:ext>
            </a:extLst>
          </p:cNvPr>
          <p:cNvCxnSpPr>
            <a:cxnSpLocks/>
            <a:endCxn id="8" idx="3"/>
          </p:cNvCxnSpPr>
          <p:nvPr/>
        </p:nvCxnSpPr>
        <p:spPr>
          <a:xfrm flipH="1">
            <a:off x="2123899" y="3866851"/>
            <a:ext cx="7038875" cy="884183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CEFC1D7-97EF-7E42-87EB-BF76574F11FD}"/>
              </a:ext>
            </a:extLst>
          </p:cNvPr>
          <p:cNvCxnSpPr>
            <a:cxnSpLocks/>
            <a:stCxn id="22" idx="2"/>
            <a:endCxn id="9" idx="3"/>
          </p:cNvCxnSpPr>
          <p:nvPr/>
        </p:nvCxnSpPr>
        <p:spPr>
          <a:xfrm flipH="1">
            <a:off x="2129078" y="3876140"/>
            <a:ext cx="7544980" cy="2334281"/>
          </a:xfrm>
          <a:prstGeom prst="straightConnector1">
            <a:avLst/>
          </a:prstGeom>
          <a:ln w="762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48">
            <a:extLst>
              <a:ext uri="{FF2B5EF4-FFF2-40B4-BE49-F238E27FC236}">
                <a16:creationId xmlns:a16="http://schemas.microsoft.com/office/drawing/2014/main" id="{6DBFAA23-2A86-FC41-96A9-73E2DFBF0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8252" y="780510"/>
            <a:ext cx="1912392" cy="150385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4D72467-B69B-4243-813A-C95751648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227" y="3889847"/>
            <a:ext cx="1599224" cy="122297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EE4364B-D5DC-9345-942D-6D8567665D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78252" y="4567937"/>
            <a:ext cx="1912392" cy="14456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724DF7B-DDB4-1C44-BA7C-4B77C8C69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3700" y="1709116"/>
            <a:ext cx="1654751" cy="12578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34C2997-1C8E-C14F-BFDA-9230E8339D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6511" y="2903846"/>
            <a:ext cx="1599224" cy="121329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DB4DA228-CB43-7449-BC37-6B0231F565D2}"/>
              </a:ext>
            </a:extLst>
          </p:cNvPr>
          <p:cNvSpPr txBox="1"/>
          <p:nvPr/>
        </p:nvSpPr>
        <p:spPr>
          <a:xfrm>
            <a:off x="996123" y="2533980"/>
            <a:ext cx="1301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QCed</a:t>
            </a:r>
            <a:r>
              <a:rPr lang="en-US" dirty="0">
                <a:solidFill>
                  <a:schemeClr val="bg1"/>
                </a:solidFill>
              </a:rPr>
              <a:t> Radar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0CBD68-F952-A54E-AB50-58349F377AF1}"/>
              </a:ext>
            </a:extLst>
          </p:cNvPr>
          <p:cNvSpPr txBox="1"/>
          <p:nvPr/>
        </p:nvSpPr>
        <p:spPr>
          <a:xfrm>
            <a:off x="503657" y="3860225"/>
            <a:ext cx="2217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Precipitation Forecast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3789B08-071E-D640-AFE0-5B2079E538E7}"/>
              </a:ext>
            </a:extLst>
          </p:cNvPr>
          <p:cNvSpPr txBox="1"/>
          <p:nvPr/>
        </p:nvSpPr>
        <p:spPr>
          <a:xfrm>
            <a:off x="467182" y="5193510"/>
            <a:ext cx="260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River Stage/Flow Forecast</a:t>
            </a:r>
          </a:p>
        </p:txBody>
      </p:sp>
    </p:spTree>
    <p:extLst>
      <p:ext uri="{BB962C8B-B14F-4D97-AF65-F5344CB8AC3E}">
        <p14:creationId xmlns:p14="http://schemas.microsoft.com/office/powerpoint/2010/main" val="3266707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31164</TotalTime>
  <Words>413</Words>
  <Application>Microsoft Macintosh PowerPoint</Application>
  <PresentationFormat>Widescreen</PresentationFormat>
  <Paragraphs>111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Advanced Quantitative Precipitation Information System</vt:lpstr>
      <vt:lpstr>Advanced Quantitative Precipitation Information System</vt:lpstr>
      <vt:lpstr>Advanced Quantitative Precipitation Information System</vt:lpstr>
      <vt:lpstr>Advanced Quantitative Precipitation Information System</vt:lpstr>
      <vt:lpstr>Advanced Quantitative Precipitation Information System</vt:lpstr>
      <vt:lpstr>Advanced Quantitative Precipitation Information System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Greg Pratt</dc:creator>
  <cp:lastModifiedBy>Greg Pratt</cp:lastModifiedBy>
  <cp:revision>84</cp:revision>
  <dcterms:created xsi:type="dcterms:W3CDTF">2019-03-28T01:16:34Z</dcterms:created>
  <dcterms:modified xsi:type="dcterms:W3CDTF">2019-04-24T17:59:13Z</dcterms:modified>
</cp:coreProperties>
</file>