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6" r:id="rId2"/>
    <p:sldId id="257" r:id="rId3"/>
    <p:sldId id="285" r:id="rId4"/>
    <p:sldId id="267" r:id="rId5"/>
    <p:sldId id="279" r:id="rId6"/>
    <p:sldId id="280" r:id="rId7"/>
    <p:sldId id="266" r:id="rId8"/>
    <p:sldId id="283" r:id="rId9"/>
    <p:sldId id="268" r:id="rId10"/>
    <p:sldId id="286" r:id="rId11"/>
    <p:sldId id="287" r:id="rId12"/>
    <p:sldId id="288" r:id="rId13"/>
    <p:sldId id="282" r:id="rId14"/>
    <p:sldId id="292" r:id="rId15"/>
    <p:sldId id="295" r:id="rId16"/>
    <p:sldId id="299" r:id="rId17"/>
    <p:sldId id="301" r:id="rId18"/>
    <p:sldId id="308" r:id="rId19"/>
    <p:sldId id="302" r:id="rId20"/>
    <p:sldId id="311" r:id="rId21"/>
    <p:sldId id="303" r:id="rId22"/>
    <p:sldId id="307" r:id="rId23"/>
    <p:sldId id="300" r:id="rId24"/>
    <p:sldId id="304" r:id="rId25"/>
    <p:sldId id="305" r:id="rId26"/>
    <p:sldId id="306" r:id="rId27"/>
    <p:sldId id="310" r:id="rId28"/>
    <p:sldId id="262" r:id="rId29"/>
    <p:sldId id="272" r:id="rId30"/>
    <p:sldId id="298" r:id="rId31"/>
    <p:sldId id="271" r:id="rId32"/>
    <p:sldId id="273" r:id="rId33"/>
    <p:sldId id="293" r:id="rId34"/>
    <p:sldId id="29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8" d="100"/>
          <a:sy n="78" d="100"/>
        </p:scale>
        <p:origin x="-7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D904E-8B36-EF42-AA0C-49434E310609}" type="datetimeFigureOut">
              <a:rPr lang="en-US" smtClean="0"/>
              <a:t>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F01E7-5CE0-F649-AEAD-088F0824DDDC}" type="slidenum">
              <a:rPr lang="en-US" smtClean="0"/>
              <a:t>‹#›</a:t>
            </a:fld>
            <a:endParaRPr lang="en-US"/>
          </a:p>
        </p:txBody>
      </p:sp>
    </p:spTree>
    <p:extLst>
      <p:ext uri="{BB962C8B-B14F-4D97-AF65-F5344CB8AC3E}">
        <p14:creationId xmlns:p14="http://schemas.microsoft.com/office/powerpoint/2010/main" val="3133221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BA6FD0-B025-5E41-99E0-CD432A77C44A}" type="slidenum">
              <a:rPr lang="en-US"/>
              <a:pPr/>
              <a:t>14</a:t>
            </a:fld>
            <a:endParaRPr lang="en-US"/>
          </a:p>
        </p:txBody>
      </p:sp>
      <p:sp>
        <p:nvSpPr>
          <p:cNvPr id="624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empirical orthogonal function (EOF) analysis,</a:t>
            </a:r>
            <a:r>
              <a:rPr lang="en-US" baseline="0" dirty="0" smtClean="0"/>
              <a:t> also referred to as principal component analysis to find the leading pattern of SST variability in the north Pacific (rectangle).  The time series associated with this pattern, know as the first principal component, gives the sign and amplitude of the pattern at a given time.  The map I the figure above is generated by regressing the SST anomalies at a given point on the time series.  This recovers the EOF pattern in the North Pacific but also shows how the PDO (based on the low frequency variability in the bottom panel) is related to SST anomalies over the globe.</a:t>
            </a:r>
            <a:endParaRPr lang="en-US" dirty="0"/>
          </a:p>
        </p:txBody>
      </p:sp>
      <p:sp>
        <p:nvSpPr>
          <p:cNvPr id="4" name="Slide Number Placeholder 3"/>
          <p:cNvSpPr>
            <a:spLocks noGrp="1"/>
          </p:cNvSpPr>
          <p:nvPr>
            <p:ph type="sldNum" sz="quarter" idx="10"/>
          </p:nvPr>
        </p:nvSpPr>
        <p:spPr/>
        <p:txBody>
          <a:bodyPr/>
          <a:lstStyle/>
          <a:p>
            <a:fld id="{0BAF01E7-5CE0-F649-AEAD-088F0824DDDC}" type="slidenum">
              <a:rPr lang="en-US" smtClean="0"/>
              <a:t>15</a:t>
            </a:fld>
            <a:endParaRPr lang="en-US"/>
          </a:p>
        </p:txBody>
      </p:sp>
    </p:spTree>
    <p:extLst>
      <p:ext uri="{BB962C8B-B14F-4D97-AF65-F5344CB8AC3E}">
        <p14:creationId xmlns:p14="http://schemas.microsoft.com/office/powerpoint/2010/main" val="3810886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704E6-5B71-B548-994C-C4321A4B7656}" type="slidenum">
              <a:rPr lang="en-US"/>
              <a:pPr/>
              <a:t>16</a:t>
            </a:fld>
            <a:endParaRPr lang="en-US"/>
          </a:p>
        </p:txBody>
      </p:sp>
      <p:sp>
        <p:nvSpPr>
          <p:cNvPr id="279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3B0B6-D70C-C547-8EFF-83B8D31FE19A}" type="slidenum">
              <a:rPr lang="en-US"/>
              <a:pPr/>
              <a:t>17</a:t>
            </a:fld>
            <a:endParaRPr lang="en-US"/>
          </a:p>
        </p:txBody>
      </p:sp>
      <p:sp>
        <p:nvSpPr>
          <p:cNvPr id="972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a:spcBef>
                <a:spcPct val="50000"/>
              </a:spcBef>
            </a:pPr>
            <a:r>
              <a:rPr lang="en-US" sz="2000" dirty="0" smtClean="0">
                <a:solidFill>
                  <a:srgbClr val="008000"/>
                </a:solidFill>
              </a:rPr>
              <a:t>Atmospheric bridge:  The atmospheric response</a:t>
            </a:r>
            <a:r>
              <a:rPr lang="en-US" sz="2000" baseline="0" dirty="0" smtClean="0">
                <a:solidFill>
                  <a:srgbClr val="008000"/>
                </a:solidFill>
              </a:rPr>
              <a:t> to ENSO influences oceans far from the tropical Pacific via changes in the atmosphere</a:t>
            </a:r>
            <a:endParaRPr lang="en-US" sz="2000" dirty="0">
              <a:solidFill>
                <a:srgbClr val="008000"/>
              </a:solidFill>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19E19-266C-244A-9442-2F7B2DCA028C}" type="slidenum">
              <a:rPr lang="en-US"/>
              <a:pPr/>
              <a:t>18</a:t>
            </a:fld>
            <a:endParaRPr lang="en-US"/>
          </a:p>
        </p:txBody>
      </p:sp>
      <p:sp>
        <p:nvSpPr>
          <p:cNvPr id="3799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59E5E-155E-AA4C-9240-3138098ACF57}" type="slidenum">
              <a:rPr lang="en-US"/>
              <a:pPr/>
              <a:t>19</a:t>
            </a:fld>
            <a:endParaRPr lang="en-US"/>
          </a:p>
        </p:txBody>
      </p:sp>
      <p:sp>
        <p:nvSpPr>
          <p:cNvPr id="1013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r>
              <a:rPr lang="en-US" dirty="0"/>
              <a:t>Based on 9 El Ni</a:t>
            </a:r>
            <a:r>
              <a:rPr lang="en-US" dirty="0">
                <a:cs typeface="Times New Roman" charset="0"/>
              </a:rPr>
              <a:t>ñ</a:t>
            </a:r>
            <a:r>
              <a:rPr lang="en-US" dirty="0"/>
              <a:t>o Events and 9 La Ni</a:t>
            </a:r>
            <a:r>
              <a:rPr lang="en-US" dirty="0">
                <a:cs typeface="Times New Roman" charset="0"/>
              </a:rPr>
              <a:t>ñ</a:t>
            </a:r>
            <a:r>
              <a:rPr lang="en-US" dirty="0"/>
              <a:t>a events over the period 1950-99.  From Alexander et al. (2002 J. Climate)</a:t>
            </a:r>
            <a:r>
              <a:rPr lang="en-US" dirty="0" smtClean="0"/>
              <a:t>. Model atmospheric general circulation model coupled to a mixed layer ocean model except in the tropical Pacific (box) where SSTs are specified over the period 1950-1999.</a:t>
            </a:r>
            <a:r>
              <a:rPr lang="en-US" baseline="0" dirty="0" smtClean="0"/>
              <a:t> </a:t>
            </a:r>
            <a:r>
              <a:rPr lang="en-US" dirty="0" smtClean="0"/>
              <a:t>Model </a:t>
            </a:r>
            <a:r>
              <a:rPr lang="en-US" dirty="0"/>
              <a:t>results are based on the ensemble average of the 16 simulations.  ENSO peaks around December.  The atmospheric circulation responds to the tropical Pacific SST anomalies rapidly (~2 weeks).  The ocean takes 2-6 months to integrate the forcing and create large SST anomalies.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15D77-5F9F-3441-BC00-93B296FDDFB8}" type="slidenum">
              <a:rPr lang="en-US"/>
              <a:pPr/>
              <a:t>20</a:t>
            </a:fld>
            <a:endParaRPr lang="en-US"/>
          </a:p>
        </p:txBody>
      </p:sp>
      <p:sp>
        <p:nvSpPr>
          <p:cNvPr id="2887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C707A-7474-C947-81C3-2E320D69165B}" type="slidenum">
              <a:rPr lang="en-US"/>
              <a:pPr/>
              <a:t>21</a:t>
            </a:fld>
            <a:endParaRPr lang="en-US"/>
          </a:p>
        </p:txBody>
      </p:sp>
      <p:sp>
        <p:nvSpPr>
          <p:cNvPr id="363522" name="Rectangle 2"/>
          <p:cNvSpPr>
            <a:spLocks noChangeArrowheads="1" noTextEdit="1"/>
          </p:cNvSpPr>
          <p:nvPr>
            <p:ph type="sldImg"/>
          </p:nvPr>
        </p:nvSpPr>
        <p:spPr bwMode="auto">
          <a:xfrm>
            <a:off x="1134642" y="672908"/>
            <a:ext cx="4574612" cy="344157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3523" name="Rectangle 3"/>
          <p:cNvSpPr>
            <a:spLocks noChangeArrowheads="1"/>
          </p:cNvSpPr>
          <p:nvPr>
            <p:ph type="body" idx="1"/>
          </p:nvPr>
        </p:nvSpPr>
        <p:spPr bwMode="auto">
          <a:xfrm>
            <a:off x="891729" y="4339312"/>
            <a:ext cx="5057304" cy="4114486"/>
          </a:xfrm>
          <a:prstGeom prst="rect">
            <a:avLst/>
          </a:prstGeom>
          <a:solidFill>
            <a:srgbClr val="FFFFFF"/>
          </a:solidFill>
          <a:ln>
            <a:solidFill>
              <a:srgbClr val="000000"/>
            </a:solidFill>
            <a:miter lim="800000"/>
            <a:headEnd/>
            <a:tailEnd/>
          </a:ln>
        </p:spPr>
        <p:txBody>
          <a:bodyPr/>
          <a:lstStyle/>
          <a:p>
            <a:r>
              <a:rPr lang="en-US" dirty="0" smtClean="0"/>
              <a:t>Bottom atmospheric model coupled to a mixed layer model (MLM) in the ocean; </a:t>
            </a:r>
            <a:r>
              <a:rPr lang="en-US" dirty="0"/>
              <a:t>results are based on an ensemble average of 16 simulations.  It is likely that at least one of the runs have larger amplitude anomalies, that are averaged out in the ensemble mean.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1D486-F599-264B-999D-3663A6FCBB57}" type="slidenum">
              <a:rPr lang="en-US"/>
              <a:pPr/>
              <a:t>22</a:t>
            </a:fld>
            <a:endParaRPr lang="en-US"/>
          </a:p>
        </p:txBody>
      </p:sp>
      <p:sp>
        <p:nvSpPr>
          <p:cNvPr id="3051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r>
              <a:rPr lang="en-US"/>
              <a:t>These pictures are based on an atmospheric general circulation model coupled to a thermodynamic ocean</a:t>
            </a:r>
          </a:p>
          <a:p>
            <a:r>
              <a:rPr lang="en-US"/>
              <a:t>Model.  The ocean model does not have currents, so no ENSO and no subtropical ocean gyres. The two </a:t>
            </a:r>
          </a:p>
          <a:p>
            <a:r>
              <a:rPr lang="en-US"/>
              <a:t>panels on the left are also very similar to a simulation in which the atmosphere is not coupled to an ocean, </a:t>
            </a:r>
          </a:p>
          <a:p>
            <a:r>
              <a:rPr lang="en-US"/>
              <a:t>Indicating that the Aleutian low variability and the associated fluxes are generated by internal atmospheric </a:t>
            </a:r>
          </a:p>
          <a:p>
            <a:r>
              <a:rPr lang="en-US"/>
              <a:t>processes.</a:t>
            </a:r>
          </a:p>
          <a:p>
            <a:endParaRPr lang="en-US"/>
          </a:p>
          <a:p>
            <a:r>
              <a:rPr lang="en-US"/>
              <a:t>Empirical Orthogonal Functions (EOFS) is a statistical technique for isolating patterns.  The time series that accompanies</a:t>
            </a:r>
          </a:p>
          <a:p>
            <a:r>
              <a:rPr lang="en-US"/>
              <a:t>The EOF which indicates its amplitude and polarity at any time is often called the Principal component (PC).</a:t>
            </a:r>
          </a:p>
          <a:p>
            <a:r>
              <a:rPr lang="en-US"/>
              <a:t>Qnet is the net surface heat flux between the atmosphere and ocean. (%) - indicates the percent variance</a:t>
            </a:r>
          </a:p>
          <a:p>
            <a:r>
              <a:rPr lang="en-US"/>
              <a:t>explained by the EOF.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4FECF-22FC-7E41-B1E0-8EB131E644CA}" type="slidenum">
              <a:rPr lang="en-US"/>
              <a:pPr/>
              <a:t>23</a:t>
            </a:fld>
            <a:endParaRPr lang="en-US"/>
          </a:p>
        </p:txBody>
      </p:sp>
      <p:sp>
        <p:nvSpPr>
          <p:cNvPr id="312322" name="Rectangle 2"/>
          <p:cNvSpPr>
            <a:spLocks noChangeArrowheads="1" noTextEdit="1"/>
          </p:cNvSpPr>
          <p:nvPr>
            <p:ph type="sldImg"/>
          </p:nvPr>
        </p:nvSpPr>
        <p:spPr bwMode="auto">
          <a:xfrm>
            <a:off x="1128713" y="673100"/>
            <a:ext cx="4586287" cy="34417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2323" name="Rectangle 3"/>
          <p:cNvSpPr>
            <a:spLocks noChangeArrowheads="1"/>
          </p:cNvSpPr>
          <p:nvPr>
            <p:ph type="body" idx="1"/>
          </p:nvPr>
        </p:nvSpPr>
        <p:spPr bwMode="auto">
          <a:xfrm>
            <a:off x="891729" y="4339312"/>
            <a:ext cx="5057304" cy="4114486"/>
          </a:xfrm>
          <a:prstGeom prst="rect">
            <a:avLst/>
          </a:prstGeom>
          <a:solidFill>
            <a:srgbClr val="FFFFFF"/>
          </a:solidFill>
          <a:ln>
            <a:solidFill>
              <a:srgbClr val="000000"/>
            </a:solidFill>
            <a:miter lim="800000"/>
            <a:headEnd/>
            <a:tailEnd/>
          </a:ln>
        </p:spPr>
        <p:txBody>
          <a:bodyPr/>
          <a:lstStyle/>
          <a:p>
            <a:r>
              <a:rPr lang="en-US"/>
              <a:t>1 of the 5 time series above is the PDO time series plotted in reverse chronological order.  The other four where generated using the concept of a slab ocean forced by white noise.  The synthetic time series are generated to have the same correlation with lag of 1 yr (Auto-regressive 1 lag AR1 process) as the real time series.</a:t>
            </a:r>
          </a:p>
          <a:p>
            <a:r>
              <a:rPr lang="en-US"/>
              <a:t>Oh – the real PDO is curve 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430E36F-E43E-1744-BF35-FE560C1D647C}" type="slidenum">
              <a:rPr lang="en-US"/>
              <a:pPr/>
              <a:t>3</a:t>
            </a:fld>
            <a:endParaRPr lang="en-US"/>
          </a:p>
        </p:txBody>
      </p:sp>
      <p:sp>
        <p:nvSpPr>
          <p:cNvPr id="389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FE633-ED4A-8C49-8853-F7ED2C234D82}" type="slidenum">
              <a:rPr lang="en-US"/>
              <a:pPr/>
              <a:t>24</a:t>
            </a:fld>
            <a:endParaRPr lang="en-US"/>
          </a:p>
        </p:txBody>
      </p:sp>
      <p:sp>
        <p:nvSpPr>
          <p:cNvPr id="281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Annual average ocean currents (m 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averaged over the upper 500 m from the Simple Ocean Data Assimilation (SODA, </a:t>
            </a:r>
            <a:r>
              <a:rPr lang="en-US" sz="1200" i="1" kern="1200" dirty="0" smtClean="0">
                <a:solidFill>
                  <a:schemeClr val="tx1"/>
                </a:solidFill>
                <a:effectLst/>
                <a:latin typeface="+mn-lt"/>
                <a:ea typeface="+mn-ea"/>
                <a:cs typeface="+mn-cs"/>
              </a:rPr>
              <a:t>Carton and Giese</a:t>
            </a:r>
            <a:r>
              <a:rPr lang="en-US" sz="1200" kern="1200" dirty="0" smtClean="0">
                <a:solidFill>
                  <a:schemeClr val="tx1"/>
                </a:solidFill>
                <a:effectLst/>
                <a:latin typeface="+mn-lt"/>
                <a:ea typeface="+mn-ea"/>
                <a:cs typeface="+mn-cs"/>
              </a:rPr>
              <a:t>, 2008) for the years 1958-2001. The current strength is indicated by the three tone gray scale with maximum values of ~0.7 m sec</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in the </a:t>
            </a:r>
            <a:r>
              <a:rPr lang="en-US" sz="1200" kern="1200" dirty="0" err="1" smtClean="0">
                <a:solidFill>
                  <a:schemeClr val="tx1"/>
                </a:solidFill>
                <a:effectLst/>
                <a:latin typeface="+mn-lt"/>
                <a:ea typeface="+mn-ea"/>
                <a:cs typeface="+mn-cs"/>
              </a:rPr>
              <a:t>Kuroshio</a:t>
            </a:r>
            <a:r>
              <a:rPr lang="en-US" sz="1200" kern="1200" dirty="0" smtClean="0">
                <a:solidFill>
                  <a:schemeClr val="tx1"/>
                </a:solidFill>
                <a:effectLst/>
                <a:latin typeface="+mn-lt"/>
                <a:ea typeface="+mn-ea"/>
                <a:cs typeface="+mn-cs"/>
              </a:rPr>
              <a:t>.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21ECE-A454-744A-B51F-117DC9B375C9}" type="slidenum">
              <a:rPr lang="en-US"/>
              <a:pPr/>
              <a:t>25</a:t>
            </a:fld>
            <a:endParaRPr lang="en-US"/>
          </a:p>
        </p:txBody>
      </p:sp>
      <p:sp>
        <p:nvSpPr>
          <p:cNvPr id="230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p:txBody>
          <a:bodyPr/>
          <a:lstStyle/>
          <a:p>
            <a:r>
              <a:rPr lang="en-US"/>
              <a:t>Latif and Banett mechanism would have predicted warming east of Japan after the strengthening in the Aleutian low that occurred in  1976. The associated changes in the wind would spin up the ocean currents bringing more warm water near to Japan. However, not only did the wind forcing strengthen but it moved south as a result the warming occurred south of Japan, while east of Japan cooled significantly.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FCD03-74D4-654E-8986-95ED0E6C9136}" type="slidenum">
              <a:rPr lang="en-US"/>
              <a:pPr/>
              <a:t>26</a:t>
            </a:fld>
            <a:endParaRPr lang="en-US"/>
          </a:p>
        </p:txBody>
      </p:sp>
      <p:sp>
        <p:nvSpPr>
          <p:cNvPr id="365570" name="Rectangle 2"/>
          <p:cNvSpPr>
            <a:spLocks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65571" name="Text Box 3"/>
          <p:cNvSpPr txBox="1">
            <a:spLocks noChangeArrowheads="1"/>
          </p:cNvSpPr>
          <p:nvPr>
            <p:ph type="body" idx="1"/>
          </p:nvPr>
        </p:nvSpPr>
        <p:spPr bwMode="auto">
          <a:xfrm>
            <a:off x="1046879" y="4351890"/>
            <a:ext cx="4770510" cy="34793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60" tIns="41030" rIns="82060" bIns="41030" anchor="ctr"/>
          <a:lstStyle>
            <a:lvl1pPr marL="228600" indent="-228600">
              <a:defRPr sz="1200">
                <a:solidFill>
                  <a:schemeClr val="tx1"/>
                </a:solidFill>
                <a:latin typeface="Times New Roman" charset="0"/>
                <a:ea typeface="ＭＳ Ｐゴシック" charset="0"/>
              </a:defRPr>
            </a:lvl1pPr>
            <a:lvl2pPr marL="685800" indent="-22860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fontAlgn="base">
              <a:spcBef>
                <a:spcPct val="30000"/>
              </a:spcBef>
              <a:spcAft>
                <a:spcPct val="0"/>
              </a:spcAft>
              <a:defRPr sz="1200">
                <a:solidFill>
                  <a:schemeClr val="tx1"/>
                </a:solidFill>
                <a:latin typeface="Times New Roman" charset="0"/>
                <a:ea typeface="ＭＳ Ｐゴシック" charset="0"/>
              </a:defRPr>
            </a:lvl6pPr>
            <a:lvl7pPr marL="2971800" indent="-228600" fontAlgn="base">
              <a:spcBef>
                <a:spcPct val="30000"/>
              </a:spcBef>
              <a:spcAft>
                <a:spcPct val="0"/>
              </a:spcAft>
              <a:defRPr sz="1200">
                <a:solidFill>
                  <a:schemeClr val="tx1"/>
                </a:solidFill>
                <a:latin typeface="Times New Roman" charset="0"/>
                <a:ea typeface="ＭＳ Ｐゴシック" charset="0"/>
              </a:defRPr>
            </a:lvl7pPr>
            <a:lvl8pPr marL="3429000" indent="-228600" fontAlgn="base">
              <a:spcBef>
                <a:spcPct val="30000"/>
              </a:spcBef>
              <a:spcAft>
                <a:spcPct val="0"/>
              </a:spcAft>
              <a:defRPr sz="1200">
                <a:solidFill>
                  <a:schemeClr val="tx1"/>
                </a:solidFill>
                <a:latin typeface="Times New Roman" charset="0"/>
                <a:ea typeface="ＭＳ Ｐゴシック" charset="0"/>
              </a:defRPr>
            </a:lvl8pPr>
            <a:lvl9pPr marL="3886200" indent="-228600" fontAlgn="base">
              <a:spcBef>
                <a:spcPct val="30000"/>
              </a:spcBef>
              <a:spcAft>
                <a:spcPct val="0"/>
              </a:spcAft>
              <a:defRPr sz="1200">
                <a:solidFill>
                  <a:schemeClr val="tx1"/>
                </a:solidFill>
                <a:latin typeface="Times New Roman" charset="0"/>
                <a:ea typeface="ＭＳ Ｐゴシック" charset="0"/>
              </a:defRPr>
            </a:lvl9pPr>
          </a:lstStyle>
          <a:p>
            <a:r>
              <a:rPr lang="en-US"/>
              <a:t>PDO Index - Black line &amp; Reconstruction of the PDO index (red line)</a:t>
            </a:r>
          </a:p>
          <a:p>
            <a:r>
              <a:rPr lang="en-US"/>
              <a:t>Reconstruction based on 4 factors:</a:t>
            </a:r>
          </a:p>
          <a:p>
            <a:pPr>
              <a:buFont typeface="Arial" charset="0"/>
              <a:buAutoNum type="arabicParenR"/>
            </a:pPr>
            <a:r>
              <a:rPr lang="en-US"/>
              <a:t> Memory (correlation with previous time) - thermal inertia</a:t>
            </a:r>
          </a:p>
          <a:p>
            <a:pPr>
              <a:buFont typeface="Arial" charset="0"/>
              <a:buAutoNum type="arabicParenR"/>
            </a:pPr>
            <a:r>
              <a:rPr lang="en-US"/>
              <a:t>ENSO forcing through the atmospheric bridge</a:t>
            </a:r>
          </a:p>
          <a:p>
            <a:pPr>
              <a:buFont typeface="Arial" charset="0"/>
              <a:buAutoNum type="arabicParenR"/>
            </a:pPr>
            <a:r>
              <a:rPr lang="en-US"/>
              <a:t>Forcing via random variations in the Aleutian Low or North Pacific Index (NPI) </a:t>
            </a:r>
          </a:p>
          <a:p>
            <a:pPr>
              <a:buFont typeface="Arial" charset="0"/>
              <a:buAutoNum type="arabicParenR"/>
            </a:pPr>
            <a:r>
              <a:rPr lang="en-US"/>
              <a:t>Changes in te ocean circulation, given by pressure difference I pressure gradient (P del)</a:t>
            </a:r>
          </a:p>
          <a:p>
            <a:pPr>
              <a:buFont typeface="Arial" charset="0"/>
              <a:buNone/>
            </a:pPr>
            <a:r>
              <a:rPr lang="en-US"/>
              <a:t>Numbers to right of graph indicate % of the PDO variance explained, left most column variance explained at low frequency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BF441-31D3-5F42-B453-864FD96A0949}" type="slidenum">
              <a:rPr lang="en-US"/>
              <a:pPr/>
              <a:t>27</a:t>
            </a:fld>
            <a:endParaRPr lang="en-US"/>
          </a:p>
        </p:txBody>
      </p:sp>
      <p:sp>
        <p:nvSpPr>
          <p:cNvPr id="2836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ph type="sldImg"/>
          </p:nvPr>
        </p:nvSpPr>
        <p:spPr bwMode="auto">
          <a:xfrm>
            <a:off x="1127125" y="673100"/>
            <a:ext cx="4589463" cy="34417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1075" name="Rectangle 3"/>
          <p:cNvSpPr>
            <a:spLocks noChangeArrowheads="1"/>
          </p:cNvSpPr>
          <p:nvPr>
            <p:ph type="body" idx="1"/>
          </p:nvPr>
        </p:nvSpPr>
        <p:spPr bwMode="auto">
          <a:xfrm>
            <a:off x="892175" y="4338638"/>
            <a:ext cx="5056188" cy="4114800"/>
          </a:xfrm>
          <a:prstGeom prst="rect">
            <a:avLst/>
          </a:prstGeom>
          <a:solidFill>
            <a:srgbClr val="FFFFFF"/>
          </a:solidFill>
          <a:ln>
            <a:solidFill>
              <a:srgbClr val="000000"/>
            </a:solidFill>
            <a:miter lim="800000"/>
            <a:headEnd/>
            <a:tailEnd/>
          </a:ln>
        </p:spPr>
        <p:txBody>
          <a:bodyPr lIns="90434" tIns="45217" rIns="90434" bIns="45217"/>
          <a:lstStyle/>
          <a:p>
            <a:r>
              <a:rPr lang="en-US">
                <a:latin typeface="Arial" charset="0"/>
              </a:rPr>
              <a:t>SSH anomalies along the zonal band of 32</a:t>
            </a:r>
            <a:r>
              <a:rPr lang="en-US">
                <a:latin typeface="Arial" charset="0"/>
                <a:ea typeface="ヒラギノ角ゴ ProN W3" charset="0"/>
                <a:cs typeface="ヒラギノ角ゴ ProN W3" charset="0"/>
              </a:rPr>
              <a:t>ｰ</a:t>
            </a:r>
            <a:r>
              <a:rPr lang="en-US">
                <a:latin typeface="Lucida Grande" charset="0"/>
              </a:rPr>
              <a:t>�</a:t>
            </a:r>
            <a:r>
              <a:rPr lang="en-US">
                <a:latin typeface="Arial" charset="0"/>
              </a:rPr>
              <a:t>34</a:t>
            </a:r>
            <a:r>
              <a:rPr lang="en-US">
                <a:latin typeface="Arial" charset="0"/>
                <a:ea typeface="ヒラギノ角ゴ ProN W3" charset="0"/>
                <a:cs typeface="ヒラギノ角ゴ ProN W3" charset="0"/>
              </a:rPr>
              <a:t>ｰ</a:t>
            </a:r>
            <a:r>
              <a:rPr lang="en-US">
                <a:latin typeface="Arial" charset="0"/>
              </a:rPr>
              <a:t>N from (a) the satellite altimeter data and (b) the wind-forced baroclinic Rossby wave model;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bwMode="auto">
          <a:xfrm>
            <a:off x="1127125" y="673100"/>
            <a:ext cx="4589463" cy="34417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8307" name="Rectangle 3"/>
          <p:cNvSpPr>
            <a:spLocks noChangeArrowheads="1"/>
          </p:cNvSpPr>
          <p:nvPr>
            <p:ph type="body" idx="1"/>
          </p:nvPr>
        </p:nvSpPr>
        <p:spPr bwMode="auto">
          <a:xfrm>
            <a:off x="892175" y="4338638"/>
            <a:ext cx="5056188" cy="4114800"/>
          </a:xfrm>
          <a:prstGeom prst="rect">
            <a:avLst/>
          </a:prstGeom>
          <a:solidFill>
            <a:srgbClr val="FFFFFF"/>
          </a:solidFill>
          <a:ln>
            <a:solidFill>
              <a:srgbClr val="000000"/>
            </a:solidFill>
            <a:miter lim="800000"/>
            <a:headEnd/>
            <a:tailEnd/>
          </a:ln>
        </p:spPr>
        <p:txBody>
          <a:bodyPr lIns="90434" tIns="45217" rIns="90434" bIns="45217"/>
          <a:lstStyle/>
          <a:p>
            <a:r>
              <a:rPr lang="en-US"/>
              <a:t>Wind sterss curl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EEC3DFA-9B5B-A747-8ED0-16DF087A4704}" type="slidenum">
              <a:rPr lang="en-US"/>
              <a:pPr/>
              <a:t>5</a:t>
            </a:fld>
            <a:endParaRPr lang="en-US"/>
          </a:p>
        </p:txBody>
      </p:sp>
      <p:sp>
        <p:nvSpPr>
          <p:cNvPr id="68610"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3D0067-E594-DA4A-8EDE-6E36B9839E1B}" type="slidenum">
              <a:rPr lang="en-US"/>
              <a:pPr/>
              <a:t>6</a:t>
            </a:fld>
            <a:endParaRPr lang="en-US"/>
          </a:p>
        </p:txBody>
      </p:sp>
      <p:sp>
        <p:nvSpPr>
          <p:cNvPr id="28674"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9C7707B-010C-3B4F-9C51-ECFDF59FFA3E}" type="slidenum">
              <a:rPr lang="en-US"/>
              <a:pPr/>
              <a:t>8</a:t>
            </a:fld>
            <a:endParaRPr lang="en-US"/>
          </a:p>
        </p:txBody>
      </p:sp>
      <p:sp>
        <p:nvSpPr>
          <p:cNvPr id="358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9D58B17-9C54-CE4A-9265-6DB3C08C8C6E}" type="slidenum">
              <a:rPr lang="en-US"/>
              <a:pPr/>
              <a:t>10</a:t>
            </a:fld>
            <a:endParaRPr lang="en-US"/>
          </a:p>
        </p:txBody>
      </p:sp>
      <p:sp>
        <p:nvSpPr>
          <p:cNvPr id="552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E7CFAD-1CBB-F64C-9714-B1CBCA579F4D}" type="slidenum">
              <a:rPr lang="en-US"/>
              <a:pPr/>
              <a:t>11</a:t>
            </a:fld>
            <a:endParaRPr lang="en-US"/>
          </a:p>
        </p:txBody>
      </p:sp>
      <p:sp>
        <p:nvSpPr>
          <p:cNvPr id="368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335496-A2CB-C94B-BDEA-A378AAAC3CAB}" type="slidenum">
              <a:rPr lang="en-US"/>
              <a:pPr/>
              <a:t>12</a:t>
            </a:fld>
            <a:endParaRPr lang="en-US"/>
          </a:p>
        </p:txBody>
      </p:sp>
      <p:sp>
        <p:nvSpPr>
          <p:cNvPr id="70658"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E6BC4BC-2DBF-664E-9D64-1E59F5B24E64}" type="slidenum">
              <a:rPr lang="en-US"/>
              <a:pPr/>
              <a:t>13</a:t>
            </a:fld>
            <a:endParaRPr lang="en-US"/>
          </a:p>
        </p:txBody>
      </p:sp>
      <p:sp>
        <p:nvSpPr>
          <p:cNvPr id="378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FCD06F-98D9-4D45-959E-4A9BBEE35322}" type="slidenum">
              <a:rPr lang="en-US"/>
              <a:pPr/>
              <a:t>‹#›</a:t>
            </a:fld>
            <a:endParaRPr lang="en-US"/>
          </a:p>
        </p:txBody>
      </p:sp>
    </p:spTree>
    <p:extLst>
      <p:ext uri="{BB962C8B-B14F-4D97-AF65-F5344CB8AC3E}">
        <p14:creationId xmlns:p14="http://schemas.microsoft.com/office/powerpoint/2010/main" val="423581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622A68-B066-1645-A328-70B7DAAF135A}" type="slidenum">
              <a:rPr lang="en-US"/>
              <a:pPr/>
              <a:t>‹#›</a:t>
            </a:fld>
            <a:endParaRPr lang="en-US"/>
          </a:p>
        </p:txBody>
      </p:sp>
    </p:spTree>
    <p:extLst>
      <p:ext uri="{BB962C8B-B14F-4D97-AF65-F5344CB8AC3E}">
        <p14:creationId xmlns:p14="http://schemas.microsoft.com/office/powerpoint/2010/main" val="309957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BB8351-6A72-1D48-9A08-F193BB7A53B4}" type="slidenum">
              <a:rPr lang="en-US"/>
              <a:pPr/>
              <a:t>‹#›</a:t>
            </a:fld>
            <a:endParaRPr lang="en-US"/>
          </a:p>
        </p:txBody>
      </p:sp>
    </p:spTree>
    <p:extLst>
      <p:ext uri="{BB962C8B-B14F-4D97-AF65-F5344CB8AC3E}">
        <p14:creationId xmlns:p14="http://schemas.microsoft.com/office/powerpoint/2010/main" val="276071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160549-AF1B-0545-9857-976D0C29FB9B}" type="slidenum">
              <a:rPr lang="en-US"/>
              <a:pPr/>
              <a:t>‹#›</a:t>
            </a:fld>
            <a:endParaRPr lang="en-US"/>
          </a:p>
        </p:txBody>
      </p:sp>
    </p:spTree>
    <p:extLst>
      <p:ext uri="{BB962C8B-B14F-4D97-AF65-F5344CB8AC3E}">
        <p14:creationId xmlns:p14="http://schemas.microsoft.com/office/powerpoint/2010/main" val="326836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57C86C-3393-1647-861D-CCEB83DFC9ED}" type="slidenum">
              <a:rPr lang="en-US"/>
              <a:pPr/>
              <a:t>‹#›</a:t>
            </a:fld>
            <a:endParaRPr lang="en-US"/>
          </a:p>
        </p:txBody>
      </p:sp>
    </p:spTree>
    <p:extLst>
      <p:ext uri="{BB962C8B-B14F-4D97-AF65-F5344CB8AC3E}">
        <p14:creationId xmlns:p14="http://schemas.microsoft.com/office/powerpoint/2010/main" val="230535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037294-4AD2-C044-9E93-0925CEC29BE0}" type="slidenum">
              <a:rPr lang="en-US"/>
              <a:pPr/>
              <a:t>‹#›</a:t>
            </a:fld>
            <a:endParaRPr lang="en-US"/>
          </a:p>
        </p:txBody>
      </p:sp>
    </p:spTree>
    <p:extLst>
      <p:ext uri="{BB962C8B-B14F-4D97-AF65-F5344CB8AC3E}">
        <p14:creationId xmlns:p14="http://schemas.microsoft.com/office/powerpoint/2010/main" val="92352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840063-5734-C940-ACDA-F46F50A0F3EB}" type="slidenum">
              <a:rPr lang="en-US"/>
              <a:pPr/>
              <a:t>‹#›</a:t>
            </a:fld>
            <a:endParaRPr lang="en-US"/>
          </a:p>
        </p:txBody>
      </p:sp>
    </p:spTree>
    <p:extLst>
      <p:ext uri="{BB962C8B-B14F-4D97-AF65-F5344CB8AC3E}">
        <p14:creationId xmlns:p14="http://schemas.microsoft.com/office/powerpoint/2010/main" val="131617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BD2CDC-20F3-C742-9AA1-74EA33EB047D}" type="slidenum">
              <a:rPr lang="en-US"/>
              <a:pPr/>
              <a:t>‹#›</a:t>
            </a:fld>
            <a:endParaRPr lang="en-US"/>
          </a:p>
        </p:txBody>
      </p:sp>
    </p:spTree>
    <p:extLst>
      <p:ext uri="{BB962C8B-B14F-4D97-AF65-F5344CB8AC3E}">
        <p14:creationId xmlns:p14="http://schemas.microsoft.com/office/powerpoint/2010/main" val="3941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175592-7679-124D-9B3B-CABE9FA3840A}" type="slidenum">
              <a:rPr lang="en-US"/>
              <a:pPr/>
              <a:t>‹#›</a:t>
            </a:fld>
            <a:endParaRPr lang="en-US"/>
          </a:p>
        </p:txBody>
      </p:sp>
    </p:spTree>
    <p:extLst>
      <p:ext uri="{BB962C8B-B14F-4D97-AF65-F5344CB8AC3E}">
        <p14:creationId xmlns:p14="http://schemas.microsoft.com/office/powerpoint/2010/main" val="9210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900BAC-E166-2F43-833E-B30F6A410B32}" type="slidenum">
              <a:rPr lang="en-US"/>
              <a:pPr/>
              <a:t>‹#›</a:t>
            </a:fld>
            <a:endParaRPr lang="en-US"/>
          </a:p>
        </p:txBody>
      </p:sp>
    </p:spTree>
    <p:extLst>
      <p:ext uri="{BB962C8B-B14F-4D97-AF65-F5344CB8AC3E}">
        <p14:creationId xmlns:p14="http://schemas.microsoft.com/office/powerpoint/2010/main" val="341158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59AC50-4795-BE45-AE1E-D461B03DFE56}" type="slidenum">
              <a:rPr lang="en-US"/>
              <a:pPr/>
              <a:t>‹#›</a:t>
            </a:fld>
            <a:endParaRPr lang="en-US"/>
          </a:p>
        </p:txBody>
      </p:sp>
    </p:spTree>
    <p:extLst>
      <p:ext uri="{BB962C8B-B14F-4D97-AF65-F5344CB8AC3E}">
        <p14:creationId xmlns:p14="http://schemas.microsoft.com/office/powerpoint/2010/main" val="18651023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57CF1B25-5D35-D14E-A7DA-4633E5A03B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dc.noaa.gov/peop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5" Type="http://schemas.openxmlformats.org/officeDocument/2006/relationships/image" Target="../media/image14.gi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ctrTitle"/>
          </p:nvPr>
        </p:nvSpPr>
        <p:spPr>
          <a:xfrm>
            <a:off x="685800" y="1066800"/>
            <a:ext cx="7772400" cy="1143000"/>
          </a:xfrm>
        </p:spPr>
        <p:txBody>
          <a:bodyPr/>
          <a:lstStyle/>
          <a:p>
            <a:r>
              <a:rPr lang="en-US" sz="3600" dirty="0" smtClean="0">
                <a:latin typeface="Calibri" charset="0"/>
              </a:rPr>
              <a:t>Modes of Pacific Climate Variability:</a:t>
            </a:r>
            <a:br>
              <a:rPr lang="en-US" sz="3600" dirty="0" smtClean="0">
                <a:latin typeface="Calibri" charset="0"/>
              </a:rPr>
            </a:br>
            <a:r>
              <a:rPr lang="en-US" sz="3600" dirty="0" smtClean="0">
                <a:latin typeface="Calibri" charset="0"/>
              </a:rPr>
              <a:t>ENSO and the PDO</a:t>
            </a:r>
            <a:endParaRPr lang="en-US" sz="3600" dirty="0">
              <a:latin typeface="Calibri" charset="0"/>
            </a:endParaRPr>
          </a:p>
        </p:txBody>
      </p:sp>
      <p:sp>
        <p:nvSpPr>
          <p:cNvPr id="25603" name="Rectangle 3"/>
          <p:cNvSpPr>
            <a:spLocks noGrp="1"/>
          </p:cNvSpPr>
          <p:nvPr>
            <p:ph type="subTitle" idx="1"/>
          </p:nvPr>
        </p:nvSpPr>
        <p:spPr>
          <a:xfrm>
            <a:off x="1371600" y="3124200"/>
            <a:ext cx="6400800" cy="2514600"/>
          </a:xfrm>
        </p:spPr>
        <p:txBody>
          <a:bodyPr/>
          <a:lstStyle/>
          <a:p>
            <a:r>
              <a:rPr lang="en-US" dirty="0">
                <a:solidFill>
                  <a:schemeClr val="tx1"/>
                </a:solidFill>
                <a:latin typeface="Calibri" charset="0"/>
              </a:rPr>
              <a:t>Michael Alexander</a:t>
            </a:r>
          </a:p>
          <a:p>
            <a:r>
              <a:rPr lang="en-US" dirty="0">
                <a:solidFill>
                  <a:schemeClr val="tx1"/>
                </a:solidFill>
                <a:latin typeface="Calibri" charset="0"/>
              </a:rPr>
              <a:t>Earth System Research Lab</a:t>
            </a:r>
          </a:p>
          <a:p>
            <a:r>
              <a:rPr lang="en-US" dirty="0">
                <a:solidFill>
                  <a:schemeClr val="hlink"/>
                </a:solidFill>
                <a:latin typeface="Calibri" charset="0"/>
                <a:hlinkClick r:id="rId3"/>
              </a:rPr>
              <a:t>http://www.cdc.noaa.gov/people/</a:t>
            </a:r>
            <a:endParaRPr lang="en-US" dirty="0">
              <a:solidFill>
                <a:schemeClr val="hlink"/>
              </a:solidFill>
              <a:latin typeface="Calibri" charset="0"/>
            </a:endParaRPr>
          </a:p>
          <a:p>
            <a:r>
              <a:rPr lang="en-US" dirty="0" err="1">
                <a:solidFill>
                  <a:schemeClr val="hlink"/>
                </a:solidFill>
                <a:latin typeface="Calibri" charset="0"/>
              </a:rPr>
              <a:t>michael.alexander</a:t>
            </a:r>
            <a:r>
              <a:rPr lang="en-US" dirty="0" smtClean="0">
                <a:solidFill>
                  <a:schemeClr val="hlink"/>
                </a:solidFill>
                <a:latin typeface="Calibri" charset="0"/>
              </a:rPr>
              <a:t>/publications/</a:t>
            </a:r>
            <a:endParaRPr lang="en-US" dirty="0">
              <a:solidFill>
                <a:schemeClr val="tx1"/>
              </a:solidFill>
              <a:latin typeface="Calibri" charset="0"/>
            </a:endParaRPr>
          </a:p>
          <a:p>
            <a:endParaRPr lang="en-US" dirty="0">
              <a:solidFill>
                <a:schemeClr val="tx1"/>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0"/>
            <a:ext cx="7772400" cy="1066800"/>
          </a:xfrm>
        </p:spPr>
        <p:txBody>
          <a:bodyPr/>
          <a:lstStyle/>
          <a:p>
            <a:r>
              <a:rPr lang="en-US" dirty="0"/>
              <a:t>Precipitation </a:t>
            </a: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685800" y="1447800"/>
            <a:ext cx="7543800" cy="188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6" name="Picture 4"/>
          <p:cNvPicPr>
            <a:picLocks noChangeAspect="1" noChangeArrowheads="1"/>
          </p:cNvPicPr>
          <p:nvPr/>
        </p:nvPicPr>
        <p:blipFill>
          <a:blip r:embed="rId4">
            <a:extLst>
              <a:ext uri="{28A0092B-C50C-407E-A947-70E740481C1C}">
                <a14:useLocalDpi xmlns:a14="http://schemas.microsoft.com/office/drawing/2010/main" val="0"/>
              </a:ext>
            </a:extLst>
          </a:blip>
          <a:srcRect t="53847"/>
          <a:stretch>
            <a:fillRect/>
          </a:stretch>
        </p:blipFill>
        <p:spPr bwMode="auto">
          <a:xfrm>
            <a:off x="609600" y="4114800"/>
            <a:ext cx="762414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4277" name="Text Box 5"/>
          <p:cNvSpPr txBox="1">
            <a:spLocks noChangeArrowheads="1"/>
          </p:cNvSpPr>
          <p:nvPr/>
        </p:nvSpPr>
        <p:spPr bwMode="auto">
          <a:xfrm>
            <a:off x="3276600" y="1143000"/>
            <a:ext cx="22660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El Niño Anomalies</a:t>
            </a:r>
          </a:p>
        </p:txBody>
      </p:sp>
      <p:sp>
        <p:nvSpPr>
          <p:cNvPr id="54278" name="Rectangle 6"/>
          <p:cNvSpPr>
            <a:spLocks noChangeArrowheads="1"/>
          </p:cNvSpPr>
          <p:nvPr/>
        </p:nvSpPr>
        <p:spPr bwMode="auto">
          <a:xfrm>
            <a:off x="2133600" y="3810000"/>
            <a:ext cx="4397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La Niña </a:t>
            </a:r>
            <a:r>
              <a:rPr lang="en-US" sz="2000" dirty="0"/>
              <a:t>Anomalies</a:t>
            </a:r>
            <a:r>
              <a:rPr lang="en-US" dirty="0"/>
              <a:t> (opposite of El Niño)</a:t>
            </a:r>
          </a:p>
        </p:txBody>
      </p:sp>
      <p:sp>
        <p:nvSpPr>
          <p:cNvPr id="2" name="TextBox 1"/>
          <p:cNvSpPr txBox="1"/>
          <p:nvPr/>
        </p:nvSpPr>
        <p:spPr>
          <a:xfrm>
            <a:off x="1295400" y="6324600"/>
            <a:ext cx="4803794" cy="369332"/>
          </a:xfrm>
          <a:prstGeom prst="rect">
            <a:avLst/>
          </a:prstGeom>
          <a:noFill/>
        </p:spPr>
        <p:txBody>
          <a:bodyPr wrap="none" rtlCol="0">
            <a:spAutoFit/>
          </a:bodyPr>
          <a:lstStyle/>
          <a:p>
            <a:r>
              <a:rPr lang="en-US" dirty="0" smtClean="0"/>
              <a:t>Red more precipitation, blue  les precipitation</a:t>
            </a:r>
            <a:endParaRPr lang="en-US" dirty="0"/>
          </a:p>
        </p:txBody>
      </p:sp>
    </p:spTree>
    <p:extLst>
      <p:ext uri="{BB962C8B-B14F-4D97-AF65-F5344CB8AC3E}">
        <p14:creationId xmlns:p14="http://schemas.microsoft.com/office/powerpoint/2010/main" val="2446502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8915400" cy="533400"/>
          </a:xfrm>
        </p:spPr>
        <p:txBody>
          <a:bodyPr/>
          <a:lstStyle/>
          <a:p>
            <a:r>
              <a:rPr lang="en-US" sz="3600" dirty="0">
                <a:solidFill>
                  <a:schemeClr val="tx1"/>
                </a:solidFill>
              </a:rPr>
              <a:t>Tropical Atmosphere Ocean (TAO) Buoy</a:t>
            </a:r>
            <a:endParaRPr lang="en-US" sz="3600" dirty="0"/>
          </a:p>
        </p:txBody>
      </p:sp>
      <p:pic>
        <p:nvPicPr>
          <p:cNvPr id="25603" name="Picture 3" descr="The TAO support vessel and TAO buoy"/>
          <p:cNvPicPr>
            <a:picLocks noChangeAspect="1" noChangeArrowheads="1"/>
          </p:cNvPicPr>
          <p:nvPr/>
        </p:nvPicPr>
        <p:blipFill>
          <a:blip r:embed="rId3">
            <a:extLst>
              <a:ext uri="{28A0092B-C50C-407E-A947-70E740481C1C}">
                <a14:useLocalDpi xmlns:a14="http://schemas.microsoft.com/office/drawing/2010/main" val="0"/>
              </a:ext>
            </a:extLst>
          </a:blip>
          <a:srcRect l="6779" r="7344"/>
          <a:stretch>
            <a:fillRect/>
          </a:stretch>
        </p:blipFill>
        <p:spPr bwMode="auto">
          <a:xfrm>
            <a:off x="533400" y="990601"/>
            <a:ext cx="3733800" cy="31102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248400"/>
            <a:ext cx="5864406" cy="461665"/>
          </a:xfrm>
          <a:prstGeom prst="rect">
            <a:avLst/>
          </a:prstGeom>
          <a:noFill/>
        </p:spPr>
        <p:txBody>
          <a:bodyPr wrap="none" rtlCol="0">
            <a:spAutoFit/>
          </a:bodyPr>
          <a:lstStyle/>
          <a:p>
            <a:r>
              <a:rPr lang="en-US" sz="2400" dirty="0" smtClean="0"/>
              <a:t>http://</a:t>
            </a:r>
            <a:r>
              <a:rPr lang="en-US" sz="2400" dirty="0" err="1" smtClean="0"/>
              <a:t>www.pmel.noaa.gov</a:t>
            </a:r>
            <a:r>
              <a:rPr lang="en-US" sz="2400" dirty="0" smtClean="0"/>
              <a:t>/</a:t>
            </a:r>
            <a:r>
              <a:rPr lang="en-US" sz="2400" dirty="0" err="1" smtClean="0"/>
              <a:t>tao</a:t>
            </a:r>
            <a:r>
              <a:rPr lang="en-US" sz="2400" dirty="0" smtClean="0"/>
              <a:t>/</a:t>
            </a:r>
            <a:r>
              <a:rPr lang="en-US" sz="2400" dirty="0" err="1" smtClean="0"/>
              <a:t>index.shtml</a:t>
            </a:r>
            <a:endParaRPr lang="en-US" sz="2400" dirty="0"/>
          </a:p>
        </p:txBody>
      </p:sp>
      <p:pic>
        <p:nvPicPr>
          <p:cNvPr id="3" name="Picture 2" descr="atla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914400"/>
            <a:ext cx="3657600" cy="5334000"/>
          </a:xfrm>
          <a:prstGeom prst="rect">
            <a:avLst/>
          </a:prstGeom>
        </p:spPr>
      </p:pic>
      <p:pic>
        <p:nvPicPr>
          <p:cNvPr id="4" name="Picture 3" descr="tao-array-ico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6" y="4191000"/>
            <a:ext cx="4849091" cy="1905000"/>
          </a:xfrm>
          <a:prstGeom prst="rect">
            <a:avLst/>
          </a:prstGeom>
        </p:spPr>
      </p:pic>
    </p:spTree>
    <p:extLst>
      <p:ext uri="{BB962C8B-B14F-4D97-AF65-F5344CB8AC3E}">
        <p14:creationId xmlns:p14="http://schemas.microsoft.com/office/powerpoint/2010/main" val="618319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_lon_EQ_lf_sst_uwnd_anom_anom_199701_199812_201102091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7490" y="223711"/>
            <a:ext cx="5568697" cy="7712080"/>
          </a:xfrm>
          <a:prstGeom prst="rect">
            <a:avLst/>
          </a:prstGeom>
        </p:spPr>
      </p:pic>
      <p:sp>
        <p:nvSpPr>
          <p:cNvPr id="67586" name="Rectangle 2"/>
          <p:cNvSpPr>
            <a:spLocks noGrp="1" noChangeArrowheads="1"/>
          </p:cNvSpPr>
          <p:nvPr>
            <p:ph type="title"/>
          </p:nvPr>
        </p:nvSpPr>
        <p:spPr>
          <a:xfrm>
            <a:off x="838200" y="152400"/>
            <a:ext cx="7696200" cy="1143000"/>
          </a:xfrm>
        </p:spPr>
        <p:txBody>
          <a:bodyPr/>
          <a:lstStyle/>
          <a:p>
            <a:r>
              <a:rPr lang="en-US" sz="2800" dirty="0" err="1" smtClean="0"/>
              <a:t>Hovmoller</a:t>
            </a:r>
            <a:r>
              <a:rPr lang="en-US" sz="2800" dirty="0" smtClean="0"/>
              <a:t> Diagram of Anomalous SST and</a:t>
            </a:r>
            <a:br>
              <a:rPr lang="en-US" sz="2800" dirty="0" smtClean="0"/>
            </a:br>
            <a:r>
              <a:rPr lang="en-US" sz="2800" dirty="0" smtClean="0"/>
              <a:t> Zonal (east-west) winds 1997-1998</a:t>
            </a:r>
            <a:endParaRPr lang="en-US" sz="2800" dirty="0"/>
          </a:p>
        </p:txBody>
      </p:sp>
      <p:sp>
        <p:nvSpPr>
          <p:cNvPr id="67589" name="Line 5"/>
          <p:cNvSpPr>
            <a:spLocks noChangeShapeType="1"/>
          </p:cNvSpPr>
          <p:nvPr/>
        </p:nvSpPr>
        <p:spPr bwMode="auto">
          <a:xfrm>
            <a:off x="5257800" y="37338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135429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Text Box 15"/>
          <p:cNvSpPr txBox="1">
            <a:spLocks noChangeArrowheads="1"/>
          </p:cNvSpPr>
          <p:nvPr/>
        </p:nvSpPr>
        <p:spPr bwMode="auto">
          <a:xfrm>
            <a:off x="457200" y="6324600"/>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t>From TOGA-Tao Array</a:t>
            </a:r>
            <a:endParaRPr lang="en-US" sz="2000" dirty="0"/>
          </a:p>
        </p:txBody>
      </p:sp>
      <p:grpSp>
        <p:nvGrpSpPr>
          <p:cNvPr id="4" name="Group 3"/>
          <p:cNvGrpSpPr/>
          <p:nvPr/>
        </p:nvGrpSpPr>
        <p:grpSpPr>
          <a:xfrm>
            <a:off x="-152400" y="914400"/>
            <a:ext cx="4953000" cy="5307671"/>
            <a:chOff x="2819400" y="838200"/>
            <a:chExt cx="6008688" cy="5867400"/>
          </a:xfrm>
        </p:grpSpPr>
        <p:pic>
          <p:nvPicPr>
            <p:cNvPr id="24584" name="Picture 8" descr="dep_lon_20040907_EQ_0_300_t_hf"/>
            <p:cNvPicPr>
              <a:picLocks noChangeAspect="1" noChangeArrowheads="1"/>
            </p:cNvPicPr>
            <p:nvPr/>
          </p:nvPicPr>
          <p:blipFill>
            <a:blip r:embed="rId3">
              <a:extLst>
                <a:ext uri="{28A0092B-C50C-407E-A947-70E740481C1C}">
                  <a14:useLocalDpi xmlns:a14="http://schemas.microsoft.com/office/drawing/2010/main" val="0"/>
                </a:ext>
              </a:extLst>
            </a:blip>
            <a:srcRect t="10086" r="2382" b="49828"/>
            <a:stretch>
              <a:fillRect/>
            </a:stretch>
          </p:blipFill>
          <p:spPr bwMode="auto">
            <a:xfrm>
              <a:off x="2819400" y="838200"/>
              <a:ext cx="5867400" cy="3011488"/>
            </a:xfrm>
            <a:prstGeom prst="rect">
              <a:avLst/>
            </a:prstGeom>
            <a:noFill/>
            <a:extLst>
              <a:ext uri="{909E8E84-426E-40dd-AFC4-6F175D3DCCD1}">
                <a14:hiddenFill xmlns:a14="http://schemas.microsoft.com/office/drawing/2010/main">
                  <a:solidFill>
                    <a:srgbClr val="FFFFFF"/>
                  </a:solidFill>
                </a14:hiddenFill>
              </a:ext>
            </a:extLst>
          </p:spPr>
        </p:pic>
        <p:grpSp>
          <p:nvGrpSpPr>
            <p:cNvPr id="24590" name="Group 14"/>
            <p:cNvGrpSpPr>
              <a:grpSpLocks/>
            </p:cNvGrpSpPr>
            <p:nvPr/>
          </p:nvGrpSpPr>
          <p:grpSpPr bwMode="auto">
            <a:xfrm>
              <a:off x="2895600" y="3962400"/>
              <a:ext cx="5932488" cy="2743200"/>
              <a:chOff x="1776" y="2160"/>
              <a:chExt cx="3737" cy="1728"/>
            </a:xfrm>
          </p:grpSpPr>
          <p:pic>
            <p:nvPicPr>
              <p:cNvPr id="24585" name="Picture 9" descr="dep_lon_20040907_EQ_0_300_t_hf"/>
              <p:cNvPicPr>
                <a:picLocks noChangeAspect="1" noChangeArrowheads="1"/>
              </p:cNvPicPr>
              <p:nvPr/>
            </p:nvPicPr>
            <p:blipFill>
              <a:blip r:embed="rId3">
                <a:extLst>
                  <a:ext uri="{28A0092B-C50C-407E-A947-70E740481C1C}">
                    <a14:useLocalDpi xmlns:a14="http://schemas.microsoft.com/office/drawing/2010/main" val="0"/>
                  </a:ext>
                </a:extLst>
              </a:blip>
              <a:srcRect t="56339" b="6659"/>
              <a:stretch>
                <a:fillRect/>
              </a:stretch>
            </p:blipFill>
            <p:spPr bwMode="auto">
              <a:xfrm>
                <a:off x="1776" y="2160"/>
                <a:ext cx="3737" cy="1728"/>
              </a:xfrm>
              <a:prstGeom prst="rect">
                <a:avLst/>
              </a:prstGeom>
              <a:noFill/>
              <a:extLst>
                <a:ext uri="{909E8E84-426E-40dd-AFC4-6F175D3DCCD1}">
                  <a14:hiddenFill xmlns:a14="http://schemas.microsoft.com/office/drawing/2010/main">
                    <a:solidFill>
                      <a:srgbClr val="FFFFFF"/>
                    </a:solidFill>
                  </a14:hiddenFill>
                </a:ext>
              </a:extLst>
            </p:spPr>
          </p:pic>
          <p:sp>
            <p:nvSpPr>
              <p:cNvPr id="24582" name="Text Box 6"/>
              <p:cNvSpPr txBox="1">
                <a:spLocks noChangeArrowheads="1"/>
              </p:cNvSpPr>
              <p:nvPr/>
            </p:nvSpPr>
            <p:spPr bwMode="auto">
              <a:xfrm>
                <a:off x="2400" y="2304"/>
                <a:ext cx="720" cy="2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lstStyle/>
              <a:p>
                <a:r>
                  <a:rPr lang="en-US">
                    <a:solidFill>
                      <a:schemeClr val="bg2"/>
                    </a:solidFill>
                  </a:rPr>
                  <a:t>Anomaly</a:t>
                </a:r>
              </a:p>
            </p:txBody>
          </p:sp>
          <p:sp>
            <p:nvSpPr>
              <p:cNvPr id="24587" name="Text Box 11"/>
              <p:cNvSpPr txBox="1">
                <a:spLocks noChangeArrowheads="1"/>
              </p:cNvSpPr>
              <p:nvPr/>
            </p:nvSpPr>
            <p:spPr bwMode="auto">
              <a:xfrm>
                <a:off x="3169" y="3588"/>
                <a:ext cx="1471" cy="2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r>
                  <a:rPr lang="en-US" sz="2000" dirty="0">
                    <a:solidFill>
                      <a:schemeClr val="bg2"/>
                    </a:solidFill>
                  </a:rPr>
                  <a:t>September </a:t>
                </a:r>
                <a:r>
                  <a:rPr lang="en-US" sz="2000" dirty="0" smtClean="0">
                    <a:solidFill>
                      <a:schemeClr val="bg2"/>
                    </a:solidFill>
                  </a:rPr>
                  <a:t>2004</a:t>
                </a:r>
                <a:endParaRPr lang="en-US" sz="2000" dirty="0">
                  <a:solidFill>
                    <a:schemeClr val="bg2"/>
                  </a:solidFill>
                </a:endParaRPr>
              </a:p>
            </p:txBody>
          </p:sp>
        </p:grpSp>
        <p:sp>
          <p:nvSpPr>
            <p:cNvPr id="24588" name="Rectangle 12"/>
            <p:cNvSpPr>
              <a:spLocks noChangeArrowheads="1"/>
            </p:cNvSpPr>
            <p:nvPr/>
          </p:nvSpPr>
          <p:spPr bwMode="auto">
            <a:xfrm>
              <a:off x="2886075" y="2224088"/>
              <a:ext cx="46656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4592" name="Text Box 16"/>
            <p:cNvSpPr txBox="1">
              <a:spLocks noChangeArrowheads="1"/>
            </p:cNvSpPr>
            <p:nvPr/>
          </p:nvSpPr>
          <p:spPr bwMode="auto">
            <a:xfrm>
              <a:off x="5938553" y="2775623"/>
              <a:ext cx="1741366" cy="44230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rIns="0">
              <a:spAutoFit/>
            </a:bodyPr>
            <a:lstStyle/>
            <a:p>
              <a:r>
                <a:rPr lang="en-US" sz="2000" dirty="0">
                  <a:solidFill>
                    <a:schemeClr val="bg2"/>
                  </a:solidFill>
                </a:rPr>
                <a:t>thermocline</a:t>
              </a:r>
              <a:endParaRPr lang="en-US" dirty="0">
                <a:solidFill>
                  <a:schemeClr val="bg2"/>
                </a:solidFill>
              </a:endParaRPr>
            </a:p>
          </p:txBody>
        </p:sp>
        <p:sp>
          <p:nvSpPr>
            <p:cNvPr id="24593" name="Line 17"/>
            <p:cNvSpPr>
              <a:spLocks noChangeShapeType="1"/>
            </p:cNvSpPr>
            <p:nvPr/>
          </p:nvSpPr>
          <p:spPr bwMode="auto">
            <a:xfrm flipH="1" flipV="1">
              <a:off x="5943600" y="25146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 name="Title 2"/>
          <p:cNvSpPr>
            <a:spLocks noGrp="1"/>
          </p:cNvSpPr>
          <p:nvPr>
            <p:ph type="title"/>
          </p:nvPr>
        </p:nvSpPr>
        <p:spPr>
          <a:xfrm>
            <a:off x="457200" y="274638"/>
            <a:ext cx="8229600" cy="411162"/>
          </a:xfrm>
        </p:spPr>
        <p:txBody>
          <a:bodyPr/>
          <a:lstStyle/>
          <a:p>
            <a:r>
              <a:rPr lang="en-US" sz="3200" dirty="0" smtClean="0">
                <a:solidFill>
                  <a:srgbClr val="3366FF"/>
                </a:solidFill>
              </a:rPr>
              <a:t>Temperature along the equator in the Pacific</a:t>
            </a:r>
            <a:endParaRPr lang="en-US" sz="3200" dirty="0">
              <a:solidFill>
                <a:srgbClr val="3366FF"/>
              </a:solidFill>
            </a:endParaRPr>
          </a:p>
        </p:txBody>
      </p:sp>
      <p:pic>
        <p:nvPicPr>
          <p:cNvPr id="7" name="Picture 6" descr="dep_lon_201009_EQ_0_300_t_lf_2011020914.eps"/>
          <p:cNvPicPr>
            <a:picLocks noChangeAspect="1"/>
          </p:cNvPicPr>
          <p:nvPr/>
        </p:nvPicPr>
        <p:blipFill rotWithShape="1">
          <a:blip r:embed="rId4">
            <a:extLst>
              <a:ext uri="{28A0092B-C50C-407E-A947-70E740481C1C}">
                <a14:useLocalDpi xmlns:a14="http://schemas.microsoft.com/office/drawing/2010/main" val="0"/>
              </a:ext>
            </a:extLst>
          </a:blip>
          <a:srcRect l="-8404" t="9345" r="6913" b="487"/>
          <a:stretch/>
        </p:blipFill>
        <p:spPr>
          <a:xfrm>
            <a:off x="4158611" y="914400"/>
            <a:ext cx="5063418" cy="5715000"/>
          </a:xfrm>
          <a:prstGeom prst="rect">
            <a:avLst/>
          </a:prstGeom>
        </p:spPr>
      </p:pic>
      <p:sp>
        <p:nvSpPr>
          <p:cNvPr id="6" name="TextBox 5"/>
          <p:cNvSpPr txBox="1"/>
          <p:nvPr/>
        </p:nvSpPr>
        <p:spPr>
          <a:xfrm>
            <a:off x="6400800" y="5791200"/>
            <a:ext cx="1891451" cy="369332"/>
          </a:xfrm>
          <a:prstGeom prst="rect">
            <a:avLst/>
          </a:prstGeom>
          <a:solidFill>
            <a:schemeClr val="tx1"/>
          </a:solidFill>
        </p:spPr>
        <p:txBody>
          <a:bodyPr wrap="none" rtlCol="0">
            <a:spAutoFit/>
          </a:bodyPr>
          <a:lstStyle/>
          <a:p>
            <a:r>
              <a:rPr lang="en-US" dirty="0" smtClean="0">
                <a:solidFill>
                  <a:schemeClr val="bg2"/>
                </a:solidFill>
              </a:rPr>
              <a:t>September 2010</a:t>
            </a:r>
            <a:endParaRPr lang="en-US" dirty="0">
              <a:solidFill>
                <a:schemeClr val="bg2"/>
              </a:solidFill>
            </a:endParaRPr>
          </a:p>
        </p:txBody>
      </p:sp>
    </p:spTree>
    <p:extLst>
      <p:ext uri="{BB962C8B-B14F-4D97-AF65-F5344CB8AC3E}">
        <p14:creationId xmlns:p14="http://schemas.microsoft.com/office/powerpoint/2010/main" val="21994601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3" name="Text Box 13"/>
          <p:cNvSpPr txBox="1">
            <a:spLocks noChangeArrowheads="1"/>
          </p:cNvSpPr>
          <p:nvPr/>
        </p:nvSpPr>
        <p:spPr bwMode="auto">
          <a:xfrm>
            <a:off x="1981200" y="2514600"/>
            <a:ext cx="174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Thermocline</a:t>
            </a:r>
          </a:p>
        </p:txBody>
      </p:sp>
      <p:pic>
        <p:nvPicPr>
          <p:cNvPr id="61448" name="Picture 8"/>
          <p:cNvPicPr>
            <a:picLocks noChangeAspect="1" noChangeArrowheads="1"/>
          </p:cNvPicPr>
          <p:nvPr/>
        </p:nvPicPr>
        <p:blipFill>
          <a:blip r:embed="rId3">
            <a:extLst>
              <a:ext uri="{28A0092B-C50C-407E-A947-70E740481C1C}">
                <a14:useLocalDpi xmlns:a14="http://schemas.microsoft.com/office/drawing/2010/main" val="0"/>
              </a:ext>
            </a:extLst>
          </a:blip>
          <a:srcRect t="10651"/>
          <a:stretch>
            <a:fillRect/>
          </a:stretch>
        </p:blipFill>
        <p:spPr bwMode="auto">
          <a:xfrm>
            <a:off x="0" y="0"/>
            <a:ext cx="57150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42" name="Rectangle 2"/>
          <p:cNvSpPr>
            <a:spLocks noGrp="1" noChangeArrowheads="1"/>
          </p:cNvSpPr>
          <p:nvPr>
            <p:ph type="title"/>
          </p:nvPr>
        </p:nvSpPr>
        <p:spPr>
          <a:xfrm>
            <a:off x="0" y="4800600"/>
            <a:ext cx="3429000" cy="1828800"/>
          </a:xfrm>
        </p:spPr>
        <p:txBody>
          <a:bodyPr/>
          <a:lstStyle/>
          <a:p>
            <a:r>
              <a:rPr lang="en-US" sz="3600" dirty="0">
                <a:solidFill>
                  <a:schemeClr val="tx1"/>
                </a:solidFill>
                <a:latin typeface="ヒラギノ角ゴ Pro W3" charset="0"/>
              </a:rPr>
              <a:t>Ocean</a:t>
            </a:r>
            <a:br>
              <a:rPr lang="en-US" sz="3600" dirty="0">
                <a:solidFill>
                  <a:schemeClr val="tx1"/>
                </a:solidFill>
                <a:latin typeface="ヒラギノ角ゴ Pro W3" charset="0"/>
              </a:rPr>
            </a:br>
            <a:r>
              <a:rPr lang="en-US" sz="3600" dirty="0">
                <a:solidFill>
                  <a:schemeClr val="tx1"/>
                </a:solidFill>
                <a:latin typeface="ヒラギノ角ゴ Pro W3" charset="0"/>
              </a:rPr>
              <a:t>Temperature</a:t>
            </a:r>
            <a:br>
              <a:rPr lang="en-US" sz="3600" dirty="0">
                <a:solidFill>
                  <a:schemeClr val="tx1"/>
                </a:solidFill>
                <a:latin typeface="ヒラギノ角ゴ Pro W3" charset="0"/>
              </a:rPr>
            </a:br>
            <a:r>
              <a:rPr lang="en-US" sz="3600" dirty="0">
                <a:solidFill>
                  <a:schemeClr val="tx1"/>
                </a:solidFill>
                <a:latin typeface="ヒラギノ角ゴ Pro W3" charset="0"/>
              </a:rPr>
              <a:t>Anomalies</a:t>
            </a:r>
            <a:endParaRPr lang="en-US" dirty="0">
              <a:solidFill>
                <a:schemeClr val="tx1"/>
              </a:solidFill>
            </a:endParaRPr>
          </a:p>
        </p:txBody>
      </p:sp>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t="23376"/>
          <a:stretch>
            <a:fillRect/>
          </a:stretch>
        </p:blipFill>
        <p:spPr bwMode="auto">
          <a:xfrm>
            <a:off x="1905000" y="2057400"/>
            <a:ext cx="57150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6" name="Picture 6"/>
          <p:cNvPicPr>
            <a:picLocks noChangeAspect="1" noChangeArrowheads="1"/>
          </p:cNvPicPr>
          <p:nvPr/>
        </p:nvPicPr>
        <p:blipFill>
          <a:blip r:embed="rId5">
            <a:extLst>
              <a:ext uri="{28A0092B-C50C-407E-A947-70E740481C1C}">
                <a14:useLocalDpi xmlns:a14="http://schemas.microsoft.com/office/drawing/2010/main" val="0"/>
              </a:ext>
            </a:extLst>
          </a:blip>
          <a:srcRect t="21301" b="7692"/>
          <a:stretch>
            <a:fillRect/>
          </a:stretch>
        </p:blipFill>
        <p:spPr bwMode="auto">
          <a:xfrm>
            <a:off x="3429000" y="3657600"/>
            <a:ext cx="5715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50" name="Text Box 10"/>
          <p:cNvSpPr txBox="1">
            <a:spLocks noChangeArrowheads="1"/>
          </p:cNvSpPr>
          <p:nvPr/>
        </p:nvSpPr>
        <p:spPr bwMode="auto">
          <a:xfrm>
            <a:off x="6019800" y="304800"/>
            <a:ext cx="2455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t>Sea level height</a:t>
            </a:r>
          </a:p>
        </p:txBody>
      </p:sp>
      <p:sp>
        <p:nvSpPr>
          <p:cNvPr id="61451" name="Line 11"/>
          <p:cNvSpPr>
            <a:spLocks noChangeShapeType="1"/>
          </p:cNvSpPr>
          <p:nvPr/>
        </p:nvSpPr>
        <p:spPr bwMode="auto">
          <a:xfrm flipH="1" flipV="1">
            <a:off x="1143000" y="2286000"/>
            <a:ext cx="457200" cy="2667000"/>
          </a:xfrm>
          <a:prstGeom prst="line">
            <a:avLst/>
          </a:prstGeom>
          <a:noFill/>
          <a:ln w="38100" cmpd="sng">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2" name="Line 12"/>
          <p:cNvSpPr>
            <a:spLocks noChangeShapeType="1"/>
          </p:cNvSpPr>
          <p:nvPr/>
        </p:nvSpPr>
        <p:spPr bwMode="auto">
          <a:xfrm flipH="1">
            <a:off x="5181600" y="609600"/>
            <a:ext cx="8382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4" name="Text Box 14"/>
          <p:cNvSpPr txBox="1">
            <a:spLocks noChangeArrowheads="1"/>
          </p:cNvSpPr>
          <p:nvPr/>
        </p:nvSpPr>
        <p:spPr bwMode="auto">
          <a:xfrm>
            <a:off x="6003925" y="1438275"/>
            <a:ext cx="1882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t>thermocline</a:t>
            </a:r>
            <a:endParaRPr lang="en-US"/>
          </a:p>
        </p:txBody>
      </p:sp>
      <p:sp>
        <p:nvSpPr>
          <p:cNvPr id="61455" name="Line 15"/>
          <p:cNvSpPr>
            <a:spLocks noChangeShapeType="1"/>
          </p:cNvSpPr>
          <p:nvPr/>
        </p:nvSpPr>
        <p:spPr bwMode="auto">
          <a:xfrm flipH="1">
            <a:off x="4191000" y="1752600"/>
            <a:ext cx="17526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1461" name="Group 21"/>
          <p:cNvGrpSpPr>
            <a:grpSpLocks/>
          </p:cNvGrpSpPr>
          <p:nvPr/>
        </p:nvGrpSpPr>
        <p:grpSpPr bwMode="auto">
          <a:xfrm>
            <a:off x="7924800" y="5181600"/>
            <a:ext cx="304800" cy="304800"/>
            <a:chOff x="3936" y="4224"/>
            <a:chExt cx="192" cy="192"/>
          </a:xfrm>
        </p:grpSpPr>
        <p:sp>
          <p:nvSpPr>
            <p:cNvPr id="61457" name="Oval 17"/>
            <p:cNvSpPr>
              <a:spLocks noChangeArrowheads="1"/>
            </p:cNvSpPr>
            <p:nvPr/>
          </p:nvSpPr>
          <p:spPr bwMode="auto">
            <a:xfrm>
              <a:off x="3936" y="4224"/>
              <a:ext cx="192" cy="1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8" name="Line 18"/>
            <p:cNvSpPr>
              <a:spLocks noChangeShapeType="1"/>
            </p:cNvSpPr>
            <p:nvPr/>
          </p:nvSpPr>
          <p:spPr bwMode="auto">
            <a:xfrm>
              <a:off x="3984" y="4272"/>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61460" name="Group 20"/>
          <p:cNvGrpSpPr>
            <a:grpSpLocks/>
          </p:cNvGrpSpPr>
          <p:nvPr/>
        </p:nvGrpSpPr>
        <p:grpSpPr bwMode="auto">
          <a:xfrm>
            <a:off x="6934200" y="4495800"/>
            <a:ext cx="1403350" cy="1447800"/>
            <a:chOff x="4368" y="2928"/>
            <a:chExt cx="884" cy="912"/>
          </a:xfrm>
        </p:grpSpPr>
        <p:sp>
          <p:nvSpPr>
            <p:cNvPr id="61456" name="Line 16"/>
            <p:cNvSpPr>
              <a:spLocks noChangeShapeType="1"/>
            </p:cNvSpPr>
            <p:nvPr/>
          </p:nvSpPr>
          <p:spPr bwMode="auto">
            <a:xfrm flipV="1">
              <a:off x="5088" y="2928"/>
              <a:ext cx="0" cy="72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9" name="Text Box 19"/>
            <p:cNvSpPr txBox="1">
              <a:spLocks noChangeArrowheads="1"/>
            </p:cNvSpPr>
            <p:nvPr/>
          </p:nvSpPr>
          <p:spPr bwMode="auto">
            <a:xfrm>
              <a:off x="4368" y="355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upwelling</a:t>
              </a:r>
            </a:p>
          </p:txBody>
        </p:sp>
      </p:grpSp>
    </p:spTree>
    <p:extLst>
      <p:ext uri="{BB962C8B-B14F-4D97-AF65-F5344CB8AC3E}">
        <p14:creationId xmlns:p14="http://schemas.microsoft.com/office/powerpoint/2010/main" val="809844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46"/>
                                        </p:tgtEl>
                                        <p:attrNameLst>
                                          <p:attrName>style.visibility</p:attrName>
                                        </p:attrNameLst>
                                      </p:cBhvr>
                                      <p:to>
                                        <p:strVal val="visible"/>
                                      </p:to>
                                    </p:set>
                                    <p:animEffect transition="in" filter="dissolve">
                                      <p:cBhvr>
                                        <p:cTn id="12" dur="500"/>
                                        <p:tgtEl>
                                          <p:spTgt spid="61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460"/>
                                        </p:tgtEl>
                                        <p:attrNameLst>
                                          <p:attrName>style.visibility</p:attrName>
                                        </p:attrNameLst>
                                      </p:cBhvr>
                                      <p:to>
                                        <p:strVal val="visible"/>
                                      </p:to>
                                    </p:set>
                                    <p:animEffect transition="in" filter="dissolve">
                                      <p:cBhvr>
                                        <p:cTn id="17" dur="500"/>
                                        <p:tgtEl>
                                          <p:spTgt spid="614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1461"/>
                                        </p:tgtEl>
                                        <p:attrNameLst>
                                          <p:attrName>style.visibility</p:attrName>
                                        </p:attrNameLst>
                                      </p:cBhvr>
                                      <p:to>
                                        <p:strVal val="visible"/>
                                      </p:to>
                                    </p:set>
                                    <p:animEffect transition="in" filter="dissolve">
                                      <p:cBhvr>
                                        <p:cTn id="22" dur="5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2" descr="fig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622363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7392"/>
            <a:ext cx="8229600" cy="1027992"/>
          </a:xfrm>
        </p:spPr>
        <p:txBody>
          <a:bodyPr/>
          <a:lstStyle/>
          <a:p>
            <a:r>
              <a:rPr lang="en-US" sz="3600" dirty="0" smtClean="0">
                <a:solidFill>
                  <a:srgbClr val="3366FF"/>
                </a:solidFill>
              </a:rPr>
              <a:t>The Pacific Decadal Oscillation (PDO)</a:t>
            </a:r>
            <a:endParaRPr lang="en-US" sz="3600" dirty="0">
              <a:solidFill>
                <a:srgbClr val="3366FF"/>
              </a:solidFill>
            </a:endParaRPr>
          </a:p>
        </p:txBody>
      </p:sp>
      <p:sp>
        <p:nvSpPr>
          <p:cNvPr id="3" name="TextBox 2"/>
          <p:cNvSpPr txBox="1"/>
          <p:nvPr/>
        </p:nvSpPr>
        <p:spPr>
          <a:xfrm>
            <a:off x="6400800" y="1676400"/>
            <a:ext cx="2608406" cy="830997"/>
          </a:xfrm>
          <a:prstGeom prst="rect">
            <a:avLst/>
          </a:prstGeom>
          <a:noFill/>
        </p:spPr>
        <p:txBody>
          <a:bodyPr wrap="none" rtlCol="0">
            <a:spAutoFit/>
          </a:bodyPr>
          <a:lstStyle/>
          <a:p>
            <a:r>
              <a:rPr lang="en-US" sz="2400" dirty="0" smtClean="0"/>
              <a:t>First EOF of</a:t>
            </a:r>
          </a:p>
          <a:p>
            <a:r>
              <a:rPr lang="en-US" sz="2400" dirty="0" smtClean="0"/>
              <a:t>North Pacific SST</a:t>
            </a:r>
            <a:endParaRPr lang="en-US" sz="2400" dirty="0"/>
          </a:p>
        </p:txBody>
      </p:sp>
      <p:sp>
        <p:nvSpPr>
          <p:cNvPr id="4" name="TextBox 3"/>
          <p:cNvSpPr txBox="1"/>
          <p:nvPr/>
        </p:nvSpPr>
        <p:spPr>
          <a:xfrm>
            <a:off x="6934200" y="4267200"/>
            <a:ext cx="1752600" cy="2246769"/>
          </a:xfrm>
          <a:prstGeom prst="rect">
            <a:avLst/>
          </a:prstGeom>
          <a:noFill/>
        </p:spPr>
        <p:txBody>
          <a:bodyPr wrap="square" rtlCol="0">
            <a:spAutoFit/>
          </a:bodyPr>
          <a:lstStyle/>
          <a:p>
            <a:r>
              <a:rPr lang="en-US" sz="2000" dirty="0" smtClean="0"/>
              <a:t>“PDO” –</a:t>
            </a:r>
          </a:p>
          <a:p>
            <a:r>
              <a:rPr lang="en-US" sz="2000" dirty="0" smtClean="0"/>
              <a:t>based on fluctuations in the times series that goes with the first EOF</a:t>
            </a:r>
            <a:endParaRPr lang="en-US" sz="2000" dirty="0"/>
          </a:p>
        </p:txBody>
      </p:sp>
      <p:sp>
        <p:nvSpPr>
          <p:cNvPr id="5" name="TextBox 4"/>
          <p:cNvSpPr txBox="1"/>
          <p:nvPr/>
        </p:nvSpPr>
        <p:spPr>
          <a:xfrm>
            <a:off x="762000" y="6400800"/>
            <a:ext cx="5534951" cy="369332"/>
          </a:xfrm>
          <a:prstGeom prst="rect">
            <a:avLst/>
          </a:prstGeom>
          <a:noFill/>
        </p:spPr>
        <p:txBody>
          <a:bodyPr wrap="none" rtlCol="0">
            <a:spAutoFit/>
          </a:bodyPr>
          <a:lstStyle/>
          <a:p>
            <a:r>
              <a:rPr lang="en-US" dirty="0" smtClean="0"/>
              <a:t>Color bars monthly values, line 5-year running mean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52400" y="381000"/>
            <a:ext cx="8305800" cy="1066800"/>
          </a:xfrm>
        </p:spPr>
        <p:txBody>
          <a:bodyPr/>
          <a:lstStyle/>
          <a:p>
            <a:pPr>
              <a:buClr>
                <a:srgbClr val="0033CC"/>
              </a:buClr>
            </a:pPr>
            <a:r>
              <a:rPr lang="en-US" sz="3200" dirty="0">
                <a:solidFill>
                  <a:srgbClr val="0033CC"/>
                </a:solidFill>
              </a:rPr>
              <a:t>What Causes t</a:t>
            </a:r>
            <a:r>
              <a:rPr lang="en-US" sz="3200" dirty="0" smtClean="0">
                <a:solidFill>
                  <a:srgbClr val="0033CC"/>
                </a:solidFill>
              </a:rPr>
              <a:t>he PDO </a:t>
            </a:r>
            <a:r>
              <a:rPr lang="en-US" sz="3200" dirty="0">
                <a:solidFill>
                  <a:srgbClr val="0033CC"/>
                </a:solidFill>
              </a:rPr>
              <a:t/>
            </a:r>
            <a:br>
              <a:rPr lang="en-US" sz="3200" dirty="0">
                <a:solidFill>
                  <a:srgbClr val="0033CC"/>
                </a:solidFill>
              </a:rPr>
            </a:br>
            <a:r>
              <a:rPr lang="en-US" sz="3200" dirty="0">
                <a:solidFill>
                  <a:srgbClr val="0033CC"/>
                </a:solidFill>
              </a:rPr>
              <a:t>and Pacific </a:t>
            </a:r>
            <a:r>
              <a:rPr lang="en-US" sz="3200" dirty="0" smtClean="0">
                <a:solidFill>
                  <a:srgbClr val="0033CC"/>
                </a:solidFill>
              </a:rPr>
              <a:t>Variability </a:t>
            </a:r>
            <a:r>
              <a:rPr lang="en-US" sz="3200" dirty="0">
                <a:solidFill>
                  <a:srgbClr val="0033CC"/>
                </a:solidFill>
              </a:rPr>
              <a:t>in General?</a:t>
            </a:r>
          </a:p>
        </p:txBody>
      </p:sp>
      <p:sp>
        <p:nvSpPr>
          <p:cNvPr id="271363" name="Rectangle 3"/>
          <p:cNvSpPr>
            <a:spLocks noGrp="1" noChangeArrowheads="1"/>
          </p:cNvSpPr>
          <p:nvPr>
            <p:ph type="body" idx="1"/>
          </p:nvPr>
        </p:nvSpPr>
        <p:spPr>
          <a:xfrm>
            <a:off x="685800" y="2438400"/>
            <a:ext cx="7772400" cy="4114800"/>
          </a:xfrm>
        </p:spPr>
        <p:txBody>
          <a:bodyPr/>
          <a:lstStyle/>
          <a:p>
            <a:pPr>
              <a:lnSpc>
                <a:spcPct val="90000"/>
              </a:lnSpc>
            </a:pPr>
            <a:r>
              <a:rPr lang="en-US" sz="2800" dirty="0" smtClean="0"/>
              <a:t>Signal from the Tropics?</a:t>
            </a:r>
          </a:p>
          <a:p>
            <a:pPr lvl="1">
              <a:lnSpc>
                <a:spcPct val="90000"/>
              </a:lnSpc>
            </a:pPr>
            <a:r>
              <a:rPr lang="en-US" sz="2400" dirty="0" err="1" smtClean="0"/>
              <a:t>Midlatitude</a:t>
            </a:r>
            <a:r>
              <a:rPr lang="en-US" sz="2400" dirty="0" smtClean="0"/>
              <a:t> ocean integrates ENSO signal</a:t>
            </a:r>
          </a:p>
          <a:p>
            <a:pPr lvl="1">
              <a:lnSpc>
                <a:spcPct val="90000"/>
              </a:lnSpc>
            </a:pPr>
            <a:r>
              <a:rPr lang="en-US" sz="2400" dirty="0" smtClean="0"/>
              <a:t>decadal variability in the ENSO region</a:t>
            </a:r>
            <a:endParaRPr lang="en-US" sz="2800" dirty="0" smtClean="0"/>
          </a:p>
          <a:p>
            <a:pPr>
              <a:lnSpc>
                <a:spcPct val="90000"/>
              </a:lnSpc>
            </a:pPr>
            <a:r>
              <a:rPr lang="en-US" sz="2800" dirty="0" smtClean="0"/>
              <a:t>Random </a:t>
            </a:r>
            <a:r>
              <a:rPr lang="en-US" sz="2800" dirty="0"/>
              <a:t>forcing by the Atmosphere</a:t>
            </a:r>
          </a:p>
          <a:p>
            <a:pPr lvl="1">
              <a:lnSpc>
                <a:spcPct val="90000"/>
              </a:lnSpc>
            </a:pPr>
            <a:r>
              <a:rPr lang="en-US" sz="2400" dirty="0"/>
              <a:t>Aleutian low =&gt; underlying ocean</a:t>
            </a:r>
          </a:p>
          <a:p>
            <a:pPr>
              <a:lnSpc>
                <a:spcPct val="90000"/>
              </a:lnSpc>
            </a:pPr>
            <a:r>
              <a:rPr lang="en-US" sz="2800" dirty="0" err="1" smtClean="0"/>
              <a:t>Midlatitude</a:t>
            </a:r>
            <a:r>
              <a:rPr lang="en-US" sz="2800" dirty="0" smtClean="0"/>
              <a:t> </a:t>
            </a:r>
            <a:r>
              <a:rPr lang="en-US" sz="2800" dirty="0"/>
              <a:t>Dynamics</a:t>
            </a:r>
          </a:p>
          <a:p>
            <a:pPr lvl="1">
              <a:lnSpc>
                <a:spcPct val="90000"/>
              </a:lnSpc>
            </a:pPr>
            <a:r>
              <a:rPr lang="en-US" sz="2400" dirty="0"/>
              <a:t>Shifts in the strength/position of the ocean gyres</a:t>
            </a:r>
          </a:p>
          <a:p>
            <a:pPr lvl="1">
              <a:lnSpc>
                <a:spcPct val="90000"/>
              </a:lnSpc>
            </a:pPr>
            <a:r>
              <a:rPr lang="en-US" sz="2400" dirty="0"/>
              <a:t>Could include feedbacks with the atmosphere</a:t>
            </a:r>
          </a:p>
          <a:p>
            <a:pPr lvl="1">
              <a:lnSpc>
                <a:spcPct val="90000"/>
              </a:lnSpc>
            </a:pPr>
            <a:endParaRPr lang="en-US" sz="2400" dirty="0"/>
          </a:p>
          <a:p>
            <a:pPr lvl="1">
              <a:lnSpc>
                <a:spcPct val="90000"/>
              </a:lnSpc>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57400" y="0"/>
            <a:ext cx="4953000" cy="838200"/>
          </a:xfrm>
        </p:spPr>
        <p:txBody>
          <a:bodyPr/>
          <a:lstStyle/>
          <a:p>
            <a:r>
              <a:rPr lang="ja-JP" altLang="en-US" sz="3200">
                <a:solidFill>
                  <a:srgbClr val="0033CC"/>
                </a:solidFill>
                <a:latin typeface="Arial"/>
              </a:rPr>
              <a:t>“</a:t>
            </a:r>
            <a:r>
              <a:rPr lang="en-US" sz="3200">
                <a:solidFill>
                  <a:srgbClr val="0033CC"/>
                </a:solidFill>
              </a:rPr>
              <a:t>The Atmospheric Bridge</a:t>
            </a:r>
            <a:r>
              <a:rPr lang="ja-JP" altLang="en-US" sz="3200">
                <a:solidFill>
                  <a:srgbClr val="0033CC"/>
                </a:solidFill>
                <a:latin typeface="Arial"/>
              </a:rPr>
              <a:t>”</a:t>
            </a:r>
            <a:endParaRPr lang="en-US" sz="3200">
              <a:solidFill>
                <a:srgbClr val="0033CC"/>
              </a:solidFill>
            </a:endParaRPr>
          </a:p>
        </p:txBody>
      </p:sp>
      <p:sp>
        <p:nvSpPr>
          <p:cNvPr id="96259" name="Text Box 3"/>
          <p:cNvSpPr txBox="1">
            <a:spLocks noChangeArrowheads="1"/>
          </p:cNvSpPr>
          <p:nvPr/>
        </p:nvSpPr>
        <p:spPr bwMode="auto">
          <a:xfrm>
            <a:off x="214313" y="2555875"/>
            <a:ext cx="1385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400">
              <a:solidFill>
                <a:srgbClr val="3399FF"/>
              </a:solidFill>
            </a:endParaRPr>
          </a:p>
        </p:txBody>
      </p:sp>
      <p:pic>
        <p:nvPicPr>
          <p:cNvPr id="96260" name="Picture 4" descr="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46988" cy="4092575"/>
          </a:xfrm>
          <a:prstGeom prst="rect">
            <a:avLst/>
          </a:prstGeom>
          <a:noFill/>
          <a:extLst>
            <a:ext uri="{909E8E84-426E-40dd-AFC4-6F175D3DCCD1}">
              <a14:hiddenFill xmlns:a14="http://schemas.microsoft.com/office/drawing/2010/main">
                <a:solidFill>
                  <a:srgbClr val="FFFFFF"/>
                </a:solidFill>
              </a14:hiddenFill>
            </a:ext>
          </a:extLst>
        </p:spPr>
      </p:pic>
      <p:sp>
        <p:nvSpPr>
          <p:cNvPr id="96261" name="Text Box 5"/>
          <p:cNvSpPr txBox="1">
            <a:spLocks noChangeArrowheads="1"/>
          </p:cNvSpPr>
          <p:nvPr/>
        </p:nvSpPr>
        <p:spPr bwMode="auto">
          <a:xfrm>
            <a:off x="1371600" y="5638800"/>
            <a:ext cx="648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3399FF"/>
                </a:solidFill>
              </a:rPr>
              <a:t>Meridional cross section through the central Pacific</a:t>
            </a:r>
          </a:p>
        </p:txBody>
      </p:sp>
      <p:sp>
        <p:nvSpPr>
          <p:cNvPr id="96266" name="Text Box 10"/>
          <p:cNvSpPr txBox="1">
            <a:spLocks noChangeArrowheads="1"/>
          </p:cNvSpPr>
          <p:nvPr/>
        </p:nvSpPr>
        <p:spPr bwMode="auto">
          <a:xfrm>
            <a:off x="609600" y="6297613"/>
            <a:ext cx="785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solidFill>
                  <a:schemeClr val="tx1"/>
                </a:solidFill>
              </a:rPr>
              <a:t>(Alexander 1992; Lau and Nath 1996; Alexander et al. 2002 all J. Climate)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85800" y="228600"/>
            <a:ext cx="7772400" cy="1143000"/>
          </a:xfrm>
        </p:spPr>
        <p:txBody>
          <a:bodyPr/>
          <a:lstStyle/>
          <a:p>
            <a:r>
              <a:rPr lang="en-US" sz="3200" dirty="0">
                <a:solidFill>
                  <a:srgbClr val="3366FF"/>
                </a:solidFill>
              </a:rPr>
              <a:t>Mechanism for Atmospheric Circulation Changes due to </a:t>
            </a:r>
            <a:r>
              <a:rPr lang="en-US" sz="3200" dirty="0" smtClean="0">
                <a:solidFill>
                  <a:srgbClr val="3366FF"/>
                </a:solidFill>
              </a:rPr>
              <a:t>ENSO</a:t>
            </a:r>
            <a:endParaRPr lang="en-US" sz="3200" dirty="0">
              <a:solidFill>
                <a:srgbClr val="3366FF"/>
              </a:solidFill>
            </a:endParaRPr>
          </a:p>
        </p:txBody>
      </p:sp>
      <p:pic>
        <p:nvPicPr>
          <p:cNvPr id="377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4516438"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7861" name="Text Box 5"/>
          <p:cNvSpPr txBox="1">
            <a:spLocks noChangeArrowheads="1"/>
          </p:cNvSpPr>
          <p:nvPr/>
        </p:nvSpPr>
        <p:spPr bwMode="auto">
          <a:xfrm>
            <a:off x="4038600" y="6019800"/>
            <a:ext cx="432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a:solidFill>
                  <a:schemeClr val="tx1"/>
                </a:solidFill>
                <a:latin typeface="Arial" charset="0"/>
              </a:rPr>
              <a:t>Horel and Wallace, Mon. Wea Rev. 1981</a:t>
            </a:r>
          </a:p>
        </p:txBody>
      </p:sp>
      <p:grpSp>
        <p:nvGrpSpPr>
          <p:cNvPr id="377866" name="Group 10"/>
          <p:cNvGrpSpPr>
            <a:grpSpLocks/>
          </p:cNvGrpSpPr>
          <p:nvPr/>
        </p:nvGrpSpPr>
        <p:grpSpPr bwMode="auto">
          <a:xfrm>
            <a:off x="2209800" y="2286000"/>
            <a:ext cx="3654425" cy="2133600"/>
            <a:chOff x="1680" y="1440"/>
            <a:chExt cx="2302" cy="1344"/>
          </a:xfrm>
        </p:grpSpPr>
        <p:pic>
          <p:nvPicPr>
            <p:cNvPr id="377862" name="Picture 6" descr="NORMAL"/>
            <p:cNvPicPr>
              <a:picLocks noChangeAspect="1" noChangeArrowheads="1"/>
            </p:cNvPicPr>
            <p:nvPr/>
          </p:nvPicPr>
          <p:blipFill>
            <a:blip r:embed="rId4">
              <a:extLst>
                <a:ext uri="{28A0092B-C50C-407E-A947-70E740481C1C}">
                  <a14:useLocalDpi xmlns:a14="http://schemas.microsoft.com/office/drawing/2010/main" val="0"/>
                </a:ext>
              </a:extLst>
            </a:blip>
            <a:srcRect l="24632" t="11667" r="56210" b="60556"/>
            <a:stretch>
              <a:fillRect/>
            </a:stretch>
          </p:blipFill>
          <p:spPr bwMode="auto">
            <a:xfrm>
              <a:off x="1680" y="2208"/>
              <a:ext cx="524" cy="576"/>
            </a:xfrm>
            <a:prstGeom prst="rect">
              <a:avLst/>
            </a:prstGeom>
            <a:solidFill>
              <a:srgbClr val="CCFFCC"/>
            </a:solidFill>
            <a:ln>
              <a:noFill/>
            </a:ln>
            <a:extLst>
              <a:ext uri="{91240B29-F687-4f45-9708-019B960494DF}">
                <a14:hiddenLine xmlns:a14="http://schemas.microsoft.com/office/drawing/2010/main" w="9525">
                  <a:solidFill>
                    <a:srgbClr val="CCFFCC"/>
                  </a:solidFill>
                  <a:miter lim="800000"/>
                  <a:headEnd/>
                  <a:tailEnd/>
                </a14:hiddenLine>
              </a:ext>
            </a:extLst>
          </p:spPr>
        </p:pic>
        <p:sp>
          <p:nvSpPr>
            <p:cNvPr id="377863" name="Arc 7"/>
            <p:cNvSpPr>
              <a:spLocks/>
            </p:cNvSpPr>
            <p:nvPr/>
          </p:nvSpPr>
          <p:spPr bwMode="auto">
            <a:xfrm rot="3837709" flipH="1" flipV="1">
              <a:off x="2471" y="697"/>
              <a:ext cx="768" cy="2254"/>
            </a:xfrm>
            <a:custGeom>
              <a:avLst/>
              <a:gdLst>
                <a:gd name="G0" fmla="+- 0 0 0"/>
                <a:gd name="G1" fmla="+- 21582 0 0"/>
                <a:gd name="G2" fmla="+- 21600 0 0"/>
                <a:gd name="T0" fmla="*/ 880 w 21600"/>
                <a:gd name="T1" fmla="*/ 0 h 43155"/>
                <a:gd name="T2" fmla="*/ 1080 w 21600"/>
                <a:gd name="T3" fmla="*/ 43155 h 43155"/>
                <a:gd name="T4" fmla="*/ 0 w 21600"/>
                <a:gd name="T5" fmla="*/ 21582 h 43155"/>
              </a:gdLst>
              <a:ahLst/>
              <a:cxnLst>
                <a:cxn ang="0">
                  <a:pos x="T0" y="T1"/>
                </a:cxn>
                <a:cxn ang="0">
                  <a:pos x="T2" y="T3"/>
                </a:cxn>
                <a:cxn ang="0">
                  <a:pos x="T4" y="T5"/>
                </a:cxn>
              </a:cxnLst>
              <a:rect l="0" t="0" r="r" b="b"/>
              <a:pathLst>
                <a:path w="21600" h="43155" fill="none" extrusionOk="0">
                  <a:moveTo>
                    <a:pt x="880" y="-1"/>
                  </a:moveTo>
                  <a:cubicBezTo>
                    <a:pt x="12457" y="471"/>
                    <a:pt x="21600" y="9994"/>
                    <a:pt x="21600" y="21582"/>
                  </a:cubicBezTo>
                  <a:cubicBezTo>
                    <a:pt x="21600" y="33091"/>
                    <a:pt x="12575" y="42579"/>
                    <a:pt x="1079" y="43154"/>
                  </a:cubicBezTo>
                </a:path>
                <a:path w="21600" h="43155" stroke="0" extrusionOk="0">
                  <a:moveTo>
                    <a:pt x="880" y="-1"/>
                  </a:moveTo>
                  <a:cubicBezTo>
                    <a:pt x="12457" y="471"/>
                    <a:pt x="21600" y="9994"/>
                    <a:pt x="21600" y="21582"/>
                  </a:cubicBezTo>
                  <a:cubicBezTo>
                    <a:pt x="21600" y="33091"/>
                    <a:pt x="12575" y="42579"/>
                    <a:pt x="1079" y="43154"/>
                  </a:cubicBezTo>
                  <a:lnTo>
                    <a:pt x="0" y="21582"/>
                  </a:lnTo>
                  <a:close/>
                </a:path>
              </a:pathLst>
            </a:custGeom>
            <a:noFill/>
            <a:ln w="38100">
              <a:solidFill>
                <a:srgbClr val="FF00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77864" name="Text Box 8"/>
          <p:cNvSpPr txBox="1">
            <a:spLocks noChangeArrowheads="1"/>
          </p:cNvSpPr>
          <p:nvPr/>
        </p:nvSpPr>
        <p:spPr bwMode="auto">
          <a:xfrm>
            <a:off x="304800" y="3505200"/>
            <a:ext cx="1873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solidFill>
                  <a:schemeClr val="tx1"/>
                </a:solidFill>
                <a:latin typeface="Arial" charset="0"/>
              </a:rPr>
              <a:t>Latent heat</a:t>
            </a:r>
          </a:p>
          <a:p>
            <a:r>
              <a:rPr lang="en-US" sz="1800" dirty="0">
                <a:solidFill>
                  <a:schemeClr val="tx1"/>
                </a:solidFill>
                <a:latin typeface="Arial" charset="0"/>
              </a:rPr>
              <a:t>release in</a:t>
            </a:r>
          </a:p>
          <a:p>
            <a:r>
              <a:rPr lang="en-US" sz="1800" dirty="0">
                <a:solidFill>
                  <a:schemeClr val="tx1"/>
                </a:solidFill>
                <a:latin typeface="Arial" charset="0"/>
              </a:rPr>
              <a:t>thunderstorms</a:t>
            </a:r>
          </a:p>
        </p:txBody>
      </p:sp>
      <p:sp>
        <p:nvSpPr>
          <p:cNvPr id="377865" name="Text Box 9"/>
          <p:cNvSpPr txBox="1">
            <a:spLocks noChangeArrowheads="1"/>
          </p:cNvSpPr>
          <p:nvPr/>
        </p:nvSpPr>
        <p:spPr bwMode="auto">
          <a:xfrm>
            <a:off x="5943600" y="1447800"/>
            <a:ext cx="3048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i="1" dirty="0">
                <a:latin typeface="Arial" charset="0"/>
              </a:rPr>
              <a:t>Atmospheric </a:t>
            </a:r>
            <a:r>
              <a:rPr lang="en-US" sz="2400" i="1" dirty="0" err="1" smtClean="0">
                <a:latin typeface="Arial" charset="0"/>
              </a:rPr>
              <a:t>Rossby</a:t>
            </a:r>
            <a:r>
              <a:rPr lang="en-US" sz="2400" i="1" dirty="0" smtClean="0">
                <a:latin typeface="Arial" charset="0"/>
              </a:rPr>
              <a:t> wave </a:t>
            </a:r>
            <a:r>
              <a:rPr lang="en-US" sz="2400" i="1" dirty="0">
                <a:latin typeface="Arial" charset="0"/>
              </a:rPr>
              <a:t>forced by </a:t>
            </a:r>
            <a:r>
              <a:rPr lang="en-US" sz="2400" i="1" dirty="0" smtClean="0">
                <a:latin typeface="Arial" charset="0"/>
              </a:rPr>
              <a:t>tropical </a:t>
            </a:r>
            <a:r>
              <a:rPr lang="en-US" sz="2400" i="1" dirty="0">
                <a:latin typeface="Arial" charset="0"/>
              </a:rPr>
              <a:t>heating</a:t>
            </a:r>
          </a:p>
          <a:p>
            <a:endParaRPr lang="en-US" sz="2000" i="1" dirty="0"/>
          </a:p>
        </p:txBody>
      </p:sp>
      <p:sp>
        <p:nvSpPr>
          <p:cNvPr id="2" name="TextBox 1"/>
          <p:cNvSpPr txBox="1"/>
          <p:nvPr/>
        </p:nvSpPr>
        <p:spPr>
          <a:xfrm>
            <a:off x="2971800" y="3886200"/>
            <a:ext cx="1300394" cy="369332"/>
          </a:xfrm>
          <a:prstGeom prst="rect">
            <a:avLst/>
          </a:prstGeom>
          <a:noFill/>
        </p:spPr>
        <p:txBody>
          <a:bodyPr wrap="none" rtlCol="0">
            <a:spAutoFit/>
          </a:bodyPr>
          <a:lstStyle/>
          <a:p>
            <a:r>
              <a:rPr lang="en-US" dirty="0" smtClean="0">
                <a:solidFill>
                  <a:schemeClr val="bg2"/>
                </a:solidFill>
              </a:rPr>
              <a:t>Warm SST</a:t>
            </a:r>
            <a:endParaRPr lang="en-US"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28600"/>
            <a:ext cx="7772400" cy="533400"/>
          </a:xfrm>
        </p:spPr>
        <p:txBody>
          <a:bodyPr/>
          <a:lstStyle/>
          <a:p>
            <a:r>
              <a:rPr lang="en-US" sz="3200" dirty="0">
                <a:solidFill>
                  <a:srgbClr val="3366FF"/>
                </a:solidFill>
              </a:rPr>
              <a:t>El Ni</a:t>
            </a:r>
            <a:r>
              <a:rPr lang="en-US" sz="3200" dirty="0">
                <a:solidFill>
                  <a:srgbClr val="3366FF"/>
                </a:solidFill>
                <a:cs typeface="Times New Roman" charset="0"/>
              </a:rPr>
              <a:t>ñ</a:t>
            </a:r>
            <a:r>
              <a:rPr lang="en-US" sz="3200" dirty="0">
                <a:solidFill>
                  <a:srgbClr val="3366FF"/>
                </a:solidFill>
              </a:rPr>
              <a:t>o – La Ni</a:t>
            </a:r>
            <a:r>
              <a:rPr lang="en-US" sz="3200" dirty="0">
                <a:solidFill>
                  <a:srgbClr val="3366FF"/>
                </a:solidFill>
                <a:cs typeface="Times New Roman" charset="0"/>
              </a:rPr>
              <a:t>ñ</a:t>
            </a:r>
            <a:r>
              <a:rPr lang="en-US" sz="3200" dirty="0">
                <a:solidFill>
                  <a:srgbClr val="3366FF"/>
                </a:solidFill>
              </a:rPr>
              <a:t>a Composite:</a:t>
            </a:r>
            <a:r>
              <a:rPr lang="en-US" dirty="0">
                <a:solidFill>
                  <a:srgbClr val="3366FF"/>
                </a:solidFill>
              </a:rPr>
              <a:t> </a:t>
            </a:r>
            <a:r>
              <a:rPr lang="en-US" dirty="0"/>
              <a:t/>
            </a:r>
            <a:br>
              <a:rPr lang="en-US" dirty="0"/>
            </a:br>
            <a:endParaRPr lang="en-US" sz="2400" dirty="0"/>
          </a:p>
        </p:txBody>
      </p:sp>
      <p:sp>
        <p:nvSpPr>
          <p:cNvPr id="100358" name="Text Box 6"/>
          <p:cNvSpPr txBox="1">
            <a:spLocks noChangeArrowheads="1"/>
          </p:cNvSpPr>
          <p:nvPr/>
        </p:nvSpPr>
        <p:spPr bwMode="auto">
          <a:xfrm>
            <a:off x="1295400" y="533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solidFill>
                  <a:schemeClr val="tx2"/>
                </a:solidFill>
              </a:rPr>
              <a:t>DJF SLP Contour (1 </a:t>
            </a:r>
            <a:r>
              <a:rPr lang="en-US" sz="2400" dirty="0" err="1">
                <a:solidFill>
                  <a:schemeClr val="tx2"/>
                </a:solidFill>
              </a:rPr>
              <a:t>mb</a:t>
            </a:r>
            <a:r>
              <a:rPr lang="en-US" sz="2400" dirty="0">
                <a:solidFill>
                  <a:schemeClr val="tx2"/>
                </a:solidFill>
              </a:rPr>
              <a:t>); FMA SST (shaded </a:t>
            </a:r>
            <a:r>
              <a:rPr lang="en-US" sz="2400" dirty="0">
                <a:solidFill>
                  <a:schemeClr val="tx2"/>
                </a:solidFill>
                <a:cs typeface="Times New Roman" charset="0"/>
              </a:rPr>
              <a:t>º</a:t>
            </a:r>
            <a:r>
              <a:rPr lang="en-US" sz="2400" dirty="0">
                <a:solidFill>
                  <a:schemeClr val="tx2"/>
                </a:solidFill>
              </a:rPr>
              <a:t>C)</a:t>
            </a:r>
          </a:p>
        </p:txBody>
      </p:sp>
      <p:grpSp>
        <p:nvGrpSpPr>
          <p:cNvPr id="100370" name="Group 18"/>
          <p:cNvGrpSpPr>
            <a:grpSpLocks/>
          </p:cNvGrpSpPr>
          <p:nvPr/>
        </p:nvGrpSpPr>
        <p:grpSpPr bwMode="auto">
          <a:xfrm>
            <a:off x="1219200" y="3886200"/>
            <a:ext cx="6781800" cy="2971800"/>
            <a:chOff x="816" y="2592"/>
            <a:chExt cx="4176" cy="1728"/>
          </a:xfrm>
        </p:grpSpPr>
        <p:pic>
          <p:nvPicPr>
            <p:cNvPr id="100356" name="Picture 4" descr="slp"/>
            <p:cNvPicPr>
              <a:picLocks noChangeAspect="1" noChangeArrowheads="1"/>
            </p:cNvPicPr>
            <p:nvPr/>
          </p:nvPicPr>
          <p:blipFill>
            <a:blip r:embed="rId3">
              <a:extLst>
                <a:ext uri="{28A0092B-C50C-407E-A947-70E740481C1C}">
                  <a14:useLocalDpi xmlns:a14="http://schemas.microsoft.com/office/drawing/2010/main" val="0"/>
                </a:ext>
              </a:extLst>
            </a:blip>
            <a:srcRect l="12000" t="52855" r="11000" b="4666"/>
            <a:stretch>
              <a:fillRect/>
            </a:stretch>
          </p:blipFill>
          <p:spPr bwMode="auto">
            <a:xfrm>
              <a:off x="816" y="2592"/>
              <a:ext cx="4176" cy="1728"/>
            </a:xfrm>
            <a:prstGeom prst="rect">
              <a:avLst/>
            </a:prstGeom>
            <a:noFill/>
            <a:extLst>
              <a:ext uri="{909E8E84-426E-40dd-AFC4-6F175D3DCCD1}">
                <a14:hiddenFill xmlns:a14="http://schemas.microsoft.com/office/drawing/2010/main">
                  <a:solidFill>
                    <a:srgbClr val="FFFFFF"/>
                  </a:solidFill>
                </a14:hiddenFill>
              </a:ext>
            </a:extLst>
          </p:spPr>
        </p:pic>
        <p:sp>
          <p:nvSpPr>
            <p:cNvPr id="100368" name="Text Box 16"/>
            <p:cNvSpPr txBox="1">
              <a:spLocks noChangeArrowheads="1"/>
            </p:cNvSpPr>
            <p:nvPr/>
          </p:nvSpPr>
          <p:spPr bwMode="auto">
            <a:xfrm>
              <a:off x="1488" y="2880"/>
              <a:ext cx="95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r>
                <a:rPr lang="en-US" sz="2400">
                  <a:solidFill>
                    <a:schemeClr val="tx1"/>
                  </a:solidFill>
                </a:rPr>
                <a:t>Model</a:t>
              </a:r>
            </a:p>
          </p:txBody>
        </p:sp>
      </p:grpSp>
      <p:grpSp>
        <p:nvGrpSpPr>
          <p:cNvPr id="100369" name="Group 17"/>
          <p:cNvGrpSpPr>
            <a:grpSpLocks/>
          </p:cNvGrpSpPr>
          <p:nvPr/>
        </p:nvGrpSpPr>
        <p:grpSpPr bwMode="auto">
          <a:xfrm>
            <a:off x="1143000" y="1143000"/>
            <a:ext cx="6781800" cy="2819400"/>
            <a:chOff x="816" y="816"/>
            <a:chExt cx="4176" cy="1728"/>
          </a:xfrm>
        </p:grpSpPr>
        <p:pic>
          <p:nvPicPr>
            <p:cNvPr id="100365" name="Picture 13" descr="slp"/>
            <p:cNvPicPr>
              <a:picLocks noChangeAspect="1" noChangeArrowheads="1"/>
            </p:cNvPicPr>
            <p:nvPr/>
          </p:nvPicPr>
          <p:blipFill>
            <a:blip r:embed="rId3">
              <a:extLst>
                <a:ext uri="{28A0092B-C50C-407E-A947-70E740481C1C}">
                  <a14:useLocalDpi xmlns:a14="http://schemas.microsoft.com/office/drawing/2010/main" val="0"/>
                </a:ext>
              </a:extLst>
            </a:blip>
            <a:srcRect l="12000" t="8015" r="11000" b="49504"/>
            <a:stretch>
              <a:fillRect/>
            </a:stretch>
          </p:blipFill>
          <p:spPr bwMode="auto">
            <a:xfrm>
              <a:off x="816" y="816"/>
              <a:ext cx="4176" cy="1728"/>
            </a:xfrm>
            <a:prstGeom prst="rect">
              <a:avLst/>
            </a:prstGeom>
            <a:noFill/>
            <a:extLst>
              <a:ext uri="{909E8E84-426E-40dd-AFC4-6F175D3DCCD1}">
                <a14:hiddenFill xmlns:a14="http://schemas.microsoft.com/office/drawing/2010/main">
                  <a:solidFill>
                    <a:srgbClr val="FFFFFF"/>
                  </a:solidFill>
                </a14:hiddenFill>
              </a:ext>
            </a:extLst>
          </p:spPr>
        </p:pic>
        <p:sp>
          <p:nvSpPr>
            <p:cNvPr id="100367" name="Text Box 15"/>
            <p:cNvSpPr txBox="1">
              <a:spLocks noChangeArrowheads="1"/>
            </p:cNvSpPr>
            <p:nvPr/>
          </p:nvSpPr>
          <p:spPr bwMode="auto">
            <a:xfrm>
              <a:off x="1478" y="914"/>
              <a:ext cx="466"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800">
                  <a:solidFill>
                    <a:schemeClr val="tx1"/>
                  </a:solidFill>
                </a:rPr>
                <a:t>Obs</a:t>
              </a:r>
              <a:endParaRPr lang="en-US"/>
            </a:p>
          </p:txBody>
        </p:sp>
      </p:grpSp>
      <p:sp>
        <p:nvSpPr>
          <p:cNvPr id="100371" name="Rectangle 19"/>
          <p:cNvSpPr>
            <a:spLocks noChangeArrowheads="1"/>
          </p:cNvSpPr>
          <p:nvPr/>
        </p:nvSpPr>
        <p:spPr bwMode="auto">
          <a:xfrm>
            <a:off x="4267200" y="4724400"/>
            <a:ext cx="304800" cy="228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cxnSp>
        <p:nvCxnSpPr>
          <p:cNvPr id="3" name="Straight Arrow Connector 2"/>
          <p:cNvCxnSpPr/>
          <p:nvPr/>
        </p:nvCxnSpPr>
        <p:spPr>
          <a:xfrm>
            <a:off x="3886200" y="1600200"/>
            <a:ext cx="762000" cy="228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4724400" y="1295400"/>
            <a:ext cx="228600" cy="381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43400" y="1295400"/>
            <a:ext cx="304478" cy="369332"/>
          </a:xfrm>
          <a:prstGeom prst="rect">
            <a:avLst/>
          </a:prstGeom>
          <a:noFill/>
        </p:spPr>
        <p:txBody>
          <a:bodyPr wrap="none" rtlCol="0">
            <a:spAutoFit/>
          </a:bodyPr>
          <a:lstStyle/>
          <a:p>
            <a:r>
              <a:rPr lang="en-US" dirty="0" smtClean="0"/>
              <a:t>L</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70"/>
                                        </p:tgtEl>
                                        <p:attrNameLst>
                                          <p:attrName>style.visibility</p:attrName>
                                        </p:attrNameLst>
                                      </p:cBhvr>
                                      <p:to>
                                        <p:strVal val="visible"/>
                                      </p:to>
                                    </p:set>
                                    <p:animEffect transition="in" filter="dissolve">
                                      <p:cBhvr>
                                        <p:cTn id="7" dur="500"/>
                                        <p:tgtEl>
                                          <p:spTgt spid="100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71"/>
                                        </p:tgtEl>
                                        <p:attrNameLst>
                                          <p:attrName>style.visibility</p:attrName>
                                        </p:attrNameLst>
                                      </p:cBhvr>
                                      <p:to>
                                        <p:strVal val="visible"/>
                                      </p:to>
                                    </p:set>
                                    <p:animEffect transition="in" filter="dissolve">
                                      <p:cBhvr>
                                        <p:cTn id="12" dur="500"/>
                                        <p:tgtEl>
                                          <p:spTgt spid="100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0" descr="fig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62025"/>
            <a:ext cx="54864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152400" y="-20638"/>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a:t>Data Coverage from Ships of Opportunity</a:t>
            </a:r>
          </a:p>
        </p:txBody>
      </p:sp>
      <p:sp>
        <p:nvSpPr>
          <p:cNvPr id="4103" name="Text Box 7"/>
          <p:cNvSpPr txBox="1">
            <a:spLocks noChangeArrowheads="1"/>
          </p:cNvSpPr>
          <p:nvPr/>
        </p:nvSpPr>
        <p:spPr bwMode="auto">
          <a:xfrm>
            <a:off x="7124700" y="4724400"/>
            <a:ext cx="2209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i="1"/>
              <a:t>% of months with at least </a:t>
            </a:r>
          </a:p>
          <a:p>
            <a:r>
              <a:rPr lang="en-US" sz="2400" i="1"/>
              <a:t>1 observation in a 2 x 2 degree box</a:t>
            </a:r>
          </a:p>
        </p:txBody>
      </p:sp>
      <p:sp>
        <p:nvSpPr>
          <p:cNvPr id="4105" name="Text Box 9"/>
          <p:cNvSpPr txBox="1">
            <a:spLocks noChangeArrowheads="1"/>
          </p:cNvSpPr>
          <p:nvPr/>
        </p:nvSpPr>
        <p:spPr bwMode="auto">
          <a:xfrm>
            <a:off x="7086600" y="990600"/>
            <a:ext cx="1981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i="1" dirty="0" smtClean="0"/>
              <a:t>SST,</a:t>
            </a:r>
            <a:endParaRPr lang="en-US" sz="2400" i="1" dirty="0"/>
          </a:p>
          <a:p>
            <a:r>
              <a:rPr lang="en-US" sz="2400" i="1" dirty="0"/>
              <a:t>Air temp,</a:t>
            </a:r>
          </a:p>
          <a:p>
            <a:r>
              <a:rPr lang="en-US" sz="2400" i="1" dirty="0"/>
              <a:t>Pressure,</a:t>
            </a:r>
          </a:p>
          <a:p>
            <a:r>
              <a:rPr lang="en-US" sz="2400" i="1" dirty="0"/>
              <a:t>Wind,</a:t>
            </a:r>
          </a:p>
          <a:p>
            <a:r>
              <a:rPr lang="en-US" sz="2400" i="1" dirty="0"/>
              <a:t>Cloudiness,</a:t>
            </a:r>
          </a:p>
          <a:p>
            <a:r>
              <a:rPr lang="en-US" sz="2400" i="1" dirty="0"/>
              <a:t>Humidity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0"/>
            <a:ext cx="9144000" cy="762000"/>
          </a:xfrm>
        </p:spPr>
        <p:txBody>
          <a:bodyPr/>
          <a:lstStyle/>
          <a:p>
            <a:r>
              <a:rPr lang="en-US" sz="2800" dirty="0">
                <a:solidFill>
                  <a:schemeClr val="accent2"/>
                </a:solidFill>
              </a:rPr>
              <a:t>Upper Ocean: Temperature and mixed layer depth</a:t>
            </a:r>
          </a:p>
        </p:txBody>
      </p:sp>
      <p:sp>
        <p:nvSpPr>
          <p:cNvPr id="247811" name="Text Box 3"/>
          <p:cNvSpPr txBox="1">
            <a:spLocks noChangeArrowheads="1"/>
          </p:cNvSpPr>
          <p:nvPr/>
        </p:nvSpPr>
        <p:spPr bwMode="auto">
          <a:xfrm>
            <a:off x="838200" y="914400"/>
            <a:ext cx="737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tx1"/>
                </a:solidFill>
              </a:rPr>
              <a:t>El Ni</a:t>
            </a:r>
            <a:r>
              <a:rPr lang="en-US" sz="2400">
                <a:solidFill>
                  <a:schemeClr val="tx1"/>
                </a:solidFill>
                <a:cs typeface="Times New Roman" charset="0"/>
              </a:rPr>
              <a:t>ñ</a:t>
            </a:r>
            <a:r>
              <a:rPr lang="en-US" sz="2400">
                <a:solidFill>
                  <a:schemeClr val="tx1"/>
                </a:solidFill>
              </a:rPr>
              <a:t>o – La Ni</a:t>
            </a:r>
            <a:r>
              <a:rPr lang="en-US" sz="2400">
                <a:solidFill>
                  <a:schemeClr val="tx1"/>
                </a:solidFill>
                <a:cs typeface="Times New Roman" charset="0"/>
              </a:rPr>
              <a:t>ñ</a:t>
            </a:r>
            <a:r>
              <a:rPr lang="en-US" sz="2400">
                <a:solidFill>
                  <a:schemeClr val="tx1"/>
                </a:solidFill>
              </a:rPr>
              <a:t>a model composite: Central North Pacific</a:t>
            </a:r>
          </a:p>
        </p:txBody>
      </p:sp>
      <p:pic>
        <p:nvPicPr>
          <p:cNvPr id="247812" name="Picture 4" descr="maa2"/>
          <p:cNvPicPr>
            <a:picLocks noChangeAspect="1" noChangeArrowheads="1"/>
          </p:cNvPicPr>
          <p:nvPr/>
        </p:nvPicPr>
        <p:blipFill>
          <a:blip r:embed="rId3">
            <a:extLst>
              <a:ext uri="{28A0092B-C50C-407E-A947-70E740481C1C}">
                <a14:useLocalDpi xmlns:a14="http://schemas.microsoft.com/office/drawing/2010/main" val="0"/>
              </a:ext>
            </a:extLst>
          </a:blip>
          <a:srcRect t="5853" b="40637"/>
          <a:stretch>
            <a:fillRect/>
          </a:stretch>
        </p:blipFill>
        <p:spPr bwMode="auto">
          <a:xfrm>
            <a:off x="533400" y="1371600"/>
            <a:ext cx="7848600" cy="4710113"/>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1066800" y="6019800"/>
            <a:ext cx="3541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solidFill>
                  <a:schemeClr val="tx1"/>
                </a:solidFill>
              </a:rPr>
              <a:t>Alexander et al. 2002, J. Climate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609600" y="0"/>
            <a:ext cx="7772400" cy="1143000"/>
          </a:xfrm>
        </p:spPr>
        <p:txBody>
          <a:bodyPr/>
          <a:lstStyle/>
          <a:p>
            <a:r>
              <a:rPr lang="ja-JP" altLang="en-US">
                <a:latin typeface="Arial"/>
              </a:rPr>
              <a:t>“</a:t>
            </a:r>
            <a:r>
              <a:rPr lang="en-US" sz="3200"/>
              <a:t>Decadal</a:t>
            </a:r>
            <a:r>
              <a:rPr lang="ja-JP" altLang="en-US" sz="3200">
                <a:latin typeface="Arial"/>
              </a:rPr>
              <a:t>”</a:t>
            </a:r>
            <a:r>
              <a:rPr lang="en-US" sz="3200"/>
              <a:t> variability in the North Pacific: </a:t>
            </a:r>
            <a:br>
              <a:rPr lang="en-US" sz="3200"/>
            </a:br>
            <a:r>
              <a:rPr lang="en-US" sz="3200"/>
              <a:t>tropical (ENSO) Connection?</a:t>
            </a:r>
          </a:p>
        </p:txBody>
      </p:sp>
      <p:pic>
        <p:nvPicPr>
          <p:cNvPr id="362499" name="Picture 3" descr="sst"/>
          <p:cNvPicPr>
            <a:picLocks noChangeAspect="1" noChangeArrowheads="1"/>
          </p:cNvPicPr>
          <p:nvPr/>
        </p:nvPicPr>
        <p:blipFill>
          <a:blip r:embed="rId3">
            <a:extLst>
              <a:ext uri="{28A0092B-C50C-407E-A947-70E740481C1C}">
                <a14:useLocalDpi xmlns:a14="http://schemas.microsoft.com/office/drawing/2010/main" val="0"/>
              </a:ext>
            </a:extLst>
          </a:blip>
          <a:srcRect t="7295"/>
          <a:stretch>
            <a:fillRect/>
          </a:stretch>
        </p:blipFill>
        <p:spPr bwMode="auto">
          <a:xfrm>
            <a:off x="1524000" y="1828800"/>
            <a:ext cx="6137275" cy="4841875"/>
          </a:xfrm>
          <a:prstGeom prst="rect">
            <a:avLst/>
          </a:prstGeom>
          <a:noFill/>
          <a:extLst>
            <a:ext uri="{909E8E84-426E-40dd-AFC4-6F175D3DCCD1}">
              <a14:hiddenFill xmlns:a14="http://schemas.microsoft.com/office/drawing/2010/main">
                <a:solidFill>
                  <a:srgbClr val="FFFFFF"/>
                </a:solidFill>
              </a14:hiddenFill>
            </a:ext>
          </a:extLst>
        </p:spPr>
      </p:pic>
      <p:sp>
        <p:nvSpPr>
          <p:cNvPr id="362500" name="Rectangle 4"/>
          <p:cNvSpPr>
            <a:spLocks noChangeArrowheads="1"/>
          </p:cNvSpPr>
          <p:nvPr/>
        </p:nvSpPr>
        <p:spPr bwMode="auto">
          <a:xfrm>
            <a:off x="1600200" y="1371600"/>
            <a:ext cx="5983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0033CC"/>
                </a:solidFill>
              </a:rPr>
              <a:t>Observed</a:t>
            </a:r>
            <a:r>
              <a:rPr lang="en-US" sz="2400">
                <a:solidFill>
                  <a:schemeClr val="tx1"/>
                </a:solidFill>
              </a:rPr>
              <a:t> SST Nov-Mar (1977-88) – (1970-76)</a:t>
            </a:r>
          </a:p>
        </p:txBody>
      </p:sp>
      <p:sp>
        <p:nvSpPr>
          <p:cNvPr id="362501" name="Rectangle 5"/>
          <p:cNvSpPr>
            <a:spLocks noChangeArrowheads="1"/>
          </p:cNvSpPr>
          <p:nvPr/>
        </p:nvSpPr>
        <p:spPr bwMode="auto">
          <a:xfrm>
            <a:off x="1981200" y="4038600"/>
            <a:ext cx="5334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2502" name="Rectangle 6"/>
          <p:cNvSpPr>
            <a:spLocks noChangeArrowheads="1"/>
          </p:cNvSpPr>
          <p:nvPr/>
        </p:nvSpPr>
        <p:spPr bwMode="auto">
          <a:xfrm>
            <a:off x="1828800" y="3962400"/>
            <a:ext cx="554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0033CC"/>
                </a:solidFill>
              </a:rPr>
              <a:t>MLM</a:t>
            </a:r>
            <a:r>
              <a:rPr lang="en-US" sz="2400">
                <a:solidFill>
                  <a:schemeClr val="tx1"/>
                </a:solidFill>
              </a:rPr>
              <a:t> SST Nov-Mar (1977-88) – (1970-76)</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381000" y="0"/>
            <a:ext cx="8610600" cy="1066800"/>
          </a:xfrm>
        </p:spPr>
        <p:txBody>
          <a:bodyPr/>
          <a:lstStyle/>
          <a:p>
            <a:r>
              <a:rPr lang="en-US" sz="3200" dirty="0">
                <a:solidFill>
                  <a:srgbClr val="0033CC"/>
                </a:solidFill>
              </a:rPr>
              <a:t>Aleutian Low Impact on Fluxes &amp; </a:t>
            </a:r>
            <a:r>
              <a:rPr lang="en-US" sz="3200" dirty="0" smtClean="0">
                <a:solidFill>
                  <a:srgbClr val="0033CC"/>
                </a:solidFill>
              </a:rPr>
              <a:t>SSTs </a:t>
            </a:r>
            <a:r>
              <a:rPr lang="en-US" sz="3200" dirty="0">
                <a:solidFill>
                  <a:srgbClr val="0033CC"/>
                </a:solidFill>
              </a:rPr>
              <a:t>(DJF)</a:t>
            </a:r>
            <a:br>
              <a:rPr lang="en-US" sz="3200" dirty="0">
                <a:solidFill>
                  <a:srgbClr val="0033CC"/>
                </a:solidFill>
              </a:rPr>
            </a:br>
            <a:r>
              <a:rPr lang="en-US" sz="3200" dirty="0">
                <a:solidFill>
                  <a:srgbClr val="0033CC"/>
                </a:solidFill>
              </a:rPr>
              <a:t>Leading Patterns of Variability AGCM-MLM</a:t>
            </a:r>
          </a:p>
        </p:txBody>
      </p:sp>
      <p:grpSp>
        <p:nvGrpSpPr>
          <p:cNvPr id="303130" name="Group 26"/>
          <p:cNvGrpSpPr>
            <a:grpSpLocks/>
          </p:cNvGrpSpPr>
          <p:nvPr/>
        </p:nvGrpSpPr>
        <p:grpSpPr bwMode="auto">
          <a:xfrm>
            <a:off x="304800" y="1752600"/>
            <a:ext cx="3886200" cy="2362200"/>
            <a:chOff x="144" y="240"/>
            <a:chExt cx="2304" cy="1248"/>
          </a:xfrm>
        </p:grpSpPr>
        <p:pic>
          <p:nvPicPr>
            <p:cNvPr id="303108" name="Picture 4" descr="fig9"/>
            <p:cNvPicPr>
              <a:picLocks noChangeAspect="1" noChangeArrowheads="1"/>
            </p:cNvPicPr>
            <p:nvPr/>
          </p:nvPicPr>
          <p:blipFill>
            <a:blip r:embed="rId3">
              <a:extLst>
                <a:ext uri="{28A0092B-C50C-407E-A947-70E740481C1C}">
                  <a14:useLocalDpi xmlns:a14="http://schemas.microsoft.com/office/drawing/2010/main" val="0"/>
                </a:ext>
              </a:extLst>
            </a:blip>
            <a:srcRect l="4118" t="4912" r="29977" b="69545"/>
            <a:stretch>
              <a:fillRect/>
            </a:stretch>
          </p:blipFill>
          <p:spPr bwMode="auto">
            <a:xfrm>
              <a:off x="144" y="240"/>
              <a:ext cx="2304" cy="1248"/>
            </a:xfrm>
            <a:prstGeom prst="rect">
              <a:avLst/>
            </a:prstGeom>
            <a:noFill/>
            <a:extLst>
              <a:ext uri="{909E8E84-426E-40dd-AFC4-6F175D3DCCD1}">
                <a14:hiddenFill xmlns:a14="http://schemas.microsoft.com/office/drawing/2010/main">
                  <a:solidFill>
                    <a:srgbClr val="FFFFFF"/>
                  </a:solidFill>
                </a14:hiddenFill>
              </a:ext>
            </a:extLst>
          </p:spPr>
        </p:pic>
        <p:sp>
          <p:nvSpPr>
            <p:cNvPr id="303116" name="Line 12"/>
            <p:cNvSpPr>
              <a:spLocks noChangeShapeType="1"/>
            </p:cNvSpPr>
            <p:nvPr/>
          </p:nvSpPr>
          <p:spPr bwMode="auto">
            <a:xfrm>
              <a:off x="2448" y="240"/>
              <a:ext cx="0" cy="1056"/>
            </a:xfrm>
            <a:prstGeom prst="line">
              <a:avLst/>
            </a:prstGeom>
            <a:noFill/>
            <a:ln w="444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grpSp>
      <p:sp>
        <p:nvSpPr>
          <p:cNvPr id="303121" name="Text Box 17"/>
          <p:cNvSpPr txBox="1">
            <a:spLocks noChangeArrowheads="1"/>
          </p:cNvSpPr>
          <p:nvPr/>
        </p:nvSpPr>
        <p:spPr bwMode="auto">
          <a:xfrm>
            <a:off x="1066800" y="1371600"/>
            <a:ext cx="242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400">
                <a:solidFill>
                  <a:schemeClr val="tx1"/>
                </a:solidFill>
              </a:rPr>
              <a:t>EOF 1 SLP (50%)</a:t>
            </a:r>
          </a:p>
        </p:txBody>
      </p:sp>
      <p:grpSp>
        <p:nvGrpSpPr>
          <p:cNvPr id="303132" name="Group 28"/>
          <p:cNvGrpSpPr>
            <a:grpSpLocks/>
          </p:cNvGrpSpPr>
          <p:nvPr/>
        </p:nvGrpSpPr>
        <p:grpSpPr bwMode="auto">
          <a:xfrm>
            <a:off x="90488" y="4114800"/>
            <a:ext cx="4113212" cy="2743200"/>
            <a:chOff x="57" y="2592"/>
            <a:chExt cx="2591" cy="1728"/>
          </a:xfrm>
        </p:grpSpPr>
        <p:grpSp>
          <p:nvGrpSpPr>
            <p:cNvPr id="303131" name="Group 27"/>
            <p:cNvGrpSpPr>
              <a:grpSpLocks/>
            </p:cNvGrpSpPr>
            <p:nvPr/>
          </p:nvGrpSpPr>
          <p:grpSpPr bwMode="auto">
            <a:xfrm>
              <a:off x="57" y="2784"/>
              <a:ext cx="2591" cy="1536"/>
              <a:chOff x="0" y="1680"/>
              <a:chExt cx="2448" cy="1296"/>
            </a:xfrm>
          </p:grpSpPr>
          <p:pic>
            <p:nvPicPr>
              <p:cNvPr id="303111" name="Picture 7" descr="fig9"/>
              <p:cNvPicPr>
                <a:picLocks noChangeAspect="1" noChangeArrowheads="1"/>
              </p:cNvPicPr>
              <p:nvPr/>
            </p:nvPicPr>
            <p:blipFill>
              <a:blip r:embed="rId3">
                <a:extLst>
                  <a:ext uri="{28A0092B-C50C-407E-A947-70E740481C1C}">
                    <a14:useLocalDpi xmlns:a14="http://schemas.microsoft.com/office/drawing/2010/main" val="0"/>
                  </a:ext>
                </a:extLst>
              </a:blip>
              <a:srcRect t="39296" r="29977" b="34180"/>
              <a:stretch>
                <a:fillRect/>
              </a:stretch>
            </p:blipFill>
            <p:spPr bwMode="auto">
              <a:xfrm>
                <a:off x="0" y="1680"/>
                <a:ext cx="2448" cy="1296"/>
              </a:xfrm>
              <a:prstGeom prst="rect">
                <a:avLst/>
              </a:prstGeom>
              <a:noFill/>
              <a:extLst>
                <a:ext uri="{909E8E84-426E-40dd-AFC4-6F175D3DCCD1}">
                  <a14:hiddenFill xmlns:a14="http://schemas.microsoft.com/office/drawing/2010/main">
                    <a:solidFill>
                      <a:srgbClr val="FFFFFF"/>
                    </a:solidFill>
                  </a14:hiddenFill>
                </a:ext>
              </a:extLst>
            </p:spPr>
          </p:pic>
          <p:sp>
            <p:nvSpPr>
              <p:cNvPr id="303117" name="Line 13"/>
              <p:cNvSpPr>
                <a:spLocks noChangeShapeType="1"/>
              </p:cNvSpPr>
              <p:nvPr/>
            </p:nvSpPr>
            <p:spPr bwMode="auto">
              <a:xfrm>
                <a:off x="2448" y="1728"/>
                <a:ext cx="0" cy="960"/>
              </a:xfrm>
              <a:prstGeom prst="line">
                <a:avLst/>
              </a:prstGeom>
              <a:noFill/>
              <a:ln w="444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grpSp>
        <p:sp>
          <p:nvSpPr>
            <p:cNvPr id="303122" name="Text Box 18"/>
            <p:cNvSpPr txBox="1">
              <a:spLocks noChangeArrowheads="1"/>
            </p:cNvSpPr>
            <p:nvPr/>
          </p:nvSpPr>
          <p:spPr bwMode="auto">
            <a:xfrm>
              <a:off x="384" y="2592"/>
              <a:ext cx="22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400">
                  <a:solidFill>
                    <a:schemeClr val="tx1"/>
                  </a:solidFill>
                </a:rPr>
                <a:t>SLP PC1 - Qnet correlation</a:t>
              </a:r>
            </a:p>
          </p:txBody>
        </p:sp>
      </p:grpSp>
      <p:grpSp>
        <p:nvGrpSpPr>
          <p:cNvPr id="303134" name="Group 30"/>
          <p:cNvGrpSpPr>
            <a:grpSpLocks/>
          </p:cNvGrpSpPr>
          <p:nvPr/>
        </p:nvGrpSpPr>
        <p:grpSpPr bwMode="auto">
          <a:xfrm>
            <a:off x="4572000" y="1371600"/>
            <a:ext cx="4038600" cy="2743200"/>
            <a:chOff x="2880" y="864"/>
            <a:chExt cx="2544" cy="1728"/>
          </a:xfrm>
        </p:grpSpPr>
        <p:grpSp>
          <p:nvGrpSpPr>
            <p:cNvPr id="303128" name="Group 24"/>
            <p:cNvGrpSpPr>
              <a:grpSpLocks/>
            </p:cNvGrpSpPr>
            <p:nvPr/>
          </p:nvGrpSpPr>
          <p:grpSpPr bwMode="auto">
            <a:xfrm>
              <a:off x="2880" y="1152"/>
              <a:ext cx="2400" cy="1440"/>
              <a:chOff x="2928" y="1680"/>
              <a:chExt cx="2160" cy="1200"/>
            </a:xfrm>
          </p:grpSpPr>
          <p:pic>
            <p:nvPicPr>
              <p:cNvPr id="303110" name="Picture 6" descr="fig10"/>
              <p:cNvPicPr>
                <a:picLocks noChangeAspect="1" noChangeArrowheads="1"/>
              </p:cNvPicPr>
              <p:nvPr/>
            </p:nvPicPr>
            <p:blipFill>
              <a:blip r:embed="rId4">
                <a:extLst>
                  <a:ext uri="{28A0092B-C50C-407E-A947-70E740481C1C}">
                    <a14:useLocalDpi xmlns:a14="http://schemas.microsoft.com/office/drawing/2010/main" val="0"/>
                  </a:ext>
                </a:extLst>
              </a:blip>
              <a:srcRect l="6932" t="6088" r="30676" b="63470"/>
              <a:stretch>
                <a:fillRect/>
              </a:stretch>
            </p:blipFill>
            <p:spPr bwMode="auto">
              <a:xfrm>
                <a:off x="2928" y="1680"/>
                <a:ext cx="2160" cy="1200"/>
              </a:xfrm>
              <a:prstGeom prst="rect">
                <a:avLst/>
              </a:prstGeom>
              <a:noFill/>
              <a:extLst>
                <a:ext uri="{909E8E84-426E-40dd-AFC4-6F175D3DCCD1}">
                  <a14:hiddenFill xmlns:a14="http://schemas.microsoft.com/office/drawing/2010/main">
                    <a:solidFill>
                      <a:srgbClr val="FFFFFF"/>
                    </a:solidFill>
                  </a14:hiddenFill>
                </a:ext>
              </a:extLst>
            </p:spPr>
          </p:pic>
          <p:sp>
            <p:nvSpPr>
              <p:cNvPr id="303119" name="Line 15"/>
              <p:cNvSpPr>
                <a:spLocks noChangeShapeType="1"/>
              </p:cNvSpPr>
              <p:nvPr/>
            </p:nvSpPr>
            <p:spPr bwMode="auto">
              <a:xfrm>
                <a:off x="5088" y="1728"/>
                <a:ext cx="0" cy="1056"/>
              </a:xfrm>
              <a:prstGeom prst="line">
                <a:avLst/>
              </a:prstGeom>
              <a:noFill/>
              <a:ln w="444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grpSp>
        <p:sp>
          <p:nvSpPr>
            <p:cNvPr id="303124" name="Text Box 20"/>
            <p:cNvSpPr txBox="1">
              <a:spLocks noChangeArrowheads="1"/>
            </p:cNvSpPr>
            <p:nvPr/>
          </p:nvSpPr>
          <p:spPr bwMode="auto">
            <a:xfrm>
              <a:off x="2976" y="864"/>
              <a:ext cx="24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spAutoFit/>
            </a:bodyPr>
            <a:lstStyle/>
            <a:p>
              <a:r>
                <a:rPr lang="en-US" sz="2400" dirty="0">
                  <a:solidFill>
                    <a:schemeClr val="tx1"/>
                  </a:solidFill>
                </a:rPr>
                <a:t>SLP PC1 - SST correlation</a:t>
              </a:r>
            </a:p>
          </p:txBody>
        </p:sp>
      </p:grpSp>
      <p:grpSp>
        <p:nvGrpSpPr>
          <p:cNvPr id="303133" name="Group 29"/>
          <p:cNvGrpSpPr>
            <a:grpSpLocks/>
          </p:cNvGrpSpPr>
          <p:nvPr/>
        </p:nvGrpSpPr>
        <p:grpSpPr bwMode="auto">
          <a:xfrm>
            <a:off x="4572000" y="4114800"/>
            <a:ext cx="3886200" cy="2743200"/>
            <a:chOff x="2880" y="2592"/>
            <a:chExt cx="2448" cy="1728"/>
          </a:xfrm>
        </p:grpSpPr>
        <p:grpSp>
          <p:nvGrpSpPr>
            <p:cNvPr id="303129" name="Group 25"/>
            <p:cNvGrpSpPr>
              <a:grpSpLocks/>
            </p:cNvGrpSpPr>
            <p:nvPr/>
          </p:nvGrpSpPr>
          <p:grpSpPr bwMode="auto">
            <a:xfrm>
              <a:off x="2880" y="2736"/>
              <a:ext cx="2448" cy="1584"/>
              <a:chOff x="2928" y="3024"/>
              <a:chExt cx="2208" cy="1296"/>
            </a:xfrm>
          </p:grpSpPr>
          <p:pic>
            <p:nvPicPr>
              <p:cNvPr id="303115" name="Picture 11" descr="fig10"/>
              <p:cNvPicPr>
                <a:picLocks noChangeAspect="1" noChangeArrowheads="1"/>
              </p:cNvPicPr>
              <p:nvPr/>
            </p:nvPicPr>
            <p:blipFill>
              <a:blip r:embed="rId4">
                <a:extLst>
                  <a:ext uri="{28A0092B-C50C-407E-A947-70E740481C1C}">
                    <a14:useLocalDpi xmlns:a14="http://schemas.microsoft.com/office/drawing/2010/main" val="0"/>
                  </a:ext>
                </a:extLst>
              </a:blip>
              <a:srcRect l="6932" t="47488" r="30676" b="19635"/>
              <a:stretch>
                <a:fillRect/>
              </a:stretch>
            </p:blipFill>
            <p:spPr bwMode="auto">
              <a:xfrm>
                <a:off x="2928" y="3024"/>
                <a:ext cx="2208" cy="1296"/>
              </a:xfrm>
              <a:prstGeom prst="rect">
                <a:avLst/>
              </a:prstGeom>
              <a:noFill/>
              <a:extLst>
                <a:ext uri="{909E8E84-426E-40dd-AFC4-6F175D3DCCD1}">
                  <a14:hiddenFill xmlns:a14="http://schemas.microsoft.com/office/drawing/2010/main">
                    <a:solidFill>
                      <a:srgbClr val="FFFFFF"/>
                    </a:solidFill>
                  </a14:hiddenFill>
                </a:ext>
              </a:extLst>
            </p:spPr>
          </p:pic>
          <p:sp>
            <p:nvSpPr>
              <p:cNvPr id="303120" name="Line 16"/>
              <p:cNvSpPr>
                <a:spLocks noChangeShapeType="1"/>
              </p:cNvSpPr>
              <p:nvPr/>
            </p:nvSpPr>
            <p:spPr bwMode="auto">
              <a:xfrm>
                <a:off x="5088" y="3072"/>
                <a:ext cx="0" cy="1056"/>
              </a:xfrm>
              <a:prstGeom prst="line">
                <a:avLst/>
              </a:prstGeom>
              <a:noFill/>
              <a:ln w="444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grpSp>
        <p:sp>
          <p:nvSpPr>
            <p:cNvPr id="303126" name="Text Box 22"/>
            <p:cNvSpPr txBox="1">
              <a:spLocks noChangeArrowheads="1"/>
            </p:cNvSpPr>
            <p:nvPr/>
          </p:nvSpPr>
          <p:spPr bwMode="auto">
            <a:xfrm>
              <a:off x="3312" y="2592"/>
              <a:ext cx="15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400">
                  <a:solidFill>
                    <a:schemeClr val="tx1"/>
                  </a:solidFill>
                </a:rPr>
                <a:t>EOF 1 SST (34%)</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3132"/>
                                        </p:tgtEl>
                                        <p:attrNameLst>
                                          <p:attrName>style.visibility</p:attrName>
                                        </p:attrNameLst>
                                      </p:cBhvr>
                                      <p:to>
                                        <p:strVal val="visible"/>
                                      </p:to>
                                    </p:set>
                                    <p:animEffect transition="in" filter="dissolve">
                                      <p:cBhvr>
                                        <p:cTn id="7" dur="500"/>
                                        <p:tgtEl>
                                          <p:spTgt spid="303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3134"/>
                                        </p:tgtEl>
                                        <p:attrNameLst>
                                          <p:attrName>style.visibility</p:attrName>
                                        </p:attrNameLst>
                                      </p:cBhvr>
                                      <p:to>
                                        <p:strVal val="visible"/>
                                      </p:to>
                                    </p:set>
                                    <p:animEffect transition="in" filter="dissolve">
                                      <p:cBhvr>
                                        <p:cTn id="12" dur="500"/>
                                        <p:tgtEl>
                                          <p:spTgt spid="303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3133"/>
                                        </p:tgtEl>
                                        <p:attrNameLst>
                                          <p:attrName>style.visibility</p:attrName>
                                        </p:attrNameLst>
                                      </p:cBhvr>
                                      <p:to>
                                        <p:strVal val="visible"/>
                                      </p:to>
                                    </p:set>
                                    <p:animEffect transition="in" filter="dissolve">
                                      <p:cBhvr>
                                        <p:cTn id="17" dur="500"/>
                                        <p:tgtEl>
                                          <p:spTgt spid="303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28600" y="152400"/>
            <a:ext cx="6781800" cy="457200"/>
          </a:xfrm>
        </p:spPr>
        <p:txBody>
          <a:bodyPr/>
          <a:lstStyle/>
          <a:p>
            <a:r>
              <a:rPr lang="en-US" sz="3200" dirty="0">
                <a:solidFill>
                  <a:srgbClr val="3366FF"/>
                </a:solidFill>
              </a:rPr>
              <a:t>PDO or slab ocean forced by noise?</a:t>
            </a:r>
          </a:p>
        </p:txBody>
      </p:sp>
      <p:pic>
        <p:nvPicPr>
          <p:cNvPr id="311299" name="Picture 3" descr="pie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6103938" cy="5791200"/>
          </a:xfrm>
          <a:prstGeom prst="rect">
            <a:avLst/>
          </a:prstGeom>
          <a:noFill/>
          <a:extLst>
            <a:ext uri="{909E8E84-426E-40dd-AFC4-6F175D3DCCD1}">
              <a14:hiddenFill xmlns:a14="http://schemas.microsoft.com/office/drawing/2010/main">
                <a:solidFill>
                  <a:srgbClr val="FFFFFF"/>
                </a:solidFill>
              </a14:hiddenFill>
            </a:ext>
          </a:extLst>
        </p:spPr>
      </p:pic>
      <p:sp>
        <p:nvSpPr>
          <p:cNvPr id="311300" name="Text Box 4"/>
          <p:cNvSpPr txBox="1">
            <a:spLocks noChangeArrowheads="1"/>
          </p:cNvSpPr>
          <p:nvPr/>
        </p:nvSpPr>
        <p:spPr bwMode="auto">
          <a:xfrm>
            <a:off x="1219200" y="6400800"/>
            <a:ext cx="443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tx2"/>
                </a:solidFill>
              </a:rPr>
              <a:t>From David Pierce 2001, Progress in Oceanography</a:t>
            </a:r>
          </a:p>
        </p:txBody>
      </p:sp>
      <p:sp>
        <p:nvSpPr>
          <p:cNvPr id="2" name="TextBox 1"/>
          <p:cNvSpPr txBox="1"/>
          <p:nvPr/>
        </p:nvSpPr>
        <p:spPr>
          <a:xfrm>
            <a:off x="6705600" y="762000"/>
            <a:ext cx="2286000" cy="5355313"/>
          </a:xfrm>
          <a:prstGeom prst="rect">
            <a:avLst/>
          </a:prstGeom>
          <a:noFill/>
        </p:spPr>
        <p:txBody>
          <a:bodyPr wrap="square" rtlCol="0">
            <a:spAutoFit/>
          </a:bodyPr>
          <a:lstStyle/>
          <a:p>
            <a:r>
              <a:rPr lang="en-US" dirty="0" smtClean="0"/>
              <a:t>Use PDO </a:t>
            </a:r>
            <a:r>
              <a:rPr lang="en-US" dirty="0" err="1" smtClean="0"/>
              <a:t>timeseries</a:t>
            </a:r>
            <a:endParaRPr lang="en-US" dirty="0" smtClean="0"/>
          </a:p>
          <a:p>
            <a:r>
              <a:rPr lang="en-US" dirty="0" smtClean="0"/>
              <a:t>To estimate F and </a:t>
            </a:r>
            <a:r>
              <a:rPr lang="en-US" dirty="0" err="1" smtClean="0"/>
              <a:t>λ</a:t>
            </a:r>
            <a:r>
              <a:rPr lang="en-US" dirty="0" smtClean="0"/>
              <a:t> in the </a:t>
            </a:r>
            <a:r>
              <a:rPr lang="en-US" dirty="0" err="1" smtClean="0"/>
              <a:t>stocashtic</a:t>
            </a:r>
            <a:r>
              <a:rPr lang="en-US" dirty="0" smtClean="0"/>
              <a:t> model and then generate stochastic model time series:</a:t>
            </a:r>
          </a:p>
          <a:p>
            <a:endParaRPr lang="en-US" dirty="0" smtClean="0"/>
          </a:p>
          <a:p>
            <a:r>
              <a:rPr lang="en-US" dirty="0" smtClean="0"/>
              <a:t>4 of the 5 on the left are from a stochastic model</a:t>
            </a:r>
          </a:p>
          <a:p>
            <a:r>
              <a:rPr lang="en-US" dirty="0" smtClean="0"/>
              <a:t>One is the PDO displayed in reverse order</a:t>
            </a:r>
          </a:p>
          <a:p>
            <a:endParaRPr lang="en-US" dirty="0"/>
          </a:p>
          <a:p>
            <a:r>
              <a:rPr lang="en-US" dirty="0" smtClean="0"/>
              <a:t>Not shown: stochastic model or red noise spectra good fit to PDO time series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609600"/>
          </a:xfrm>
        </p:spPr>
        <p:txBody>
          <a:bodyPr/>
          <a:lstStyle/>
          <a:p>
            <a:r>
              <a:rPr lang="en-US" sz="4000" dirty="0" smtClean="0">
                <a:solidFill>
                  <a:srgbClr val="0033CC"/>
                </a:solidFill>
              </a:rPr>
              <a:t>Pacific Ocean </a:t>
            </a:r>
            <a:r>
              <a:rPr lang="en-US" sz="4000" dirty="0">
                <a:solidFill>
                  <a:srgbClr val="0033CC"/>
                </a:solidFill>
              </a:rPr>
              <a:t>Surface Currents</a:t>
            </a:r>
            <a:r>
              <a:rPr lang="en-US" sz="4000" dirty="0"/>
              <a:t> </a:t>
            </a:r>
          </a:p>
        </p:txBody>
      </p:sp>
      <p:sp>
        <p:nvSpPr>
          <p:cNvPr id="73732" name="Text Box 4"/>
          <p:cNvSpPr txBox="1">
            <a:spLocks noChangeArrowheads="1"/>
          </p:cNvSpPr>
          <p:nvPr/>
        </p:nvSpPr>
        <p:spPr bwMode="auto">
          <a:xfrm>
            <a:off x="1143000" y="6019800"/>
            <a:ext cx="6627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t>Surface currents mainly driven by wind</a:t>
            </a:r>
          </a:p>
        </p:txBody>
      </p:sp>
      <p:grpSp>
        <p:nvGrpSpPr>
          <p:cNvPr id="73736" name="Group 8"/>
          <p:cNvGrpSpPr>
            <a:grpSpLocks/>
          </p:cNvGrpSpPr>
          <p:nvPr/>
        </p:nvGrpSpPr>
        <p:grpSpPr bwMode="auto">
          <a:xfrm>
            <a:off x="2819400" y="2971800"/>
            <a:ext cx="4343400" cy="669925"/>
            <a:chOff x="1776" y="1872"/>
            <a:chExt cx="2736" cy="422"/>
          </a:xfrm>
        </p:grpSpPr>
        <p:sp>
          <p:nvSpPr>
            <p:cNvPr id="73733" name="Text Box 5"/>
            <p:cNvSpPr txBox="1">
              <a:spLocks noChangeArrowheads="1"/>
            </p:cNvSpPr>
            <p:nvPr/>
          </p:nvSpPr>
          <p:spPr bwMode="auto">
            <a:xfrm>
              <a:off x="1776" y="1968"/>
              <a:ext cx="77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r>
                <a:rPr lang="en-US" sz="1400"/>
                <a:t>Subtropical</a:t>
              </a:r>
            </a:p>
            <a:p>
              <a:r>
                <a:rPr lang="en-US" sz="1400"/>
                <a:t>      Gyre</a:t>
              </a:r>
            </a:p>
          </p:txBody>
        </p:sp>
        <p:sp>
          <p:nvSpPr>
            <p:cNvPr id="73734" name="Text Box 6"/>
            <p:cNvSpPr txBox="1">
              <a:spLocks noChangeArrowheads="1"/>
            </p:cNvSpPr>
            <p:nvPr/>
          </p:nvSpPr>
          <p:spPr bwMode="auto">
            <a:xfrm>
              <a:off x="3792" y="1872"/>
              <a:ext cx="720" cy="308"/>
            </a:xfrm>
            <a:prstGeom prst="rect">
              <a:avLst/>
            </a:prstGeom>
            <a:solidFill>
              <a:schemeClr val="bg1"/>
            </a:solidFill>
            <a:ln>
              <a:noFill/>
            </a:ln>
            <a:effectLst>
              <a:outerShdw blurRad="63500"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r>
                <a:rPr lang="en-US" sz="1600"/>
                <a:t>Subtropical</a:t>
              </a:r>
              <a:endParaRPr lang="en-US" sz="1400"/>
            </a:p>
            <a:p>
              <a:r>
                <a:rPr lang="en-US" sz="1400"/>
                <a:t>      </a:t>
              </a:r>
              <a:r>
                <a:rPr lang="en-US" sz="1600"/>
                <a:t>Gyre</a:t>
              </a:r>
              <a:endParaRPr lang="en-US" sz="1400"/>
            </a:p>
          </p:txBody>
        </p:sp>
        <p:sp>
          <p:nvSpPr>
            <p:cNvPr id="73735" name="Line 7"/>
            <p:cNvSpPr>
              <a:spLocks noChangeShapeType="1"/>
            </p:cNvSpPr>
            <p:nvPr/>
          </p:nvSpPr>
          <p:spPr bwMode="auto">
            <a:xfrm flipH="1">
              <a:off x="3456" y="2016"/>
              <a:ext cx="288" cy="4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grpSp>
      <p:pic>
        <p:nvPicPr>
          <p:cNvPr id="2" name="Picture 1"/>
          <p:cNvPicPr>
            <a:picLocks noChangeAspect="1"/>
          </p:cNvPicPr>
          <p:nvPr/>
        </p:nvPicPr>
        <p:blipFill>
          <a:blip r:embed="rId3"/>
          <a:stretch>
            <a:fillRect/>
          </a:stretch>
        </p:blipFill>
        <p:spPr>
          <a:xfrm>
            <a:off x="234043" y="1524000"/>
            <a:ext cx="8523515" cy="4419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dissolve">
                                      <p:cBhvr>
                                        <p:cTn id="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28600"/>
            <a:ext cx="9144000" cy="762000"/>
          </a:xfrm>
        </p:spPr>
        <p:txBody>
          <a:bodyPr/>
          <a:lstStyle/>
          <a:p>
            <a:r>
              <a:rPr lang="en-US" sz="3200" dirty="0">
                <a:solidFill>
                  <a:srgbClr val="0033CC"/>
                </a:solidFill>
              </a:rPr>
              <a:t>Ocean Response to </a:t>
            </a:r>
            <a:r>
              <a:rPr lang="en-US" sz="3200" dirty="0">
                <a:solidFill>
                  <a:srgbClr val="0033CC"/>
                </a:solidFill>
                <a:sym typeface="Symbol" charset="0"/>
              </a:rPr>
              <a:t>Change in </a:t>
            </a:r>
            <a:r>
              <a:rPr lang="en-US" sz="3200" dirty="0">
                <a:solidFill>
                  <a:srgbClr val="0033CC"/>
                </a:solidFill>
              </a:rPr>
              <a:t> Wind Stress</a:t>
            </a:r>
          </a:p>
        </p:txBody>
      </p:sp>
      <p:grpSp>
        <p:nvGrpSpPr>
          <p:cNvPr id="167954" name="Group 18"/>
          <p:cNvGrpSpPr>
            <a:grpSpLocks/>
          </p:cNvGrpSpPr>
          <p:nvPr/>
        </p:nvGrpSpPr>
        <p:grpSpPr bwMode="auto">
          <a:xfrm>
            <a:off x="4648200" y="1676400"/>
            <a:ext cx="4495800" cy="4940300"/>
            <a:chOff x="2928" y="1056"/>
            <a:chExt cx="2832" cy="3112"/>
          </a:xfrm>
        </p:grpSpPr>
        <p:sp>
          <p:nvSpPr>
            <p:cNvPr id="167940" name="Text Box 4"/>
            <p:cNvSpPr txBox="1">
              <a:spLocks noChangeArrowheads="1"/>
            </p:cNvSpPr>
            <p:nvPr/>
          </p:nvSpPr>
          <p:spPr bwMode="auto">
            <a:xfrm>
              <a:off x="3024" y="3312"/>
              <a:ext cx="2544" cy="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solidFill>
                    <a:schemeClr val="tx2"/>
                  </a:solidFill>
                </a:rPr>
                <a:t>Contours: geostrophic flow from change in wind stress</a:t>
              </a:r>
            </a:p>
            <a:p>
              <a:pPr>
                <a:spcBef>
                  <a:spcPct val="50000"/>
                </a:spcBef>
              </a:pPr>
              <a:r>
                <a:rPr lang="en-US" sz="1800">
                  <a:solidFill>
                    <a:schemeClr val="tx2"/>
                  </a:solidFill>
                </a:rPr>
                <a:t>Shading: vertically integrated temperature (0-450 m): </a:t>
              </a:r>
              <a:r>
                <a:rPr lang="en-US" sz="2000">
                  <a:solidFill>
                    <a:schemeClr val="tx2"/>
                  </a:solidFill>
                </a:rPr>
                <a:t>1982-90 – 1970-80</a:t>
              </a:r>
              <a:endParaRPr lang="en-US" sz="1800" i="1">
                <a:solidFill>
                  <a:schemeClr val="tx2"/>
                </a:solidFill>
              </a:endParaRPr>
            </a:p>
          </p:txBody>
        </p:sp>
        <p:grpSp>
          <p:nvGrpSpPr>
            <p:cNvPr id="167949" name="Group 13"/>
            <p:cNvGrpSpPr>
              <a:grpSpLocks/>
            </p:cNvGrpSpPr>
            <p:nvPr/>
          </p:nvGrpSpPr>
          <p:grpSpPr bwMode="auto">
            <a:xfrm>
              <a:off x="2928" y="1056"/>
              <a:ext cx="2832" cy="2112"/>
              <a:chOff x="0" y="720"/>
              <a:chExt cx="2832" cy="2112"/>
            </a:xfrm>
          </p:grpSpPr>
          <p:pic>
            <p:nvPicPr>
              <p:cNvPr id="167939" name="Picture 3" descr="deser3"/>
              <p:cNvPicPr>
                <a:picLocks noChangeAspect="1" noChangeArrowheads="1"/>
              </p:cNvPicPr>
              <p:nvPr/>
            </p:nvPicPr>
            <p:blipFill>
              <a:blip r:embed="rId3">
                <a:extLst>
                  <a:ext uri="{28A0092B-C50C-407E-A947-70E740481C1C}">
                    <a14:useLocalDpi xmlns:a14="http://schemas.microsoft.com/office/drawing/2010/main" val="0"/>
                  </a:ext>
                </a:extLst>
              </a:blip>
              <a:srcRect l="8696" t="59468" r="11594" b="12109"/>
              <a:stretch>
                <a:fillRect/>
              </a:stretch>
            </p:blipFill>
            <p:spPr bwMode="auto">
              <a:xfrm>
                <a:off x="0" y="720"/>
                <a:ext cx="2832" cy="1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67942" name="Picture 6" descr="deser3"/>
              <p:cNvPicPr>
                <a:picLocks noChangeAspect="1" noChangeArrowheads="1"/>
              </p:cNvPicPr>
              <p:nvPr/>
            </p:nvPicPr>
            <p:blipFill>
              <a:blip r:embed="rId3">
                <a:extLst>
                  <a:ext uri="{28A0092B-C50C-407E-A947-70E740481C1C}">
                    <a14:useLocalDpi xmlns:a14="http://schemas.microsoft.com/office/drawing/2010/main" val="0"/>
                  </a:ext>
                </a:extLst>
              </a:blip>
              <a:srcRect l="8696" t="91631" r="11594" b="2385"/>
              <a:stretch>
                <a:fillRect/>
              </a:stretch>
            </p:blipFill>
            <p:spPr bwMode="auto">
              <a:xfrm>
                <a:off x="0" y="2448"/>
                <a:ext cx="28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3" name="Line 7"/>
              <p:cNvSpPr>
                <a:spLocks noChangeShapeType="1"/>
              </p:cNvSpPr>
              <p:nvPr/>
            </p:nvSpPr>
            <p:spPr bwMode="auto">
              <a:xfrm flipV="1">
                <a:off x="864" y="1536"/>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44" name="Line 8"/>
              <p:cNvSpPr>
                <a:spLocks noChangeShapeType="1"/>
              </p:cNvSpPr>
              <p:nvPr/>
            </p:nvSpPr>
            <p:spPr bwMode="auto">
              <a:xfrm flipH="1" flipV="1">
                <a:off x="816" y="1920"/>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45" name="Line 9"/>
              <p:cNvSpPr>
                <a:spLocks noChangeShapeType="1"/>
              </p:cNvSpPr>
              <p:nvPr/>
            </p:nvSpPr>
            <p:spPr bwMode="auto">
              <a:xfrm flipH="1" flipV="1">
                <a:off x="816" y="1200"/>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pic>
        <p:nvPicPr>
          <p:cNvPr id="167947" name="Picture 11" descr="deser1"/>
          <p:cNvPicPr>
            <a:picLocks noChangeAspect="1" noChangeArrowheads="1"/>
          </p:cNvPicPr>
          <p:nvPr/>
        </p:nvPicPr>
        <p:blipFill>
          <a:blip r:embed="rId4">
            <a:extLst>
              <a:ext uri="{28A0092B-C50C-407E-A947-70E740481C1C}">
                <a14:useLocalDpi xmlns:a14="http://schemas.microsoft.com/office/drawing/2010/main" val="0"/>
              </a:ext>
            </a:extLst>
          </a:blip>
          <a:srcRect l="10516" t="44473" r="15863" b="30113"/>
          <a:stretch>
            <a:fillRect/>
          </a:stretch>
        </p:blipFill>
        <p:spPr bwMode="auto">
          <a:xfrm>
            <a:off x="0" y="1752600"/>
            <a:ext cx="4191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67950" name="Picture 14" descr="140"/>
          <p:cNvPicPr>
            <a:picLocks noChangeAspect="1" noChangeArrowheads="1"/>
          </p:cNvPicPr>
          <p:nvPr/>
        </p:nvPicPr>
        <p:blipFill>
          <a:blip r:embed="rId5">
            <a:extLst>
              <a:ext uri="{28A0092B-C50C-407E-A947-70E740481C1C}">
                <a14:useLocalDpi xmlns:a14="http://schemas.microsoft.com/office/drawing/2010/main" val="0"/>
              </a:ext>
            </a:extLst>
          </a:blip>
          <a:srcRect l="8321" t="12595" r="6004" b="3679"/>
          <a:stretch>
            <a:fillRect/>
          </a:stretch>
        </p:blipFill>
        <p:spPr bwMode="auto">
          <a:xfrm>
            <a:off x="0" y="1295400"/>
            <a:ext cx="4648200" cy="3803650"/>
          </a:xfrm>
          <a:prstGeom prst="rect">
            <a:avLst/>
          </a:prstGeom>
          <a:noFill/>
          <a:extLst>
            <a:ext uri="{909E8E84-426E-40dd-AFC4-6F175D3DCCD1}">
              <a14:hiddenFill xmlns:a14="http://schemas.microsoft.com/office/drawing/2010/main">
                <a:solidFill>
                  <a:srgbClr val="FFFFFF"/>
                </a:solidFill>
              </a14:hiddenFill>
            </a:ext>
          </a:extLst>
        </p:spPr>
      </p:pic>
      <p:sp>
        <p:nvSpPr>
          <p:cNvPr id="167951" name="Line 15"/>
          <p:cNvSpPr>
            <a:spLocks noChangeShapeType="1"/>
          </p:cNvSpPr>
          <p:nvPr/>
        </p:nvSpPr>
        <p:spPr bwMode="auto">
          <a:xfrm>
            <a:off x="1981200" y="3276600"/>
            <a:ext cx="121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a:p>
        </p:txBody>
      </p:sp>
      <p:sp>
        <p:nvSpPr>
          <p:cNvPr id="167952" name="Text Box 16"/>
          <p:cNvSpPr txBox="1">
            <a:spLocks noChangeArrowheads="1"/>
          </p:cNvSpPr>
          <p:nvPr/>
        </p:nvSpPr>
        <p:spPr bwMode="auto">
          <a:xfrm>
            <a:off x="228600" y="6248400"/>
            <a:ext cx="418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1800" i="1">
                <a:solidFill>
                  <a:schemeClr val="tx2"/>
                </a:solidFill>
              </a:rPr>
              <a:t>Deser, Alexander &amp; Timlin 1999 J. Climate</a:t>
            </a:r>
          </a:p>
        </p:txBody>
      </p:sp>
      <p:sp>
        <p:nvSpPr>
          <p:cNvPr id="167953" name="Text Box 17"/>
          <p:cNvSpPr txBox="1">
            <a:spLocks noChangeArrowheads="1"/>
          </p:cNvSpPr>
          <p:nvPr/>
        </p:nvSpPr>
        <p:spPr bwMode="auto">
          <a:xfrm>
            <a:off x="609600" y="5257800"/>
            <a:ext cx="307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400">
                <a:solidFill>
                  <a:schemeClr val="tx1"/>
                </a:solidFill>
              </a:rPr>
              <a:t>SLP 1977-88 - 1968-76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7954"/>
                                        </p:tgtEl>
                                        <p:attrNameLst>
                                          <p:attrName>style.visibility</p:attrName>
                                        </p:attrNameLst>
                                      </p:cBhvr>
                                      <p:to>
                                        <p:strVal val="visible"/>
                                      </p:to>
                                    </p:set>
                                    <p:animEffect transition="in" filter="dissolve">
                                      <p:cBhvr>
                                        <p:cTn id="7" dur="500"/>
                                        <p:tgtEl>
                                          <p:spTgt spid="167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4546" name="Picture 2"/>
          <p:cNvPicPr>
            <a:picLocks noChangeAspect="1" noChangeArrowheads="1"/>
          </p:cNvPicPr>
          <p:nvPr/>
        </p:nvPicPr>
        <p:blipFill>
          <a:blip r:embed="rId3">
            <a:extLst>
              <a:ext uri="{28A0092B-C50C-407E-A947-70E740481C1C}">
                <a14:useLocalDpi xmlns:a14="http://schemas.microsoft.com/office/drawing/2010/main" val="0"/>
              </a:ext>
            </a:extLst>
          </a:blip>
          <a:srcRect l="12738" t="75879" b="14301"/>
          <a:stretch>
            <a:fillRect/>
          </a:stretch>
        </p:blipFill>
        <p:spPr bwMode="auto">
          <a:xfrm>
            <a:off x="1752600" y="5715000"/>
            <a:ext cx="5230813" cy="762000"/>
          </a:xfrm>
          <a:prstGeom prst="rect">
            <a:avLst/>
          </a:prstGeom>
          <a:noFill/>
          <a:extLst>
            <a:ext uri="{909E8E84-426E-40dd-AFC4-6F175D3DCCD1}">
              <a14:hiddenFill xmlns:a14="http://schemas.microsoft.com/office/drawing/2010/main">
                <a:blipFill dpi="0" rotWithShape="0">
                  <a:blip/>
                  <a:srcRect l="12738" t="75879" b="14301"/>
                  <a:stretch>
                    <a:fillRect/>
                  </a:stretch>
                </a:blipFill>
              </a14:hiddenFill>
            </a:ext>
          </a:extLst>
        </p:spPr>
      </p:pic>
      <p:sp>
        <p:nvSpPr>
          <p:cNvPr id="364547" name="Text Box 3"/>
          <p:cNvSpPr txBox="1">
            <a:spLocks noChangeArrowheads="1"/>
          </p:cNvSpPr>
          <p:nvPr/>
        </p:nvSpPr>
        <p:spPr bwMode="auto">
          <a:xfrm>
            <a:off x="2590800" y="28038"/>
            <a:ext cx="3905279" cy="57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9" tIns="42452" rIns="81639" bIns="4245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3200" dirty="0">
                <a:solidFill>
                  <a:srgbClr val="3333CC"/>
                </a:solidFill>
                <a:latin typeface="Nimbus Roman No9 L" charset="0"/>
                <a:cs typeface="HG Mincho Light J" charset="0"/>
              </a:rPr>
              <a:t>PDO Reconstruction</a:t>
            </a:r>
          </a:p>
        </p:txBody>
      </p:sp>
      <p:grpSp>
        <p:nvGrpSpPr>
          <p:cNvPr id="364548" name="Group 4"/>
          <p:cNvGrpSpPr>
            <a:grpSpLocks/>
          </p:cNvGrpSpPr>
          <p:nvPr/>
        </p:nvGrpSpPr>
        <p:grpSpPr bwMode="auto">
          <a:xfrm>
            <a:off x="6248400" y="2133600"/>
            <a:ext cx="684213" cy="3290888"/>
            <a:chOff x="3696" y="1248"/>
            <a:chExt cx="431" cy="2098"/>
          </a:xfrm>
        </p:grpSpPr>
        <p:sp>
          <p:nvSpPr>
            <p:cNvPr id="364549" name="Text Box 5"/>
            <p:cNvSpPr txBox="1">
              <a:spLocks noChangeArrowheads="1"/>
            </p:cNvSpPr>
            <p:nvPr/>
          </p:nvSpPr>
          <p:spPr bwMode="auto">
            <a:xfrm>
              <a:off x="3705" y="1834"/>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41%</a:t>
              </a:r>
            </a:p>
          </p:txBody>
        </p:sp>
        <p:sp>
          <p:nvSpPr>
            <p:cNvPr id="364550" name="Text Box 6"/>
            <p:cNvSpPr txBox="1">
              <a:spLocks noChangeArrowheads="1"/>
            </p:cNvSpPr>
            <p:nvPr/>
          </p:nvSpPr>
          <p:spPr bwMode="auto">
            <a:xfrm>
              <a:off x="3705" y="2530"/>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38%</a:t>
              </a:r>
            </a:p>
          </p:txBody>
        </p:sp>
        <p:sp>
          <p:nvSpPr>
            <p:cNvPr id="364551" name="Text Box 7"/>
            <p:cNvSpPr txBox="1">
              <a:spLocks noChangeArrowheads="1"/>
            </p:cNvSpPr>
            <p:nvPr/>
          </p:nvSpPr>
          <p:spPr bwMode="auto">
            <a:xfrm>
              <a:off x="3749" y="3096"/>
              <a:ext cx="3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7%</a:t>
              </a:r>
            </a:p>
          </p:txBody>
        </p:sp>
        <p:sp>
          <p:nvSpPr>
            <p:cNvPr id="364552" name="Text Box 8"/>
            <p:cNvSpPr txBox="1">
              <a:spLocks noChangeArrowheads="1"/>
            </p:cNvSpPr>
            <p:nvPr/>
          </p:nvSpPr>
          <p:spPr bwMode="auto">
            <a:xfrm>
              <a:off x="3696" y="1248"/>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85%</a:t>
              </a:r>
            </a:p>
          </p:txBody>
        </p:sp>
      </p:grpSp>
      <p:grpSp>
        <p:nvGrpSpPr>
          <p:cNvPr id="364553" name="Group 9"/>
          <p:cNvGrpSpPr>
            <a:grpSpLocks/>
          </p:cNvGrpSpPr>
          <p:nvPr/>
        </p:nvGrpSpPr>
        <p:grpSpPr bwMode="auto">
          <a:xfrm>
            <a:off x="7467600" y="1219200"/>
            <a:ext cx="1112838" cy="4222750"/>
            <a:chOff x="5078" y="554"/>
            <a:chExt cx="772" cy="2986"/>
          </a:xfrm>
        </p:grpSpPr>
        <p:sp>
          <p:nvSpPr>
            <p:cNvPr id="364554" name="Text Box 10"/>
            <p:cNvSpPr txBox="1">
              <a:spLocks noChangeArrowheads="1"/>
            </p:cNvSpPr>
            <p:nvPr/>
          </p:nvSpPr>
          <p:spPr bwMode="auto">
            <a:xfrm>
              <a:off x="5078" y="554"/>
              <a:ext cx="77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dirty="0">
                  <a:solidFill>
                    <a:srgbClr val="000000"/>
                  </a:solidFill>
                  <a:latin typeface="Nimbus Roman No9 L" charset="0"/>
                  <a:cs typeface="HG Mincho Light J" charset="0"/>
                </a:rPr>
                <a:t>&gt;8years</a:t>
              </a:r>
            </a:p>
          </p:txBody>
        </p:sp>
        <p:sp>
          <p:nvSpPr>
            <p:cNvPr id="364555" name="Text Box 11"/>
            <p:cNvSpPr txBox="1">
              <a:spLocks noChangeArrowheads="1"/>
            </p:cNvSpPr>
            <p:nvPr/>
          </p:nvSpPr>
          <p:spPr bwMode="auto">
            <a:xfrm>
              <a:off x="5222" y="1225"/>
              <a:ext cx="46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75%</a:t>
              </a:r>
            </a:p>
          </p:txBody>
        </p:sp>
        <p:sp>
          <p:nvSpPr>
            <p:cNvPr id="364556" name="Text Box 12"/>
            <p:cNvSpPr txBox="1">
              <a:spLocks noChangeArrowheads="1"/>
            </p:cNvSpPr>
            <p:nvPr/>
          </p:nvSpPr>
          <p:spPr bwMode="auto">
            <a:xfrm>
              <a:off x="5232" y="1870"/>
              <a:ext cx="46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20%</a:t>
              </a:r>
            </a:p>
          </p:txBody>
        </p:sp>
        <p:sp>
          <p:nvSpPr>
            <p:cNvPr id="364557" name="Text Box 13"/>
            <p:cNvSpPr txBox="1">
              <a:spLocks noChangeArrowheads="1"/>
            </p:cNvSpPr>
            <p:nvPr/>
          </p:nvSpPr>
          <p:spPr bwMode="auto">
            <a:xfrm>
              <a:off x="5232" y="2639"/>
              <a:ext cx="46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31%</a:t>
              </a:r>
            </a:p>
          </p:txBody>
        </p:sp>
        <p:sp>
          <p:nvSpPr>
            <p:cNvPr id="364558" name="Text Box 14"/>
            <p:cNvSpPr txBox="1">
              <a:spLocks noChangeArrowheads="1"/>
            </p:cNvSpPr>
            <p:nvPr/>
          </p:nvSpPr>
          <p:spPr bwMode="auto">
            <a:xfrm>
              <a:off x="5232" y="3263"/>
              <a:ext cx="46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273" tIns="28742" rIns="55273" bIns="28742">
              <a:spAutoFit/>
            </a:bodyPr>
            <a:lstStyle>
              <a:lvl1pPr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1pPr>
              <a:lvl2pPr marL="4143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2pPr>
              <a:lvl3pPr marL="828675"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3pPr>
              <a:lvl4pPr marL="1244600"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4pPr>
              <a:lvl5pPr marL="1658938" defTabSz="828675">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5pPr>
              <a:lvl6pPr marL="21161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6pPr>
              <a:lvl7pPr marL="25733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7pPr>
              <a:lvl8pPr marL="30305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8pPr>
              <a:lvl9pPr marL="3487738" defTabSz="828675" fontAlgn="base">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charset="0"/>
                  <a:ea typeface="ＭＳ Ｐゴシック" charset="0"/>
                </a:defRPr>
              </a:lvl9pPr>
            </a:lstStyle>
            <a:p>
              <a:pPr hangingPunct="0">
                <a:buClr>
                  <a:srgbClr val="000000"/>
                </a:buClr>
                <a:buSzPct val="45000"/>
                <a:buFont typeface="StarSymbol" charset="0"/>
                <a:buNone/>
              </a:pPr>
              <a:r>
                <a:rPr lang="en-GB" sz="2200">
                  <a:solidFill>
                    <a:srgbClr val="000000"/>
                  </a:solidFill>
                  <a:latin typeface="Nimbus Roman No9 L" charset="0"/>
                  <a:cs typeface="HG Mincho Light J" charset="0"/>
                </a:rPr>
                <a:t>24%</a:t>
              </a:r>
            </a:p>
          </p:txBody>
        </p:sp>
      </p:grpSp>
      <p:pic>
        <p:nvPicPr>
          <p:cNvPr id="36455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62000"/>
            <a:ext cx="5718175" cy="3429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grpSp>
        <p:nvGrpSpPr>
          <p:cNvPr id="364560" name="Group 16"/>
          <p:cNvGrpSpPr>
            <a:grpSpLocks/>
          </p:cNvGrpSpPr>
          <p:nvPr/>
        </p:nvGrpSpPr>
        <p:grpSpPr bwMode="auto">
          <a:xfrm>
            <a:off x="1676400" y="1447800"/>
            <a:ext cx="4572000" cy="4684713"/>
            <a:chOff x="816" y="697"/>
            <a:chExt cx="2880" cy="2951"/>
          </a:xfrm>
        </p:grpSpPr>
        <p:sp>
          <p:nvSpPr>
            <p:cNvPr id="364561" name="Line 17"/>
            <p:cNvSpPr>
              <a:spLocks noChangeShapeType="1"/>
            </p:cNvSpPr>
            <p:nvPr/>
          </p:nvSpPr>
          <p:spPr bwMode="auto">
            <a:xfrm>
              <a:off x="3440" y="697"/>
              <a:ext cx="16" cy="2951"/>
            </a:xfrm>
            <a:prstGeom prst="line">
              <a:avLst/>
            </a:prstGeom>
            <a:noFill/>
            <a:ln w="936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64562" name="Picture 18"/>
            <p:cNvPicPr>
              <a:picLocks noChangeAspect="1" noChangeArrowheads="1"/>
            </p:cNvPicPr>
            <p:nvPr/>
          </p:nvPicPr>
          <p:blipFill>
            <a:blip r:embed="rId3">
              <a:extLst>
                <a:ext uri="{28A0092B-C50C-407E-A947-70E740481C1C}">
                  <a14:useLocalDpi xmlns:a14="http://schemas.microsoft.com/office/drawing/2010/main" val="0"/>
                </a:ext>
              </a:extLst>
            </a:blip>
            <a:srcRect l="12738" t="12050" r="10991" b="30013"/>
            <a:stretch>
              <a:fillRect/>
            </a:stretch>
          </p:blipFill>
          <p:spPr bwMode="auto">
            <a:xfrm>
              <a:off x="816" y="720"/>
              <a:ext cx="2880" cy="2832"/>
            </a:xfrm>
            <a:prstGeom prst="rect">
              <a:avLst/>
            </a:prstGeom>
            <a:noFill/>
            <a:extLst>
              <a:ext uri="{909E8E84-426E-40dd-AFC4-6F175D3DCCD1}">
                <a14:hiddenFill xmlns:a14="http://schemas.microsoft.com/office/drawing/2010/main">
                  <a:blipFill dpi="0" rotWithShape="0">
                    <a:blip/>
                    <a:srcRect l="12738" t="12050" r="10991" b="30013"/>
                    <a:stretch>
                      <a:fillRect/>
                    </a:stretch>
                  </a:blipFill>
                </a14:hiddenFill>
              </a:ext>
            </a:extLst>
          </p:spPr>
        </p:pic>
      </p:grpSp>
      <p:sp>
        <p:nvSpPr>
          <p:cNvPr id="364563" name="Text Box 19"/>
          <p:cNvSpPr txBox="1">
            <a:spLocks noChangeArrowheads="1"/>
          </p:cNvSpPr>
          <p:nvPr/>
        </p:nvSpPr>
        <p:spPr bwMode="auto">
          <a:xfrm>
            <a:off x="1600200" y="6422164"/>
            <a:ext cx="48523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000" i="1" dirty="0">
                <a:solidFill>
                  <a:schemeClr val="tx1"/>
                </a:solidFill>
              </a:rPr>
              <a:t>Schneider and </a:t>
            </a:r>
            <a:r>
              <a:rPr lang="en-US" sz="2000" i="1" dirty="0" err="1">
                <a:solidFill>
                  <a:schemeClr val="tx1"/>
                </a:solidFill>
              </a:rPr>
              <a:t>Cornuelle</a:t>
            </a:r>
            <a:r>
              <a:rPr lang="en-US" sz="2000" i="1" dirty="0">
                <a:solidFill>
                  <a:schemeClr val="tx1"/>
                </a:solidFill>
              </a:rPr>
              <a:t> 2005 J Climate</a:t>
            </a:r>
          </a:p>
        </p:txBody>
      </p:sp>
      <p:sp>
        <p:nvSpPr>
          <p:cNvPr id="364564" name="Text Box 20"/>
          <p:cNvSpPr txBox="1">
            <a:spLocks noChangeArrowheads="1"/>
          </p:cNvSpPr>
          <p:nvPr/>
        </p:nvSpPr>
        <p:spPr bwMode="auto">
          <a:xfrm>
            <a:off x="457200" y="2590800"/>
            <a:ext cx="170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400" dirty="0" err="1">
                <a:solidFill>
                  <a:srgbClr val="0033CC"/>
                </a:solidFill>
              </a:rPr>
              <a:t>Forcings</a:t>
            </a:r>
            <a:r>
              <a:rPr lang="en-US" sz="2400" dirty="0">
                <a:solidFill>
                  <a:srgbClr val="0033CC"/>
                </a:solidFill>
              </a:rPr>
              <a:t> (F)</a:t>
            </a:r>
          </a:p>
        </p:txBody>
      </p:sp>
      <p:sp>
        <p:nvSpPr>
          <p:cNvPr id="2" name="TextBox 1"/>
          <p:cNvSpPr txBox="1"/>
          <p:nvPr/>
        </p:nvSpPr>
        <p:spPr>
          <a:xfrm>
            <a:off x="609600" y="1524000"/>
            <a:ext cx="2147643" cy="646331"/>
          </a:xfrm>
          <a:prstGeom prst="rect">
            <a:avLst/>
          </a:prstGeom>
          <a:noFill/>
        </p:spPr>
        <p:txBody>
          <a:bodyPr wrap="none" rtlCol="0">
            <a:spAutoFit/>
          </a:bodyPr>
          <a:lstStyle/>
          <a:p>
            <a:r>
              <a:rPr lang="en-US" dirty="0" smtClean="0"/>
              <a:t>Black- actual PDO</a:t>
            </a:r>
          </a:p>
          <a:p>
            <a:r>
              <a:rPr lang="en-US" dirty="0" smtClean="0">
                <a:solidFill>
                  <a:srgbClr val="FF0000"/>
                </a:solidFill>
              </a:rPr>
              <a:t>Red-</a:t>
            </a:r>
            <a:r>
              <a:rPr lang="en-US" dirty="0" smtClean="0"/>
              <a:t> reconstructed</a:t>
            </a:r>
            <a:endParaRPr lang="en-US" dirty="0"/>
          </a:p>
        </p:txBody>
      </p:sp>
      <p:sp>
        <p:nvSpPr>
          <p:cNvPr id="3" name="TextBox 2"/>
          <p:cNvSpPr txBox="1"/>
          <p:nvPr/>
        </p:nvSpPr>
        <p:spPr>
          <a:xfrm>
            <a:off x="457200" y="3124200"/>
            <a:ext cx="1600200" cy="646331"/>
          </a:xfrm>
          <a:prstGeom prst="rect">
            <a:avLst/>
          </a:prstGeom>
          <a:noFill/>
        </p:spPr>
        <p:txBody>
          <a:bodyPr wrap="square" rtlCol="0">
            <a:spAutoFit/>
          </a:bodyPr>
          <a:lstStyle/>
          <a:p>
            <a:r>
              <a:rPr lang="en-US" dirty="0" smtClean="0"/>
              <a:t>Atmosphere bridge</a:t>
            </a:r>
            <a:endParaRPr lang="en-US" dirty="0"/>
          </a:p>
        </p:txBody>
      </p:sp>
      <p:sp>
        <p:nvSpPr>
          <p:cNvPr id="4" name="TextBox 3"/>
          <p:cNvSpPr txBox="1"/>
          <p:nvPr/>
        </p:nvSpPr>
        <p:spPr>
          <a:xfrm>
            <a:off x="381000" y="3886200"/>
            <a:ext cx="1600200" cy="923330"/>
          </a:xfrm>
          <a:prstGeom prst="rect">
            <a:avLst/>
          </a:prstGeom>
          <a:noFill/>
        </p:spPr>
        <p:txBody>
          <a:bodyPr wrap="square" rtlCol="0">
            <a:spAutoFit/>
          </a:bodyPr>
          <a:lstStyle/>
          <a:p>
            <a:r>
              <a:rPr lang="en-US" dirty="0" smtClean="0"/>
              <a:t>Random fluctuations of </a:t>
            </a:r>
            <a:r>
              <a:rPr lang="en-US" dirty="0" err="1" smtClean="0"/>
              <a:t>Aleutain</a:t>
            </a:r>
            <a:r>
              <a:rPr lang="en-US" dirty="0" smtClean="0"/>
              <a:t> low </a:t>
            </a:r>
          </a:p>
        </p:txBody>
      </p:sp>
      <p:sp>
        <p:nvSpPr>
          <p:cNvPr id="5" name="TextBox 4"/>
          <p:cNvSpPr txBox="1"/>
          <p:nvPr/>
        </p:nvSpPr>
        <p:spPr>
          <a:xfrm>
            <a:off x="457200" y="4953000"/>
            <a:ext cx="1371600" cy="923330"/>
          </a:xfrm>
          <a:prstGeom prst="rect">
            <a:avLst/>
          </a:prstGeom>
          <a:noFill/>
        </p:spPr>
        <p:txBody>
          <a:bodyPr wrap="square" rtlCol="0">
            <a:spAutoFit/>
          </a:bodyPr>
          <a:lstStyle/>
          <a:p>
            <a:r>
              <a:rPr lang="en-US" dirty="0" smtClean="0"/>
              <a:t>Change in</a:t>
            </a:r>
          </a:p>
          <a:p>
            <a:r>
              <a:rPr lang="en-US" dirty="0"/>
              <a:t>t</a:t>
            </a:r>
            <a:r>
              <a:rPr lang="en-US" dirty="0" smtClean="0"/>
              <a:t>he ocean gyre</a:t>
            </a:r>
            <a:endParaRPr lang="en-US" dirty="0"/>
          </a:p>
        </p:txBody>
      </p:sp>
      <p:sp>
        <p:nvSpPr>
          <p:cNvPr id="6" name="TextBox 5"/>
          <p:cNvSpPr txBox="1"/>
          <p:nvPr/>
        </p:nvSpPr>
        <p:spPr>
          <a:xfrm>
            <a:off x="6248400" y="5410200"/>
            <a:ext cx="2362200" cy="646331"/>
          </a:xfrm>
          <a:prstGeom prst="rect">
            <a:avLst/>
          </a:prstGeom>
          <a:noFill/>
        </p:spPr>
        <p:txBody>
          <a:bodyPr wrap="square" rtlCol="0">
            <a:spAutoFit/>
          </a:bodyPr>
          <a:lstStyle/>
          <a:p>
            <a:r>
              <a:rPr lang="en-US" dirty="0" smtClean="0"/>
              <a:t>Percent explained by each process</a:t>
            </a:r>
            <a:endParaRPr lang="en-US" dirty="0"/>
          </a:p>
        </p:txBody>
      </p:sp>
      <p:sp>
        <p:nvSpPr>
          <p:cNvPr id="7" name="TextBox 6"/>
          <p:cNvSpPr txBox="1"/>
          <p:nvPr/>
        </p:nvSpPr>
        <p:spPr>
          <a:xfrm>
            <a:off x="6172200" y="1295400"/>
            <a:ext cx="954233" cy="646331"/>
          </a:xfrm>
          <a:prstGeom prst="rect">
            <a:avLst/>
          </a:prstGeom>
          <a:noFill/>
        </p:spPr>
        <p:txBody>
          <a:bodyPr wrap="none" rtlCol="0">
            <a:spAutoFit/>
          </a:bodyPr>
          <a:lstStyle/>
          <a:p>
            <a:r>
              <a:rPr lang="en-US" dirty="0" smtClean="0"/>
              <a:t>All time</a:t>
            </a:r>
          </a:p>
          <a:p>
            <a:r>
              <a:rPr lang="en-US" dirty="0" smtClean="0"/>
              <a:t>scales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4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5800" y="228600"/>
            <a:ext cx="7772400" cy="685800"/>
          </a:xfrm>
        </p:spPr>
        <p:txBody>
          <a:bodyPr/>
          <a:lstStyle/>
          <a:p>
            <a:r>
              <a:rPr lang="en-US" sz="4000"/>
              <a:t>PDO: Multiple Causes?</a:t>
            </a:r>
          </a:p>
        </p:txBody>
      </p:sp>
      <p:sp>
        <p:nvSpPr>
          <p:cNvPr id="272388" name="Rectangle 4"/>
          <p:cNvSpPr>
            <a:spLocks noGrp="1" noChangeArrowheads="1"/>
          </p:cNvSpPr>
          <p:nvPr>
            <p:ph type="body" idx="1"/>
          </p:nvPr>
        </p:nvSpPr>
        <p:spPr>
          <a:xfrm>
            <a:off x="533400" y="1066800"/>
            <a:ext cx="7772400" cy="5257800"/>
          </a:xfrm>
        </p:spPr>
        <p:txBody>
          <a:bodyPr/>
          <a:lstStyle/>
          <a:p>
            <a:pPr marL="0" indent="0">
              <a:lnSpc>
                <a:spcPct val="90000"/>
              </a:lnSpc>
              <a:buClr>
                <a:srgbClr val="0033CC"/>
              </a:buClr>
              <a:buNone/>
            </a:pPr>
            <a:endParaRPr lang="en-US" sz="2000" dirty="0"/>
          </a:p>
          <a:p>
            <a:pPr>
              <a:lnSpc>
                <a:spcPct val="90000"/>
              </a:lnSpc>
              <a:buClr>
                <a:srgbClr val="0033CC"/>
              </a:buClr>
            </a:pPr>
            <a:r>
              <a:rPr lang="en-US" sz="2000" dirty="0" err="1"/>
              <a:t>Interannual</a:t>
            </a:r>
            <a:r>
              <a:rPr lang="en-US" sz="2000" dirty="0"/>
              <a:t> timescales:</a:t>
            </a:r>
          </a:p>
          <a:p>
            <a:pPr lvl="1">
              <a:lnSpc>
                <a:spcPct val="90000"/>
              </a:lnSpc>
              <a:buClr>
                <a:srgbClr val="0033CC"/>
              </a:buClr>
            </a:pPr>
            <a:r>
              <a:rPr lang="en-US" sz="1800" dirty="0"/>
              <a:t>Integration of noise (Fluctuations of the Aleutian Low)</a:t>
            </a:r>
          </a:p>
          <a:p>
            <a:pPr lvl="1">
              <a:lnSpc>
                <a:spcPct val="90000"/>
              </a:lnSpc>
              <a:buClr>
                <a:srgbClr val="0033CC"/>
              </a:buClr>
            </a:pPr>
            <a:r>
              <a:rPr lang="en-US" sz="1800" dirty="0"/>
              <a:t>Response to ENSO (Atmospheric bridge</a:t>
            </a:r>
            <a:r>
              <a:rPr lang="en-US" sz="1800" dirty="0" smtClean="0"/>
              <a:t>)</a:t>
            </a:r>
          </a:p>
          <a:p>
            <a:pPr lvl="2">
              <a:lnSpc>
                <a:spcPct val="90000"/>
              </a:lnSpc>
              <a:buClr>
                <a:srgbClr val="0033CC"/>
              </a:buClr>
            </a:pPr>
            <a:r>
              <a:rPr lang="en-US" sz="1400" dirty="0" smtClean="0"/>
              <a:t>Plus reemergence</a:t>
            </a:r>
            <a:endParaRPr lang="en-US" sz="1400" dirty="0"/>
          </a:p>
          <a:p>
            <a:pPr lvl="1">
              <a:lnSpc>
                <a:spcPct val="90000"/>
              </a:lnSpc>
              <a:buClr>
                <a:srgbClr val="0033CC"/>
              </a:buClr>
            </a:pPr>
            <a:endParaRPr lang="en-US" sz="1800" dirty="0"/>
          </a:p>
          <a:p>
            <a:pPr>
              <a:lnSpc>
                <a:spcPct val="90000"/>
              </a:lnSpc>
              <a:buClr>
                <a:srgbClr val="0033CC"/>
              </a:buClr>
            </a:pPr>
            <a:r>
              <a:rPr lang="en-US" sz="2000" dirty="0"/>
              <a:t>Decadal timescales (% of Variance)</a:t>
            </a:r>
          </a:p>
          <a:p>
            <a:pPr lvl="1">
              <a:lnSpc>
                <a:spcPct val="90000"/>
              </a:lnSpc>
              <a:buClr>
                <a:srgbClr val="0033CC"/>
              </a:buClr>
            </a:pPr>
            <a:r>
              <a:rPr lang="en-US" sz="1800" dirty="0"/>
              <a:t>Integration of noise (1/3)</a:t>
            </a:r>
          </a:p>
          <a:p>
            <a:pPr lvl="1">
              <a:lnSpc>
                <a:spcPct val="90000"/>
              </a:lnSpc>
              <a:buClr>
                <a:srgbClr val="0033CC"/>
              </a:buClr>
            </a:pPr>
            <a:r>
              <a:rPr lang="en-US" sz="1800" dirty="0"/>
              <a:t>Response to ENSO (1/3)</a:t>
            </a:r>
          </a:p>
          <a:p>
            <a:pPr lvl="1">
              <a:lnSpc>
                <a:spcPct val="90000"/>
              </a:lnSpc>
              <a:buClr>
                <a:srgbClr val="0033CC"/>
              </a:buClr>
            </a:pPr>
            <a:r>
              <a:rPr lang="en-US" sz="1800" dirty="0"/>
              <a:t>Ocean dynamics (1/3) </a:t>
            </a:r>
          </a:p>
          <a:p>
            <a:pPr lvl="1">
              <a:lnSpc>
                <a:spcPct val="90000"/>
              </a:lnSpc>
              <a:buClr>
                <a:srgbClr val="0033CC"/>
              </a:buClr>
            </a:pPr>
            <a:r>
              <a:rPr lang="en-US" sz="1800" dirty="0"/>
              <a:t>Predictable out to (</a:t>
            </a:r>
            <a:r>
              <a:rPr lang="en-US" sz="1800" i="1" dirty="0">
                <a:solidFill>
                  <a:srgbClr val="0033CC"/>
                </a:solidFill>
              </a:rPr>
              <a:t>but not beyond</a:t>
            </a:r>
            <a:r>
              <a:rPr lang="en-US" sz="1800" dirty="0"/>
              <a:t>) 1-2 years</a:t>
            </a:r>
          </a:p>
          <a:p>
            <a:pPr lvl="2">
              <a:lnSpc>
                <a:spcPct val="90000"/>
              </a:lnSpc>
              <a:buClr>
                <a:srgbClr val="0033CC"/>
              </a:buClr>
            </a:pPr>
            <a:r>
              <a:rPr lang="en-US" sz="1600" dirty="0"/>
              <a:t>We developed a statistical method gives skillful PDO prediction out ~1 year</a:t>
            </a:r>
          </a:p>
          <a:p>
            <a:pPr>
              <a:lnSpc>
                <a:spcPct val="90000"/>
              </a:lnSpc>
              <a:buClr>
                <a:srgbClr val="0033CC"/>
              </a:buClr>
            </a:pPr>
            <a:r>
              <a:rPr lang="en-US" sz="2000" dirty="0" smtClean="0"/>
              <a:t>Trend</a:t>
            </a:r>
          </a:p>
          <a:p>
            <a:pPr lvl="1">
              <a:lnSpc>
                <a:spcPct val="90000"/>
              </a:lnSpc>
              <a:buClr>
                <a:srgbClr val="0033CC"/>
              </a:buClr>
            </a:pPr>
            <a:r>
              <a:rPr lang="en-US" sz="1600" dirty="0" smtClean="0"/>
              <a:t>Perhaps some signal in the PDO</a:t>
            </a:r>
            <a:endParaRPr lang="en-US" sz="1400" dirty="0"/>
          </a:p>
          <a:p>
            <a:pPr lvl="1">
              <a:lnSpc>
                <a:spcPct val="90000"/>
              </a:lnSpc>
              <a:buClr>
                <a:srgbClr val="0033CC"/>
              </a:buClr>
            </a:pPr>
            <a:r>
              <a:rPr lang="en-US" sz="1800" dirty="0"/>
              <a:t>Likely associated with Global warming</a:t>
            </a:r>
          </a:p>
          <a:p>
            <a:pPr lvl="1">
              <a:lnSpc>
                <a:spcPct val="90000"/>
              </a:lnSpc>
            </a:pP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228600" y="304800"/>
            <a:ext cx="8459788" cy="2743200"/>
            <a:chOff x="46" y="160"/>
            <a:chExt cx="5473" cy="1754"/>
          </a:xfrm>
        </p:grpSpPr>
        <p:pic>
          <p:nvPicPr>
            <p:cNvPr id="11267" name="Picture 3" descr="sstanom"/>
            <p:cNvPicPr>
              <a:picLocks noChangeAspect="1" noChangeArrowheads="1"/>
            </p:cNvPicPr>
            <p:nvPr/>
          </p:nvPicPr>
          <p:blipFill>
            <a:blip r:embed="rId2">
              <a:extLst>
                <a:ext uri="{28A0092B-C50C-407E-A947-70E740481C1C}">
                  <a14:useLocalDpi xmlns:a14="http://schemas.microsoft.com/office/drawing/2010/main" val="0"/>
                </a:ext>
              </a:extLst>
            </a:blip>
            <a:srcRect l="2933" t="1997" r="54845" b="62747"/>
            <a:stretch>
              <a:fillRect/>
            </a:stretch>
          </p:blipFill>
          <p:spPr bwMode="auto">
            <a:xfrm>
              <a:off x="46" y="186"/>
              <a:ext cx="2736" cy="17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manom"/>
            <p:cNvPicPr>
              <a:picLocks noChangeAspect="1" noChangeArrowheads="1"/>
            </p:cNvPicPr>
            <p:nvPr/>
          </p:nvPicPr>
          <p:blipFill>
            <a:blip r:embed="rId3">
              <a:extLst>
                <a:ext uri="{28A0092B-C50C-407E-A947-70E740481C1C}">
                  <a14:useLocalDpi xmlns:a14="http://schemas.microsoft.com/office/drawing/2010/main" val="0"/>
                </a:ext>
              </a:extLst>
            </a:blip>
            <a:srcRect l="12532" t="52080" r="13596" b="11829"/>
            <a:stretch>
              <a:fillRect/>
            </a:stretch>
          </p:blipFill>
          <p:spPr bwMode="auto">
            <a:xfrm>
              <a:off x="2784" y="160"/>
              <a:ext cx="2735"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9" name="Picture 5" descr="sstanom"/>
          <p:cNvPicPr>
            <a:picLocks noChangeAspect="1" noChangeArrowheads="1"/>
          </p:cNvPicPr>
          <p:nvPr/>
        </p:nvPicPr>
        <p:blipFill>
          <a:blip r:embed="rId2">
            <a:extLst>
              <a:ext uri="{28A0092B-C50C-407E-A947-70E740481C1C}">
                <a14:useLocalDpi xmlns:a14="http://schemas.microsoft.com/office/drawing/2010/main" val="0"/>
              </a:ext>
            </a:extLst>
          </a:blip>
          <a:srcRect t="38188" r="52963" b="55937"/>
          <a:stretch>
            <a:fillRect/>
          </a:stretch>
        </p:blipFill>
        <p:spPr bwMode="auto">
          <a:xfrm>
            <a:off x="2286000" y="2971800"/>
            <a:ext cx="48387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76200" y="-65088"/>
            <a:ext cx="4498975" cy="3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Sea Surface Temperature Jan 1, 2008</a:t>
            </a:r>
          </a:p>
        </p:txBody>
      </p:sp>
      <p:sp>
        <p:nvSpPr>
          <p:cNvPr id="11271" name="Text Box 7"/>
          <p:cNvSpPr txBox="1">
            <a:spLocks noChangeArrowheads="1"/>
          </p:cNvSpPr>
          <p:nvPr/>
        </p:nvSpPr>
        <p:spPr bwMode="auto">
          <a:xfrm>
            <a:off x="4800600" y="-63500"/>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t>SST </a:t>
            </a:r>
            <a:r>
              <a:rPr lang="en-US" sz="2000" dirty="0" smtClean="0"/>
              <a:t>Climatology </a:t>
            </a:r>
            <a:r>
              <a:rPr lang="en-US" sz="2000" dirty="0" smtClean="0"/>
              <a:t>1982-2008 </a:t>
            </a:r>
            <a:r>
              <a:rPr lang="en-US" sz="2000" dirty="0" smtClean="0"/>
              <a:t>Jan</a:t>
            </a:r>
            <a:endParaRPr lang="en-US" sz="2000" dirty="0"/>
          </a:p>
        </p:txBody>
      </p:sp>
      <p:grpSp>
        <p:nvGrpSpPr>
          <p:cNvPr id="2" name="Group 1"/>
          <p:cNvGrpSpPr/>
          <p:nvPr/>
        </p:nvGrpSpPr>
        <p:grpSpPr>
          <a:xfrm>
            <a:off x="1752600" y="3276600"/>
            <a:ext cx="5953125" cy="3581400"/>
            <a:chOff x="1752600" y="3276600"/>
            <a:chExt cx="5953125" cy="3581400"/>
          </a:xfrm>
        </p:grpSpPr>
        <p:pic>
          <p:nvPicPr>
            <p:cNvPr id="11274" name="Picture 10" descr="sstanom"/>
            <p:cNvPicPr>
              <a:picLocks noChangeAspect="1" noChangeArrowheads="1"/>
            </p:cNvPicPr>
            <p:nvPr/>
          </p:nvPicPr>
          <p:blipFill>
            <a:blip r:embed="rId2">
              <a:extLst>
                <a:ext uri="{28A0092B-C50C-407E-A947-70E740481C1C}">
                  <a14:useLocalDpi xmlns:a14="http://schemas.microsoft.com/office/drawing/2010/main" val="0"/>
                </a:ext>
              </a:extLst>
            </a:blip>
            <a:srcRect t="48041" r="52963" b="10832"/>
            <a:stretch>
              <a:fillRect/>
            </a:stretch>
          </p:blipFill>
          <p:spPr bwMode="auto">
            <a:xfrm>
              <a:off x="2362200" y="3733200"/>
              <a:ext cx="4724400" cy="3124800"/>
            </a:xfrm>
            <a:prstGeom prst="rect">
              <a:avLst/>
            </a:prstGeom>
            <a:noFill/>
            <a:extLst>
              <a:ext uri="{909E8E84-426E-40dd-AFC4-6F175D3DCCD1}">
                <a14:hiddenFill xmlns:a14="http://schemas.microsoft.com/office/drawing/2010/main">
                  <a:solidFill>
                    <a:srgbClr val="FFFFFF"/>
                  </a:solidFill>
                </a14:hiddenFill>
              </a:ext>
            </a:extLst>
          </p:spPr>
        </p:pic>
        <p:sp>
          <p:nvSpPr>
            <p:cNvPr id="11275" name="Text Box 11"/>
            <p:cNvSpPr txBox="1">
              <a:spLocks noChangeArrowheads="1"/>
            </p:cNvSpPr>
            <p:nvPr/>
          </p:nvSpPr>
          <p:spPr bwMode="auto">
            <a:xfrm>
              <a:off x="1752600" y="3276600"/>
              <a:ext cx="5953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dirty="0"/>
                <a:t>Anomalous</a:t>
              </a:r>
              <a:r>
                <a:rPr lang="en-US" sz="2000" dirty="0"/>
                <a:t> Sea Surface Temperature Jan 1, 2008</a:t>
              </a:r>
            </a:p>
          </p:txBody>
        </p:sp>
      </p:grpSp>
      <p:sp>
        <p:nvSpPr>
          <p:cNvPr id="11272" name="Text Box 8"/>
          <p:cNvSpPr txBox="1">
            <a:spLocks noChangeArrowheads="1"/>
          </p:cNvSpPr>
          <p:nvPr/>
        </p:nvSpPr>
        <p:spPr bwMode="auto">
          <a:xfrm>
            <a:off x="304800" y="3733800"/>
            <a:ext cx="2751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dirty="0"/>
              <a:t>¼ degree satellite data</a:t>
            </a:r>
          </a:p>
        </p:txBody>
      </p:sp>
      <p:sp>
        <p:nvSpPr>
          <p:cNvPr id="16" name="Line 11"/>
          <p:cNvSpPr>
            <a:spLocks noChangeShapeType="1"/>
          </p:cNvSpPr>
          <p:nvPr/>
        </p:nvSpPr>
        <p:spPr bwMode="auto">
          <a:xfrm flipV="1">
            <a:off x="6705600" y="1676400"/>
            <a:ext cx="395880" cy="1196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Text Box 10"/>
          <p:cNvSpPr txBox="1">
            <a:spLocks noChangeArrowheads="1"/>
          </p:cNvSpPr>
          <p:nvPr/>
        </p:nvSpPr>
        <p:spPr bwMode="auto">
          <a:xfrm>
            <a:off x="6559550" y="2667000"/>
            <a:ext cx="2584450" cy="366713"/>
          </a:xfrm>
          <a:prstGeom prst="rect">
            <a:avLst/>
          </a:prstGeom>
          <a:solidFill>
            <a:schemeClr val="accent3"/>
          </a:solidFill>
          <a:ln>
            <a:noFill/>
          </a:ln>
          <a:effectLst/>
        </p:spPr>
        <p:txBody>
          <a:bodyPr wrap="none">
            <a:spAutoFit/>
          </a:bodyPr>
          <a:lstStyle/>
          <a:p>
            <a:r>
              <a:rPr lang="en-US" dirty="0"/>
              <a:t>Equatorial Cold Tongue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new"/>
          <p:cNvPicPr>
            <a:picLocks noChangeAspect="1" noChangeArrowheads="1"/>
          </p:cNvPicPr>
          <p:nvPr/>
        </p:nvPicPr>
        <p:blipFill>
          <a:blip r:embed="rId2">
            <a:extLst>
              <a:ext uri="{28A0092B-C50C-407E-A947-70E740481C1C}">
                <a14:useLocalDpi xmlns:a14="http://schemas.microsoft.com/office/drawing/2010/main" val="0"/>
              </a:ext>
            </a:extLst>
          </a:blip>
          <a:srcRect t="26366" r="49622" b="51718"/>
          <a:stretch>
            <a:fillRect/>
          </a:stretch>
        </p:blipFill>
        <p:spPr bwMode="auto">
          <a:xfrm>
            <a:off x="1828800" y="2590800"/>
            <a:ext cx="52863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new"/>
          <p:cNvPicPr>
            <a:picLocks noChangeAspect="1" noChangeArrowheads="1"/>
          </p:cNvPicPr>
          <p:nvPr/>
        </p:nvPicPr>
        <p:blipFill>
          <a:blip r:embed="rId2">
            <a:extLst>
              <a:ext uri="{28A0092B-C50C-407E-A947-70E740481C1C}">
                <a14:useLocalDpi xmlns:a14="http://schemas.microsoft.com/office/drawing/2010/main" val="0"/>
              </a:ext>
            </a:extLst>
          </a:blip>
          <a:srcRect l="49652" t="26366" b="51718"/>
          <a:stretch>
            <a:fillRect/>
          </a:stretch>
        </p:blipFill>
        <p:spPr bwMode="auto">
          <a:xfrm>
            <a:off x="1752600" y="685800"/>
            <a:ext cx="52832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newnew"/>
          <p:cNvPicPr>
            <a:picLocks noChangeAspect="1" noChangeArrowheads="1"/>
          </p:cNvPicPr>
          <p:nvPr/>
        </p:nvPicPr>
        <p:blipFill>
          <a:blip r:embed="rId3">
            <a:extLst>
              <a:ext uri="{28A0092B-C50C-407E-A947-70E740481C1C}">
                <a14:useLocalDpi xmlns:a14="http://schemas.microsoft.com/office/drawing/2010/main" val="0"/>
              </a:ext>
            </a:extLst>
          </a:blip>
          <a:srcRect t="7027" r="49811" b="67291"/>
          <a:stretch>
            <a:fillRect/>
          </a:stretch>
        </p:blipFill>
        <p:spPr bwMode="auto">
          <a:xfrm>
            <a:off x="1752600" y="4548153"/>
            <a:ext cx="52578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762000" y="152400"/>
            <a:ext cx="767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What causes SST to warm? Not local winds and not heat exchange w/</a:t>
            </a:r>
            <a:r>
              <a:rPr lang="en-US" dirty="0" err="1"/>
              <a:t>atm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10"/>
          <p:cNvPicPr>
            <a:picLocks noChangeAspect="1" noChangeArrowheads="1"/>
          </p:cNvPicPr>
          <p:nvPr/>
        </p:nvPicPr>
        <p:blipFill>
          <a:blip r:embed="rId3">
            <a:extLst>
              <a:ext uri="{28A0092B-C50C-407E-A947-70E740481C1C}">
                <a14:useLocalDpi xmlns:a14="http://schemas.microsoft.com/office/drawing/2010/main" val="0"/>
              </a:ext>
            </a:extLst>
          </a:blip>
          <a:srcRect l="4683" t="47679" b="4808"/>
          <a:stretch>
            <a:fillRect/>
          </a:stretch>
        </p:blipFill>
        <p:spPr bwMode="auto">
          <a:xfrm>
            <a:off x="381000" y="2133600"/>
            <a:ext cx="8458200" cy="3387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st.anom.month.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066800"/>
            <a:ext cx="8229600" cy="5246370"/>
          </a:xfrm>
          <a:prstGeom prst="rect">
            <a:avLst/>
          </a:prstGeom>
        </p:spPr>
      </p:pic>
      <p:sp>
        <p:nvSpPr>
          <p:cNvPr id="16386" name="Rectangle 2"/>
          <p:cNvSpPr>
            <a:spLocks noGrp="1" noChangeArrowheads="1"/>
          </p:cNvSpPr>
          <p:nvPr>
            <p:ph type="title"/>
          </p:nvPr>
        </p:nvSpPr>
        <p:spPr>
          <a:xfrm>
            <a:off x="685800" y="152400"/>
            <a:ext cx="7772400" cy="990600"/>
          </a:xfrm>
        </p:spPr>
        <p:txBody>
          <a:bodyPr/>
          <a:lstStyle/>
          <a:p>
            <a:pPr algn="ctr"/>
            <a:r>
              <a:rPr lang="en-US" sz="3600" dirty="0" smtClean="0">
                <a:solidFill>
                  <a:srgbClr val="3366FF"/>
                </a:solidFill>
              </a:rPr>
              <a:t>SST Anomaly over the last month</a:t>
            </a:r>
            <a:r>
              <a:rPr lang="en-US" sz="3600" dirty="0">
                <a:solidFill>
                  <a:srgbClr val="3366FF"/>
                </a:solidFill>
              </a:rPr>
              <a:t/>
            </a:r>
            <a:br>
              <a:rPr lang="en-US" sz="3600" dirty="0">
                <a:solidFill>
                  <a:srgbClr val="3366FF"/>
                </a:solidFill>
              </a:rPr>
            </a:br>
            <a:r>
              <a:rPr lang="en-US" sz="2800" dirty="0" smtClean="0">
                <a:solidFill>
                  <a:srgbClr val="3366FF"/>
                </a:solidFill>
              </a:rPr>
              <a:t>La Niña: cold </a:t>
            </a:r>
            <a:r>
              <a:rPr lang="en-US" sz="2800" dirty="0">
                <a:solidFill>
                  <a:srgbClr val="3366FF"/>
                </a:solidFill>
              </a:rPr>
              <a:t>in the Tropical Pacific</a:t>
            </a:r>
          </a:p>
        </p:txBody>
      </p:sp>
      <p:sp>
        <p:nvSpPr>
          <p:cNvPr id="3" name="TextBox 2"/>
          <p:cNvSpPr txBox="1"/>
          <p:nvPr/>
        </p:nvSpPr>
        <p:spPr>
          <a:xfrm>
            <a:off x="914400" y="6248400"/>
            <a:ext cx="5240437" cy="461665"/>
          </a:xfrm>
          <a:prstGeom prst="rect">
            <a:avLst/>
          </a:prstGeom>
          <a:noFill/>
        </p:spPr>
        <p:txBody>
          <a:bodyPr wrap="none" rtlCol="0">
            <a:spAutoFit/>
          </a:bodyPr>
          <a:lstStyle/>
          <a:p>
            <a:r>
              <a:rPr lang="en-US" sz="2400" dirty="0"/>
              <a:t>s</a:t>
            </a:r>
            <a:r>
              <a:rPr lang="en-US" sz="2400" dirty="0" smtClean="0"/>
              <a:t>hips + satellite data + floats + buoys</a:t>
            </a:r>
            <a:endParaRPr lang="en-US" sz="2400" dirty="0"/>
          </a:p>
        </p:txBody>
      </p:sp>
    </p:spTree>
    <p:extLst>
      <p:ext uri="{BB962C8B-B14F-4D97-AF65-F5344CB8AC3E}">
        <p14:creationId xmlns:p14="http://schemas.microsoft.com/office/powerpoint/2010/main" val="21031505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685800" y="228600"/>
            <a:ext cx="7772400" cy="685800"/>
          </a:xfrm>
        </p:spPr>
        <p:txBody>
          <a:bodyPr/>
          <a:lstStyle/>
          <a:p>
            <a:r>
              <a:rPr lang="en-US">
                <a:latin typeface="Calibri" charset="0"/>
              </a:rPr>
              <a:t>Rossby wave propagation </a:t>
            </a:r>
          </a:p>
        </p:txBody>
      </p:sp>
      <p:pic>
        <p:nvPicPr>
          <p:cNvPr id="130051" name="Picture 3" descr="i1520-0442-20-14-3602-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248400" cy="5287963"/>
          </a:xfrm>
          <a:prstGeom prst="rect">
            <a:avLst/>
          </a:prstGeom>
          <a:noFill/>
          <a:extLst>
            <a:ext uri="{909E8E84-426E-40dd-AFC4-6F175D3DCCD1}">
              <a14:hiddenFill xmlns:a14="http://schemas.microsoft.com/office/drawing/2010/main">
                <a:solidFill>
                  <a:srgbClr val="FFFFFF"/>
                </a:solidFill>
              </a14:hiddenFill>
            </a:ext>
          </a:extLst>
        </p:spPr>
      </p:pic>
      <p:sp>
        <p:nvSpPr>
          <p:cNvPr id="130052" name="Text Box 4"/>
          <p:cNvSpPr txBox="1">
            <a:spLocks noChangeArrowheads="1"/>
          </p:cNvSpPr>
          <p:nvPr/>
        </p:nvSpPr>
        <p:spPr bwMode="auto">
          <a:xfrm>
            <a:off x="609600" y="64008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2400" i="1">
                <a:latin typeface="Times New Roman" charset="0"/>
              </a:rPr>
              <a:t>Qiu et al. 2007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990600"/>
            <a:ext cx="8229600" cy="685800"/>
          </a:xfrm>
        </p:spPr>
        <p:txBody>
          <a:bodyPr/>
          <a:lstStyle/>
          <a:p>
            <a:r>
              <a:rPr lang="en-US" sz="4000">
                <a:solidFill>
                  <a:srgbClr val="3366FF"/>
                </a:solidFill>
              </a:rPr>
              <a:t>ENSO Mechanisms</a:t>
            </a:r>
            <a:br>
              <a:rPr lang="en-US" sz="4000">
                <a:solidFill>
                  <a:srgbClr val="3366FF"/>
                </a:solidFill>
              </a:rPr>
            </a:br>
            <a:r>
              <a:rPr lang="en-US" sz="4000">
                <a:solidFill>
                  <a:srgbClr val="3366FF"/>
                </a:solidFill>
              </a:rPr>
              <a:t>Why does ENSO occur?</a:t>
            </a:r>
            <a:br>
              <a:rPr lang="en-US" sz="4000">
                <a:solidFill>
                  <a:srgbClr val="3366FF"/>
                </a:solidFill>
              </a:rPr>
            </a:br>
            <a:r>
              <a:rPr lang="en-US" sz="4000">
                <a:solidFill>
                  <a:srgbClr val="3366FF"/>
                </a:solidFill>
              </a:rPr>
              <a:t>What sets the time scale of variability?</a:t>
            </a:r>
          </a:p>
        </p:txBody>
      </p:sp>
      <p:sp>
        <p:nvSpPr>
          <p:cNvPr id="20483" name="Rectangle 3"/>
          <p:cNvSpPr>
            <a:spLocks noGrp="1" noChangeArrowheads="1"/>
          </p:cNvSpPr>
          <p:nvPr>
            <p:ph type="body" idx="1"/>
          </p:nvPr>
        </p:nvSpPr>
        <p:spPr>
          <a:xfrm>
            <a:off x="381000" y="2819400"/>
            <a:ext cx="8229600" cy="2316163"/>
          </a:xfrm>
        </p:spPr>
        <p:txBody>
          <a:bodyPr/>
          <a:lstStyle/>
          <a:p>
            <a:pPr>
              <a:lnSpc>
                <a:spcPct val="80000"/>
              </a:lnSpc>
            </a:pPr>
            <a:r>
              <a:rPr lang="en-US" sz="2800"/>
              <a:t>Coupled Ocean-Atmosphere Dynamics</a:t>
            </a:r>
          </a:p>
          <a:p>
            <a:pPr>
              <a:lnSpc>
                <a:spcPct val="80000"/>
              </a:lnSpc>
            </a:pPr>
            <a:r>
              <a:rPr lang="en-US" sz="2800"/>
              <a:t>Thermocline Depth/Upwelling</a:t>
            </a:r>
          </a:p>
          <a:p>
            <a:pPr>
              <a:lnSpc>
                <a:spcPct val="80000"/>
              </a:lnSpc>
            </a:pPr>
            <a:r>
              <a:rPr lang="en-US" sz="2800"/>
              <a:t>Oceanic waves</a:t>
            </a:r>
          </a:p>
          <a:p>
            <a:pPr>
              <a:lnSpc>
                <a:spcPct val="80000"/>
              </a:lnSpc>
            </a:pPr>
            <a:r>
              <a:rPr lang="en-US" sz="2800"/>
              <a:t>Recharge Oscillator Paradigm</a:t>
            </a:r>
          </a:p>
          <a:p>
            <a:pPr>
              <a:lnSpc>
                <a:spcPct val="80000"/>
              </a:lnSpc>
            </a:pPr>
            <a:r>
              <a:rPr lang="en-US" sz="2800"/>
              <a:t>Noise-forced Paradigm</a:t>
            </a:r>
          </a:p>
          <a:p>
            <a:pPr>
              <a:lnSpc>
                <a:spcPct val="8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upw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62025"/>
            <a:ext cx="8534400" cy="4932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5592762"/>
          </a:xfrm>
        </p:spPr>
        <p:txBody>
          <a:bodyPr/>
          <a:lstStyle/>
          <a:p>
            <a:r>
              <a:rPr lang="en-US" sz="2800" dirty="0" err="1" smtClean="0"/>
              <a:t>Hovmöller</a:t>
            </a:r>
            <a:r>
              <a:rPr lang="en-US" sz="2800" dirty="0" smtClean="0"/>
              <a:t> Diagram</a:t>
            </a:r>
            <a:br>
              <a:rPr lang="en-US" sz="2800" dirty="0" smtClean="0"/>
            </a:br>
            <a:r>
              <a:rPr lang="en-US" sz="2800" dirty="0" smtClean="0"/>
              <a:t>of SSTA </a:t>
            </a:r>
            <a:r>
              <a:rPr lang="en-US" sz="3200" dirty="0" smtClean="0"/>
              <a:t>along</a:t>
            </a:r>
            <a:r>
              <a:rPr lang="en-US" sz="2800" dirty="0" smtClean="0"/>
              <a:t> the equator in the Pacific and Indian Oceans</a:t>
            </a:r>
            <a:endParaRPr lang="en-US" sz="2800" dirty="0"/>
          </a:p>
        </p:txBody>
      </p:sp>
      <p:pic>
        <p:nvPicPr>
          <p:cNvPr id="3" name="Picture 2" descr="sst.month.anom.hov.i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50"/>
            <a:ext cx="6429375" cy="6858000"/>
          </a:xfrm>
          <a:prstGeom prst="rect">
            <a:avLst/>
          </a:prstGeom>
        </p:spPr>
      </p:pic>
    </p:spTree>
    <p:extLst>
      <p:ext uri="{BB962C8B-B14F-4D97-AF65-F5344CB8AC3E}">
        <p14:creationId xmlns:p14="http://schemas.microsoft.com/office/powerpoint/2010/main" val="51074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533400" y="152400"/>
            <a:ext cx="7772400" cy="838200"/>
          </a:xfrm>
          <a:ln w="28575">
            <a:solidFill>
              <a:srgbClr val="000000"/>
            </a:solidFill>
            <a:miter lim="800000"/>
            <a:headEnd/>
            <a:tailEnd/>
          </a:ln>
        </p:spPr>
        <p:txBody>
          <a:bodyPr/>
          <a:lstStyle/>
          <a:p>
            <a:r>
              <a:rPr lang="en-US" sz="3600">
                <a:solidFill>
                  <a:srgbClr val="0033CC"/>
                </a:solidFill>
                <a:latin typeface="Calibri" charset="0"/>
              </a:rPr>
              <a:t>Wind Generated Rossby Waves</a:t>
            </a:r>
            <a:endParaRPr lang="en-US">
              <a:latin typeface="Calibri" charset="0"/>
            </a:endParaRPr>
          </a:p>
        </p:txBody>
      </p:sp>
      <p:sp>
        <p:nvSpPr>
          <p:cNvPr id="97283" name="Line 3"/>
          <p:cNvSpPr>
            <a:spLocks noChangeShapeType="1"/>
          </p:cNvSpPr>
          <p:nvPr/>
        </p:nvSpPr>
        <p:spPr bwMode="auto">
          <a:xfrm>
            <a:off x="685800" y="2362200"/>
            <a:ext cx="7848600" cy="0"/>
          </a:xfrm>
          <a:prstGeom prst="line">
            <a:avLst/>
          </a:prstGeom>
          <a:noFill/>
          <a:ln w="571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284" name="Line 4"/>
          <p:cNvSpPr>
            <a:spLocks noChangeShapeType="1"/>
          </p:cNvSpPr>
          <p:nvPr/>
        </p:nvSpPr>
        <p:spPr bwMode="auto">
          <a:xfrm flipH="1">
            <a:off x="685800" y="2895600"/>
            <a:ext cx="6172200" cy="838200"/>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285" name="Line 5"/>
          <p:cNvSpPr>
            <a:spLocks noChangeShapeType="1"/>
          </p:cNvSpPr>
          <p:nvPr/>
        </p:nvSpPr>
        <p:spPr bwMode="auto">
          <a:xfrm flipV="1">
            <a:off x="685800" y="3581400"/>
            <a:ext cx="7391400" cy="45720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286" name="Oval 6"/>
          <p:cNvSpPr>
            <a:spLocks noChangeArrowheads="1"/>
          </p:cNvSpPr>
          <p:nvPr/>
        </p:nvSpPr>
        <p:spPr bwMode="auto">
          <a:xfrm>
            <a:off x="6172200" y="137160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287" name="Line 7"/>
          <p:cNvSpPr>
            <a:spLocks noChangeShapeType="1"/>
          </p:cNvSpPr>
          <p:nvPr/>
        </p:nvSpPr>
        <p:spPr bwMode="auto">
          <a:xfrm flipV="1">
            <a:off x="990600" y="5181600"/>
            <a:ext cx="9144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7288" name="Text Box 8"/>
          <p:cNvSpPr txBox="1">
            <a:spLocks noChangeArrowheads="1"/>
          </p:cNvSpPr>
          <p:nvPr/>
        </p:nvSpPr>
        <p:spPr bwMode="auto">
          <a:xfrm>
            <a:off x="228600" y="4648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latin typeface="Times New Roman" charset="0"/>
              </a:rPr>
              <a:t>West</a:t>
            </a:r>
          </a:p>
        </p:txBody>
      </p:sp>
      <p:sp>
        <p:nvSpPr>
          <p:cNvPr id="97289" name="Text Box 9"/>
          <p:cNvSpPr txBox="1">
            <a:spLocks noChangeArrowheads="1"/>
          </p:cNvSpPr>
          <p:nvPr/>
        </p:nvSpPr>
        <p:spPr bwMode="auto">
          <a:xfrm>
            <a:off x="7543800" y="4724400"/>
            <a:ext cx="884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latin typeface="Times New Roman" charset="0"/>
              </a:rPr>
              <a:t>East</a:t>
            </a:r>
          </a:p>
        </p:txBody>
      </p:sp>
      <p:sp>
        <p:nvSpPr>
          <p:cNvPr id="97290" name="Text Box 10"/>
          <p:cNvSpPr txBox="1">
            <a:spLocks noChangeArrowheads="1"/>
          </p:cNvSpPr>
          <p:nvPr/>
        </p:nvSpPr>
        <p:spPr bwMode="auto">
          <a:xfrm>
            <a:off x="6934200" y="1752600"/>
            <a:ext cx="1922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0000"/>
                </a:solidFill>
                <a:latin typeface="Times New Roman" charset="0"/>
              </a:rPr>
              <a:t>Atmosphere</a:t>
            </a:r>
          </a:p>
        </p:txBody>
      </p:sp>
      <p:sp>
        <p:nvSpPr>
          <p:cNvPr id="97291" name="Text Box 11"/>
          <p:cNvSpPr txBox="1">
            <a:spLocks noChangeArrowheads="1"/>
          </p:cNvSpPr>
          <p:nvPr/>
        </p:nvSpPr>
        <p:spPr bwMode="auto">
          <a:xfrm>
            <a:off x="7696200" y="2514600"/>
            <a:ext cx="109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0000"/>
                </a:solidFill>
                <a:latin typeface="Times New Roman" charset="0"/>
              </a:rPr>
              <a:t>Ocean</a:t>
            </a:r>
          </a:p>
        </p:txBody>
      </p:sp>
      <p:sp>
        <p:nvSpPr>
          <p:cNvPr id="97292" name="Text Box 12"/>
          <p:cNvSpPr txBox="1">
            <a:spLocks noChangeArrowheads="1"/>
          </p:cNvSpPr>
          <p:nvPr/>
        </p:nvSpPr>
        <p:spPr bwMode="auto">
          <a:xfrm>
            <a:off x="6553200" y="3657600"/>
            <a:ext cx="200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0033CC"/>
                </a:solidFill>
                <a:latin typeface="Times New Roman" charset="0"/>
              </a:rPr>
              <a:t>Thermocline</a:t>
            </a:r>
          </a:p>
        </p:txBody>
      </p:sp>
      <p:sp>
        <p:nvSpPr>
          <p:cNvPr id="97293" name="Text Box 13"/>
          <p:cNvSpPr txBox="1">
            <a:spLocks noChangeArrowheads="1"/>
          </p:cNvSpPr>
          <p:nvPr/>
        </p:nvSpPr>
        <p:spPr bwMode="auto">
          <a:xfrm>
            <a:off x="6858000" y="2590800"/>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008000"/>
                </a:solidFill>
                <a:latin typeface="Times New Roman" charset="0"/>
              </a:rPr>
              <a:t>ML</a:t>
            </a:r>
          </a:p>
        </p:txBody>
      </p:sp>
      <p:grpSp>
        <p:nvGrpSpPr>
          <p:cNvPr id="97294" name="Group 14"/>
          <p:cNvGrpSpPr>
            <a:grpSpLocks/>
          </p:cNvGrpSpPr>
          <p:nvPr/>
        </p:nvGrpSpPr>
        <p:grpSpPr bwMode="auto">
          <a:xfrm>
            <a:off x="2971800" y="1752600"/>
            <a:ext cx="2514600" cy="1828800"/>
            <a:chOff x="1872" y="1632"/>
            <a:chExt cx="1584" cy="1152"/>
          </a:xfrm>
        </p:grpSpPr>
        <p:sp>
          <p:nvSpPr>
            <p:cNvPr id="97295" name="Text Box 15"/>
            <p:cNvSpPr txBox="1">
              <a:spLocks noChangeArrowheads="1"/>
            </p:cNvSpPr>
            <p:nvPr/>
          </p:nvSpPr>
          <p:spPr bwMode="auto">
            <a:xfrm>
              <a:off x="2496" y="1632"/>
              <a:ext cx="31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a:solidFill>
                    <a:srgbClr val="FF0000"/>
                  </a:solidFill>
                  <a:latin typeface="Times New Roman" charset="0"/>
                </a:rPr>
                <a:t>L</a:t>
              </a:r>
            </a:p>
          </p:txBody>
        </p:sp>
        <p:grpSp>
          <p:nvGrpSpPr>
            <p:cNvPr id="97296" name="Group 16"/>
            <p:cNvGrpSpPr>
              <a:grpSpLocks/>
            </p:cNvGrpSpPr>
            <p:nvPr/>
          </p:nvGrpSpPr>
          <p:grpSpPr bwMode="auto">
            <a:xfrm rot="632271">
              <a:off x="2976" y="1776"/>
              <a:ext cx="240" cy="192"/>
              <a:chOff x="3216" y="1968"/>
              <a:chExt cx="240" cy="192"/>
            </a:xfrm>
          </p:grpSpPr>
          <p:sp>
            <p:nvSpPr>
              <p:cNvPr id="97297" name="Oval 17"/>
              <p:cNvSpPr>
                <a:spLocks noChangeArrowheads="1"/>
              </p:cNvSpPr>
              <p:nvPr/>
            </p:nvSpPr>
            <p:spPr bwMode="auto">
              <a:xfrm>
                <a:off x="3216" y="1968"/>
                <a:ext cx="192" cy="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298" name="Oval 18"/>
              <p:cNvSpPr>
                <a:spLocks noChangeArrowheads="1"/>
              </p:cNvSpPr>
              <p:nvPr/>
            </p:nvSpPr>
            <p:spPr bwMode="auto">
              <a:xfrm>
                <a:off x="3264" y="1968"/>
                <a:ext cx="192" cy="19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7299" name="Line 19"/>
              <p:cNvSpPr>
                <a:spLocks noChangeShapeType="1"/>
              </p:cNvSpPr>
              <p:nvPr/>
            </p:nvSpPr>
            <p:spPr bwMode="auto">
              <a:xfrm>
                <a:off x="3264" y="2016"/>
                <a:ext cx="19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7300" name="Line 20"/>
              <p:cNvSpPr>
                <a:spLocks noChangeShapeType="1"/>
              </p:cNvSpPr>
              <p:nvPr/>
            </p:nvSpPr>
            <p:spPr bwMode="auto">
              <a:xfrm rot="6120688">
                <a:off x="3264" y="2016"/>
                <a:ext cx="19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grpSp>
          <p:nvGrpSpPr>
            <p:cNvPr id="97301" name="Group 21"/>
            <p:cNvGrpSpPr>
              <a:grpSpLocks/>
            </p:cNvGrpSpPr>
            <p:nvPr/>
          </p:nvGrpSpPr>
          <p:grpSpPr bwMode="auto">
            <a:xfrm>
              <a:off x="2064" y="1776"/>
              <a:ext cx="192" cy="192"/>
              <a:chOff x="2256" y="2016"/>
              <a:chExt cx="192" cy="192"/>
            </a:xfrm>
          </p:grpSpPr>
          <p:sp>
            <p:nvSpPr>
              <p:cNvPr id="97302" name="Oval 22"/>
              <p:cNvSpPr>
                <a:spLocks noChangeArrowheads="1"/>
              </p:cNvSpPr>
              <p:nvPr/>
            </p:nvSpPr>
            <p:spPr bwMode="auto">
              <a:xfrm>
                <a:off x="2256" y="2016"/>
                <a:ext cx="192" cy="19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7303" name="Oval 23"/>
              <p:cNvSpPr>
                <a:spLocks noChangeArrowheads="1"/>
              </p:cNvSpPr>
              <p:nvPr/>
            </p:nvSpPr>
            <p:spPr bwMode="auto">
              <a:xfrm>
                <a:off x="2304" y="2064"/>
                <a:ext cx="96" cy="9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97304" name="Line 24"/>
            <p:cNvSpPr>
              <a:spLocks noChangeShapeType="1"/>
            </p:cNvSpPr>
            <p:nvPr/>
          </p:nvSpPr>
          <p:spPr bwMode="auto">
            <a:xfrm>
              <a:off x="3120" y="2256"/>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97305" name="Line 25"/>
            <p:cNvSpPr>
              <a:spLocks noChangeShapeType="1"/>
            </p:cNvSpPr>
            <p:nvPr/>
          </p:nvSpPr>
          <p:spPr bwMode="auto">
            <a:xfrm flipH="1">
              <a:off x="1872" y="2256"/>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7306" name="Line 26"/>
            <p:cNvSpPr>
              <a:spLocks noChangeShapeType="1"/>
            </p:cNvSpPr>
            <p:nvPr/>
          </p:nvSpPr>
          <p:spPr bwMode="auto">
            <a:xfrm flipV="1">
              <a:off x="2064" y="2592"/>
              <a:ext cx="384" cy="1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97307" name="Line 27"/>
            <p:cNvSpPr>
              <a:spLocks noChangeShapeType="1"/>
            </p:cNvSpPr>
            <p:nvPr/>
          </p:nvSpPr>
          <p:spPr bwMode="auto">
            <a:xfrm flipV="1">
              <a:off x="2688" y="2352"/>
              <a:ext cx="0"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grpSp>
        <p:nvGrpSpPr>
          <p:cNvPr id="97308" name="Group 28"/>
          <p:cNvGrpSpPr>
            <a:grpSpLocks/>
          </p:cNvGrpSpPr>
          <p:nvPr/>
        </p:nvGrpSpPr>
        <p:grpSpPr bwMode="auto">
          <a:xfrm>
            <a:off x="3429000" y="3352800"/>
            <a:ext cx="2133600" cy="2057400"/>
            <a:chOff x="2160" y="2112"/>
            <a:chExt cx="1344" cy="1296"/>
          </a:xfrm>
        </p:grpSpPr>
        <p:sp>
          <p:nvSpPr>
            <p:cNvPr id="97309" name="Line 29"/>
            <p:cNvSpPr>
              <a:spLocks noChangeShapeType="1"/>
            </p:cNvSpPr>
            <p:nvPr/>
          </p:nvSpPr>
          <p:spPr bwMode="auto">
            <a:xfrm flipV="1">
              <a:off x="2880" y="2688"/>
              <a:ext cx="624"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nvGrpSpPr>
            <p:cNvPr id="97310" name="Group 30"/>
            <p:cNvGrpSpPr>
              <a:grpSpLocks/>
            </p:cNvGrpSpPr>
            <p:nvPr/>
          </p:nvGrpSpPr>
          <p:grpSpPr bwMode="auto">
            <a:xfrm>
              <a:off x="2160" y="2112"/>
              <a:ext cx="1079" cy="1296"/>
              <a:chOff x="2160" y="2640"/>
              <a:chExt cx="1079" cy="1296"/>
            </a:xfrm>
          </p:grpSpPr>
          <p:sp>
            <p:nvSpPr>
              <p:cNvPr id="97311" name="Freeform 31"/>
              <p:cNvSpPr>
                <a:spLocks/>
              </p:cNvSpPr>
              <p:nvPr/>
            </p:nvSpPr>
            <p:spPr bwMode="auto">
              <a:xfrm rot="21305492" flipV="1">
                <a:off x="2160" y="2640"/>
                <a:ext cx="1008" cy="288"/>
              </a:xfrm>
              <a:custGeom>
                <a:avLst/>
                <a:gdLst>
                  <a:gd name="T0" fmla="*/ 0 w 1008"/>
                  <a:gd name="T1" fmla="*/ 0 h 288"/>
                  <a:gd name="T2" fmla="*/ 528 w 1008"/>
                  <a:gd name="T3" fmla="*/ 288 h 288"/>
                  <a:gd name="T4" fmla="*/ 1008 w 1008"/>
                  <a:gd name="T5" fmla="*/ 0 h 288"/>
                </a:gdLst>
                <a:ahLst/>
                <a:cxnLst>
                  <a:cxn ang="0">
                    <a:pos x="T0" y="T1"/>
                  </a:cxn>
                  <a:cxn ang="0">
                    <a:pos x="T2" y="T3"/>
                  </a:cxn>
                  <a:cxn ang="0">
                    <a:pos x="T4" y="T5"/>
                  </a:cxn>
                </a:cxnLst>
                <a:rect l="0" t="0" r="r" b="b"/>
                <a:pathLst>
                  <a:path w="1008" h="288">
                    <a:moveTo>
                      <a:pt x="0" y="0"/>
                    </a:moveTo>
                    <a:cubicBezTo>
                      <a:pt x="180" y="144"/>
                      <a:pt x="360" y="288"/>
                      <a:pt x="528" y="288"/>
                    </a:cubicBezTo>
                    <a:cubicBezTo>
                      <a:pt x="696" y="288"/>
                      <a:pt x="928" y="48"/>
                      <a:pt x="1008" y="0"/>
                    </a:cubicBezTo>
                  </a:path>
                </a:pathLst>
              </a:custGeom>
              <a:noFill/>
              <a:ln w="38100" cap="flat" cmpd="sng">
                <a:solidFill>
                  <a:srgbClr val="0033CC"/>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97312" name="Line 32"/>
              <p:cNvSpPr>
                <a:spLocks noChangeShapeType="1"/>
              </p:cNvSpPr>
              <p:nvPr/>
            </p:nvSpPr>
            <p:spPr bwMode="auto">
              <a:xfrm flipH="1">
                <a:off x="2208" y="3168"/>
                <a:ext cx="864" cy="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7313" name="Text Box 33"/>
              <p:cNvSpPr txBox="1">
                <a:spLocks noChangeArrowheads="1"/>
              </p:cNvSpPr>
              <p:nvPr/>
            </p:nvSpPr>
            <p:spPr bwMode="auto">
              <a:xfrm>
                <a:off x="2304" y="3264"/>
                <a:ext cx="935"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rgbClr val="0033CC"/>
                    </a:solidFill>
                    <a:latin typeface="Times New Roman" charset="0"/>
                  </a:rPr>
                  <a:t>Rossby </a:t>
                </a:r>
              </a:p>
              <a:p>
                <a:r>
                  <a:rPr lang="en-US" sz="3200">
                    <a:solidFill>
                      <a:srgbClr val="0033CC"/>
                    </a:solidFill>
                    <a:latin typeface="Times New Roman" charset="0"/>
                  </a:rPr>
                  <a:t>Waves</a:t>
                </a:r>
              </a:p>
            </p:txBody>
          </p:sp>
          <p:sp>
            <p:nvSpPr>
              <p:cNvPr id="97314" name="Rectangle 34"/>
              <p:cNvSpPr>
                <a:spLocks noChangeArrowheads="1"/>
              </p:cNvSpPr>
              <p:nvPr/>
            </p:nvSpPr>
            <p:spPr bwMode="auto">
              <a:xfrm>
                <a:off x="2256" y="2880"/>
                <a:ext cx="86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grpSp>
      <p:sp>
        <p:nvSpPr>
          <p:cNvPr id="97315" name="Line 35"/>
          <p:cNvSpPr>
            <a:spLocks noChangeShapeType="1"/>
          </p:cNvSpPr>
          <p:nvPr/>
        </p:nvSpPr>
        <p:spPr bwMode="auto">
          <a:xfrm flipV="1">
            <a:off x="1600200" y="4648200"/>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97316" name="Group 36"/>
          <p:cNvGrpSpPr>
            <a:grpSpLocks/>
          </p:cNvGrpSpPr>
          <p:nvPr/>
        </p:nvGrpSpPr>
        <p:grpSpPr bwMode="auto">
          <a:xfrm>
            <a:off x="685800" y="2362200"/>
            <a:ext cx="1600200" cy="1600200"/>
            <a:chOff x="432" y="1488"/>
            <a:chExt cx="1008" cy="1008"/>
          </a:xfrm>
        </p:grpSpPr>
        <p:sp>
          <p:nvSpPr>
            <p:cNvPr id="97317" name="Freeform 37"/>
            <p:cNvSpPr>
              <a:spLocks/>
            </p:cNvSpPr>
            <p:nvPr/>
          </p:nvSpPr>
          <p:spPr bwMode="auto">
            <a:xfrm rot="21305492" flipV="1">
              <a:off x="432" y="2208"/>
              <a:ext cx="1008" cy="288"/>
            </a:xfrm>
            <a:custGeom>
              <a:avLst/>
              <a:gdLst>
                <a:gd name="T0" fmla="*/ 0 w 1008"/>
                <a:gd name="T1" fmla="*/ 0 h 288"/>
                <a:gd name="T2" fmla="*/ 528 w 1008"/>
                <a:gd name="T3" fmla="*/ 288 h 288"/>
                <a:gd name="T4" fmla="*/ 1008 w 1008"/>
                <a:gd name="T5" fmla="*/ 0 h 288"/>
              </a:gdLst>
              <a:ahLst/>
              <a:cxnLst>
                <a:cxn ang="0">
                  <a:pos x="T0" y="T1"/>
                </a:cxn>
                <a:cxn ang="0">
                  <a:pos x="T2" y="T3"/>
                </a:cxn>
                <a:cxn ang="0">
                  <a:pos x="T4" y="T5"/>
                </a:cxn>
              </a:cxnLst>
              <a:rect l="0" t="0" r="r" b="b"/>
              <a:pathLst>
                <a:path w="1008" h="288">
                  <a:moveTo>
                    <a:pt x="0" y="0"/>
                  </a:moveTo>
                  <a:cubicBezTo>
                    <a:pt x="180" y="144"/>
                    <a:pt x="360" y="288"/>
                    <a:pt x="528" y="288"/>
                  </a:cubicBezTo>
                  <a:cubicBezTo>
                    <a:pt x="696" y="288"/>
                    <a:pt x="928" y="48"/>
                    <a:pt x="1008" y="0"/>
                  </a:cubicBezTo>
                </a:path>
              </a:pathLst>
            </a:custGeom>
            <a:noFill/>
            <a:ln w="38100" cap="flat" cmpd="sng">
              <a:solidFill>
                <a:srgbClr val="0033CC"/>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97318" name="AutoShape 38"/>
            <p:cNvSpPr>
              <a:spLocks noChangeArrowheads="1"/>
            </p:cNvSpPr>
            <p:nvPr/>
          </p:nvSpPr>
          <p:spPr bwMode="auto">
            <a:xfrm flipV="1">
              <a:off x="720" y="1488"/>
              <a:ext cx="240" cy="1008"/>
            </a:xfrm>
            <a:prstGeom prst="curvedRightArrow">
              <a:avLst>
                <a:gd name="adj1" fmla="val 84000"/>
                <a:gd name="adj2" fmla="val 168000"/>
                <a:gd name="adj3" fmla="val 33333"/>
              </a:avLst>
            </a:prstGeom>
            <a:solidFill>
              <a:srgbClr val="008000"/>
            </a:solidFill>
            <a:ln w="190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97319" name="Text Box 39"/>
          <p:cNvSpPr txBox="1">
            <a:spLocks noChangeArrowheads="1"/>
          </p:cNvSpPr>
          <p:nvPr/>
        </p:nvSpPr>
        <p:spPr bwMode="auto">
          <a:xfrm>
            <a:off x="228600" y="5486400"/>
            <a:ext cx="85328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Calibri" charset="0"/>
                <a:ea typeface="ＭＳ Ｐゴシック" charset="0"/>
                <a:cs typeface="ＭＳ Ｐゴシック" charset="0"/>
              </a:defRPr>
            </a:lvl1pPr>
            <a:lvl2pPr marL="914400" indent="-457200">
              <a:defRPr>
                <a:solidFill>
                  <a:schemeClr val="tx1"/>
                </a:solidFill>
                <a:latin typeface="Calibri" charset="0"/>
                <a:ea typeface="ＭＳ Ｐゴシック" charset="0"/>
              </a:defRPr>
            </a:lvl2pPr>
            <a:lvl3pPr marL="1371600" indent="-457200">
              <a:defRPr>
                <a:solidFill>
                  <a:schemeClr val="tx1"/>
                </a:solidFill>
                <a:latin typeface="Calibri" charset="0"/>
                <a:ea typeface="ＭＳ Ｐゴシック" charset="0"/>
              </a:defRPr>
            </a:lvl3pPr>
            <a:lvl4pPr marL="1828800" indent="-457200">
              <a:defRPr>
                <a:solidFill>
                  <a:schemeClr val="tx1"/>
                </a:solidFill>
                <a:latin typeface="Calibri" charset="0"/>
                <a:ea typeface="ＭＳ Ｐゴシック" charset="0"/>
              </a:defRPr>
            </a:lvl4pPr>
            <a:lvl5pPr marL="2286000" indent="-457200">
              <a:defRPr>
                <a:solidFill>
                  <a:schemeClr val="tx1"/>
                </a:solidFill>
                <a:latin typeface="Calibri" charset="0"/>
                <a:ea typeface="ＭＳ Ｐゴシック" charset="0"/>
              </a:defRPr>
            </a:lvl5pPr>
            <a:lvl6pPr marL="2743200" indent="-457200" fontAlgn="base">
              <a:spcBef>
                <a:spcPct val="0"/>
              </a:spcBef>
              <a:spcAft>
                <a:spcPct val="0"/>
              </a:spcAft>
              <a:defRPr>
                <a:solidFill>
                  <a:schemeClr val="tx1"/>
                </a:solidFill>
                <a:latin typeface="Calibri" charset="0"/>
                <a:ea typeface="ＭＳ Ｐゴシック" charset="0"/>
              </a:defRPr>
            </a:lvl6pPr>
            <a:lvl7pPr marL="3200400" indent="-457200" fontAlgn="base">
              <a:spcBef>
                <a:spcPct val="0"/>
              </a:spcBef>
              <a:spcAft>
                <a:spcPct val="0"/>
              </a:spcAft>
              <a:defRPr>
                <a:solidFill>
                  <a:schemeClr val="tx1"/>
                </a:solidFill>
                <a:latin typeface="Calibri" charset="0"/>
                <a:ea typeface="ＭＳ Ｐゴシック" charset="0"/>
              </a:defRPr>
            </a:lvl7pPr>
            <a:lvl8pPr marL="3657600" indent="-457200" fontAlgn="base">
              <a:spcBef>
                <a:spcPct val="0"/>
              </a:spcBef>
              <a:spcAft>
                <a:spcPct val="0"/>
              </a:spcAft>
              <a:defRPr>
                <a:solidFill>
                  <a:schemeClr val="tx1"/>
                </a:solidFill>
                <a:latin typeface="Calibri" charset="0"/>
                <a:ea typeface="ＭＳ Ｐゴシック" charset="0"/>
              </a:defRPr>
            </a:lvl8pPr>
            <a:lvl9pPr marL="4114800" indent="-457200" fontAlgn="base">
              <a:spcBef>
                <a:spcPct val="0"/>
              </a:spcBef>
              <a:spcAft>
                <a:spcPct val="0"/>
              </a:spcAft>
              <a:defRPr>
                <a:solidFill>
                  <a:schemeClr val="tx1"/>
                </a:solidFill>
                <a:latin typeface="Calibri" charset="0"/>
                <a:ea typeface="ＭＳ Ｐゴシック" charset="0"/>
              </a:defRPr>
            </a:lvl9pPr>
          </a:lstStyle>
          <a:p>
            <a:pPr>
              <a:buFontTx/>
              <a:buAutoNum type="arabicParenR"/>
            </a:pPr>
            <a:r>
              <a:rPr lang="en-US" sz="2400">
                <a:solidFill>
                  <a:srgbClr val="008000"/>
                </a:solidFill>
                <a:latin typeface="Times New Roman" charset="0"/>
              </a:rPr>
              <a:t>After waves pass ocean currents adjust</a:t>
            </a:r>
          </a:p>
          <a:p>
            <a:pPr>
              <a:buFontTx/>
              <a:buAutoNum type="arabicParenR"/>
            </a:pPr>
            <a:r>
              <a:rPr lang="en-US" sz="2400">
                <a:solidFill>
                  <a:srgbClr val="008000"/>
                </a:solidFill>
                <a:latin typeface="Times New Roman" charset="0"/>
              </a:rPr>
              <a:t>Waves change thermocline depth, if mixed layer reaches that depth, cold water can be mixed to the surface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7294"/>
                                        </p:tgtEl>
                                        <p:attrNameLst>
                                          <p:attrName>style.visibility</p:attrName>
                                        </p:attrNameLst>
                                      </p:cBhvr>
                                      <p:to>
                                        <p:strVal val="visible"/>
                                      </p:to>
                                    </p:set>
                                    <p:animEffect transition="in" filter="dissolve">
                                      <p:cBhvr>
                                        <p:cTn id="7" dur="500"/>
                                        <p:tgtEl>
                                          <p:spTgt spid="97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7308"/>
                                        </p:tgtEl>
                                        <p:attrNameLst>
                                          <p:attrName>style.visibility</p:attrName>
                                        </p:attrNameLst>
                                      </p:cBhvr>
                                      <p:to>
                                        <p:strVal val="visible"/>
                                      </p:to>
                                    </p:set>
                                    <p:animEffect transition="in" filter="dissolve">
                                      <p:cBhvr>
                                        <p:cTn id="12" dur="500"/>
                                        <p:tgtEl>
                                          <p:spTgt spid="97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7316"/>
                                        </p:tgtEl>
                                        <p:attrNameLst>
                                          <p:attrName>style.visibility</p:attrName>
                                        </p:attrNameLst>
                                      </p:cBhvr>
                                      <p:to>
                                        <p:strVal val="visible"/>
                                      </p:to>
                                    </p:set>
                                    <p:animEffect transition="in" filter="dissolve">
                                      <p:cBhvr>
                                        <p:cTn id="17" dur="500"/>
                                        <p:tgtEl>
                                          <p:spTgt spid="97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0"/>
          <p:cNvSpPr txBox="1">
            <a:spLocks noChangeArrowheads="1"/>
          </p:cNvSpPr>
          <p:nvPr/>
        </p:nvSpPr>
        <p:spPr bwMode="auto">
          <a:xfrm>
            <a:off x="6400800" y="3048000"/>
            <a:ext cx="2584450" cy="366713"/>
          </a:xfrm>
          <a:prstGeom prst="rect">
            <a:avLst/>
          </a:prstGeom>
          <a:solidFill>
            <a:schemeClr val="accent3"/>
          </a:solidFill>
          <a:ln>
            <a:noFill/>
          </a:ln>
          <a:effectLst/>
        </p:spPr>
        <p:txBody>
          <a:bodyPr wrap="none">
            <a:spAutoFit/>
          </a:bodyPr>
          <a:lstStyle/>
          <a:p>
            <a:r>
              <a:rPr lang="en-US" dirty="0"/>
              <a:t>Equatorial Cold Tongue</a:t>
            </a:r>
          </a:p>
        </p:txBody>
      </p:sp>
      <p:pic>
        <p:nvPicPr>
          <p:cNvPr id="16386" name="Picture 2" descr="climstddev"/>
          <p:cNvPicPr>
            <a:picLocks noChangeAspect="1" noChangeArrowheads="1"/>
          </p:cNvPicPr>
          <p:nvPr/>
        </p:nvPicPr>
        <p:blipFill rotWithShape="1">
          <a:blip r:embed="rId2">
            <a:extLst>
              <a:ext uri="{28A0092B-C50C-407E-A947-70E740481C1C}">
                <a14:useLocalDpi xmlns:a14="http://schemas.microsoft.com/office/drawing/2010/main" val="0"/>
              </a:ext>
            </a:extLst>
          </a:blip>
          <a:srcRect l="7577" t="47830" r="12858" b="5876"/>
          <a:stretch/>
        </p:blipFill>
        <p:spPr bwMode="auto">
          <a:xfrm>
            <a:off x="0" y="3411828"/>
            <a:ext cx="4640589" cy="34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fig5"/>
          <p:cNvPicPr>
            <a:picLocks noChangeAspect="1" noChangeArrowheads="1"/>
          </p:cNvPicPr>
          <p:nvPr/>
        </p:nvPicPr>
        <p:blipFill rotWithShape="1">
          <a:blip r:embed="rId3">
            <a:extLst>
              <a:ext uri="{28A0092B-C50C-407E-A947-70E740481C1C}">
                <a14:useLocalDpi xmlns:a14="http://schemas.microsoft.com/office/drawing/2010/main" val="0"/>
              </a:ext>
            </a:extLst>
          </a:blip>
          <a:srcRect l="8067" t="-1" b="55339"/>
          <a:stretch/>
        </p:blipFill>
        <p:spPr bwMode="auto">
          <a:xfrm>
            <a:off x="4621461" y="3581400"/>
            <a:ext cx="4522539" cy="314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685800" y="2895600"/>
            <a:ext cx="283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1982-2008 monthly ¼ </a:t>
            </a:r>
            <a:r>
              <a:rPr lang="en-US" dirty="0" err="1"/>
              <a:t>deg</a:t>
            </a:r>
            <a:endParaRPr lang="en-US" dirty="0"/>
          </a:p>
        </p:txBody>
      </p:sp>
      <p:sp>
        <p:nvSpPr>
          <p:cNvPr id="3" name="Title 2"/>
          <p:cNvSpPr>
            <a:spLocks noGrp="1"/>
          </p:cNvSpPr>
          <p:nvPr>
            <p:ph type="title"/>
          </p:nvPr>
        </p:nvSpPr>
        <p:spPr>
          <a:xfrm>
            <a:off x="457200" y="381000"/>
            <a:ext cx="3276600" cy="2438400"/>
          </a:xfrm>
        </p:spPr>
        <p:txBody>
          <a:bodyPr/>
          <a:lstStyle/>
          <a:p>
            <a:r>
              <a:rPr lang="en-US" sz="3200" dirty="0" smtClean="0"/>
              <a:t>Mean SST and Measures of its variability</a:t>
            </a:r>
            <a:endParaRPr lang="en-US" sz="3200" dirty="0"/>
          </a:p>
        </p:txBody>
      </p:sp>
      <p:pic>
        <p:nvPicPr>
          <p:cNvPr id="22" name="Picture 4" descr="climanom"/>
          <p:cNvPicPr>
            <a:picLocks noChangeAspect="1" noChangeArrowheads="1"/>
          </p:cNvPicPr>
          <p:nvPr/>
        </p:nvPicPr>
        <p:blipFill>
          <a:blip r:embed="rId4">
            <a:extLst>
              <a:ext uri="{28A0092B-C50C-407E-A947-70E740481C1C}">
                <a14:useLocalDpi xmlns:a14="http://schemas.microsoft.com/office/drawing/2010/main" val="0"/>
              </a:ext>
            </a:extLst>
          </a:blip>
          <a:srcRect l="12532" t="52080" r="13596" b="11829"/>
          <a:stretch>
            <a:fillRect/>
          </a:stretch>
        </p:blipFill>
        <p:spPr bwMode="auto">
          <a:xfrm>
            <a:off x="4267200" y="457200"/>
            <a:ext cx="4227575" cy="269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p:cNvSpPr txBox="1">
            <a:spLocks noChangeArrowheads="1"/>
          </p:cNvSpPr>
          <p:nvPr/>
        </p:nvSpPr>
        <p:spPr bwMode="auto">
          <a:xfrm>
            <a:off x="5181600" y="-24478"/>
            <a:ext cx="2743200" cy="42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t>SST </a:t>
            </a:r>
            <a:r>
              <a:rPr lang="en-US" sz="2000" dirty="0" smtClean="0"/>
              <a:t>Climatology</a:t>
            </a:r>
            <a:r>
              <a:rPr lang="en-US" sz="2000" dirty="0" smtClean="0"/>
              <a:t> </a:t>
            </a:r>
            <a:r>
              <a:rPr lang="en-US" sz="2000" dirty="0" smtClean="0"/>
              <a:t>Jan</a:t>
            </a:r>
            <a:endParaRPr lang="en-US" sz="2000" dirty="0"/>
          </a:p>
        </p:txBody>
      </p:sp>
      <p:sp>
        <p:nvSpPr>
          <p:cNvPr id="16397" name="Text Box 13"/>
          <p:cNvSpPr txBox="1">
            <a:spLocks noChangeArrowheads="1"/>
          </p:cNvSpPr>
          <p:nvPr/>
        </p:nvSpPr>
        <p:spPr bwMode="auto">
          <a:xfrm>
            <a:off x="6324600" y="5105400"/>
            <a:ext cx="1275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dirty="0">
                <a:latin typeface="Arial"/>
              </a:rPr>
              <a:t>“</a:t>
            </a:r>
            <a:r>
              <a:rPr lang="en-US" dirty="0"/>
              <a:t>Nino 3.4</a:t>
            </a:r>
            <a:r>
              <a:rPr lang="ja-JP" altLang="en-US" dirty="0">
                <a:latin typeface="Arial"/>
              </a:rPr>
              <a:t>”</a:t>
            </a:r>
            <a:r>
              <a:rPr lang="en-US" dirty="0"/>
              <a:t> </a:t>
            </a:r>
          </a:p>
        </p:txBody>
      </p:sp>
      <p:sp>
        <p:nvSpPr>
          <p:cNvPr id="24" name="Line 11"/>
          <p:cNvSpPr>
            <a:spLocks noChangeShapeType="1"/>
          </p:cNvSpPr>
          <p:nvPr/>
        </p:nvSpPr>
        <p:spPr bwMode="auto">
          <a:xfrm flipV="1">
            <a:off x="6629400" y="1828799"/>
            <a:ext cx="319680" cy="1295400"/>
          </a:xfrm>
          <a:prstGeom prst="line">
            <a:avLst/>
          </a:prstGeom>
          <a:noFill/>
          <a:ln w="1905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95400" y="228600"/>
            <a:ext cx="6553200" cy="609600"/>
          </a:xfrm>
        </p:spPr>
        <p:txBody>
          <a:bodyPr/>
          <a:lstStyle/>
          <a:p>
            <a:r>
              <a:rPr lang="en-US" dirty="0">
                <a:solidFill>
                  <a:srgbClr val="3366FF"/>
                </a:solidFill>
              </a:rPr>
              <a:t>Why is it called El Nino?</a:t>
            </a:r>
          </a:p>
        </p:txBody>
      </p:sp>
      <p:sp>
        <p:nvSpPr>
          <p:cNvPr id="63492" name="Rectangle 4"/>
          <p:cNvSpPr>
            <a:spLocks noGrp="1" noChangeArrowheads="1"/>
          </p:cNvSpPr>
          <p:nvPr>
            <p:ph type="body" idx="1"/>
          </p:nvPr>
        </p:nvSpPr>
        <p:spPr>
          <a:xfrm>
            <a:off x="533400" y="1219200"/>
            <a:ext cx="7772400" cy="4724400"/>
          </a:xfrm>
        </p:spPr>
        <p:txBody>
          <a:bodyPr/>
          <a:lstStyle/>
          <a:p>
            <a:pPr>
              <a:lnSpc>
                <a:spcPct val="90000"/>
              </a:lnSpc>
            </a:pPr>
            <a:r>
              <a:rPr lang="en-US" sz="2800">
                <a:latin typeface="Arial" charset="0"/>
              </a:rPr>
              <a:t>Originally named by Peruvian fisherman</a:t>
            </a:r>
          </a:p>
          <a:p>
            <a:pPr>
              <a:lnSpc>
                <a:spcPct val="90000"/>
              </a:lnSpc>
              <a:buFont typeface="Wingdings" charset="0"/>
              <a:buNone/>
            </a:pPr>
            <a:r>
              <a:rPr lang="en-US" sz="2800">
                <a:latin typeface="Arial" charset="0"/>
              </a:rPr>
              <a:t> </a:t>
            </a:r>
          </a:p>
          <a:p>
            <a:pPr>
              <a:lnSpc>
                <a:spcPct val="90000"/>
              </a:lnSpc>
            </a:pPr>
            <a:r>
              <a:rPr lang="en-US" sz="2800">
                <a:latin typeface="Arial" charset="0"/>
              </a:rPr>
              <a:t>For very warm water in the Pacific Ocean, occurring around Christmas. </a:t>
            </a:r>
          </a:p>
          <a:p>
            <a:pPr>
              <a:lnSpc>
                <a:spcPct val="90000"/>
              </a:lnSpc>
            </a:pPr>
            <a:endParaRPr lang="en-US" sz="2800">
              <a:latin typeface="Arial" charset="0"/>
            </a:endParaRPr>
          </a:p>
          <a:p>
            <a:pPr>
              <a:lnSpc>
                <a:spcPct val="90000"/>
              </a:lnSpc>
            </a:pPr>
            <a:r>
              <a:rPr lang="en-US" sz="2800">
                <a:latin typeface="Arial" charset="0"/>
              </a:rPr>
              <a:t>El Ni</a:t>
            </a:r>
            <a:r>
              <a:rPr lang="en-US" sz="2800">
                <a:latin typeface="Arial" charset="0"/>
                <a:ea typeface="ヒラギノ角ゴ Pro W3" charset="0"/>
                <a:cs typeface="ヒラギノ角ゴ Pro W3" charset="0"/>
              </a:rPr>
              <a:t>ño</a:t>
            </a:r>
            <a:r>
              <a:rPr lang="en-US" sz="2800">
                <a:latin typeface="Arial" charset="0"/>
              </a:rPr>
              <a:t> means </a:t>
            </a:r>
            <a:r>
              <a:rPr lang="en-US" sz="2800" i="1">
                <a:latin typeface="Arial" charset="0"/>
              </a:rPr>
              <a:t>The Little One</a:t>
            </a:r>
            <a:r>
              <a:rPr lang="en-US" sz="2800">
                <a:latin typeface="Arial" charset="0"/>
              </a:rPr>
              <a:t> in Spanish. (Christ Child).</a:t>
            </a:r>
          </a:p>
          <a:p>
            <a:pPr>
              <a:lnSpc>
                <a:spcPct val="90000"/>
              </a:lnSpc>
              <a:buFont typeface="Wingdings" charset="0"/>
              <a:buNone/>
            </a:pPr>
            <a:endParaRPr lang="en-US" sz="2800">
              <a:latin typeface="Arial" charset="0"/>
            </a:endParaRPr>
          </a:p>
          <a:p>
            <a:pPr>
              <a:lnSpc>
                <a:spcPct val="90000"/>
              </a:lnSpc>
            </a:pPr>
            <a:r>
              <a:rPr lang="en-US" sz="2800">
                <a:latin typeface="Arial" charset="0"/>
              </a:rPr>
              <a:t>El Ni</a:t>
            </a:r>
            <a:r>
              <a:rPr lang="en-US" sz="2800">
                <a:latin typeface="Arial" charset="0"/>
                <a:ea typeface="ヒラギノ角ゴ Pro W3" charset="0"/>
                <a:cs typeface="ヒラギノ角ゴ Pro W3" charset="0"/>
              </a:rPr>
              <a:t>ño has now come to mean a much larger event that occurs about every 3-7 years across the tropical Pacific Ocean</a:t>
            </a:r>
            <a:endParaRPr lang="en-US" sz="2400">
              <a:latin typeface="Arial" charset="0"/>
            </a:endParaRPr>
          </a:p>
          <a:p>
            <a:pPr>
              <a:lnSpc>
                <a:spcPct val="90000"/>
              </a:lnSpc>
              <a:buFont typeface="Wingdings" charset="0"/>
              <a:buNone/>
            </a:pPr>
            <a:endParaRPr lang="en-US" sz="2800"/>
          </a:p>
        </p:txBody>
      </p:sp>
    </p:spTree>
    <p:extLst>
      <p:ext uri="{BB962C8B-B14F-4D97-AF65-F5344CB8AC3E}">
        <p14:creationId xmlns:p14="http://schemas.microsoft.com/office/powerpoint/2010/main" val="3279556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152400"/>
            <a:ext cx="8686800" cy="685800"/>
          </a:xfrm>
        </p:spPr>
        <p:txBody>
          <a:bodyPr/>
          <a:lstStyle/>
          <a:p>
            <a:r>
              <a:rPr lang="en-US" dirty="0">
                <a:solidFill>
                  <a:srgbClr val="3366FF"/>
                </a:solidFill>
              </a:rPr>
              <a:t>What is El </a:t>
            </a:r>
            <a:r>
              <a:rPr lang="en-US" dirty="0" smtClean="0">
                <a:solidFill>
                  <a:srgbClr val="3366FF"/>
                </a:solidFill>
              </a:rPr>
              <a:t>Niño and ENSO?</a:t>
            </a:r>
            <a:endParaRPr lang="en-US" dirty="0">
              <a:solidFill>
                <a:srgbClr val="3366FF"/>
              </a:solidFill>
            </a:endParaRPr>
          </a:p>
        </p:txBody>
      </p:sp>
      <p:sp>
        <p:nvSpPr>
          <p:cNvPr id="6147" name="Rectangle 3"/>
          <p:cNvSpPr>
            <a:spLocks noGrp="1" noChangeArrowheads="1"/>
          </p:cNvSpPr>
          <p:nvPr>
            <p:ph type="body" idx="1"/>
          </p:nvPr>
        </p:nvSpPr>
        <p:spPr>
          <a:xfrm>
            <a:off x="457200" y="1219200"/>
            <a:ext cx="8305800" cy="5334000"/>
          </a:xfrm>
        </p:spPr>
        <p:txBody>
          <a:bodyPr/>
          <a:lstStyle/>
          <a:p>
            <a:pPr marL="0" indent="0">
              <a:buClr>
                <a:srgbClr val="3366FF"/>
              </a:buClr>
              <a:buSzPct val="120000"/>
              <a:buNone/>
            </a:pPr>
            <a:r>
              <a:rPr lang="en-US" sz="2400" dirty="0"/>
              <a:t>Interaction between the atmosphere and ocean across the tropical </a:t>
            </a:r>
            <a:r>
              <a:rPr lang="en-US" sz="2400" dirty="0" smtClean="0"/>
              <a:t>Pacific</a:t>
            </a:r>
          </a:p>
          <a:p>
            <a:pPr marL="0" indent="0">
              <a:buClr>
                <a:srgbClr val="3366FF"/>
              </a:buClr>
              <a:buSzPct val="120000"/>
              <a:buNone/>
            </a:pPr>
            <a:endParaRPr lang="en-US" sz="2000" dirty="0"/>
          </a:p>
          <a:p>
            <a:pPr>
              <a:buClr>
                <a:srgbClr val="3366FF"/>
              </a:buClr>
              <a:buSzPct val="120000"/>
            </a:pPr>
            <a:r>
              <a:rPr lang="en-US" sz="2400" dirty="0"/>
              <a:t>Causes big changes in</a:t>
            </a:r>
          </a:p>
          <a:p>
            <a:pPr lvl="1">
              <a:buClr>
                <a:srgbClr val="3366FF"/>
              </a:buClr>
              <a:buSzPct val="120000"/>
            </a:pPr>
            <a:r>
              <a:rPr lang="en-US" sz="2400" dirty="0"/>
              <a:t>Ocean temperatures </a:t>
            </a:r>
            <a:r>
              <a:rPr lang="en-US" sz="2400" dirty="0" smtClean="0"/>
              <a:t>(warms in event)</a:t>
            </a:r>
          </a:p>
          <a:p>
            <a:pPr lvl="1">
              <a:buClr>
                <a:srgbClr val="3366FF"/>
              </a:buClr>
              <a:buSzPct val="120000"/>
            </a:pPr>
            <a:r>
              <a:rPr lang="en-US" sz="2400" dirty="0" smtClean="0"/>
              <a:t>Winds</a:t>
            </a:r>
          </a:p>
          <a:p>
            <a:pPr lvl="1">
              <a:buClr>
                <a:srgbClr val="3366FF"/>
              </a:buClr>
              <a:buSzPct val="120000"/>
            </a:pPr>
            <a:r>
              <a:rPr lang="en-US" sz="2400" dirty="0" smtClean="0"/>
              <a:t>Thermocline depth, ocean currents and upwelling</a:t>
            </a:r>
          </a:p>
          <a:p>
            <a:pPr lvl="2">
              <a:buClr>
                <a:srgbClr val="3366FF"/>
              </a:buClr>
              <a:buSzPct val="120000"/>
            </a:pPr>
            <a:r>
              <a:rPr lang="en-US" sz="2000" dirty="0" smtClean="0"/>
              <a:t>Involves </a:t>
            </a:r>
            <a:r>
              <a:rPr lang="en-US" sz="2000" dirty="0" err="1" smtClean="0"/>
              <a:t>Rossby</a:t>
            </a:r>
            <a:r>
              <a:rPr lang="en-US" sz="2000" dirty="0" smtClean="0"/>
              <a:t> and Kelvin waves</a:t>
            </a:r>
            <a:endParaRPr lang="en-US" sz="2000" dirty="0"/>
          </a:p>
          <a:p>
            <a:pPr lvl="1">
              <a:buClr>
                <a:srgbClr val="3366FF"/>
              </a:buClr>
              <a:buSzPct val="120000"/>
            </a:pPr>
            <a:r>
              <a:rPr lang="en-US" sz="2400" dirty="0" smtClean="0"/>
              <a:t>Precipitation (Convection)</a:t>
            </a:r>
          </a:p>
          <a:p>
            <a:pPr lvl="1">
              <a:buClr>
                <a:srgbClr val="3366FF"/>
              </a:buClr>
              <a:buSzPct val="120000"/>
            </a:pPr>
            <a:r>
              <a:rPr lang="en-US" sz="2400" dirty="0" smtClean="0"/>
              <a:t>Sea Level Pressure (SLP)</a:t>
            </a:r>
          </a:p>
          <a:p>
            <a:pPr lvl="2">
              <a:buClr>
                <a:srgbClr val="3366FF"/>
              </a:buClr>
              <a:buSzPct val="120000"/>
            </a:pPr>
            <a:r>
              <a:rPr lang="en-US" sz="2000" dirty="0" smtClean="0"/>
              <a:t>East-west SLP dipole called “</a:t>
            </a:r>
            <a:r>
              <a:rPr lang="en-US" sz="2000" dirty="0"/>
              <a:t>S</a:t>
            </a:r>
            <a:r>
              <a:rPr lang="en-US" sz="2000" dirty="0" smtClean="0"/>
              <a:t>outhern Oscillation”</a:t>
            </a:r>
          </a:p>
          <a:p>
            <a:pPr lvl="2">
              <a:buClr>
                <a:srgbClr val="3366FF"/>
              </a:buClr>
              <a:buSzPct val="120000"/>
            </a:pPr>
            <a:r>
              <a:rPr lang="en-US" sz="2000" dirty="0" smtClean="0"/>
              <a:t>El Niño + Southern Oscillation: “ENSO”</a:t>
            </a:r>
            <a:endParaRPr lang="en-US" sz="2000" dirty="0"/>
          </a:p>
        </p:txBody>
      </p:sp>
    </p:spTree>
    <p:extLst>
      <p:ext uri="{BB962C8B-B14F-4D97-AF65-F5344CB8AC3E}">
        <p14:creationId xmlns:p14="http://schemas.microsoft.com/office/powerpoint/2010/main" val="25037302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fig5"/>
          <p:cNvPicPr>
            <a:picLocks noChangeAspect="1" noChangeArrowheads="1"/>
          </p:cNvPicPr>
          <p:nvPr/>
        </p:nvPicPr>
        <p:blipFill rotWithShape="1">
          <a:blip r:embed="rId2">
            <a:extLst>
              <a:ext uri="{28A0092B-C50C-407E-A947-70E740481C1C}">
                <a14:useLocalDpi xmlns:a14="http://schemas.microsoft.com/office/drawing/2010/main" val="0"/>
              </a:ext>
            </a:extLst>
          </a:blip>
          <a:srcRect t="67246"/>
          <a:stretch/>
        </p:blipFill>
        <p:spPr bwMode="auto">
          <a:xfrm>
            <a:off x="1066800" y="3352800"/>
            <a:ext cx="7010400" cy="329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5" descr="fig5"/>
          <p:cNvPicPr>
            <a:picLocks noChangeAspect="1" noChangeArrowheads="1"/>
          </p:cNvPicPr>
          <p:nvPr/>
        </p:nvPicPr>
        <p:blipFill rotWithShape="1">
          <a:blip r:embed="rId2">
            <a:extLst>
              <a:ext uri="{28A0092B-C50C-407E-A947-70E740481C1C}">
                <a14:useLocalDpi xmlns:a14="http://schemas.microsoft.com/office/drawing/2010/main" val="0"/>
              </a:ext>
            </a:extLst>
          </a:blip>
          <a:srcRect t="45753" b="33377"/>
          <a:stretch/>
        </p:blipFill>
        <p:spPr bwMode="auto">
          <a:xfrm>
            <a:off x="838200" y="1066800"/>
            <a:ext cx="7010400" cy="209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533400"/>
          </a:xfrm>
        </p:spPr>
        <p:txBody>
          <a:bodyPr/>
          <a:lstStyle/>
          <a:p>
            <a:r>
              <a:rPr lang="en-US" sz="3200" dirty="0" smtClean="0"/>
              <a:t>ENSO SST Variability in Nin03.4 region</a:t>
            </a:r>
            <a:endParaRPr lang="en-US" sz="3200" dirty="0"/>
          </a:p>
        </p:txBody>
      </p:sp>
      <p:sp>
        <p:nvSpPr>
          <p:cNvPr id="5" name="TextBox 4"/>
          <p:cNvSpPr txBox="1"/>
          <p:nvPr/>
        </p:nvSpPr>
        <p:spPr>
          <a:xfrm>
            <a:off x="1981200" y="762000"/>
            <a:ext cx="3187541" cy="400110"/>
          </a:xfrm>
          <a:prstGeom prst="rect">
            <a:avLst/>
          </a:prstGeom>
          <a:noFill/>
        </p:spPr>
        <p:txBody>
          <a:bodyPr wrap="none" rtlCol="0">
            <a:spAutoFit/>
          </a:bodyPr>
          <a:lstStyle/>
          <a:p>
            <a:r>
              <a:rPr lang="en-US" sz="2000" dirty="0" smtClean="0">
                <a:solidFill>
                  <a:srgbClr val="3366FF"/>
                </a:solidFill>
              </a:rPr>
              <a:t> SST Anomaly Time series </a:t>
            </a:r>
            <a:endParaRPr lang="en-US" sz="2000" dirty="0">
              <a:solidFill>
                <a:srgbClr val="3366FF"/>
              </a:solidFill>
            </a:endParaRPr>
          </a:p>
        </p:txBody>
      </p:sp>
      <p:sp>
        <p:nvSpPr>
          <p:cNvPr id="6" name="TextBox 5"/>
          <p:cNvSpPr txBox="1"/>
          <p:nvPr/>
        </p:nvSpPr>
        <p:spPr>
          <a:xfrm rot="5400000" flipV="1">
            <a:off x="388743" y="4640457"/>
            <a:ext cx="1422134" cy="523220"/>
          </a:xfrm>
          <a:prstGeom prst="rect">
            <a:avLst/>
          </a:prstGeom>
          <a:noFill/>
        </p:spPr>
        <p:txBody>
          <a:bodyPr wrap="none" rtlCol="0">
            <a:spAutoFit/>
          </a:bodyPr>
          <a:lstStyle/>
          <a:p>
            <a:r>
              <a:rPr lang="en-US" sz="2800" dirty="0" smtClean="0">
                <a:solidFill>
                  <a:srgbClr val="3366FF"/>
                </a:solidFill>
              </a:rPr>
              <a:t>Spectra</a:t>
            </a:r>
            <a:endParaRPr lang="en-US" sz="2800" dirty="0">
              <a:solidFill>
                <a:srgbClr val="3366FF"/>
              </a:solidFill>
            </a:endParaRPr>
          </a:p>
        </p:txBody>
      </p:sp>
      <p:sp>
        <p:nvSpPr>
          <p:cNvPr id="7" name="TextBox 6"/>
          <p:cNvSpPr txBox="1"/>
          <p:nvPr/>
        </p:nvSpPr>
        <p:spPr>
          <a:xfrm>
            <a:off x="5105400" y="3429000"/>
            <a:ext cx="3123271" cy="369332"/>
          </a:xfrm>
          <a:prstGeom prst="rect">
            <a:avLst/>
          </a:prstGeom>
          <a:noFill/>
        </p:spPr>
        <p:txBody>
          <a:bodyPr wrap="none" rtlCol="0">
            <a:spAutoFit/>
          </a:bodyPr>
          <a:lstStyle/>
          <a:p>
            <a:r>
              <a:rPr lang="en-US" dirty="0" smtClean="0">
                <a:solidFill>
                  <a:srgbClr val="3366FF"/>
                </a:solidFill>
              </a:rPr>
              <a:t>Standard deviation by month</a:t>
            </a:r>
            <a:endParaRPr lang="en-US" dirty="0">
              <a:solidFill>
                <a:srgbClr val="3366FF"/>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dirty="0">
                <a:solidFill>
                  <a:srgbClr val="3366FF"/>
                </a:solidFill>
              </a:rPr>
              <a:t>El Ni</a:t>
            </a:r>
            <a:r>
              <a:rPr lang="en-US" sz="4000" dirty="0">
                <a:solidFill>
                  <a:srgbClr val="3366FF"/>
                </a:solidFill>
                <a:cs typeface="Times New Roman" charset="0"/>
              </a:rPr>
              <a:t>ñ</a:t>
            </a:r>
            <a:r>
              <a:rPr lang="en-US" sz="4000" dirty="0">
                <a:solidFill>
                  <a:srgbClr val="3366FF"/>
                </a:solidFill>
              </a:rPr>
              <a:t>o: Atmosphere-Ocean Interaction in the Tropical Pacific</a:t>
            </a:r>
          </a:p>
        </p:txBody>
      </p:sp>
      <p:pic>
        <p:nvPicPr>
          <p:cNvPr id="11268" name="Picture 4" descr="nino-onl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387850" cy="38115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ormal-only"/>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4419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27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16"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272463"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152400"/>
            <a:ext cx="8686800" cy="563562"/>
          </a:xfrm>
        </p:spPr>
        <p:txBody>
          <a:bodyPr/>
          <a:lstStyle/>
          <a:p>
            <a:r>
              <a:rPr lang="en-US" sz="3600" dirty="0" smtClean="0">
                <a:solidFill>
                  <a:srgbClr val="3366FF"/>
                </a:solidFill>
              </a:rPr>
              <a:t>Global ENSO evolution (warm phase)</a:t>
            </a:r>
            <a:endParaRPr lang="en-US" sz="3600" dirty="0">
              <a:solidFill>
                <a:srgbClr val="3366FF"/>
              </a:solidFill>
            </a:endParaRPr>
          </a:p>
        </p:txBody>
      </p:sp>
      <p:sp>
        <p:nvSpPr>
          <p:cNvPr id="3" name="TextBox 2"/>
          <p:cNvSpPr txBox="1"/>
          <p:nvPr/>
        </p:nvSpPr>
        <p:spPr>
          <a:xfrm>
            <a:off x="1676400" y="6248400"/>
            <a:ext cx="633507" cy="369332"/>
          </a:xfrm>
          <a:prstGeom prst="rect">
            <a:avLst/>
          </a:prstGeom>
          <a:noFill/>
        </p:spPr>
        <p:txBody>
          <a:bodyPr wrap="none" rtlCol="0">
            <a:spAutoFit/>
          </a:bodyPr>
          <a:lstStyle/>
          <a:p>
            <a:r>
              <a:rPr lang="en-US" dirty="0" smtClean="0"/>
              <a:t>SST</a:t>
            </a:r>
            <a:endParaRPr lang="en-US" dirty="0"/>
          </a:p>
        </p:txBody>
      </p:sp>
      <p:sp>
        <p:nvSpPr>
          <p:cNvPr id="6" name="TextBox 5"/>
          <p:cNvSpPr txBox="1"/>
          <p:nvPr/>
        </p:nvSpPr>
        <p:spPr>
          <a:xfrm>
            <a:off x="7162800" y="6324600"/>
            <a:ext cx="1492716" cy="369332"/>
          </a:xfrm>
          <a:prstGeom prst="rect">
            <a:avLst/>
          </a:prstGeom>
          <a:noFill/>
        </p:spPr>
        <p:txBody>
          <a:bodyPr wrap="none" rtlCol="0">
            <a:spAutoFit/>
          </a:bodyPr>
          <a:lstStyle/>
          <a:p>
            <a:r>
              <a:rPr lang="en-US" dirty="0" smtClean="0"/>
              <a:t>SLP, contour</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1906</TotalTime>
  <Words>1820</Words>
  <Application>Microsoft Macintosh PowerPoint</Application>
  <PresentationFormat>On-screen Show (4:3)</PresentationFormat>
  <Paragraphs>241</Paragraphs>
  <Slides>34</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Wingdings</vt:lpstr>
      <vt:lpstr>Default Design</vt:lpstr>
      <vt:lpstr>Modes of Pacific Climate Variability: ENSO and the PDO</vt:lpstr>
      <vt:lpstr>PowerPoint Presentation</vt:lpstr>
      <vt:lpstr>SST Anomaly over the last month La Niña: cold in the Tropical Pacific</vt:lpstr>
      <vt:lpstr>Mean SST and Measures of its variability</vt:lpstr>
      <vt:lpstr>Why is it called El Nino?</vt:lpstr>
      <vt:lpstr>What is El Niño and ENSO?</vt:lpstr>
      <vt:lpstr>ENSO SST Variability in Nin03.4 region</vt:lpstr>
      <vt:lpstr>El Niño: Atmosphere-Ocean Interaction in the Tropical Pacific</vt:lpstr>
      <vt:lpstr>Global ENSO evolution (warm phase)</vt:lpstr>
      <vt:lpstr>Precipitation </vt:lpstr>
      <vt:lpstr>Tropical Atmosphere Ocean (TAO) Buoy</vt:lpstr>
      <vt:lpstr>Hovmoller Diagram of Anomalous SST and  Zonal (east-west) winds 1997-1998</vt:lpstr>
      <vt:lpstr>Temperature along the equator in the Pacific</vt:lpstr>
      <vt:lpstr>Ocean Temperature Anomalies</vt:lpstr>
      <vt:lpstr>The Pacific Decadal Oscillation (PDO)</vt:lpstr>
      <vt:lpstr>What Causes the PDO  and Pacific Variability in General?</vt:lpstr>
      <vt:lpstr>“The Atmospheric Bridge”</vt:lpstr>
      <vt:lpstr>Mechanism for Atmospheric Circulation Changes due to ENSO</vt:lpstr>
      <vt:lpstr>El Niño – La Niña Composite:  </vt:lpstr>
      <vt:lpstr>Upper Ocean: Temperature and mixed layer depth</vt:lpstr>
      <vt:lpstr>“Decadal” variability in the North Pacific:  tropical (ENSO) Connection?</vt:lpstr>
      <vt:lpstr>Aleutian Low Impact on Fluxes &amp; SSTs (DJF) Leading Patterns of Variability AGCM-MLM</vt:lpstr>
      <vt:lpstr>PDO or slab ocean forced by noise?</vt:lpstr>
      <vt:lpstr>Pacific Ocean Surface Currents </vt:lpstr>
      <vt:lpstr>Ocean Response to Change in  Wind Stress</vt:lpstr>
      <vt:lpstr>PowerPoint Presentation</vt:lpstr>
      <vt:lpstr>PDO: Multiple Causes?</vt:lpstr>
      <vt:lpstr>PowerPoint Presentation</vt:lpstr>
      <vt:lpstr>PowerPoint Presentation</vt:lpstr>
      <vt:lpstr>Rossby wave propagation </vt:lpstr>
      <vt:lpstr>ENSO Mechanisms Why does ENSO occur? What sets the time scale of variability?</vt:lpstr>
      <vt:lpstr>PowerPoint Presentation</vt:lpstr>
      <vt:lpstr>Hovmöller Diagram of SSTA along the equator in the Pacific and Indian Oceans</vt:lpstr>
      <vt:lpstr>Wind Generated Rossby Waves</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 of Tropical Climate Variability</dc:title>
  <dc:creator>Clara Deser</dc:creator>
  <cp:lastModifiedBy>Michael Alexander</cp:lastModifiedBy>
  <cp:revision>64</cp:revision>
  <dcterms:created xsi:type="dcterms:W3CDTF">2009-07-29T17:42:43Z</dcterms:created>
  <dcterms:modified xsi:type="dcterms:W3CDTF">2011-02-10T19:37:17Z</dcterms:modified>
</cp:coreProperties>
</file>